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sldIdLst>
    <p:sldId id="966" r:id="rId2"/>
    <p:sldId id="257" r:id="rId3"/>
    <p:sldId id="980" r:id="rId4"/>
    <p:sldId id="964" r:id="rId5"/>
    <p:sldId id="258" r:id="rId6"/>
    <p:sldId id="259" r:id="rId7"/>
    <p:sldId id="965" r:id="rId8"/>
    <p:sldId id="260" r:id="rId9"/>
    <p:sldId id="985" r:id="rId10"/>
    <p:sldId id="261" r:id="rId11"/>
    <p:sldId id="262" r:id="rId12"/>
    <p:sldId id="963" r:id="rId13"/>
    <p:sldId id="270" r:id="rId14"/>
    <p:sldId id="265" r:id="rId15"/>
    <p:sldId id="266" r:id="rId16"/>
    <p:sldId id="987" r:id="rId17"/>
    <p:sldId id="267" r:id="rId18"/>
    <p:sldId id="968" r:id="rId19"/>
    <p:sldId id="972" r:id="rId20"/>
    <p:sldId id="975" r:id="rId21"/>
    <p:sldId id="991" r:id="rId22"/>
    <p:sldId id="268" r:id="rId23"/>
    <p:sldId id="269" r:id="rId24"/>
    <p:sldId id="979" r:id="rId25"/>
    <p:sldId id="973" r:id="rId26"/>
    <p:sldId id="989" r:id="rId27"/>
    <p:sldId id="969" r:id="rId28"/>
    <p:sldId id="9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FE"/>
    <a:srgbClr val="CDC8D4"/>
    <a:srgbClr val="3F2A54"/>
    <a:srgbClr val="14A79D"/>
    <a:srgbClr val="CFEAE9"/>
    <a:srgbClr val="BAE1DE"/>
    <a:srgbClr val="D1DCDD"/>
    <a:srgbClr val="8A8A8A"/>
    <a:srgbClr val="9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3"/>
    <p:restoredTop sz="94694"/>
  </p:normalViewPr>
  <p:slideViewPr>
    <p:cSldViewPr snapToGrid="0">
      <p:cViewPr varScale="1">
        <p:scale>
          <a:sx n="105" d="100"/>
          <a:sy n="105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3F2A54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Miscellaneous</c:v>
                </c:pt>
                <c:pt idx="1">
                  <c:v>Ineligible for TAVR</c:v>
                </c:pt>
                <c:pt idx="2">
                  <c:v>Flail leaflet</c:v>
                </c:pt>
                <c:pt idx="3">
                  <c:v>Consent withdrawn</c:v>
                </c:pt>
                <c:pt idx="4">
                  <c:v>Renal failure</c:v>
                </c:pt>
                <c:pt idx="5">
                  <c:v>Excessive calcium</c:v>
                </c:pt>
                <c:pt idx="6">
                  <c:v>Doppio*</c:v>
                </c:pt>
                <c:pt idx="7">
                  <c:v>Comorbidity</c:v>
                </c:pt>
                <c:pt idx="8">
                  <c:v>BASILICA not needed, low risk of coronary obstruction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12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5-8A45-AD29-5B733A0F6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1063949264"/>
        <c:axId val="1064186864"/>
      </c:barChart>
      <c:catAx>
        <c:axId val="106394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4186864"/>
        <c:crosses val="autoZero"/>
        <c:auto val="1"/>
        <c:lblAlgn val="ctr"/>
        <c:lblOffset val="100"/>
        <c:noMultiLvlLbl val="0"/>
      </c:catAx>
      <c:valAx>
        <c:axId val="1064186864"/>
        <c:scaling>
          <c:orientation val="minMax"/>
          <c:max val="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394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8A7D8-2335-4B3C-92B2-FCE37FC2909E}" type="datetimeFigureOut">
              <a:rPr lang="en-US" smtClean="0"/>
              <a:t>3/7/25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73ED7-306F-4F91-B671-70546A60F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lnSpc>
                <a:spcPct val="120000"/>
              </a:lnSpc>
            </a:pPr>
            <a:endParaRPr lang="en-US" sz="1200" dirty="0">
              <a:solidFill>
                <a:srgbClr val="808485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rgbClr val="808485"/>
                </a:solidFill>
              </a:rPr>
              <a:t>0.14” so it is compatible with balloon or microcatheters,  if you need them. </a:t>
            </a:r>
          </a:p>
          <a:p>
            <a:pPr lvl="2">
              <a:lnSpc>
                <a:spcPct val="120000"/>
              </a:lnSpc>
            </a:pPr>
            <a:endParaRPr lang="en-US" sz="1200" dirty="0">
              <a:solidFill>
                <a:srgbClr val="808485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rgbClr val="808485"/>
                </a:solidFill>
              </a:rPr>
              <a:t>The whole guidewire is insulated, except for the very distal tip, used for leaflet traversal and the proximal end which is connected to the generator.  </a:t>
            </a:r>
          </a:p>
          <a:p>
            <a:pPr lvl="2">
              <a:lnSpc>
                <a:spcPct val="120000"/>
              </a:lnSpc>
            </a:pPr>
            <a:endParaRPr lang="en-US" sz="1200" dirty="0">
              <a:solidFill>
                <a:srgbClr val="808485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rgbClr val="808485"/>
                </a:solidFill>
              </a:rPr>
              <a:t>The center section has a </a:t>
            </a:r>
            <a:r>
              <a:rPr lang="en-US" sz="1200" dirty="0" err="1">
                <a:solidFill>
                  <a:srgbClr val="808485"/>
                </a:solidFill>
              </a:rPr>
              <a:t>flourscopic</a:t>
            </a:r>
            <a:r>
              <a:rPr lang="en-US" sz="1200" dirty="0">
                <a:solidFill>
                  <a:srgbClr val="808485"/>
                </a:solidFill>
              </a:rPr>
              <a:t> gold marker which is denuded and kinked by the user using this tool that we designed to reliably create the </a:t>
            </a:r>
            <a:r>
              <a:rPr lang="en-US" sz="1200" dirty="0" err="1">
                <a:solidFill>
                  <a:srgbClr val="808485"/>
                </a:solidFill>
              </a:rPr>
              <a:t>the</a:t>
            </a:r>
            <a:r>
              <a:rPr lang="en-US" sz="1200" dirty="0">
                <a:solidFill>
                  <a:srgbClr val="808485"/>
                </a:solidFill>
              </a:rPr>
              <a:t> Flying-V.    The shiny gold section indicates the insulation has been removed on the inner curvature of the wire. </a:t>
            </a:r>
          </a:p>
          <a:p>
            <a:pPr lvl="2">
              <a:lnSpc>
                <a:spcPct val="120000"/>
              </a:lnSpc>
            </a:pPr>
            <a:endParaRPr lang="en-US" sz="1200" dirty="0">
              <a:solidFill>
                <a:srgbClr val="808485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rgbClr val="808485"/>
                </a:solidFill>
              </a:rPr>
              <a:t>In addition, we provide  Wire Grippers (also known as the groovy </a:t>
            </a:r>
            <a:r>
              <a:rPr lang="en-US" sz="1200" dirty="0" err="1">
                <a:solidFill>
                  <a:srgbClr val="808485"/>
                </a:solidFill>
              </a:rPr>
              <a:t>touhy</a:t>
            </a:r>
            <a:r>
              <a:rPr lang="en-US" sz="1200" dirty="0">
                <a:solidFill>
                  <a:srgbClr val="808485"/>
                </a:solidFill>
              </a:rPr>
              <a:t>) that clamps onto the guidewire to prevent slipping during Laceration</a:t>
            </a:r>
          </a:p>
          <a:p>
            <a:pPr lvl="2">
              <a:lnSpc>
                <a:spcPct val="120000"/>
              </a:lnSpc>
            </a:pPr>
            <a:endParaRPr lang="en-US" sz="1200" dirty="0">
              <a:solidFill>
                <a:srgbClr val="808485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474BA-EB3B-479E-B460-6A68478E2B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4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474BA-EB3B-479E-B460-6A68478E2B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60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33B4-C9F2-7002-BDE3-CB77EF17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50208-93D2-E6DD-C45A-10ECB755A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1FBD-07FA-43D3-5247-64BC436A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BC16E-1CF9-0EA1-518F-D01CAAA2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21B42-1380-7843-9BAF-7C1E8337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2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9A-82EB-8676-7BF6-62D69E37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D43A8-C710-9B71-3B08-D54D00804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134AE-B344-CBA6-9FED-A6AFFF39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2B09E-1FC9-DAF2-D033-6387A95D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21143-C5E4-0BE8-C277-70BFFF17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CDF72-4713-F2A7-32E0-4D428C454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6D773-A15D-E01A-9916-ED90DBCB1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B9D7-093D-3FBB-4F88-61F6CB8A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31A88-27BD-5E74-BF6C-B0D367F5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58EA-BFE0-BE86-FAF4-6F31CC98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5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2FF33-3107-5713-DF30-99D2D1B21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0"/>
            <a:ext cx="10515600" cy="90850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07E2-4646-761A-C934-AD1B75F4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751"/>
            <a:ext cx="10515600" cy="4917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47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F205-F05A-84B2-E665-25DFADB8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69DD3-284B-DAF4-7C41-1CD9249D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EC240-F673-28C7-A322-053B52AD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129BF-C4AB-97C7-A2BE-1775D1B7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0352A-4954-B927-4CE8-142F8832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98EE-681C-6F06-8E19-0967977C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26A2-DA61-61A8-4E07-2318FFFBF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43311-7E60-E79C-9C28-2CCACC70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A4E8A-93B0-EEDC-98DB-62B444337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CE655-75AF-3B24-098F-BBA71AD8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11E8F-895D-0D1E-EABC-B409C32C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B008-EA1B-3D5F-0405-81F59DFF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65E0C-968D-808B-4CF8-C455CEB76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0F96F-1AD4-619F-A4DC-83743075A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2D292-4847-634A-66A0-0654403D3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110CA-5F38-C55E-05DE-497168E14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4BE1A-4975-BD5F-8F76-AD3138B8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00F8E-7FCC-0494-701D-146080A8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BEFEA-B179-0BA5-B235-7B3D017B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9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37C1F-AA16-323B-3734-DFDB6E4B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ECC82-2E58-71B0-0918-FD439717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8B32E-F962-2AC6-9F6E-584EEC5F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EB38EE-8194-32C0-6182-8A9B07D6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0"/>
            <a:ext cx="10515600" cy="90850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93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8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7957-712F-F134-7E4F-F0A8C510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6A0AB-24F8-7348-111C-DCAD9074C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C663C-A3FC-0AE4-6DF2-9C20ED56B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12E55-714A-3CB9-DB21-25FD5081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B2C56-3285-D134-174B-5A9625D4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2CAE8-2274-5FD0-A69F-FFB926FD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AC06-6C00-CE76-2D88-6E4E1F58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ED141-7CCD-1A6D-44E0-7391C91B0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F1746-C80F-5050-7AD0-15F85CA74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3B768-745F-6824-F079-97616F72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71BCA-E202-47D0-BEAD-1ACFCF8A7825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3992F-566A-1694-8FFC-F67EE8D1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04B05-01B3-CA4A-56F9-A3783BE4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6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F11E60-105E-33C9-C30A-DA6F0DF8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75F66-0954-5CD0-4FCC-C9D78E681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Text, logo&#10;&#10;AI-generated content may be incorrect.">
            <a:extLst>
              <a:ext uri="{FF2B5EF4-FFF2-40B4-BE49-F238E27FC236}">
                <a16:creationId xmlns:a16="http://schemas.microsoft.com/office/drawing/2014/main" id="{5673EC41-4A0D-2D34-B9DC-EAB9B7F4E4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86" y="5482"/>
            <a:ext cx="17018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7ACD9-1E6C-D91F-DB15-AFCDBBD7F7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" y="68342"/>
            <a:ext cx="1649103" cy="3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6161-C0AD-5E7C-55CB-C8E4EDF94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977" y="1160668"/>
            <a:ext cx="10725665" cy="2387600"/>
          </a:xfrm>
        </p:spPr>
        <p:txBody>
          <a:bodyPr anchor="t">
            <a:normAutofit fontScale="90000"/>
          </a:bodyPr>
          <a:lstStyle/>
          <a:p>
            <a:r>
              <a:rPr lang="en-US" sz="4000" b="1" dirty="0"/>
              <a:t>Electrosurgical leaflet modification to prevent coronary obstruction during transcatheter aortic valve replacement in failing native and bioprosthetic valves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2700" b="1" i="1" dirty="0"/>
              <a:t>Results of the TELLTALE pivotal trial (NCT05666713) </a:t>
            </a:r>
            <a:endParaRPr lang="en-US" sz="4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98777-FDDB-65B9-DD68-1633398DC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500" y="4626037"/>
            <a:ext cx="10542999" cy="1218172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Toby Rogers, Jaffar Khan, Roger </a:t>
            </a:r>
            <a:r>
              <a:rPr lang="en-US" sz="1700" dirty="0" err="1"/>
              <a:t>Laham</a:t>
            </a:r>
            <a:r>
              <a:rPr lang="en-US" sz="1700" dirty="0"/>
              <a:t>, Vasilis </a:t>
            </a:r>
            <a:r>
              <a:rPr lang="en-US" sz="1700" dirty="0" err="1"/>
              <a:t>Babaliaros</a:t>
            </a:r>
            <a:r>
              <a:rPr lang="en-US" sz="1700" dirty="0"/>
              <a:t>, Adam Greenbaum, Lowell </a:t>
            </a:r>
            <a:r>
              <a:rPr lang="en-US" sz="1700" dirty="0" err="1"/>
              <a:t>Satler</a:t>
            </a:r>
            <a:r>
              <a:rPr lang="en-US" sz="1700" dirty="0"/>
              <a:t>, Azeem </a:t>
            </a:r>
            <a:r>
              <a:rPr lang="en-US" sz="1700" dirty="0" err="1"/>
              <a:t>Latib</a:t>
            </a:r>
            <a:r>
              <a:rPr lang="en-US" sz="1700" dirty="0"/>
              <a:t>, Jeremy </a:t>
            </a:r>
            <a:r>
              <a:rPr lang="en-US" sz="1700" dirty="0" err="1"/>
              <a:t>Rier</a:t>
            </a:r>
            <a:r>
              <a:rPr lang="en-US" sz="1700" dirty="0"/>
              <a:t>, James Harvey, Brad </a:t>
            </a:r>
            <a:r>
              <a:rPr lang="en-US" sz="1700" dirty="0" err="1"/>
              <a:t>Oldemeyer</a:t>
            </a:r>
            <a:r>
              <a:rPr lang="en-US" sz="1700" dirty="0"/>
              <a:t>, Jamie McCabe, Jeremiah </a:t>
            </a:r>
            <a:r>
              <a:rPr lang="en-US" sz="1700" dirty="0" err="1"/>
              <a:t>Depta</a:t>
            </a:r>
            <a:r>
              <a:rPr lang="en-US" sz="1700" dirty="0"/>
              <a:t>, Jason </a:t>
            </a:r>
            <a:r>
              <a:rPr lang="en-US" sz="1700" dirty="0" err="1"/>
              <a:t>Foerst</a:t>
            </a:r>
            <a:r>
              <a:rPr lang="en-US" sz="1700" dirty="0"/>
              <a:t>, David Daniels, George </a:t>
            </a:r>
            <a:r>
              <a:rPr lang="en-US" sz="1700" dirty="0" err="1"/>
              <a:t>Petrossian</a:t>
            </a:r>
            <a:r>
              <a:rPr lang="en-US" sz="1700" dirty="0"/>
              <a:t>, Newell Robinson, William Chung, </a:t>
            </a:r>
            <a:r>
              <a:rPr lang="en-US" sz="1700" dirty="0" err="1"/>
              <a:t>Isida</a:t>
            </a:r>
            <a:r>
              <a:rPr lang="en-US" sz="1700" dirty="0"/>
              <a:t> </a:t>
            </a:r>
            <a:r>
              <a:rPr lang="en-US" sz="1700" dirty="0" err="1"/>
              <a:t>Byku</a:t>
            </a:r>
            <a:r>
              <a:rPr lang="en-US" sz="1700" dirty="0"/>
              <a:t>, Andrea Scotti, Justin </a:t>
            </a:r>
            <a:r>
              <a:rPr lang="en-US" sz="1700" dirty="0" err="1"/>
              <a:t>Strote</a:t>
            </a:r>
            <a:r>
              <a:rPr lang="en-US" sz="1700" dirty="0"/>
              <a:t>, Aaron </a:t>
            </a:r>
            <a:r>
              <a:rPr lang="en-US" sz="1700" dirty="0" err="1"/>
              <a:t>Schelegle</a:t>
            </a:r>
            <a:r>
              <a:rPr lang="en-US" sz="1700" dirty="0"/>
              <a:t>, Rim Halaby, Christopher Bruce, Xin Tian, Annette Stine, and Robert Lederman,</a:t>
            </a:r>
            <a:br>
              <a:rPr lang="en-US" sz="1700" dirty="0"/>
            </a:br>
            <a:r>
              <a:rPr lang="en-US" sz="1700" dirty="0"/>
              <a:t>on behalf of the TELLTALE investigators.</a:t>
            </a:r>
          </a:p>
        </p:txBody>
      </p:sp>
    </p:spTree>
    <p:extLst>
      <p:ext uri="{BB962C8B-B14F-4D97-AF65-F5344CB8AC3E}">
        <p14:creationId xmlns:p14="http://schemas.microsoft.com/office/powerpoint/2010/main" val="97584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CDF5-4737-AFC5-4647-77ACC1EA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Efficacy Endpoint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F7FA-990A-BCF3-729C-FC5972EC4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654"/>
            <a:ext cx="10515600" cy="2767914"/>
          </a:xfrm>
          <a:solidFill>
            <a:srgbClr val="CDC8D4"/>
          </a:solidFill>
          <a:ln w="12700">
            <a:solidFill>
              <a:srgbClr val="3F2A54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Technical success</a:t>
            </a:r>
            <a:r>
              <a:rPr lang="en-US" sz="2000" dirty="0"/>
              <a:t>, assessed upon </a:t>
            </a:r>
            <a:r>
              <a:rPr lang="en-US" sz="2000" b="1" dirty="0"/>
              <a:t>exit</a:t>
            </a:r>
            <a:r>
              <a:rPr lang="en-US" sz="2000" dirty="0"/>
              <a:t> from the cardiac catheterization laboratory, and defined as: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Successful electrosurgical leaflet </a:t>
            </a:r>
            <a:r>
              <a:rPr lang="en-US" sz="2000" b="1" dirty="0"/>
              <a:t>traversal</a:t>
            </a:r>
            <a:r>
              <a:rPr lang="en-US" sz="2000" dirty="0"/>
              <a:t> using the TELLTALE guidewire;</a:t>
            </a:r>
          </a:p>
          <a:p>
            <a:pPr lvl="1">
              <a:lnSpc>
                <a:spcPct val="150000"/>
              </a:lnSpc>
            </a:pPr>
            <a:r>
              <a:rPr lang="en-US" sz="2000" u="sng" dirty="0"/>
              <a:t>and</a:t>
            </a:r>
            <a:r>
              <a:rPr lang="en-US" sz="2000" dirty="0"/>
              <a:t> successful electrosurgical leaflet </a:t>
            </a:r>
            <a:r>
              <a:rPr lang="en-US" sz="2000" b="1" dirty="0"/>
              <a:t>laceration</a:t>
            </a:r>
            <a:r>
              <a:rPr lang="en-US" sz="2000" dirty="0"/>
              <a:t> using the TELLTALE guidewire;</a:t>
            </a:r>
          </a:p>
          <a:p>
            <a:pPr lvl="1">
              <a:lnSpc>
                <a:spcPct val="150000"/>
              </a:lnSpc>
            </a:pPr>
            <a:r>
              <a:rPr lang="en-US" sz="2000" u="sng" dirty="0"/>
              <a:t>and</a:t>
            </a:r>
            <a:r>
              <a:rPr lang="en-US" sz="2000" dirty="0"/>
              <a:t> successful </a:t>
            </a:r>
            <a:r>
              <a:rPr lang="en-US" sz="2000" b="1" dirty="0"/>
              <a:t>retrieval</a:t>
            </a:r>
            <a:r>
              <a:rPr lang="en-US" sz="2000" dirty="0"/>
              <a:t> of the TELLTALE guidewire system. </a:t>
            </a:r>
          </a:p>
        </p:txBody>
      </p:sp>
    </p:spTree>
    <p:extLst>
      <p:ext uri="{BB962C8B-B14F-4D97-AF65-F5344CB8AC3E}">
        <p14:creationId xmlns:p14="http://schemas.microsoft.com/office/powerpoint/2010/main" val="121027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46204-A116-D57F-1C6E-F27E09674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2F80-284A-C497-2DB4-29D50A72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Safety Endpoint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3185E-3440-6944-2D1C-07380DA14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3262"/>
            <a:ext cx="10515600" cy="5016837"/>
          </a:xfrm>
          <a:solidFill>
            <a:srgbClr val="CDC8D4"/>
          </a:solidFill>
          <a:ln w="12700">
            <a:solidFill>
              <a:srgbClr val="3F2A54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Inpatient safety</a:t>
            </a:r>
            <a:r>
              <a:rPr lang="en-US" sz="2000" dirty="0"/>
              <a:t>, assessed upon hospital </a:t>
            </a:r>
            <a:r>
              <a:rPr lang="en-US" sz="2000" b="1" dirty="0"/>
              <a:t>discharge</a:t>
            </a:r>
            <a:r>
              <a:rPr lang="en-US" sz="2000" dirty="0"/>
              <a:t> and defined as a composite of</a:t>
            </a:r>
            <a:br>
              <a:rPr lang="en-US" sz="2000" dirty="0"/>
            </a:br>
            <a:r>
              <a:rPr lang="en-US" sz="2000" dirty="0"/>
              <a:t>freedom from: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Mortality (all-cause)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Stroke, (both disabling and non-disabling)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Acute coronary artery obstruction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Emergency cardiac surgery or reintervention related to the TELLTALE BASILICA procedure or device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BASILICA-related complications including coronary artery perforation, coronary artery dissection, aortic dissection, cardiac free wall perforation, or systemic embolization of a native or bioprosthetic leaflet.  </a:t>
            </a:r>
          </a:p>
        </p:txBody>
      </p:sp>
    </p:spTree>
    <p:extLst>
      <p:ext uri="{BB962C8B-B14F-4D97-AF65-F5344CB8AC3E}">
        <p14:creationId xmlns:p14="http://schemas.microsoft.com/office/powerpoint/2010/main" val="144890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CB74D6D-24CB-05B8-7C9F-E7D7704EB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3421954"/>
            <a:ext cx="7413379" cy="2690601"/>
          </a:xfrm>
          <a:prstGeom prst="rect">
            <a:avLst/>
          </a:prstGeom>
        </p:spPr>
      </p:pic>
      <p:sp>
        <p:nvSpPr>
          <p:cNvPr id="6" name="Subtitle 5" hidden="1">
            <a:extLst>
              <a:ext uri="{FF2B5EF4-FFF2-40B4-BE49-F238E27FC236}">
                <a16:creationId xmlns:a16="http://schemas.microsoft.com/office/drawing/2014/main" id="{93694ADD-2E8B-49F7-A9AB-86E9012AF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2" y="4872923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F2A90-F814-4518-DECF-EB3FCA8016C6}"/>
              </a:ext>
            </a:extLst>
          </p:cNvPr>
          <p:cNvSpPr txBox="1"/>
          <p:nvPr/>
        </p:nvSpPr>
        <p:spPr>
          <a:xfrm flipH="1">
            <a:off x="9880523" y="4762279"/>
            <a:ext cx="173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dirty="0">
                <a:solidFill>
                  <a:srgbClr val="8A8A8A"/>
                </a:solidFill>
                <a:latin typeface="Calibri" panose="020F0502020204030204"/>
              </a:rPr>
              <a:t>Wire grippers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563351-FCD1-F7B4-7D8F-FEE367290460}"/>
              </a:ext>
            </a:extLst>
          </p:cNvPr>
          <p:cNvGrpSpPr/>
          <p:nvPr/>
        </p:nvGrpSpPr>
        <p:grpSpPr>
          <a:xfrm>
            <a:off x="8553521" y="3421954"/>
            <a:ext cx="3526815" cy="1342087"/>
            <a:chOff x="783771" y="1300060"/>
            <a:chExt cx="5005712" cy="2128939"/>
          </a:xfrm>
        </p:grpSpPr>
        <p:pic>
          <p:nvPicPr>
            <p:cNvPr id="72" name="Picture 7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891FDEF-4846-7919-F2D6-48678C54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691" l="0" r="100000">
                          <a14:foregroundMark x1="9779" y1="40575" x2="37145" y2="40934"/>
                          <a14:foregroundMark x1="37145" y1="40934" x2="48659" y2="40754"/>
                          <a14:foregroundMark x1="48659" y1="40754" x2="66483" y2="41113"/>
                          <a14:foregroundMark x1="37776" y1="27648" x2="46609" y2="12029"/>
                          <a14:foregroundMark x1="45820" y1="8079" x2="38249" y2="22442"/>
                          <a14:foregroundMark x1="45189" y1="7720" x2="39117" y2="20646"/>
                          <a14:foregroundMark x1="47792" y1="15081" x2="43927" y2="19390"/>
                          <a14:foregroundMark x1="43375" y1="24417" x2="45032" y2="30162"/>
                          <a14:foregroundMark x1="88644" y1="83124" x2="88644" y2="83124"/>
                          <a14:foregroundMark x1="84858" y1="80790" x2="89826" y2="80790"/>
                          <a14:foregroundMark x1="57177" y1="31777" x2="64196" y2="32855"/>
                          <a14:foregroundMark x1="52524" y1="34111" x2="55521" y2="33932"/>
                          <a14:foregroundMark x1="56073" y1="30880" x2="65457" y2="26212"/>
                          <a14:foregroundMark x1="64196" y1="26032" x2="66246" y2="28366"/>
                          <a14:foregroundMark x1="66246" y1="51167" x2="66009" y2="54578"/>
                          <a14:foregroundMark x1="64274" y1="24776" x2="65931" y2="24955"/>
                          <a14:foregroundMark x1="10647" y1="35907" x2="21688" y2="35548"/>
                          <a14:foregroundMark x1="21688" y1="35548" x2="22713" y2="35548"/>
                          <a14:foregroundMark x1="22950" y1="30880" x2="11041" y2="31777"/>
                          <a14:foregroundMark x1="10252" y1="43986" x2="11278" y2="48474"/>
                          <a14:foregroundMark x1="46057" y1="7361" x2="48423" y2="16338"/>
                          <a14:foregroundMark x1="46767" y1="8618" x2="47555" y2="14901"/>
                          <a14:foregroundMark x1="44795" y1="5027" x2="45820" y2="8618"/>
                          <a14:foregroundMark x1="45741" y1="6104" x2="47792" y2="13465"/>
                          <a14:foregroundMark x1="45978" y1="6104" x2="48107" y2="14004"/>
                          <a14:foregroundMark x1="47082" y1="7720" x2="48344" y2="140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281" y="1300060"/>
              <a:ext cx="4845202" cy="2128939"/>
            </a:xfrm>
            <a:prstGeom prst="rect">
              <a:avLst/>
            </a:prstGeom>
          </p:spPr>
        </p:pic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9142B38-1288-FB62-835D-36676E75F4E0}"/>
                </a:ext>
              </a:extLst>
            </p:cNvPr>
            <p:cNvCxnSpPr>
              <a:cxnSpLocks/>
            </p:cNvCxnSpPr>
            <p:nvPr/>
          </p:nvCxnSpPr>
          <p:spPr>
            <a:xfrm>
              <a:off x="4179659" y="2145238"/>
              <a:ext cx="154900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17B70E3-EDCB-48B2-44A9-14A63418F7D2}"/>
                </a:ext>
              </a:extLst>
            </p:cNvPr>
            <p:cNvCxnSpPr>
              <a:cxnSpLocks/>
            </p:cNvCxnSpPr>
            <p:nvPr/>
          </p:nvCxnSpPr>
          <p:spPr>
            <a:xfrm>
              <a:off x="783771" y="2145238"/>
              <a:ext cx="639990" cy="76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F45F22F-F2F9-373E-07D5-42B0135AF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2" y="985735"/>
            <a:ext cx="11689077" cy="16907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F718BE-86AD-F24E-5BD4-2EC714A838F1}"/>
              </a:ext>
            </a:extLst>
          </p:cNvPr>
          <p:cNvSpPr txBox="1">
            <a:spLocks/>
          </p:cNvSpPr>
          <p:nvPr/>
        </p:nvSpPr>
        <p:spPr>
          <a:xfrm>
            <a:off x="217113" y="184275"/>
            <a:ext cx="11723425" cy="776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ptos" panose="020B0004020202020204" pitchFamily="34" charset="0"/>
                <a:cs typeface="Arial" panose="020B0604020202020204" pitchFamily="34" charset="0"/>
              </a:rPr>
              <a:t>TELLTALE Leaflet Modification System</a:t>
            </a:r>
          </a:p>
        </p:txBody>
      </p:sp>
      <p:pic>
        <p:nvPicPr>
          <p:cNvPr id="7" name="Denuder-Kinker Use Final">
            <a:hlinkClick r:id="" action="ppaction://media"/>
            <a:extLst>
              <a:ext uri="{FF2B5EF4-FFF2-40B4-BE49-F238E27FC236}">
                <a16:creationId xmlns:a16="http://schemas.microsoft.com/office/drawing/2014/main" id="{30EC6BFA-CE26-42FD-6EFC-87B4939AA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5021"/>
          <a:stretch/>
        </p:blipFill>
        <p:spPr>
          <a:xfrm>
            <a:off x="251461" y="2423645"/>
            <a:ext cx="3513103" cy="2080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B33CEF-DC8C-F8D2-480C-A55BF036C4FB}"/>
              </a:ext>
            </a:extLst>
          </p:cNvPr>
          <p:cNvSpPr txBox="1"/>
          <p:nvPr/>
        </p:nvSpPr>
        <p:spPr>
          <a:xfrm flipH="1">
            <a:off x="960999" y="4593002"/>
            <a:ext cx="203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dirty="0" err="1">
                <a:solidFill>
                  <a:srgbClr val="8A8A8A"/>
                </a:solidFill>
                <a:latin typeface="Calibri" panose="020F0502020204030204"/>
              </a:rPr>
              <a:t>Kinker</a:t>
            </a:r>
            <a:r>
              <a:rPr lang="en-US" dirty="0">
                <a:solidFill>
                  <a:srgbClr val="8A8A8A"/>
                </a:solidFill>
                <a:latin typeface="Calibri" panose="020F0502020204030204"/>
              </a:rPr>
              <a:t>-denuder</a:t>
            </a:r>
          </a:p>
        </p:txBody>
      </p:sp>
    </p:spTree>
    <p:extLst>
      <p:ext uri="{BB962C8B-B14F-4D97-AF65-F5344CB8AC3E}">
        <p14:creationId xmlns:p14="http://schemas.microsoft.com/office/powerpoint/2010/main" val="367529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64642ED-AB73-9CE2-527D-18A9F7DD3D04}"/>
              </a:ext>
            </a:extLst>
          </p:cNvPr>
          <p:cNvGrpSpPr/>
          <p:nvPr/>
        </p:nvGrpSpPr>
        <p:grpSpPr>
          <a:xfrm>
            <a:off x="697039" y="1264246"/>
            <a:ext cx="10322750" cy="4889420"/>
            <a:chOff x="637315" y="1125613"/>
            <a:chExt cx="10322749" cy="48894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7B9B9A-B021-CE4C-C732-E35DF3B8A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0" y1="52586" x2="40374" y2="99877"/>
                          <a14:foregroundMark x1="5831" y1="0" x2="0" y2="15640"/>
                          <a14:foregroundMark x1="92849" y1="0" x2="99890" y2="22783"/>
                          <a14:foregroundMark x1="1650" y1="0" x2="7811" y2="55049"/>
                          <a14:foregroundMark x1="0" y1="53818" x2="20902" y2="67980"/>
                          <a14:foregroundMark x1="0" y1="9729" x2="99890" y2="4310"/>
                          <a14:foregroundMark x1="3850" y1="0" x2="56986" y2="92118"/>
                          <a14:foregroundMark x1="57096" y1="92118" x2="99890" y2="91626"/>
                          <a14:foregroundMark x1="770" y1="56404" x2="13971" y2="58251"/>
                          <a14:foregroundMark x1="13971" y1="58251" x2="23542" y2="65764"/>
                          <a14:foregroundMark x1="59186" y1="96552" x2="59406" y2="99877"/>
                          <a14:foregroundMark x1="81848" y1="94335" x2="81188" y2="99877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9653"/>
            <a:stretch/>
          </p:blipFill>
          <p:spPr>
            <a:xfrm>
              <a:off x="2643316" y="1125613"/>
              <a:ext cx="6062366" cy="48894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565D77-6C21-BE8D-ED24-6DDAA9502AD7}"/>
                </a:ext>
              </a:extLst>
            </p:cNvPr>
            <p:cNvSpPr txBox="1"/>
            <p:nvPr/>
          </p:nvSpPr>
          <p:spPr>
            <a:xfrm>
              <a:off x="637315" y="3719819"/>
              <a:ext cx="21415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b="1" cap="all" dirty="0">
                  <a:solidFill>
                    <a:srgbClr val="3F2A54"/>
                  </a:solidFill>
                  <a:latin typeface="Calibri" panose="020F0502020204030204"/>
                </a:rPr>
                <a:t>Right Leaflet </a:t>
              </a:r>
            </a:p>
            <a:p>
              <a:pPr defTabSz="1219170"/>
              <a:r>
                <a:rPr lang="en-US" b="1" cap="all" dirty="0">
                  <a:solidFill>
                    <a:srgbClr val="3F2A54"/>
                  </a:solidFill>
                  <a:latin typeface="Calibri" panose="020F0502020204030204"/>
                </a:rPr>
                <a:t>3D Guide Catheter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5F5683-6AFD-B771-A793-57D775A7C3DC}"/>
                </a:ext>
              </a:extLst>
            </p:cNvPr>
            <p:cNvSpPr txBox="1"/>
            <p:nvPr/>
          </p:nvSpPr>
          <p:spPr>
            <a:xfrm>
              <a:off x="2573272" y="1328440"/>
              <a:ext cx="1825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b="1" cap="all" dirty="0">
                  <a:solidFill>
                    <a:srgbClr val="3F2A54"/>
                  </a:solidFill>
                  <a:latin typeface="Calibri" panose="020F0502020204030204"/>
                </a:rPr>
                <a:t>Left Leaflet </a:t>
              </a:r>
            </a:p>
            <a:p>
              <a:pPr defTabSz="1219170"/>
              <a:r>
                <a:rPr lang="en-US" b="1" cap="all" dirty="0">
                  <a:solidFill>
                    <a:srgbClr val="3F2A54"/>
                  </a:solidFill>
                  <a:latin typeface="Calibri" panose="020F0502020204030204"/>
                </a:rPr>
                <a:t>Guide Catheter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30DF17-3B95-F0CA-A60B-B4286367DAB0}"/>
                </a:ext>
              </a:extLst>
            </p:cNvPr>
            <p:cNvSpPr txBox="1"/>
            <p:nvPr/>
          </p:nvSpPr>
          <p:spPr>
            <a:xfrm>
              <a:off x="7898406" y="1452209"/>
              <a:ext cx="3061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b="1" cap="all" dirty="0">
                  <a:solidFill>
                    <a:srgbClr val="3F2A54"/>
                  </a:solidFill>
                  <a:latin typeface="Calibri" panose="020F0502020204030204"/>
                </a:rPr>
                <a:t>Snare </a:t>
              </a:r>
            </a:p>
            <a:p>
              <a:pPr defTabSz="1219170"/>
              <a:r>
                <a:rPr lang="en-US" b="1" cap="all" dirty="0">
                  <a:solidFill>
                    <a:srgbClr val="3F2A54"/>
                  </a:solidFill>
                  <a:latin typeface="Calibri" panose="020F0502020204030204"/>
                </a:rPr>
                <a:t>Guide Catheter</a:t>
              </a:r>
            </a:p>
            <a:p>
              <a:pPr algn="ctr" defTabSz="1219170"/>
              <a:r>
                <a:rPr lang="en-US" cap="all" dirty="0">
                  <a:solidFill>
                    <a:srgbClr val="3F2A54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6" name="Subtitle 5" hidden="1">
            <a:extLst>
              <a:ext uri="{FF2B5EF4-FFF2-40B4-BE49-F238E27FC236}">
                <a16:creationId xmlns:a16="http://schemas.microsoft.com/office/drawing/2014/main" id="{93694ADD-2E8B-49F7-A9AB-86E9012AF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2" y="4872923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9E703C-3276-6764-9228-4BEA90ACE630}"/>
              </a:ext>
            </a:extLst>
          </p:cNvPr>
          <p:cNvSpPr txBox="1"/>
          <p:nvPr/>
        </p:nvSpPr>
        <p:spPr>
          <a:xfrm>
            <a:off x="212035" y="193720"/>
            <a:ext cx="118655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400" b="1" dirty="0"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TELLTALE</a:t>
            </a:r>
            <a:r>
              <a:rPr lang="en-US" sz="4400" b="1" i="1" dirty="0">
                <a:latin typeface="Aptos" panose="020B00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4400" b="1" dirty="0">
                <a:latin typeface="Aptos" panose="020B0004020202020204" pitchFamily="34" charset="0"/>
                <a:cs typeface="Segoe UI Light" panose="020B0502040204020203" pitchFamily="34" charset="0"/>
              </a:rPr>
              <a:t>Pachyderm Catheters</a:t>
            </a:r>
            <a:endParaRPr lang="en-US" sz="44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0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C5AB-A3DC-33E6-DEF8-58D205A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TELLTALE native leaflet modification</a:t>
            </a:r>
          </a:p>
        </p:txBody>
      </p:sp>
      <p:pic>
        <p:nvPicPr>
          <p:cNvPr id="3" name="native puff.mov">
            <a:hlinkClick r:id="" action="ppaction://media"/>
            <a:extLst>
              <a:ext uri="{FF2B5EF4-FFF2-40B4-BE49-F238E27FC236}">
                <a16:creationId xmlns:a16="http://schemas.microsoft.com/office/drawing/2014/main" id="{9FDC7402-C3FA-5188-289F-69A3A517C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430" y="1037972"/>
            <a:ext cx="4771067" cy="4685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72B29-EC56-13E8-4C79-A96F005506ED}"/>
              </a:ext>
            </a:extLst>
          </p:cNvPr>
          <p:cNvSpPr txBox="1"/>
          <p:nvPr/>
        </p:nvSpPr>
        <p:spPr>
          <a:xfrm>
            <a:off x="1042430" y="5723357"/>
            <a:ext cx="47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Step 1</a:t>
            </a:r>
            <a:r>
              <a:rPr lang="en-US" dirty="0"/>
              <a:t> – catheter positioning</a:t>
            </a:r>
          </a:p>
        </p:txBody>
      </p:sp>
      <p:pic>
        <p:nvPicPr>
          <p:cNvPr id="5" name="native traversal.mov">
            <a:hlinkClick r:id="" action="ppaction://media"/>
            <a:extLst>
              <a:ext uri="{FF2B5EF4-FFF2-40B4-BE49-F238E27FC236}">
                <a16:creationId xmlns:a16="http://schemas.microsoft.com/office/drawing/2014/main" id="{CCA96802-C9C4-CC88-11FD-CECED17CF6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037971"/>
            <a:ext cx="4771067" cy="4685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A5849D-6BBB-2665-F88E-68BD14A03FCA}"/>
              </a:ext>
            </a:extLst>
          </p:cNvPr>
          <p:cNvSpPr txBox="1"/>
          <p:nvPr/>
        </p:nvSpPr>
        <p:spPr>
          <a:xfrm>
            <a:off x="5813497" y="5723356"/>
            <a:ext cx="47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Step 2</a:t>
            </a:r>
            <a:r>
              <a:rPr lang="en-US" dirty="0"/>
              <a:t> – leaflet traversal</a:t>
            </a:r>
          </a:p>
        </p:txBody>
      </p:sp>
    </p:spTree>
    <p:extLst>
      <p:ext uri="{BB962C8B-B14F-4D97-AF65-F5344CB8AC3E}">
        <p14:creationId xmlns:p14="http://schemas.microsoft.com/office/powerpoint/2010/main" val="352075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93FB20-B690-BE2A-0754-1A96CF4C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TELLTALE native leaflet modification</a:t>
            </a:r>
          </a:p>
        </p:txBody>
      </p:sp>
      <p:pic>
        <p:nvPicPr>
          <p:cNvPr id="6" name="native snaring.mov">
            <a:hlinkClick r:id="" action="ppaction://media"/>
            <a:extLst>
              <a:ext uri="{FF2B5EF4-FFF2-40B4-BE49-F238E27FC236}">
                <a16:creationId xmlns:a16="http://schemas.microsoft.com/office/drawing/2014/main" id="{8FEBA7EB-72E6-842F-55A6-90170DF1E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431" y="1037971"/>
            <a:ext cx="4771066" cy="4685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9DF83-E675-A111-1944-A15494E7B90D}"/>
              </a:ext>
            </a:extLst>
          </p:cNvPr>
          <p:cNvSpPr txBox="1"/>
          <p:nvPr/>
        </p:nvSpPr>
        <p:spPr>
          <a:xfrm>
            <a:off x="1042430" y="5723357"/>
            <a:ext cx="47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Step 3</a:t>
            </a:r>
            <a:r>
              <a:rPr lang="en-US" dirty="0"/>
              <a:t> – guidewire snaring</a:t>
            </a:r>
          </a:p>
        </p:txBody>
      </p:sp>
      <p:pic>
        <p:nvPicPr>
          <p:cNvPr id="8" name="native laceration.mov">
            <a:hlinkClick r:id="" action="ppaction://media"/>
            <a:extLst>
              <a:ext uri="{FF2B5EF4-FFF2-40B4-BE49-F238E27FC236}">
                <a16:creationId xmlns:a16="http://schemas.microsoft.com/office/drawing/2014/main" id="{D54103E4-68DC-85CA-9987-BD5DFE1B54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22703" b="22703"/>
          <a:stretch/>
        </p:blipFill>
        <p:spPr>
          <a:xfrm>
            <a:off x="6096000" y="1037972"/>
            <a:ext cx="4771067" cy="4685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72ADD7-495B-CD62-79A3-0391A9B4BE1E}"/>
              </a:ext>
            </a:extLst>
          </p:cNvPr>
          <p:cNvSpPr txBox="1"/>
          <p:nvPr/>
        </p:nvSpPr>
        <p:spPr>
          <a:xfrm>
            <a:off x="6096000" y="5723355"/>
            <a:ext cx="47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Step 4</a:t>
            </a:r>
            <a:r>
              <a:rPr lang="en-US" dirty="0"/>
              <a:t> – leaflet laceration</a:t>
            </a:r>
          </a:p>
        </p:txBody>
      </p:sp>
    </p:spTree>
    <p:extLst>
      <p:ext uri="{BB962C8B-B14F-4D97-AF65-F5344CB8AC3E}">
        <p14:creationId xmlns:p14="http://schemas.microsoft.com/office/powerpoint/2010/main" val="33274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93FB20-B690-BE2A-0754-1A96CF4C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TELLTALE native leaflet modification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2ADD7-495B-CD62-79A3-0391A9B4BE1E}"/>
              </a:ext>
            </a:extLst>
          </p:cNvPr>
          <p:cNvSpPr txBox="1"/>
          <p:nvPr/>
        </p:nvSpPr>
        <p:spPr>
          <a:xfrm>
            <a:off x="3710466" y="5783953"/>
            <a:ext cx="47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Aortogram after TAVR</a:t>
            </a:r>
          </a:p>
        </p:txBody>
      </p:sp>
      <p:pic>
        <p:nvPicPr>
          <p:cNvPr id="2" name="native post-angio.mov">
            <a:hlinkClick r:id="" action="ppaction://media"/>
            <a:extLst>
              <a:ext uri="{FF2B5EF4-FFF2-40B4-BE49-F238E27FC236}">
                <a16:creationId xmlns:a16="http://schemas.microsoft.com/office/drawing/2014/main" id="{8B8DB18D-3427-A5DA-9A25-6DF2C79D0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936" t="11268" r="20997" b="17987"/>
          <a:stretch/>
        </p:blipFill>
        <p:spPr>
          <a:xfrm>
            <a:off x="3632835" y="1049401"/>
            <a:ext cx="4926330" cy="46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FC5D-1893-52ED-06ED-2A64F702C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characteristics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C13FFA-1F09-ED65-9F6D-3E9359274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2621"/>
              </p:ext>
            </p:extLst>
          </p:nvPr>
        </p:nvGraphicFramePr>
        <p:xfrm>
          <a:off x="625642" y="1299918"/>
          <a:ext cx="5266275" cy="36576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6115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 lvl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Age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79 (75, 82)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Female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59 (65.6%)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447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STS-PROM (%)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4.2 (3.0, 6.6)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5815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Diabetes mellitus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 (34.4%)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445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End-stage renal disease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 (0%)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46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Severe pulmonary disease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 (11.1%)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891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Home oxygen use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 (5.6%)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3417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Cirrhosis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 (24.4%)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67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Permanent pacemaker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 (11.1%)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19249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4AF4E5-28EF-F0AF-5B2B-7E4141A29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46263"/>
              </p:ext>
            </p:extLst>
          </p:nvPr>
        </p:nvGraphicFramePr>
        <p:xfrm>
          <a:off x="6308558" y="1299918"/>
          <a:ext cx="5350837" cy="43891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8381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Hypertension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75 (83.3%)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Coronary artery disease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(45.6)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447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Percutaneous coronary intervention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(13.3%)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445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Coronary artery bypass grafting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 (27.8%)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54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Myocardial infarction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 (8.9%)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478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Peripheral artery disease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 (18.9%)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3540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Stroke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 (15.5%)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46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Transient ischemic attack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 (8.9%)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891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Atrial fibrillation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100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Paroxysmal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 (22.2%)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3417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Persistent &gt; 1 week or permanent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 (7.8%)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6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478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285A-072B-A784-BE54-CBB6D2BB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valve details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516A91-A9C6-1747-238D-13457283F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84060"/>
              </p:ext>
            </p:extLst>
          </p:nvPr>
        </p:nvGraphicFramePr>
        <p:xfrm>
          <a:off x="625642" y="1101138"/>
          <a:ext cx="5266275" cy="4023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6115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Target leaflet cusp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54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Left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74 (82.2%)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478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Right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 (18.8%)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8251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Prior surgical aortic valve implant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792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CE Magna family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29/60 (48.3%)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3540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Epic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3/60 (5.0%)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46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Freestyle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1/60 (1.7%)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891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Mitroflow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3/60 (5.0%)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3417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Mosaic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3/60 (5.0%)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67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Trifecta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20/60 (33.3%)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19249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905A42C-41F5-A30C-F212-07C54047D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78990"/>
              </p:ext>
            </p:extLst>
          </p:nvPr>
        </p:nvGraphicFramePr>
        <p:xfrm>
          <a:off x="6308558" y="1101138"/>
          <a:ext cx="5350837" cy="43891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8381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Years since aortic valve replacement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10.0 (7.5, 14.0)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3120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Type of aortic valve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Native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 (33.3%)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447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Stented, inner leaflet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35 (43.3%)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445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Stented, outer leaflet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 (25.6%)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54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Stentless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(1.1%)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478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 inden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TAVR</a:t>
                      </a:r>
                      <a:r>
                        <a:rPr lang="en-US" sz="1600" baseline="30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(1.1%)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955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Aortic valve failure mode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0571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Aortic regurgitation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 (11.1%)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3910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Aortic stenosis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72 (80.0%)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0276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1" inden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Mixed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 (8.9%)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77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D63BF3-781E-81A8-E910-30138D2B9050}"/>
              </a:ext>
            </a:extLst>
          </p:cNvPr>
          <p:cNvSpPr txBox="1"/>
          <p:nvPr/>
        </p:nvSpPr>
        <p:spPr>
          <a:xfrm>
            <a:off x="8266839" y="5879496"/>
            <a:ext cx="3392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 n=1 Evolut</a:t>
            </a:r>
          </a:p>
        </p:txBody>
      </p:sp>
    </p:spTree>
    <p:extLst>
      <p:ext uri="{BB962C8B-B14F-4D97-AF65-F5344CB8AC3E}">
        <p14:creationId xmlns:p14="http://schemas.microsoft.com/office/powerpoint/2010/main" val="19299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B0D6-8E21-3BEB-1171-4BA0193B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Computed tomography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01E494-5C72-83D5-F103-7ABC97E40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439147"/>
              </p:ext>
            </p:extLst>
          </p:nvPr>
        </p:nvGraphicFramePr>
        <p:xfrm>
          <a:off x="1353116" y="1234440"/>
          <a:ext cx="9485767" cy="4023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967854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2517913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Mechanism of coronary obstruction risk</a:t>
                      </a:r>
                      <a:r>
                        <a:rPr lang="en-US" sz="1600" baseline="30000" dirty="0">
                          <a:effectLst/>
                        </a:rPr>
                        <a:t>*</a:t>
                      </a:r>
                      <a:endParaRPr lang="en-US" sz="1600" baseline="30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Coronary ostial obstruction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56 (62.2%)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445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Sinus sequestration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 (18.8%)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54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Both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 (20.0%)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1792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Sinotubular junction height (mm)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13.7 (12.8, 15.5)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478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Leaflet height (mm)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15.0 (13.6, 16.0)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8251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Width of Sinus of Valsalva (mm)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29.0 (27.3, 31.0)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792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Height of coronary ostium (mm)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8.3 (6.3, 11.0)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3540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VTC (Predicted virtual TAVR to coronary ostium distance, mm)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3.4 (2.9, 3.8)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46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VTSTJ (Predicted virtual TAVR to sinotubular junction distance, mm)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1.5 (0.8, 1.7)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8913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E1416DE-030C-256E-A254-E1FEC305A724}"/>
              </a:ext>
            </a:extLst>
          </p:cNvPr>
          <p:cNvSpPr txBox="1"/>
          <p:nvPr/>
        </p:nvSpPr>
        <p:spPr>
          <a:xfrm>
            <a:off x="1353116" y="5346561"/>
            <a:ext cx="9485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/>
              <a:t>*</a:t>
            </a:r>
            <a:r>
              <a:rPr lang="en-US" sz="1200" dirty="0"/>
              <a:t> STJ height, VTC, and VTSTJ at target reflect predicted mechanisms of obstruction.</a:t>
            </a:r>
          </a:p>
        </p:txBody>
      </p:sp>
    </p:spTree>
    <p:extLst>
      <p:ext uri="{BB962C8B-B14F-4D97-AF65-F5344CB8AC3E}">
        <p14:creationId xmlns:p14="http://schemas.microsoft.com/office/powerpoint/2010/main" val="16575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5CB6-4802-DC36-A8E9-0E399F05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33" y="697229"/>
            <a:ext cx="11408595" cy="518986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4100" b="1" dirty="0"/>
              <a:t>Toby Rogers, MD PhD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Consulting: Edwards Lifesciences, Medtronic, Boston Scientific, Abbott, </a:t>
            </a:r>
            <a:r>
              <a:rPr lang="en-US" sz="2400" dirty="0" err="1"/>
              <a:t>Anteris</a:t>
            </a:r>
            <a:r>
              <a:rPr lang="en-US" sz="2400" dirty="0"/>
              <a:t>, and Transmural Systems</a:t>
            </a:r>
          </a:p>
          <a:p>
            <a:pPr marL="0" indent="0">
              <a:buNone/>
            </a:pPr>
            <a:r>
              <a:rPr lang="en-US" sz="2400" dirty="0"/>
              <a:t>Advisory board: Medtronic, Boston Scientific</a:t>
            </a:r>
          </a:p>
          <a:p>
            <a:pPr marL="0" indent="0">
              <a:buNone/>
            </a:pPr>
            <a:r>
              <a:rPr lang="en-US" sz="2400" dirty="0"/>
              <a:t>Equity interest: Transmural Systems</a:t>
            </a:r>
          </a:p>
          <a:p>
            <a:pPr marL="0" indent="0">
              <a:buNone/>
            </a:pPr>
            <a:r>
              <a:rPr lang="en-US" sz="2400" dirty="0"/>
              <a:t>Intellectual property: co-inventor on patents, assigned to NIH, for transcatheter electrosurgery devices.</a:t>
            </a:r>
          </a:p>
        </p:txBody>
      </p:sp>
    </p:spTree>
    <p:extLst>
      <p:ext uri="{BB962C8B-B14F-4D97-AF65-F5344CB8AC3E}">
        <p14:creationId xmlns:p14="http://schemas.microsoft.com/office/powerpoint/2010/main" val="132734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1E50-6320-14D2-3BE5-980D34EAB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1594F-B9B7-9387-6344-4564ED63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details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7CED6A-978F-1360-EB1C-DBDE1D293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57934"/>
              </p:ext>
            </p:extLst>
          </p:nvPr>
        </p:nvGraphicFramePr>
        <p:xfrm>
          <a:off x="625642" y="1271150"/>
          <a:ext cx="5266275" cy="36576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6115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TAVR device implanted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Evolut FX/FX+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 (47.8%)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33664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 err="1">
                          <a:effectLst/>
                        </a:rPr>
                        <a:t>Navitor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(3.3%)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7114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Sapien 3/Ultra/</a:t>
                      </a:r>
                      <a:r>
                        <a:rPr lang="en-US" sz="1600" dirty="0" err="1">
                          <a:effectLst/>
                        </a:rPr>
                        <a:t>Resilia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44 (48.9%)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647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TAVI device nominal diameter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54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 (8.9%)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478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23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52 (57.8%)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8251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26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 (27.8%)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792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29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 (5.6%)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3540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388489-F232-BE64-6D2D-04DF9A3D1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287487"/>
              </p:ext>
            </p:extLst>
          </p:nvPr>
        </p:nvGraphicFramePr>
        <p:xfrm>
          <a:off x="6308558" y="1271150"/>
          <a:ext cx="5350837" cy="3291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8381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125083386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Anesthesia or sedation strategy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311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General anesthesia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 (72.2%)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942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Moderate sedation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 (27.8%)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001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Cerebral embolic protection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1600" baseline="30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749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None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 (14.4%)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5089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Sentinel only one filter deployed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 (4.4%)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Sentinel both filters deployed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73 (81.1%)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447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Debris recovered </a:t>
                      </a:r>
                      <a:r>
                        <a:rPr lang="en-US" sz="1600" baseline="0" dirty="0">
                          <a:effectLst/>
                        </a:rPr>
                        <a:t>(site reported)</a:t>
                      </a:r>
                      <a:endParaRPr lang="en-US" sz="1600" baseline="30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29/76 (38.2%)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3937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73A6E7-392D-B443-CB3F-A3AEFF5ABF3F}"/>
              </a:ext>
            </a:extLst>
          </p:cNvPr>
          <p:cNvSpPr txBox="1"/>
          <p:nvPr/>
        </p:nvSpPr>
        <p:spPr>
          <a:xfrm>
            <a:off x="6308557" y="4654051"/>
            <a:ext cx="535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 Optional per protocol</a:t>
            </a:r>
          </a:p>
        </p:txBody>
      </p:sp>
    </p:spTree>
    <p:extLst>
      <p:ext uri="{BB962C8B-B14F-4D97-AF65-F5344CB8AC3E}">
        <p14:creationId xmlns:p14="http://schemas.microsoft.com/office/powerpoint/2010/main" val="401156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06C2-943A-8D3A-0A59-D98B8969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1F3D-4EBD-184B-C196-63893518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0"/>
            <a:ext cx="10515600" cy="590814"/>
          </a:xfrm>
        </p:spPr>
        <p:txBody>
          <a:bodyPr>
            <a:normAutofit fontScale="90000"/>
          </a:bodyPr>
          <a:lstStyle/>
          <a:p>
            <a:r>
              <a:rPr lang="en-US" dirty="0"/>
              <a:t>Procedural details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056489-33DB-4FC0-8F22-A59F2878F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06935"/>
              </p:ext>
            </p:extLst>
          </p:nvPr>
        </p:nvGraphicFramePr>
        <p:xfrm>
          <a:off x="1251959" y="945444"/>
          <a:ext cx="9712295" cy="43891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7259652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2452643">
                  <a:extLst>
                    <a:ext uri="{9D8B030D-6E8A-4147-A177-3AD203B41FA5}">
                      <a16:colId xmlns:a16="http://schemas.microsoft.com/office/drawing/2014/main" val="16009021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Procedure stages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5792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Time from first guiding catheter to TELLTALE traversal (min)</a:t>
                      </a:r>
                      <a:r>
                        <a:rPr lang="en-US" sz="1600" baseline="30000" dirty="0">
                          <a:effectLst/>
                        </a:rPr>
                        <a:t>*</a:t>
                      </a:r>
                      <a:endParaRPr lang="en-US" sz="1600" baseline="30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 (14, 28)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311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Time from TELLTALE traversal to laceration (min)*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 (11, 20)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942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Time from TELLTALE to TAVR (min)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 (5, 11)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5594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Procedure time including TAVR, total (min)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84 (67, 105)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001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Radiocontrast volume, total (mL)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83 (50, 149)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2823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Fluoroscopy time, total (min)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37 (30, 47)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749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Bioprosthetic frame fracture (BVF) or remodeling attempted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algn="ctr"/>
                      <a:r>
                        <a:rPr lang="en-US" sz="1600" dirty="0"/>
                        <a:t>29 (32.5%)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5089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Number of electrifications for traversal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(1, 2)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276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Number of electrifications for laceration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(1, 1)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7848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Target leaflet avulsed by TELLTALE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 (0%)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27952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0203A-9336-C5A0-2B18-F98B8AE455D8}"/>
              </a:ext>
            </a:extLst>
          </p:cNvPr>
          <p:cNvSpPr txBox="1"/>
          <p:nvPr/>
        </p:nvSpPr>
        <p:spPr>
          <a:xfrm>
            <a:off x="1251959" y="5437310"/>
            <a:ext cx="9712295" cy="28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/>
              <a:t>*</a:t>
            </a:r>
            <a:r>
              <a:rPr lang="en-US" sz="1200" dirty="0"/>
              <a:t> Time included cerebral embolic protection placement, valve preparation, recrossing aortic valve, etc.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32760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83077-C80B-6FF4-0EFB-AD4C2D0BF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A92E5-220E-3488-0427-DE73CAA0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Efficacy Endpoint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AABFD-0C6C-FBA4-DA74-3EB56FCBE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607"/>
            <a:ext cx="10515600" cy="2194560"/>
          </a:xfrm>
          <a:solidFill>
            <a:srgbClr val="CDC8D4"/>
          </a:solidFill>
          <a:ln w="12700">
            <a:solidFill>
              <a:srgbClr val="3F2A54"/>
            </a:solidFill>
          </a:ln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The primary Efficacy Endpoint was met in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100% of subjects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DA09C-E1F6-3F3D-16D0-9152D82A7727}"/>
              </a:ext>
            </a:extLst>
          </p:cNvPr>
          <p:cNvSpPr txBox="1"/>
          <p:nvPr/>
        </p:nvSpPr>
        <p:spPr>
          <a:xfrm>
            <a:off x="838200" y="3997477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Technical success, assessed upon exit from the cardiac catheterization laboratory, and defined 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Successful electrosurgical leaflet traversal using the TELLTALE guidewire;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and successful electrosurgical leaflet laceration using the TELLTALE guidewire;\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and successful retrieval of the TELLTALE system. </a:t>
            </a: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9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61FB0-E340-E08B-DB0B-E18D496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8D68-23E0-99AA-C234-19DB4348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Safety Endpoint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8A65C-EF41-FF0E-C08A-DF28A4795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853"/>
            <a:ext cx="10515600" cy="2194560"/>
          </a:xfrm>
          <a:solidFill>
            <a:srgbClr val="3F2A54">
              <a:alpha val="25882"/>
            </a:srgbClr>
          </a:solidFill>
          <a:ln w="12700">
            <a:solidFill>
              <a:srgbClr val="3F2A54"/>
            </a:solidFill>
          </a:ln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The primary Safety Endpoint was met in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96% of subjects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53EA9-AEA6-9950-FC44-AC02F3FF259A}"/>
              </a:ext>
            </a:extLst>
          </p:cNvPr>
          <p:cNvSpPr txBox="1"/>
          <p:nvPr/>
        </p:nvSpPr>
        <p:spPr>
          <a:xfrm>
            <a:off x="838200" y="4011221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Inpatient safety, assessed upon hospital discharge and defined as a composite of freedom from: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All-cause mortality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Stroke (disabling and non-disabling)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Acute coronary artery obstruction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Emergency cardiac surgery or reintervention related to the TELLTALE BASILICA procedure or device</a:t>
            </a:r>
            <a:br>
              <a:rPr lang="en-US" sz="1200" dirty="0"/>
            </a:br>
            <a:r>
              <a:rPr lang="en-US" sz="1200" dirty="0"/>
              <a:t>BASILICA-related complications including coronary artery perforation, coronary artery dissection, aortic dissection, cardiac free wall perforation, </a:t>
            </a:r>
            <a:br>
              <a:rPr lang="en-US" sz="1200" dirty="0"/>
            </a:br>
            <a:r>
              <a:rPr lang="en-US" sz="1200" dirty="0"/>
              <a:t>or systemic embolization of a native or bioprosthetic leaflet</a:t>
            </a:r>
          </a:p>
        </p:txBody>
      </p:sp>
    </p:spTree>
    <p:extLst>
      <p:ext uri="{BB962C8B-B14F-4D97-AF65-F5344CB8AC3E}">
        <p14:creationId xmlns:p14="http://schemas.microsoft.com/office/powerpoint/2010/main" val="9662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18DE-29A1-D8E1-3618-25BB08073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7FA8-9A9C-411A-F008-79D42704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Safety Endpoint</a:t>
            </a:r>
            <a:r>
              <a:rPr lang="en-US" baseline="300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C3D587-95A8-7FCA-74CE-2C6087ACC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8442"/>
              </p:ext>
            </p:extLst>
          </p:nvPr>
        </p:nvGraphicFramePr>
        <p:xfrm>
          <a:off x="685800" y="1482979"/>
          <a:ext cx="10820400" cy="3291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098280">
                  <a:extLst>
                    <a:ext uri="{9D8B030D-6E8A-4147-A177-3AD203B41FA5}">
                      <a16:colId xmlns:a16="http://schemas.microsoft.com/office/drawing/2014/main" val="4146185322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16009021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n=90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808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latin typeface="+mn-lt"/>
                        </a:rPr>
                        <a:t>All-cause mortality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 (0%)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311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 lvl="1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Stroke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(3.3%)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942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Disabling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(1.1%)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5594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85800" marR="0" lvl="2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Non-disabling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(2.2%)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001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Coronary obstruction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(1.1%)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749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Emergency cardiac surgery or reintervention related to the TELLTALE BASILICA procedure or device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/>
                      <a:r>
                        <a:rPr lang="en-US" sz="1600" dirty="0">
                          <a:latin typeface="+mn-lt"/>
                        </a:rPr>
                        <a:t>0 (0%)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5089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28600" marR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baseline="0" dirty="0">
                          <a:effectLst/>
                          <a:latin typeface="+mn-lt"/>
                        </a:rPr>
                        <a:t>BASILICA-related complications including coronary artery perforation, coronary artery dissection, aortic dissection, cardiac free wall perforation, or systemic embolization of a native or bioprosthetic leaflet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 (0%)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078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B44448-6A60-1AF6-E7B6-49868321F9B6}"/>
              </a:ext>
            </a:extLst>
          </p:cNvPr>
          <p:cNvSpPr txBox="1"/>
          <p:nvPr/>
        </p:nvSpPr>
        <p:spPr>
          <a:xfrm>
            <a:off x="685799" y="4865077"/>
            <a:ext cx="1082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/>
              <a:t>*</a:t>
            </a:r>
            <a:r>
              <a:rPr lang="en-US" sz="1200" dirty="0"/>
              <a:t> n=1 subacute coronary obstruction attributed to Sapien commissural suture post landing randomly in front of BASILICA leaflet splay,</a:t>
            </a:r>
            <a:br>
              <a:rPr lang="en-US" sz="1200" dirty="0"/>
            </a:br>
            <a:r>
              <a:rPr lang="en-US" sz="1200" dirty="0"/>
              <a:t>returned to the cath lab and resolved with deployment of orthotopic stent</a:t>
            </a:r>
          </a:p>
        </p:txBody>
      </p:sp>
    </p:spTree>
    <p:extLst>
      <p:ext uri="{BB962C8B-B14F-4D97-AF65-F5344CB8AC3E}">
        <p14:creationId xmlns:p14="http://schemas.microsoft.com/office/powerpoint/2010/main" val="1770076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89AE-AD3D-3362-BAD4-D1441D7C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01BBA-70B4-3565-58EF-48989C870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408755"/>
              </p:ext>
            </p:extLst>
          </p:nvPr>
        </p:nvGraphicFramePr>
        <p:xfrm>
          <a:off x="702366" y="1073316"/>
          <a:ext cx="10651433" cy="4333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5982">
                  <a:extLst>
                    <a:ext uri="{9D8B030D-6E8A-4147-A177-3AD203B41FA5}">
                      <a16:colId xmlns:a16="http://schemas.microsoft.com/office/drawing/2014/main" val="829579835"/>
                    </a:ext>
                  </a:extLst>
                </a:gridCol>
                <a:gridCol w="2061817">
                  <a:extLst>
                    <a:ext uri="{9D8B030D-6E8A-4147-A177-3AD203B41FA5}">
                      <a16:colId xmlns:a16="http://schemas.microsoft.com/office/drawing/2014/main" val="2013741184"/>
                    </a:ext>
                  </a:extLst>
                </a:gridCol>
                <a:gridCol w="2061817">
                  <a:extLst>
                    <a:ext uri="{9D8B030D-6E8A-4147-A177-3AD203B41FA5}">
                      <a16:colId xmlns:a16="http://schemas.microsoft.com/office/drawing/2014/main" val="1555174587"/>
                    </a:ext>
                  </a:extLst>
                </a:gridCol>
                <a:gridCol w="2061817">
                  <a:extLst>
                    <a:ext uri="{9D8B030D-6E8A-4147-A177-3AD203B41FA5}">
                      <a16:colId xmlns:a16="http://schemas.microsoft.com/office/drawing/2014/main" val="13773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Characteristic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Stroke #1 </a:t>
                      </a:r>
                    </a:p>
                  </a:txBody>
                  <a:tcP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Stroke #2</a:t>
                      </a:r>
                    </a:p>
                  </a:txBody>
                  <a:tcP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Stroke #3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96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Native or bioprosthetic valve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Bioprosthetic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Native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Native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5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Timing of stroke post TAVR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Day 1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Day 5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Day 2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2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Disabling or non-disabling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Non-disabling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Non-disabling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Disabling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23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Related to TELLTALE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Unlikely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2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Related to TAVR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Possibly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Possibly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61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Cerebral embolic protection with both filters in place throughout BASILICA 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TAVR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(no debris captured)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(no debris captured)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(no debris captured)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8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Bioprosthetic valve fracture performed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6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115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History of atrial fibrillation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8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Sentinel removed after TELLTALE but before TAVR and BVF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Anticoagulation withheld</a:t>
                      </a:r>
                      <a:endParaRPr lang="en-US" sz="16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Posterior circulation stroke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2644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4400A3-4EFA-33F2-8E32-3A5DDB285177}"/>
              </a:ext>
            </a:extLst>
          </p:cNvPr>
          <p:cNvSpPr txBox="1"/>
          <p:nvPr/>
        </p:nvSpPr>
        <p:spPr>
          <a:xfrm>
            <a:off x="709323" y="5485384"/>
            <a:ext cx="10651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 Adjudicated by independent Clinical Events Adjudication Committee</a:t>
            </a:r>
          </a:p>
        </p:txBody>
      </p:sp>
    </p:spTree>
    <p:extLst>
      <p:ext uri="{BB962C8B-B14F-4D97-AF65-F5344CB8AC3E}">
        <p14:creationId xmlns:p14="http://schemas.microsoft.com/office/powerpoint/2010/main" val="1100318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17604-C8FC-9ED1-70B0-169F639E4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7155-1564-933C-8B99-A9E59823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61"/>
            <a:ext cx="10515600" cy="908502"/>
          </a:xfrm>
        </p:spPr>
        <p:txBody>
          <a:bodyPr/>
          <a:lstStyle/>
          <a:p>
            <a:r>
              <a:rPr lang="en-US" dirty="0"/>
              <a:t>Complications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7307CE-8750-DCA7-B3AA-74EBDCC86A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179634"/>
              </p:ext>
            </p:extLst>
          </p:nvPr>
        </p:nvGraphicFramePr>
        <p:xfrm>
          <a:off x="1693793" y="893128"/>
          <a:ext cx="8804415" cy="4902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8313">
                  <a:extLst>
                    <a:ext uri="{9D8B030D-6E8A-4147-A177-3AD203B41FA5}">
                      <a16:colId xmlns:a16="http://schemas.microsoft.com/office/drawing/2014/main" val="829579835"/>
                    </a:ext>
                  </a:extLst>
                </a:gridCol>
                <a:gridCol w="1648051">
                  <a:extLst>
                    <a:ext uri="{9D8B030D-6E8A-4147-A177-3AD203B41FA5}">
                      <a16:colId xmlns:a16="http://schemas.microsoft.com/office/drawing/2014/main" val="2013741184"/>
                    </a:ext>
                  </a:extLst>
                </a:gridCol>
                <a:gridCol w="1648051">
                  <a:extLst>
                    <a:ext uri="{9D8B030D-6E8A-4147-A177-3AD203B41FA5}">
                      <a16:colId xmlns:a16="http://schemas.microsoft.com/office/drawing/2014/main" val="34431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Characteristic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Inpatient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n=90  </a:t>
                      </a:r>
                    </a:p>
                  </a:txBody>
                  <a:tcP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30-day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 *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n=88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(cumulative)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96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Any of the following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8/90 (8.9%)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10/88 (11.4%)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8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Mortality, all-cause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 (0%)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 (0%)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5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Stroke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 (3.3%)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 (3.4%)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2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Disabling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(1.1%)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(1.1%)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23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Non-disabling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 (2.2%)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 (2.3%)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2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Transient ischemic attack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 (0%)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 (0%)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00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Major or life-threatening vascular access complication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 (3.3%)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 (4.5%)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61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Major or life-threatening bleeding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 (4.4%)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 (5.7%)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8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Acute kidney injury stage 3 or 4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 (0%)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 (0%)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115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Delayed coronary obstruction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(1.1%)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(1.1%)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8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New permanent pacemaker implantation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 (4.4%)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 (5.7%)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6219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092E18-A3F9-CF2E-553D-0094A233008B}"/>
              </a:ext>
            </a:extLst>
          </p:cNvPr>
          <p:cNvSpPr txBox="1"/>
          <p:nvPr/>
        </p:nvSpPr>
        <p:spPr>
          <a:xfrm>
            <a:off x="1693792" y="5866593"/>
            <a:ext cx="8804416" cy="28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 Adjudicated by independent Clinical Events Adjudication Committee</a:t>
            </a:r>
          </a:p>
        </p:txBody>
      </p:sp>
    </p:spTree>
    <p:extLst>
      <p:ext uri="{BB962C8B-B14F-4D97-AF65-F5344CB8AC3E}">
        <p14:creationId xmlns:p14="http://schemas.microsoft.com/office/powerpoint/2010/main" val="1153709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303-5CA8-C85B-0F8B-4F63C04A8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A19A2-DB12-E7F1-EF24-F4CF2FD48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TELLTALE Leaflet Modification System enables TAVR without coronary obstruction in patients with high-risk anatomy</a:t>
            </a:r>
          </a:p>
          <a:p>
            <a:r>
              <a:rPr lang="en-US" dirty="0"/>
              <a:t>Effective electrosurgical leaflet traversal and laceration was achieved in </a:t>
            </a:r>
            <a:r>
              <a:rPr lang="en-US" b="1" dirty="0"/>
              <a:t>all</a:t>
            </a:r>
            <a:r>
              <a:rPr lang="en-US" dirty="0"/>
              <a:t> patients</a:t>
            </a:r>
          </a:p>
          <a:p>
            <a:r>
              <a:rPr lang="en-US" dirty="0"/>
              <a:t>The TELLTALE system is the </a:t>
            </a:r>
            <a:r>
              <a:rPr lang="en-US" b="1" dirty="0"/>
              <a:t>only</a:t>
            </a:r>
            <a:r>
              <a:rPr lang="en-US" dirty="0"/>
              <a:t> leaflet modification device for </a:t>
            </a:r>
            <a:r>
              <a:rPr lang="en-US" u="sng" dirty="0"/>
              <a:t>both</a:t>
            </a:r>
            <a:r>
              <a:rPr lang="en-US" dirty="0"/>
              <a:t> native and bioprosthetic leaflets</a:t>
            </a:r>
          </a:p>
          <a:p>
            <a:r>
              <a:rPr lang="en-US" dirty="0"/>
              <a:t>The TELLTALE system has received FDA Breakthrough designation</a:t>
            </a:r>
          </a:p>
          <a:p>
            <a:r>
              <a:rPr lang="en-US" dirty="0"/>
              <a:t>The TELLTALE system (guidewire, pachyderm guiding catheters and accessories) make leaflet modification easy</a:t>
            </a:r>
          </a:p>
          <a:p>
            <a:r>
              <a:rPr lang="en-US" dirty="0"/>
              <a:t>The need for leaflet modification is predicted to grow substantially over the coming decade (in particular for TAVR-in-TAVR)</a:t>
            </a:r>
          </a:p>
        </p:txBody>
      </p:sp>
    </p:spTree>
    <p:extLst>
      <p:ext uri="{BB962C8B-B14F-4D97-AF65-F5344CB8AC3E}">
        <p14:creationId xmlns:p14="http://schemas.microsoft.com/office/powerpoint/2010/main" val="4857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4FC4-BF78-424C-05E2-A6277B97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0050"/>
            <a:ext cx="10515600" cy="908502"/>
          </a:xfrm>
        </p:spPr>
        <p:txBody>
          <a:bodyPr>
            <a:normAutofit/>
          </a:bodyPr>
          <a:lstStyle/>
          <a:p>
            <a:r>
              <a:rPr lang="en-US" sz="4000" dirty="0"/>
              <a:t>Acknowledgements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03DB18D-2327-F8B5-CB60-59F789244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925269"/>
              </p:ext>
            </p:extLst>
          </p:nvPr>
        </p:nvGraphicFramePr>
        <p:xfrm>
          <a:off x="119641" y="657268"/>
          <a:ext cx="11974823" cy="5414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5063">
                  <a:extLst>
                    <a:ext uri="{9D8B030D-6E8A-4147-A177-3AD203B41FA5}">
                      <a16:colId xmlns:a16="http://schemas.microsoft.com/office/drawing/2014/main" val="829579835"/>
                    </a:ext>
                  </a:extLst>
                </a:gridCol>
                <a:gridCol w="9509760">
                  <a:extLst>
                    <a:ext uri="{9D8B030D-6E8A-4147-A177-3AD203B41FA5}">
                      <a16:colId xmlns:a16="http://schemas.microsoft.com/office/drawing/2014/main" val="2013741184"/>
                    </a:ext>
                  </a:extLst>
                </a:gridCol>
              </a:tblGrid>
              <a:tr h="257525"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solidFill>
                            <a:schemeClr val="bg1"/>
                          </a:solidFill>
                        </a:rPr>
                        <a:t>Enrolling centers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965643"/>
                  </a:ext>
                </a:extLst>
              </a:tr>
              <a:tr h="136544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Emory University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Vasilis Babaliaros, Adam Greenbaum, Isida Byku, Gaetano Paone, Patrick Gleason, Elizabeth Charles, Kristie Pitts, Xu Wang, Steven Fair, Cherise Wilson, Olga Rivera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58651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MedStar Washington Hospital Center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Lowell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Satler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Toby Rogers, Ron Waksman,  Erin Collins, Katherine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Ellerd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Donya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Barandeh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2036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St Francis Hospital and Heart Center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Jaffar Khan, George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Petrossian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Newell Robinson, William Chung, Lin Wang, Matt Henry, Joan Jennings, Patricia Krug, Linda Bongiovanni, Beth Schwartz, Elizabeth Haag, Kristin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Pasquarello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23812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 err="1">
                          <a:solidFill>
                            <a:schemeClr val="tx1"/>
                          </a:solidFill>
                        </a:rPr>
                        <a:t>Wellspan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 York Hospital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Jeremy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Rier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James Harvey, Heather McKinney, Shannon Myers, Denise Grove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2517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Rochester Regional Health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Jeremiah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Depta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Jennifer LaLonde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61824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University of Colorado Heath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Brad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Oldemeyer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Justin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Strote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Dulce Hayes, Adam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Jaskowiak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87075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California Pacific Medical Center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David Daniels, Christian Spies, Milena Ferreria, Olivia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Lewman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Bonnie Chan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115152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Montefiore Medical Center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Azeem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Latib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Andrea Scotti, Kara Booth, Pan Phyu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88544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Beth Israel Deaconess Medical Center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Roger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Laham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Jenifer Kaufman, Jacob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Luetje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621968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Carilion Medical Center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Jason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Foerst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Aaron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Schelegle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Brittny O’Toole, Rebecca Butterworth, Kristina Cooper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578673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University of Washington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Jamie McCabe, Christine Chung, David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Elison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Ray Larsen, JoAnn Cho, Jennifer Schaeffer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950444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solidFill>
                            <a:schemeClr val="bg1"/>
                          </a:solidFill>
                        </a:rPr>
                        <a:t>Clinical trial oversight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195116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Sponsor (NHLBI)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Robert Lederman, Christopher Bruce, Irina Kolosova, Xin Tian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714248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Study Manager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Annette Stine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989390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Data Monitor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Valeriy Matveev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935736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CT Core Laboratory (NHLBI)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Rim Halaby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698562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Clinical Events Adjudication Committee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Hector Garcia-Garcia, Eugene McFadden, Alexandre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Kajita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Pablo Rubio, Gebremedhin Melaku 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73571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2A5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2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660472"/>
                  </a:ext>
                </a:extLst>
              </a:tr>
              <a:tr h="257525"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Transmural Systems</a:t>
                      </a:r>
                    </a:p>
                  </a:txBody>
                  <a:tcPr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Nasser Rafiee, Kathleen Pizzuti,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Rany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Busold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, Stuart MacDonald, Morgan House, Eric Matthew, Koosha Rafiee, Mai Diep,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BiWei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MacDonald, Marybeth Gamber, Arman Rafiee, Eylem Kocaturk, Yongguang Zhou, Ozgur Kocaturk, Penny Smith, Monica Cohen, Nga Nguyen</a:t>
                      </a:r>
                    </a:p>
                  </a:txBody>
                  <a:tcPr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193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77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E28A-9243-A947-B5EC-7A515B2D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8CA98-C871-B9AC-D093-E3949C4EE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029"/>
            <a:ext cx="10515600" cy="4917990"/>
          </a:xfrm>
        </p:spPr>
        <p:txBody>
          <a:bodyPr/>
          <a:lstStyle/>
          <a:p>
            <a:r>
              <a:rPr lang="en-US" dirty="0"/>
              <a:t>Coronary obstruction may occur during TAVR for native aortic stenosis or bioprosthetic valve failure</a:t>
            </a:r>
          </a:p>
          <a:p>
            <a:r>
              <a:rPr lang="en-US" dirty="0"/>
              <a:t>If coronary obstruction occurs, it is associated with high morbidity and mortality</a:t>
            </a:r>
          </a:p>
          <a:p>
            <a:r>
              <a:rPr lang="en-US" dirty="0"/>
              <a:t>Pre-TAVR computed tomography (CT) identifies patients at risk of coronary obstruction</a:t>
            </a:r>
          </a:p>
          <a:p>
            <a:r>
              <a:rPr lang="en-US" dirty="0"/>
              <a:t>Leaflet modification (BASILICA) using off-label guidewires and catheters has been shown to effectively prevent coronary obstruction in patients with high-risk anatomy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2029-2119-BE28-C014-25E1B28F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TELLTALE Trial Objective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8AEA6-D8C9-4C49-7295-7F57616B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0" y="1633004"/>
            <a:ext cx="11149780" cy="3591992"/>
          </a:xfrm>
          <a:solidFill>
            <a:srgbClr val="CDC8D4"/>
          </a:solidFill>
          <a:ln w="12700">
            <a:solidFill>
              <a:srgbClr val="3F2A54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To test the safety and effectiveness of the TELLTALE Leaflet Modification System to prevent coronary artery obstruction in </a:t>
            </a:r>
            <a:r>
              <a:rPr lang="en-US" b="1" dirty="0"/>
              <a:t>high or prohibitive surgical risk patients </a:t>
            </a:r>
            <a:r>
              <a:rPr lang="en-US" dirty="0"/>
              <a:t>undergoing TAVR for native aortic stenosis or bioprosthetic valve failure whose anatomy predicts </a:t>
            </a:r>
            <a:r>
              <a:rPr lang="en-US" b="1" dirty="0"/>
              <a:t>high risk of coronary obstruction</a:t>
            </a:r>
            <a:r>
              <a:rPr lang="en-US" dirty="0"/>
              <a:t> due to narrow sinus of Valsalva or sinus sequestration.</a:t>
            </a:r>
          </a:p>
        </p:txBody>
      </p:sp>
    </p:spTree>
    <p:extLst>
      <p:ext uri="{BB962C8B-B14F-4D97-AF65-F5344CB8AC3E}">
        <p14:creationId xmlns:p14="http://schemas.microsoft.com/office/powerpoint/2010/main" val="415593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46C0-8B6C-0F81-100A-3D572389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oversight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9B6DDE-768C-53E1-0933-ADC190CA8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506431"/>
              </p:ext>
            </p:extLst>
          </p:nvPr>
        </p:nvGraphicFramePr>
        <p:xfrm>
          <a:off x="483544" y="1260895"/>
          <a:ext cx="11224901" cy="3926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0296">
                  <a:extLst>
                    <a:ext uri="{9D8B030D-6E8A-4147-A177-3AD203B41FA5}">
                      <a16:colId xmlns:a16="http://schemas.microsoft.com/office/drawing/2014/main" val="3430553630"/>
                    </a:ext>
                  </a:extLst>
                </a:gridCol>
                <a:gridCol w="6084605">
                  <a:extLst>
                    <a:ext uri="{9D8B030D-6E8A-4147-A177-3AD203B41FA5}">
                      <a16:colId xmlns:a16="http://schemas.microsoft.com/office/drawing/2014/main" val="870192798"/>
                    </a:ext>
                  </a:extLst>
                </a:gridCol>
              </a:tblGrid>
              <a:tr h="12438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NHLBI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ransmural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lectrosurgery </a:t>
                      </a:r>
                      <a:r>
                        <a:rPr lang="en-US" sz="2000" b="1" u="sng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eaf</a:t>
                      </a:r>
                      <a:r>
                        <a:rPr lang="en-US" sz="2000" b="1" u="sng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raversal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nd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aceration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valuation </a:t>
                      </a:r>
                      <a:br>
                        <a:rPr lang="en-US" sz="20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(TELLTALE) Trial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(NCT05666713)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721702"/>
                  </a:ext>
                </a:extLst>
              </a:tr>
              <a:tr h="3959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Sponsor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National Heart, Lung, and Blood Institute (NHLBI)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43955"/>
                  </a:ext>
                </a:extLst>
              </a:tr>
              <a:tr h="395913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CT Core Laboratory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National Heart, Lung, and Blood Institute (NHLBI)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339948"/>
                  </a:ext>
                </a:extLst>
              </a:tr>
              <a:tr h="3959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Data Monitoring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National Heart, Lung, and Blood Institute (NHLBI)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98251"/>
                  </a:ext>
                </a:extLst>
              </a:tr>
              <a:tr h="7004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Independent Clinical Events Adjudication Committee (CEAC)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MedStar Health Research Institute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4787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Data and Safety Monitoring Board (DSMB)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National Heart, Lung, and Blood Institute (NHLBI)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55286"/>
                  </a:ext>
                </a:extLst>
              </a:tr>
              <a:tr h="3959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NIH Z01-HL006040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2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78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5270FD-2929-8BCE-4FAB-5A9ECC5FEB2A}"/>
              </a:ext>
            </a:extLst>
          </p:cNvPr>
          <p:cNvSpPr txBox="1"/>
          <p:nvPr/>
        </p:nvSpPr>
        <p:spPr>
          <a:xfrm>
            <a:off x="838196" y="5677621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30000" dirty="0"/>
              <a:t>*</a:t>
            </a:r>
            <a:r>
              <a:rPr lang="en-US" sz="1200" dirty="0"/>
              <a:t> 100% source data verification</a:t>
            </a:r>
          </a:p>
        </p:txBody>
      </p:sp>
    </p:spTree>
    <p:extLst>
      <p:ext uri="{BB962C8B-B14F-4D97-AF65-F5344CB8AC3E}">
        <p14:creationId xmlns:p14="http://schemas.microsoft.com/office/powerpoint/2010/main" val="23349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A0267250-2BFA-A63E-8128-DDE17E3C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Enrolling centers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EFC0F6-6715-1F8D-1DBE-9147F10A165D}"/>
              </a:ext>
            </a:extLst>
          </p:cNvPr>
          <p:cNvSpPr txBox="1"/>
          <p:nvPr/>
        </p:nvSpPr>
        <p:spPr>
          <a:xfrm>
            <a:off x="7188991" y="1322975"/>
            <a:ext cx="48036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Jaffar Khan, George </a:t>
            </a:r>
            <a:r>
              <a:rPr lang="en-US" sz="1300" b="1" dirty="0" err="1"/>
              <a:t>Petrossian</a:t>
            </a:r>
            <a:r>
              <a:rPr lang="en-US" sz="1300" b="1" dirty="0"/>
              <a:t> &amp; Newell Robinson</a:t>
            </a:r>
            <a:br>
              <a:rPr lang="en-US" sz="1300" b="1" dirty="0"/>
            </a:br>
            <a:r>
              <a:rPr lang="en-US" sz="1300" dirty="0"/>
              <a:t>St Francis Hospital and Heart Center - </a:t>
            </a:r>
            <a:r>
              <a:rPr lang="en-US" sz="1300" i="1" dirty="0"/>
              <a:t>Roslyn, NY </a:t>
            </a:r>
            <a:r>
              <a:rPr lang="en-US" sz="1300" b="1" dirty="0"/>
              <a:t>(n=20)</a:t>
            </a:r>
          </a:p>
          <a:p>
            <a:r>
              <a:rPr lang="en-US" sz="1300" b="1" dirty="0"/>
              <a:t>Roger Laham</a:t>
            </a:r>
          </a:p>
          <a:p>
            <a:r>
              <a:rPr lang="en-US" sz="1300" dirty="0"/>
              <a:t>Beth Israel Deaconess Medical Center - </a:t>
            </a:r>
            <a:r>
              <a:rPr lang="en-US" sz="1300" i="1" dirty="0"/>
              <a:t>Boston, MA</a:t>
            </a:r>
            <a:r>
              <a:rPr lang="en-US" sz="1300" dirty="0"/>
              <a:t> </a:t>
            </a:r>
            <a:r>
              <a:rPr lang="en-US" sz="1300" b="1" dirty="0"/>
              <a:t>(n=14)</a:t>
            </a:r>
            <a:endParaRPr lang="en-US" sz="1300" b="1" i="1" dirty="0"/>
          </a:p>
          <a:p>
            <a:r>
              <a:rPr lang="en-US" sz="1300" b="1" dirty="0"/>
              <a:t>Adam Greenbaum, Vasilis Babaliaros &amp; Isida Byku</a:t>
            </a:r>
            <a:br>
              <a:rPr lang="en-US" sz="1300" b="1" dirty="0"/>
            </a:br>
            <a:r>
              <a:rPr lang="en-US" sz="1300" dirty="0"/>
              <a:t>Emory University - </a:t>
            </a:r>
            <a:r>
              <a:rPr lang="en-US" sz="1300" i="1" dirty="0"/>
              <a:t>Atlanta, GA </a:t>
            </a:r>
            <a:r>
              <a:rPr lang="en-US" sz="1300" dirty="0"/>
              <a:t> </a:t>
            </a:r>
            <a:r>
              <a:rPr lang="en-US" sz="1300" b="1" dirty="0"/>
              <a:t>(n=12)</a:t>
            </a:r>
            <a:endParaRPr lang="en-US" sz="1300" b="1" i="1" dirty="0"/>
          </a:p>
          <a:p>
            <a:r>
              <a:rPr lang="en-US" sz="1300" b="1" dirty="0"/>
              <a:t>Lowell </a:t>
            </a:r>
            <a:r>
              <a:rPr lang="en-US" sz="1300" b="1" dirty="0" err="1"/>
              <a:t>Satler</a:t>
            </a:r>
            <a:r>
              <a:rPr lang="en-US" sz="1300" b="1" dirty="0"/>
              <a:t> &amp; Toby Rogers</a:t>
            </a:r>
          </a:p>
          <a:p>
            <a:r>
              <a:rPr lang="en-US" sz="1300" dirty="0"/>
              <a:t>MedStar Washington Hospital Center - </a:t>
            </a:r>
            <a:r>
              <a:rPr lang="en-US" sz="1300" i="1" dirty="0"/>
              <a:t>Washington, DC </a:t>
            </a:r>
            <a:r>
              <a:rPr lang="en-US" sz="1300" dirty="0"/>
              <a:t> </a:t>
            </a:r>
            <a:r>
              <a:rPr lang="en-US" sz="1300" b="1" dirty="0"/>
              <a:t>(n=11)</a:t>
            </a:r>
            <a:endParaRPr lang="en-US" sz="1300" b="1" i="1" dirty="0"/>
          </a:p>
          <a:p>
            <a:r>
              <a:rPr lang="en-US" sz="1300" b="1" dirty="0"/>
              <a:t>Azeem Latib &amp; Andrea Scotti</a:t>
            </a:r>
          </a:p>
          <a:p>
            <a:r>
              <a:rPr lang="en-US" sz="1300" dirty="0"/>
              <a:t>Montefiore Medical Center - </a:t>
            </a:r>
            <a:r>
              <a:rPr lang="en-US" sz="1300" i="1" dirty="0"/>
              <a:t>Bronx, NY </a:t>
            </a:r>
            <a:r>
              <a:rPr lang="en-US" sz="1300" dirty="0"/>
              <a:t> </a:t>
            </a:r>
            <a:r>
              <a:rPr lang="en-US" sz="1300" b="1" dirty="0"/>
              <a:t>(n=9)</a:t>
            </a:r>
            <a:endParaRPr lang="en-US" sz="1300" b="1" i="1" dirty="0"/>
          </a:p>
          <a:p>
            <a:r>
              <a:rPr lang="en-US" sz="1300" b="1" dirty="0"/>
              <a:t>Bradley Oldemeyer &amp; Justin Strote</a:t>
            </a:r>
          </a:p>
          <a:p>
            <a:r>
              <a:rPr lang="en-US" sz="1300" dirty="0"/>
              <a:t>University of Colorado Health - </a:t>
            </a:r>
            <a:r>
              <a:rPr lang="en-US" sz="1300" i="1" dirty="0"/>
              <a:t>Fort Collins, CO </a:t>
            </a:r>
            <a:r>
              <a:rPr lang="en-US" sz="1300" dirty="0"/>
              <a:t> </a:t>
            </a:r>
            <a:r>
              <a:rPr lang="en-US" sz="1300" b="1" dirty="0"/>
              <a:t>(n=6)</a:t>
            </a:r>
            <a:endParaRPr lang="en-US" sz="1300" b="1" i="1" dirty="0"/>
          </a:p>
          <a:p>
            <a:r>
              <a:rPr lang="en-US" sz="1300" b="1" dirty="0"/>
              <a:t>James Harvey &amp; Jeremy </a:t>
            </a:r>
            <a:r>
              <a:rPr lang="en-US" sz="1300" b="1" dirty="0" err="1"/>
              <a:t>Rier</a:t>
            </a:r>
            <a:endParaRPr lang="en-US" sz="1300" b="1" dirty="0"/>
          </a:p>
          <a:p>
            <a:r>
              <a:rPr lang="en-US" sz="1300" dirty="0" err="1"/>
              <a:t>Wellspan</a:t>
            </a:r>
            <a:r>
              <a:rPr lang="en-US" sz="1300" dirty="0"/>
              <a:t> York Hospital - </a:t>
            </a:r>
            <a:r>
              <a:rPr lang="en-US" sz="1300" i="1" dirty="0"/>
              <a:t>York, PA </a:t>
            </a:r>
            <a:r>
              <a:rPr lang="en-US" sz="1300" b="1" dirty="0"/>
              <a:t>(n=6)</a:t>
            </a:r>
            <a:endParaRPr lang="en-US" sz="1300" b="1" i="1" dirty="0"/>
          </a:p>
          <a:p>
            <a:r>
              <a:rPr lang="en-US" sz="1300" b="1" dirty="0"/>
              <a:t>Jeremiah Depta</a:t>
            </a:r>
          </a:p>
          <a:p>
            <a:r>
              <a:rPr lang="en-US" sz="1300" dirty="0"/>
              <a:t>Rochester Regional Health - </a:t>
            </a:r>
            <a:r>
              <a:rPr lang="en-US" sz="1300" i="1" dirty="0"/>
              <a:t>Rochester, NY </a:t>
            </a:r>
            <a:r>
              <a:rPr lang="en-US" sz="1300" b="1" dirty="0"/>
              <a:t>(n=4)</a:t>
            </a:r>
            <a:endParaRPr lang="en-US" sz="1300" b="1" i="1" dirty="0"/>
          </a:p>
          <a:p>
            <a:r>
              <a:rPr lang="en-US" sz="1300" b="1" dirty="0"/>
              <a:t>Jamie McCabe, Christine Chung, David Elison</a:t>
            </a:r>
          </a:p>
          <a:p>
            <a:r>
              <a:rPr lang="en-US" sz="1300" dirty="0"/>
              <a:t>University of Washington Heart Institute - </a:t>
            </a:r>
            <a:r>
              <a:rPr lang="en-US" sz="1300" i="1" dirty="0"/>
              <a:t>Seattle, WA </a:t>
            </a:r>
            <a:r>
              <a:rPr lang="en-US" sz="1300" b="1" dirty="0"/>
              <a:t>(n=4)</a:t>
            </a:r>
            <a:endParaRPr lang="en-US" sz="1300" b="1" i="1" dirty="0"/>
          </a:p>
          <a:p>
            <a:r>
              <a:rPr lang="en-US" sz="1300" b="1" dirty="0"/>
              <a:t>David Daniels</a:t>
            </a:r>
          </a:p>
          <a:p>
            <a:r>
              <a:rPr lang="en-US" sz="1300" dirty="0"/>
              <a:t>California Pacific Medical Center - </a:t>
            </a:r>
            <a:r>
              <a:rPr lang="en-US" sz="1300" i="1" dirty="0"/>
              <a:t>San Francisco, CA </a:t>
            </a:r>
            <a:r>
              <a:rPr lang="en-US" sz="1300" b="1" dirty="0"/>
              <a:t>(n=2)</a:t>
            </a:r>
            <a:endParaRPr lang="en-US" sz="1300" b="1" i="1" dirty="0"/>
          </a:p>
          <a:p>
            <a:r>
              <a:rPr lang="en-US" sz="1300" b="1" dirty="0"/>
              <a:t>Jason Foerst &amp; Aaron </a:t>
            </a:r>
            <a:r>
              <a:rPr lang="en-US" sz="1300" b="1" dirty="0" err="1"/>
              <a:t>Schelegle</a:t>
            </a:r>
            <a:endParaRPr lang="en-US" sz="1300" b="1" dirty="0"/>
          </a:p>
          <a:p>
            <a:r>
              <a:rPr lang="en-US" sz="1300" dirty="0"/>
              <a:t>Carilion Medical Center - </a:t>
            </a:r>
            <a:r>
              <a:rPr lang="en-US" sz="1300" i="1" dirty="0"/>
              <a:t>Roanoke, VA </a:t>
            </a:r>
            <a:r>
              <a:rPr lang="en-US" sz="1300" b="1" dirty="0"/>
              <a:t>(n=2)</a:t>
            </a:r>
            <a:endParaRPr lang="en-US" sz="1300" b="1" i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92080A-980C-CF96-C88C-6F8C5F8814B4}"/>
              </a:ext>
            </a:extLst>
          </p:cNvPr>
          <p:cNvGrpSpPr/>
          <p:nvPr/>
        </p:nvGrpSpPr>
        <p:grpSpPr>
          <a:xfrm>
            <a:off x="140006" y="1075042"/>
            <a:ext cx="6772088" cy="4347265"/>
            <a:chOff x="140006" y="1075042"/>
            <a:chExt cx="7772400" cy="49894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F3871E-D31E-F4B2-6E4A-11FDD960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6" y="1075042"/>
              <a:ext cx="7772400" cy="498940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D560E7-130B-DDB2-706C-22E6DDA5B734}"/>
                </a:ext>
              </a:extLst>
            </p:cNvPr>
            <p:cNvGrpSpPr/>
            <p:nvPr/>
          </p:nvGrpSpPr>
          <p:grpSpPr>
            <a:xfrm>
              <a:off x="299706" y="1368408"/>
              <a:ext cx="7255460" cy="3174893"/>
              <a:chOff x="299706" y="1368408"/>
              <a:chExt cx="7255460" cy="317489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4534AC1-B68F-5B1A-9397-37F574F053D4}"/>
                  </a:ext>
                </a:extLst>
              </p:cNvPr>
              <p:cNvGrpSpPr/>
              <p:nvPr/>
            </p:nvGrpSpPr>
            <p:grpSpPr>
              <a:xfrm>
                <a:off x="299706" y="1368408"/>
                <a:ext cx="7009114" cy="3174893"/>
                <a:chOff x="299706" y="1368408"/>
                <a:chExt cx="7009114" cy="3174893"/>
              </a:xfrm>
            </p:grpSpPr>
            <p:sp>
              <p:nvSpPr>
                <p:cNvPr id="6" name="5-Point Star 5">
                  <a:extLst>
                    <a:ext uri="{FF2B5EF4-FFF2-40B4-BE49-F238E27FC236}">
                      <a16:creationId xmlns:a16="http://schemas.microsoft.com/office/drawing/2014/main" id="{16DD38B5-6918-ABBB-7574-18B1812A6DD5}"/>
                    </a:ext>
                  </a:extLst>
                </p:cNvPr>
                <p:cNvSpPr/>
                <p:nvPr/>
              </p:nvSpPr>
              <p:spPr>
                <a:xfrm>
                  <a:off x="6586538" y="3099731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5-Point Star 6">
                  <a:extLst>
                    <a:ext uri="{FF2B5EF4-FFF2-40B4-BE49-F238E27FC236}">
                      <a16:creationId xmlns:a16="http://schemas.microsoft.com/office/drawing/2014/main" id="{634DD517-13EF-5B46-B8E4-5176106B4665}"/>
                    </a:ext>
                  </a:extLst>
                </p:cNvPr>
                <p:cNvSpPr/>
                <p:nvPr/>
              </p:nvSpPr>
              <p:spPr>
                <a:xfrm>
                  <a:off x="2552700" y="3071154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5-Point Star 7">
                  <a:extLst>
                    <a:ext uri="{FF2B5EF4-FFF2-40B4-BE49-F238E27FC236}">
                      <a16:creationId xmlns:a16="http://schemas.microsoft.com/office/drawing/2014/main" id="{077989F6-A725-98C1-EBC0-D096B2F02F58}"/>
                    </a:ext>
                  </a:extLst>
                </p:cNvPr>
                <p:cNvSpPr/>
                <p:nvPr/>
              </p:nvSpPr>
              <p:spPr>
                <a:xfrm>
                  <a:off x="299706" y="3259958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5-Point Star 8">
                  <a:extLst>
                    <a:ext uri="{FF2B5EF4-FFF2-40B4-BE49-F238E27FC236}">
                      <a16:creationId xmlns:a16="http://schemas.microsoft.com/office/drawing/2014/main" id="{5A009203-2E78-E23E-432F-DF07DBE8D2D0}"/>
                    </a:ext>
                  </a:extLst>
                </p:cNvPr>
                <p:cNvSpPr/>
                <p:nvPr/>
              </p:nvSpPr>
              <p:spPr>
                <a:xfrm>
                  <a:off x="814264" y="1368408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5-Point Star 9">
                  <a:extLst>
                    <a:ext uri="{FF2B5EF4-FFF2-40B4-BE49-F238E27FC236}">
                      <a16:creationId xmlns:a16="http://schemas.microsoft.com/office/drawing/2014/main" id="{E6715D47-C72F-4CCE-88BD-47A6F87B1FA9}"/>
                    </a:ext>
                  </a:extLst>
                </p:cNvPr>
                <p:cNvSpPr/>
                <p:nvPr/>
              </p:nvSpPr>
              <p:spPr>
                <a:xfrm>
                  <a:off x="5759224" y="4214032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5-Point Star 10">
                  <a:extLst>
                    <a:ext uri="{FF2B5EF4-FFF2-40B4-BE49-F238E27FC236}">
                      <a16:creationId xmlns:a16="http://schemas.microsoft.com/office/drawing/2014/main" id="{BED559E5-9637-2941-94C8-C2096EDD7192}"/>
                    </a:ext>
                  </a:extLst>
                </p:cNvPr>
                <p:cNvSpPr/>
                <p:nvPr/>
              </p:nvSpPr>
              <p:spPr>
                <a:xfrm>
                  <a:off x="6906429" y="2676239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5-Point Star 11">
                  <a:extLst>
                    <a:ext uri="{FF2B5EF4-FFF2-40B4-BE49-F238E27FC236}">
                      <a16:creationId xmlns:a16="http://schemas.microsoft.com/office/drawing/2014/main" id="{69CD980C-0EC7-C613-D7F9-AEEAAA52D432}"/>
                    </a:ext>
                  </a:extLst>
                </p:cNvPr>
                <p:cNvSpPr/>
                <p:nvPr/>
              </p:nvSpPr>
              <p:spPr>
                <a:xfrm>
                  <a:off x="6979551" y="2722961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5-Point Star 12">
                  <a:extLst>
                    <a:ext uri="{FF2B5EF4-FFF2-40B4-BE49-F238E27FC236}">
                      <a16:creationId xmlns:a16="http://schemas.microsoft.com/office/drawing/2014/main" id="{BF824A00-057E-0F97-CE9B-70E6BC759D41}"/>
                    </a:ext>
                  </a:extLst>
                </p:cNvPr>
                <p:cNvSpPr/>
                <p:nvPr/>
              </p:nvSpPr>
              <p:spPr>
                <a:xfrm>
                  <a:off x="6209687" y="3456342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5-Point Star 13">
                  <a:extLst>
                    <a:ext uri="{FF2B5EF4-FFF2-40B4-BE49-F238E27FC236}">
                      <a16:creationId xmlns:a16="http://schemas.microsoft.com/office/drawing/2014/main" id="{612EF47A-4CDE-7F0C-9182-2D2469397123}"/>
                    </a:ext>
                  </a:extLst>
                </p:cNvPr>
                <p:cNvSpPr/>
                <p:nvPr/>
              </p:nvSpPr>
              <p:spPr>
                <a:xfrm>
                  <a:off x="6328243" y="2371467"/>
                  <a:ext cx="329269" cy="329269"/>
                </a:xfrm>
                <a:prstGeom prst="star5">
                  <a:avLst/>
                </a:prstGeom>
                <a:solidFill>
                  <a:srgbClr val="3F2A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5-Point Star 15">
                <a:extLst>
                  <a:ext uri="{FF2B5EF4-FFF2-40B4-BE49-F238E27FC236}">
                    <a16:creationId xmlns:a16="http://schemas.microsoft.com/office/drawing/2014/main" id="{DE314952-63A5-AED4-DAE9-237206B622D3}"/>
                  </a:ext>
                </a:extLst>
              </p:cNvPr>
              <p:cNvSpPr/>
              <p:nvPr/>
            </p:nvSpPr>
            <p:spPr>
              <a:xfrm>
                <a:off x="7225897" y="2323609"/>
                <a:ext cx="329269" cy="329269"/>
              </a:xfrm>
              <a:prstGeom prst="star5">
                <a:avLst/>
              </a:prstGeom>
              <a:solidFill>
                <a:srgbClr val="3F2A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5-Point Star 21">
              <a:extLst>
                <a:ext uri="{FF2B5EF4-FFF2-40B4-BE49-F238E27FC236}">
                  <a16:creationId xmlns:a16="http://schemas.microsoft.com/office/drawing/2014/main" id="{F5A1DC9B-20A0-F454-2101-8480F4EB836E}"/>
                </a:ext>
              </a:extLst>
            </p:cNvPr>
            <p:cNvSpPr/>
            <p:nvPr/>
          </p:nvSpPr>
          <p:spPr>
            <a:xfrm>
              <a:off x="6572598" y="2840873"/>
              <a:ext cx="329269" cy="329269"/>
            </a:xfrm>
            <a:prstGeom prst="star5">
              <a:avLst/>
            </a:prstGeom>
            <a:solidFill>
              <a:srgbClr val="3F2A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444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E5DE-DCB2-A4C8-15B1-F56A69AD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B078-8130-1D43-4AB7-32E54C472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84" y="1075042"/>
            <a:ext cx="5896231" cy="4460785"/>
          </a:xfrm>
          <a:solidFill>
            <a:srgbClr val="CDC8D4"/>
          </a:solidFill>
          <a:ln w="12700">
            <a:solidFill>
              <a:srgbClr val="3F2A54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+mj-lt"/>
              </a:rPr>
              <a:t>Key Inclusion Criteria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1B1B1B"/>
                </a:solidFill>
                <a:effectLst/>
                <a:latin typeface="+mj-lt"/>
              </a:rPr>
              <a:t>High or prohibitive risk 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of surgical aortic valve replacement according to the local multidisciplinary heart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Undergoing TAVR for </a:t>
            </a:r>
            <a:r>
              <a:rPr lang="en-US" sz="1800" b="1" i="0" dirty="0">
                <a:solidFill>
                  <a:srgbClr val="1B1B1B"/>
                </a:solidFill>
                <a:effectLst/>
                <a:latin typeface="+mj-lt"/>
              </a:rPr>
              <a:t>bioprosthetic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 aortic valve failure or </a:t>
            </a:r>
            <a:r>
              <a:rPr lang="en-US" sz="1800" b="1" i="0" dirty="0">
                <a:solidFill>
                  <a:srgbClr val="1B1B1B"/>
                </a:solidFill>
                <a:effectLst/>
                <a:latin typeface="+mj-lt"/>
              </a:rPr>
              <a:t>native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 aortic stenosis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1B1B1B"/>
                </a:solidFill>
                <a:effectLst/>
                <a:latin typeface="+mj-lt"/>
              </a:rPr>
              <a:t>High risk of coronary obstruction 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based on NHLBI Core lab analysis of CT, any of: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Risk is narrow Sinus of Valsalva: (a) Leaflet height is greater than coronary artery height, and </a:t>
            </a:r>
            <a:b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</a:b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(b) Virtual transcatheter valve-to-coronary (VTC) distance &lt; 4mm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Risk is Sinus sequestration: (a) Leaflet height is greater than sinotubular junction, and </a:t>
            </a:r>
            <a:b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</a:b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(b) Virtual transcatheter valve-to-sinotubular-junction distance (VTSTJ) &lt; 2mm at the affected Sinus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386717-2E20-F537-C817-13655607259C}"/>
              </a:ext>
            </a:extLst>
          </p:cNvPr>
          <p:cNvSpPr txBox="1">
            <a:spLocks/>
          </p:cNvSpPr>
          <p:nvPr/>
        </p:nvSpPr>
        <p:spPr>
          <a:xfrm>
            <a:off x="6487297" y="1075042"/>
            <a:ext cx="5261917" cy="4460785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+mj-lt"/>
              </a:rPr>
              <a:t>Key Exclusion Criteria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Requires doppio (two-leaflet) BASILICA</a:t>
            </a:r>
            <a:r>
              <a:rPr lang="en-US" sz="1800" b="0" i="0" baseline="30000" dirty="0">
                <a:solidFill>
                  <a:srgbClr val="1B1B1B"/>
                </a:solidFill>
                <a:effectLst/>
                <a:latin typeface="+mj-lt"/>
              </a:rPr>
              <a:t>*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Flail target leaflet at baseline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Excessive target aortic leaflet calcification (no basal calcium-free window or potentially obstructive calcific masses) on baseline CT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B1B1B"/>
                </a:solidFill>
                <a:effectLst/>
                <a:latin typeface="+mj-lt"/>
              </a:rPr>
              <a:t>Requires non-femoral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A0099-6031-4A9D-854E-5B9BE0A319CE}"/>
              </a:ext>
            </a:extLst>
          </p:cNvPr>
          <p:cNvSpPr txBox="1"/>
          <p:nvPr/>
        </p:nvSpPr>
        <p:spPr>
          <a:xfrm>
            <a:off x="6487296" y="5576839"/>
            <a:ext cx="526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>
                <a:latin typeface="+mj-lt"/>
              </a:rPr>
              <a:t>*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>
                <a:effectLst/>
                <a:latin typeface="+mj-lt"/>
                <a:ea typeface="Aptos" panose="020B0004020202020204" pitchFamily="34" charset="0"/>
              </a:rPr>
              <a:t>Doppio BASILICA excluded per protocol because discordant first and second leaflet results would impact assessment of the primary efficacy endpoint.</a:t>
            </a:r>
            <a:r>
              <a:rPr lang="en-US" sz="1200" dirty="0">
                <a:effectLst/>
                <a:latin typeface="+mj-lt"/>
              </a:rPr>
              <a:t> 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516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4799-AECB-59BA-984E-D473722F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E81DD4-868E-B91A-D52C-3959D3E4DA3F}"/>
              </a:ext>
            </a:extLst>
          </p:cNvPr>
          <p:cNvSpPr/>
          <p:nvPr/>
        </p:nvSpPr>
        <p:spPr>
          <a:xfrm>
            <a:off x="1697988" y="1113009"/>
            <a:ext cx="8954248" cy="623026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High surgical risk subjects </a:t>
            </a: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undergoing TAVR</a:t>
            </a:r>
            <a:b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for native aortic stenosis </a:t>
            </a:r>
            <a:r>
              <a:rPr lang="en-US" u="sng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or</a:t>
            </a: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bioprosthetic valve failure (n=157)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F71F0-CFFB-F8D4-0AB2-03F7A1BFF64A}"/>
              </a:ext>
            </a:extLst>
          </p:cNvPr>
          <p:cNvSpPr/>
          <p:nvPr/>
        </p:nvSpPr>
        <p:spPr>
          <a:xfrm>
            <a:off x="1697988" y="2086641"/>
            <a:ext cx="8954248" cy="623026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High risk for coronary obstruction </a:t>
            </a: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determined by</a:t>
            </a:r>
            <a:b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NHLBI core laboratory CT analysis </a:t>
            </a:r>
            <a:r>
              <a:rPr lang="en-US" u="sng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multidisciplinary study eligibility committee (n=90)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666231-9E1E-8A8E-D765-1E20E302B12F}"/>
              </a:ext>
            </a:extLst>
          </p:cNvPr>
          <p:cNvSpPr/>
          <p:nvPr/>
        </p:nvSpPr>
        <p:spPr>
          <a:xfrm>
            <a:off x="1697988" y="3056318"/>
            <a:ext cx="4398011" cy="636084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TELLTALE BASILICA-TAVR</a:t>
            </a:r>
            <a:b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for </a:t>
            </a:r>
            <a:r>
              <a:rPr lang="en-US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bioprosthetic valve failure </a:t>
            </a: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(n=60)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2C24D-785B-772D-0393-FA8F2CB243A4}"/>
              </a:ext>
            </a:extLst>
          </p:cNvPr>
          <p:cNvSpPr/>
          <p:nvPr/>
        </p:nvSpPr>
        <p:spPr>
          <a:xfrm>
            <a:off x="6254225" y="3060274"/>
            <a:ext cx="4398011" cy="623026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TELLTALE BASILICA-TAVR</a:t>
            </a:r>
            <a:b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for </a:t>
            </a:r>
            <a:r>
              <a:rPr lang="en-US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native aortic stenosis </a:t>
            </a:r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(n=30)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2F8F4F9-9287-2A2A-97EA-615192F695B3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16200000" flipH="1">
            <a:off x="7138868" y="1745910"/>
            <a:ext cx="350607" cy="2278119"/>
          </a:xfrm>
          <a:prstGeom prst="bentConnector3">
            <a:avLst>
              <a:gd name="adj1" fmla="val 50000"/>
            </a:avLst>
          </a:prstGeom>
          <a:ln>
            <a:solidFill>
              <a:srgbClr val="3F2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7FD731D-B07B-3907-9507-CC8B59A1A69F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4862728" y="1743933"/>
            <a:ext cx="346651" cy="2278118"/>
          </a:xfrm>
          <a:prstGeom prst="bentConnector3">
            <a:avLst>
              <a:gd name="adj1" fmla="val 50000"/>
            </a:avLst>
          </a:prstGeom>
          <a:ln>
            <a:solidFill>
              <a:srgbClr val="3F2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1E4C5D-BE11-DECA-B99B-92183A110EF0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6175112" y="1736035"/>
            <a:ext cx="0" cy="350606"/>
          </a:xfrm>
          <a:prstGeom prst="straightConnector1">
            <a:avLst/>
          </a:prstGeom>
          <a:ln>
            <a:solidFill>
              <a:srgbClr val="3F2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A22B2CE-FF1C-8316-1616-7E6AFAF2976D}"/>
              </a:ext>
            </a:extLst>
          </p:cNvPr>
          <p:cNvSpPr/>
          <p:nvPr/>
        </p:nvSpPr>
        <p:spPr>
          <a:xfrm>
            <a:off x="1697985" y="5034694"/>
            <a:ext cx="8954248" cy="641079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30-day and 90-day follow up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1DEE59-8AC2-63D1-B8EC-00FA622EA32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896994" y="3692402"/>
            <a:ext cx="0" cy="350607"/>
          </a:xfrm>
          <a:prstGeom prst="straightConnector1">
            <a:avLst/>
          </a:prstGeom>
          <a:ln>
            <a:solidFill>
              <a:srgbClr val="3F2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57254F4-5626-7F46-F161-470066C5E42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453231" y="3683300"/>
            <a:ext cx="0" cy="359709"/>
          </a:xfrm>
          <a:prstGeom prst="straightConnector1">
            <a:avLst/>
          </a:prstGeom>
          <a:ln>
            <a:solidFill>
              <a:srgbClr val="3F2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BC573F1-53F9-EBE9-002B-D29BC4D35F31}"/>
              </a:ext>
            </a:extLst>
          </p:cNvPr>
          <p:cNvSpPr/>
          <p:nvPr/>
        </p:nvSpPr>
        <p:spPr>
          <a:xfrm>
            <a:off x="1697985" y="4043009"/>
            <a:ext cx="8954248" cy="641078"/>
          </a:xfrm>
          <a:prstGeom prst="rect">
            <a:avLst/>
          </a:prstGeom>
          <a:solidFill>
            <a:srgbClr val="CDC8D4"/>
          </a:solidFill>
          <a:ln w="12700">
            <a:solidFill>
              <a:srgbClr val="3F2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In hospital </a:t>
            </a:r>
            <a:r>
              <a:rPr lang="en-US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Primary Endpoints</a:t>
            </a:r>
            <a:r>
              <a:rPr lang="en-US" b="1" baseline="300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*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94D994-665E-98CA-EAA5-2864F3DB92CC}"/>
              </a:ext>
            </a:extLst>
          </p:cNvPr>
          <p:cNvCxnSpPr>
            <a:stCxn id="29" idx="2"/>
            <a:endCxn id="42" idx="0"/>
          </p:cNvCxnSpPr>
          <p:nvPr/>
        </p:nvCxnSpPr>
        <p:spPr>
          <a:xfrm>
            <a:off x="6175109" y="4684087"/>
            <a:ext cx="0" cy="350607"/>
          </a:xfrm>
          <a:prstGeom prst="straightConnector1">
            <a:avLst/>
          </a:prstGeom>
          <a:ln>
            <a:solidFill>
              <a:srgbClr val="3F2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9B11E01-D37C-6294-3D23-C9A88D2153E6}"/>
              </a:ext>
            </a:extLst>
          </p:cNvPr>
          <p:cNvSpPr txBox="1"/>
          <p:nvPr/>
        </p:nvSpPr>
        <p:spPr>
          <a:xfrm>
            <a:off x="1697985" y="5740430"/>
            <a:ext cx="8954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 Adjudicated by independent Clinical Events Adjudication Committee</a:t>
            </a:r>
          </a:p>
        </p:txBody>
      </p:sp>
    </p:spTree>
    <p:extLst>
      <p:ext uri="{BB962C8B-B14F-4D97-AF65-F5344CB8AC3E}">
        <p14:creationId xmlns:p14="http://schemas.microsoft.com/office/powerpoint/2010/main" val="340738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A77AD-BB6F-D494-9FFC-0253E436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209E-7341-7E93-7B7D-718E7314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Exclusion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61070-0D4A-DB14-0873-CF6B3878068E}"/>
              </a:ext>
            </a:extLst>
          </p:cNvPr>
          <p:cNvSpPr txBox="1"/>
          <p:nvPr/>
        </p:nvSpPr>
        <p:spPr>
          <a:xfrm>
            <a:off x="838200" y="5619749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>
                <a:latin typeface="+mj-lt"/>
              </a:rPr>
              <a:t>*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>
                <a:effectLst/>
                <a:latin typeface="+mj-lt"/>
                <a:ea typeface="Aptos" panose="020B0004020202020204" pitchFamily="34" charset="0"/>
              </a:rPr>
              <a:t>Doppio BASILICA excluded per protocol because discordant first and second leaflet results would impact assessment of the primary efficacy endpoint.</a:t>
            </a:r>
            <a:r>
              <a:rPr lang="en-US" sz="1200" dirty="0">
                <a:effectLst/>
                <a:latin typeface="+mj-lt"/>
              </a:rPr>
              <a:t> </a:t>
            </a:r>
            <a:endParaRPr lang="en-US" sz="1200" dirty="0">
              <a:latin typeface="+mj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D91244-AE93-9AF1-243B-E979215C1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371597"/>
              </p:ext>
            </p:extLst>
          </p:nvPr>
        </p:nvGraphicFramePr>
        <p:xfrm>
          <a:off x="457200" y="1100138"/>
          <a:ext cx="11323320" cy="4519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466D48D-82DC-8320-0F3F-6C2A1DA9E60B}"/>
              </a:ext>
            </a:extLst>
          </p:cNvPr>
          <p:cNvSpPr txBox="1"/>
          <p:nvPr/>
        </p:nvSpPr>
        <p:spPr>
          <a:xfrm>
            <a:off x="5507634" y="774371"/>
            <a:ext cx="1222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(n=67)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9104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A9135C33BA934CB99AB16D2E3554BF" ma:contentTypeVersion="15" ma:contentTypeDescription="Create a new document." ma:contentTypeScope="" ma:versionID="b4563a7ce6e15fa7b11b9a77918d60b2">
  <xsd:schema xmlns:xsd="http://www.w3.org/2001/XMLSchema" xmlns:xs="http://www.w3.org/2001/XMLSchema" xmlns:p="http://schemas.microsoft.com/office/2006/metadata/properties" xmlns:ns2="21c7ca72-f6d5-4b0e-8803-9d163f0b428e" xmlns:ns3="be269bf9-969f-4947-ab6e-df6fb505fba0" targetNamespace="http://schemas.microsoft.com/office/2006/metadata/properties" ma:root="true" ma:fieldsID="675ff18d9569da560d02070ba9f43a70" ns2:_="" ns3:_="">
    <xsd:import namespace="21c7ca72-f6d5-4b0e-8803-9d163f0b428e"/>
    <xsd:import namespace="be269bf9-969f-4947-ab6e-df6fb505f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7ca72-f6d5-4b0e-8803-9d163f0b4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02aa8f4-6248-4f21-b1f2-4bc7e3121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69bf9-969f-4947-ab6e-df6fb505fb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3b14854-5f3a-4f2b-99ef-e5e8fae53c4e}" ma:internalName="TaxCatchAll" ma:showField="CatchAllData" ma:web="be269bf9-969f-4947-ab6e-df6fb505f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269bf9-969f-4947-ab6e-df6fb505fba0" xsi:nil="true"/>
    <lcf76f155ced4ddcb4097134ff3c332f xmlns="21c7ca72-f6d5-4b0e-8803-9d163f0b428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626F99-057D-4768-976B-2C9CC3B9E741}"/>
</file>

<file path=customXml/itemProps2.xml><?xml version="1.0" encoding="utf-8"?>
<ds:datastoreItem xmlns:ds="http://schemas.openxmlformats.org/officeDocument/2006/customXml" ds:itemID="{1635D5BE-039D-45D9-A077-34D76351AA37}"/>
</file>

<file path=customXml/itemProps3.xml><?xml version="1.0" encoding="utf-8"?>
<ds:datastoreItem xmlns:ds="http://schemas.openxmlformats.org/officeDocument/2006/customXml" ds:itemID="{2B2B97F1-CBAF-45CD-85D9-C99B276196D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2802</Words>
  <Application>Microsoft Macintosh PowerPoint</Application>
  <PresentationFormat>Widescreen</PresentationFormat>
  <Paragraphs>449</Paragraphs>
  <Slides>28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Cambria</vt:lpstr>
      <vt:lpstr>Office Theme</vt:lpstr>
      <vt:lpstr>Electrosurgical leaflet modification to prevent coronary obstruction during transcatheter aortic valve replacement in failing native and bioprosthetic valves  Results of the TELLTALE pivotal trial (NCT05666713) </vt:lpstr>
      <vt:lpstr>PowerPoint Presentation</vt:lpstr>
      <vt:lpstr>Introduction</vt:lpstr>
      <vt:lpstr>TELLTALE Trial Objective </vt:lpstr>
      <vt:lpstr>Clinical trial oversight</vt:lpstr>
      <vt:lpstr>Enrolling centers</vt:lpstr>
      <vt:lpstr>Eligibility Criteria</vt:lpstr>
      <vt:lpstr>Study design</vt:lpstr>
      <vt:lpstr>Reasons for Exclusion</vt:lpstr>
      <vt:lpstr>Primary Efficacy Endpoint</vt:lpstr>
      <vt:lpstr>Primary Safety Endpoint</vt:lpstr>
      <vt:lpstr>PowerPoint Presentation</vt:lpstr>
      <vt:lpstr>PowerPoint Presentation</vt:lpstr>
      <vt:lpstr>TELLTALE native leaflet modification</vt:lpstr>
      <vt:lpstr>TELLTALE native leaflet modification</vt:lpstr>
      <vt:lpstr>TELLTALE native leaflet modification</vt:lpstr>
      <vt:lpstr>Baseline characteristics</vt:lpstr>
      <vt:lpstr>Aortic valve details</vt:lpstr>
      <vt:lpstr>Computed tomography</vt:lpstr>
      <vt:lpstr>Procedural details</vt:lpstr>
      <vt:lpstr>Procedural details</vt:lpstr>
      <vt:lpstr>Primary Efficacy Endpoint*</vt:lpstr>
      <vt:lpstr>Primary Safety Endpoint*</vt:lpstr>
      <vt:lpstr>Primary Safety Endpoint*</vt:lpstr>
      <vt:lpstr>Stroke</vt:lpstr>
      <vt:lpstr>Complications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TELLTALE Pivotal Results CRT 2025-03</dc:title>
  <dc:creator/>
  <cp:lastModifiedBy/>
  <cp:revision>1</cp:revision>
  <dcterms:created xsi:type="dcterms:W3CDTF">2025-03-07T19:11:18Z</dcterms:created>
  <dcterms:modified xsi:type="dcterms:W3CDTF">2025-03-07T19:33:09Z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0x010100BEA9135C33BA934CB99AB16D2E3554BF</vt:lpwstr>
  </property>
  <property fmtid="{D5CDD505-2E9C-101B-9397-08002B2CF9AE}" pid="3" name="MediaServiceImageTags">
    <vt:lpwstr/>
  </property>
</Properties>
</file>