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6" r:id="rId1"/>
    <p:sldMasterId id="2147483878" r:id="rId2"/>
  </p:sldMasterIdLst>
  <p:notesMasterIdLst>
    <p:notesMasterId r:id="rId22"/>
  </p:notesMasterIdLst>
  <p:handoutMasterIdLst>
    <p:handoutMasterId r:id="rId23"/>
  </p:handoutMasterIdLst>
  <p:sldIdLst>
    <p:sldId id="1584" r:id="rId3"/>
    <p:sldId id="1559" r:id="rId4"/>
    <p:sldId id="1575" r:id="rId5"/>
    <p:sldId id="1560" r:id="rId6"/>
    <p:sldId id="1561" r:id="rId7"/>
    <p:sldId id="1562" r:id="rId8"/>
    <p:sldId id="1512" r:id="rId9"/>
    <p:sldId id="1594" r:id="rId10"/>
    <p:sldId id="1582" r:id="rId11"/>
    <p:sldId id="1587" r:id="rId12"/>
    <p:sldId id="1583" r:id="rId13"/>
    <p:sldId id="1589" r:id="rId14"/>
    <p:sldId id="1588" r:id="rId15"/>
    <p:sldId id="1591" r:id="rId16"/>
    <p:sldId id="1565" r:id="rId17"/>
    <p:sldId id="1567" r:id="rId18"/>
    <p:sldId id="1574" r:id="rId19"/>
    <p:sldId id="1571" r:id="rId20"/>
    <p:sldId id="1592" r:id="rId21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1pPr>
    <a:lvl2pPr marL="380276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2pPr>
    <a:lvl3pPr marL="760547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3pPr>
    <a:lvl4pPr marL="1140818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4pPr>
    <a:lvl5pPr marL="1521092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5pPr>
    <a:lvl6pPr marL="1901363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6pPr>
    <a:lvl7pPr marL="228163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7pPr>
    <a:lvl8pPr marL="266190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8pPr>
    <a:lvl9pPr marL="3042181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pos="3331">
          <p15:clr>
            <a:srgbClr val="A4A3A4"/>
          </p15:clr>
        </p15:guide>
        <p15:guide id="5" pos="2875">
          <p15:clr>
            <a:srgbClr val="A4A3A4"/>
          </p15:clr>
        </p15:guide>
        <p15:guide id="6" pos="2722">
          <p15:clr>
            <a:srgbClr val="A4A3A4"/>
          </p15:clr>
        </p15:guide>
        <p15:guide id="7" orient="horz" pos="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406E0B-E42F-471F-64D7-12B277C218F5}" name="Michael Louie" initials="MJL" userId="Michael Louie" providerId="None"/>
  <p188:author id="{0BC34A43-2F06-3FBB-61D3-28AC893D1D51}" name="John Henry Krege" initials="JK" userId="S::krege_john_henry@lilly.com::c892ed47-0afc-4cf4-bcf3-a4f457bb2c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ski, Kathy" initials="WK" lastIdx="2" clrIdx="0"/>
  <p:cmAuthor id="1" name="Panico, Eleanor" initials="PE" lastIdx="1" clrIdx="1"/>
  <p:cmAuthor id="2" name="Steven E. Nisse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FFC850"/>
    <a:srgbClr val="FF0000"/>
    <a:srgbClr val="DCDCFF"/>
    <a:srgbClr val="000090"/>
    <a:srgbClr val="0034AA"/>
    <a:srgbClr val="FF3232"/>
    <a:srgbClr val="FF8000"/>
    <a:srgbClr val="F18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91961" autoAdjust="0"/>
  </p:normalViewPr>
  <p:slideViewPr>
    <p:cSldViewPr snapToGrid="0">
      <p:cViewPr varScale="1">
        <p:scale>
          <a:sx n="151" d="100"/>
          <a:sy n="151" d="100"/>
        </p:scale>
        <p:origin x="1368" y="176"/>
      </p:cViewPr>
      <p:guideLst>
        <p:guide orient="horz" pos="1620"/>
        <p:guide pos="2880"/>
        <p:guide orient="horz" pos="2809"/>
        <p:guide pos="3331"/>
        <p:guide pos="2875"/>
        <p:guide pos="2722"/>
        <p:guide orient="horz" pos="587"/>
      </p:guideLst>
    </p:cSldViewPr>
  </p:slideViewPr>
  <p:outlineViewPr>
    <p:cViewPr>
      <p:scale>
        <a:sx n="33" d="100"/>
        <a:sy n="33" d="100"/>
      </p:scale>
      <p:origin x="0" y="-1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>
        <p:scale>
          <a:sx n="150" d="100"/>
          <a:sy n="150" d="100"/>
        </p:scale>
        <p:origin x="2936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44363638572956"/>
          <c:y val="3.5822098584458652E-2"/>
          <c:w val="0.71708000233755809"/>
          <c:h val="0.9416695519700851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4000">
                  <a:srgbClr val="E3BEFF">
                    <a:lumMod val="50000"/>
                    <a:lumOff val="50000"/>
                  </a:srgbClr>
                </a:gs>
                <a:gs pos="100000">
                  <a:srgbClr val="0000FF">
                    <a:lumMod val="44000"/>
                    <a:lumOff val="56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587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94F">
                      <a:lumMod val="60000"/>
                      <a:lumOff val="40000"/>
                    </a:srgbClr>
                  </a:gs>
                  <a:gs pos="100000">
                    <a:srgbClr val="FFC85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311-D844-A36D-37D06D76604F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C850">
                      <a:lumMod val="59817"/>
                      <a:lumOff val="40183"/>
                    </a:srgbClr>
                  </a:gs>
                  <a:gs pos="100000">
                    <a:srgbClr val="FFC85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11-D844-A36D-37D06D76604F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14000">
                    <a:srgbClr val="E3BEFF">
                      <a:lumMod val="50000"/>
                      <a:lumOff val="50000"/>
                    </a:srgbClr>
                  </a:gs>
                  <a:gs pos="100000">
                    <a:srgbClr val="8F8FFF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18D-DE4E-A392-3E59E191C509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14000">
                    <a:srgbClr val="FF8000"/>
                  </a:gs>
                  <a:gs pos="100000">
                    <a:srgbClr val="FF8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8D-DE4E-A392-3E59E191C509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14000">
                    <a:srgbClr val="FF8000"/>
                  </a:gs>
                  <a:gs pos="63000">
                    <a:srgbClr val="FF8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21A-8842-9912-0E6E7B69A829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04421361874251"/>
                      <c:h val="7.4166147312051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311-D844-A36D-37D06D766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60-180</c:v>
                </c:pt>
                <c:pt idx="1">
                  <c:v>30-180</c:v>
                </c:pt>
                <c:pt idx="2">
                  <c:v>30-360</c:v>
                </c:pt>
                <c:pt idx="3">
                  <c:v>240-360</c:v>
                </c:pt>
                <c:pt idx="4">
                  <c:v>30-3602</c:v>
                </c:pt>
                <c:pt idx="5">
                  <c:v>240-3602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-0.93899999999999995</c:v>
                </c:pt>
                <c:pt idx="1">
                  <c:v>-0.93799999999999994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F-8D43-9B05-8E1007EE6A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3234440"/>
        <c:axId val="-2113219288"/>
      </c:barChart>
      <c:catAx>
        <c:axId val="-2113234440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high"/>
        <c:crossAx val="-2113219288"/>
        <c:crosses val="autoZero"/>
        <c:auto val="0"/>
        <c:lblAlgn val="ctr"/>
        <c:lblOffset val="100"/>
        <c:tickMarkSkip val="2"/>
        <c:noMultiLvlLbl val="0"/>
      </c:catAx>
      <c:valAx>
        <c:axId val="-2113219288"/>
        <c:scaling>
          <c:orientation val="minMax"/>
          <c:max val="0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  <a:alpha val="52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500" cap="none" baseline="0" dirty="0">
                    <a:latin typeface="Arial" panose="020B0604020202020204" pitchFamily="34" charset="0"/>
                  </a:rPr>
                  <a:t>Mean Percent Change</a:t>
                </a:r>
              </a:p>
            </c:rich>
          </c:tx>
          <c:layout>
            <c:manualLayout>
              <c:xMode val="edge"/>
              <c:yMode val="edge"/>
              <c:x val="3.7295210384631085E-3"/>
              <c:y val="0.167701047942201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out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234440"/>
        <c:crosses val="autoZero"/>
        <c:crossBetween val="between"/>
        <c:majorUnit val="0.1"/>
        <c:minorUnit val="0.05"/>
      </c:valAx>
      <c:spPr>
        <a:solidFill>
          <a:srgbClr val="000080"/>
        </a:solidFill>
        <a:ln w="15875"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623527828252235E-2"/>
          <c:y val="3.5822098584458652E-2"/>
          <c:w val="0.90270980550508129"/>
          <c:h val="0.9412922988848028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4000">
                  <a:srgbClr val="E3BEFF">
                    <a:lumMod val="50000"/>
                    <a:lumOff val="50000"/>
                  </a:srgbClr>
                </a:gs>
                <a:gs pos="100000">
                  <a:srgbClr val="0000FF">
                    <a:lumMod val="44000"/>
                    <a:lumOff val="56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587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15000">
                    <a:srgbClr val="DCDCFF"/>
                  </a:gs>
                  <a:gs pos="100000">
                    <a:srgbClr val="7878FF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9A-D54D-B079-E889C92B2D9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15000">
                    <a:srgbClr val="DCDCFF"/>
                  </a:gs>
                  <a:gs pos="100000">
                    <a:srgbClr val="7878FF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9A-D54D-B079-E889C92B2D97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14000">
                    <a:srgbClr val="E3BEFF">
                      <a:lumMod val="50000"/>
                      <a:lumOff val="50000"/>
                    </a:srgbClr>
                  </a:gs>
                  <a:gs pos="100000">
                    <a:srgbClr val="8F8FFF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9A-D54D-B079-E889C92B2D97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14000">
                    <a:srgbClr val="FF8000"/>
                  </a:gs>
                  <a:gs pos="100000">
                    <a:srgbClr val="FF8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9A-D54D-B079-E889C92B2D97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14000">
                    <a:srgbClr val="FF8000"/>
                  </a:gs>
                  <a:gs pos="63000">
                    <a:srgbClr val="FF8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9A-D54D-B079-E889C92B2D97}"/>
              </c:ext>
            </c:extLst>
          </c:dPt>
          <c:dLbls>
            <c:dLbl>
              <c:idx val="0"/>
              <c:layout>
                <c:manualLayout>
                  <c:x val="2.2404961476589621E-3"/>
                  <c:y val="0.121698240061680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4588095842856"/>
                      <c:h val="0.1052477279390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9A-D54D-B079-E889C92B2D97}"/>
                </c:ext>
              </c:extLst>
            </c:dLbl>
            <c:dLbl>
              <c:idx val="1"/>
              <c:layout>
                <c:manualLayout>
                  <c:x val="-2.2399669799339599E-3"/>
                  <c:y val="0.12173878166284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2616769677978"/>
                      <c:h val="0.10158311345646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D9A-D54D-B079-E889C92B2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60-180</c:v>
                </c:pt>
                <c:pt idx="1">
                  <c:v>30-180</c:v>
                </c:pt>
                <c:pt idx="2">
                  <c:v>30-360</c:v>
                </c:pt>
                <c:pt idx="3">
                  <c:v>240-360</c:v>
                </c:pt>
                <c:pt idx="4">
                  <c:v>30-3602</c:v>
                </c:pt>
                <c:pt idx="5">
                  <c:v>240-3602</c:v>
                </c:pt>
              </c:strCache>
            </c:strRef>
          </c:cat>
          <c:val>
            <c:numRef>
              <c:f>Sheet1!$D$2:$E$2</c:f>
              <c:numCache>
                <c:formatCode>0.0%</c:formatCode>
                <c:ptCount val="2"/>
                <c:pt idx="0">
                  <c:v>-0.88500000000000001</c:v>
                </c:pt>
                <c:pt idx="1">
                  <c:v>-0.76800000000000002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9A-D54D-B079-E889C92B2D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-2113234440"/>
        <c:axId val="-2113219288"/>
      </c:barChart>
      <c:catAx>
        <c:axId val="-2113234440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high"/>
        <c:crossAx val="-2113219288"/>
        <c:crosses val="autoZero"/>
        <c:auto val="0"/>
        <c:lblAlgn val="ctr"/>
        <c:lblOffset val="100"/>
        <c:tickMarkSkip val="2"/>
        <c:noMultiLvlLbl val="0"/>
      </c:catAx>
      <c:valAx>
        <c:axId val="-2113219288"/>
        <c:scaling>
          <c:orientation val="minMax"/>
          <c:max val="0"/>
          <c:min val="-1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  <a:alpha val="52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out"/>
        <c:tickLblPos val="nextTo"/>
        <c:crossAx val="-2113234440"/>
        <c:crosses val="autoZero"/>
        <c:crossBetween val="between"/>
        <c:majorUnit val="0.1"/>
        <c:minorUnit val="0.05"/>
      </c:valAx>
      <c:spPr>
        <a:solidFill>
          <a:srgbClr val="000080"/>
        </a:solidFill>
        <a:ln w="15875"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665680473372781E-2"/>
          <c:y val="3.5822098584458652E-2"/>
          <c:w val="0.91403485351421543"/>
          <c:h val="0.9449569133673593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4000">
                  <a:srgbClr val="F18000">
                    <a:lumMod val="25000"/>
                    <a:lumOff val="75000"/>
                  </a:srgbClr>
                </a:gs>
                <a:gs pos="100000">
                  <a:srgbClr val="FF8000"/>
                </a:gs>
              </a:gsLst>
              <a:path path="circle">
                <a:fillToRect l="50000" t="130000" r="50000" b="-30000"/>
              </a:path>
              <a:tileRect/>
            </a:gradFill>
            <a:ln w="1587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14000">
                    <a:srgbClr val="FF0000">
                      <a:lumMod val="25000"/>
                      <a:lumOff val="75000"/>
                    </a:srgb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C9-FA42-805E-B1443FC6207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14000">
                    <a:srgbClr val="FF0000">
                      <a:lumMod val="25000"/>
                      <a:lumOff val="75000"/>
                    </a:srgb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15875" cap="flat" cmpd="sng" algn="ctr">
                <a:solidFill>
                  <a:schemeClr val="tx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C9-FA42-805E-B1443FC6207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FC9-FA42-805E-B1443FC6207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FC9-FA42-805E-B1443FC6207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FC9-FA42-805E-B1443FC6207D}"/>
              </c:ext>
            </c:extLst>
          </c:dPt>
          <c:dLbls>
            <c:dLbl>
              <c:idx val="0"/>
              <c:layout>
                <c:manualLayout>
                  <c:x val="1.7638924166737224E-7"/>
                  <c:y val="6.8367209736517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-94.8%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5570231140457"/>
                      <c:h val="0.10524772793902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FC9-FA42-805E-B1443FC6207D}"/>
                </c:ext>
              </c:extLst>
            </c:dLbl>
            <c:dLbl>
              <c:idx val="1"/>
              <c:layout>
                <c:manualLayout>
                  <c:x val="0"/>
                  <c:y val="7.20783145038593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-95.0%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444472666723"/>
                      <c:h val="0.101583113456464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FC9-FA42-805E-B1443FC6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60-180</c:v>
                </c:pt>
                <c:pt idx="1">
                  <c:v>30-180</c:v>
                </c:pt>
                <c:pt idx="2">
                  <c:v>30-360</c:v>
                </c:pt>
                <c:pt idx="3">
                  <c:v>240-360</c:v>
                </c:pt>
                <c:pt idx="4">
                  <c:v>30-3602</c:v>
                </c:pt>
                <c:pt idx="5">
                  <c:v>240-3602</c:v>
                </c:pt>
              </c:strCache>
            </c:strRef>
          </c:cat>
          <c:val>
            <c:numRef>
              <c:f>Sheet1!$D$2:$E$2</c:f>
              <c:numCache>
                <c:formatCode>0.0%</c:formatCode>
                <c:ptCount val="2"/>
                <c:pt idx="0">
                  <c:v>-0.88500000000000001</c:v>
                </c:pt>
                <c:pt idx="1">
                  <c:v>-0.88500000000000001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C9-FA42-805E-B1443FC620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-2113234440"/>
        <c:axId val="-2113219288"/>
      </c:barChart>
      <c:catAx>
        <c:axId val="-2113234440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high"/>
        <c:crossAx val="-2113219288"/>
        <c:crosses val="autoZero"/>
        <c:auto val="0"/>
        <c:lblAlgn val="ctr"/>
        <c:lblOffset val="100"/>
        <c:tickMarkSkip val="2"/>
        <c:noMultiLvlLbl val="0"/>
      </c:catAx>
      <c:valAx>
        <c:axId val="-2113219288"/>
        <c:scaling>
          <c:orientation val="minMax"/>
          <c:max val="0"/>
          <c:min val="-0.94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  <a:alpha val="52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out"/>
        <c:tickLblPos val="nextTo"/>
        <c:crossAx val="-2113234440"/>
        <c:crosses val="autoZero"/>
        <c:crossBetween val="between"/>
        <c:majorUnit val="0.1"/>
        <c:minorUnit val="0.05"/>
      </c:valAx>
      <c:spPr>
        <a:solidFill>
          <a:srgbClr val="000080"/>
        </a:solidFill>
        <a:ln w="15875">
          <a:solidFill>
            <a:schemeClr val="tx1">
              <a:tint val="75000"/>
              <a:shade val="95000"/>
              <a:satMod val="10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Dose group receiving 400 mg at</a:t>
            </a:r>
            <a:r>
              <a:rPr lang="en-US" sz="1800" baseline="0" dirty="0">
                <a:solidFill>
                  <a:schemeClr val="bg1"/>
                </a:solidFill>
              </a:rPr>
              <a:t> baseline and again at day 180</a:t>
            </a:r>
            <a:endParaRPr lang="en-US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098853013664255"/>
          <c:y val="2.778725324357787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74898546131509"/>
          <c:y val="0.15677634938129406"/>
          <c:w val="0.8718348330442639"/>
          <c:h val="0.81643033175764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8758518105546725E-3"/>
                  <c:y val="0.101580853301011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8288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-242.8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4-854E-BE24-CA1A9BE6C7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8758518105546725E-3"/>
                  <c:y val="0.105441972918625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-251.6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4-854E-BE24-CA1A9BE6C7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4689629526386681E-3"/>
                  <c:y val="0.107371729665947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72302472195251"/>
                      <c:h val="7.2718020485563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-252.3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24-854E-BE24-CA1A9BE6C7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360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689629526386681E-3"/>
                  <c:y val="0.104060439478074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72302472195251"/>
                      <c:h val="7.2718020485563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-236.3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24-854E-BE24-CA1A9BE6C7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540</c:v>
                </c:pt>
              </c:strCache>
            </c:strRef>
          </c:tx>
          <c:spPr>
            <a:gradFill flip="none" rotWithShape="1">
              <a:gsLst>
                <a:gs pos="15000">
                  <a:srgbClr val="FF0000">
                    <a:lumMod val="40000"/>
                    <a:lumOff val="60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 w="158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127115586247643E-3"/>
                  <c:y val="9.9122757777948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2541161849747"/>
                      <c:h val="7.61454128970205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24-854E-BE24-CA1A9BE6C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-196.9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4-854E-BE24-CA1A9BE6C7C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87"/>
        <c:overlap val="-48"/>
        <c:axId val="1863453376"/>
        <c:axId val="1895249280"/>
      </c:barChart>
      <c:catAx>
        <c:axId val="1863453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5249280"/>
        <c:crosses val="autoZero"/>
        <c:auto val="1"/>
        <c:lblAlgn val="ctr"/>
        <c:lblOffset val="100"/>
        <c:noMultiLvlLbl val="0"/>
      </c:catAx>
      <c:valAx>
        <c:axId val="189524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68108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bg1"/>
                    </a:solidFill>
                  </a:rPr>
                  <a:t>Change in Lp(a) [nmol/L]</a:t>
                </a:r>
              </a:p>
            </c:rich>
          </c:tx>
          <c:layout>
            <c:manualLayout>
              <c:xMode val="edge"/>
              <c:yMode val="edge"/>
              <c:x val="5.9695003187454649E-3"/>
              <c:y val="0.197239911417322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453376"/>
        <c:crosses val="autoZero"/>
        <c:crossBetween val="between"/>
      </c:valAx>
      <c:spPr>
        <a:solidFill>
          <a:srgbClr val="000090"/>
        </a:solidFill>
        <a:ln w="15875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4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3549651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495300"/>
            <a:ext cx="501015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1878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3802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76054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14081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52109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1901363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163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190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2181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4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4F1CE-031E-95A9-BD20-8E7DFA14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177AC1-5BED-032D-533E-79BE661C6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F8507-711F-0088-96E1-68F335FDC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4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4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EDB55-C4E6-FB8C-7F51-197A85A6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73CEC-5289-D8B7-1D8F-00F55CB4B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A152C-3B64-96F6-0218-327AD33E6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7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109CE-2549-D72C-DDA5-43B93A3B2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A9333-65C7-9007-E6A2-85E13FFCF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4E4C8-5DD7-3980-54BE-1D287DF65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2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6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6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2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6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50BD3-EED2-DB4A-B643-80DF59E81B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0BB2C-6AF6-4FCF-8141-760AEBCEA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DE8B3-2F97-369E-835E-29AB28E1D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42AB1-441C-3651-49E2-EB60D1598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8B562-0545-3F00-7C27-4F3DC13D1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50BD3-EED2-DB4A-B643-80DF59E81B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6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7"/>
            <a:ext cx="6400800" cy="461457"/>
          </a:xfrm>
        </p:spPr>
        <p:txBody>
          <a:bodyPr/>
          <a:lstStyle>
            <a:lvl1pPr marL="0" indent="0" algn="ctr">
              <a:buNone/>
              <a:defRPr/>
            </a:lvl1pPr>
            <a:lvl2pPr marL="342140" indent="0" algn="ctr">
              <a:buNone/>
              <a:defRPr/>
            </a:lvl2pPr>
            <a:lvl3pPr marL="684278" indent="0" algn="ctr">
              <a:buNone/>
              <a:defRPr/>
            </a:lvl3pPr>
            <a:lvl4pPr marL="1026417" indent="0" algn="ctr">
              <a:buNone/>
              <a:defRPr/>
            </a:lvl4pPr>
            <a:lvl5pPr marL="1368557" indent="0" algn="ctr">
              <a:buNone/>
              <a:defRPr/>
            </a:lvl5pPr>
            <a:lvl6pPr marL="1710696" indent="0" algn="ctr">
              <a:buNone/>
              <a:defRPr/>
            </a:lvl6pPr>
            <a:lvl7pPr marL="2052834" indent="0" algn="ctr">
              <a:buNone/>
              <a:defRPr/>
            </a:lvl7pPr>
            <a:lvl8pPr marL="2394973" indent="0" algn="ctr">
              <a:buNone/>
              <a:defRPr/>
            </a:lvl8pPr>
            <a:lvl9pPr marL="27371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3126" y="1441848"/>
            <a:ext cx="6075099" cy="1712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6753"/>
            <a:ext cx="1943100" cy="2670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6263" y="466753"/>
            <a:ext cx="2566447" cy="2670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46" y="263129"/>
            <a:ext cx="77803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6446" y="1073950"/>
            <a:ext cx="7780337" cy="46145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57992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cision_point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370" y="2498080"/>
            <a:ext cx="7773293" cy="11025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824" y="3657547"/>
            <a:ext cx="6400354" cy="13143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3"/>
            <a:ext cx="7772176" cy="1021333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827" indent="0">
              <a:buNone/>
              <a:defRPr sz="1050"/>
            </a:lvl2pPr>
            <a:lvl3pPr marL="515648" indent="0">
              <a:buNone/>
              <a:defRPr sz="900"/>
            </a:lvl3pPr>
            <a:lvl4pPr marL="773480" indent="0">
              <a:buNone/>
              <a:defRPr sz="900"/>
            </a:lvl4pPr>
            <a:lvl5pPr marL="1031296" indent="0">
              <a:buNone/>
              <a:defRPr sz="900"/>
            </a:lvl5pPr>
            <a:lvl6pPr marL="1289117" indent="0">
              <a:buNone/>
              <a:defRPr sz="900"/>
            </a:lvl6pPr>
            <a:lvl7pPr marL="1546943" indent="0">
              <a:buNone/>
              <a:defRPr sz="900"/>
            </a:lvl7pPr>
            <a:lvl8pPr marL="1804766" indent="0">
              <a:buNone/>
              <a:defRPr sz="900"/>
            </a:lvl8pPr>
            <a:lvl9pPr marL="20625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1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108"/>
            <a:ext cx="4039568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6"/>
            <a:ext cx="4039568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151108"/>
            <a:ext cx="4041799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1630786"/>
            <a:ext cx="4041799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8" cy="871482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8" cy="3517739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3600633"/>
            <a:ext cx="5486177" cy="425276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459600"/>
            <a:ext cx="5486177" cy="3085766"/>
          </a:xfrm>
        </p:spPr>
        <p:txBody>
          <a:bodyPr/>
          <a:lstStyle>
            <a:lvl1pPr marL="0" indent="0">
              <a:buNone/>
              <a:defRPr sz="1800"/>
            </a:lvl1pPr>
            <a:lvl2pPr marL="257827" indent="0">
              <a:buNone/>
              <a:defRPr sz="1575"/>
            </a:lvl2pPr>
            <a:lvl3pPr marL="515648" indent="0">
              <a:buNone/>
              <a:defRPr sz="1350"/>
            </a:lvl3pPr>
            <a:lvl4pPr marL="773480" indent="0">
              <a:buNone/>
              <a:defRPr sz="1125"/>
            </a:lvl4pPr>
            <a:lvl5pPr marL="1031296" indent="0">
              <a:buNone/>
              <a:defRPr sz="1125"/>
            </a:lvl5pPr>
            <a:lvl6pPr marL="1289117" indent="0">
              <a:buNone/>
              <a:defRPr sz="1125"/>
            </a:lvl6pPr>
            <a:lvl7pPr marL="1546943" indent="0">
              <a:buNone/>
              <a:defRPr sz="1125"/>
            </a:lvl7pPr>
            <a:lvl8pPr marL="1804766" indent="0">
              <a:buNone/>
              <a:defRPr sz="1125"/>
            </a:lvl8pPr>
            <a:lvl9pPr marL="2062589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4025896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514015"/>
            <a:ext cx="2057176" cy="45147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514015"/>
            <a:ext cx="6064374" cy="45147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1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7161"/>
            <a:ext cx="7772400" cy="32295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140" indent="0">
              <a:buNone/>
              <a:defRPr sz="1350"/>
            </a:lvl2pPr>
            <a:lvl3pPr marL="684278" indent="0">
              <a:buNone/>
              <a:defRPr sz="1200"/>
            </a:lvl3pPr>
            <a:lvl4pPr marL="1026417" indent="0">
              <a:buNone/>
              <a:defRPr sz="1050"/>
            </a:lvl4pPr>
            <a:lvl5pPr marL="1368557" indent="0">
              <a:buNone/>
              <a:defRPr sz="1050"/>
            </a:lvl5pPr>
            <a:lvl6pPr marL="1710696" indent="0">
              <a:buNone/>
              <a:defRPr sz="1050"/>
            </a:lvl6pPr>
            <a:lvl7pPr marL="2052834" indent="0">
              <a:buNone/>
              <a:defRPr sz="1050"/>
            </a:lvl7pPr>
            <a:lvl8pPr marL="2394973" indent="0">
              <a:buNone/>
              <a:defRPr sz="1050"/>
            </a:lvl8pPr>
            <a:lvl9pPr marL="273711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05471"/>
            <a:ext cx="4040188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64"/>
            <a:ext cx="4040188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0" y="1405484"/>
            <a:ext cx="4041775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0" y="1631164"/>
            <a:ext cx="4041775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17356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52"/>
            <a:ext cx="3008313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7"/>
            <a:ext cx="5486400" cy="461457"/>
          </a:xfrm>
        </p:spPr>
        <p:txBody>
          <a:bodyPr/>
          <a:lstStyle>
            <a:lvl1pPr marL="0" indent="0">
              <a:buNone/>
              <a:defRPr sz="2400"/>
            </a:lvl1pPr>
            <a:lvl2pPr marL="342140" indent="0">
              <a:buNone/>
              <a:defRPr sz="2100"/>
            </a:lvl2pPr>
            <a:lvl3pPr marL="684278" indent="0">
              <a:buNone/>
              <a:defRPr sz="1800"/>
            </a:lvl3pPr>
            <a:lvl4pPr marL="1026417" indent="0">
              <a:buNone/>
              <a:defRPr sz="1500"/>
            </a:lvl4pPr>
            <a:lvl5pPr marL="1368557" indent="0">
              <a:buNone/>
              <a:defRPr sz="1500"/>
            </a:lvl5pPr>
            <a:lvl6pPr marL="1710696" indent="0">
              <a:buNone/>
              <a:defRPr sz="1500"/>
            </a:lvl6pPr>
            <a:lvl7pPr marL="2052834" indent="0">
              <a:buNone/>
              <a:defRPr sz="1500"/>
            </a:lvl7pPr>
            <a:lvl8pPr marL="2394973" indent="0">
              <a:buNone/>
              <a:defRPr sz="1500"/>
            </a:lvl8pPr>
            <a:lvl9pPr marL="273711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672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850"/>
            <a:ext cx="7772400" cy="17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342140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4278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641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6855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6604" indent="-256604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555977" indent="-21383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855346" indent="-17107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197486" indent="-171071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1539626" indent="-171071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1881767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223903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256604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290818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14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8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1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5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96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34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73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112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cision_point_interio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663" y="514016"/>
            <a:ext cx="822870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63" y="1634971"/>
            <a:ext cx="8228707" cy="33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+mj-lt"/>
          <a:ea typeface="+mj-ea"/>
          <a:cs typeface="+mj-cs"/>
        </a:defRPr>
      </a:lvl1pPr>
      <a:lvl2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2pPr>
      <a:lvl3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3pPr>
      <a:lvl4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4pPr>
      <a:lvl5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5pPr>
      <a:lvl6pPr marL="257827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6pPr>
      <a:lvl7pPr marL="515648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7pPr>
      <a:lvl8pPr marL="773480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8pPr>
      <a:lvl9pPr marL="1031296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9pPr>
    </p:titleStyle>
    <p:bodyStyle>
      <a:lvl1pPr marL="274834" indent="-274834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625">
          <a:solidFill>
            <a:schemeClr val="bg1"/>
          </a:solidFill>
          <a:latin typeface="+mn-lt"/>
          <a:ea typeface="+mn-ea"/>
          <a:cs typeface="+mn-cs"/>
        </a:defRPr>
      </a:lvl1pPr>
      <a:lvl2pPr marL="596217" indent="-229177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2250">
          <a:solidFill>
            <a:schemeClr val="bg1"/>
          </a:solidFill>
          <a:latin typeface="+mn-lt"/>
          <a:ea typeface="ＭＳ Ｐゴシック" charset="-128"/>
        </a:defRPr>
      </a:lvl2pPr>
      <a:lvl3pPr marL="916706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025">
          <a:solidFill>
            <a:schemeClr val="bg1"/>
          </a:solidFill>
          <a:latin typeface="+mn-lt"/>
          <a:ea typeface="ＭＳ Ｐゴシック" charset="-128"/>
        </a:defRPr>
      </a:lvl3pPr>
      <a:lvl4pPr marL="1283747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1575">
          <a:solidFill>
            <a:schemeClr val="bg1"/>
          </a:solidFill>
          <a:latin typeface="+mn-lt"/>
          <a:ea typeface="ＭＳ Ｐゴシック" charset="-128"/>
        </a:defRPr>
      </a:lvl4pPr>
      <a:lvl5pPr marL="1649893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  <a:ea typeface="ＭＳ Ｐゴシック" charset="-128"/>
        </a:defRPr>
      </a:lvl5pPr>
      <a:lvl6pPr marL="1907718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6pPr>
      <a:lvl7pPr marL="2165540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7pPr>
      <a:lvl8pPr marL="2423364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8pPr>
      <a:lvl9pPr marL="2681186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648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129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911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6943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476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2589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61782"/>
            <a:ext cx="9143999" cy="79891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700" dirty="0" err="1">
                <a:effectLst/>
              </a:rPr>
              <a:t>Lepodisiran</a:t>
            </a:r>
            <a:r>
              <a:rPr lang="en-US" sz="2700" dirty="0">
                <a:effectLst/>
              </a:rPr>
              <a:t>: An Extended-Duration</a:t>
            </a:r>
            <a:br>
              <a:rPr lang="en-US" sz="2700" dirty="0">
                <a:effectLst/>
              </a:rPr>
            </a:br>
            <a:r>
              <a:rPr lang="en-US" sz="2700" dirty="0">
                <a:effectLst/>
              </a:rPr>
              <a:t>Small-interfering RNA Targeting Lipoprotein(a)</a:t>
            </a:r>
            <a:endParaRPr lang="en-US" sz="2700" dirty="0">
              <a:solidFill>
                <a:schemeClr val="tx1"/>
              </a:solidFill>
              <a:effectLst/>
            </a:endParaRPr>
          </a:p>
        </p:txBody>
      </p:sp>
      <p:sp>
        <p:nvSpPr>
          <p:cNvPr id="2570244" name="Text Box 4"/>
          <p:cNvSpPr txBox="1">
            <a:spLocks noChangeArrowheads="1"/>
          </p:cNvSpPr>
          <p:nvPr/>
        </p:nvSpPr>
        <p:spPr bwMode="auto">
          <a:xfrm>
            <a:off x="714372" y="1502404"/>
            <a:ext cx="771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Steven E. Nissen MD MACC</a:t>
            </a:r>
          </a:p>
        </p:txBody>
      </p:sp>
      <p:sp>
        <p:nvSpPr>
          <p:cNvPr id="2570245" name="Text Box 5"/>
          <p:cNvSpPr txBox="1">
            <a:spLocks noChangeArrowheads="1"/>
          </p:cNvSpPr>
          <p:nvPr/>
        </p:nvSpPr>
        <p:spPr bwMode="auto">
          <a:xfrm>
            <a:off x="41583" y="4120319"/>
            <a:ext cx="8866682" cy="9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1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Disclosure</a:t>
            </a:r>
            <a:endParaRPr lang="en-US" sz="1100" dirty="0"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</a:endParaRPr>
          </a:p>
          <a:p>
            <a:pPr>
              <a:spcBef>
                <a:spcPts val="375"/>
              </a:spcBef>
              <a:spcAft>
                <a:spcPts val="0"/>
              </a:spcAft>
            </a:pPr>
            <a:r>
              <a:rPr lang="en-US" sz="1100" b="1" i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Clinical Trials:</a:t>
            </a:r>
            <a:r>
              <a:rPr lang="en-US" sz="11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 </a:t>
            </a:r>
            <a:r>
              <a:rPr lang="en-US" sz="1100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AbbVie, Arrowhead, AstraZeneca, Bristol Myers Squibb, Crispr Therapeutics, Eli Lilly, Esperion, </a:t>
            </a:r>
            <a:r>
              <a:rPr lang="en-US" sz="1100" dirty="0" err="1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Kardigan</a:t>
            </a:r>
            <a:r>
              <a:rPr lang="en-US" sz="1100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, Medtronic, New Amsterdam Pharma, Novartis, and Silence Therapeutics. 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sz="1100" dirty="0">
                <a:solidFill>
                  <a:schemeClr val="folHlink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Companies are directed to pay any honoraria, speaking or consulting fees directly to charity</a:t>
            </a:r>
            <a:endParaRPr lang="en-US" sz="1100" i="1" dirty="0">
              <a:solidFill>
                <a:schemeClr val="folHlink"/>
              </a:solidFill>
              <a:effectLst>
                <a:outerShdw sx="1000" sy="1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D0E4FF-34DB-E647-6035-CD9FDC57E150}"/>
              </a:ext>
            </a:extLst>
          </p:cNvPr>
          <p:cNvSpPr txBox="1">
            <a:spLocks/>
          </p:cNvSpPr>
          <p:nvPr/>
        </p:nvSpPr>
        <p:spPr bwMode="auto">
          <a:xfrm>
            <a:off x="261001" y="1924385"/>
            <a:ext cx="8621989" cy="6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34214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68427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02641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136855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1710696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05283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239497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273711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1500" kern="0" dirty="0">
                <a:effectLst/>
                <a:latin typeface="+mj-lt"/>
                <a:ea typeface="Times New Roman" panose="02020603050405020304" pitchFamily="18" charset="0"/>
              </a:rPr>
              <a:t>Wei Ni PhD, Xi Shen PhD, Qiuqing Wang MS; Ann Marie </a:t>
            </a:r>
            <a:r>
              <a:rPr lang="en-US" sz="1500" kern="0" dirty="0" err="1">
                <a:effectLst/>
                <a:latin typeface="+mj-lt"/>
                <a:ea typeface="Times New Roman" panose="02020603050405020304" pitchFamily="18" charset="0"/>
              </a:rPr>
              <a:t>Navar</a:t>
            </a:r>
            <a:r>
              <a:rPr lang="en-US" sz="1500" kern="0" dirty="0">
                <a:effectLst/>
                <a:latin typeface="+mj-lt"/>
                <a:ea typeface="Times New Roman" panose="02020603050405020304" pitchFamily="18" charset="0"/>
              </a:rPr>
              <a:t> MD PhD, Stephen J. Nicholls MBBS PhD, Kathy Wolski MPH, Laura Michael PhD, Axel Haupt MD, </a:t>
            </a:r>
            <a:r>
              <a:rPr lang="en-US" sz="1800" kern="0" dirty="0">
                <a:solidFill>
                  <a:srgbClr val="FFC850"/>
                </a:solidFill>
                <a:effectLst/>
                <a:latin typeface="+mj-lt"/>
                <a:ea typeface="Times New Roman" panose="02020603050405020304" pitchFamily="18" charset="0"/>
              </a:rPr>
              <a:t>John H. </a:t>
            </a:r>
            <a:r>
              <a:rPr lang="en-US" sz="1800" kern="0" dirty="0" err="1">
                <a:solidFill>
                  <a:srgbClr val="FFC850"/>
                </a:solidFill>
                <a:effectLst/>
                <a:latin typeface="+mj-lt"/>
                <a:ea typeface="Times New Roman" panose="02020603050405020304" pitchFamily="18" charset="0"/>
              </a:rPr>
              <a:t>Krege</a:t>
            </a:r>
            <a:r>
              <a:rPr lang="en-US" sz="1800" kern="0" dirty="0">
                <a:solidFill>
                  <a:srgbClr val="FFC850"/>
                </a:solidFill>
                <a:effectLst/>
                <a:latin typeface="+mj-lt"/>
                <a:ea typeface="Times New Roman" panose="02020603050405020304" pitchFamily="18" charset="0"/>
              </a:rPr>
              <a:t>, MD</a:t>
            </a:r>
            <a:endParaRPr lang="en-US" sz="1800" kern="0" dirty="0">
              <a:solidFill>
                <a:srgbClr val="FFC850"/>
              </a:solidFill>
              <a:latin typeface="+mj-lt"/>
            </a:endParaRPr>
          </a:p>
        </p:txBody>
      </p:sp>
      <p:pic>
        <p:nvPicPr>
          <p:cNvPr id="5" name="Picture 4" descr="A logo with a circle and a letter&#10;&#10;AI-generated content may be incorrect.">
            <a:extLst>
              <a:ext uri="{FF2B5EF4-FFF2-40B4-BE49-F238E27FC236}">
                <a16:creationId xmlns:a16="http://schemas.microsoft.com/office/drawing/2014/main" id="{27DA9506-6B8B-37E4-C7F9-587781477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4" y="3497951"/>
            <a:ext cx="1581150" cy="4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739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4DF1D-919F-D72B-F212-0D1790AAD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on a blue background&#10;&#10;AI-generated content may be incorrect.">
            <a:extLst>
              <a:ext uri="{FF2B5EF4-FFF2-40B4-BE49-F238E27FC236}">
                <a16:creationId xmlns:a16="http://schemas.microsoft.com/office/drawing/2014/main" id="{8A09E766-8164-B8C4-C88D-B12934700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91146"/>
            <a:ext cx="8480836" cy="4041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0BAF29-393F-09AF-979E-9A553D4D58FE}"/>
              </a:ext>
            </a:extLst>
          </p:cNvPr>
          <p:cNvSpPr txBox="1"/>
          <p:nvPr/>
        </p:nvSpPr>
        <p:spPr>
          <a:xfrm rot="16200000">
            <a:off x="-1328031" y="2446261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</a:t>
            </a:r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Percent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Change (95% CI)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EC9EF-56F7-ECA1-271D-A1D8228CA04A}"/>
              </a:ext>
            </a:extLst>
          </p:cNvPr>
          <p:cNvSpPr txBox="1"/>
          <p:nvPr/>
        </p:nvSpPr>
        <p:spPr>
          <a:xfrm>
            <a:off x="4188883" y="4681247"/>
            <a:ext cx="9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Visit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EF219-2E68-88B0-F84B-12FF4EA135B6}"/>
              </a:ext>
            </a:extLst>
          </p:cNvPr>
          <p:cNvSpPr txBox="1"/>
          <p:nvPr/>
        </p:nvSpPr>
        <p:spPr>
          <a:xfrm>
            <a:off x="3124138" y="3764888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-90.7%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4D473-8BA5-89F8-B07A-E0E9FE1A095C}"/>
              </a:ext>
            </a:extLst>
          </p:cNvPr>
          <p:cNvSpPr txBox="1"/>
          <p:nvPr/>
        </p:nvSpPr>
        <p:spPr>
          <a:xfrm>
            <a:off x="4022491" y="3981456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-96.8%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00F8A-25C3-2236-42D1-F3CE45C2FCFE}"/>
              </a:ext>
            </a:extLst>
          </p:cNvPr>
          <p:cNvSpPr txBox="1"/>
          <p:nvPr/>
        </p:nvSpPr>
        <p:spPr>
          <a:xfrm>
            <a:off x="8161354" y="3745654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-74.2%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0F5D5D-2C4F-7456-63E9-4104A3079851}"/>
              </a:ext>
            </a:extLst>
          </p:cNvPr>
          <p:cNvSpPr txBox="1"/>
          <p:nvPr/>
        </p:nvSpPr>
        <p:spPr>
          <a:xfrm>
            <a:off x="8224473" y="2562133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-53.4%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755B9-07D1-598F-9C37-8BEEBE9C7EF9}"/>
              </a:ext>
            </a:extLst>
          </p:cNvPr>
          <p:cNvSpPr txBox="1"/>
          <p:nvPr/>
        </p:nvSpPr>
        <p:spPr>
          <a:xfrm>
            <a:off x="5924280" y="4087383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-91.0%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ECFC7-499D-B193-1D42-0BB5E2489F2B}"/>
              </a:ext>
            </a:extLst>
          </p:cNvPr>
          <p:cNvGrpSpPr/>
          <p:nvPr/>
        </p:nvGrpSpPr>
        <p:grpSpPr>
          <a:xfrm>
            <a:off x="1657095" y="2363361"/>
            <a:ext cx="1909440" cy="982320"/>
            <a:chOff x="1740139" y="2482624"/>
            <a:chExt cx="1909440" cy="9823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AFFAB1-5758-D3FE-13F4-93B71FE3CD04}"/>
                </a:ext>
              </a:extLst>
            </p:cNvPr>
            <p:cNvSpPr txBox="1"/>
            <p:nvPr/>
          </p:nvSpPr>
          <p:spPr>
            <a:xfrm>
              <a:off x="1740139" y="2482624"/>
              <a:ext cx="1909440" cy="982320"/>
            </a:xfrm>
            <a:prstGeom prst="rect">
              <a:avLst/>
            </a:prstGeom>
            <a:solidFill>
              <a:srgbClr val="00008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Placebo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400 mg pooled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Single 400 mg dose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Two 400 mg doses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A9791B-B5D9-C5E8-40A0-6F6A9539E2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2728" y="2570881"/>
              <a:ext cx="116749" cy="118872"/>
            </a:xfrm>
            <a:prstGeom prst="rect">
              <a:avLst/>
            </a:prstGeom>
            <a:solidFill>
              <a:srgbClr val="FF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604067-B0D4-DA88-4327-C8D6AC3B55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2728" y="2796757"/>
              <a:ext cx="116749" cy="118872"/>
            </a:xfrm>
            <a:prstGeom prst="rect">
              <a:avLst/>
            </a:prstGeom>
            <a:solidFill>
              <a:srgbClr val="FFC8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CD9262-F1AA-948E-6CCB-320F7CDFE3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2728" y="3022633"/>
              <a:ext cx="116749" cy="118872"/>
            </a:xfrm>
            <a:prstGeom prst="rect">
              <a:avLst/>
            </a:prstGeom>
            <a:solidFill>
              <a:srgbClr val="DCDC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E981DA-C447-FEC8-4FEB-730598E34D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2728" y="3247222"/>
              <a:ext cx="116749" cy="118872"/>
            </a:xfrm>
            <a:prstGeom prst="rect">
              <a:avLst/>
            </a:prstGeom>
            <a:solidFill>
              <a:srgbClr val="FF323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" name="Picture 5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E26EC57F-5359-90C7-9EC8-7339EDDD2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3276993" y="4659791"/>
            <a:ext cx="365760" cy="365760"/>
          </a:xfrm>
          <a:prstGeom prst="rect">
            <a:avLst/>
          </a:prstGeom>
        </p:spPr>
      </p:pic>
      <p:pic>
        <p:nvPicPr>
          <p:cNvPr id="17" name="Picture 16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A534DC73-1CD9-D935-1977-5809E0F19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753209" y="4654249"/>
            <a:ext cx="365760" cy="36576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DC2F9158-521F-A6B1-E729-E53DAEBAF3B0}"/>
              </a:ext>
            </a:extLst>
          </p:cNvPr>
          <p:cNvSpPr txBox="1">
            <a:spLocks/>
          </p:cNvSpPr>
          <p:nvPr/>
        </p:nvSpPr>
        <p:spPr bwMode="auto">
          <a:xfrm>
            <a:off x="8467" y="29854"/>
            <a:ext cx="9144000" cy="56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14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427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641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6855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Lipoprotein</a:t>
            </a:r>
            <a:r>
              <a:rPr lang="en-US" sz="27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(a): Placebo, 400 mg x 1, 400 mg x 2 Doses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2367504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n a blue background&#10;&#10;AI-generated content may be incorrect.">
            <a:extLst>
              <a:ext uri="{FF2B5EF4-FFF2-40B4-BE49-F238E27FC236}">
                <a16:creationId xmlns:a16="http://schemas.microsoft.com/office/drawing/2014/main" id="{5864130F-480D-07E4-DDCE-EDB258A68DD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6" y="213341"/>
            <a:ext cx="8332597" cy="4526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FDF00-A02F-EE1A-D461-AE1EFD3E4DF0}"/>
              </a:ext>
            </a:extLst>
          </p:cNvPr>
          <p:cNvSpPr txBox="1"/>
          <p:nvPr/>
        </p:nvSpPr>
        <p:spPr>
          <a:xfrm rot="16200000">
            <a:off x="-1282612" y="2518347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</a:t>
            </a:r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Percent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Change (95% CI)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C094A-39BD-DD45-A60D-83390FA6F383}"/>
              </a:ext>
            </a:extLst>
          </p:cNvPr>
          <p:cNvSpPr txBox="1"/>
          <p:nvPr/>
        </p:nvSpPr>
        <p:spPr>
          <a:xfrm>
            <a:off x="4188883" y="4767411"/>
            <a:ext cx="9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Visit Day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DE7D41-08E0-9619-F451-72942C3572CE}"/>
              </a:ext>
            </a:extLst>
          </p:cNvPr>
          <p:cNvGrpSpPr/>
          <p:nvPr/>
        </p:nvGrpSpPr>
        <p:grpSpPr>
          <a:xfrm>
            <a:off x="6343435" y="3369008"/>
            <a:ext cx="1831769" cy="907941"/>
            <a:chOff x="6582315" y="3357997"/>
            <a:chExt cx="1831769" cy="9079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426CE2-E3FF-2FC9-FB34-14D8599B6D4F}"/>
                </a:ext>
              </a:extLst>
            </p:cNvPr>
            <p:cNvSpPr txBox="1"/>
            <p:nvPr/>
          </p:nvSpPr>
          <p:spPr>
            <a:xfrm>
              <a:off x="6582315" y="3357997"/>
              <a:ext cx="1831769" cy="907941"/>
            </a:xfrm>
            <a:prstGeom prst="rect">
              <a:avLst/>
            </a:prstGeom>
            <a:solidFill>
              <a:srgbClr val="00008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Placebo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400 mg pooled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Single 400 mg dose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Two 400 mg doses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05DF9A-B0EE-8B56-22C5-2A30AB4A80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430186"/>
              <a:ext cx="116749" cy="118872"/>
            </a:xfrm>
            <a:prstGeom prst="rect">
              <a:avLst/>
            </a:prstGeom>
            <a:solidFill>
              <a:srgbClr val="FF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44E940-7597-5F47-44EF-EF619976FD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640020"/>
              <a:ext cx="116749" cy="118872"/>
            </a:xfrm>
            <a:prstGeom prst="rect">
              <a:avLst/>
            </a:prstGeom>
            <a:solidFill>
              <a:srgbClr val="FFC8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A9CCB2-7473-936D-3BD2-A8BB409A7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849854"/>
              <a:ext cx="116749" cy="118872"/>
            </a:xfrm>
            <a:prstGeom prst="rect">
              <a:avLst/>
            </a:prstGeom>
            <a:solidFill>
              <a:srgbClr val="DCDC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2A5C40-0D23-F511-3999-29D97F9DAB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4058401"/>
              <a:ext cx="116749" cy="118872"/>
            </a:xfrm>
            <a:prstGeom prst="rect">
              <a:avLst/>
            </a:prstGeom>
            <a:solidFill>
              <a:srgbClr val="FF323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4B3CDF-6806-1D1A-1688-E62AA390894E}"/>
              </a:ext>
            </a:extLst>
          </p:cNvPr>
          <p:cNvSpPr txBox="1"/>
          <p:nvPr/>
        </p:nvSpPr>
        <p:spPr>
          <a:xfrm>
            <a:off x="4025613" y="3435039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-15.5%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8F591-39A7-8E69-2DB1-EA4D09CAA737}"/>
              </a:ext>
            </a:extLst>
          </p:cNvPr>
          <p:cNvSpPr txBox="1"/>
          <p:nvPr/>
        </p:nvSpPr>
        <p:spPr>
          <a:xfrm>
            <a:off x="8175204" y="2982814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-12.9%</a:t>
            </a:r>
          </a:p>
        </p:txBody>
      </p:sp>
      <p:pic>
        <p:nvPicPr>
          <p:cNvPr id="2" name="Picture 1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46180890-A9EE-1F76-A6B6-8378CACA7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3240501" y="4732056"/>
            <a:ext cx="365760" cy="365760"/>
          </a:xfrm>
          <a:prstGeom prst="rect">
            <a:avLst/>
          </a:prstGeom>
        </p:spPr>
      </p:pic>
      <p:pic>
        <p:nvPicPr>
          <p:cNvPr id="3" name="Picture 2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E16C0966-CC22-9190-3EBE-5BD55745C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743115" y="4732056"/>
            <a:ext cx="365760" cy="36576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912C556-4FF1-D923-DA67-81CE0F25444A}"/>
              </a:ext>
            </a:extLst>
          </p:cNvPr>
          <p:cNvSpPr txBox="1">
            <a:spLocks/>
          </p:cNvSpPr>
          <p:nvPr/>
        </p:nvSpPr>
        <p:spPr bwMode="auto">
          <a:xfrm>
            <a:off x="8467" y="12920"/>
            <a:ext cx="9144000" cy="5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14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427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641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6855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7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Apolipoprotein B: Placebo, 400 mg x 1, 400 mg x 2 Doses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35088417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35BC87A1-34E9-118B-9DA5-BEDE3C84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644825"/>
            <a:ext cx="8447057" cy="4039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6E24CB-90F8-F9B0-C76C-83E302B96C13}"/>
              </a:ext>
            </a:extLst>
          </p:cNvPr>
          <p:cNvSpPr txBox="1"/>
          <p:nvPr/>
        </p:nvSpPr>
        <p:spPr>
          <a:xfrm rot="16200000">
            <a:off x="-1304621" y="2370822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</a:t>
            </a:r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Percent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Change (95% CI)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72C49-20A2-B503-737F-F7172E3D0866}"/>
              </a:ext>
            </a:extLst>
          </p:cNvPr>
          <p:cNvSpPr txBox="1"/>
          <p:nvPr/>
        </p:nvSpPr>
        <p:spPr>
          <a:xfrm>
            <a:off x="4188883" y="4675096"/>
            <a:ext cx="9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Visit Day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9D1651-6998-7747-37C6-85E13956A03E}"/>
              </a:ext>
            </a:extLst>
          </p:cNvPr>
          <p:cNvGrpSpPr/>
          <p:nvPr/>
        </p:nvGrpSpPr>
        <p:grpSpPr>
          <a:xfrm>
            <a:off x="6373769" y="3292491"/>
            <a:ext cx="1831769" cy="907941"/>
            <a:chOff x="6582315" y="3357997"/>
            <a:chExt cx="1831769" cy="9079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3A27AA-FCAF-24C0-12FC-987B4A5BFC96}"/>
                </a:ext>
              </a:extLst>
            </p:cNvPr>
            <p:cNvSpPr txBox="1"/>
            <p:nvPr/>
          </p:nvSpPr>
          <p:spPr>
            <a:xfrm>
              <a:off x="6582315" y="3357997"/>
              <a:ext cx="1831769" cy="907941"/>
            </a:xfrm>
            <a:prstGeom prst="rect">
              <a:avLst/>
            </a:prstGeom>
            <a:solidFill>
              <a:srgbClr val="00008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Placebo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400 mg pooled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Single 400 mg dose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Two 400 mg doses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906992-A1B6-DDCA-07DA-C3D12CD071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430186"/>
              <a:ext cx="116749" cy="118872"/>
            </a:xfrm>
            <a:prstGeom prst="rect">
              <a:avLst/>
            </a:prstGeom>
            <a:solidFill>
              <a:srgbClr val="FF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870C32-1D80-12AA-957E-7CB7AC8A71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640020"/>
              <a:ext cx="116749" cy="118872"/>
            </a:xfrm>
            <a:prstGeom prst="rect">
              <a:avLst/>
            </a:prstGeom>
            <a:solidFill>
              <a:srgbClr val="FFC8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40E08E-7444-5DB0-53AB-8FF4C7758D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3849854"/>
              <a:ext cx="116749" cy="118872"/>
            </a:xfrm>
            <a:prstGeom prst="rect">
              <a:avLst/>
            </a:prstGeom>
            <a:solidFill>
              <a:srgbClr val="DCDC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E5CC5B-CFD4-CAD6-63F7-5B5FA51509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630" y="4058401"/>
              <a:ext cx="116749" cy="118872"/>
            </a:xfrm>
            <a:prstGeom prst="rect">
              <a:avLst/>
            </a:prstGeom>
            <a:solidFill>
              <a:srgbClr val="FF323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08899E6-D806-B37F-86B4-EAB2635DD188}"/>
              </a:ext>
            </a:extLst>
          </p:cNvPr>
          <p:cNvSpPr txBox="1"/>
          <p:nvPr/>
        </p:nvSpPr>
        <p:spPr>
          <a:xfrm>
            <a:off x="4326484" y="3277922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-16.8%</a:t>
            </a:r>
          </a:p>
        </p:txBody>
      </p:sp>
      <p:pic>
        <p:nvPicPr>
          <p:cNvPr id="2" name="Picture 1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F6C52E80-F6A4-A9A0-3587-8113CC5A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3206" flipH="1" flipV="1">
            <a:off x="3249285" y="4694950"/>
            <a:ext cx="365760" cy="365760"/>
          </a:xfrm>
          <a:prstGeom prst="rect">
            <a:avLst/>
          </a:prstGeom>
        </p:spPr>
      </p:pic>
      <p:pic>
        <p:nvPicPr>
          <p:cNvPr id="3" name="Picture 2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79944A2D-78A3-4048-59BF-C5E9A79B7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3206" flipH="1" flipV="1">
            <a:off x="729814" y="4694950"/>
            <a:ext cx="365760" cy="36576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62CF10F-FBFD-204B-105C-D03F2C2A7FD0}"/>
              </a:ext>
            </a:extLst>
          </p:cNvPr>
          <p:cNvSpPr txBox="1">
            <a:spLocks/>
          </p:cNvSpPr>
          <p:nvPr/>
        </p:nvSpPr>
        <p:spPr bwMode="auto">
          <a:xfrm>
            <a:off x="0" y="70558"/>
            <a:ext cx="9144000" cy="5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14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427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641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6855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7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LDL Cholesterol: Placebo, 400 mg x 1, 400 mg x 2 Doses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35158240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7ADE3-C974-6BB9-0144-24897D81D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ue striped background&#10;&#10;AI-generated content may be incorrect.">
            <a:extLst>
              <a:ext uri="{FF2B5EF4-FFF2-40B4-BE49-F238E27FC236}">
                <a16:creationId xmlns:a16="http://schemas.microsoft.com/office/drawing/2014/main" id="{A185BFDA-A143-3DAD-24AA-D53DC0288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8" y="505935"/>
            <a:ext cx="8491176" cy="4393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5386F-9ECD-A753-4582-A482B276843C}"/>
              </a:ext>
            </a:extLst>
          </p:cNvPr>
          <p:cNvSpPr txBox="1"/>
          <p:nvPr/>
        </p:nvSpPr>
        <p:spPr>
          <a:xfrm rot="16200000">
            <a:off x="-1317445" y="2342433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Percent Change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E86B7-6B21-C1BB-BA72-B9612AD9185D}"/>
              </a:ext>
            </a:extLst>
          </p:cNvPr>
          <p:cNvSpPr txBox="1"/>
          <p:nvPr/>
        </p:nvSpPr>
        <p:spPr>
          <a:xfrm>
            <a:off x="4004733" y="4762160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Individual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12C0F-EA68-EA0C-FA42-75A9B51836E9}"/>
              </a:ext>
            </a:extLst>
          </p:cNvPr>
          <p:cNvSpPr txBox="1">
            <a:spLocks/>
          </p:cNvSpPr>
          <p:nvPr/>
        </p:nvSpPr>
        <p:spPr bwMode="auto">
          <a:xfrm>
            <a:off x="8467" y="12920"/>
            <a:ext cx="9144000" cy="5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14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427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641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68557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FFC8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700" kern="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Primary End Point (Days 60 to 180): Pooled 400 mg Dose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23303034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8E8912-BE3F-91FC-2B79-4BF48C48D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6822-A60F-C7F8-BB8E-BEC2A3DE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" y="0"/>
            <a:ext cx="9144000" cy="630936"/>
          </a:xfrm>
        </p:spPr>
        <p:txBody>
          <a:bodyPr/>
          <a:lstStyle/>
          <a:p>
            <a:r>
              <a:rPr lang="en-US" sz="2600" dirty="0">
                <a:effectLst>
                  <a:outerShdw sx="1000" sy="1000" algn="tl">
                    <a:schemeClr val="bg1"/>
                  </a:outerShdw>
                </a:effectLst>
              </a:rPr>
              <a:t>Adverse Events and Laboratory-Related Safety Findings (%)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7B880E-88ED-449F-6EB5-E1242A8FC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53419"/>
              </p:ext>
            </p:extLst>
          </p:nvPr>
        </p:nvGraphicFramePr>
        <p:xfrm>
          <a:off x="157592" y="630936"/>
          <a:ext cx="8847668" cy="437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408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1961172994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1832716746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2254266095"/>
                    </a:ext>
                  </a:extLst>
                </a:gridCol>
                <a:gridCol w="1039052">
                  <a:extLst>
                    <a:ext uri="{9D8B030D-6E8A-4147-A177-3AD203B41FA5}">
                      <a16:colId xmlns:a16="http://schemas.microsoft.com/office/drawing/2014/main" val="325274607"/>
                    </a:ext>
                  </a:extLst>
                </a:gridCol>
              </a:tblGrid>
              <a:tr h="52679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mg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96/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mg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mg/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400/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mg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554430">
                <a:tc>
                  <a:txBody>
                    <a:bodyPr/>
                    <a:lstStyle/>
                    <a:p>
                      <a:pPr marL="27940" marR="0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emergent adverse events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67.6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33655" marR="0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 drug related TEAE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76264"/>
                  </a:ext>
                </a:extLst>
              </a:tr>
              <a:tr h="386421">
                <a:tc>
                  <a:txBody>
                    <a:bodyPr/>
                    <a:lstStyle/>
                    <a:p>
                      <a:pPr marL="58738" marR="0" indent="0">
                        <a:tabLst/>
                      </a:pPr>
                      <a:r>
                        <a:rPr lang="en-US" sz="1800" b="0" i="0" dirty="0">
                          <a:solidFill>
                            <a:srgbClr val="FFC85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AE leading to withdrawal from treatment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37842"/>
                  </a:ext>
                </a:extLst>
              </a:tr>
              <a:tr h="386421">
                <a:tc>
                  <a:txBody>
                    <a:bodyPr/>
                    <a:lstStyle/>
                    <a:p>
                      <a:pPr marL="7938" marR="0" indent="0">
                        <a:tabLst/>
                      </a:pPr>
                      <a:r>
                        <a:rPr lang="en-US" sz="1800" b="0" i="0" dirty="0">
                          <a:solidFill>
                            <a:srgbClr val="FFC85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AE leading to withdrawal from study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6602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 adverse event</a:t>
                      </a:r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700" b="0" i="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63500" marR="0" indent="0">
                        <a:tabLst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Death 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27023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63500" marR="0" indent="0">
                        <a:tabLst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Site Reactions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92774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63500" marR="0" indent="0">
                        <a:tabLst/>
                      </a:pPr>
                      <a:r>
                        <a:rPr lang="en-US" sz="17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 &gt; 3x ULN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92242"/>
                  </a:ext>
                </a:extLst>
              </a:tr>
              <a:tr h="420023">
                <a:tc>
                  <a:txBody>
                    <a:bodyPr/>
                    <a:lstStyle/>
                    <a:p>
                      <a:pPr marL="63500" marR="0" indent="0">
                        <a:tabLst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 &gt;3 x ULN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27305" marR="27305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2769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FFE9-CB6F-2249-A5FE-764CF220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490"/>
            <a:ext cx="7772400" cy="734545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6F40-CC36-7641-9EE7-DFD07730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1" y="817204"/>
            <a:ext cx="8967535" cy="40932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500" dirty="0"/>
              <a:t>Although generally representative of the affected population, there were few Black participants.</a:t>
            </a:r>
          </a:p>
          <a:p>
            <a:pPr lvl="1">
              <a:spcBef>
                <a:spcPts val="0"/>
              </a:spcBef>
              <a:spcAft>
                <a:spcPts val="3500"/>
              </a:spcAft>
            </a:pPr>
            <a:r>
              <a:rPr lang="en-US" dirty="0"/>
              <a:t>Because elevated lipoprotein(a) is more common in Black individuals,</a:t>
            </a:r>
            <a:br>
              <a:rPr lang="en-US" dirty="0"/>
            </a:br>
            <a:r>
              <a:rPr lang="en-US" dirty="0"/>
              <a:t>further study in this population will be important.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500" dirty="0"/>
              <a:t>The prolonged duration of effect of </a:t>
            </a:r>
            <a:r>
              <a:rPr lang="en-US" sz="2500" dirty="0" err="1"/>
              <a:t>lepodisiran</a:t>
            </a:r>
            <a:r>
              <a:rPr lang="en-US" sz="2500" dirty="0"/>
              <a:t> only allowed 2 doses to be studied in this Phase 2 study.</a:t>
            </a:r>
          </a:p>
          <a:p>
            <a:pPr lvl="1">
              <a:spcBef>
                <a:spcPts val="0"/>
              </a:spcBef>
              <a:spcAft>
                <a:spcPts val="3200"/>
              </a:spcAft>
            </a:pPr>
            <a:r>
              <a:rPr lang="en-US" dirty="0"/>
              <a:t>Effects over a longer observation period will be determined</a:t>
            </a:r>
            <a:br>
              <a:rPr lang="en-US" dirty="0"/>
            </a:br>
            <a:r>
              <a:rPr lang="en-US" dirty="0"/>
              <a:t>in an ongoing Phase 3 cardiovascular outcome trial.</a:t>
            </a:r>
          </a:p>
        </p:txBody>
      </p:sp>
    </p:spTree>
    <p:extLst>
      <p:ext uri="{BB962C8B-B14F-4D97-AF65-F5344CB8AC3E}">
        <p14:creationId xmlns:p14="http://schemas.microsoft.com/office/powerpoint/2010/main" val="26451176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356B-830E-9244-9EF7-F504C321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0708"/>
            <a:ext cx="7772400" cy="47948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A8E1-ACE8-E644-B7D7-0AEE1EDC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3298"/>
            <a:ext cx="9098280" cy="427788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 err="1"/>
              <a:t>Lepodisiran</a:t>
            </a:r>
            <a:r>
              <a:rPr lang="en-US" sz="2300" dirty="0"/>
              <a:t> reduced time-averaged lipoprotein(a) by </a:t>
            </a:r>
            <a:r>
              <a:rPr lang="en-US" sz="2300" dirty="0">
                <a:solidFill>
                  <a:srgbClr val="FFC850"/>
                </a:solidFill>
              </a:rPr>
              <a:t>93.9% from day 60 to 180 </a:t>
            </a:r>
            <a:r>
              <a:rPr lang="en-US" sz="2300" dirty="0"/>
              <a:t>following a single dose of 400 mg with no major safety concerns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/>
              <a:t>Lipoprotein(a) reduction from </a:t>
            </a:r>
            <a:r>
              <a:rPr lang="en-US" sz="2300" dirty="0">
                <a:solidFill>
                  <a:srgbClr val="FFC850"/>
                </a:solidFill>
              </a:rPr>
              <a:t>days 30 to 360 was 88.5% after a single dose and 94.8% after 2 doses </a:t>
            </a:r>
            <a:r>
              <a:rPr lang="en-US" sz="2300" dirty="0"/>
              <a:t>(at baseline and day 180). 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/>
              <a:t>Lipoprotein(a) levels remained 53.4% below baseline 540 days after a single dose and 74.2% at 360 days after a second dose.  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/>
              <a:t>The extended duration of action of </a:t>
            </a:r>
            <a:r>
              <a:rPr lang="en-US" sz="2300" dirty="0" err="1"/>
              <a:t>lepodisiran</a:t>
            </a:r>
            <a:r>
              <a:rPr lang="en-US" sz="2300" dirty="0"/>
              <a:t> will allow infrequent dosing in the ongoing cardiovascular outcome trial.</a:t>
            </a:r>
          </a:p>
        </p:txBody>
      </p:sp>
    </p:spTree>
    <p:extLst>
      <p:ext uri="{BB962C8B-B14F-4D97-AF65-F5344CB8AC3E}">
        <p14:creationId xmlns:p14="http://schemas.microsoft.com/office/powerpoint/2010/main" val="22033696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C635-5A31-6B48-8DBC-9DE1FB9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707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Manuscript Now Accessible via </a:t>
            </a:r>
            <a:r>
              <a:rPr lang="en-US" sz="3000" dirty="0" err="1">
                <a:effectLst>
                  <a:outerShdw sx="1000" sy="1000" algn="tl">
                    <a:srgbClr val="000000"/>
                  </a:outerShdw>
                </a:effectLst>
              </a:rPr>
              <a:t>NEJM.org</a:t>
            </a:r>
            <a:endParaRPr lang="en-US" sz="3000" dirty="0">
              <a:effectLst>
                <a:outerShdw sx="1000" sy="1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A close-up of a medical article&#10;&#10;AI-generated content may be incorrect.">
            <a:extLst>
              <a:ext uri="{FF2B5EF4-FFF2-40B4-BE49-F238E27FC236}">
                <a16:creationId xmlns:a16="http://schemas.microsoft.com/office/drawing/2014/main" id="{A9DA723B-59A6-251D-0D81-A5EDCDBD6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1" y="628276"/>
            <a:ext cx="8769097" cy="44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30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BBA6-490B-0C4C-88E5-D7DDA279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A Final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18E63-55EB-774E-837B-572527B2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91" y="888780"/>
            <a:ext cx="8536830" cy="4020104"/>
          </a:xfrm>
        </p:spPr>
        <p:txBody>
          <a:bodyPr/>
          <a:lstStyle/>
          <a:p>
            <a:pPr marL="0" indent="2889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Six decades after the discovery of lipoprotein(a), advances in therapeutics have made possible the development of highly effective and durable therapies for reducing lipoprotein(a) serum concentrations. Completion of ongoing Phase 3 cardiovascular outcome trials is now a critical research priority to determine whether these therapies can reduce cardiovascular morbidity and mortality. Patients are waiting. </a:t>
            </a:r>
          </a:p>
        </p:txBody>
      </p:sp>
    </p:spTree>
    <p:extLst>
      <p:ext uri="{BB962C8B-B14F-4D97-AF65-F5344CB8AC3E}">
        <p14:creationId xmlns:p14="http://schemas.microsoft.com/office/powerpoint/2010/main" val="7350579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2066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DE7A-8399-674F-88BF-6B3782EE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15361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A4CCE5-4286-4240-A147-7B19B735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6" y="761855"/>
            <a:ext cx="8958608" cy="41393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effectLst/>
              </a:rPr>
              <a:t>Lipoprotein(a) is an important genetically-determined risk factor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for ACSVD and AS with no approved pharmacological treatments.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effectLst/>
              </a:rPr>
              <a:t>The </a:t>
            </a:r>
            <a:r>
              <a:rPr lang="en-US" sz="2200" i="1" dirty="0">
                <a:effectLst/>
              </a:rPr>
              <a:t>LPA</a:t>
            </a:r>
            <a:r>
              <a:rPr lang="en-US" sz="2200" dirty="0">
                <a:effectLst/>
              </a:rPr>
              <a:t> gene encodes apolipoprotein(a), an essential component required for production of lipoprotein(a).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effectLst/>
              </a:rPr>
              <a:t>Lepodisiran is a noncanonical, tetraloop, dicer-substrate, extended-duration siRNA designed to degrade the hepatic mRNA coding for apolipoprotein(a).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effectLst/>
              </a:rPr>
              <a:t>The current study is a phase 2 trial examining the safety and efficacy of this siRNA in participants followed for up to 540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51330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E665D1-9816-32E5-CF03-03077293D895}"/>
              </a:ext>
            </a:extLst>
          </p:cNvPr>
          <p:cNvSpPr txBox="1"/>
          <p:nvPr/>
        </p:nvSpPr>
        <p:spPr>
          <a:xfrm>
            <a:off x="0" y="475056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Some nucleotides chemically modified for resistance to degradation by ribonucleases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6BD91C2-DAF0-4E39-1653-B6085C87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714"/>
            <a:ext cx="9144000" cy="430823"/>
          </a:xfrm>
        </p:spPr>
        <p:txBody>
          <a:bodyPr/>
          <a:lstStyle/>
          <a:p>
            <a:r>
              <a:rPr lang="en-US" sz="2500" dirty="0" err="1">
                <a:effectLst>
                  <a:outerShdw sx="1000" sy="1000" algn="tl">
                    <a:srgbClr val="000000"/>
                  </a:outerShdw>
                </a:effectLst>
              </a:rPr>
              <a:t>Lepodisiran</a:t>
            </a:r>
            <a:r>
              <a:rPr lang="en-US" sz="2500" dirty="0">
                <a:effectLst>
                  <a:outerShdw sx="1000" sy="1000" algn="tl">
                    <a:srgbClr val="000000"/>
                  </a:outerShdw>
                </a:effectLst>
              </a:rPr>
              <a:t>: A Noncanonical Dicer-Substrate Tetraloop siRNA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5A99B82-948C-C998-B911-28ADA154FC3A}"/>
              </a:ext>
            </a:extLst>
          </p:cNvPr>
          <p:cNvSpPr/>
          <p:nvPr/>
        </p:nvSpPr>
        <p:spPr bwMode="auto">
          <a:xfrm>
            <a:off x="3787767" y="2980274"/>
            <a:ext cx="389467" cy="618067"/>
          </a:xfrm>
          <a:prstGeom prst="downArrow">
            <a:avLst/>
          </a:prstGeom>
          <a:solidFill>
            <a:srgbClr val="FFC0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diagram of a strand&#10;&#10;AI-generated content may be incorrect.">
            <a:extLst>
              <a:ext uri="{FF2B5EF4-FFF2-40B4-BE49-F238E27FC236}">
                <a16:creationId xmlns:a16="http://schemas.microsoft.com/office/drawing/2014/main" id="{A60B478F-E2F2-8F8E-7E0C-EB63B730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" y="563033"/>
            <a:ext cx="8851107" cy="4017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7A6AC9-4894-14F2-0B26-350DD9C704F3}"/>
              </a:ext>
            </a:extLst>
          </p:cNvPr>
          <p:cNvSpPr txBox="1"/>
          <p:nvPr/>
        </p:nvSpPr>
        <p:spPr>
          <a:xfrm>
            <a:off x="7964658" y="7639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GalNAc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BE74EA-878D-D6E6-C218-BD0D4B932944}"/>
              </a:ext>
            </a:extLst>
          </p:cNvPr>
          <p:cNvCxnSpPr>
            <a:cxnSpLocks/>
          </p:cNvCxnSpPr>
          <p:nvPr/>
        </p:nvCxnSpPr>
        <p:spPr bwMode="auto">
          <a:xfrm flipH="1">
            <a:off x="8204199" y="1110271"/>
            <a:ext cx="244172" cy="2450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388958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88F-0AA5-0F41-8934-D301F7C7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378"/>
            <a:ext cx="7772400" cy="591207"/>
          </a:xfrm>
        </p:spPr>
        <p:txBody>
          <a:bodyPr/>
          <a:lstStyle/>
          <a:p>
            <a:r>
              <a:rPr lang="en-US" sz="3200" dirty="0">
                <a:effectLst>
                  <a:outerShdw sx="1000" sy="1000" algn="tl">
                    <a:srgbClr val="000000"/>
                  </a:outerShdw>
                </a:effectLst>
              </a:rPr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BFBA-7061-3645-98AF-E18E2047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8" y="755681"/>
            <a:ext cx="8889023" cy="42419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sz="2200" dirty="0">
                <a:effectLst/>
              </a:rPr>
              <a:t>320 participants, age ≥40 years, with lipoprotein(a) serum concentration ≥175 nmol/L.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effectLst/>
              </a:rPr>
              <a:t>Randomized 1:2:2:2:2 to receive at baseline and day 180:</a:t>
            </a:r>
          </a:p>
          <a:p>
            <a:pPr marL="685800" lvl="1" indent="-271463">
              <a:spcBef>
                <a:spcPts val="0"/>
              </a:spcBef>
              <a:spcAft>
                <a:spcPts val="900"/>
              </a:spcAft>
            </a:pPr>
            <a:r>
              <a:rPr lang="en-US" sz="2000" dirty="0" err="1">
                <a:effectLst/>
              </a:rPr>
              <a:t>Lepodisiran</a:t>
            </a:r>
            <a:r>
              <a:rPr lang="en-US" sz="2000" dirty="0">
                <a:effectLst/>
              </a:rPr>
              <a:t> 16 mg + 16 mg</a:t>
            </a:r>
          </a:p>
          <a:p>
            <a:pPr marL="685800" lvl="1" indent="-271463">
              <a:spcBef>
                <a:spcPts val="0"/>
              </a:spcBef>
              <a:spcAft>
                <a:spcPts val="900"/>
              </a:spcAft>
            </a:pPr>
            <a:r>
              <a:rPr lang="en-US" sz="2000" dirty="0" err="1">
                <a:effectLst/>
              </a:rPr>
              <a:t>Lepodisiran</a:t>
            </a:r>
            <a:r>
              <a:rPr lang="en-US" sz="2000" dirty="0">
                <a:effectLst/>
              </a:rPr>
              <a:t> 96 mg + 96 mg</a:t>
            </a:r>
          </a:p>
          <a:p>
            <a:pPr marL="685800" lvl="1" indent="-271463">
              <a:spcBef>
                <a:spcPts val="0"/>
              </a:spcBef>
              <a:spcAft>
                <a:spcPts val="900"/>
              </a:spcAft>
            </a:pPr>
            <a:r>
              <a:rPr lang="en-US" sz="2000" dirty="0" err="1">
                <a:effectLst/>
              </a:rPr>
              <a:t>Lepodisiran</a:t>
            </a:r>
            <a:r>
              <a:rPr lang="en-US" sz="2000" dirty="0">
                <a:effectLst/>
              </a:rPr>
              <a:t> 400 mg + 400 mg</a:t>
            </a:r>
          </a:p>
          <a:p>
            <a:pPr marL="685800" lvl="1" indent="-271463">
              <a:spcBef>
                <a:spcPts val="0"/>
              </a:spcBef>
              <a:spcAft>
                <a:spcPts val="900"/>
              </a:spcAft>
            </a:pPr>
            <a:r>
              <a:rPr lang="en-US" sz="2000" dirty="0" err="1">
                <a:effectLst/>
              </a:rPr>
              <a:t>Lepodisiran</a:t>
            </a:r>
            <a:r>
              <a:rPr lang="en-US" sz="2000" dirty="0">
                <a:effectLst/>
              </a:rPr>
              <a:t> 400 mg + placebo</a:t>
            </a:r>
          </a:p>
          <a:p>
            <a:pPr marL="685800" lvl="1" indent="-271463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effectLst/>
              </a:rPr>
              <a:t>Placebo + placebo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effectLst/>
              </a:rPr>
              <a:t>Efficacy and safety data collected during 540 days of follow up.</a:t>
            </a:r>
          </a:p>
        </p:txBody>
      </p:sp>
    </p:spTree>
    <p:extLst>
      <p:ext uri="{BB962C8B-B14F-4D97-AF65-F5344CB8AC3E}">
        <p14:creationId xmlns:p14="http://schemas.microsoft.com/office/powerpoint/2010/main" val="15550715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CF03-277C-FC4B-9721-F66084A7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2" y="0"/>
            <a:ext cx="7772400" cy="613930"/>
          </a:xfrm>
        </p:spPr>
        <p:txBody>
          <a:bodyPr/>
          <a:lstStyle/>
          <a:p>
            <a:pPr>
              <a:tabLst>
                <a:tab pos="1484313" algn="l"/>
                <a:tab pos="2227263" algn="l"/>
              </a:tabLst>
            </a:pPr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Primary Efficacy and Safety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EF8-A5D2-5944-A2B9-1474A7D7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42" y="744795"/>
            <a:ext cx="8897159" cy="43155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effectLst/>
              </a:rPr>
              <a:t>Efficacy assessed as placebo-adjusted time-averaged reductions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in lipoprotein(a) over time intervals:</a:t>
            </a:r>
          </a:p>
          <a:p>
            <a:pPr marL="806450" indent="-344488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100" dirty="0">
                <a:effectLst/>
              </a:rPr>
              <a:t>Primary end point, day 60 to 180</a:t>
            </a:r>
          </a:p>
          <a:p>
            <a:pPr marL="806450" indent="-344488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100" dirty="0">
                <a:effectLst/>
              </a:rPr>
              <a:t>Selected secondary end points, days:</a:t>
            </a:r>
          </a:p>
          <a:p>
            <a:pPr marL="1428750" lvl="2" indent="-176213">
              <a:lnSpc>
                <a:spcPct val="95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System Font Regular"/>
              <a:buChar char="–"/>
            </a:pPr>
            <a:r>
              <a:rPr lang="en-US" sz="2000" dirty="0">
                <a:effectLst/>
              </a:rPr>
              <a:t>30 to 180</a:t>
            </a:r>
          </a:p>
          <a:p>
            <a:pPr marL="1428750" lvl="2" indent="-176213">
              <a:spcBef>
                <a:spcPts val="0"/>
              </a:spcBef>
              <a:spcAft>
                <a:spcPts val="900"/>
              </a:spcAft>
              <a:buFont typeface="System Font Regular"/>
              <a:buChar char="–"/>
            </a:pPr>
            <a:r>
              <a:rPr lang="en-US" sz="2000" dirty="0">
                <a:effectLst/>
              </a:rPr>
              <a:t>30 to 360</a:t>
            </a:r>
          </a:p>
          <a:p>
            <a:pPr marL="1428750" lvl="2" indent="-176213"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</a:pPr>
            <a:r>
              <a:rPr lang="en-US" sz="2000" dirty="0">
                <a:effectLst/>
              </a:rPr>
              <a:t>240 to 360</a:t>
            </a:r>
          </a:p>
          <a:p>
            <a:pPr marL="806450" lvl="1" indent="-344488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20000"/>
              <a:buFont typeface="Wingdings" pitchFamily="2" charset="2"/>
              <a:buChar char="ü"/>
            </a:pPr>
            <a:r>
              <a:rPr lang="en-US" dirty="0">
                <a:effectLst/>
              </a:rPr>
              <a:t>Effect of treatment regimens on apolipoprotein B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300" dirty="0">
                <a:effectLst/>
              </a:rPr>
              <a:t>Safety: Investigator reported adverse events, lab evaluations</a:t>
            </a:r>
          </a:p>
        </p:txBody>
      </p:sp>
    </p:spTree>
    <p:extLst>
      <p:ext uri="{BB962C8B-B14F-4D97-AF65-F5344CB8AC3E}">
        <p14:creationId xmlns:p14="http://schemas.microsoft.com/office/powerpoint/2010/main" val="3970836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8567-94BA-E845-9279-AC75AB3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" y="0"/>
            <a:ext cx="9144000" cy="63093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chemeClr val="bg1"/>
                  </a:outerShdw>
                </a:effectLst>
              </a:rPr>
              <a:t>Selected Baseline Characteristics of Participants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34070-9143-C44B-B12C-BF193922C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712810"/>
              </p:ext>
            </p:extLst>
          </p:nvPr>
        </p:nvGraphicFramePr>
        <p:xfrm>
          <a:off x="152400" y="745068"/>
          <a:ext cx="8847667" cy="423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217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247319">
                  <a:extLst>
                    <a:ext uri="{9D8B030D-6E8A-4147-A177-3AD203B41FA5}">
                      <a16:colId xmlns:a16="http://schemas.microsoft.com/office/drawing/2014/main" val="1961172994"/>
                    </a:ext>
                  </a:extLst>
                </a:gridCol>
                <a:gridCol w="1238718">
                  <a:extLst>
                    <a:ext uri="{9D8B030D-6E8A-4147-A177-3AD203B41FA5}">
                      <a16:colId xmlns:a16="http://schemas.microsoft.com/office/drawing/2014/main" val="1832716746"/>
                    </a:ext>
                  </a:extLst>
                </a:gridCol>
                <a:gridCol w="1238718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438760">
                  <a:extLst>
                    <a:ext uri="{9D8B030D-6E8A-4147-A177-3AD203B41FA5}">
                      <a16:colId xmlns:a16="http://schemas.microsoft.com/office/drawing/2014/main" val="2254266095"/>
                    </a:ext>
                  </a:extLst>
                </a:gridCol>
                <a:gridCol w="1270935">
                  <a:extLst>
                    <a:ext uri="{9D8B030D-6E8A-4147-A177-3AD203B41FA5}">
                      <a16:colId xmlns:a16="http://schemas.microsoft.com/office/drawing/2014/main" val="325274607"/>
                    </a:ext>
                  </a:extLst>
                </a:gridCol>
              </a:tblGrid>
              <a:tr h="93979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(n=69)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16/16 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(n=36)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96/96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(n=74)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mg/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(n=72)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400/400 mg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(n=69)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Narrow" panose="020B0604020202020204" pitchFamily="34" charset="0"/>
                        </a:rPr>
                        <a:t>Age (years)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Male (%)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7626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White (%)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378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baseline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</a:t>
                      </a:r>
                      <a:r>
                        <a:rPr lang="en-US" sz="1800" b="1" i="0" baseline="3000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Lp(a), nmol/L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242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243 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262 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264 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242 </a:t>
                      </a:r>
                    </a:p>
                  </a:txBody>
                  <a:tcPr marL="68580" marR="68580" marT="0" marB="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66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 LDL-C, mg/dL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76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 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82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 Apo B, mg/dL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27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886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6697"/>
            <a:ext cx="9143999" cy="542003"/>
          </a:xfrm>
          <a:noFill/>
          <a:ln/>
        </p:spPr>
        <p:txBody>
          <a:bodyPr/>
          <a:lstStyle/>
          <a:p>
            <a:r>
              <a:rPr lang="en-US" sz="2800" dirty="0">
                <a:effectLst>
                  <a:outerShdw sx="1000" sy="1000" algn="ctr" rotWithShape="0">
                    <a:schemeClr val="bg2"/>
                  </a:outerShdw>
                </a:effectLst>
                <a:latin typeface="+mn-lt"/>
              </a:rPr>
              <a:t>End Points: Time-Averaged Change in Lipoprotein(a)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ED7A48-A8D6-B042-8DA2-068774823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099999"/>
              </p:ext>
            </p:extLst>
          </p:nvPr>
        </p:nvGraphicFramePr>
        <p:xfrm>
          <a:off x="107958" y="969803"/>
          <a:ext cx="3405263" cy="346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A4D311-DA44-ADA5-2AD3-B1665DDF1C74}"/>
              </a:ext>
            </a:extLst>
          </p:cNvPr>
          <p:cNvSpPr txBox="1"/>
          <p:nvPr/>
        </p:nvSpPr>
        <p:spPr>
          <a:xfrm>
            <a:off x="628369" y="655965"/>
            <a:ext cx="29169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Pooled 400 mg dose groups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603CDBD-F13D-8CAF-39AE-F43E6CE5BA6E}"/>
              </a:ext>
            </a:extLst>
          </p:cNvPr>
          <p:cNvSpPr txBox="1"/>
          <p:nvPr/>
        </p:nvSpPr>
        <p:spPr>
          <a:xfrm>
            <a:off x="903856" y="4397868"/>
            <a:ext cx="1083899" cy="2453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60-180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4E8EFD8-2CD7-A22C-23E4-E859AD9BE43F}"/>
              </a:ext>
            </a:extLst>
          </p:cNvPr>
          <p:cNvSpPr txBox="1"/>
          <p:nvPr/>
        </p:nvSpPr>
        <p:spPr>
          <a:xfrm>
            <a:off x="2129272" y="4397867"/>
            <a:ext cx="1157248" cy="2453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30-180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2B7FB-7423-0028-4E19-A11CED55A877}"/>
              </a:ext>
            </a:extLst>
          </p:cNvPr>
          <p:cNvSpPr txBox="1"/>
          <p:nvPr/>
        </p:nvSpPr>
        <p:spPr>
          <a:xfrm>
            <a:off x="1007824" y="4700161"/>
            <a:ext cx="732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sx="1000" sy="1000" algn="ctr" rotWithShape="0">
                    <a:schemeClr val="bg2"/>
                  </a:outerShdw>
                </a:effectLst>
                <a:latin typeface="+mn-lt"/>
              </a:rPr>
              <a:t>Time Intervals (Days) Following Initial Dose</a:t>
            </a:r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9E8215-17DB-A5A6-B82E-5FB3EAA7D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376617"/>
              </p:ext>
            </p:extLst>
          </p:nvPr>
        </p:nvGraphicFramePr>
        <p:xfrm>
          <a:off x="3473993" y="974454"/>
          <a:ext cx="2834640" cy="346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9C796C88-EED0-1C8A-D199-A37FF0C057E3}"/>
              </a:ext>
            </a:extLst>
          </p:cNvPr>
          <p:cNvSpPr txBox="1"/>
          <p:nvPr/>
        </p:nvSpPr>
        <p:spPr>
          <a:xfrm>
            <a:off x="3826139" y="4383417"/>
            <a:ext cx="758755" cy="2742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30-360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FE36246-F559-76A3-54AB-C1B9AE8D04E2}"/>
              </a:ext>
            </a:extLst>
          </p:cNvPr>
          <p:cNvSpPr txBox="1"/>
          <p:nvPr/>
        </p:nvSpPr>
        <p:spPr>
          <a:xfrm>
            <a:off x="4988469" y="4383417"/>
            <a:ext cx="1022685" cy="2742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240-360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FFD8C93-6AAA-3066-0422-8205CD008C91}"/>
              </a:ext>
            </a:extLst>
          </p:cNvPr>
          <p:cNvSpPr txBox="1"/>
          <p:nvPr/>
        </p:nvSpPr>
        <p:spPr>
          <a:xfrm>
            <a:off x="6642261" y="4383417"/>
            <a:ext cx="758755" cy="2742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30-360 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CBA92E95-A3D5-05A9-0858-8489FB9A6788}"/>
              </a:ext>
            </a:extLst>
          </p:cNvPr>
          <p:cNvSpPr txBox="1"/>
          <p:nvPr/>
        </p:nvSpPr>
        <p:spPr>
          <a:xfrm>
            <a:off x="7843003" y="4383417"/>
            <a:ext cx="1022685" cy="2742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kern="1200" dirty="0">
                <a:solidFill>
                  <a:srgbClr val="FFFFFF"/>
                </a:solidFill>
              </a:rPr>
              <a:t>240-360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0E874-62C6-A6C8-8439-6C97A09B5386}"/>
              </a:ext>
            </a:extLst>
          </p:cNvPr>
          <p:cNvSpPr txBox="1"/>
          <p:nvPr/>
        </p:nvSpPr>
        <p:spPr>
          <a:xfrm>
            <a:off x="6705478" y="668285"/>
            <a:ext cx="20193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Two 400 mg doses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157D28-FC9C-AD92-9F0A-66CE82AAF526}"/>
              </a:ext>
            </a:extLst>
          </p:cNvPr>
          <p:cNvSpPr txBox="1"/>
          <p:nvPr/>
        </p:nvSpPr>
        <p:spPr>
          <a:xfrm>
            <a:off x="3866141" y="646158"/>
            <a:ext cx="21178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Single 400 mg dose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E9C7106-8B5E-1758-FD95-FCD473D91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07419"/>
              </p:ext>
            </p:extLst>
          </p:nvPr>
        </p:nvGraphicFramePr>
        <p:xfrm>
          <a:off x="6232558" y="982122"/>
          <a:ext cx="2834640" cy="344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274191-F5EF-B8EB-41E0-057890A84DA3}"/>
              </a:ext>
            </a:extLst>
          </p:cNvPr>
          <p:cNvSpPr txBox="1"/>
          <p:nvPr/>
        </p:nvSpPr>
        <p:spPr>
          <a:xfrm>
            <a:off x="1085849" y="3088630"/>
            <a:ext cx="868680" cy="415498"/>
          </a:xfrm>
          <a:prstGeom prst="rect">
            <a:avLst/>
          </a:prstGeom>
          <a:solidFill>
            <a:schemeClr val="tx1">
              <a:alpha val="19918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latin typeface="+mj-lt"/>
              </a:rPr>
              <a:t>Primary</a:t>
            </a:r>
          </a:p>
          <a:p>
            <a:pPr algn="ctr"/>
            <a:r>
              <a:rPr lang="en-US" sz="1350" dirty="0">
                <a:latin typeface="+mj-lt"/>
              </a:rPr>
              <a:t>End Point</a:t>
            </a:r>
          </a:p>
        </p:txBody>
      </p:sp>
    </p:spTree>
    <p:extLst>
      <p:ext uri="{BB962C8B-B14F-4D97-AF65-F5344CB8AC3E}">
        <p14:creationId xmlns:p14="http://schemas.microsoft.com/office/powerpoint/2010/main" val="12024632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901221-B645-FA9E-E2F3-AD0309FD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FCE0E31-CC23-B1AB-C284-93513FA0B4DE}"/>
              </a:ext>
            </a:extLst>
          </p:cNvPr>
          <p:cNvSpPr txBox="1"/>
          <p:nvPr/>
        </p:nvSpPr>
        <p:spPr>
          <a:xfrm>
            <a:off x="1414169" y="4341210"/>
            <a:ext cx="1083899" cy="245393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180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3488C9C-7443-60F8-7778-3B889C442230}"/>
              </a:ext>
            </a:extLst>
          </p:cNvPr>
          <p:cNvSpPr txBox="1"/>
          <p:nvPr/>
        </p:nvSpPr>
        <p:spPr>
          <a:xfrm>
            <a:off x="2859905" y="4341210"/>
            <a:ext cx="1157248" cy="245394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240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7D547-799A-2B2E-CC83-A9369883C29B}"/>
              </a:ext>
            </a:extLst>
          </p:cNvPr>
          <p:cNvSpPr txBox="1"/>
          <p:nvPr/>
        </p:nvSpPr>
        <p:spPr>
          <a:xfrm>
            <a:off x="1236426" y="4671793"/>
            <a:ext cx="732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sx="1000" sy="1000" algn="ctr" rotWithShape="0">
                    <a:schemeClr val="bg2"/>
                  </a:outerShdw>
                </a:effectLst>
                <a:latin typeface="+mn-lt"/>
              </a:rPr>
              <a:t>Days Following Initial Dose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09F2717-12C6-D032-F821-A7288041ADE0}"/>
              </a:ext>
            </a:extLst>
          </p:cNvPr>
          <p:cNvSpPr txBox="1"/>
          <p:nvPr/>
        </p:nvSpPr>
        <p:spPr>
          <a:xfrm>
            <a:off x="4578668" y="4341210"/>
            <a:ext cx="758755" cy="274294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300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DCAF0EE-C8AE-9059-2E42-A1A97F1E691B}"/>
              </a:ext>
            </a:extLst>
          </p:cNvPr>
          <p:cNvSpPr txBox="1"/>
          <p:nvPr/>
        </p:nvSpPr>
        <p:spPr>
          <a:xfrm>
            <a:off x="5867721" y="4341210"/>
            <a:ext cx="1022685" cy="274294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360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F8051E7-4E9F-5CAD-EFEB-6F0FAD69E5A7}"/>
              </a:ext>
            </a:extLst>
          </p:cNvPr>
          <p:cNvSpPr txBox="1"/>
          <p:nvPr/>
        </p:nvSpPr>
        <p:spPr>
          <a:xfrm>
            <a:off x="7506790" y="4341210"/>
            <a:ext cx="758755" cy="274294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</a:rPr>
              <a:t>540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6CA20CB-B995-C3CC-89F0-5401D5BF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75"/>
            <a:ext cx="9144000" cy="555390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Placebo-adjusted Absolute Change in Lipoprotein(a)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DCCCAFA-BCC1-9707-15FB-8D0BB72D9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776733"/>
              </p:ext>
            </p:extLst>
          </p:nvPr>
        </p:nvGraphicFramePr>
        <p:xfrm>
          <a:off x="147622" y="624632"/>
          <a:ext cx="8827045" cy="370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2135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DD48F1-725F-B8D4-3B71-A0711656C74F}"/>
              </a:ext>
            </a:extLst>
          </p:cNvPr>
          <p:cNvGrpSpPr/>
          <p:nvPr/>
        </p:nvGrpSpPr>
        <p:grpSpPr>
          <a:xfrm>
            <a:off x="1762990" y="2292444"/>
            <a:ext cx="5749994" cy="282457"/>
            <a:chOff x="3183467" y="4633902"/>
            <a:chExt cx="5749994" cy="2824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7561AD-4BD4-7A19-4D1F-5EBF9AA357B7}"/>
                </a:ext>
              </a:extLst>
            </p:cNvPr>
            <p:cNvSpPr txBox="1"/>
            <p:nvPr/>
          </p:nvSpPr>
          <p:spPr>
            <a:xfrm>
              <a:off x="3183467" y="4639360"/>
              <a:ext cx="5749994" cy="276999"/>
            </a:xfrm>
            <a:prstGeom prst="rect">
              <a:avLst/>
            </a:prstGeom>
            <a:solidFill>
              <a:srgbClr val="0000B5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260260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508946-0465-AFC6-0CD6-91855780BEF0}"/>
                </a:ext>
              </a:extLst>
            </p:cNvPr>
            <p:cNvSpPr txBox="1"/>
            <p:nvPr/>
          </p:nvSpPr>
          <p:spPr>
            <a:xfrm>
              <a:off x="3363823" y="4633902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Placebo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A78524-170B-F90B-5B38-585BA49D5AA2}"/>
                </a:ext>
              </a:extLst>
            </p:cNvPr>
            <p:cNvSpPr/>
            <p:nvPr/>
          </p:nvSpPr>
          <p:spPr bwMode="auto">
            <a:xfrm>
              <a:off x="3307660" y="4716237"/>
              <a:ext cx="112327" cy="112327"/>
            </a:xfrm>
            <a:prstGeom prst="rect">
              <a:avLst/>
            </a:prstGeom>
            <a:solidFill>
              <a:srgbClr val="EC97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65E7F3-6129-91CF-E3EE-C991273183B6}"/>
                </a:ext>
              </a:extLst>
            </p:cNvPr>
            <p:cNvSpPr txBox="1"/>
            <p:nvPr/>
          </p:nvSpPr>
          <p:spPr>
            <a:xfrm>
              <a:off x="4061674" y="4633902"/>
              <a:ext cx="1614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Lepodisiran</a:t>
              </a:r>
              <a:r>
                <a:rPr lang="en-US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 400mg/Placebo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004CC7-93BF-F5BD-9C3A-65E2798C893E}"/>
                </a:ext>
              </a:extLst>
            </p:cNvPr>
            <p:cNvSpPr/>
            <p:nvPr/>
          </p:nvSpPr>
          <p:spPr bwMode="auto">
            <a:xfrm>
              <a:off x="4005511" y="4716237"/>
              <a:ext cx="112327" cy="112327"/>
            </a:xfrm>
            <a:prstGeom prst="rect">
              <a:avLst/>
            </a:prstGeom>
            <a:solidFill>
              <a:srgbClr val="DBD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262F6B-D276-9C22-BA6C-70A4C392101F}"/>
                </a:ext>
              </a:extLst>
            </p:cNvPr>
            <p:cNvSpPr txBox="1"/>
            <p:nvPr/>
          </p:nvSpPr>
          <p:spPr>
            <a:xfrm>
              <a:off x="5756700" y="4633902"/>
              <a:ext cx="1550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Lepodisiran</a:t>
              </a:r>
              <a:r>
                <a:rPr lang="en-US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 400mg/400mg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4F9512-8D8E-5901-F88A-3A2EBFCD0E72}"/>
                </a:ext>
              </a:extLst>
            </p:cNvPr>
            <p:cNvSpPr/>
            <p:nvPr/>
          </p:nvSpPr>
          <p:spPr bwMode="auto">
            <a:xfrm>
              <a:off x="5700537" y="4716237"/>
              <a:ext cx="112327" cy="112327"/>
            </a:xfrm>
            <a:prstGeom prst="rect">
              <a:avLst/>
            </a:prstGeom>
            <a:solidFill>
              <a:srgbClr val="6494E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D2F03-A081-8C96-15B1-4956D9612768}"/>
                </a:ext>
              </a:extLst>
            </p:cNvPr>
            <p:cNvSpPr txBox="1"/>
            <p:nvPr/>
          </p:nvSpPr>
          <p:spPr>
            <a:xfrm>
              <a:off x="7376625" y="4633902"/>
              <a:ext cx="1556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Lepodisiran</a:t>
              </a:r>
              <a:r>
                <a:rPr lang="en-US" sz="1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4020202020204" pitchFamily="34" charset="0"/>
                  <a:cs typeface="Arial Narrow" panose="020B0604020202020204" pitchFamily="34" charset="0"/>
                </a:rPr>
                <a:t> 400mg Pooled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66CBF4-7AE0-8363-2CEE-2F18D70A2FD5}"/>
                </a:ext>
              </a:extLst>
            </p:cNvPr>
            <p:cNvSpPr/>
            <p:nvPr/>
          </p:nvSpPr>
          <p:spPr bwMode="auto">
            <a:xfrm>
              <a:off x="7320462" y="4716237"/>
              <a:ext cx="112327" cy="112327"/>
            </a:xfrm>
            <a:prstGeom prst="rect">
              <a:avLst/>
            </a:prstGeom>
            <a:solidFill>
              <a:srgbClr val="AD7FE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ACEE15D-4FE7-6760-A851-8394D35A8F01}"/>
              </a:ext>
            </a:extLst>
          </p:cNvPr>
          <p:cNvSpPr txBox="1"/>
          <p:nvPr/>
        </p:nvSpPr>
        <p:spPr>
          <a:xfrm rot="16200000">
            <a:off x="-1295018" y="2436328"/>
            <a:ext cx="3194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Mean </a:t>
            </a:r>
            <a:r>
              <a:rPr 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Percent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Change (95% CI)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52C9D-FCF1-E8A8-ABF6-F9AE425C43FF}"/>
              </a:ext>
            </a:extLst>
          </p:cNvPr>
          <p:cNvSpPr txBox="1"/>
          <p:nvPr/>
        </p:nvSpPr>
        <p:spPr>
          <a:xfrm>
            <a:off x="4188883" y="4681247"/>
            <a:ext cx="9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Visit Day</a:t>
            </a:r>
          </a:p>
        </p:txBody>
      </p:sp>
      <p:pic>
        <p:nvPicPr>
          <p:cNvPr id="18" name="Picture 17" descr="A graph on a blue background&#10;&#10;AI-generated content may be incorrect.">
            <a:extLst>
              <a:ext uri="{FF2B5EF4-FFF2-40B4-BE49-F238E27FC236}">
                <a16:creationId xmlns:a16="http://schemas.microsoft.com/office/drawing/2014/main" id="{778FE9E5-4867-E77C-5A7C-FF755F15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7" y="647700"/>
            <a:ext cx="8470901" cy="410391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8C9A109-9ADB-EF0F-38E7-D9B20EB43FAC}"/>
              </a:ext>
            </a:extLst>
          </p:cNvPr>
          <p:cNvGrpSpPr/>
          <p:nvPr/>
        </p:nvGrpSpPr>
        <p:grpSpPr>
          <a:xfrm>
            <a:off x="7290708" y="3306536"/>
            <a:ext cx="1085850" cy="743793"/>
            <a:chOff x="7290708" y="3306536"/>
            <a:chExt cx="1085850" cy="7437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78DE5A-C925-4A9B-4130-D9A65EA25197}"/>
                </a:ext>
              </a:extLst>
            </p:cNvPr>
            <p:cNvSpPr txBox="1"/>
            <p:nvPr/>
          </p:nvSpPr>
          <p:spPr>
            <a:xfrm>
              <a:off x="7290708" y="3306536"/>
              <a:ext cx="1085850" cy="743793"/>
            </a:xfrm>
            <a:prstGeom prst="rect">
              <a:avLst/>
            </a:prstGeom>
            <a:solidFill>
              <a:srgbClr val="00008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Placebo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16 mg</a:t>
              </a:r>
            </a:p>
            <a:p>
              <a:pPr marL="234950">
                <a:spcAft>
                  <a:spcPts val="20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+mn-lt"/>
                </a:rPr>
                <a:t>96 mg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BE0C8A-E8B4-8F8C-6D12-19235CD1CD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87255" y="3394793"/>
              <a:ext cx="116749" cy="118872"/>
            </a:xfrm>
            <a:prstGeom prst="rect">
              <a:avLst/>
            </a:prstGeom>
            <a:solidFill>
              <a:srgbClr val="FF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AB8C9C-FFA6-2612-C66C-0D6F6FD5D9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92698" y="3620669"/>
              <a:ext cx="116749" cy="118872"/>
            </a:xfrm>
            <a:prstGeom prst="rect">
              <a:avLst/>
            </a:prstGeom>
            <a:solidFill>
              <a:srgbClr val="DCDC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79046E-2C44-048E-B30A-60F74EF729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98141" y="3846545"/>
              <a:ext cx="116749" cy="118872"/>
            </a:xfrm>
            <a:prstGeom prst="rect">
              <a:avLst/>
            </a:prstGeom>
            <a:solidFill>
              <a:srgbClr val="FFC85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E963941-5E47-9B06-6B52-1A7451851E78}"/>
              </a:ext>
            </a:extLst>
          </p:cNvPr>
          <p:cNvSpPr txBox="1"/>
          <p:nvPr/>
        </p:nvSpPr>
        <p:spPr>
          <a:xfrm>
            <a:off x="3947625" y="3995577"/>
            <a:ext cx="7136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-84.7%</a:t>
            </a:r>
          </a:p>
        </p:txBody>
      </p:sp>
      <p:pic>
        <p:nvPicPr>
          <p:cNvPr id="31" name="Picture 30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653F7250-D436-A5F6-5D25-3D583DDCC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3260369" y="4650931"/>
            <a:ext cx="365760" cy="365760"/>
          </a:xfrm>
          <a:prstGeom prst="rect">
            <a:avLst/>
          </a:prstGeom>
        </p:spPr>
      </p:pic>
      <p:pic>
        <p:nvPicPr>
          <p:cNvPr id="32" name="Picture 31" descr="A syringe with a yellow needle&#10;&#10;AI-generated content may be incorrect.">
            <a:extLst>
              <a:ext uri="{FF2B5EF4-FFF2-40B4-BE49-F238E27FC236}">
                <a16:creationId xmlns:a16="http://schemas.microsoft.com/office/drawing/2014/main" id="{EDDB5A8B-1BEE-B58A-3AFD-6B9AB0DE9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3206" flipH="1" flipV="1">
            <a:off x="751980" y="4650931"/>
            <a:ext cx="365760" cy="3657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5D8AB3-CCFB-0875-B52C-788EBB47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854"/>
            <a:ext cx="9144000" cy="569932"/>
          </a:xfrm>
        </p:spPr>
        <p:txBody>
          <a:bodyPr/>
          <a:lstStyle/>
          <a:p>
            <a:r>
              <a:rPr lang="en-US" sz="2700" dirty="0">
                <a:effectLst>
                  <a:outerShdw dist="12700" sx="1000" sy="1000" algn="ctr" rotWithShape="0">
                    <a:schemeClr val="tx1"/>
                  </a:outerShdw>
                </a:effectLst>
              </a:rPr>
              <a:t>Lipoprotein(a) Changes for Placebo, 16 and 96 mg Doses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48965902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ISION_REVISED_TEMPLATE">
  <a:themeElements>
    <a:clrScheme name="PRECISION_REVISED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CISION_REVISED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RECISION_REVISE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63DE8"/>
    </a:dk2>
    <a:lt2>
      <a:srgbClr val="FAFD00"/>
    </a:lt2>
    <a:accent1>
      <a:srgbClr val="E3BEFF"/>
    </a:accent1>
    <a:accent2>
      <a:srgbClr val="FE9B03"/>
    </a:accent2>
    <a:accent3>
      <a:srgbClr val="AAAFF2"/>
    </a:accent3>
    <a:accent4>
      <a:srgbClr val="DADADA"/>
    </a:accent4>
    <a:accent5>
      <a:srgbClr val="EFDBFF"/>
    </a:accent5>
    <a:accent6>
      <a:srgbClr val="E68C02"/>
    </a:accent6>
    <a:hlink>
      <a:srgbClr val="00DFCA"/>
    </a:hlink>
    <a:folHlink>
      <a:srgbClr val="FCFEB9"/>
    </a:folHlink>
  </a:clrScheme>
  <a:fontScheme name="1105 set 1">
    <a:majorFont>
      <a:latin typeface="Garamond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63DE8"/>
    </a:dk2>
    <a:lt2>
      <a:srgbClr val="FAFD00"/>
    </a:lt2>
    <a:accent1>
      <a:srgbClr val="E3BEFF"/>
    </a:accent1>
    <a:accent2>
      <a:srgbClr val="FE9B03"/>
    </a:accent2>
    <a:accent3>
      <a:srgbClr val="AAAFF2"/>
    </a:accent3>
    <a:accent4>
      <a:srgbClr val="DADADA"/>
    </a:accent4>
    <a:accent5>
      <a:srgbClr val="EFDBFF"/>
    </a:accent5>
    <a:accent6>
      <a:srgbClr val="E68C02"/>
    </a:accent6>
    <a:hlink>
      <a:srgbClr val="00DFCA"/>
    </a:hlink>
    <a:folHlink>
      <a:srgbClr val="FCFEB9"/>
    </a:folHlink>
  </a:clrScheme>
  <a:fontScheme name="1105 set 1">
    <a:majorFont>
      <a:latin typeface="Garamond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63DE8"/>
    </a:dk2>
    <a:lt2>
      <a:srgbClr val="FAFD00"/>
    </a:lt2>
    <a:accent1>
      <a:srgbClr val="E3BEFF"/>
    </a:accent1>
    <a:accent2>
      <a:srgbClr val="FE9B03"/>
    </a:accent2>
    <a:accent3>
      <a:srgbClr val="AAAFF2"/>
    </a:accent3>
    <a:accent4>
      <a:srgbClr val="DADADA"/>
    </a:accent4>
    <a:accent5>
      <a:srgbClr val="EFDBFF"/>
    </a:accent5>
    <a:accent6>
      <a:srgbClr val="E68C02"/>
    </a:accent6>
    <a:hlink>
      <a:srgbClr val="00DFCA"/>
    </a:hlink>
    <a:folHlink>
      <a:srgbClr val="FCFEB9"/>
    </a:folHlink>
  </a:clrScheme>
  <a:fontScheme name="1105 set 1">
    <a:majorFont>
      <a:latin typeface="Garamond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Metadata/LabelInfo.xml><?xml version="1.0" encoding="utf-8"?>
<clbl:labelList xmlns:clbl="http://schemas.microsoft.com/office/2020/mipLabelMetadata">
  <clbl:label id="{cf7ff65a-ced6-400c-9856-fcac58ff39e8}" enabled="0" method="" siteId="{cf7ff65a-ced6-400c-9856-fcac58ff39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System 2 GB:Apps:Microsoft Office 98:Templates:Presentation Designs:•FIN Template (best)</Template>
  <TotalTime>43315</TotalTime>
  <Pages>1</Pages>
  <Words>1108</Words>
  <Application>Microsoft Macintosh PowerPoint</Application>
  <PresentationFormat>On-screen Show (16:9)</PresentationFormat>
  <Paragraphs>221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Narrow</vt:lpstr>
      <vt:lpstr>Helvetica</vt:lpstr>
      <vt:lpstr>System Font Regular</vt:lpstr>
      <vt:lpstr>Times</vt:lpstr>
      <vt:lpstr>Times New Roman</vt:lpstr>
      <vt:lpstr>Wingdings</vt:lpstr>
      <vt:lpstr>8_Blank Presentation</vt:lpstr>
      <vt:lpstr>1_PRECISION_REVISED_TEMPLATE</vt:lpstr>
      <vt:lpstr>Lepodisiran: An Extended-Duration Small-interfering RNA Targeting Lipoprotein(a)</vt:lpstr>
      <vt:lpstr>Background</vt:lpstr>
      <vt:lpstr>Lepodisiran: A Noncanonical Dicer-Substrate Tetraloop siRNA</vt:lpstr>
      <vt:lpstr>Study Design</vt:lpstr>
      <vt:lpstr>Primary Efficacy and Safety Outcomes</vt:lpstr>
      <vt:lpstr>Selected Baseline Characteristics of Participants</vt:lpstr>
      <vt:lpstr>End Points: Time-Averaged Change in Lipoprotein(a)</vt:lpstr>
      <vt:lpstr>Placebo-adjusted Absolute Change in Lipoprotein(a)</vt:lpstr>
      <vt:lpstr>Lipoprotein(a) Changes for Placebo, 16 and 96 mg Doses</vt:lpstr>
      <vt:lpstr>PowerPoint Presentation</vt:lpstr>
      <vt:lpstr>PowerPoint Presentation</vt:lpstr>
      <vt:lpstr>PowerPoint Presentation</vt:lpstr>
      <vt:lpstr>PowerPoint Presentation</vt:lpstr>
      <vt:lpstr>Adverse Events and Laboratory-Related Safety Findings (%)</vt:lpstr>
      <vt:lpstr>Limitations</vt:lpstr>
      <vt:lpstr>Conclusions</vt:lpstr>
      <vt:lpstr>Manuscript Now Accessible via NEJM.org</vt:lpstr>
      <vt:lpstr>A Final Thought</vt:lpstr>
      <vt:lpstr>PowerPoint Presentation</vt:lpstr>
    </vt:vector>
  </TitlesOfParts>
  <Manager/>
  <Company>Cleveland Clinic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Steven E. Nissen MD</dc:creator>
  <cp:keywords/>
  <dc:description/>
  <cp:lastModifiedBy>Waksman, Ron</cp:lastModifiedBy>
  <cp:revision>2115</cp:revision>
  <cp:lastPrinted>2023-11-08T12:57:25Z</cp:lastPrinted>
  <dcterms:created xsi:type="dcterms:W3CDTF">2010-05-14T19:32:20Z</dcterms:created>
  <dcterms:modified xsi:type="dcterms:W3CDTF">2025-04-09T12:42:14Z</dcterms:modified>
  <cp:category/>
</cp:coreProperties>
</file>