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3" r:id="rId7"/>
    <p:sldId id="261" r:id="rId8"/>
    <p:sldId id="272" r:id="rId9"/>
    <p:sldId id="274" r:id="rId10"/>
    <p:sldId id="275" r:id="rId11"/>
    <p:sldId id="276" r:id="rId12"/>
    <p:sldId id="266" r:id="rId13"/>
    <p:sldId id="277" r:id="rId14"/>
    <p:sldId id="271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6" autoAdjust="0"/>
    <p:restoredTop sz="94679" autoAdjust="0"/>
  </p:normalViewPr>
  <p:slideViewPr>
    <p:cSldViewPr>
      <p:cViewPr varScale="1">
        <p:scale>
          <a:sx n="150" d="100"/>
          <a:sy n="150" d="100"/>
        </p:scale>
        <p:origin x="520" y="16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12/15/18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12/15/18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12/15/18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12/15/18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12/15/18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12/15/18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12/15/18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12/15/18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12/15/18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12/15/18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12/15/18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14D02-CC6A-4E13-8063-E7D2D92DA659}" type="datetimeFigureOut">
              <a:rPr lang="en-US" smtClean="0"/>
              <a:pPr/>
              <a:t>12/15/18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4C9F7-BB62-4FC8-A27C-9F846F1CBE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Impending Paradoxical  Embolism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914650"/>
            <a:ext cx="8077200" cy="131445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Mohinder Vindhyal M.D., </a:t>
            </a:r>
            <a:r>
              <a:rPr lang="en-US" sz="2000" dirty="0" err="1">
                <a:solidFill>
                  <a:schemeClr val="bg1"/>
                </a:solidFill>
              </a:rPr>
              <a:t>M.Ed</a:t>
            </a:r>
            <a:r>
              <a:rPr lang="en-US" sz="2000" dirty="0">
                <a:solidFill>
                  <a:schemeClr val="bg1"/>
                </a:solidFill>
              </a:rPr>
              <a:t>, Paul </a:t>
            </a:r>
            <a:r>
              <a:rPr lang="en-US" sz="2000" dirty="0" err="1">
                <a:solidFill>
                  <a:schemeClr val="bg1"/>
                </a:solidFill>
              </a:rPr>
              <a:t>Ndunda</a:t>
            </a:r>
            <a:r>
              <a:rPr lang="en-US" sz="2000" dirty="0">
                <a:solidFill>
                  <a:schemeClr val="bg1"/>
                </a:solidFill>
              </a:rPr>
              <a:t> M.D., Cyrus </a:t>
            </a:r>
            <a:r>
              <a:rPr lang="en-US" sz="2000" dirty="0" err="1">
                <a:solidFill>
                  <a:schemeClr val="bg1"/>
                </a:solidFill>
              </a:rPr>
              <a:t>Munguti</a:t>
            </a:r>
            <a:r>
              <a:rPr lang="en-US" sz="2000" dirty="0">
                <a:solidFill>
                  <a:schemeClr val="bg1"/>
                </a:solidFill>
              </a:rPr>
              <a:t> M.D., Venkata </a:t>
            </a:r>
            <a:r>
              <a:rPr lang="en-US" sz="2000" dirty="0" err="1">
                <a:solidFill>
                  <a:schemeClr val="bg1"/>
                </a:solidFill>
              </a:rPr>
              <a:t>SubbaRao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Boppana</a:t>
            </a:r>
            <a:r>
              <a:rPr lang="en-US" sz="2000" dirty="0">
                <a:solidFill>
                  <a:schemeClr val="bg1"/>
                </a:solidFill>
              </a:rPr>
              <a:t>, MD.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animal, reptile&#13;&#10;&#13;&#10;Description automatically generated">
            <a:extLst>
              <a:ext uri="{FF2B5EF4-FFF2-40B4-BE49-F238E27FC236}">
                <a16:creationId xmlns:a16="http://schemas.microsoft.com/office/drawing/2014/main" id="{B864F8B1-1462-D942-8E5D-9F3CE90C7C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1750"/>
            <a:ext cx="6324600" cy="4292600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30870339-F930-E641-8E1E-B1F87B885845}"/>
              </a:ext>
            </a:extLst>
          </p:cNvPr>
          <p:cNvSpPr txBox="1">
            <a:spLocks/>
          </p:cNvSpPr>
          <p:nvPr/>
        </p:nvSpPr>
        <p:spPr>
          <a:xfrm>
            <a:off x="76200" y="590550"/>
            <a:ext cx="2532888" cy="175743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800" b="1" u="sng" dirty="0"/>
              <a:t>3D- Echo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800" dirty="0"/>
              <a:t>Done to better understand the relationship of the clot with other cardiac structures. 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800" dirty="0"/>
              <a:t>Clot appeared free on either side of the atria with extension through PFO </a:t>
            </a:r>
          </a:p>
        </p:txBody>
      </p:sp>
    </p:spTree>
    <p:extLst>
      <p:ext uri="{BB962C8B-B14F-4D97-AF65-F5344CB8AC3E}">
        <p14:creationId xmlns:p14="http://schemas.microsoft.com/office/powerpoint/2010/main" val="1313352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EE_3D_label_8I1YVr.mp4">
            <a:hlinkClick r:id="" action="ppaction://media"/>
            <a:extLst>
              <a:ext uri="{FF2B5EF4-FFF2-40B4-BE49-F238E27FC236}">
                <a16:creationId xmlns:a16="http://schemas.microsoft.com/office/drawing/2014/main" id="{FDB93743-099B-E141-9439-012E70770F0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1" y="57150"/>
            <a:ext cx="8763000" cy="43243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0256B88-AAC2-E94C-A829-605F10F65F84}"/>
              </a:ext>
            </a:extLst>
          </p:cNvPr>
          <p:cNvSpPr txBox="1"/>
          <p:nvPr/>
        </p:nvSpPr>
        <p:spPr>
          <a:xfrm>
            <a:off x="152401" y="57150"/>
            <a:ext cx="2133600" cy="381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solidFill>
                  <a:schemeClr val="bg1"/>
                </a:solidFill>
              </a:rPr>
              <a:t>3D-Echo</a:t>
            </a:r>
          </a:p>
        </p:txBody>
      </p:sp>
    </p:spTree>
    <p:extLst>
      <p:ext uri="{BB962C8B-B14F-4D97-AF65-F5344CB8AC3E}">
        <p14:creationId xmlns:p14="http://schemas.microsoft.com/office/powerpoint/2010/main" val="343279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05343-8F07-431B-B205-F62D99C4E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Hospital Clinical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CFC615-D0B4-41E5-A251-42F5E7C59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en-US" sz="2800" dirty="0"/>
              <a:t>Patient underwent surgical thrombectomy (ST) given her hemodynamic stability and high thrombotic burden.</a:t>
            </a:r>
          </a:p>
          <a:p>
            <a:pPr marL="457200" indent="-457200"/>
            <a:r>
              <a:rPr lang="en-US" sz="2800" dirty="0"/>
              <a:t>Pt was started on anti-coagulation and remained on it due to high CHA</a:t>
            </a:r>
            <a:r>
              <a:rPr lang="en-US" sz="2800" baseline="-25000" dirty="0"/>
              <a:t>2</a:t>
            </a:r>
            <a:r>
              <a:rPr lang="en-US" sz="2800" dirty="0"/>
              <a:t>DS</a:t>
            </a:r>
            <a:r>
              <a:rPr lang="en-US" sz="2800" baseline="-25000" dirty="0"/>
              <a:t>2</a:t>
            </a:r>
            <a:r>
              <a:rPr lang="en-US" sz="2800" dirty="0"/>
              <a:t>VASC score from Atrial Fibrillation.</a:t>
            </a:r>
          </a:p>
        </p:txBody>
      </p:sp>
    </p:spTree>
    <p:extLst>
      <p:ext uri="{BB962C8B-B14F-4D97-AF65-F5344CB8AC3E}">
        <p14:creationId xmlns:p14="http://schemas.microsoft.com/office/powerpoint/2010/main" val="2114041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F0AD0-FFFC-354A-AA0A-5F293CDD7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Clinical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F647D-FC80-6C4C-9C34-FB85BEB21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3229"/>
            <a:ext cx="8229600" cy="3394472"/>
          </a:xfrm>
        </p:spPr>
        <p:txBody>
          <a:bodyPr/>
          <a:lstStyle/>
          <a:p>
            <a:r>
              <a:rPr lang="en-US" dirty="0"/>
              <a:t>Pt was discharged home after 3 days of being in the hospital.</a:t>
            </a:r>
          </a:p>
          <a:p>
            <a:r>
              <a:rPr lang="en-US" dirty="0"/>
              <a:t>Pt was continued on Anti-coagulation for Atrial Fibrillation</a:t>
            </a:r>
          </a:p>
          <a:p>
            <a:r>
              <a:rPr lang="en-US" dirty="0"/>
              <a:t>Pt was seen in the clinic after 2 weeks of being discharged and she remained symptom free.</a:t>
            </a:r>
          </a:p>
        </p:txBody>
      </p:sp>
    </p:spTree>
    <p:extLst>
      <p:ext uri="{BB962C8B-B14F-4D97-AF65-F5344CB8AC3E}">
        <p14:creationId xmlns:p14="http://schemas.microsoft.com/office/powerpoint/2010/main" val="3815630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26E88-0F48-444C-89FC-69946CE7C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Take Home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65B87E-F1F0-4E32-8DDB-DAF87237D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71550"/>
            <a:ext cx="8229600" cy="3124199"/>
          </a:xfrm>
        </p:spPr>
        <p:txBody>
          <a:bodyPr>
            <a:normAutofit fontScale="92500" lnSpcReduction="10000"/>
          </a:bodyPr>
          <a:lstStyle/>
          <a:p>
            <a:pPr marL="457200" indent="-457200"/>
            <a:r>
              <a:rPr lang="en-US" sz="2800" dirty="0"/>
              <a:t>Clot in transit, also called as Impending Paradoxical Embolism (IPE) is rare when compared to right atrial thrombi associated with PE. </a:t>
            </a:r>
          </a:p>
          <a:p>
            <a:pPr marL="457200" indent="-457200"/>
            <a:r>
              <a:rPr lang="en-US" sz="2800" dirty="0"/>
              <a:t>IPE has high mortality given the tendency for paradoxical embolism. </a:t>
            </a:r>
          </a:p>
          <a:p>
            <a:pPr marL="457200" indent="-457200"/>
            <a:r>
              <a:rPr lang="en-US" sz="2800" dirty="0"/>
              <a:t>IPE has varied management options: Thrombolysis, anticoagulation or ST, none of them proven to have significant mortality benefit over each other. </a:t>
            </a:r>
          </a:p>
        </p:txBody>
      </p:sp>
    </p:spTree>
    <p:extLst>
      <p:ext uri="{BB962C8B-B14F-4D97-AF65-F5344CB8AC3E}">
        <p14:creationId xmlns:p14="http://schemas.microsoft.com/office/powerpoint/2010/main" val="965955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857250"/>
            <a:ext cx="7239000" cy="31432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adeGothic" pitchFamily="2" charset="0"/>
              </a:rPr>
              <a:t>Presenter: Mohinder Vindhyal</a:t>
            </a:r>
            <a:r>
              <a:rPr lang="en-US" sz="3000" b="1">
                <a:solidFill>
                  <a:schemeClr val="tx1">
                    <a:lumMod val="75000"/>
                    <a:lumOff val="25000"/>
                  </a:schemeClr>
                </a:solidFill>
                <a:latin typeface="TradeGothic" pitchFamily="2" charset="0"/>
              </a:rPr>
              <a:t>, M.D., M.Ed.</a:t>
            </a:r>
            <a:endParaRPr lang="en-US" sz="3000" b="1" dirty="0">
              <a:solidFill>
                <a:schemeClr val="tx1">
                  <a:lumMod val="75000"/>
                  <a:lumOff val="25000"/>
                </a:schemeClr>
              </a:solidFill>
              <a:latin typeface="TradeGothic" pitchFamily="2" charset="0"/>
            </a:endParaRPr>
          </a:p>
          <a:p>
            <a:pPr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radeGothic" pitchFamily="2" charset="0"/>
              </a:rPr>
              <a:t> </a:t>
            </a:r>
          </a:p>
          <a:p>
            <a:pPr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radeGothic" pitchFamily="2" charset="0"/>
              </a:rPr>
              <a:t>I have no relevant financial relationships</a:t>
            </a:r>
            <a:endParaRPr lang="en-US" sz="2000" dirty="0">
              <a:solidFill>
                <a:schemeClr val="tx2"/>
              </a:solidFill>
              <a:latin typeface="TradeGothic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Clinical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124199"/>
          </a:xfrm>
        </p:spPr>
        <p:txBody>
          <a:bodyPr>
            <a:normAutofit lnSpcReduction="10000"/>
          </a:bodyPr>
          <a:lstStyle/>
          <a:p>
            <a:pPr marL="457200" indent="-457200"/>
            <a:r>
              <a:rPr lang="en-US" sz="2800" dirty="0"/>
              <a:t>A 65-year-old obese female presented to the emergency department (ED) with shortness of breath. </a:t>
            </a:r>
          </a:p>
          <a:p>
            <a:pPr marL="457200" indent="-457200"/>
            <a:r>
              <a:rPr lang="en-US" sz="2800" dirty="0"/>
              <a:t>PMH: DM type II, hypertension, dyslipidemia</a:t>
            </a:r>
          </a:p>
          <a:p>
            <a:pPr marL="457200" indent="-457200"/>
            <a:r>
              <a:rPr lang="en-US" sz="2800" dirty="0"/>
              <a:t>Pt on examination was diaphoretic, tachycardic ( HR – 110-125bpm), tachypneic (RR-24-28/min) and hypoxemic O</a:t>
            </a:r>
            <a:r>
              <a:rPr lang="en-US" sz="2800" baseline="-25000" dirty="0"/>
              <a:t>2</a:t>
            </a:r>
            <a:r>
              <a:rPr lang="en-US" sz="2800" dirty="0"/>
              <a:t> </a:t>
            </a:r>
            <a:r>
              <a:rPr lang="en-US" sz="2800" dirty="0" err="1"/>
              <a:t>Sats</a:t>
            </a:r>
            <a:r>
              <a:rPr lang="en-US" sz="2800" dirty="0"/>
              <a:t> – 86-88% on RA). 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60141-41A2-4A19-A5D8-D58C7C1AB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Investigations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6F7C5-06EF-478B-B4E2-5E61D20627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2666999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2800" dirty="0"/>
              <a:t>EKG revealed atrial fibrillation with RVR </a:t>
            </a:r>
          </a:p>
          <a:p>
            <a:pPr marL="457200" indent="-457200"/>
            <a:r>
              <a:rPr lang="en-US" sz="2800" dirty="0"/>
              <a:t>Serum lab markers were significant for elevated Brain natriuretic peptide (2500) and troponin (1ng/mL). </a:t>
            </a:r>
          </a:p>
        </p:txBody>
      </p:sp>
    </p:spTree>
    <p:extLst>
      <p:ext uri="{BB962C8B-B14F-4D97-AF65-F5344CB8AC3E}">
        <p14:creationId xmlns:p14="http://schemas.microsoft.com/office/powerpoint/2010/main" val="3422326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EF85C-4826-4120-B75E-0046F7DB5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7986" y="342900"/>
            <a:ext cx="3048000" cy="857250"/>
          </a:xfrm>
        </p:spPr>
        <p:txBody>
          <a:bodyPr>
            <a:noAutofit/>
          </a:bodyPr>
          <a:lstStyle/>
          <a:p>
            <a:r>
              <a:rPr lang="en-US" sz="2200" b="1" u="sng" dirty="0"/>
              <a:t>CT-Angiography(CTA)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4972C-85EF-4AC3-A7E8-CA7A7D3FC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614" y="1200150"/>
            <a:ext cx="23368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CTA revealed main stem pulmonary embolism (PE) extending to both arteries along with a clot in right atrium (RA)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picture containing dark, black, sitting&#13;&#10;&#13;&#10;Description automatically generated">
            <a:extLst>
              <a:ext uri="{FF2B5EF4-FFF2-40B4-BE49-F238E27FC236}">
                <a16:creationId xmlns:a16="http://schemas.microsoft.com/office/drawing/2014/main" id="{59A60DFF-D353-F846-BF87-F24BCB20ED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093" y="0"/>
            <a:ext cx="6628907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632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5CC7E-CB6C-3644-927D-09E5B56F7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Clinical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3FBD2-7F8A-514F-892C-D9E695B46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2666999"/>
          </a:xfrm>
        </p:spPr>
        <p:txBody>
          <a:bodyPr/>
          <a:lstStyle/>
          <a:p>
            <a:r>
              <a:rPr lang="en-US" dirty="0"/>
              <a:t>The Pt was hemodynamically stable and was admitted for anticoagulation.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582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1D1E280-6760-4A56-AEC3-35C54AEB03EE}"/>
              </a:ext>
            </a:extLst>
          </p:cNvPr>
          <p:cNvSpPr txBox="1"/>
          <p:nvPr/>
        </p:nvSpPr>
        <p:spPr>
          <a:xfrm>
            <a:off x="76200" y="199877"/>
            <a:ext cx="32004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/>
              <a:t>TTE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Demonstrated severe right ventricular ( RV) enlargement and dysfunction along with massive RA thrombus in transit to the left atrium (LA) through a patent foramen </a:t>
            </a:r>
            <a:r>
              <a:rPr lang="en-US" sz="2400" dirty="0" err="1"/>
              <a:t>ovale</a:t>
            </a:r>
            <a:r>
              <a:rPr lang="en-US" sz="2400" dirty="0"/>
              <a:t> (PFO).</a:t>
            </a:r>
          </a:p>
        </p:txBody>
      </p:sp>
      <p:pic>
        <p:nvPicPr>
          <p:cNvPr id="8" name="Content Placeholder 7" descr="A picture containing black&#13;&#10;&#13;&#10;Description automatically generated">
            <a:extLst>
              <a:ext uri="{FF2B5EF4-FFF2-40B4-BE49-F238E27FC236}">
                <a16:creationId xmlns:a16="http://schemas.microsoft.com/office/drawing/2014/main" id="{8DD9B0DB-535A-5742-99FB-7C20236A80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0"/>
            <a:ext cx="5867400" cy="4324350"/>
          </a:xfrm>
        </p:spPr>
      </p:pic>
    </p:spTree>
    <p:extLst>
      <p:ext uri="{BB962C8B-B14F-4D97-AF65-F5344CB8AC3E}">
        <p14:creationId xmlns:p14="http://schemas.microsoft.com/office/powerpoint/2010/main" val="3151227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0FF0976-6BD9-4CE5-815F-D98F50DBDB6E}"/>
              </a:ext>
            </a:extLst>
          </p:cNvPr>
          <p:cNvSpPr txBox="1"/>
          <p:nvPr/>
        </p:nvSpPr>
        <p:spPr>
          <a:xfrm>
            <a:off x="5410201" y="3749716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Filling defect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DF44A86F-06EC-4BF7-B1F1-94DC8774BB68}"/>
              </a:ext>
            </a:extLst>
          </p:cNvPr>
          <p:cNvSpPr/>
          <p:nvPr/>
        </p:nvSpPr>
        <p:spPr>
          <a:xfrm rot="10320764" flipH="1">
            <a:off x="5865566" y="3282631"/>
            <a:ext cx="197731" cy="484526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pic>
        <p:nvPicPr>
          <p:cNvPr id="4" name="TTE--TTE_aB5U4z.mp4">
            <a:hlinkClick r:id="" action="ppaction://media"/>
            <a:extLst>
              <a:ext uri="{FF2B5EF4-FFF2-40B4-BE49-F238E27FC236}">
                <a16:creationId xmlns:a16="http://schemas.microsoft.com/office/drawing/2014/main" id="{E9E11075-2BAF-9548-8ECB-71763903D29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43243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C164BA-BA05-9E49-A475-607E4B7256BF}"/>
              </a:ext>
            </a:extLst>
          </p:cNvPr>
          <p:cNvSpPr txBox="1"/>
          <p:nvPr/>
        </p:nvSpPr>
        <p:spPr>
          <a:xfrm>
            <a:off x="8467" y="0"/>
            <a:ext cx="2133600" cy="381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solidFill>
                  <a:schemeClr val="bg1"/>
                </a:solidFill>
              </a:rPr>
              <a:t>TTE</a:t>
            </a:r>
          </a:p>
        </p:txBody>
      </p:sp>
    </p:spTree>
    <p:extLst>
      <p:ext uri="{BB962C8B-B14F-4D97-AF65-F5344CB8AC3E}">
        <p14:creationId xmlns:p14="http://schemas.microsoft.com/office/powerpoint/2010/main" val="174662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2FC0E3-B9ED-4144-8F28-782FC2DFC5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0"/>
            <a:ext cx="6629400" cy="4324350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B493B4E3-03AD-CC48-BF5D-3311FCAC92B9}"/>
              </a:ext>
            </a:extLst>
          </p:cNvPr>
          <p:cNvSpPr txBox="1">
            <a:spLocks/>
          </p:cNvSpPr>
          <p:nvPr/>
        </p:nvSpPr>
        <p:spPr>
          <a:xfrm>
            <a:off x="0" y="942975"/>
            <a:ext cx="2532888" cy="24384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800" b="1" u="sng" dirty="0"/>
              <a:t>Transesophageal Echocardiogram (TEE) </a:t>
            </a:r>
          </a:p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800" dirty="0"/>
              <a:t>Large echogenic mass of 8.5 cm in length in the RA extending through the PFO into the LA measuring 3.0 cm in length </a:t>
            </a:r>
          </a:p>
        </p:txBody>
      </p:sp>
    </p:spTree>
    <p:extLst>
      <p:ext uri="{BB962C8B-B14F-4D97-AF65-F5344CB8AC3E}">
        <p14:creationId xmlns:p14="http://schemas.microsoft.com/office/powerpoint/2010/main" val="4277151825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788</TotalTime>
  <Words>403</Words>
  <Application>Microsoft Macintosh PowerPoint</Application>
  <PresentationFormat>On-screen Show (16:9)</PresentationFormat>
  <Paragraphs>37</Paragraphs>
  <Slides>14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TradeGothic</vt:lpstr>
      <vt:lpstr>Theme1</vt:lpstr>
      <vt:lpstr>Impending Paradoxical  Embolism</vt:lpstr>
      <vt:lpstr>PowerPoint Presentation</vt:lpstr>
      <vt:lpstr>Clinical Presentation</vt:lpstr>
      <vt:lpstr>Investigations</vt:lpstr>
      <vt:lpstr>CT-Angiography(CTA)</vt:lpstr>
      <vt:lpstr>Clinical 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Hospital Clinical Course</vt:lpstr>
      <vt:lpstr>Clinical Course</vt:lpstr>
      <vt:lpstr>Take Home Points</vt:lpstr>
    </vt:vector>
  </TitlesOfParts>
  <Company>MedStar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vxm133</dc:creator>
  <cp:lastModifiedBy>Mohinder Vindhyal</cp:lastModifiedBy>
  <cp:revision>70</cp:revision>
  <dcterms:created xsi:type="dcterms:W3CDTF">2015-01-08T17:01:57Z</dcterms:created>
  <dcterms:modified xsi:type="dcterms:W3CDTF">2018-12-15T16:30:36Z</dcterms:modified>
</cp:coreProperties>
</file>