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x="9144000" cy="5143500"/>
  <p:notesSz cx="9144000" cy="51435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4844529"/>
            <a:ext cx="9144000" cy="299085"/>
          </a:xfrm>
          <a:custGeom>
            <a:avLst/>
            <a:gdLst/>
            <a:ahLst/>
            <a:cxnLst/>
            <a:rect l="l" t="t" r="r" b="b"/>
            <a:pathLst>
              <a:path w="9144000" h="299085">
                <a:moveTo>
                  <a:pt x="0" y="298969"/>
                </a:moveTo>
                <a:lnTo>
                  <a:pt x="9144000" y="298969"/>
                </a:lnTo>
                <a:lnTo>
                  <a:pt x="9144000" y="0"/>
                </a:lnTo>
                <a:lnTo>
                  <a:pt x="0" y="0"/>
                </a:lnTo>
                <a:lnTo>
                  <a:pt x="0" y="298969"/>
                </a:lnTo>
                <a:close/>
              </a:path>
            </a:pathLst>
          </a:custGeom>
          <a:solidFill>
            <a:srgbClr val="D2CFB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4768329"/>
            <a:ext cx="9144000" cy="76200"/>
          </a:xfrm>
          <a:custGeom>
            <a:avLst/>
            <a:gdLst/>
            <a:ahLst/>
            <a:cxnLst/>
            <a:rect l="l" t="t" r="r" b="b"/>
            <a:pathLst>
              <a:path w="9144000" h="76200">
                <a:moveTo>
                  <a:pt x="0" y="76199"/>
                </a:moveTo>
                <a:lnTo>
                  <a:pt x="9144000" y="76199"/>
                </a:lnTo>
                <a:lnTo>
                  <a:pt x="9144000" y="0"/>
                </a:lnTo>
                <a:lnTo>
                  <a:pt x="0" y="0"/>
                </a:lnTo>
                <a:lnTo>
                  <a:pt x="0" y="76199"/>
                </a:lnTo>
                <a:close/>
              </a:path>
            </a:pathLst>
          </a:custGeom>
          <a:solidFill>
            <a:srgbClr val="E9E7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0" y="66929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 h="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38100">
            <a:solidFill>
              <a:srgbClr val="D0CDAE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19" name="bg object 1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830" y="138785"/>
            <a:ext cx="2082073" cy="344576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2973451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950720" y="1578863"/>
            <a:ext cx="5193030" cy="150495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361438" y="1766442"/>
            <a:ext cx="4330700" cy="848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00" b="1" i="0">
                <a:solidFill>
                  <a:srgbClr val="0D445E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76148" y="3242817"/>
            <a:ext cx="7698105" cy="940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1" i="0">
                <a:solidFill>
                  <a:srgbClr val="0D445E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1" i="0">
                <a:solidFill>
                  <a:srgbClr val="0D445E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1" i="0">
                <a:solidFill>
                  <a:srgbClr val="0D445E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4844529"/>
            <a:ext cx="9144000" cy="299085"/>
          </a:xfrm>
          <a:custGeom>
            <a:avLst/>
            <a:gdLst/>
            <a:ahLst/>
            <a:cxnLst/>
            <a:rect l="l" t="t" r="r" b="b"/>
            <a:pathLst>
              <a:path w="9144000" h="299085">
                <a:moveTo>
                  <a:pt x="0" y="298969"/>
                </a:moveTo>
                <a:lnTo>
                  <a:pt x="9144000" y="298969"/>
                </a:lnTo>
                <a:lnTo>
                  <a:pt x="9144000" y="0"/>
                </a:lnTo>
                <a:lnTo>
                  <a:pt x="0" y="0"/>
                </a:lnTo>
                <a:lnTo>
                  <a:pt x="0" y="298969"/>
                </a:lnTo>
                <a:close/>
              </a:path>
            </a:pathLst>
          </a:custGeom>
          <a:solidFill>
            <a:srgbClr val="D2CFB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4768329"/>
            <a:ext cx="9144000" cy="76200"/>
          </a:xfrm>
          <a:custGeom>
            <a:avLst/>
            <a:gdLst/>
            <a:ahLst/>
            <a:cxnLst/>
            <a:rect l="l" t="t" r="r" b="b"/>
            <a:pathLst>
              <a:path w="9144000" h="76200">
                <a:moveTo>
                  <a:pt x="0" y="76199"/>
                </a:moveTo>
                <a:lnTo>
                  <a:pt x="9144000" y="76199"/>
                </a:lnTo>
                <a:lnTo>
                  <a:pt x="9144000" y="0"/>
                </a:lnTo>
                <a:lnTo>
                  <a:pt x="0" y="0"/>
                </a:lnTo>
                <a:lnTo>
                  <a:pt x="0" y="76199"/>
                </a:lnTo>
                <a:close/>
              </a:path>
            </a:pathLst>
          </a:custGeom>
          <a:solidFill>
            <a:srgbClr val="E9E7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0" y="66929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 h="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38100">
            <a:solidFill>
              <a:srgbClr val="D0CDAE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19" name="bg 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6830" y="138785"/>
            <a:ext cx="2082073" cy="34457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51710" y="83007"/>
            <a:ext cx="6691630" cy="4978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00" b="1" i="0">
                <a:solidFill>
                  <a:srgbClr val="0D445E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6324" y="836604"/>
            <a:ext cx="6695440" cy="3455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3.png"/><Relationship Id="rId3" Type="http://schemas.openxmlformats.org/officeDocument/2006/relationships/image" Target="../media/image44.png"/><Relationship Id="rId4" Type="http://schemas.openxmlformats.org/officeDocument/2006/relationships/image" Target="../media/image45.png"/><Relationship Id="rId5" Type="http://schemas.openxmlformats.org/officeDocument/2006/relationships/image" Target="../media/image46.png"/><Relationship Id="rId6" Type="http://schemas.openxmlformats.org/officeDocument/2006/relationships/image" Target="../media/image47.png"/><Relationship Id="rId7" Type="http://schemas.openxmlformats.org/officeDocument/2006/relationships/image" Target="../media/image48.png"/><Relationship Id="rId8" Type="http://schemas.openxmlformats.org/officeDocument/2006/relationships/image" Target="../media/image49.png"/><Relationship Id="rId9" Type="http://schemas.openxmlformats.org/officeDocument/2006/relationships/image" Target="../media/image50.png"/><Relationship Id="rId10" Type="http://schemas.openxmlformats.org/officeDocument/2006/relationships/image" Target="../media/image51.pn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2.png"/><Relationship Id="rId3" Type="http://schemas.openxmlformats.org/officeDocument/2006/relationships/image" Target="../media/image53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7" Type="http://schemas.openxmlformats.org/officeDocument/2006/relationships/image" Target="../media/image14.png"/><Relationship Id="rId8" Type="http://schemas.openxmlformats.org/officeDocument/2006/relationships/image" Target="../media/image15.png"/><Relationship Id="rId9" Type="http://schemas.openxmlformats.org/officeDocument/2006/relationships/image" Target="../media/image16.png"/><Relationship Id="rId10" Type="http://schemas.openxmlformats.org/officeDocument/2006/relationships/image" Target="../media/image17.png"/><Relationship Id="rId11" Type="http://schemas.openxmlformats.org/officeDocument/2006/relationships/image" Target="../media/image18.pn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4.png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5.jpg"/><Relationship Id="rId3" Type="http://schemas.openxmlformats.org/officeDocument/2006/relationships/image" Target="../media/image56.png"/><Relationship Id="rId4" Type="http://schemas.openxmlformats.org/officeDocument/2006/relationships/image" Target="../media/image57.png"/><Relationship Id="rId5" Type="http://schemas.openxmlformats.org/officeDocument/2006/relationships/hyperlink" Target="https://www.ahajournals.org/doi/10.1161/CIRCULATIONAHA.125.074425" TargetMode="External"/><Relationship Id="rId6" Type="http://schemas.openxmlformats.org/officeDocument/2006/relationships/image" Target="../media/image58.png"/><Relationship Id="rId7" Type="http://schemas.openxmlformats.org/officeDocument/2006/relationships/image" Target="../media/image59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5" Type="http://schemas.openxmlformats.org/officeDocument/2006/relationships/image" Target="../media/image22.png"/><Relationship Id="rId6" Type="http://schemas.openxmlformats.org/officeDocument/2006/relationships/image" Target="../media/image23.png"/><Relationship Id="rId7" Type="http://schemas.openxmlformats.org/officeDocument/2006/relationships/image" Target="../media/image24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png"/><Relationship Id="rId3" Type="http://schemas.openxmlformats.org/officeDocument/2006/relationships/image" Target="../media/image26.png"/><Relationship Id="rId4" Type="http://schemas.openxmlformats.org/officeDocument/2006/relationships/image" Target="../media/image27.png"/><Relationship Id="rId5" Type="http://schemas.openxmlformats.org/officeDocument/2006/relationships/image" Target="../media/image28.png"/><Relationship Id="rId6" Type="http://schemas.openxmlformats.org/officeDocument/2006/relationships/image" Target="../media/image29.png"/><Relationship Id="rId7" Type="http://schemas.openxmlformats.org/officeDocument/2006/relationships/image" Target="../media/image30.png"/><Relationship Id="rId8" Type="http://schemas.openxmlformats.org/officeDocument/2006/relationships/image" Target="../media/image31.png"/><Relationship Id="rId9" Type="http://schemas.openxmlformats.org/officeDocument/2006/relationships/image" Target="../media/image32.png"/><Relationship Id="rId10" Type="http://schemas.openxmlformats.org/officeDocument/2006/relationships/image" Target="../media/image33.png"/><Relationship Id="rId11" Type="http://schemas.openxmlformats.org/officeDocument/2006/relationships/image" Target="../media/image34.png"/><Relationship Id="rId12" Type="http://schemas.openxmlformats.org/officeDocument/2006/relationships/image" Target="../media/image35.png"/><Relationship Id="rId13" Type="http://schemas.openxmlformats.org/officeDocument/2006/relationships/image" Target="../media/image36.png"/><Relationship Id="rId14" Type="http://schemas.openxmlformats.org/officeDocument/2006/relationships/image" Target="../media/image37.png"/><Relationship Id="rId15" Type="http://schemas.openxmlformats.org/officeDocument/2006/relationships/image" Target="../media/image38.png"/><Relationship Id="rId16" Type="http://schemas.openxmlformats.org/officeDocument/2006/relationships/image" Target="../media/image39.png"/><Relationship Id="rId17" Type="http://schemas.openxmlformats.org/officeDocument/2006/relationships/image" Target="../media/image40.png"/><Relationship Id="rId18" Type="http://schemas.openxmlformats.org/officeDocument/2006/relationships/image" Target="../media/image41.png"/><Relationship Id="rId19" Type="http://schemas.openxmlformats.org/officeDocument/2006/relationships/image" Target="../media/image42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4768329"/>
            <a:ext cx="9144000" cy="375285"/>
            <a:chOff x="0" y="4768329"/>
            <a:chExt cx="9144000" cy="375285"/>
          </a:xfrm>
        </p:grpSpPr>
        <p:sp>
          <p:nvSpPr>
            <p:cNvPr id="3" name="object 3" descr=""/>
            <p:cNvSpPr/>
            <p:nvPr/>
          </p:nvSpPr>
          <p:spPr>
            <a:xfrm>
              <a:off x="0" y="4844529"/>
              <a:ext cx="9144000" cy="299085"/>
            </a:xfrm>
            <a:custGeom>
              <a:avLst/>
              <a:gdLst/>
              <a:ahLst/>
              <a:cxnLst/>
              <a:rect l="l" t="t" r="r" b="b"/>
              <a:pathLst>
                <a:path w="9144000" h="299085">
                  <a:moveTo>
                    <a:pt x="0" y="298969"/>
                  </a:moveTo>
                  <a:lnTo>
                    <a:pt x="9144000" y="298969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298969"/>
                  </a:lnTo>
                  <a:close/>
                </a:path>
              </a:pathLst>
            </a:custGeom>
            <a:solidFill>
              <a:srgbClr val="D2CFB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0" y="4768329"/>
              <a:ext cx="9144000" cy="76200"/>
            </a:xfrm>
            <a:custGeom>
              <a:avLst/>
              <a:gdLst/>
              <a:ahLst/>
              <a:cxnLst/>
              <a:rect l="l" t="t" r="r" b="b"/>
              <a:pathLst>
                <a:path w="9144000" h="76200">
                  <a:moveTo>
                    <a:pt x="0" y="76199"/>
                  </a:moveTo>
                  <a:lnTo>
                    <a:pt x="9144000" y="76199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76199"/>
                  </a:lnTo>
                  <a:close/>
                </a:path>
              </a:pathLst>
            </a:custGeom>
            <a:solidFill>
              <a:srgbClr val="E9E7DA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" name="object 5" descr=""/>
          <p:cNvGrpSpPr/>
          <p:nvPr/>
        </p:nvGrpSpPr>
        <p:grpSpPr>
          <a:xfrm>
            <a:off x="0" y="-2031"/>
            <a:ext cx="9144000" cy="2973705"/>
            <a:chOff x="0" y="-2031"/>
            <a:chExt cx="9144000" cy="2973705"/>
          </a:xfrm>
        </p:grpSpPr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830" y="138785"/>
              <a:ext cx="2082073" cy="344576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-2031"/>
              <a:ext cx="9144000" cy="2973450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62813" y="319862"/>
            <a:ext cx="8415655" cy="222123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 indent="1905">
              <a:lnSpc>
                <a:spcPct val="100000"/>
              </a:lnSpc>
              <a:spcBef>
                <a:spcPts val="100"/>
              </a:spcBef>
            </a:pPr>
            <a:r>
              <a:rPr dirty="0" sz="3600">
                <a:solidFill>
                  <a:srgbClr val="FFFFFF"/>
                </a:solidFill>
              </a:rPr>
              <a:t>Cardiac</a:t>
            </a:r>
            <a:r>
              <a:rPr dirty="0" sz="3600" spc="-45">
                <a:solidFill>
                  <a:srgbClr val="FFFFFF"/>
                </a:solidFill>
              </a:rPr>
              <a:t> </a:t>
            </a:r>
            <a:r>
              <a:rPr dirty="0" sz="3600">
                <a:solidFill>
                  <a:srgbClr val="FFFFFF"/>
                </a:solidFill>
              </a:rPr>
              <a:t>Biomarkers</a:t>
            </a:r>
            <a:r>
              <a:rPr dirty="0" sz="3600" spc="-40">
                <a:solidFill>
                  <a:srgbClr val="FFFFFF"/>
                </a:solidFill>
              </a:rPr>
              <a:t> </a:t>
            </a:r>
            <a:r>
              <a:rPr dirty="0" sz="3600">
                <a:solidFill>
                  <a:srgbClr val="FFFFFF"/>
                </a:solidFill>
              </a:rPr>
              <a:t>in</a:t>
            </a:r>
            <a:r>
              <a:rPr dirty="0" sz="3600" spc="-25">
                <a:solidFill>
                  <a:srgbClr val="FFFFFF"/>
                </a:solidFill>
              </a:rPr>
              <a:t> </a:t>
            </a:r>
            <a:r>
              <a:rPr dirty="0" sz="3600">
                <a:solidFill>
                  <a:srgbClr val="FFFFFF"/>
                </a:solidFill>
              </a:rPr>
              <a:t>Patients</a:t>
            </a:r>
            <a:r>
              <a:rPr dirty="0" sz="3600" spc="-20">
                <a:solidFill>
                  <a:srgbClr val="FFFFFF"/>
                </a:solidFill>
              </a:rPr>
              <a:t> with </a:t>
            </a:r>
            <a:r>
              <a:rPr dirty="0" sz="3600">
                <a:solidFill>
                  <a:srgbClr val="FFFFFF"/>
                </a:solidFill>
              </a:rPr>
              <a:t>Asymptomatic</a:t>
            </a:r>
            <a:r>
              <a:rPr dirty="0" sz="3600" spc="-55">
                <a:solidFill>
                  <a:srgbClr val="FFFFFF"/>
                </a:solidFill>
              </a:rPr>
              <a:t> </a:t>
            </a:r>
            <a:r>
              <a:rPr dirty="0" sz="3600">
                <a:solidFill>
                  <a:srgbClr val="FFFFFF"/>
                </a:solidFill>
              </a:rPr>
              <a:t>Severe</a:t>
            </a:r>
            <a:r>
              <a:rPr dirty="0" sz="3600" spc="-170">
                <a:solidFill>
                  <a:srgbClr val="FFFFFF"/>
                </a:solidFill>
              </a:rPr>
              <a:t> </a:t>
            </a:r>
            <a:r>
              <a:rPr dirty="0" sz="3600">
                <a:solidFill>
                  <a:srgbClr val="FFFFFF"/>
                </a:solidFill>
              </a:rPr>
              <a:t>Aortic</a:t>
            </a:r>
            <a:r>
              <a:rPr dirty="0" sz="3600" spc="-30">
                <a:solidFill>
                  <a:srgbClr val="FFFFFF"/>
                </a:solidFill>
              </a:rPr>
              <a:t> </a:t>
            </a:r>
            <a:r>
              <a:rPr dirty="0" sz="3600" spc="-10">
                <a:solidFill>
                  <a:srgbClr val="FFFFFF"/>
                </a:solidFill>
              </a:rPr>
              <a:t>Stenosis: </a:t>
            </a:r>
            <a:r>
              <a:rPr dirty="0" sz="3600">
                <a:solidFill>
                  <a:srgbClr val="DDDBAC"/>
                </a:solidFill>
              </a:rPr>
              <a:t>Biomarker</a:t>
            </a:r>
            <a:r>
              <a:rPr dirty="0" sz="3600" spc="-185">
                <a:solidFill>
                  <a:srgbClr val="DDDBAC"/>
                </a:solidFill>
              </a:rPr>
              <a:t> </a:t>
            </a:r>
            <a:r>
              <a:rPr dirty="0" sz="3600">
                <a:solidFill>
                  <a:srgbClr val="DDDBAC"/>
                </a:solidFill>
              </a:rPr>
              <a:t>Analysis</a:t>
            </a:r>
            <a:r>
              <a:rPr dirty="0" sz="3600" spc="-50">
                <a:solidFill>
                  <a:srgbClr val="DDDBAC"/>
                </a:solidFill>
              </a:rPr>
              <a:t> </a:t>
            </a:r>
            <a:r>
              <a:rPr dirty="0" sz="3600">
                <a:solidFill>
                  <a:srgbClr val="DDDBAC"/>
                </a:solidFill>
              </a:rPr>
              <a:t>from</a:t>
            </a:r>
            <a:r>
              <a:rPr dirty="0" sz="3600" spc="-25">
                <a:solidFill>
                  <a:srgbClr val="DDDBAC"/>
                </a:solidFill>
              </a:rPr>
              <a:t> </a:t>
            </a:r>
            <a:r>
              <a:rPr dirty="0" sz="3600">
                <a:solidFill>
                  <a:srgbClr val="DDDBAC"/>
                </a:solidFill>
              </a:rPr>
              <a:t>the</a:t>
            </a:r>
            <a:r>
              <a:rPr dirty="0" sz="3600" spc="-25">
                <a:solidFill>
                  <a:srgbClr val="DDDBAC"/>
                </a:solidFill>
              </a:rPr>
              <a:t> </a:t>
            </a:r>
            <a:r>
              <a:rPr dirty="0" sz="3600" spc="-10">
                <a:solidFill>
                  <a:srgbClr val="DDDBAC"/>
                </a:solidFill>
              </a:rPr>
              <a:t>EARLY </a:t>
            </a:r>
            <a:r>
              <a:rPr dirty="0" sz="3600" spc="-125">
                <a:solidFill>
                  <a:srgbClr val="DDDBAC"/>
                </a:solidFill>
              </a:rPr>
              <a:t>TAVR</a:t>
            </a:r>
            <a:r>
              <a:rPr dirty="0" sz="3600" spc="-105">
                <a:solidFill>
                  <a:srgbClr val="DDDBAC"/>
                </a:solidFill>
              </a:rPr>
              <a:t> </a:t>
            </a:r>
            <a:r>
              <a:rPr dirty="0" sz="3600" spc="-10">
                <a:solidFill>
                  <a:srgbClr val="DDDBAC"/>
                </a:solidFill>
              </a:rPr>
              <a:t>Trial</a:t>
            </a:r>
            <a:endParaRPr sz="3600"/>
          </a:p>
        </p:txBody>
      </p:sp>
      <p:sp>
        <p:nvSpPr>
          <p:cNvPr id="9" name="object 9" descr=""/>
          <p:cNvSpPr txBox="1"/>
          <p:nvPr/>
        </p:nvSpPr>
        <p:spPr>
          <a:xfrm>
            <a:off x="2578989" y="3039872"/>
            <a:ext cx="5671185" cy="16300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b="1">
                <a:solidFill>
                  <a:srgbClr val="0D445E"/>
                </a:solidFill>
                <a:latin typeface="Arial"/>
                <a:cs typeface="Arial"/>
              </a:rPr>
              <a:t>Drs.</a:t>
            </a:r>
            <a:r>
              <a:rPr dirty="0" sz="3600" spc="-5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3600" b="1">
                <a:solidFill>
                  <a:srgbClr val="0D445E"/>
                </a:solidFill>
                <a:latin typeface="Arial"/>
                <a:cs typeface="Arial"/>
              </a:rPr>
              <a:t>Brian</a:t>
            </a:r>
            <a:r>
              <a:rPr dirty="0" sz="3600" spc="-10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3600" b="1">
                <a:solidFill>
                  <a:srgbClr val="0D445E"/>
                </a:solidFill>
                <a:latin typeface="Arial"/>
                <a:cs typeface="Arial"/>
              </a:rPr>
              <a:t>R. </a:t>
            </a:r>
            <a:r>
              <a:rPr dirty="0" sz="3600" spc="-10" b="1">
                <a:solidFill>
                  <a:srgbClr val="0D445E"/>
                </a:solidFill>
                <a:latin typeface="Arial"/>
                <a:cs typeface="Arial"/>
              </a:rPr>
              <a:t>Lindman,</a:t>
            </a:r>
            <a:endParaRPr sz="3600">
              <a:latin typeface="Arial"/>
              <a:cs typeface="Arial"/>
            </a:endParaRPr>
          </a:p>
          <a:p>
            <a:pPr marL="12700" marR="172085">
              <a:lnSpc>
                <a:spcPct val="100000"/>
              </a:lnSpc>
              <a:spcBef>
                <a:spcPts val="25"/>
              </a:spcBef>
            </a:pPr>
            <a:r>
              <a:rPr dirty="0" sz="2300" b="1">
                <a:solidFill>
                  <a:srgbClr val="0D445E"/>
                </a:solidFill>
                <a:latin typeface="Arial"/>
                <a:cs typeface="Arial"/>
              </a:rPr>
              <a:t>Philippe</a:t>
            </a:r>
            <a:r>
              <a:rPr dirty="0" sz="2300" spc="-30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2300" b="1">
                <a:solidFill>
                  <a:srgbClr val="0D445E"/>
                </a:solidFill>
                <a:latin typeface="Arial"/>
                <a:cs typeface="Arial"/>
              </a:rPr>
              <a:t>Généreux,</a:t>
            </a:r>
            <a:r>
              <a:rPr dirty="0" sz="2300" spc="-60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2300" b="1">
                <a:solidFill>
                  <a:srgbClr val="0D445E"/>
                </a:solidFill>
                <a:latin typeface="Arial"/>
                <a:cs typeface="Arial"/>
              </a:rPr>
              <a:t>Allan</a:t>
            </a:r>
            <a:r>
              <a:rPr dirty="0" sz="2300" spc="-35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2300" b="1">
                <a:solidFill>
                  <a:srgbClr val="0D445E"/>
                </a:solidFill>
                <a:latin typeface="Arial"/>
                <a:cs typeface="Arial"/>
              </a:rPr>
              <a:t>Schwartz,</a:t>
            </a:r>
            <a:r>
              <a:rPr dirty="0" sz="2300" spc="-60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2300" spc="-25" b="1">
                <a:solidFill>
                  <a:srgbClr val="0D445E"/>
                </a:solidFill>
                <a:latin typeface="Arial"/>
                <a:cs typeface="Arial"/>
              </a:rPr>
              <a:t>and </a:t>
            </a:r>
            <a:r>
              <a:rPr dirty="0" sz="2300" b="1">
                <a:solidFill>
                  <a:srgbClr val="0D445E"/>
                </a:solidFill>
                <a:latin typeface="Arial"/>
                <a:cs typeface="Arial"/>
              </a:rPr>
              <a:t>Martin</a:t>
            </a:r>
            <a:r>
              <a:rPr dirty="0" sz="2300" spc="-40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2300" b="1">
                <a:solidFill>
                  <a:srgbClr val="0D445E"/>
                </a:solidFill>
                <a:latin typeface="Arial"/>
                <a:cs typeface="Arial"/>
              </a:rPr>
              <a:t>B.</a:t>
            </a:r>
            <a:r>
              <a:rPr dirty="0" sz="2300" spc="-5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2300" spc="-20" b="1">
                <a:solidFill>
                  <a:srgbClr val="0D445E"/>
                </a:solidFill>
                <a:latin typeface="Arial"/>
                <a:cs typeface="Arial"/>
              </a:rPr>
              <a:t>Leon</a:t>
            </a:r>
            <a:endParaRPr sz="2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2300">
                <a:solidFill>
                  <a:srgbClr val="0D445E"/>
                </a:solidFill>
                <a:latin typeface="Arial"/>
                <a:cs typeface="Arial"/>
              </a:rPr>
              <a:t>on</a:t>
            </a:r>
            <a:r>
              <a:rPr dirty="0" sz="2300" spc="-3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2300">
                <a:solidFill>
                  <a:srgbClr val="0D445E"/>
                </a:solidFill>
                <a:latin typeface="Arial"/>
                <a:cs typeface="Arial"/>
              </a:rPr>
              <a:t>behalf</a:t>
            </a:r>
            <a:r>
              <a:rPr dirty="0" sz="2300" spc="-4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2300">
                <a:solidFill>
                  <a:srgbClr val="0D445E"/>
                </a:solidFill>
                <a:latin typeface="Arial"/>
                <a:cs typeface="Arial"/>
              </a:rPr>
              <a:t>of</a:t>
            </a:r>
            <a:r>
              <a:rPr dirty="0" sz="2300" spc="-2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2300">
                <a:solidFill>
                  <a:srgbClr val="0D445E"/>
                </a:solidFill>
                <a:latin typeface="Arial"/>
                <a:cs typeface="Arial"/>
              </a:rPr>
              <a:t>the</a:t>
            </a:r>
            <a:r>
              <a:rPr dirty="0" sz="2300" spc="-2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2300">
                <a:solidFill>
                  <a:srgbClr val="0D445E"/>
                </a:solidFill>
                <a:latin typeface="Arial"/>
                <a:cs typeface="Arial"/>
              </a:rPr>
              <a:t>EARLY</a:t>
            </a:r>
            <a:r>
              <a:rPr dirty="0" sz="2300" spc="-1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2300">
                <a:solidFill>
                  <a:srgbClr val="0D445E"/>
                </a:solidFill>
                <a:latin typeface="Arial"/>
                <a:cs typeface="Arial"/>
              </a:rPr>
              <a:t>TAVR </a:t>
            </a:r>
            <a:r>
              <a:rPr dirty="0" sz="2300" spc="-10">
                <a:solidFill>
                  <a:srgbClr val="0D445E"/>
                </a:solidFill>
                <a:latin typeface="Arial"/>
                <a:cs typeface="Arial"/>
              </a:rPr>
              <a:t>Investigators</a:t>
            </a:r>
            <a:endParaRPr sz="2300">
              <a:latin typeface="Arial"/>
              <a:cs typeface="Arial"/>
            </a:endParaRPr>
          </a:p>
        </p:txBody>
      </p:sp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46770" y="2862707"/>
            <a:ext cx="1197178" cy="896619"/>
          </a:xfrm>
          <a:prstGeom prst="rect">
            <a:avLst/>
          </a:prstGeom>
        </p:spPr>
      </p:pic>
      <p:grpSp>
        <p:nvGrpSpPr>
          <p:cNvPr id="11" name="object 11" descr=""/>
          <p:cNvGrpSpPr/>
          <p:nvPr/>
        </p:nvGrpSpPr>
        <p:grpSpPr>
          <a:xfrm>
            <a:off x="18144" y="3469854"/>
            <a:ext cx="2468245" cy="889000"/>
            <a:chOff x="18144" y="3469854"/>
            <a:chExt cx="2468245" cy="889000"/>
          </a:xfrm>
        </p:grpSpPr>
        <p:pic>
          <p:nvPicPr>
            <p:cNvPr id="12" name="object 12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144" y="3469854"/>
              <a:ext cx="2467643" cy="888919"/>
            </a:xfrm>
            <a:prstGeom prst="rect">
              <a:avLst/>
            </a:prstGeom>
          </p:spPr>
        </p:pic>
        <p:pic>
          <p:nvPicPr>
            <p:cNvPr id="13" name="object 13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1202" y="3563239"/>
              <a:ext cx="2281698" cy="693775"/>
            </a:xfrm>
            <a:prstGeom prst="rect">
              <a:avLst/>
            </a:prstGeom>
          </p:spPr>
        </p:pic>
        <p:pic>
          <p:nvPicPr>
            <p:cNvPr id="14" name="object 14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13931" y="3656736"/>
              <a:ext cx="2056257" cy="50675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40640">
              <a:lnSpc>
                <a:spcPct val="100000"/>
              </a:lnSpc>
              <a:spcBef>
                <a:spcPts val="105"/>
              </a:spcBef>
            </a:pPr>
            <a:r>
              <a:rPr dirty="0" sz="3200"/>
              <a:t>Exploratory</a:t>
            </a:r>
            <a:r>
              <a:rPr dirty="0" sz="3200" spc="-80"/>
              <a:t> </a:t>
            </a:r>
            <a:r>
              <a:rPr dirty="0" sz="3200"/>
              <a:t>Composite</a:t>
            </a:r>
            <a:r>
              <a:rPr dirty="0" sz="3200" spc="-80"/>
              <a:t> </a:t>
            </a:r>
            <a:r>
              <a:rPr dirty="0" sz="3200" spc="-10"/>
              <a:t>Endpoint</a:t>
            </a:r>
            <a:endParaRPr sz="3200"/>
          </a:p>
        </p:txBody>
      </p:sp>
      <p:sp>
        <p:nvSpPr>
          <p:cNvPr id="3" name="object 3" descr=""/>
          <p:cNvSpPr/>
          <p:nvPr/>
        </p:nvSpPr>
        <p:spPr>
          <a:xfrm>
            <a:off x="673862" y="1444777"/>
            <a:ext cx="3705225" cy="2669540"/>
          </a:xfrm>
          <a:custGeom>
            <a:avLst/>
            <a:gdLst/>
            <a:ahLst/>
            <a:cxnLst/>
            <a:rect l="l" t="t" r="r" b="b"/>
            <a:pathLst>
              <a:path w="3705225" h="2669540">
                <a:moveTo>
                  <a:pt x="53162" y="2575687"/>
                </a:moveTo>
                <a:lnTo>
                  <a:pt x="3704666" y="2575687"/>
                </a:lnTo>
                <a:lnTo>
                  <a:pt x="3704666" y="0"/>
                </a:lnTo>
                <a:lnTo>
                  <a:pt x="53162" y="0"/>
                </a:lnTo>
                <a:lnTo>
                  <a:pt x="53162" y="2575687"/>
                </a:lnTo>
                <a:close/>
              </a:path>
              <a:path w="3705225" h="2669540">
                <a:moveTo>
                  <a:pt x="0" y="135864"/>
                </a:moveTo>
                <a:lnTo>
                  <a:pt x="52971" y="135864"/>
                </a:lnTo>
              </a:path>
              <a:path w="3705225" h="2669540">
                <a:moveTo>
                  <a:pt x="0" y="915644"/>
                </a:moveTo>
                <a:lnTo>
                  <a:pt x="52971" y="915644"/>
                </a:lnTo>
              </a:path>
              <a:path w="3705225" h="2669540">
                <a:moveTo>
                  <a:pt x="0" y="1695424"/>
                </a:moveTo>
                <a:lnTo>
                  <a:pt x="52971" y="1695424"/>
                </a:lnTo>
              </a:path>
              <a:path w="3705225" h="2669540">
                <a:moveTo>
                  <a:pt x="0" y="2475191"/>
                </a:moveTo>
                <a:lnTo>
                  <a:pt x="52971" y="2475191"/>
                </a:lnTo>
              </a:path>
              <a:path w="3705225" h="2669540">
                <a:moveTo>
                  <a:pt x="133083" y="2577401"/>
                </a:moveTo>
                <a:lnTo>
                  <a:pt x="133083" y="2669159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473151" y="2205355"/>
            <a:ext cx="1809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>
                <a:latin typeface="Arial"/>
                <a:cs typeface="Arial"/>
              </a:rPr>
              <a:t>40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473151" y="2985262"/>
            <a:ext cx="1809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>
                <a:latin typeface="Arial"/>
                <a:cs typeface="Arial"/>
              </a:rPr>
              <a:t>20</a:t>
            </a:r>
            <a:endParaRPr sz="11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551789" y="3765296"/>
            <a:ext cx="10350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0">
                <a:latin typeface="Arial"/>
                <a:cs typeface="Arial"/>
              </a:rPr>
              <a:t>0</a:t>
            </a:r>
            <a:endParaRPr sz="11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755395" y="4095699"/>
            <a:ext cx="10350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0">
                <a:latin typeface="Arial"/>
                <a:cs typeface="Arial"/>
              </a:rPr>
              <a:t>0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1441322" y="4022178"/>
            <a:ext cx="0" cy="92075"/>
          </a:xfrm>
          <a:custGeom>
            <a:avLst/>
            <a:gdLst/>
            <a:ahLst/>
            <a:cxnLst/>
            <a:rect l="l" t="t" r="r" b="b"/>
            <a:pathLst>
              <a:path w="0" h="92075">
                <a:moveTo>
                  <a:pt x="0" y="0"/>
                </a:moveTo>
                <a:lnTo>
                  <a:pt x="0" y="91757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1351025" y="4095699"/>
            <a:ext cx="1809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>
                <a:latin typeface="Arial"/>
                <a:cs typeface="Arial"/>
              </a:rPr>
              <a:t>12</a:t>
            </a:r>
            <a:endParaRPr sz="1100">
              <a:latin typeface="Arial"/>
              <a:cs typeface="Arial"/>
            </a:endParaRPr>
          </a:p>
        </p:txBody>
      </p:sp>
      <p:sp>
        <p:nvSpPr>
          <p:cNvPr id="10" name="object 10" descr=""/>
          <p:cNvSpPr/>
          <p:nvPr/>
        </p:nvSpPr>
        <p:spPr>
          <a:xfrm>
            <a:off x="2075688" y="4022178"/>
            <a:ext cx="1903095" cy="92075"/>
          </a:xfrm>
          <a:custGeom>
            <a:avLst/>
            <a:gdLst/>
            <a:ahLst/>
            <a:cxnLst/>
            <a:rect l="l" t="t" r="r" b="b"/>
            <a:pathLst>
              <a:path w="1903095" h="92075">
                <a:moveTo>
                  <a:pt x="0" y="0"/>
                </a:moveTo>
                <a:lnTo>
                  <a:pt x="0" y="91757"/>
                </a:lnTo>
              </a:path>
              <a:path w="1903095" h="92075">
                <a:moveTo>
                  <a:pt x="634238" y="0"/>
                </a:moveTo>
                <a:lnTo>
                  <a:pt x="634238" y="91757"/>
                </a:lnTo>
              </a:path>
              <a:path w="1903095" h="92075">
                <a:moveTo>
                  <a:pt x="1268602" y="0"/>
                </a:moveTo>
                <a:lnTo>
                  <a:pt x="1268602" y="91757"/>
                </a:lnTo>
              </a:path>
              <a:path w="1903095" h="92075">
                <a:moveTo>
                  <a:pt x="1902967" y="0"/>
                </a:moveTo>
                <a:lnTo>
                  <a:pt x="1902967" y="91757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/>
          <p:nvPr/>
        </p:nvSpPr>
        <p:spPr>
          <a:xfrm>
            <a:off x="151682" y="1451612"/>
            <a:ext cx="319405" cy="299085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405765" marR="5080" indent="-393700">
              <a:lnSpc>
                <a:spcPct val="100000"/>
              </a:lnSpc>
            </a:pPr>
            <a:r>
              <a:rPr dirty="0" sz="1000">
                <a:latin typeface="Arial"/>
                <a:cs typeface="Arial"/>
              </a:rPr>
              <a:t>Death,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Stroke,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Unplanned </a:t>
            </a:r>
            <a:r>
              <a:rPr dirty="0" sz="1000">
                <a:latin typeface="Arial"/>
                <a:cs typeface="Arial"/>
              </a:rPr>
              <a:t>CV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Hosp.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-10">
                <a:latin typeface="Arial"/>
                <a:cs typeface="Arial"/>
              </a:rPr>
              <a:t> Intervention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Advanced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Signs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Symptoms’(%)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005834" y="1578101"/>
            <a:ext cx="29845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20" b="1">
                <a:solidFill>
                  <a:srgbClr val="C00000"/>
                </a:solidFill>
                <a:latin typeface="Arial"/>
                <a:cs typeface="Arial"/>
              </a:rPr>
              <a:t>56.1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005834" y="1901139"/>
            <a:ext cx="298450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20" b="1">
                <a:solidFill>
                  <a:srgbClr val="ACA773"/>
                </a:solidFill>
                <a:latin typeface="Arial"/>
                <a:cs typeface="Arial"/>
              </a:rPr>
              <a:t>48.7</a:t>
            </a:r>
            <a:endParaRPr sz="11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004817" y="2502789"/>
            <a:ext cx="29845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0" b="1">
                <a:solidFill>
                  <a:srgbClr val="0D445E"/>
                </a:solidFill>
                <a:latin typeface="Arial"/>
                <a:cs typeface="Arial"/>
              </a:rPr>
              <a:t>33.1</a:t>
            </a:r>
            <a:endParaRPr sz="11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919732" y="2336038"/>
            <a:ext cx="29845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0" b="1">
                <a:solidFill>
                  <a:srgbClr val="C00000"/>
                </a:solidFill>
                <a:latin typeface="Arial"/>
                <a:cs typeface="Arial"/>
              </a:rPr>
              <a:t>32.2</a:t>
            </a:r>
            <a:endParaRPr sz="11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919732" y="2899918"/>
            <a:ext cx="29845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0" b="1">
                <a:solidFill>
                  <a:srgbClr val="ACA773"/>
                </a:solidFill>
                <a:latin typeface="Arial"/>
                <a:cs typeface="Arial"/>
              </a:rPr>
              <a:t>28.0</a:t>
            </a:r>
            <a:endParaRPr sz="11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919732" y="3263010"/>
            <a:ext cx="29845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0" b="1">
                <a:solidFill>
                  <a:srgbClr val="0D445E"/>
                </a:solidFill>
                <a:latin typeface="Arial"/>
                <a:cs typeface="Arial"/>
              </a:rPr>
              <a:t>19.0</a:t>
            </a:r>
            <a:endParaRPr sz="11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473151" y="1425016"/>
            <a:ext cx="4743450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574540" algn="l"/>
              </a:tabLst>
            </a:pPr>
            <a:r>
              <a:rPr dirty="0" sz="1100" spc="-25">
                <a:latin typeface="Arial"/>
                <a:cs typeface="Arial"/>
              </a:rPr>
              <a:t>60</a:t>
            </a:r>
            <a:r>
              <a:rPr dirty="0" sz="1100">
                <a:latin typeface="Arial"/>
                <a:cs typeface="Arial"/>
              </a:rPr>
              <a:t>	</a:t>
            </a:r>
            <a:r>
              <a:rPr dirty="0" baseline="5050" sz="1650" spc="-37">
                <a:latin typeface="Arial"/>
                <a:cs typeface="Arial"/>
              </a:rPr>
              <a:t>60</a:t>
            </a:r>
            <a:endParaRPr baseline="5050" sz="1650">
              <a:latin typeface="Arial"/>
              <a:cs typeface="Arial"/>
            </a:endParaRPr>
          </a:p>
        </p:txBody>
      </p:sp>
      <p:sp>
        <p:nvSpPr>
          <p:cNvPr id="19" name="object 19" descr=""/>
          <p:cNvSpPr/>
          <p:nvPr/>
        </p:nvSpPr>
        <p:spPr>
          <a:xfrm>
            <a:off x="5235702" y="1433652"/>
            <a:ext cx="3704590" cy="2669540"/>
          </a:xfrm>
          <a:custGeom>
            <a:avLst/>
            <a:gdLst/>
            <a:ahLst/>
            <a:cxnLst/>
            <a:rect l="l" t="t" r="r" b="b"/>
            <a:pathLst>
              <a:path w="3704590" h="2669540">
                <a:moveTo>
                  <a:pt x="53086" y="2575687"/>
                </a:moveTo>
                <a:lnTo>
                  <a:pt x="3704590" y="2575687"/>
                </a:lnTo>
                <a:lnTo>
                  <a:pt x="3704590" y="0"/>
                </a:lnTo>
                <a:lnTo>
                  <a:pt x="53086" y="0"/>
                </a:lnTo>
                <a:lnTo>
                  <a:pt x="53086" y="2575687"/>
                </a:lnTo>
                <a:close/>
              </a:path>
              <a:path w="3704590" h="2669540">
                <a:moveTo>
                  <a:pt x="0" y="135813"/>
                </a:moveTo>
                <a:lnTo>
                  <a:pt x="52959" y="135813"/>
                </a:lnTo>
              </a:path>
              <a:path w="3704590" h="2669540">
                <a:moveTo>
                  <a:pt x="0" y="915593"/>
                </a:moveTo>
                <a:lnTo>
                  <a:pt x="52959" y="915593"/>
                </a:lnTo>
              </a:path>
              <a:path w="3704590" h="2669540">
                <a:moveTo>
                  <a:pt x="0" y="1695373"/>
                </a:moveTo>
                <a:lnTo>
                  <a:pt x="52959" y="1695373"/>
                </a:lnTo>
              </a:path>
              <a:path w="3704590" h="2669540">
                <a:moveTo>
                  <a:pt x="0" y="2475204"/>
                </a:moveTo>
                <a:lnTo>
                  <a:pt x="52959" y="2475204"/>
                </a:lnTo>
              </a:path>
              <a:path w="3704590" h="2669540">
                <a:moveTo>
                  <a:pt x="133096" y="2577401"/>
                </a:moveTo>
                <a:lnTo>
                  <a:pt x="133096" y="2669159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 txBox="1"/>
          <p:nvPr/>
        </p:nvSpPr>
        <p:spPr>
          <a:xfrm>
            <a:off x="5035677" y="2193747"/>
            <a:ext cx="180975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25">
                <a:latin typeface="Arial"/>
                <a:cs typeface="Arial"/>
              </a:rPr>
              <a:t>40</a:t>
            </a:r>
            <a:endParaRPr sz="11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5035677" y="2974340"/>
            <a:ext cx="1809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>
                <a:latin typeface="Arial"/>
                <a:cs typeface="Arial"/>
              </a:rPr>
              <a:t>20</a:t>
            </a:r>
            <a:endParaRPr sz="11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5114290" y="3754323"/>
            <a:ext cx="10350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0">
                <a:latin typeface="Arial"/>
                <a:cs typeface="Arial"/>
              </a:rPr>
              <a:t>0</a:t>
            </a:r>
            <a:endParaRPr sz="11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5317997" y="4084726"/>
            <a:ext cx="10350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0">
                <a:latin typeface="Arial"/>
                <a:cs typeface="Arial"/>
              </a:rPr>
              <a:t>0</a:t>
            </a:r>
            <a:endParaRPr sz="1100">
              <a:latin typeface="Arial"/>
              <a:cs typeface="Arial"/>
            </a:endParaRPr>
          </a:p>
        </p:txBody>
      </p:sp>
      <p:sp>
        <p:nvSpPr>
          <p:cNvPr id="24" name="object 24" descr=""/>
          <p:cNvSpPr/>
          <p:nvPr/>
        </p:nvSpPr>
        <p:spPr>
          <a:xfrm>
            <a:off x="6003163" y="4011053"/>
            <a:ext cx="0" cy="92075"/>
          </a:xfrm>
          <a:custGeom>
            <a:avLst/>
            <a:gdLst/>
            <a:ahLst/>
            <a:cxnLst/>
            <a:rect l="l" t="t" r="r" b="b"/>
            <a:pathLst>
              <a:path w="0" h="92075">
                <a:moveTo>
                  <a:pt x="0" y="0"/>
                </a:moveTo>
                <a:lnTo>
                  <a:pt x="0" y="91757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 descr=""/>
          <p:cNvSpPr txBox="1"/>
          <p:nvPr/>
        </p:nvSpPr>
        <p:spPr>
          <a:xfrm>
            <a:off x="5913501" y="4084726"/>
            <a:ext cx="1809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>
                <a:latin typeface="Arial"/>
                <a:cs typeface="Arial"/>
              </a:rPr>
              <a:t>12</a:t>
            </a:r>
            <a:endParaRPr sz="1100">
              <a:latin typeface="Arial"/>
              <a:cs typeface="Arial"/>
            </a:endParaRPr>
          </a:p>
        </p:txBody>
      </p:sp>
      <p:sp>
        <p:nvSpPr>
          <p:cNvPr id="26" name="object 26" descr=""/>
          <p:cNvSpPr/>
          <p:nvPr/>
        </p:nvSpPr>
        <p:spPr>
          <a:xfrm>
            <a:off x="6637401" y="4011053"/>
            <a:ext cx="1903095" cy="92075"/>
          </a:xfrm>
          <a:custGeom>
            <a:avLst/>
            <a:gdLst/>
            <a:ahLst/>
            <a:cxnLst/>
            <a:rect l="l" t="t" r="r" b="b"/>
            <a:pathLst>
              <a:path w="1903095" h="92075">
                <a:moveTo>
                  <a:pt x="0" y="0"/>
                </a:moveTo>
                <a:lnTo>
                  <a:pt x="0" y="91757"/>
                </a:lnTo>
              </a:path>
              <a:path w="1903095" h="92075">
                <a:moveTo>
                  <a:pt x="634365" y="0"/>
                </a:moveTo>
                <a:lnTo>
                  <a:pt x="634365" y="91757"/>
                </a:lnTo>
              </a:path>
              <a:path w="1903095" h="92075">
                <a:moveTo>
                  <a:pt x="1268729" y="0"/>
                </a:moveTo>
                <a:lnTo>
                  <a:pt x="1268729" y="91757"/>
                </a:lnTo>
              </a:path>
              <a:path w="1903095" h="92075">
                <a:moveTo>
                  <a:pt x="1903095" y="0"/>
                </a:moveTo>
                <a:lnTo>
                  <a:pt x="1903095" y="91757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 descr=""/>
          <p:cNvSpPr txBox="1"/>
          <p:nvPr/>
        </p:nvSpPr>
        <p:spPr>
          <a:xfrm>
            <a:off x="8556752" y="1591182"/>
            <a:ext cx="29845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20" b="1">
                <a:solidFill>
                  <a:srgbClr val="C00000"/>
                </a:solidFill>
                <a:latin typeface="Arial"/>
                <a:cs typeface="Arial"/>
              </a:rPr>
              <a:t>56.4</a:t>
            </a:r>
            <a:endParaRPr sz="1100">
              <a:latin typeface="Arial"/>
              <a:cs typeface="Arial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8556752" y="1997202"/>
            <a:ext cx="29845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0" b="1">
                <a:solidFill>
                  <a:srgbClr val="ACA773"/>
                </a:solidFill>
                <a:latin typeface="Arial"/>
                <a:cs typeface="Arial"/>
              </a:rPr>
              <a:t>46.6</a:t>
            </a:r>
            <a:endParaRPr sz="1100">
              <a:latin typeface="Arial"/>
              <a:cs typeface="Arial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8556752" y="2428113"/>
            <a:ext cx="29845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0" b="1">
                <a:solidFill>
                  <a:srgbClr val="0D445E"/>
                </a:solidFill>
                <a:latin typeface="Arial"/>
                <a:cs typeface="Arial"/>
              </a:rPr>
              <a:t>34.5</a:t>
            </a:r>
            <a:endParaRPr sz="1100">
              <a:latin typeface="Arial"/>
              <a:cs typeface="Arial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6477127" y="2322652"/>
            <a:ext cx="298450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20" b="1">
                <a:solidFill>
                  <a:srgbClr val="C00000"/>
                </a:solidFill>
                <a:latin typeface="Arial"/>
                <a:cs typeface="Arial"/>
              </a:rPr>
              <a:t>33.3</a:t>
            </a:r>
            <a:endParaRPr sz="1100">
              <a:latin typeface="Arial"/>
              <a:cs typeface="Arial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6477127" y="2871343"/>
            <a:ext cx="29845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0" b="1">
                <a:solidFill>
                  <a:srgbClr val="ACA773"/>
                </a:solidFill>
                <a:latin typeface="Arial"/>
                <a:cs typeface="Arial"/>
              </a:rPr>
              <a:t>29.2</a:t>
            </a:r>
            <a:endParaRPr sz="1100">
              <a:latin typeface="Arial"/>
              <a:cs typeface="Arial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6477127" y="3314191"/>
            <a:ext cx="29845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0" b="1">
                <a:solidFill>
                  <a:srgbClr val="0D445E"/>
                </a:solidFill>
                <a:latin typeface="Arial"/>
                <a:cs typeface="Arial"/>
              </a:rPr>
              <a:t>16.7</a:t>
            </a:r>
            <a:endParaRPr sz="1100">
              <a:latin typeface="Arial"/>
              <a:cs typeface="Arial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6153403" y="3654044"/>
            <a:ext cx="2600960" cy="8604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3970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"/>
                <a:cs typeface="Arial"/>
              </a:rPr>
              <a:t>Log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rank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p&lt;0.001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75"/>
              </a:spcBef>
            </a:pPr>
            <a:endParaRPr sz="1200">
              <a:latin typeface="Arial"/>
              <a:cs typeface="Arial"/>
            </a:endParaRPr>
          </a:p>
          <a:p>
            <a:pPr marL="407034">
              <a:lnSpc>
                <a:spcPct val="100000"/>
              </a:lnSpc>
              <a:tabLst>
                <a:tab pos="1041400" algn="l"/>
                <a:tab pos="1675764" algn="l"/>
                <a:tab pos="2310130" algn="l"/>
              </a:tabLst>
            </a:pPr>
            <a:r>
              <a:rPr dirty="0" sz="1100" spc="-25">
                <a:latin typeface="Arial"/>
                <a:cs typeface="Arial"/>
              </a:rPr>
              <a:t>24</a:t>
            </a:r>
            <a:r>
              <a:rPr dirty="0" sz="1100">
                <a:latin typeface="Arial"/>
                <a:cs typeface="Arial"/>
              </a:rPr>
              <a:t>	</a:t>
            </a:r>
            <a:r>
              <a:rPr dirty="0" sz="1100" spc="-25">
                <a:latin typeface="Arial"/>
                <a:cs typeface="Arial"/>
              </a:rPr>
              <a:t>36</a:t>
            </a:r>
            <a:r>
              <a:rPr dirty="0" sz="1100">
                <a:latin typeface="Arial"/>
                <a:cs typeface="Arial"/>
              </a:rPr>
              <a:t>	</a:t>
            </a:r>
            <a:r>
              <a:rPr dirty="0" sz="1100" spc="-25">
                <a:latin typeface="Arial"/>
                <a:cs typeface="Arial"/>
              </a:rPr>
              <a:t>48</a:t>
            </a:r>
            <a:r>
              <a:rPr dirty="0" sz="1100">
                <a:latin typeface="Arial"/>
                <a:cs typeface="Arial"/>
              </a:rPr>
              <a:t>	</a:t>
            </a:r>
            <a:r>
              <a:rPr dirty="0" sz="1100" spc="-25">
                <a:latin typeface="Arial"/>
                <a:cs typeface="Arial"/>
              </a:rPr>
              <a:t>60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15"/>
              </a:spcBef>
            </a:pPr>
            <a:r>
              <a:rPr dirty="0" sz="1200">
                <a:latin typeface="Arial"/>
                <a:cs typeface="Arial"/>
              </a:rPr>
              <a:t>Months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from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Randomization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4696885" y="1445516"/>
            <a:ext cx="319405" cy="299085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405765" marR="5080" indent="-393700">
              <a:lnSpc>
                <a:spcPct val="100000"/>
              </a:lnSpc>
            </a:pPr>
            <a:r>
              <a:rPr dirty="0" sz="1000">
                <a:latin typeface="Arial"/>
                <a:cs typeface="Arial"/>
              </a:rPr>
              <a:t>Death,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Stroke,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Unplanned </a:t>
            </a:r>
            <a:r>
              <a:rPr dirty="0" sz="1000">
                <a:latin typeface="Arial"/>
                <a:cs typeface="Arial"/>
              </a:rPr>
              <a:t>CV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Hosp.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-10">
                <a:latin typeface="Arial"/>
                <a:cs typeface="Arial"/>
              </a:rPr>
              <a:t> Intervention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Advanced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Signs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Symptoms’(%)</a:t>
            </a:r>
            <a:endParaRPr sz="1000">
              <a:latin typeface="Arial"/>
              <a:cs typeface="Arial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1590802" y="3664966"/>
            <a:ext cx="2622550" cy="8604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41922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"/>
                <a:cs typeface="Arial"/>
              </a:rPr>
              <a:t>Log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rank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p&lt;0.001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75"/>
              </a:spcBef>
            </a:pPr>
            <a:endParaRPr sz="1200">
              <a:latin typeface="Arial"/>
              <a:cs typeface="Arial"/>
            </a:endParaRPr>
          </a:p>
          <a:p>
            <a:pPr marL="407034">
              <a:lnSpc>
                <a:spcPct val="100000"/>
              </a:lnSpc>
              <a:tabLst>
                <a:tab pos="1041400" algn="l"/>
                <a:tab pos="1675764" algn="l"/>
                <a:tab pos="2310130" algn="l"/>
              </a:tabLst>
            </a:pPr>
            <a:r>
              <a:rPr dirty="0" sz="1100" spc="-25">
                <a:latin typeface="Arial"/>
                <a:cs typeface="Arial"/>
              </a:rPr>
              <a:t>24</a:t>
            </a:r>
            <a:r>
              <a:rPr dirty="0" sz="1100">
                <a:latin typeface="Arial"/>
                <a:cs typeface="Arial"/>
              </a:rPr>
              <a:t>	</a:t>
            </a:r>
            <a:r>
              <a:rPr dirty="0" sz="1100" spc="-25">
                <a:latin typeface="Arial"/>
                <a:cs typeface="Arial"/>
              </a:rPr>
              <a:t>36</a:t>
            </a:r>
            <a:r>
              <a:rPr dirty="0" sz="1100">
                <a:latin typeface="Arial"/>
                <a:cs typeface="Arial"/>
              </a:rPr>
              <a:t>	</a:t>
            </a:r>
            <a:r>
              <a:rPr dirty="0" sz="1100" spc="-25">
                <a:latin typeface="Arial"/>
                <a:cs typeface="Arial"/>
              </a:rPr>
              <a:t>48</a:t>
            </a:r>
            <a:r>
              <a:rPr dirty="0" sz="1100">
                <a:latin typeface="Arial"/>
                <a:cs typeface="Arial"/>
              </a:rPr>
              <a:t>	</a:t>
            </a:r>
            <a:r>
              <a:rPr dirty="0" sz="1100" spc="-25">
                <a:latin typeface="Arial"/>
                <a:cs typeface="Arial"/>
              </a:rPr>
              <a:t>60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dirty="0" sz="1200">
                <a:latin typeface="Arial"/>
                <a:cs typeface="Arial"/>
              </a:rPr>
              <a:t>Months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from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Randomization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36" name="object 36" descr=""/>
          <p:cNvSpPr/>
          <p:nvPr/>
        </p:nvSpPr>
        <p:spPr>
          <a:xfrm>
            <a:off x="827951" y="2617470"/>
            <a:ext cx="3162300" cy="1297305"/>
          </a:xfrm>
          <a:custGeom>
            <a:avLst/>
            <a:gdLst/>
            <a:ahLst/>
            <a:cxnLst/>
            <a:rect l="l" t="t" r="r" b="b"/>
            <a:pathLst>
              <a:path w="3162300" h="1297304">
                <a:moveTo>
                  <a:pt x="0" y="1296898"/>
                </a:moveTo>
                <a:lnTo>
                  <a:pt x="13970" y="1296898"/>
                </a:lnTo>
                <a:lnTo>
                  <a:pt x="13970" y="1280693"/>
                </a:lnTo>
                <a:lnTo>
                  <a:pt x="27927" y="1280693"/>
                </a:lnTo>
                <a:lnTo>
                  <a:pt x="27927" y="1264475"/>
                </a:lnTo>
                <a:lnTo>
                  <a:pt x="69811" y="1264475"/>
                </a:lnTo>
                <a:lnTo>
                  <a:pt x="69811" y="1248283"/>
                </a:lnTo>
                <a:lnTo>
                  <a:pt x="90754" y="1248283"/>
                </a:lnTo>
                <a:lnTo>
                  <a:pt x="90754" y="1232027"/>
                </a:lnTo>
                <a:lnTo>
                  <a:pt x="90754" y="1215898"/>
                </a:lnTo>
                <a:lnTo>
                  <a:pt x="97726" y="1215898"/>
                </a:lnTo>
                <a:lnTo>
                  <a:pt x="97726" y="1199642"/>
                </a:lnTo>
                <a:lnTo>
                  <a:pt x="111696" y="1199642"/>
                </a:lnTo>
                <a:lnTo>
                  <a:pt x="111696" y="1183386"/>
                </a:lnTo>
                <a:lnTo>
                  <a:pt x="118668" y="1183386"/>
                </a:lnTo>
                <a:lnTo>
                  <a:pt x="118668" y="1167257"/>
                </a:lnTo>
                <a:lnTo>
                  <a:pt x="132638" y="1167257"/>
                </a:lnTo>
                <a:lnTo>
                  <a:pt x="132638" y="1151001"/>
                </a:lnTo>
                <a:lnTo>
                  <a:pt x="153581" y="1151001"/>
                </a:lnTo>
                <a:lnTo>
                  <a:pt x="153581" y="1134745"/>
                </a:lnTo>
                <a:lnTo>
                  <a:pt x="167538" y="1134745"/>
                </a:lnTo>
                <a:lnTo>
                  <a:pt x="167538" y="1118616"/>
                </a:lnTo>
                <a:lnTo>
                  <a:pt x="223380" y="1118616"/>
                </a:lnTo>
                <a:lnTo>
                  <a:pt x="223380" y="1102360"/>
                </a:lnTo>
                <a:lnTo>
                  <a:pt x="230365" y="1102360"/>
                </a:lnTo>
                <a:lnTo>
                  <a:pt x="230365" y="1086104"/>
                </a:lnTo>
                <a:lnTo>
                  <a:pt x="265264" y="1086104"/>
                </a:lnTo>
                <a:lnTo>
                  <a:pt x="265264" y="1069975"/>
                </a:lnTo>
                <a:lnTo>
                  <a:pt x="272249" y="1069975"/>
                </a:lnTo>
                <a:lnTo>
                  <a:pt x="279234" y="1069975"/>
                </a:lnTo>
                <a:lnTo>
                  <a:pt x="279234" y="1053719"/>
                </a:lnTo>
                <a:lnTo>
                  <a:pt x="314134" y="1053719"/>
                </a:lnTo>
                <a:lnTo>
                  <a:pt x="328091" y="1053719"/>
                </a:lnTo>
                <a:lnTo>
                  <a:pt x="328091" y="1037463"/>
                </a:lnTo>
                <a:lnTo>
                  <a:pt x="404875" y="1037463"/>
                </a:lnTo>
                <a:lnTo>
                  <a:pt x="404875" y="1021334"/>
                </a:lnTo>
                <a:lnTo>
                  <a:pt x="404875" y="1005078"/>
                </a:lnTo>
                <a:lnTo>
                  <a:pt x="460717" y="1005078"/>
                </a:lnTo>
                <a:lnTo>
                  <a:pt x="460717" y="988822"/>
                </a:lnTo>
                <a:lnTo>
                  <a:pt x="460717" y="972693"/>
                </a:lnTo>
                <a:lnTo>
                  <a:pt x="572477" y="972693"/>
                </a:lnTo>
                <a:lnTo>
                  <a:pt x="572477" y="956437"/>
                </a:lnTo>
                <a:lnTo>
                  <a:pt x="614260" y="956437"/>
                </a:lnTo>
                <a:lnTo>
                  <a:pt x="614260" y="940181"/>
                </a:lnTo>
                <a:lnTo>
                  <a:pt x="635215" y="940181"/>
                </a:lnTo>
                <a:lnTo>
                  <a:pt x="635215" y="924052"/>
                </a:lnTo>
                <a:lnTo>
                  <a:pt x="656170" y="924052"/>
                </a:lnTo>
                <a:lnTo>
                  <a:pt x="656170" y="907796"/>
                </a:lnTo>
                <a:lnTo>
                  <a:pt x="684110" y="907796"/>
                </a:lnTo>
                <a:lnTo>
                  <a:pt x="684110" y="891667"/>
                </a:lnTo>
                <a:lnTo>
                  <a:pt x="705065" y="891667"/>
                </a:lnTo>
                <a:lnTo>
                  <a:pt x="705065" y="875411"/>
                </a:lnTo>
                <a:lnTo>
                  <a:pt x="726020" y="875411"/>
                </a:lnTo>
                <a:lnTo>
                  <a:pt x="726020" y="859155"/>
                </a:lnTo>
                <a:lnTo>
                  <a:pt x="753960" y="859155"/>
                </a:lnTo>
                <a:lnTo>
                  <a:pt x="753960" y="843026"/>
                </a:lnTo>
                <a:lnTo>
                  <a:pt x="760945" y="843026"/>
                </a:lnTo>
                <a:lnTo>
                  <a:pt x="760945" y="810513"/>
                </a:lnTo>
                <a:lnTo>
                  <a:pt x="774915" y="810513"/>
                </a:lnTo>
                <a:lnTo>
                  <a:pt x="774915" y="794385"/>
                </a:lnTo>
                <a:lnTo>
                  <a:pt x="816698" y="794385"/>
                </a:lnTo>
                <a:lnTo>
                  <a:pt x="816698" y="778129"/>
                </a:lnTo>
                <a:lnTo>
                  <a:pt x="858608" y="778129"/>
                </a:lnTo>
                <a:lnTo>
                  <a:pt x="858608" y="761873"/>
                </a:lnTo>
                <a:lnTo>
                  <a:pt x="865593" y="761873"/>
                </a:lnTo>
                <a:lnTo>
                  <a:pt x="865593" y="745744"/>
                </a:lnTo>
                <a:lnTo>
                  <a:pt x="865593" y="713232"/>
                </a:lnTo>
                <a:lnTo>
                  <a:pt x="872578" y="713232"/>
                </a:lnTo>
                <a:lnTo>
                  <a:pt x="886548" y="713232"/>
                </a:lnTo>
                <a:lnTo>
                  <a:pt x="886548" y="697103"/>
                </a:lnTo>
                <a:lnTo>
                  <a:pt x="914488" y="697103"/>
                </a:lnTo>
                <a:lnTo>
                  <a:pt x="914488" y="680847"/>
                </a:lnTo>
                <a:lnTo>
                  <a:pt x="1019136" y="680847"/>
                </a:lnTo>
                <a:lnTo>
                  <a:pt x="1019136" y="664591"/>
                </a:lnTo>
                <a:lnTo>
                  <a:pt x="1033106" y="664591"/>
                </a:lnTo>
                <a:lnTo>
                  <a:pt x="1033106" y="648462"/>
                </a:lnTo>
                <a:lnTo>
                  <a:pt x="1088986" y="648462"/>
                </a:lnTo>
                <a:lnTo>
                  <a:pt x="1088986" y="632206"/>
                </a:lnTo>
                <a:lnTo>
                  <a:pt x="1116926" y="632206"/>
                </a:lnTo>
                <a:lnTo>
                  <a:pt x="1116926" y="615950"/>
                </a:lnTo>
                <a:lnTo>
                  <a:pt x="1179791" y="615950"/>
                </a:lnTo>
                <a:lnTo>
                  <a:pt x="1179791" y="599821"/>
                </a:lnTo>
                <a:lnTo>
                  <a:pt x="1186776" y="599821"/>
                </a:lnTo>
                <a:lnTo>
                  <a:pt x="1186776" y="583565"/>
                </a:lnTo>
                <a:lnTo>
                  <a:pt x="1214589" y="583565"/>
                </a:lnTo>
                <a:lnTo>
                  <a:pt x="1214589" y="567309"/>
                </a:lnTo>
                <a:lnTo>
                  <a:pt x="1235544" y="567309"/>
                </a:lnTo>
                <a:lnTo>
                  <a:pt x="1235544" y="551180"/>
                </a:lnTo>
                <a:lnTo>
                  <a:pt x="1263484" y="551180"/>
                </a:lnTo>
                <a:lnTo>
                  <a:pt x="1312379" y="551180"/>
                </a:lnTo>
                <a:lnTo>
                  <a:pt x="1312379" y="534924"/>
                </a:lnTo>
                <a:lnTo>
                  <a:pt x="1326349" y="534924"/>
                </a:lnTo>
                <a:lnTo>
                  <a:pt x="1326349" y="518668"/>
                </a:lnTo>
                <a:lnTo>
                  <a:pt x="1333334" y="518668"/>
                </a:lnTo>
                <a:lnTo>
                  <a:pt x="1333334" y="502538"/>
                </a:lnTo>
                <a:lnTo>
                  <a:pt x="1354289" y="502538"/>
                </a:lnTo>
                <a:lnTo>
                  <a:pt x="1354289" y="486282"/>
                </a:lnTo>
                <a:lnTo>
                  <a:pt x="1361274" y="486282"/>
                </a:lnTo>
                <a:lnTo>
                  <a:pt x="1361274" y="470154"/>
                </a:lnTo>
                <a:lnTo>
                  <a:pt x="1389214" y="470154"/>
                </a:lnTo>
                <a:lnTo>
                  <a:pt x="1389214" y="453898"/>
                </a:lnTo>
                <a:lnTo>
                  <a:pt x="1437982" y="453898"/>
                </a:lnTo>
                <a:lnTo>
                  <a:pt x="1437982" y="437642"/>
                </a:lnTo>
                <a:lnTo>
                  <a:pt x="1451952" y="437642"/>
                </a:lnTo>
                <a:lnTo>
                  <a:pt x="1451952" y="421513"/>
                </a:lnTo>
                <a:lnTo>
                  <a:pt x="1458937" y="421513"/>
                </a:lnTo>
                <a:lnTo>
                  <a:pt x="1458937" y="405256"/>
                </a:lnTo>
                <a:lnTo>
                  <a:pt x="1465922" y="405256"/>
                </a:lnTo>
                <a:lnTo>
                  <a:pt x="1465922" y="389000"/>
                </a:lnTo>
                <a:lnTo>
                  <a:pt x="1528787" y="389000"/>
                </a:lnTo>
                <a:lnTo>
                  <a:pt x="1528787" y="372872"/>
                </a:lnTo>
                <a:lnTo>
                  <a:pt x="1542757" y="372872"/>
                </a:lnTo>
                <a:lnTo>
                  <a:pt x="1542757" y="356616"/>
                </a:lnTo>
                <a:lnTo>
                  <a:pt x="1570697" y="356616"/>
                </a:lnTo>
                <a:lnTo>
                  <a:pt x="1570697" y="340360"/>
                </a:lnTo>
                <a:lnTo>
                  <a:pt x="1612480" y="340360"/>
                </a:lnTo>
                <a:lnTo>
                  <a:pt x="1612480" y="324231"/>
                </a:lnTo>
                <a:lnTo>
                  <a:pt x="1647405" y="324231"/>
                </a:lnTo>
                <a:lnTo>
                  <a:pt x="1647405" y="307975"/>
                </a:lnTo>
                <a:lnTo>
                  <a:pt x="1731225" y="307975"/>
                </a:lnTo>
                <a:lnTo>
                  <a:pt x="1731225" y="291719"/>
                </a:lnTo>
                <a:lnTo>
                  <a:pt x="1738210" y="291719"/>
                </a:lnTo>
                <a:lnTo>
                  <a:pt x="1738210" y="275590"/>
                </a:lnTo>
                <a:lnTo>
                  <a:pt x="1745195" y="275590"/>
                </a:lnTo>
                <a:lnTo>
                  <a:pt x="1745195" y="259334"/>
                </a:lnTo>
                <a:lnTo>
                  <a:pt x="1745195" y="243078"/>
                </a:lnTo>
                <a:lnTo>
                  <a:pt x="1898738" y="243078"/>
                </a:lnTo>
                <a:lnTo>
                  <a:pt x="2010498" y="243078"/>
                </a:lnTo>
                <a:lnTo>
                  <a:pt x="2010498" y="226949"/>
                </a:lnTo>
                <a:lnTo>
                  <a:pt x="2031326" y="226949"/>
                </a:lnTo>
                <a:lnTo>
                  <a:pt x="2031326" y="210693"/>
                </a:lnTo>
                <a:lnTo>
                  <a:pt x="2045296" y="210693"/>
                </a:lnTo>
                <a:lnTo>
                  <a:pt x="2045296" y="178307"/>
                </a:lnTo>
                <a:lnTo>
                  <a:pt x="2122131" y="178307"/>
                </a:lnTo>
                <a:lnTo>
                  <a:pt x="2122131" y="162052"/>
                </a:lnTo>
                <a:lnTo>
                  <a:pt x="2205951" y="162052"/>
                </a:lnTo>
                <a:lnTo>
                  <a:pt x="2205951" y="145796"/>
                </a:lnTo>
                <a:lnTo>
                  <a:pt x="2296629" y="145796"/>
                </a:lnTo>
                <a:lnTo>
                  <a:pt x="2296629" y="113411"/>
                </a:lnTo>
                <a:lnTo>
                  <a:pt x="2296629" y="97281"/>
                </a:lnTo>
                <a:lnTo>
                  <a:pt x="2506052" y="97281"/>
                </a:lnTo>
                <a:lnTo>
                  <a:pt x="2506052" y="64769"/>
                </a:lnTo>
                <a:lnTo>
                  <a:pt x="2527007" y="64769"/>
                </a:lnTo>
                <a:lnTo>
                  <a:pt x="2589872" y="64769"/>
                </a:lnTo>
                <a:lnTo>
                  <a:pt x="2589872" y="32385"/>
                </a:lnTo>
                <a:lnTo>
                  <a:pt x="3015703" y="32385"/>
                </a:lnTo>
                <a:lnTo>
                  <a:pt x="3015703" y="0"/>
                </a:lnTo>
                <a:lnTo>
                  <a:pt x="3162261" y="0"/>
                </a:lnTo>
              </a:path>
            </a:pathLst>
          </a:custGeom>
          <a:ln w="38100">
            <a:solidFill>
              <a:srgbClr val="0D445E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37" name="object 37" descr=""/>
          <p:cNvGrpSpPr/>
          <p:nvPr/>
        </p:nvGrpSpPr>
        <p:grpSpPr>
          <a:xfrm>
            <a:off x="808901" y="1665477"/>
            <a:ext cx="3200400" cy="2280285"/>
            <a:chOff x="808901" y="1665477"/>
            <a:chExt cx="3200400" cy="2280285"/>
          </a:xfrm>
        </p:grpSpPr>
        <p:sp>
          <p:nvSpPr>
            <p:cNvPr id="38" name="object 38" descr=""/>
            <p:cNvSpPr/>
            <p:nvPr/>
          </p:nvSpPr>
          <p:spPr>
            <a:xfrm>
              <a:off x="837311" y="2013965"/>
              <a:ext cx="3153410" cy="1912620"/>
            </a:xfrm>
            <a:custGeom>
              <a:avLst/>
              <a:gdLst/>
              <a:ahLst/>
              <a:cxnLst/>
              <a:rect l="l" t="t" r="r" b="b"/>
              <a:pathLst>
                <a:path w="3153410" h="1912620">
                  <a:moveTo>
                    <a:pt x="0" y="1912404"/>
                  </a:moveTo>
                  <a:lnTo>
                    <a:pt x="0" y="1896059"/>
                  </a:lnTo>
                  <a:lnTo>
                    <a:pt x="13919" y="1896059"/>
                  </a:lnTo>
                  <a:lnTo>
                    <a:pt x="13919" y="1879714"/>
                  </a:lnTo>
                  <a:lnTo>
                    <a:pt x="13919" y="1863369"/>
                  </a:lnTo>
                  <a:lnTo>
                    <a:pt x="13919" y="1863369"/>
                  </a:lnTo>
                  <a:lnTo>
                    <a:pt x="20878" y="1863369"/>
                  </a:lnTo>
                  <a:lnTo>
                    <a:pt x="20878" y="1830704"/>
                  </a:lnTo>
                  <a:lnTo>
                    <a:pt x="27838" y="1830704"/>
                  </a:lnTo>
                  <a:lnTo>
                    <a:pt x="27838" y="1814321"/>
                  </a:lnTo>
                  <a:lnTo>
                    <a:pt x="41757" y="1814321"/>
                  </a:lnTo>
                  <a:lnTo>
                    <a:pt x="41757" y="1797939"/>
                  </a:lnTo>
                  <a:lnTo>
                    <a:pt x="41757" y="1781683"/>
                  </a:lnTo>
                  <a:lnTo>
                    <a:pt x="48717" y="1781683"/>
                  </a:lnTo>
                  <a:lnTo>
                    <a:pt x="48717" y="1748916"/>
                  </a:lnTo>
                  <a:lnTo>
                    <a:pt x="48717" y="1732661"/>
                  </a:lnTo>
                  <a:lnTo>
                    <a:pt x="55676" y="1732661"/>
                  </a:lnTo>
                  <a:lnTo>
                    <a:pt x="55676" y="1716277"/>
                  </a:lnTo>
                  <a:lnTo>
                    <a:pt x="55676" y="1699895"/>
                  </a:lnTo>
                  <a:lnTo>
                    <a:pt x="62636" y="1699895"/>
                  </a:lnTo>
                  <a:lnTo>
                    <a:pt x="90474" y="1699895"/>
                  </a:lnTo>
                  <a:lnTo>
                    <a:pt x="90474" y="1683512"/>
                  </a:lnTo>
                  <a:lnTo>
                    <a:pt x="90474" y="1667255"/>
                  </a:lnTo>
                  <a:lnTo>
                    <a:pt x="97434" y="1667255"/>
                  </a:lnTo>
                  <a:lnTo>
                    <a:pt x="97434" y="1650872"/>
                  </a:lnTo>
                  <a:lnTo>
                    <a:pt x="111353" y="1650872"/>
                  </a:lnTo>
                  <a:lnTo>
                    <a:pt x="111353" y="1634489"/>
                  </a:lnTo>
                  <a:lnTo>
                    <a:pt x="118313" y="1634489"/>
                  </a:lnTo>
                  <a:lnTo>
                    <a:pt x="118313" y="1618233"/>
                  </a:lnTo>
                  <a:lnTo>
                    <a:pt x="118313" y="1601850"/>
                  </a:lnTo>
                  <a:lnTo>
                    <a:pt x="125272" y="1601850"/>
                  </a:lnTo>
                  <a:lnTo>
                    <a:pt x="125272" y="1585467"/>
                  </a:lnTo>
                  <a:lnTo>
                    <a:pt x="125272" y="1569211"/>
                  </a:lnTo>
                  <a:lnTo>
                    <a:pt x="132232" y="1569211"/>
                  </a:lnTo>
                  <a:lnTo>
                    <a:pt x="132232" y="1552828"/>
                  </a:lnTo>
                  <a:lnTo>
                    <a:pt x="160083" y="1552828"/>
                  </a:lnTo>
                  <a:lnTo>
                    <a:pt x="160083" y="1536445"/>
                  </a:lnTo>
                  <a:lnTo>
                    <a:pt x="167043" y="1536445"/>
                  </a:lnTo>
                  <a:lnTo>
                    <a:pt x="180962" y="1536445"/>
                  </a:lnTo>
                  <a:lnTo>
                    <a:pt x="180962" y="1520062"/>
                  </a:lnTo>
                  <a:lnTo>
                    <a:pt x="194881" y="1520062"/>
                  </a:lnTo>
                  <a:lnTo>
                    <a:pt x="194881" y="1487423"/>
                  </a:lnTo>
                  <a:lnTo>
                    <a:pt x="229679" y="1487423"/>
                  </a:lnTo>
                  <a:lnTo>
                    <a:pt x="229679" y="1471040"/>
                  </a:lnTo>
                  <a:lnTo>
                    <a:pt x="236639" y="1471040"/>
                  </a:lnTo>
                  <a:lnTo>
                    <a:pt x="236639" y="1454784"/>
                  </a:lnTo>
                  <a:lnTo>
                    <a:pt x="264477" y="1454784"/>
                  </a:lnTo>
                  <a:lnTo>
                    <a:pt x="264477" y="1438402"/>
                  </a:lnTo>
                  <a:lnTo>
                    <a:pt x="264477" y="1422019"/>
                  </a:lnTo>
                  <a:lnTo>
                    <a:pt x="285356" y="1422019"/>
                  </a:lnTo>
                  <a:lnTo>
                    <a:pt x="285356" y="1405635"/>
                  </a:lnTo>
                  <a:lnTo>
                    <a:pt x="292315" y="1405635"/>
                  </a:lnTo>
                  <a:lnTo>
                    <a:pt x="292315" y="1389379"/>
                  </a:lnTo>
                  <a:lnTo>
                    <a:pt x="306235" y="1389379"/>
                  </a:lnTo>
                  <a:lnTo>
                    <a:pt x="306235" y="1372996"/>
                  </a:lnTo>
                  <a:lnTo>
                    <a:pt x="313194" y="1372996"/>
                  </a:lnTo>
                  <a:lnTo>
                    <a:pt x="354964" y="1372996"/>
                  </a:lnTo>
                  <a:lnTo>
                    <a:pt x="354964" y="1356614"/>
                  </a:lnTo>
                  <a:lnTo>
                    <a:pt x="361924" y="1356614"/>
                  </a:lnTo>
                  <a:lnTo>
                    <a:pt x="361924" y="1340358"/>
                  </a:lnTo>
                  <a:lnTo>
                    <a:pt x="368884" y="1340358"/>
                  </a:lnTo>
                  <a:lnTo>
                    <a:pt x="368884" y="1323975"/>
                  </a:lnTo>
                  <a:lnTo>
                    <a:pt x="382803" y="1323975"/>
                  </a:lnTo>
                  <a:lnTo>
                    <a:pt x="382803" y="1307591"/>
                  </a:lnTo>
                  <a:lnTo>
                    <a:pt x="389763" y="1307591"/>
                  </a:lnTo>
                  <a:lnTo>
                    <a:pt x="389763" y="1291335"/>
                  </a:lnTo>
                  <a:lnTo>
                    <a:pt x="403682" y="1291335"/>
                  </a:lnTo>
                  <a:lnTo>
                    <a:pt x="403682" y="1274952"/>
                  </a:lnTo>
                  <a:lnTo>
                    <a:pt x="438530" y="1274952"/>
                  </a:lnTo>
                  <a:lnTo>
                    <a:pt x="438530" y="1258570"/>
                  </a:lnTo>
                  <a:lnTo>
                    <a:pt x="473328" y="1258570"/>
                  </a:lnTo>
                  <a:lnTo>
                    <a:pt x="473328" y="1242186"/>
                  </a:lnTo>
                  <a:lnTo>
                    <a:pt x="480186" y="1242186"/>
                  </a:lnTo>
                  <a:lnTo>
                    <a:pt x="480186" y="1225931"/>
                  </a:lnTo>
                  <a:lnTo>
                    <a:pt x="494156" y="1225931"/>
                  </a:lnTo>
                  <a:lnTo>
                    <a:pt x="494156" y="1209547"/>
                  </a:lnTo>
                  <a:lnTo>
                    <a:pt x="535939" y="1209547"/>
                  </a:lnTo>
                  <a:lnTo>
                    <a:pt x="535939" y="1193164"/>
                  </a:lnTo>
                  <a:lnTo>
                    <a:pt x="542925" y="1193164"/>
                  </a:lnTo>
                  <a:lnTo>
                    <a:pt x="542925" y="1176908"/>
                  </a:lnTo>
                  <a:lnTo>
                    <a:pt x="563752" y="1176908"/>
                  </a:lnTo>
                  <a:lnTo>
                    <a:pt x="563752" y="1160526"/>
                  </a:lnTo>
                  <a:lnTo>
                    <a:pt x="577722" y="1160526"/>
                  </a:lnTo>
                  <a:lnTo>
                    <a:pt x="577722" y="1144142"/>
                  </a:lnTo>
                  <a:lnTo>
                    <a:pt x="591566" y="1144142"/>
                  </a:lnTo>
                  <a:lnTo>
                    <a:pt x="591566" y="1127759"/>
                  </a:lnTo>
                  <a:lnTo>
                    <a:pt x="591566" y="1111503"/>
                  </a:lnTo>
                  <a:lnTo>
                    <a:pt x="633348" y="1111503"/>
                  </a:lnTo>
                  <a:lnTo>
                    <a:pt x="640333" y="1111503"/>
                  </a:lnTo>
                  <a:lnTo>
                    <a:pt x="640333" y="1095120"/>
                  </a:lnTo>
                  <a:lnTo>
                    <a:pt x="654176" y="1095120"/>
                  </a:lnTo>
                  <a:lnTo>
                    <a:pt x="654176" y="1078738"/>
                  </a:lnTo>
                  <a:lnTo>
                    <a:pt x="661161" y="1078738"/>
                  </a:lnTo>
                  <a:lnTo>
                    <a:pt x="661161" y="1062482"/>
                  </a:lnTo>
                  <a:lnTo>
                    <a:pt x="682116" y="1062482"/>
                  </a:lnTo>
                  <a:lnTo>
                    <a:pt x="682116" y="1046098"/>
                  </a:lnTo>
                  <a:lnTo>
                    <a:pt x="689101" y="1046098"/>
                  </a:lnTo>
                  <a:lnTo>
                    <a:pt x="689101" y="1029715"/>
                  </a:lnTo>
                  <a:lnTo>
                    <a:pt x="709929" y="1029715"/>
                  </a:lnTo>
                  <a:lnTo>
                    <a:pt x="709929" y="1013459"/>
                  </a:lnTo>
                  <a:lnTo>
                    <a:pt x="772541" y="1013459"/>
                  </a:lnTo>
                  <a:lnTo>
                    <a:pt x="828294" y="1013459"/>
                  </a:lnTo>
                  <a:lnTo>
                    <a:pt x="828294" y="997076"/>
                  </a:lnTo>
                  <a:lnTo>
                    <a:pt x="849121" y="997076"/>
                  </a:lnTo>
                  <a:lnTo>
                    <a:pt x="849121" y="980694"/>
                  </a:lnTo>
                  <a:lnTo>
                    <a:pt x="932688" y="980694"/>
                  </a:lnTo>
                  <a:lnTo>
                    <a:pt x="932688" y="964310"/>
                  </a:lnTo>
                  <a:lnTo>
                    <a:pt x="988313" y="964310"/>
                  </a:lnTo>
                  <a:lnTo>
                    <a:pt x="988313" y="948054"/>
                  </a:lnTo>
                  <a:lnTo>
                    <a:pt x="1002283" y="948054"/>
                  </a:lnTo>
                  <a:lnTo>
                    <a:pt x="1002283" y="931671"/>
                  </a:lnTo>
                  <a:lnTo>
                    <a:pt x="1023112" y="931671"/>
                  </a:lnTo>
                  <a:lnTo>
                    <a:pt x="1023112" y="915288"/>
                  </a:lnTo>
                  <a:lnTo>
                    <a:pt x="1078864" y="915288"/>
                  </a:lnTo>
                  <a:lnTo>
                    <a:pt x="1078864" y="899032"/>
                  </a:lnTo>
                  <a:lnTo>
                    <a:pt x="1106677" y="899032"/>
                  </a:lnTo>
                  <a:lnTo>
                    <a:pt x="1106677" y="882650"/>
                  </a:lnTo>
                  <a:lnTo>
                    <a:pt x="1134490" y="882650"/>
                  </a:lnTo>
                  <a:lnTo>
                    <a:pt x="1134490" y="866266"/>
                  </a:lnTo>
                  <a:lnTo>
                    <a:pt x="1148461" y="866266"/>
                  </a:lnTo>
                  <a:lnTo>
                    <a:pt x="1148461" y="849883"/>
                  </a:lnTo>
                  <a:lnTo>
                    <a:pt x="1162303" y="849883"/>
                  </a:lnTo>
                  <a:lnTo>
                    <a:pt x="1162303" y="833627"/>
                  </a:lnTo>
                  <a:lnTo>
                    <a:pt x="1190116" y="833627"/>
                  </a:lnTo>
                  <a:lnTo>
                    <a:pt x="1218057" y="833627"/>
                  </a:lnTo>
                  <a:lnTo>
                    <a:pt x="1218057" y="817244"/>
                  </a:lnTo>
                  <a:lnTo>
                    <a:pt x="1259713" y="817244"/>
                  </a:lnTo>
                  <a:lnTo>
                    <a:pt x="1308481" y="817244"/>
                  </a:lnTo>
                  <a:lnTo>
                    <a:pt x="1308481" y="800861"/>
                  </a:lnTo>
                  <a:lnTo>
                    <a:pt x="1419859" y="800861"/>
                  </a:lnTo>
                  <a:lnTo>
                    <a:pt x="1419859" y="784606"/>
                  </a:lnTo>
                  <a:lnTo>
                    <a:pt x="1426845" y="784606"/>
                  </a:lnTo>
                  <a:lnTo>
                    <a:pt x="1426845" y="768222"/>
                  </a:lnTo>
                  <a:lnTo>
                    <a:pt x="1433702" y="768222"/>
                  </a:lnTo>
                  <a:lnTo>
                    <a:pt x="1433702" y="751839"/>
                  </a:lnTo>
                  <a:lnTo>
                    <a:pt x="1461643" y="751839"/>
                  </a:lnTo>
                  <a:lnTo>
                    <a:pt x="1461643" y="735583"/>
                  </a:lnTo>
                  <a:lnTo>
                    <a:pt x="1468501" y="735583"/>
                  </a:lnTo>
                  <a:lnTo>
                    <a:pt x="1468501" y="702817"/>
                  </a:lnTo>
                  <a:lnTo>
                    <a:pt x="1489456" y="702817"/>
                  </a:lnTo>
                  <a:lnTo>
                    <a:pt x="1489456" y="686434"/>
                  </a:lnTo>
                  <a:lnTo>
                    <a:pt x="1496440" y="686434"/>
                  </a:lnTo>
                  <a:lnTo>
                    <a:pt x="1496440" y="670178"/>
                  </a:lnTo>
                  <a:lnTo>
                    <a:pt x="1510283" y="670178"/>
                  </a:lnTo>
                  <a:lnTo>
                    <a:pt x="1510283" y="653795"/>
                  </a:lnTo>
                  <a:lnTo>
                    <a:pt x="1531239" y="653795"/>
                  </a:lnTo>
                  <a:lnTo>
                    <a:pt x="1531239" y="637413"/>
                  </a:lnTo>
                  <a:lnTo>
                    <a:pt x="1545082" y="637413"/>
                  </a:lnTo>
                  <a:lnTo>
                    <a:pt x="1545082" y="621157"/>
                  </a:lnTo>
                  <a:lnTo>
                    <a:pt x="1607820" y="621157"/>
                  </a:lnTo>
                  <a:lnTo>
                    <a:pt x="1607820" y="604773"/>
                  </a:lnTo>
                  <a:lnTo>
                    <a:pt x="1663445" y="604773"/>
                  </a:lnTo>
                  <a:lnTo>
                    <a:pt x="1663445" y="588390"/>
                  </a:lnTo>
                  <a:lnTo>
                    <a:pt x="1726057" y="588390"/>
                  </a:lnTo>
                  <a:lnTo>
                    <a:pt x="1726057" y="572134"/>
                  </a:lnTo>
                  <a:lnTo>
                    <a:pt x="1893062" y="572134"/>
                  </a:lnTo>
                  <a:lnTo>
                    <a:pt x="1955800" y="572134"/>
                  </a:lnTo>
                  <a:lnTo>
                    <a:pt x="1955800" y="539369"/>
                  </a:lnTo>
                  <a:lnTo>
                    <a:pt x="2046224" y="539369"/>
                  </a:lnTo>
                  <a:lnTo>
                    <a:pt x="2046224" y="522985"/>
                  </a:lnTo>
                  <a:lnTo>
                    <a:pt x="2115820" y="522985"/>
                  </a:lnTo>
                  <a:lnTo>
                    <a:pt x="2115820" y="506729"/>
                  </a:lnTo>
                  <a:lnTo>
                    <a:pt x="2213229" y="506729"/>
                  </a:lnTo>
                  <a:lnTo>
                    <a:pt x="2213229" y="473963"/>
                  </a:lnTo>
                  <a:lnTo>
                    <a:pt x="2268982" y="473963"/>
                  </a:lnTo>
                  <a:lnTo>
                    <a:pt x="2268982" y="441325"/>
                  </a:lnTo>
                  <a:lnTo>
                    <a:pt x="2366391" y="441325"/>
                  </a:lnTo>
                  <a:lnTo>
                    <a:pt x="2366391" y="424941"/>
                  </a:lnTo>
                  <a:lnTo>
                    <a:pt x="2435987" y="424941"/>
                  </a:lnTo>
                  <a:lnTo>
                    <a:pt x="2435987" y="392302"/>
                  </a:lnTo>
                  <a:lnTo>
                    <a:pt x="2442972" y="392302"/>
                  </a:lnTo>
                  <a:lnTo>
                    <a:pt x="2442972" y="359536"/>
                  </a:lnTo>
                  <a:lnTo>
                    <a:pt x="2519553" y="359536"/>
                  </a:lnTo>
                  <a:lnTo>
                    <a:pt x="2596134" y="359536"/>
                  </a:lnTo>
                  <a:lnTo>
                    <a:pt x="2596134" y="310514"/>
                  </a:lnTo>
                  <a:lnTo>
                    <a:pt x="2644775" y="310514"/>
                  </a:lnTo>
                  <a:lnTo>
                    <a:pt x="2644775" y="277875"/>
                  </a:lnTo>
                  <a:lnTo>
                    <a:pt x="2721355" y="277875"/>
                  </a:lnTo>
                  <a:lnTo>
                    <a:pt x="2721355" y="228853"/>
                  </a:lnTo>
                  <a:lnTo>
                    <a:pt x="2818765" y="228853"/>
                  </a:lnTo>
                  <a:lnTo>
                    <a:pt x="2818765" y="196087"/>
                  </a:lnTo>
                  <a:lnTo>
                    <a:pt x="2825750" y="196087"/>
                  </a:lnTo>
                  <a:lnTo>
                    <a:pt x="2825750" y="147065"/>
                  </a:lnTo>
                  <a:lnTo>
                    <a:pt x="2944114" y="147065"/>
                  </a:lnTo>
                  <a:lnTo>
                    <a:pt x="2944114" y="98043"/>
                  </a:lnTo>
                  <a:lnTo>
                    <a:pt x="3013710" y="98043"/>
                  </a:lnTo>
                  <a:lnTo>
                    <a:pt x="3013710" y="49021"/>
                  </a:lnTo>
                  <a:lnTo>
                    <a:pt x="3069336" y="49021"/>
                  </a:lnTo>
                  <a:lnTo>
                    <a:pt x="3069336" y="0"/>
                  </a:lnTo>
                  <a:lnTo>
                    <a:pt x="3152902" y="0"/>
                  </a:lnTo>
                </a:path>
              </a:pathLst>
            </a:custGeom>
            <a:ln w="38100">
              <a:solidFill>
                <a:srgbClr val="ACA77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827951" y="1684527"/>
              <a:ext cx="3162300" cy="2241550"/>
            </a:xfrm>
            <a:custGeom>
              <a:avLst/>
              <a:gdLst/>
              <a:ahLst/>
              <a:cxnLst/>
              <a:rect l="l" t="t" r="r" b="b"/>
              <a:pathLst>
                <a:path w="3162300" h="2241550">
                  <a:moveTo>
                    <a:pt x="0" y="2240991"/>
                  </a:moveTo>
                  <a:lnTo>
                    <a:pt x="13970" y="2240991"/>
                  </a:lnTo>
                  <a:lnTo>
                    <a:pt x="13970" y="2224392"/>
                  </a:lnTo>
                  <a:lnTo>
                    <a:pt x="27927" y="2224392"/>
                  </a:lnTo>
                  <a:lnTo>
                    <a:pt x="27927" y="2207793"/>
                  </a:lnTo>
                  <a:lnTo>
                    <a:pt x="34912" y="2207793"/>
                  </a:lnTo>
                  <a:lnTo>
                    <a:pt x="34912" y="2191181"/>
                  </a:lnTo>
                  <a:lnTo>
                    <a:pt x="48869" y="2191181"/>
                  </a:lnTo>
                  <a:lnTo>
                    <a:pt x="48869" y="2174621"/>
                  </a:lnTo>
                  <a:lnTo>
                    <a:pt x="83769" y="2174621"/>
                  </a:lnTo>
                  <a:lnTo>
                    <a:pt x="83769" y="2157984"/>
                  </a:lnTo>
                  <a:lnTo>
                    <a:pt x="83769" y="2124837"/>
                  </a:lnTo>
                  <a:lnTo>
                    <a:pt x="90754" y="2124837"/>
                  </a:lnTo>
                  <a:lnTo>
                    <a:pt x="90754" y="2108200"/>
                  </a:lnTo>
                  <a:lnTo>
                    <a:pt x="104711" y="2108200"/>
                  </a:lnTo>
                  <a:lnTo>
                    <a:pt x="104711" y="2091563"/>
                  </a:lnTo>
                  <a:lnTo>
                    <a:pt x="132638" y="2091563"/>
                  </a:lnTo>
                  <a:lnTo>
                    <a:pt x="132638" y="2074926"/>
                  </a:lnTo>
                  <a:lnTo>
                    <a:pt x="139611" y="2074926"/>
                  </a:lnTo>
                  <a:lnTo>
                    <a:pt x="139611" y="2058416"/>
                  </a:lnTo>
                  <a:lnTo>
                    <a:pt x="139611" y="2041779"/>
                  </a:lnTo>
                  <a:lnTo>
                    <a:pt x="188480" y="2041779"/>
                  </a:lnTo>
                  <a:lnTo>
                    <a:pt x="188480" y="2025142"/>
                  </a:lnTo>
                  <a:lnTo>
                    <a:pt x="195465" y="2025142"/>
                  </a:lnTo>
                  <a:lnTo>
                    <a:pt x="195465" y="2008632"/>
                  </a:lnTo>
                  <a:lnTo>
                    <a:pt x="202437" y="2008632"/>
                  </a:lnTo>
                  <a:lnTo>
                    <a:pt x="216408" y="2008632"/>
                  </a:lnTo>
                  <a:lnTo>
                    <a:pt x="216408" y="1991995"/>
                  </a:lnTo>
                  <a:lnTo>
                    <a:pt x="216408" y="1975358"/>
                  </a:lnTo>
                  <a:lnTo>
                    <a:pt x="244322" y="1975358"/>
                  </a:lnTo>
                  <a:lnTo>
                    <a:pt x="244322" y="1958848"/>
                  </a:lnTo>
                  <a:lnTo>
                    <a:pt x="258292" y="1958848"/>
                  </a:lnTo>
                  <a:lnTo>
                    <a:pt x="258292" y="1942211"/>
                  </a:lnTo>
                  <a:lnTo>
                    <a:pt x="265264" y="1942211"/>
                  </a:lnTo>
                  <a:lnTo>
                    <a:pt x="265264" y="1925574"/>
                  </a:lnTo>
                  <a:lnTo>
                    <a:pt x="286207" y="1925574"/>
                  </a:lnTo>
                  <a:lnTo>
                    <a:pt x="286207" y="1908937"/>
                  </a:lnTo>
                  <a:lnTo>
                    <a:pt x="286207" y="1892427"/>
                  </a:lnTo>
                  <a:lnTo>
                    <a:pt x="293192" y="1892427"/>
                  </a:lnTo>
                  <a:lnTo>
                    <a:pt x="293192" y="1875790"/>
                  </a:lnTo>
                  <a:lnTo>
                    <a:pt x="300177" y="1875790"/>
                  </a:lnTo>
                  <a:lnTo>
                    <a:pt x="300177" y="1859153"/>
                  </a:lnTo>
                  <a:lnTo>
                    <a:pt x="314134" y="1859153"/>
                  </a:lnTo>
                  <a:lnTo>
                    <a:pt x="342061" y="1859153"/>
                  </a:lnTo>
                  <a:lnTo>
                    <a:pt x="342061" y="1842643"/>
                  </a:lnTo>
                  <a:lnTo>
                    <a:pt x="369976" y="1842643"/>
                  </a:lnTo>
                  <a:lnTo>
                    <a:pt x="369976" y="1826006"/>
                  </a:lnTo>
                  <a:lnTo>
                    <a:pt x="376961" y="1826006"/>
                  </a:lnTo>
                  <a:lnTo>
                    <a:pt x="376961" y="1809369"/>
                  </a:lnTo>
                  <a:lnTo>
                    <a:pt x="390918" y="1809369"/>
                  </a:lnTo>
                  <a:lnTo>
                    <a:pt x="390918" y="1792732"/>
                  </a:lnTo>
                  <a:lnTo>
                    <a:pt x="404875" y="1792732"/>
                  </a:lnTo>
                  <a:lnTo>
                    <a:pt x="404875" y="1776222"/>
                  </a:lnTo>
                  <a:lnTo>
                    <a:pt x="432803" y="1776222"/>
                  </a:lnTo>
                  <a:lnTo>
                    <a:pt x="432803" y="1759585"/>
                  </a:lnTo>
                  <a:lnTo>
                    <a:pt x="439788" y="1759585"/>
                  </a:lnTo>
                  <a:lnTo>
                    <a:pt x="439788" y="1742948"/>
                  </a:lnTo>
                  <a:lnTo>
                    <a:pt x="453732" y="1742948"/>
                  </a:lnTo>
                  <a:lnTo>
                    <a:pt x="453732" y="1726438"/>
                  </a:lnTo>
                  <a:lnTo>
                    <a:pt x="453732" y="1709801"/>
                  </a:lnTo>
                  <a:lnTo>
                    <a:pt x="460717" y="1709801"/>
                  </a:lnTo>
                  <a:lnTo>
                    <a:pt x="460717" y="1693164"/>
                  </a:lnTo>
                  <a:lnTo>
                    <a:pt x="495642" y="1693164"/>
                  </a:lnTo>
                  <a:lnTo>
                    <a:pt x="495642" y="1660017"/>
                  </a:lnTo>
                  <a:lnTo>
                    <a:pt x="509612" y="1660017"/>
                  </a:lnTo>
                  <a:lnTo>
                    <a:pt x="509612" y="1643380"/>
                  </a:lnTo>
                  <a:lnTo>
                    <a:pt x="509612" y="1626743"/>
                  </a:lnTo>
                  <a:lnTo>
                    <a:pt x="544537" y="1626743"/>
                  </a:lnTo>
                  <a:lnTo>
                    <a:pt x="544537" y="1610233"/>
                  </a:lnTo>
                  <a:lnTo>
                    <a:pt x="551522" y="1610233"/>
                  </a:lnTo>
                  <a:lnTo>
                    <a:pt x="551522" y="1593596"/>
                  </a:lnTo>
                  <a:lnTo>
                    <a:pt x="572477" y="1593596"/>
                  </a:lnTo>
                  <a:lnTo>
                    <a:pt x="572477" y="1576959"/>
                  </a:lnTo>
                  <a:lnTo>
                    <a:pt x="572477" y="1543812"/>
                  </a:lnTo>
                  <a:lnTo>
                    <a:pt x="579335" y="1543812"/>
                  </a:lnTo>
                  <a:lnTo>
                    <a:pt x="579335" y="1527175"/>
                  </a:lnTo>
                  <a:lnTo>
                    <a:pt x="600290" y="1527175"/>
                  </a:lnTo>
                  <a:lnTo>
                    <a:pt x="600290" y="1510538"/>
                  </a:lnTo>
                  <a:lnTo>
                    <a:pt x="635215" y="1510538"/>
                  </a:lnTo>
                  <a:lnTo>
                    <a:pt x="642200" y="1510538"/>
                  </a:lnTo>
                  <a:lnTo>
                    <a:pt x="642200" y="1494028"/>
                  </a:lnTo>
                  <a:lnTo>
                    <a:pt x="656170" y="1494028"/>
                  </a:lnTo>
                  <a:lnTo>
                    <a:pt x="656170" y="1477391"/>
                  </a:lnTo>
                  <a:lnTo>
                    <a:pt x="670140" y="1477391"/>
                  </a:lnTo>
                  <a:lnTo>
                    <a:pt x="670140" y="1460754"/>
                  </a:lnTo>
                  <a:lnTo>
                    <a:pt x="684110" y="1460754"/>
                  </a:lnTo>
                  <a:lnTo>
                    <a:pt x="684110" y="1444244"/>
                  </a:lnTo>
                  <a:lnTo>
                    <a:pt x="684110" y="1427607"/>
                  </a:lnTo>
                  <a:lnTo>
                    <a:pt x="691095" y="1427607"/>
                  </a:lnTo>
                  <a:lnTo>
                    <a:pt x="691095" y="1410970"/>
                  </a:lnTo>
                  <a:lnTo>
                    <a:pt x="691095" y="1394333"/>
                  </a:lnTo>
                  <a:lnTo>
                    <a:pt x="698080" y="1394333"/>
                  </a:lnTo>
                  <a:lnTo>
                    <a:pt x="698080" y="1377823"/>
                  </a:lnTo>
                  <a:lnTo>
                    <a:pt x="712050" y="1377823"/>
                  </a:lnTo>
                  <a:lnTo>
                    <a:pt x="712050" y="1361186"/>
                  </a:lnTo>
                  <a:lnTo>
                    <a:pt x="719035" y="1361186"/>
                  </a:lnTo>
                  <a:lnTo>
                    <a:pt x="719035" y="1344549"/>
                  </a:lnTo>
                  <a:lnTo>
                    <a:pt x="733005" y="1344549"/>
                  </a:lnTo>
                  <a:lnTo>
                    <a:pt x="733005" y="1328039"/>
                  </a:lnTo>
                  <a:lnTo>
                    <a:pt x="739990" y="1328039"/>
                  </a:lnTo>
                  <a:lnTo>
                    <a:pt x="739990" y="1311402"/>
                  </a:lnTo>
                  <a:lnTo>
                    <a:pt x="739990" y="1294765"/>
                  </a:lnTo>
                  <a:lnTo>
                    <a:pt x="767930" y="1294765"/>
                  </a:lnTo>
                  <a:lnTo>
                    <a:pt x="767930" y="1278128"/>
                  </a:lnTo>
                  <a:lnTo>
                    <a:pt x="774915" y="1278128"/>
                  </a:lnTo>
                  <a:lnTo>
                    <a:pt x="774915" y="1261618"/>
                  </a:lnTo>
                  <a:lnTo>
                    <a:pt x="795743" y="1261618"/>
                  </a:lnTo>
                  <a:lnTo>
                    <a:pt x="795743" y="1244981"/>
                  </a:lnTo>
                  <a:lnTo>
                    <a:pt x="816698" y="1244981"/>
                  </a:lnTo>
                  <a:lnTo>
                    <a:pt x="816698" y="1228344"/>
                  </a:lnTo>
                  <a:lnTo>
                    <a:pt x="858608" y="1228344"/>
                  </a:lnTo>
                  <a:lnTo>
                    <a:pt x="858608" y="1211834"/>
                  </a:lnTo>
                  <a:lnTo>
                    <a:pt x="865593" y="1211834"/>
                  </a:lnTo>
                  <a:lnTo>
                    <a:pt x="865593" y="1195197"/>
                  </a:lnTo>
                  <a:lnTo>
                    <a:pt x="886548" y="1195197"/>
                  </a:lnTo>
                  <a:lnTo>
                    <a:pt x="886548" y="1178560"/>
                  </a:lnTo>
                  <a:lnTo>
                    <a:pt x="928458" y="1178560"/>
                  </a:lnTo>
                  <a:lnTo>
                    <a:pt x="928458" y="1161923"/>
                  </a:lnTo>
                  <a:lnTo>
                    <a:pt x="935443" y="1161923"/>
                  </a:lnTo>
                  <a:lnTo>
                    <a:pt x="942428" y="1161923"/>
                  </a:lnTo>
                  <a:lnTo>
                    <a:pt x="942428" y="1145413"/>
                  </a:lnTo>
                  <a:lnTo>
                    <a:pt x="942428" y="1128776"/>
                  </a:lnTo>
                  <a:lnTo>
                    <a:pt x="963383" y="1128776"/>
                  </a:lnTo>
                  <a:lnTo>
                    <a:pt x="963383" y="1112139"/>
                  </a:lnTo>
                  <a:lnTo>
                    <a:pt x="984338" y="1112139"/>
                  </a:lnTo>
                  <a:lnTo>
                    <a:pt x="984338" y="1095629"/>
                  </a:lnTo>
                  <a:lnTo>
                    <a:pt x="991196" y="1095629"/>
                  </a:lnTo>
                  <a:lnTo>
                    <a:pt x="991196" y="1078992"/>
                  </a:lnTo>
                  <a:lnTo>
                    <a:pt x="1040091" y="1078992"/>
                  </a:lnTo>
                  <a:lnTo>
                    <a:pt x="1040091" y="1045718"/>
                  </a:lnTo>
                  <a:lnTo>
                    <a:pt x="1061046" y="1045718"/>
                  </a:lnTo>
                  <a:lnTo>
                    <a:pt x="1061046" y="1029208"/>
                  </a:lnTo>
                  <a:lnTo>
                    <a:pt x="1082001" y="1029208"/>
                  </a:lnTo>
                  <a:lnTo>
                    <a:pt x="1082001" y="1012571"/>
                  </a:lnTo>
                  <a:lnTo>
                    <a:pt x="1088986" y="1012571"/>
                  </a:lnTo>
                  <a:lnTo>
                    <a:pt x="1088986" y="995934"/>
                  </a:lnTo>
                  <a:lnTo>
                    <a:pt x="1102956" y="995934"/>
                  </a:lnTo>
                  <a:lnTo>
                    <a:pt x="1102956" y="979424"/>
                  </a:lnTo>
                  <a:lnTo>
                    <a:pt x="1144866" y="979424"/>
                  </a:lnTo>
                  <a:lnTo>
                    <a:pt x="1144866" y="962787"/>
                  </a:lnTo>
                  <a:lnTo>
                    <a:pt x="1235544" y="962787"/>
                  </a:lnTo>
                  <a:lnTo>
                    <a:pt x="1235544" y="946150"/>
                  </a:lnTo>
                  <a:lnTo>
                    <a:pt x="1263484" y="946150"/>
                  </a:lnTo>
                  <a:lnTo>
                    <a:pt x="1284439" y="946150"/>
                  </a:lnTo>
                  <a:lnTo>
                    <a:pt x="1284439" y="929513"/>
                  </a:lnTo>
                  <a:lnTo>
                    <a:pt x="1284439" y="913003"/>
                  </a:lnTo>
                  <a:lnTo>
                    <a:pt x="1319364" y="913003"/>
                  </a:lnTo>
                  <a:lnTo>
                    <a:pt x="1319364" y="896366"/>
                  </a:lnTo>
                  <a:lnTo>
                    <a:pt x="1347304" y="896366"/>
                  </a:lnTo>
                  <a:lnTo>
                    <a:pt x="1347304" y="879729"/>
                  </a:lnTo>
                  <a:lnTo>
                    <a:pt x="1396199" y="879729"/>
                  </a:lnTo>
                  <a:lnTo>
                    <a:pt x="1396199" y="863219"/>
                  </a:lnTo>
                  <a:lnTo>
                    <a:pt x="1403057" y="863219"/>
                  </a:lnTo>
                  <a:lnTo>
                    <a:pt x="1403057" y="846582"/>
                  </a:lnTo>
                  <a:lnTo>
                    <a:pt x="1410042" y="846582"/>
                  </a:lnTo>
                  <a:lnTo>
                    <a:pt x="1410042" y="829945"/>
                  </a:lnTo>
                  <a:lnTo>
                    <a:pt x="1417027" y="829945"/>
                  </a:lnTo>
                  <a:lnTo>
                    <a:pt x="1417027" y="813435"/>
                  </a:lnTo>
                  <a:lnTo>
                    <a:pt x="1424012" y="813435"/>
                  </a:lnTo>
                  <a:lnTo>
                    <a:pt x="1424012" y="796798"/>
                  </a:lnTo>
                  <a:lnTo>
                    <a:pt x="1437982" y="796798"/>
                  </a:lnTo>
                  <a:lnTo>
                    <a:pt x="1437982" y="780161"/>
                  </a:lnTo>
                  <a:lnTo>
                    <a:pt x="1458937" y="780161"/>
                  </a:lnTo>
                  <a:lnTo>
                    <a:pt x="1458937" y="763524"/>
                  </a:lnTo>
                  <a:lnTo>
                    <a:pt x="1640420" y="763524"/>
                  </a:lnTo>
                  <a:lnTo>
                    <a:pt x="1640420" y="747014"/>
                  </a:lnTo>
                  <a:lnTo>
                    <a:pt x="1661375" y="747014"/>
                  </a:lnTo>
                  <a:lnTo>
                    <a:pt x="1661375" y="730377"/>
                  </a:lnTo>
                  <a:lnTo>
                    <a:pt x="1661375" y="697230"/>
                  </a:lnTo>
                  <a:lnTo>
                    <a:pt x="1682330" y="697230"/>
                  </a:lnTo>
                  <a:lnTo>
                    <a:pt x="1682330" y="680593"/>
                  </a:lnTo>
                  <a:lnTo>
                    <a:pt x="1689315" y="680593"/>
                  </a:lnTo>
                  <a:lnTo>
                    <a:pt x="1689315" y="663956"/>
                  </a:lnTo>
                  <a:lnTo>
                    <a:pt x="1696300" y="663956"/>
                  </a:lnTo>
                  <a:lnTo>
                    <a:pt x="1696300" y="647319"/>
                  </a:lnTo>
                  <a:lnTo>
                    <a:pt x="1870798" y="647319"/>
                  </a:lnTo>
                  <a:lnTo>
                    <a:pt x="1870798" y="630809"/>
                  </a:lnTo>
                  <a:lnTo>
                    <a:pt x="1898738" y="630809"/>
                  </a:lnTo>
                  <a:lnTo>
                    <a:pt x="1933663" y="630809"/>
                  </a:lnTo>
                  <a:lnTo>
                    <a:pt x="1933663" y="614172"/>
                  </a:lnTo>
                  <a:lnTo>
                    <a:pt x="1954618" y="614172"/>
                  </a:lnTo>
                  <a:lnTo>
                    <a:pt x="1954618" y="597535"/>
                  </a:lnTo>
                  <a:lnTo>
                    <a:pt x="1968588" y="597535"/>
                  </a:lnTo>
                  <a:lnTo>
                    <a:pt x="1968588" y="564388"/>
                  </a:lnTo>
                  <a:lnTo>
                    <a:pt x="2122131" y="564388"/>
                  </a:lnTo>
                  <a:lnTo>
                    <a:pt x="2122131" y="547751"/>
                  </a:lnTo>
                  <a:lnTo>
                    <a:pt x="2164041" y="547751"/>
                  </a:lnTo>
                  <a:lnTo>
                    <a:pt x="2164041" y="514604"/>
                  </a:lnTo>
                  <a:lnTo>
                    <a:pt x="2184996" y="514604"/>
                  </a:lnTo>
                  <a:lnTo>
                    <a:pt x="2184996" y="497967"/>
                  </a:lnTo>
                  <a:lnTo>
                    <a:pt x="2317584" y="497967"/>
                  </a:lnTo>
                  <a:lnTo>
                    <a:pt x="2317584" y="481330"/>
                  </a:lnTo>
                  <a:lnTo>
                    <a:pt x="2359494" y="481330"/>
                  </a:lnTo>
                  <a:lnTo>
                    <a:pt x="2359494" y="448183"/>
                  </a:lnTo>
                  <a:lnTo>
                    <a:pt x="2436202" y="448183"/>
                  </a:lnTo>
                  <a:lnTo>
                    <a:pt x="2436202" y="414909"/>
                  </a:lnTo>
                  <a:lnTo>
                    <a:pt x="2450172" y="414909"/>
                  </a:lnTo>
                  <a:lnTo>
                    <a:pt x="2450172" y="381762"/>
                  </a:lnTo>
                  <a:lnTo>
                    <a:pt x="2513037" y="381762"/>
                  </a:lnTo>
                  <a:lnTo>
                    <a:pt x="2513037" y="365125"/>
                  </a:lnTo>
                  <a:lnTo>
                    <a:pt x="2527007" y="365125"/>
                  </a:lnTo>
                  <a:lnTo>
                    <a:pt x="2659595" y="365125"/>
                  </a:lnTo>
                  <a:lnTo>
                    <a:pt x="2659595" y="315341"/>
                  </a:lnTo>
                  <a:lnTo>
                    <a:pt x="2799295" y="315341"/>
                  </a:lnTo>
                  <a:lnTo>
                    <a:pt x="2799295" y="282194"/>
                  </a:lnTo>
                  <a:lnTo>
                    <a:pt x="2799295" y="248920"/>
                  </a:lnTo>
                  <a:lnTo>
                    <a:pt x="2820250" y="248920"/>
                  </a:lnTo>
                  <a:lnTo>
                    <a:pt x="2820250" y="165988"/>
                  </a:lnTo>
                  <a:lnTo>
                    <a:pt x="2869018" y="165988"/>
                  </a:lnTo>
                  <a:lnTo>
                    <a:pt x="2869018" y="132714"/>
                  </a:lnTo>
                  <a:lnTo>
                    <a:pt x="2896958" y="132714"/>
                  </a:lnTo>
                  <a:lnTo>
                    <a:pt x="2896958" y="82931"/>
                  </a:lnTo>
                  <a:lnTo>
                    <a:pt x="2987763" y="82931"/>
                  </a:lnTo>
                  <a:lnTo>
                    <a:pt x="2987763" y="49784"/>
                  </a:lnTo>
                  <a:lnTo>
                    <a:pt x="3015703" y="49784"/>
                  </a:lnTo>
                  <a:lnTo>
                    <a:pt x="3015703" y="0"/>
                  </a:lnTo>
                  <a:lnTo>
                    <a:pt x="3162261" y="0"/>
                  </a:lnTo>
                </a:path>
              </a:pathLst>
            </a:custGeom>
            <a:ln w="381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40" name="object 40" descr=""/>
          <p:cNvGrpSpPr/>
          <p:nvPr/>
        </p:nvGrpSpPr>
        <p:grpSpPr>
          <a:xfrm>
            <a:off x="5367401" y="1681479"/>
            <a:ext cx="3181985" cy="2255520"/>
            <a:chOff x="5367401" y="1681479"/>
            <a:chExt cx="3181985" cy="2255520"/>
          </a:xfrm>
        </p:grpSpPr>
        <p:sp>
          <p:nvSpPr>
            <p:cNvPr id="41" name="object 41" descr=""/>
            <p:cNvSpPr/>
            <p:nvPr/>
          </p:nvSpPr>
          <p:spPr>
            <a:xfrm>
              <a:off x="5390261" y="2518790"/>
              <a:ext cx="3140075" cy="1391920"/>
            </a:xfrm>
            <a:custGeom>
              <a:avLst/>
              <a:gdLst/>
              <a:ahLst/>
              <a:cxnLst/>
              <a:rect l="l" t="t" r="r" b="b"/>
              <a:pathLst>
                <a:path w="3140075" h="1391920">
                  <a:moveTo>
                    <a:pt x="0" y="1391640"/>
                  </a:moveTo>
                  <a:lnTo>
                    <a:pt x="13842" y="1391640"/>
                  </a:lnTo>
                  <a:lnTo>
                    <a:pt x="13842" y="1374876"/>
                  </a:lnTo>
                  <a:lnTo>
                    <a:pt x="20700" y="1374876"/>
                  </a:lnTo>
                  <a:lnTo>
                    <a:pt x="20700" y="1358099"/>
                  </a:lnTo>
                  <a:lnTo>
                    <a:pt x="27686" y="1358099"/>
                  </a:lnTo>
                  <a:lnTo>
                    <a:pt x="27686" y="1341373"/>
                  </a:lnTo>
                  <a:lnTo>
                    <a:pt x="83185" y="1341373"/>
                  </a:lnTo>
                  <a:lnTo>
                    <a:pt x="90042" y="1341373"/>
                  </a:lnTo>
                  <a:lnTo>
                    <a:pt x="90042" y="1324609"/>
                  </a:lnTo>
                  <a:lnTo>
                    <a:pt x="97027" y="1324609"/>
                  </a:lnTo>
                  <a:lnTo>
                    <a:pt x="97027" y="1307845"/>
                  </a:lnTo>
                  <a:lnTo>
                    <a:pt x="103886" y="1307845"/>
                  </a:lnTo>
                  <a:lnTo>
                    <a:pt x="103886" y="1291081"/>
                  </a:lnTo>
                  <a:lnTo>
                    <a:pt x="124713" y="1291081"/>
                  </a:lnTo>
                  <a:lnTo>
                    <a:pt x="124713" y="1274317"/>
                  </a:lnTo>
                  <a:lnTo>
                    <a:pt x="131699" y="1274317"/>
                  </a:lnTo>
                  <a:lnTo>
                    <a:pt x="131699" y="1257553"/>
                  </a:lnTo>
                  <a:lnTo>
                    <a:pt x="152400" y="1257553"/>
                  </a:lnTo>
                  <a:lnTo>
                    <a:pt x="152400" y="1240789"/>
                  </a:lnTo>
                  <a:lnTo>
                    <a:pt x="166242" y="1240789"/>
                  </a:lnTo>
                  <a:lnTo>
                    <a:pt x="166242" y="1224025"/>
                  </a:lnTo>
                  <a:lnTo>
                    <a:pt x="228726" y="1224025"/>
                  </a:lnTo>
                  <a:lnTo>
                    <a:pt x="228726" y="1207261"/>
                  </a:lnTo>
                  <a:lnTo>
                    <a:pt x="256412" y="1207261"/>
                  </a:lnTo>
                  <a:lnTo>
                    <a:pt x="256412" y="1190497"/>
                  </a:lnTo>
                  <a:lnTo>
                    <a:pt x="263398" y="1190497"/>
                  </a:lnTo>
                  <a:lnTo>
                    <a:pt x="263398" y="1173733"/>
                  </a:lnTo>
                  <a:lnTo>
                    <a:pt x="263398" y="1156970"/>
                  </a:lnTo>
                  <a:lnTo>
                    <a:pt x="277240" y="1156970"/>
                  </a:lnTo>
                  <a:lnTo>
                    <a:pt x="291084" y="1156970"/>
                  </a:lnTo>
                  <a:lnTo>
                    <a:pt x="291084" y="1140205"/>
                  </a:lnTo>
                  <a:lnTo>
                    <a:pt x="297941" y="1140205"/>
                  </a:lnTo>
                  <a:lnTo>
                    <a:pt x="297941" y="1123442"/>
                  </a:lnTo>
                  <a:lnTo>
                    <a:pt x="311912" y="1123442"/>
                  </a:lnTo>
                  <a:lnTo>
                    <a:pt x="353440" y="1123442"/>
                  </a:lnTo>
                  <a:lnTo>
                    <a:pt x="353440" y="1106677"/>
                  </a:lnTo>
                  <a:lnTo>
                    <a:pt x="401954" y="1106677"/>
                  </a:lnTo>
                  <a:lnTo>
                    <a:pt x="401954" y="1089786"/>
                  </a:lnTo>
                  <a:lnTo>
                    <a:pt x="457453" y="1089786"/>
                  </a:lnTo>
                  <a:lnTo>
                    <a:pt x="457453" y="1073022"/>
                  </a:lnTo>
                  <a:lnTo>
                    <a:pt x="457453" y="1056258"/>
                  </a:lnTo>
                  <a:lnTo>
                    <a:pt x="533653" y="1056258"/>
                  </a:lnTo>
                  <a:lnTo>
                    <a:pt x="533653" y="1039494"/>
                  </a:lnTo>
                  <a:lnTo>
                    <a:pt x="540638" y="1039494"/>
                  </a:lnTo>
                  <a:lnTo>
                    <a:pt x="540638" y="1022730"/>
                  </a:lnTo>
                  <a:lnTo>
                    <a:pt x="575183" y="1022730"/>
                  </a:lnTo>
                  <a:lnTo>
                    <a:pt x="575183" y="1005966"/>
                  </a:lnTo>
                  <a:lnTo>
                    <a:pt x="589152" y="1005966"/>
                  </a:lnTo>
                  <a:lnTo>
                    <a:pt x="589152" y="989202"/>
                  </a:lnTo>
                  <a:lnTo>
                    <a:pt x="630681" y="989202"/>
                  </a:lnTo>
                  <a:lnTo>
                    <a:pt x="679196" y="989202"/>
                  </a:lnTo>
                  <a:lnTo>
                    <a:pt x="679196" y="972438"/>
                  </a:lnTo>
                  <a:lnTo>
                    <a:pt x="686180" y="972438"/>
                  </a:lnTo>
                  <a:lnTo>
                    <a:pt x="686180" y="955675"/>
                  </a:lnTo>
                  <a:lnTo>
                    <a:pt x="706881" y="955675"/>
                  </a:lnTo>
                  <a:lnTo>
                    <a:pt x="706881" y="938910"/>
                  </a:lnTo>
                  <a:lnTo>
                    <a:pt x="748538" y="938910"/>
                  </a:lnTo>
                  <a:lnTo>
                    <a:pt x="748538" y="922146"/>
                  </a:lnTo>
                  <a:lnTo>
                    <a:pt x="762380" y="922146"/>
                  </a:lnTo>
                  <a:lnTo>
                    <a:pt x="762380" y="905382"/>
                  </a:lnTo>
                  <a:lnTo>
                    <a:pt x="852551" y="905382"/>
                  </a:lnTo>
                  <a:lnTo>
                    <a:pt x="852551" y="888619"/>
                  </a:lnTo>
                  <a:lnTo>
                    <a:pt x="859409" y="888619"/>
                  </a:lnTo>
                  <a:lnTo>
                    <a:pt x="859409" y="855090"/>
                  </a:lnTo>
                  <a:lnTo>
                    <a:pt x="880237" y="855090"/>
                  </a:lnTo>
                  <a:lnTo>
                    <a:pt x="880237" y="838326"/>
                  </a:lnTo>
                  <a:lnTo>
                    <a:pt x="956437" y="838326"/>
                  </a:lnTo>
                  <a:lnTo>
                    <a:pt x="956437" y="821563"/>
                  </a:lnTo>
                  <a:lnTo>
                    <a:pt x="1025778" y="821563"/>
                  </a:lnTo>
                  <a:lnTo>
                    <a:pt x="1025778" y="804798"/>
                  </a:lnTo>
                  <a:lnTo>
                    <a:pt x="1095121" y="804798"/>
                  </a:lnTo>
                  <a:lnTo>
                    <a:pt x="1095121" y="788034"/>
                  </a:lnTo>
                  <a:lnTo>
                    <a:pt x="1108964" y="788034"/>
                  </a:lnTo>
                  <a:lnTo>
                    <a:pt x="1108964" y="771270"/>
                  </a:lnTo>
                  <a:lnTo>
                    <a:pt x="1129791" y="771270"/>
                  </a:lnTo>
                  <a:lnTo>
                    <a:pt x="1171320" y="771270"/>
                  </a:lnTo>
                  <a:lnTo>
                    <a:pt x="1171320" y="754507"/>
                  </a:lnTo>
                  <a:lnTo>
                    <a:pt x="1178306" y="754507"/>
                  </a:lnTo>
                  <a:lnTo>
                    <a:pt x="1178306" y="737742"/>
                  </a:lnTo>
                  <a:lnTo>
                    <a:pt x="1205991" y="737742"/>
                  </a:lnTo>
                  <a:lnTo>
                    <a:pt x="1205991" y="720978"/>
                  </a:lnTo>
                  <a:lnTo>
                    <a:pt x="1254506" y="720978"/>
                  </a:lnTo>
                  <a:lnTo>
                    <a:pt x="1303019" y="720978"/>
                  </a:lnTo>
                  <a:lnTo>
                    <a:pt x="1303019" y="704214"/>
                  </a:lnTo>
                  <a:lnTo>
                    <a:pt x="1316863" y="704214"/>
                  </a:lnTo>
                  <a:lnTo>
                    <a:pt x="1316863" y="687451"/>
                  </a:lnTo>
                  <a:lnTo>
                    <a:pt x="1323847" y="687451"/>
                  </a:lnTo>
                  <a:lnTo>
                    <a:pt x="1323847" y="670686"/>
                  </a:lnTo>
                  <a:lnTo>
                    <a:pt x="1344548" y="670686"/>
                  </a:lnTo>
                  <a:lnTo>
                    <a:pt x="1344548" y="653922"/>
                  </a:lnTo>
                  <a:lnTo>
                    <a:pt x="1379219" y="653922"/>
                  </a:lnTo>
                  <a:lnTo>
                    <a:pt x="1379219" y="637158"/>
                  </a:lnTo>
                  <a:lnTo>
                    <a:pt x="1407033" y="637158"/>
                  </a:lnTo>
                  <a:lnTo>
                    <a:pt x="1407033" y="620394"/>
                  </a:lnTo>
                  <a:lnTo>
                    <a:pt x="1441577" y="620394"/>
                  </a:lnTo>
                  <a:lnTo>
                    <a:pt x="1441577" y="603631"/>
                  </a:lnTo>
                  <a:lnTo>
                    <a:pt x="1448562" y="603631"/>
                  </a:lnTo>
                  <a:lnTo>
                    <a:pt x="1448562" y="586866"/>
                  </a:lnTo>
                  <a:lnTo>
                    <a:pt x="1455546" y="586866"/>
                  </a:lnTo>
                  <a:lnTo>
                    <a:pt x="1455546" y="553338"/>
                  </a:lnTo>
                  <a:lnTo>
                    <a:pt x="1531746" y="553338"/>
                  </a:lnTo>
                  <a:lnTo>
                    <a:pt x="1531746" y="536575"/>
                  </a:lnTo>
                  <a:lnTo>
                    <a:pt x="1601089" y="536575"/>
                  </a:lnTo>
                  <a:lnTo>
                    <a:pt x="1601089" y="519810"/>
                  </a:lnTo>
                  <a:lnTo>
                    <a:pt x="1656461" y="519810"/>
                  </a:lnTo>
                  <a:lnTo>
                    <a:pt x="1656461" y="503046"/>
                  </a:lnTo>
                  <a:lnTo>
                    <a:pt x="1670304" y="503046"/>
                  </a:lnTo>
                  <a:lnTo>
                    <a:pt x="1670304" y="469519"/>
                  </a:lnTo>
                  <a:lnTo>
                    <a:pt x="1684273" y="469519"/>
                  </a:lnTo>
                  <a:lnTo>
                    <a:pt x="1684273" y="452754"/>
                  </a:lnTo>
                  <a:lnTo>
                    <a:pt x="1718817" y="452754"/>
                  </a:lnTo>
                  <a:lnTo>
                    <a:pt x="1718817" y="435990"/>
                  </a:lnTo>
                  <a:lnTo>
                    <a:pt x="1857502" y="435990"/>
                  </a:lnTo>
                  <a:lnTo>
                    <a:pt x="1857502" y="419226"/>
                  </a:lnTo>
                  <a:lnTo>
                    <a:pt x="1885188" y="419226"/>
                  </a:lnTo>
                  <a:lnTo>
                    <a:pt x="1996186" y="419226"/>
                  </a:lnTo>
                  <a:lnTo>
                    <a:pt x="1996186" y="402463"/>
                  </a:lnTo>
                  <a:lnTo>
                    <a:pt x="2030730" y="402463"/>
                  </a:lnTo>
                  <a:lnTo>
                    <a:pt x="2030730" y="385698"/>
                  </a:lnTo>
                  <a:lnTo>
                    <a:pt x="2107057" y="385698"/>
                  </a:lnTo>
                  <a:lnTo>
                    <a:pt x="2107057" y="352170"/>
                  </a:lnTo>
                  <a:lnTo>
                    <a:pt x="2148586" y="352170"/>
                  </a:lnTo>
                  <a:lnTo>
                    <a:pt x="2148586" y="335406"/>
                  </a:lnTo>
                  <a:lnTo>
                    <a:pt x="2190241" y="335406"/>
                  </a:lnTo>
                  <a:lnTo>
                    <a:pt x="2190241" y="318642"/>
                  </a:lnTo>
                  <a:lnTo>
                    <a:pt x="2204085" y="318642"/>
                  </a:lnTo>
                  <a:lnTo>
                    <a:pt x="2204085" y="285114"/>
                  </a:lnTo>
                  <a:lnTo>
                    <a:pt x="2259457" y="285114"/>
                  </a:lnTo>
                  <a:lnTo>
                    <a:pt x="2259457" y="268350"/>
                  </a:lnTo>
                  <a:lnTo>
                    <a:pt x="2301113" y="268350"/>
                  </a:lnTo>
                  <a:lnTo>
                    <a:pt x="2301113" y="234822"/>
                  </a:lnTo>
                  <a:lnTo>
                    <a:pt x="2432812" y="234822"/>
                  </a:lnTo>
                  <a:lnTo>
                    <a:pt x="2432812" y="218058"/>
                  </a:lnTo>
                  <a:lnTo>
                    <a:pt x="2432812" y="184531"/>
                  </a:lnTo>
                  <a:lnTo>
                    <a:pt x="2509012" y="184531"/>
                  </a:lnTo>
                  <a:lnTo>
                    <a:pt x="2585212" y="184531"/>
                  </a:lnTo>
                  <a:lnTo>
                    <a:pt x="2585212" y="151002"/>
                  </a:lnTo>
                  <a:lnTo>
                    <a:pt x="2633725" y="151002"/>
                  </a:lnTo>
                  <a:lnTo>
                    <a:pt x="2633725" y="117475"/>
                  </a:lnTo>
                  <a:lnTo>
                    <a:pt x="2800095" y="117475"/>
                  </a:lnTo>
                  <a:lnTo>
                    <a:pt x="2800095" y="83946"/>
                  </a:lnTo>
                  <a:lnTo>
                    <a:pt x="2931794" y="83946"/>
                  </a:lnTo>
                  <a:lnTo>
                    <a:pt x="2931794" y="33654"/>
                  </a:lnTo>
                  <a:lnTo>
                    <a:pt x="2994152" y="33654"/>
                  </a:lnTo>
                  <a:lnTo>
                    <a:pt x="2994152" y="0"/>
                  </a:lnTo>
                  <a:lnTo>
                    <a:pt x="3139820" y="0"/>
                  </a:lnTo>
                </a:path>
              </a:pathLst>
            </a:custGeom>
            <a:ln w="38100">
              <a:solidFill>
                <a:srgbClr val="0D445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5404485" y="2123820"/>
              <a:ext cx="3125470" cy="1794510"/>
            </a:xfrm>
            <a:custGeom>
              <a:avLst/>
              <a:gdLst/>
              <a:ahLst/>
              <a:cxnLst/>
              <a:rect l="l" t="t" r="r" b="b"/>
              <a:pathLst>
                <a:path w="3125470" h="1794510">
                  <a:moveTo>
                    <a:pt x="0" y="1793913"/>
                  </a:moveTo>
                  <a:lnTo>
                    <a:pt x="0" y="1777898"/>
                  </a:lnTo>
                  <a:lnTo>
                    <a:pt x="20700" y="1777898"/>
                  </a:lnTo>
                  <a:lnTo>
                    <a:pt x="20700" y="1761883"/>
                  </a:lnTo>
                  <a:lnTo>
                    <a:pt x="27559" y="1761883"/>
                  </a:lnTo>
                  <a:lnTo>
                    <a:pt x="27559" y="1745869"/>
                  </a:lnTo>
                  <a:lnTo>
                    <a:pt x="34416" y="1745869"/>
                  </a:lnTo>
                  <a:lnTo>
                    <a:pt x="41401" y="1745869"/>
                  </a:lnTo>
                  <a:lnTo>
                    <a:pt x="41401" y="1729867"/>
                  </a:lnTo>
                  <a:lnTo>
                    <a:pt x="41401" y="1713865"/>
                  </a:lnTo>
                  <a:lnTo>
                    <a:pt x="48260" y="1713865"/>
                  </a:lnTo>
                  <a:lnTo>
                    <a:pt x="48260" y="1681734"/>
                  </a:lnTo>
                  <a:lnTo>
                    <a:pt x="48260" y="1665732"/>
                  </a:lnTo>
                  <a:lnTo>
                    <a:pt x="48260" y="1649730"/>
                  </a:lnTo>
                  <a:lnTo>
                    <a:pt x="55117" y="1649730"/>
                  </a:lnTo>
                  <a:lnTo>
                    <a:pt x="55117" y="1633728"/>
                  </a:lnTo>
                  <a:lnTo>
                    <a:pt x="55117" y="1617726"/>
                  </a:lnTo>
                  <a:lnTo>
                    <a:pt x="62102" y="1617726"/>
                  </a:lnTo>
                  <a:lnTo>
                    <a:pt x="62102" y="1601724"/>
                  </a:lnTo>
                  <a:lnTo>
                    <a:pt x="68961" y="1601724"/>
                  </a:lnTo>
                  <a:lnTo>
                    <a:pt x="68961" y="1585722"/>
                  </a:lnTo>
                  <a:lnTo>
                    <a:pt x="89662" y="1585722"/>
                  </a:lnTo>
                  <a:lnTo>
                    <a:pt x="89662" y="1569720"/>
                  </a:lnTo>
                  <a:lnTo>
                    <a:pt x="110362" y="1569720"/>
                  </a:lnTo>
                  <a:lnTo>
                    <a:pt x="110362" y="1553591"/>
                  </a:lnTo>
                  <a:lnTo>
                    <a:pt x="117220" y="1553591"/>
                  </a:lnTo>
                  <a:lnTo>
                    <a:pt x="117220" y="1537589"/>
                  </a:lnTo>
                  <a:lnTo>
                    <a:pt x="131063" y="1537589"/>
                  </a:lnTo>
                  <a:lnTo>
                    <a:pt x="131063" y="1521587"/>
                  </a:lnTo>
                  <a:lnTo>
                    <a:pt x="137922" y="1521587"/>
                  </a:lnTo>
                  <a:lnTo>
                    <a:pt x="137922" y="1505585"/>
                  </a:lnTo>
                  <a:lnTo>
                    <a:pt x="158623" y="1505585"/>
                  </a:lnTo>
                  <a:lnTo>
                    <a:pt x="158623" y="1489583"/>
                  </a:lnTo>
                  <a:lnTo>
                    <a:pt x="165607" y="1489583"/>
                  </a:lnTo>
                  <a:lnTo>
                    <a:pt x="165607" y="1473581"/>
                  </a:lnTo>
                  <a:lnTo>
                    <a:pt x="193166" y="1473581"/>
                  </a:lnTo>
                  <a:lnTo>
                    <a:pt x="193166" y="1457579"/>
                  </a:lnTo>
                  <a:lnTo>
                    <a:pt x="227584" y="1457579"/>
                  </a:lnTo>
                  <a:lnTo>
                    <a:pt x="227584" y="1441577"/>
                  </a:lnTo>
                  <a:lnTo>
                    <a:pt x="234568" y="1441577"/>
                  </a:lnTo>
                  <a:lnTo>
                    <a:pt x="234568" y="1425448"/>
                  </a:lnTo>
                  <a:lnTo>
                    <a:pt x="262127" y="1425448"/>
                  </a:lnTo>
                  <a:lnTo>
                    <a:pt x="268986" y="1425448"/>
                  </a:lnTo>
                  <a:lnTo>
                    <a:pt x="268986" y="1409446"/>
                  </a:lnTo>
                  <a:lnTo>
                    <a:pt x="289687" y="1409446"/>
                  </a:lnTo>
                  <a:lnTo>
                    <a:pt x="289687" y="1393444"/>
                  </a:lnTo>
                  <a:lnTo>
                    <a:pt x="303529" y="1393444"/>
                  </a:lnTo>
                  <a:lnTo>
                    <a:pt x="303529" y="1377442"/>
                  </a:lnTo>
                  <a:lnTo>
                    <a:pt x="310388" y="1377442"/>
                  </a:lnTo>
                  <a:lnTo>
                    <a:pt x="324230" y="1377442"/>
                  </a:lnTo>
                  <a:lnTo>
                    <a:pt x="324230" y="1361440"/>
                  </a:lnTo>
                  <a:lnTo>
                    <a:pt x="358775" y="1361440"/>
                  </a:lnTo>
                  <a:lnTo>
                    <a:pt x="358775" y="1345438"/>
                  </a:lnTo>
                  <a:lnTo>
                    <a:pt x="379475" y="1345438"/>
                  </a:lnTo>
                  <a:lnTo>
                    <a:pt x="379475" y="1329436"/>
                  </a:lnTo>
                  <a:lnTo>
                    <a:pt x="386334" y="1329436"/>
                  </a:lnTo>
                  <a:lnTo>
                    <a:pt x="386334" y="1297305"/>
                  </a:lnTo>
                  <a:lnTo>
                    <a:pt x="400176" y="1297305"/>
                  </a:lnTo>
                  <a:lnTo>
                    <a:pt x="400176" y="1281303"/>
                  </a:lnTo>
                  <a:lnTo>
                    <a:pt x="400176" y="1265301"/>
                  </a:lnTo>
                  <a:lnTo>
                    <a:pt x="427736" y="1265301"/>
                  </a:lnTo>
                  <a:lnTo>
                    <a:pt x="427736" y="1249299"/>
                  </a:lnTo>
                  <a:lnTo>
                    <a:pt x="448437" y="1249299"/>
                  </a:lnTo>
                  <a:lnTo>
                    <a:pt x="448437" y="1233297"/>
                  </a:lnTo>
                  <a:lnTo>
                    <a:pt x="469138" y="1233297"/>
                  </a:lnTo>
                  <a:lnTo>
                    <a:pt x="469138" y="1217295"/>
                  </a:lnTo>
                  <a:lnTo>
                    <a:pt x="489838" y="1217295"/>
                  </a:lnTo>
                  <a:lnTo>
                    <a:pt x="489838" y="1201293"/>
                  </a:lnTo>
                  <a:lnTo>
                    <a:pt x="531240" y="1201293"/>
                  </a:lnTo>
                  <a:lnTo>
                    <a:pt x="531240" y="1185291"/>
                  </a:lnTo>
                  <a:lnTo>
                    <a:pt x="545084" y="1185291"/>
                  </a:lnTo>
                  <a:lnTo>
                    <a:pt x="545084" y="1169162"/>
                  </a:lnTo>
                  <a:lnTo>
                    <a:pt x="558800" y="1169162"/>
                  </a:lnTo>
                  <a:lnTo>
                    <a:pt x="558800" y="1153160"/>
                  </a:lnTo>
                  <a:lnTo>
                    <a:pt x="565785" y="1153160"/>
                  </a:lnTo>
                  <a:lnTo>
                    <a:pt x="565785" y="1137158"/>
                  </a:lnTo>
                  <a:lnTo>
                    <a:pt x="565785" y="1121156"/>
                  </a:lnTo>
                  <a:lnTo>
                    <a:pt x="586486" y="1121156"/>
                  </a:lnTo>
                  <a:lnTo>
                    <a:pt x="586486" y="1105154"/>
                  </a:lnTo>
                  <a:lnTo>
                    <a:pt x="627888" y="1105154"/>
                  </a:lnTo>
                  <a:lnTo>
                    <a:pt x="627888" y="1089152"/>
                  </a:lnTo>
                  <a:lnTo>
                    <a:pt x="655447" y="1089152"/>
                  </a:lnTo>
                  <a:lnTo>
                    <a:pt x="676148" y="1089152"/>
                  </a:lnTo>
                  <a:lnTo>
                    <a:pt x="676148" y="1073150"/>
                  </a:lnTo>
                  <a:lnTo>
                    <a:pt x="683005" y="1073150"/>
                  </a:lnTo>
                  <a:lnTo>
                    <a:pt x="683005" y="1057148"/>
                  </a:lnTo>
                  <a:lnTo>
                    <a:pt x="703706" y="1057148"/>
                  </a:lnTo>
                  <a:lnTo>
                    <a:pt x="703706" y="1041146"/>
                  </a:lnTo>
                  <a:lnTo>
                    <a:pt x="731265" y="1041146"/>
                  </a:lnTo>
                  <a:lnTo>
                    <a:pt x="731265" y="1025017"/>
                  </a:lnTo>
                  <a:lnTo>
                    <a:pt x="731265" y="1009015"/>
                  </a:lnTo>
                  <a:lnTo>
                    <a:pt x="751966" y="1009015"/>
                  </a:lnTo>
                  <a:lnTo>
                    <a:pt x="751966" y="993013"/>
                  </a:lnTo>
                  <a:lnTo>
                    <a:pt x="765810" y="993013"/>
                  </a:lnTo>
                  <a:lnTo>
                    <a:pt x="765810" y="977011"/>
                  </a:lnTo>
                  <a:lnTo>
                    <a:pt x="807212" y="977011"/>
                  </a:lnTo>
                  <a:lnTo>
                    <a:pt x="807212" y="961009"/>
                  </a:lnTo>
                  <a:lnTo>
                    <a:pt x="821054" y="961009"/>
                  </a:lnTo>
                  <a:lnTo>
                    <a:pt x="821054" y="945007"/>
                  </a:lnTo>
                  <a:lnTo>
                    <a:pt x="848613" y="945007"/>
                  </a:lnTo>
                  <a:lnTo>
                    <a:pt x="848613" y="929005"/>
                  </a:lnTo>
                  <a:lnTo>
                    <a:pt x="855472" y="929005"/>
                  </a:lnTo>
                  <a:lnTo>
                    <a:pt x="855472" y="913003"/>
                  </a:lnTo>
                  <a:lnTo>
                    <a:pt x="876173" y="913003"/>
                  </a:lnTo>
                  <a:lnTo>
                    <a:pt x="876173" y="896874"/>
                  </a:lnTo>
                  <a:lnTo>
                    <a:pt x="903859" y="896874"/>
                  </a:lnTo>
                  <a:lnTo>
                    <a:pt x="903859" y="880872"/>
                  </a:lnTo>
                  <a:lnTo>
                    <a:pt x="917575" y="880872"/>
                  </a:lnTo>
                  <a:lnTo>
                    <a:pt x="917575" y="864870"/>
                  </a:lnTo>
                  <a:lnTo>
                    <a:pt x="924560" y="864870"/>
                  </a:lnTo>
                  <a:lnTo>
                    <a:pt x="924560" y="832866"/>
                  </a:lnTo>
                  <a:lnTo>
                    <a:pt x="931417" y="832866"/>
                  </a:lnTo>
                  <a:lnTo>
                    <a:pt x="931417" y="816864"/>
                  </a:lnTo>
                  <a:lnTo>
                    <a:pt x="979677" y="816864"/>
                  </a:lnTo>
                  <a:lnTo>
                    <a:pt x="979677" y="800862"/>
                  </a:lnTo>
                  <a:lnTo>
                    <a:pt x="993520" y="800862"/>
                  </a:lnTo>
                  <a:lnTo>
                    <a:pt x="993520" y="784860"/>
                  </a:lnTo>
                  <a:lnTo>
                    <a:pt x="1007363" y="784860"/>
                  </a:lnTo>
                  <a:lnTo>
                    <a:pt x="1007363" y="768731"/>
                  </a:lnTo>
                  <a:lnTo>
                    <a:pt x="1048765" y="768731"/>
                  </a:lnTo>
                  <a:lnTo>
                    <a:pt x="1048765" y="752729"/>
                  </a:lnTo>
                  <a:lnTo>
                    <a:pt x="1076325" y="752729"/>
                  </a:lnTo>
                  <a:lnTo>
                    <a:pt x="1076325" y="736727"/>
                  </a:lnTo>
                  <a:lnTo>
                    <a:pt x="1097026" y="736727"/>
                  </a:lnTo>
                  <a:lnTo>
                    <a:pt x="1097026" y="720725"/>
                  </a:lnTo>
                  <a:lnTo>
                    <a:pt x="1138428" y="720725"/>
                  </a:lnTo>
                  <a:lnTo>
                    <a:pt x="1152270" y="720725"/>
                  </a:lnTo>
                  <a:lnTo>
                    <a:pt x="1152270" y="704723"/>
                  </a:lnTo>
                  <a:lnTo>
                    <a:pt x="1179830" y="704723"/>
                  </a:lnTo>
                  <a:lnTo>
                    <a:pt x="1179830" y="688721"/>
                  </a:lnTo>
                  <a:lnTo>
                    <a:pt x="1221232" y="688721"/>
                  </a:lnTo>
                  <a:lnTo>
                    <a:pt x="1221232" y="672719"/>
                  </a:lnTo>
                  <a:lnTo>
                    <a:pt x="1248790" y="672719"/>
                  </a:lnTo>
                  <a:lnTo>
                    <a:pt x="1269491" y="672719"/>
                  </a:lnTo>
                  <a:lnTo>
                    <a:pt x="1269491" y="656717"/>
                  </a:lnTo>
                  <a:lnTo>
                    <a:pt x="1297050" y="656717"/>
                  </a:lnTo>
                  <a:lnTo>
                    <a:pt x="1297050" y="640588"/>
                  </a:lnTo>
                  <a:lnTo>
                    <a:pt x="1345438" y="640588"/>
                  </a:lnTo>
                  <a:lnTo>
                    <a:pt x="1345438" y="624586"/>
                  </a:lnTo>
                  <a:lnTo>
                    <a:pt x="1379855" y="624586"/>
                  </a:lnTo>
                  <a:lnTo>
                    <a:pt x="1379855" y="608584"/>
                  </a:lnTo>
                  <a:lnTo>
                    <a:pt x="1407540" y="608584"/>
                  </a:lnTo>
                  <a:lnTo>
                    <a:pt x="1407540" y="592582"/>
                  </a:lnTo>
                  <a:lnTo>
                    <a:pt x="1407540" y="576580"/>
                  </a:lnTo>
                  <a:lnTo>
                    <a:pt x="1414398" y="576580"/>
                  </a:lnTo>
                  <a:lnTo>
                    <a:pt x="1414398" y="560578"/>
                  </a:lnTo>
                  <a:lnTo>
                    <a:pt x="1421257" y="560578"/>
                  </a:lnTo>
                  <a:lnTo>
                    <a:pt x="1421257" y="528574"/>
                  </a:lnTo>
                  <a:lnTo>
                    <a:pt x="1421257" y="512445"/>
                  </a:lnTo>
                  <a:lnTo>
                    <a:pt x="1455800" y="512445"/>
                  </a:lnTo>
                  <a:lnTo>
                    <a:pt x="1455800" y="480441"/>
                  </a:lnTo>
                  <a:lnTo>
                    <a:pt x="1476501" y="480441"/>
                  </a:lnTo>
                  <a:lnTo>
                    <a:pt x="1476501" y="464439"/>
                  </a:lnTo>
                  <a:lnTo>
                    <a:pt x="1483360" y="464439"/>
                  </a:lnTo>
                  <a:lnTo>
                    <a:pt x="1483360" y="448437"/>
                  </a:lnTo>
                  <a:lnTo>
                    <a:pt x="1497203" y="448437"/>
                  </a:lnTo>
                  <a:lnTo>
                    <a:pt x="1497203" y="432435"/>
                  </a:lnTo>
                  <a:lnTo>
                    <a:pt x="1511045" y="432435"/>
                  </a:lnTo>
                  <a:lnTo>
                    <a:pt x="1511045" y="416433"/>
                  </a:lnTo>
                  <a:lnTo>
                    <a:pt x="1517904" y="416433"/>
                  </a:lnTo>
                  <a:lnTo>
                    <a:pt x="1517904" y="400431"/>
                  </a:lnTo>
                  <a:lnTo>
                    <a:pt x="1531746" y="400431"/>
                  </a:lnTo>
                  <a:lnTo>
                    <a:pt x="1531746" y="384302"/>
                  </a:lnTo>
                  <a:lnTo>
                    <a:pt x="1552447" y="384302"/>
                  </a:lnTo>
                  <a:lnTo>
                    <a:pt x="1552447" y="368300"/>
                  </a:lnTo>
                  <a:lnTo>
                    <a:pt x="1628266" y="368300"/>
                  </a:lnTo>
                  <a:lnTo>
                    <a:pt x="1628266" y="352298"/>
                  </a:lnTo>
                  <a:lnTo>
                    <a:pt x="1642110" y="352298"/>
                  </a:lnTo>
                  <a:lnTo>
                    <a:pt x="1642110" y="336296"/>
                  </a:lnTo>
                  <a:lnTo>
                    <a:pt x="1717929" y="336296"/>
                  </a:lnTo>
                  <a:lnTo>
                    <a:pt x="1717929" y="304292"/>
                  </a:lnTo>
                  <a:lnTo>
                    <a:pt x="1724914" y="304292"/>
                  </a:lnTo>
                  <a:lnTo>
                    <a:pt x="1724914" y="288290"/>
                  </a:lnTo>
                  <a:lnTo>
                    <a:pt x="1724914" y="272288"/>
                  </a:lnTo>
                  <a:lnTo>
                    <a:pt x="1876679" y="272288"/>
                  </a:lnTo>
                  <a:lnTo>
                    <a:pt x="1938782" y="272288"/>
                  </a:lnTo>
                  <a:lnTo>
                    <a:pt x="1938782" y="256159"/>
                  </a:lnTo>
                  <a:lnTo>
                    <a:pt x="2007742" y="256159"/>
                  </a:lnTo>
                  <a:lnTo>
                    <a:pt x="2007742" y="240156"/>
                  </a:lnTo>
                  <a:lnTo>
                    <a:pt x="2028443" y="240156"/>
                  </a:lnTo>
                  <a:lnTo>
                    <a:pt x="2028443" y="208153"/>
                  </a:lnTo>
                  <a:lnTo>
                    <a:pt x="2097532" y="208153"/>
                  </a:lnTo>
                  <a:lnTo>
                    <a:pt x="2097532" y="192151"/>
                  </a:lnTo>
                  <a:lnTo>
                    <a:pt x="2345816" y="192151"/>
                  </a:lnTo>
                  <a:lnTo>
                    <a:pt x="2345816" y="176149"/>
                  </a:lnTo>
                  <a:lnTo>
                    <a:pt x="2414905" y="176149"/>
                  </a:lnTo>
                  <a:lnTo>
                    <a:pt x="2414905" y="144145"/>
                  </a:lnTo>
                  <a:lnTo>
                    <a:pt x="2497709" y="144145"/>
                  </a:lnTo>
                  <a:lnTo>
                    <a:pt x="2766694" y="144145"/>
                  </a:lnTo>
                  <a:lnTo>
                    <a:pt x="2766694" y="112014"/>
                  </a:lnTo>
                  <a:lnTo>
                    <a:pt x="2766694" y="80010"/>
                  </a:lnTo>
                  <a:lnTo>
                    <a:pt x="2987547" y="80010"/>
                  </a:lnTo>
                  <a:lnTo>
                    <a:pt x="2987547" y="32004"/>
                  </a:lnTo>
                  <a:lnTo>
                    <a:pt x="3042792" y="32004"/>
                  </a:lnTo>
                  <a:lnTo>
                    <a:pt x="3042792" y="0"/>
                  </a:lnTo>
                  <a:lnTo>
                    <a:pt x="3125469" y="0"/>
                  </a:lnTo>
                </a:path>
              </a:pathLst>
            </a:custGeom>
            <a:ln w="38100">
              <a:solidFill>
                <a:srgbClr val="ACA77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5386451" y="1700529"/>
              <a:ext cx="3140075" cy="2210435"/>
            </a:xfrm>
            <a:custGeom>
              <a:avLst/>
              <a:gdLst/>
              <a:ahLst/>
              <a:cxnLst/>
              <a:rect l="l" t="t" r="r" b="b"/>
              <a:pathLst>
                <a:path w="3140075" h="2210435">
                  <a:moveTo>
                    <a:pt x="0" y="2210358"/>
                  </a:moveTo>
                  <a:lnTo>
                    <a:pt x="13843" y="2210358"/>
                  </a:lnTo>
                  <a:lnTo>
                    <a:pt x="13843" y="2177846"/>
                  </a:lnTo>
                  <a:lnTo>
                    <a:pt x="13843" y="2161540"/>
                  </a:lnTo>
                  <a:lnTo>
                    <a:pt x="20827" y="2161540"/>
                  </a:lnTo>
                  <a:lnTo>
                    <a:pt x="27686" y="2161540"/>
                  </a:lnTo>
                  <a:lnTo>
                    <a:pt x="27686" y="2145411"/>
                  </a:lnTo>
                  <a:lnTo>
                    <a:pt x="48513" y="2145411"/>
                  </a:lnTo>
                  <a:lnTo>
                    <a:pt x="48513" y="2129155"/>
                  </a:lnTo>
                  <a:lnTo>
                    <a:pt x="69341" y="2129155"/>
                  </a:lnTo>
                  <a:lnTo>
                    <a:pt x="69341" y="2112899"/>
                  </a:lnTo>
                  <a:lnTo>
                    <a:pt x="83185" y="2112899"/>
                  </a:lnTo>
                  <a:lnTo>
                    <a:pt x="83185" y="2096643"/>
                  </a:lnTo>
                  <a:lnTo>
                    <a:pt x="83185" y="2080387"/>
                  </a:lnTo>
                  <a:lnTo>
                    <a:pt x="90043" y="2080387"/>
                  </a:lnTo>
                  <a:lnTo>
                    <a:pt x="90043" y="2064131"/>
                  </a:lnTo>
                  <a:lnTo>
                    <a:pt x="90043" y="2047875"/>
                  </a:lnTo>
                  <a:lnTo>
                    <a:pt x="97027" y="2047875"/>
                  </a:lnTo>
                  <a:lnTo>
                    <a:pt x="97027" y="2031619"/>
                  </a:lnTo>
                  <a:lnTo>
                    <a:pt x="110871" y="2031619"/>
                  </a:lnTo>
                  <a:lnTo>
                    <a:pt x="110871" y="2015363"/>
                  </a:lnTo>
                  <a:lnTo>
                    <a:pt x="117856" y="2015363"/>
                  </a:lnTo>
                  <a:lnTo>
                    <a:pt x="117856" y="1999107"/>
                  </a:lnTo>
                  <a:lnTo>
                    <a:pt x="117856" y="1982851"/>
                  </a:lnTo>
                  <a:lnTo>
                    <a:pt x="124713" y="1982851"/>
                  </a:lnTo>
                  <a:lnTo>
                    <a:pt x="131699" y="1982851"/>
                  </a:lnTo>
                  <a:lnTo>
                    <a:pt x="131699" y="1966595"/>
                  </a:lnTo>
                  <a:lnTo>
                    <a:pt x="138557" y="1966595"/>
                  </a:lnTo>
                  <a:lnTo>
                    <a:pt x="138557" y="1950339"/>
                  </a:lnTo>
                  <a:lnTo>
                    <a:pt x="180212" y="1950339"/>
                  </a:lnTo>
                  <a:lnTo>
                    <a:pt x="180212" y="1934083"/>
                  </a:lnTo>
                  <a:lnTo>
                    <a:pt x="187071" y="1934083"/>
                  </a:lnTo>
                  <a:lnTo>
                    <a:pt x="187071" y="1917827"/>
                  </a:lnTo>
                  <a:lnTo>
                    <a:pt x="194056" y="1917827"/>
                  </a:lnTo>
                  <a:lnTo>
                    <a:pt x="194056" y="1901571"/>
                  </a:lnTo>
                  <a:lnTo>
                    <a:pt x="194056" y="1885315"/>
                  </a:lnTo>
                  <a:lnTo>
                    <a:pt x="200913" y="1885315"/>
                  </a:lnTo>
                  <a:lnTo>
                    <a:pt x="200913" y="1869059"/>
                  </a:lnTo>
                  <a:lnTo>
                    <a:pt x="214884" y="1869059"/>
                  </a:lnTo>
                  <a:lnTo>
                    <a:pt x="214884" y="1852803"/>
                  </a:lnTo>
                  <a:lnTo>
                    <a:pt x="214884" y="1836547"/>
                  </a:lnTo>
                  <a:lnTo>
                    <a:pt x="221741" y="1836547"/>
                  </a:lnTo>
                  <a:lnTo>
                    <a:pt x="221741" y="1820291"/>
                  </a:lnTo>
                  <a:lnTo>
                    <a:pt x="242570" y="1820291"/>
                  </a:lnTo>
                  <a:lnTo>
                    <a:pt x="242570" y="1804035"/>
                  </a:lnTo>
                  <a:lnTo>
                    <a:pt x="263398" y="1804035"/>
                  </a:lnTo>
                  <a:lnTo>
                    <a:pt x="284099" y="1804035"/>
                  </a:lnTo>
                  <a:lnTo>
                    <a:pt x="284099" y="1787779"/>
                  </a:lnTo>
                  <a:lnTo>
                    <a:pt x="284099" y="1771523"/>
                  </a:lnTo>
                  <a:lnTo>
                    <a:pt x="284099" y="1755267"/>
                  </a:lnTo>
                  <a:lnTo>
                    <a:pt x="311912" y="1755267"/>
                  </a:lnTo>
                  <a:lnTo>
                    <a:pt x="339598" y="1755267"/>
                  </a:lnTo>
                  <a:lnTo>
                    <a:pt x="339598" y="1739011"/>
                  </a:lnTo>
                  <a:lnTo>
                    <a:pt x="353440" y="1739011"/>
                  </a:lnTo>
                  <a:lnTo>
                    <a:pt x="353440" y="1722755"/>
                  </a:lnTo>
                  <a:lnTo>
                    <a:pt x="367284" y="1722755"/>
                  </a:lnTo>
                  <a:lnTo>
                    <a:pt x="367284" y="1706499"/>
                  </a:lnTo>
                  <a:lnTo>
                    <a:pt x="367284" y="1690243"/>
                  </a:lnTo>
                  <a:lnTo>
                    <a:pt x="374269" y="1690243"/>
                  </a:lnTo>
                  <a:lnTo>
                    <a:pt x="374269" y="1673987"/>
                  </a:lnTo>
                  <a:lnTo>
                    <a:pt x="388112" y="1673987"/>
                  </a:lnTo>
                  <a:lnTo>
                    <a:pt x="388112" y="1657731"/>
                  </a:lnTo>
                  <a:lnTo>
                    <a:pt x="401954" y="1657731"/>
                  </a:lnTo>
                  <a:lnTo>
                    <a:pt x="401954" y="1641475"/>
                  </a:lnTo>
                  <a:lnTo>
                    <a:pt x="436625" y="1641475"/>
                  </a:lnTo>
                  <a:lnTo>
                    <a:pt x="436625" y="1625219"/>
                  </a:lnTo>
                  <a:lnTo>
                    <a:pt x="436625" y="1608963"/>
                  </a:lnTo>
                  <a:lnTo>
                    <a:pt x="457453" y="1608963"/>
                  </a:lnTo>
                  <a:lnTo>
                    <a:pt x="478282" y="1608963"/>
                  </a:lnTo>
                  <a:lnTo>
                    <a:pt x="478282" y="1592707"/>
                  </a:lnTo>
                  <a:lnTo>
                    <a:pt x="492125" y="1592707"/>
                  </a:lnTo>
                  <a:lnTo>
                    <a:pt x="492125" y="1576451"/>
                  </a:lnTo>
                  <a:lnTo>
                    <a:pt x="492125" y="1560195"/>
                  </a:lnTo>
                  <a:lnTo>
                    <a:pt x="505968" y="1560195"/>
                  </a:lnTo>
                  <a:lnTo>
                    <a:pt x="505968" y="1544066"/>
                  </a:lnTo>
                  <a:lnTo>
                    <a:pt x="505968" y="1527810"/>
                  </a:lnTo>
                  <a:lnTo>
                    <a:pt x="540638" y="1527810"/>
                  </a:lnTo>
                  <a:lnTo>
                    <a:pt x="540638" y="1511554"/>
                  </a:lnTo>
                  <a:lnTo>
                    <a:pt x="547497" y="1511554"/>
                  </a:lnTo>
                  <a:lnTo>
                    <a:pt x="547497" y="1495298"/>
                  </a:lnTo>
                  <a:lnTo>
                    <a:pt x="568325" y="1495298"/>
                  </a:lnTo>
                  <a:lnTo>
                    <a:pt x="568325" y="1479042"/>
                  </a:lnTo>
                  <a:lnTo>
                    <a:pt x="568325" y="1462786"/>
                  </a:lnTo>
                  <a:lnTo>
                    <a:pt x="575310" y="1462786"/>
                  </a:lnTo>
                  <a:lnTo>
                    <a:pt x="575310" y="1446530"/>
                  </a:lnTo>
                  <a:lnTo>
                    <a:pt x="596011" y="1446530"/>
                  </a:lnTo>
                  <a:lnTo>
                    <a:pt x="596011" y="1430274"/>
                  </a:lnTo>
                  <a:lnTo>
                    <a:pt x="609853" y="1430274"/>
                  </a:lnTo>
                  <a:lnTo>
                    <a:pt x="609853" y="1414018"/>
                  </a:lnTo>
                  <a:lnTo>
                    <a:pt x="630682" y="1414018"/>
                  </a:lnTo>
                  <a:lnTo>
                    <a:pt x="637666" y="1414018"/>
                  </a:lnTo>
                  <a:lnTo>
                    <a:pt x="637666" y="1397762"/>
                  </a:lnTo>
                  <a:lnTo>
                    <a:pt x="651510" y="1397762"/>
                  </a:lnTo>
                  <a:lnTo>
                    <a:pt x="651510" y="1381506"/>
                  </a:lnTo>
                  <a:lnTo>
                    <a:pt x="651510" y="1365250"/>
                  </a:lnTo>
                  <a:lnTo>
                    <a:pt x="651510" y="1348994"/>
                  </a:lnTo>
                  <a:lnTo>
                    <a:pt x="665352" y="1348994"/>
                  </a:lnTo>
                  <a:lnTo>
                    <a:pt x="665352" y="1332738"/>
                  </a:lnTo>
                  <a:lnTo>
                    <a:pt x="679196" y="1332738"/>
                  </a:lnTo>
                  <a:lnTo>
                    <a:pt x="679196" y="1300226"/>
                  </a:lnTo>
                  <a:lnTo>
                    <a:pt x="679196" y="1283970"/>
                  </a:lnTo>
                  <a:lnTo>
                    <a:pt x="693038" y="1283970"/>
                  </a:lnTo>
                  <a:lnTo>
                    <a:pt x="693038" y="1267714"/>
                  </a:lnTo>
                  <a:lnTo>
                    <a:pt x="700024" y="1267714"/>
                  </a:lnTo>
                  <a:lnTo>
                    <a:pt x="700024" y="1251458"/>
                  </a:lnTo>
                  <a:lnTo>
                    <a:pt x="707009" y="1251458"/>
                  </a:lnTo>
                  <a:lnTo>
                    <a:pt x="707009" y="1235202"/>
                  </a:lnTo>
                  <a:lnTo>
                    <a:pt x="713866" y="1235202"/>
                  </a:lnTo>
                  <a:lnTo>
                    <a:pt x="713866" y="1218946"/>
                  </a:lnTo>
                  <a:lnTo>
                    <a:pt x="720851" y="1218946"/>
                  </a:lnTo>
                  <a:lnTo>
                    <a:pt x="720851" y="1202690"/>
                  </a:lnTo>
                  <a:lnTo>
                    <a:pt x="727710" y="1202690"/>
                  </a:lnTo>
                  <a:lnTo>
                    <a:pt x="727710" y="1186434"/>
                  </a:lnTo>
                  <a:lnTo>
                    <a:pt x="755523" y="1186434"/>
                  </a:lnTo>
                  <a:lnTo>
                    <a:pt x="769365" y="1186434"/>
                  </a:lnTo>
                  <a:lnTo>
                    <a:pt x="769365" y="1170178"/>
                  </a:lnTo>
                  <a:lnTo>
                    <a:pt x="769365" y="1153922"/>
                  </a:lnTo>
                  <a:lnTo>
                    <a:pt x="790066" y="1153922"/>
                  </a:lnTo>
                  <a:lnTo>
                    <a:pt x="790066" y="1137666"/>
                  </a:lnTo>
                  <a:lnTo>
                    <a:pt x="810895" y="1137666"/>
                  </a:lnTo>
                  <a:lnTo>
                    <a:pt x="810895" y="1121410"/>
                  </a:lnTo>
                  <a:lnTo>
                    <a:pt x="845565" y="1121410"/>
                  </a:lnTo>
                  <a:lnTo>
                    <a:pt x="845565" y="1105154"/>
                  </a:lnTo>
                  <a:lnTo>
                    <a:pt x="866394" y="1105154"/>
                  </a:lnTo>
                  <a:lnTo>
                    <a:pt x="866394" y="1088898"/>
                  </a:lnTo>
                  <a:lnTo>
                    <a:pt x="935736" y="1088898"/>
                  </a:lnTo>
                  <a:lnTo>
                    <a:pt x="935736" y="1072642"/>
                  </a:lnTo>
                  <a:lnTo>
                    <a:pt x="977264" y="1072642"/>
                  </a:lnTo>
                  <a:lnTo>
                    <a:pt x="977264" y="1056386"/>
                  </a:lnTo>
                  <a:lnTo>
                    <a:pt x="984250" y="1056386"/>
                  </a:lnTo>
                  <a:lnTo>
                    <a:pt x="984250" y="1040130"/>
                  </a:lnTo>
                  <a:lnTo>
                    <a:pt x="1018794" y="1040130"/>
                  </a:lnTo>
                  <a:lnTo>
                    <a:pt x="1018794" y="1023874"/>
                  </a:lnTo>
                  <a:lnTo>
                    <a:pt x="1032763" y="1023874"/>
                  </a:lnTo>
                  <a:lnTo>
                    <a:pt x="1032763" y="991362"/>
                  </a:lnTo>
                  <a:lnTo>
                    <a:pt x="1074293" y="991362"/>
                  </a:lnTo>
                  <a:lnTo>
                    <a:pt x="1074293" y="975106"/>
                  </a:lnTo>
                  <a:lnTo>
                    <a:pt x="1074293" y="958977"/>
                  </a:lnTo>
                  <a:lnTo>
                    <a:pt x="1081277" y="958977"/>
                  </a:lnTo>
                  <a:lnTo>
                    <a:pt x="1136650" y="958977"/>
                  </a:lnTo>
                  <a:lnTo>
                    <a:pt x="1136650" y="942721"/>
                  </a:lnTo>
                  <a:lnTo>
                    <a:pt x="1212977" y="942721"/>
                  </a:lnTo>
                  <a:lnTo>
                    <a:pt x="1212977" y="926465"/>
                  </a:lnTo>
                  <a:lnTo>
                    <a:pt x="1226820" y="926465"/>
                  </a:lnTo>
                  <a:lnTo>
                    <a:pt x="1226820" y="910209"/>
                  </a:lnTo>
                  <a:lnTo>
                    <a:pt x="1254505" y="910209"/>
                  </a:lnTo>
                  <a:lnTo>
                    <a:pt x="1275333" y="910209"/>
                  </a:lnTo>
                  <a:lnTo>
                    <a:pt x="1275333" y="893953"/>
                  </a:lnTo>
                  <a:lnTo>
                    <a:pt x="1310004" y="893953"/>
                  </a:lnTo>
                  <a:lnTo>
                    <a:pt x="1310004" y="877697"/>
                  </a:lnTo>
                  <a:lnTo>
                    <a:pt x="1337691" y="877697"/>
                  </a:lnTo>
                  <a:lnTo>
                    <a:pt x="1337691" y="861441"/>
                  </a:lnTo>
                  <a:lnTo>
                    <a:pt x="1393190" y="861441"/>
                  </a:lnTo>
                  <a:lnTo>
                    <a:pt x="1393190" y="845185"/>
                  </a:lnTo>
                  <a:lnTo>
                    <a:pt x="1400048" y="845185"/>
                  </a:lnTo>
                  <a:lnTo>
                    <a:pt x="1400048" y="828929"/>
                  </a:lnTo>
                  <a:lnTo>
                    <a:pt x="1448562" y="828929"/>
                  </a:lnTo>
                  <a:lnTo>
                    <a:pt x="1448562" y="812673"/>
                  </a:lnTo>
                  <a:lnTo>
                    <a:pt x="1601089" y="812673"/>
                  </a:lnTo>
                  <a:lnTo>
                    <a:pt x="1601089" y="796417"/>
                  </a:lnTo>
                  <a:lnTo>
                    <a:pt x="1628775" y="796417"/>
                  </a:lnTo>
                  <a:lnTo>
                    <a:pt x="1628775" y="763905"/>
                  </a:lnTo>
                  <a:lnTo>
                    <a:pt x="1649602" y="763905"/>
                  </a:lnTo>
                  <a:lnTo>
                    <a:pt x="1649602" y="747649"/>
                  </a:lnTo>
                  <a:lnTo>
                    <a:pt x="1677289" y="747649"/>
                  </a:lnTo>
                  <a:lnTo>
                    <a:pt x="1677289" y="731393"/>
                  </a:lnTo>
                  <a:lnTo>
                    <a:pt x="1718945" y="731393"/>
                  </a:lnTo>
                  <a:lnTo>
                    <a:pt x="1718945" y="715137"/>
                  </a:lnTo>
                  <a:lnTo>
                    <a:pt x="1885188" y="715137"/>
                  </a:lnTo>
                  <a:lnTo>
                    <a:pt x="1919858" y="715137"/>
                  </a:lnTo>
                  <a:lnTo>
                    <a:pt x="1919858" y="698881"/>
                  </a:lnTo>
                  <a:lnTo>
                    <a:pt x="1940687" y="698881"/>
                  </a:lnTo>
                  <a:lnTo>
                    <a:pt x="1940687" y="682625"/>
                  </a:lnTo>
                  <a:lnTo>
                    <a:pt x="1954529" y="682625"/>
                  </a:lnTo>
                  <a:lnTo>
                    <a:pt x="1954529" y="650113"/>
                  </a:lnTo>
                  <a:lnTo>
                    <a:pt x="2107056" y="650113"/>
                  </a:lnTo>
                  <a:lnTo>
                    <a:pt x="2107056" y="633857"/>
                  </a:lnTo>
                  <a:lnTo>
                    <a:pt x="2169414" y="633857"/>
                  </a:lnTo>
                  <a:lnTo>
                    <a:pt x="2169414" y="601345"/>
                  </a:lnTo>
                  <a:lnTo>
                    <a:pt x="2280284" y="601345"/>
                  </a:lnTo>
                  <a:lnTo>
                    <a:pt x="2280284" y="585089"/>
                  </a:lnTo>
                  <a:lnTo>
                    <a:pt x="2280284" y="552577"/>
                  </a:lnTo>
                  <a:lnTo>
                    <a:pt x="2342642" y="552577"/>
                  </a:lnTo>
                  <a:lnTo>
                    <a:pt x="2342642" y="520065"/>
                  </a:lnTo>
                  <a:lnTo>
                    <a:pt x="2418969" y="520065"/>
                  </a:lnTo>
                  <a:lnTo>
                    <a:pt x="2418969" y="503809"/>
                  </a:lnTo>
                  <a:lnTo>
                    <a:pt x="2488183" y="503809"/>
                  </a:lnTo>
                  <a:lnTo>
                    <a:pt x="2488183" y="471297"/>
                  </a:lnTo>
                  <a:lnTo>
                    <a:pt x="2495169" y="471297"/>
                  </a:lnTo>
                  <a:lnTo>
                    <a:pt x="2495169" y="438785"/>
                  </a:lnTo>
                  <a:lnTo>
                    <a:pt x="2509012" y="438785"/>
                  </a:lnTo>
                  <a:lnTo>
                    <a:pt x="2571369" y="438785"/>
                  </a:lnTo>
                  <a:lnTo>
                    <a:pt x="2571369" y="390017"/>
                  </a:lnTo>
                  <a:lnTo>
                    <a:pt x="2640710" y="390017"/>
                  </a:lnTo>
                  <a:lnTo>
                    <a:pt x="2640710" y="357632"/>
                  </a:lnTo>
                  <a:lnTo>
                    <a:pt x="2710053" y="357632"/>
                  </a:lnTo>
                  <a:lnTo>
                    <a:pt x="2710053" y="308864"/>
                  </a:lnTo>
                  <a:lnTo>
                    <a:pt x="2800096" y="308864"/>
                  </a:lnTo>
                  <a:lnTo>
                    <a:pt x="2800096" y="276352"/>
                  </a:lnTo>
                  <a:lnTo>
                    <a:pt x="2807080" y="276352"/>
                  </a:lnTo>
                  <a:lnTo>
                    <a:pt x="2807080" y="227584"/>
                  </a:lnTo>
                  <a:lnTo>
                    <a:pt x="2814066" y="227584"/>
                  </a:lnTo>
                  <a:lnTo>
                    <a:pt x="2814066" y="178816"/>
                  </a:lnTo>
                  <a:lnTo>
                    <a:pt x="2848609" y="178816"/>
                  </a:lnTo>
                  <a:lnTo>
                    <a:pt x="2848609" y="146304"/>
                  </a:lnTo>
                  <a:lnTo>
                    <a:pt x="2876423" y="146304"/>
                  </a:lnTo>
                  <a:lnTo>
                    <a:pt x="2876423" y="97536"/>
                  </a:lnTo>
                  <a:lnTo>
                    <a:pt x="2966466" y="97536"/>
                  </a:lnTo>
                  <a:lnTo>
                    <a:pt x="2966466" y="48768"/>
                  </a:lnTo>
                  <a:lnTo>
                    <a:pt x="2994279" y="48768"/>
                  </a:lnTo>
                  <a:lnTo>
                    <a:pt x="2994279" y="0"/>
                  </a:lnTo>
                  <a:lnTo>
                    <a:pt x="3139821" y="0"/>
                  </a:lnTo>
                </a:path>
              </a:pathLst>
            </a:custGeom>
            <a:ln w="381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4" name="object 44" descr=""/>
          <p:cNvSpPr txBox="1"/>
          <p:nvPr/>
        </p:nvSpPr>
        <p:spPr>
          <a:xfrm>
            <a:off x="78739" y="699092"/>
            <a:ext cx="8928100" cy="699770"/>
          </a:xfrm>
          <a:prstGeom prst="rect">
            <a:avLst/>
          </a:prstGeom>
        </p:spPr>
        <p:txBody>
          <a:bodyPr wrap="square" lIns="0" tIns="990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200" b="1">
                <a:solidFill>
                  <a:srgbClr val="0D445E"/>
                </a:solidFill>
                <a:latin typeface="Arial"/>
                <a:cs typeface="Arial"/>
              </a:rPr>
              <a:t>Death,</a:t>
            </a:r>
            <a:r>
              <a:rPr dirty="0" sz="1200" spc="-30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0D445E"/>
                </a:solidFill>
                <a:latin typeface="Arial"/>
                <a:cs typeface="Arial"/>
              </a:rPr>
              <a:t>stroke,</a:t>
            </a:r>
            <a:r>
              <a:rPr dirty="0" sz="1200" spc="-25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0D445E"/>
                </a:solidFill>
                <a:latin typeface="Arial"/>
                <a:cs typeface="Arial"/>
              </a:rPr>
              <a:t>unplanned</a:t>
            </a:r>
            <a:r>
              <a:rPr dirty="0" sz="1200" spc="-5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0D445E"/>
                </a:solidFill>
                <a:latin typeface="Arial"/>
                <a:cs typeface="Arial"/>
              </a:rPr>
              <a:t>CV</a:t>
            </a:r>
            <a:r>
              <a:rPr dirty="0" sz="1200" spc="-15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0D445E"/>
                </a:solidFill>
                <a:latin typeface="Arial"/>
                <a:cs typeface="Arial"/>
              </a:rPr>
              <a:t>hospitalization,</a:t>
            </a:r>
            <a:r>
              <a:rPr dirty="0" sz="1200" spc="-10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0D445E"/>
                </a:solidFill>
                <a:latin typeface="Arial"/>
                <a:cs typeface="Arial"/>
              </a:rPr>
              <a:t>or</a:t>
            </a:r>
            <a:r>
              <a:rPr dirty="0" sz="1200" spc="-15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0D445E"/>
                </a:solidFill>
                <a:latin typeface="Arial"/>
                <a:cs typeface="Arial"/>
              </a:rPr>
              <a:t>valve-</a:t>
            </a:r>
            <a:r>
              <a:rPr dirty="0" sz="1200" b="1">
                <a:solidFill>
                  <a:srgbClr val="0D445E"/>
                </a:solidFill>
                <a:latin typeface="Arial"/>
                <a:cs typeface="Arial"/>
              </a:rPr>
              <a:t>related</a:t>
            </a:r>
            <a:r>
              <a:rPr dirty="0" sz="1200" spc="-15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0D445E"/>
                </a:solidFill>
                <a:latin typeface="Arial"/>
                <a:cs typeface="Arial"/>
              </a:rPr>
              <a:t>intervention/reintervention</a:t>
            </a:r>
            <a:r>
              <a:rPr dirty="0" sz="1200" spc="5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0D445E"/>
                </a:solidFill>
                <a:latin typeface="Arial"/>
                <a:cs typeface="Arial"/>
              </a:rPr>
              <a:t>with</a:t>
            </a:r>
            <a:r>
              <a:rPr dirty="0" sz="1200" spc="-15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0D445E"/>
                </a:solidFill>
                <a:latin typeface="Arial"/>
                <a:cs typeface="Arial"/>
              </a:rPr>
              <a:t>advanced</a:t>
            </a:r>
            <a:r>
              <a:rPr dirty="0" sz="1200" spc="-30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0D445E"/>
                </a:solidFill>
                <a:latin typeface="Arial"/>
                <a:cs typeface="Arial"/>
              </a:rPr>
              <a:t>signs</a:t>
            </a:r>
            <a:r>
              <a:rPr dirty="0" sz="1200" spc="-15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0D445E"/>
                </a:solidFill>
                <a:latin typeface="Arial"/>
                <a:cs typeface="Arial"/>
              </a:rPr>
              <a:t>or</a:t>
            </a:r>
            <a:r>
              <a:rPr dirty="0" sz="1200" spc="-20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0D445E"/>
                </a:solidFill>
                <a:latin typeface="Arial"/>
                <a:cs typeface="Arial"/>
              </a:rPr>
              <a:t>symptoms</a:t>
            </a:r>
            <a:endParaRPr sz="1200">
              <a:latin typeface="Arial"/>
              <a:cs typeface="Arial"/>
            </a:endParaRPr>
          </a:p>
          <a:p>
            <a:pPr algn="ctr" marL="184785">
              <a:lnSpc>
                <a:spcPct val="100000"/>
              </a:lnSpc>
              <a:spcBef>
                <a:spcPts val="1025"/>
              </a:spcBef>
              <a:tabLst>
                <a:tab pos="4991100" algn="l"/>
              </a:tabLst>
            </a:pPr>
            <a:r>
              <a:rPr dirty="0" sz="1800" spc="-50" b="1">
                <a:solidFill>
                  <a:srgbClr val="0D445E"/>
                </a:solidFill>
                <a:latin typeface="Arial"/>
                <a:cs typeface="Arial"/>
              </a:rPr>
              <a:t>NT-</a:t>
            </a:r>
            <a:r>
              <a:rPr dirty="0" sz="1800" spc="-10" b="1">
                <a:solidFill>
                  <a:srgbClr val="0D445E"/>
                </a:solidFill>
                <a:latin typeface="Arial"/>
                <a:cs typeface="Arial"/>
              </a:rPr>
              <a:t>proBNP</a:t>
            </a:r>
            <a:r>
              <a:rPr dirty="0" sz="1800" b="1">
                <a:solidFill>
                  <a:srgbClr val="0D445E"/>
                </a:solidFill>
                <a:latin typeface="Arial"/>
                <a:cs typeface="Arial"/>
              </a:rPr>
              <a:t>	</a:t>
            </a:r>
            <a:r>
              <a:rPr dirty="0" sz="1800" spc="-10" b="1">
                <a:solidFill>
                  <a:srgbClr val="0D445E"/>
                </a:solidFill>
                <a:latin typeface="Arial"/>
                <a:cs typeface="Arial"/>
              </a:rPr>
              <a:t>hs-</a:t>
            </a:r>
            <a:r>
              <a:rPr dirty="0" sz="1800" spc="-20" b="1">
                <a:solidFill>
                  <a:srgbClr val="0D445E"/>
                </a:solidFill>
                <a:latin typeface="Arial"/>
                <a:cs typeface="Arial"/>
              </a:rPr>
              <a:t>cTnT</a:t>
            </a:r>
            <a:endParaRPr sz="1800">
              <a:latin typeface="Arial"/>
              <a:cs typeface="Arial"/>
            </a:endParaRPr>
          </a:p>
        </p:txBody>
      </p:sp>
      <p:sp>
        <p:nvSpPr>
          <p:cNvPr id="45" name="object 45" descr=""/>
          <p:cNvSpPr txBox="1"/>
          <p:nvPr/>
        </p:nvSpPr>
        <p:spPr>
          <a:xfrm>
            <a:off x="961745" y="1760981"/>
            <a:ext cx="483234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>
                <a:latin typeface="Arial"/>
                <a:cs typeface="Arial"/>
              </a:rPr>
              <a:t>Tertile</a:t>
            </a:r>
            <a:r>
              <a:rPr dirty="0" sz="1000" spc="-50">
                <a:latin typeface="Arial"/>
                <a:cs typeface="Arial"/>
              </a:rPr>
              <a:t> 1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46" name="object 46" descr=""/>
          <p:cNvGrpSpPr/>
          <p:nvPr/>
        </p:nvGrpSpPr>
        <p:grpSpPr>
          <a:xfrm>
            <a:off x="765060" y="1692910"/>
            <a:ext cx="195580" cy="186690"/>
            <a:chOff x="765060" y="1692910"/>
            <a:chExt cx="195580" cy="186690"/>
          </a:xfrm>
        </p:grpSpPr>
        <p:sp>
          <p:nvSpPr>
            <p:cNvPr id="47" name="object 47" descr=""/>
            <p:cNvSpPr/>
            <p:nvPr/>
          </p:nvSpPr>
          <p:spPr>
            <a:xfrm>
              <a:off x="784110" y="1860169"/>
              <a:ext cx="157480" cy="0"/>
            </a:xfrm>
            <a:custGeom>
              <a:avLst/>
              <a:gdLst/>
              <a:ahLst/>
              <a:cxnLst/>
              <a:rect l="l" t="t" r="r" b="b"/>
              <a:pathLst>
                <a:path w="157480" h="0">
                  <a:moveTo>
                    <a:pt x="0" y="0"/>
                  </a:moveTo>
                  <a:lnTo>
                    <a:pt x="157302" y="0"/>
                  </a:lnTo>
                </a:path>
              </a:pathLst>
            </a:custGeom>
            <a:ln w="38100">
              <a:solidFill>
                <a:srgbClr val="0D445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 descr=""/>
            <p:cNvSpPr/>
            <p:nvPr/>
          </p:nvSpPr>
          <p:spPr>
            <a:xfrm>
              <a:off x="784110" y="1711960"/>
              <a:ext cx="157480" cy="0"/>
            </a:xfrm>
            <a:custGeom>
              <a:avLst/>
              <a:gdLst/>
              <a:ahLst/>
              <a:cxnLst/>
              <a:rect l="l" t="t" r="r" b="b"/>
              <a:pathLst>
                <a:path w="157480" h="0">
                  <a:moveTo>
                    <a:pt x="0" y="0"/>
                  </a:moveTo>
                  <a:lnTo>
                    <a:pt x="157302" y="0"/>
                  </a:lnTo>
                </a:path>
              </a:pathLst>
            </a:custGeom>
            <a:ln w="38100">
              <a:solidFill>
                <a:srgbClr val="ACA77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9" name="object 49" descr=""/>
          <p:cNvSpPr txBox="1"/>
          <p:nvPr/>
        </p:nvSpPr>
        <p:spPr>
          <a:xfrm>
            <a:off x="961745" y="1468069"/>
            <a:ext cx="483234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>
                <a:latin typeface="Arial"/>
                <a:cs typeface="Arial"/>
              </a:rPr>
              <a:t>Tertile</a:t>
            </a:r>
            <a:r>
              <a:rPr dirty="0" sz="1000" spc="-50">
                <a:latin typeface="Arial"/>
                <a:cs typeface="Arial"/>
              </a:rPr>
              <a:t> 3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000">
                <a:latin typeface="Arial"/>
                <a:cs typeface="Arial"/>
              </a:rPr>
              <a:t>Tertile</a:t>
            </a:r>
            <a:r>
              <a:rPr dirty="0" sz="1000" spc="-50">
                <a:latin typeface="Arial"/>
                <a:cs typeface="Arial"/>
              </a:rPr>
              <a:t> 2</a:t>
            </a:r>
            <a:endParaRPr sz="1000">
              <a:latin typeface="Arial"/>
              <a:cs typeface="Arial"/>
            </a:endParaRPr>
          </a:p>
        </p:txBody>
      </p:sp>
      <p:sp>
        <p:nvSpPr>
          <p:cNvPr id="50" name="object 50" descr=""/>
          <p:cNvSpPr/>
          <p:nvPr/>
        </p:nvSpPr>
        <p:spPr>
          <a:xfrm>
            <a:off x="784110" y="1563624"/>
            <a:ext cx="157480" cy="0"/>
          </a:xfrm>
          <a:custGeom>
            <a:avLst/>
            <a:gdLst/>
            <a:ahLst/>
            <a:cxnLst/>
            <a:rect l="l" t="t" r="r" b="b"/>
            <a:pathLst>
              <a:path w="157480" h="0">
                <a:moveTo>
                  <a:pt x="0" y="0"/>
                </a:moveTo>
                <a:lnTo>
                  <a:pt x="157302" y="0"/>
                </a:lnTo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 descr=""/>
          <p:cNvSpPr txBox="1"/>
          <p:nvPr/>
        </p:nvSpPr>
        <p:spPr>
          <a:xfrm>
            <a:off x="5530722" y="1760981"/>
            <a:ext cx="483234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>
                <a:latin typeface="Arial"/>
                <a:cs typeface="Arial"/>
              </a:rPr>
              <a:t>Tertile</a:t>
            </a:r>
            <a:r>
              <a:rPr dirty="0" sz="1000" spc="-50">
                <a:latin typeface="Arial"/>
                <a:cs typeface="Arial"/>
              </a:rPr>
              <a:t> 1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52" name="object 52" descr=""/>
          <p:cNvGrpSpPr/>
          <p:nvPr/>
        </p:nvGrpSpPr>
        <p:grpSpPr>
          <a:xfrm>
            <a:off x="5333238" y="1692910"/>
            <a:ext cx="195580" cy="186690"/>
            <a:chOff x="5333238" y="1692910"/>
            <a:chExt cx="195580" cy="186690"/>
          </a:xfrm>
        </p:grpSpPr>
        <p:sp>
          <p:nvSpPr>
            <p:cNvPr id="53" name="object 53" descr=""/>
            <p:cNvSpPr/>
            <p:nvPr/>
          </p:nvSpPr>
          <p:spPr>
            <a:xfrm>
              <a:off x="5352288" y="1860169"/>
              <a:ext cx="157480" cy="0"/>
            </a:xfrm>
            <a:custGeom>
              <a:avLst/>
              <a:gdLst/>
              <a:ahLst/>
              <a:cxnLst/>
              <a:rect l="l" t="t" r="r" b="b"/>
              <a:pathLst>
                <a:path w="157479" h="0">
                  <a:moveTo>
                    <a:pt x="0" y="0"/>
                  </a:moveTo>
                  <a:lnTo>
                    <a:pt x="157225" y="0"/>
                  </a:lnTo>
                </a:path>
              </a:pathLst>
            </a:custGeom>
            <a:ln w="38100">
              <a:solidFill>
                <a:srgbClr val="0D445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 descr=""/>
            <p:cNvSpPr/>
            <p:nvPr/>
          </p:nvSpPr>
          <p:spPr>
            <a:xfrm>
              <a:off x="5352288" y="1711960"/>
              <a:ext cx="157480" cy="0"/>
            </a:xfrm>
            <a:custGeom>
              <a:avLst/>
              <a:gdLst/>
              <a:ahLst/>
              <a:cxnLst/>
              <a:rect l="l" t="t" r="r" b="b"/>
              <a:pathLst>
                <a:path w="157479" h="0">
                  <a:moveTo>
                    <a:pt x="0" y="0"/>
                  </a:moveTo>
                  <a:lnTo>
                    <a:pt x="157225" y="0"/>
                  </a:lnTo>
                </a:path>
              </a:pathLst>
            </a:custGeom>
            <a:ln w="38100">
              <a:solidFill>
                <a:srgbClr val="ACA77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5" name="object 55" descr=""/>
          <p:cNvSpPr txBox="1"/>
          <p:nvPr/>
        </p:nvSpPr>
        <p:spPr>
          <a:xfrm>
            <a:off x="5530722" y="1468069"/>
            <a:ext cx="483234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>
                <a:latin typeface="Arial"/>
                <a:cs typeface="Arial"/>
              </a:rPr>
              <a:t>Tertile</a:t>
            </a:r>
            <a:r>
              <a:rPr dirty="0" sz="1000" spc="-50">
                <a:latin typeface="Arial"/>
                <a:cs typeface="Arial"/>
              </a:rPr>
              <a:t> 3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000">
                <a:latin typeface="Arial"/>
                <a:cs typeface="Arial"/>
              </a:rPr>
              <a:t>Tertile</a:t>
            </a:r>
            <a:r>
              <a:rPr dirty="0" sz="1000" spc="-50">
                <a:latin typeface="Arial"/>
                <a:cs typeface="Arial"/>
              </a:rPr>
              <a:t> 2</a:t>
            </a:r>
            <a:endParaRPr sz="1000">
              <a:latin typeface="Arial"/>
              <a:cs typeface="Arial"/>
            </a:endParaRPr>
          </a:p>
        </p:txBody>
      </p:sp>
      <p:sp>
        <p:nvSpPr>
          <p:cNvPr id="56" name="object 56" descr=""/>
          <p:cNvSpPr/>
          <p:nvPr/>
        </p:nvSpPr>
        <p:spPr>
          <a:xfrm>
            <a:off x="5352288" y="1563624"/>
            <a:ext cx="157480" cy="0"/>
          </a:xfrm>
          <a:custGeom>
            <a:avLst/>
            <a:gdLst/>
            <a:ahLst/>
            <a:cxnLst/>
            <a:rect l="l" t="t" r="r" b="b"/>
            <a:pathLst>
              <a:path w="157479" h="0">
                <a:moveTo>
                  <a:pt x="0" y="0"/>
                </a:moveTo>
                <a:lnTo>
                  <a:pt x="157225" y="0"/>
                </a:lnTo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5221351" y="1425651"/>
            <a:ext cx="3724275" cy="2688590"/>
            <a:chOff x="5221351" y="1425651"/>
            <a:chExt cx="3724275" cy="2688590"/>
          </a:xfrm>
        </p:grpSpPr>
        <p:sp>
          <p:nvSpPr>
            <p:cNvPr id="3" name="object 3" descr=""/>
            <p:cNvSpPr/>
            <p:nvPr/>
          </p:nvSpPr>
          <p:spPr>
            <a:xfrm>
              <a:off x="5343398" y="3677030"/>
              <a:ext cx="3205480" cy="247015"/>
            </a:xfrm>
            <a:custGeom>
              <a:avLst/>
              <a:gdLst/>
              <a:ahLst/>
              <a:cxnLst/>
              <a:rect l="l" t="t" r="r" b="b"/>
              <a:pathLst>
                <a:path w="3205479" h="247014">
                  <a:moveTo>
                    <a:pt x="0" y="246722"/>
                  </a:moveTo>
                  <a:lnTo>
                    <a:pt x="95376" y="246722"/>
                  </a:lnTo>
                  <a:lnTo>
                    <a:pt x="95376" y="230809"/>
                  </a:lnTo>
                  <a:lnTo>
                    <a:pt x="143128" y="230809"/>
                  </a:lnTo>
                  <a:lnTo>
                    <a:pt x="143128" y="222846"/>
                  </a:lnTo>
                  <a:lnTo>
                    <a:pt x="163575" y="222846"/>
                  </a:lnTo>
                  <a:lnTo>
                    <a:pt x="163575" y="206933"/>
                  </a:lnTo>
                  <a:lnTo>
                    <a:pt x="177291" y="206933"/>
                  </a:lnTo>
                  <a:lnTo>
                    <a:pt x="177291" y="191008"/>
                  </a:lnTo>
                  <a:lnTo>
                    <a:pt x="259079" y="191008"/>
                  </a:lnTo>
                  <a:lnTo>
                    <a:pt x="259079" y="175133"/>
                  </a:lnTo>
                  <a:lnTo>
                    <a:pt x="313689" y="175133"/>
                  </a:lnTo>
                  <a:lnTo>
                    <a:pt x="354584" y="175133"/>
                  </a:lnTo>
                  <a:lnTo>
                    <a:pt x="354584" y="167132"/>
                  </a:lnTo>
                  <a:lnTo>
                    <a:pt x="415925" y="167132"/>
                  </a:lnTo>
                  <a:lnTo>
                    <a:pt x="415925" y="151257"/>
                  </a:lnTo>
                  <a:lnTo>
                    <a:pt x="504571" y="151257"/>
                  </a:lnTo>
                  <a:lnTo>
                    <a:pt x="504571" y="135255"/>
                  </a:lnTo>
                  <a:lnTo>
                    <a:pt x="545464" y="135255"/>
                  </a:lnTo>
                  <a:lnTo>
                    <a:pt x="545464" y="119380"/>
                  </a:lnTo>
                  <a:lnTo>
                    <a:pt x="640968" y="119380"/>
                  </a:lnTo>
                  <a:lnTo>
                    <a:pt x="695578" y="119380"/>
                  </a:lnTo>
                  <a:lnTo>
                    <a:pt x="695578" y="111379"/>
                  </a:lnTo>
                  <a:lnTo>
                    <a:pt x="722756" y="111379"/>
                  </a:lnTo>
                  <a:lnTo>
                    <a:pt x="722756" y="95504"/>
                  </a:lnTo>
                  <a:lnTo>
                    <a:pt x="1111503" y="95504"/>
                  </a:lnTo>
                  <a:lnTo>
                    <a:pt x="1111503" y="79629"/>
                  </a:lnTo>
                  <a:lnTo>
                    <a:pt x="1282065" y="79629"/>
                  </a:lnTo>
                  <a:lnTo>
                    <a:pt x="1404747" y="79629"/>
                  </a:lnTo>
                  <a:lnTo>
                    <a:pt x="1404747" y="63627"/>
                  </a:lnTo>
                  <a:lnTo>
                    <a:pt x="1923033" y="63627"/>
                  </a:lnTo>
                  <a:lnTo>
                    <a:pt x="2536825" y="63627"/>
                  </a:lnTo>
                  <a:lnTo>
                    <a:pt x="2536825" y="31877"/>
                  </a:lnTo>
                  <a:lnTo>
                    <a:pt x="2564129" y="31877"/>
                  </a:lnTo>
                  <a:lnTo>
                    <a:pt x="2639059" y="31877"/>
                  </a:lnTo>
                  <a:lnTo>
                    <a:pt x="2639059" y="0"/>
                  </a:lnTo>
                  <a:lnTo>
                    <a:pt x="3205099" y="0"/>
                  </a:lnTo>
                </a:path>
              </a:pathLst>
            </a:custGeom>
            <a:ln w="38100">
              <a:solidFill>
                <a:srgbClr val="0D445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5343398" y="3348608"/>
              <a:ext cx="3202305" cy="577850"/>
            </a:xfrm>
            <a:custGeom>
              <a:avLst/>
              <a:gdLst/>
              <a:ahLst/>
              <a:cxnLst/>
              <a:rect l="l" t="t" r="r" b="b"/>
              <a:pathLst>
                <a:path w="3202304" h="577850">
                  <a:moveTo>
                    <a:pt x="0" y="577773"/>
                  </a:moveTo>
                  <a:lnTo>
                    <a:pt x="88518" y="577773"/>
                  </a:lnTo>
                  <a:lnTo>
                    <a:pt x="88518" y="560273"/>
                  </a:lnTo>
                  <a:lnTo>
                    <a:pt x="143001" y="560273"/>
                  </a:lnTo>
                  <a:lnTo>
                    <a:pt x="143001" y="551522"/>
                  </a:lnTo>
                  <a:lnTo>
                    <a:pt x="217931" y="551522"/>
                  </a:lnTo>
                  <a:lnTo>
                    <a:pt x="217931" y="534009"/>
                  </a:lnTo>
                  <a:lnTo>
                    <a:pt x="224789" y="534009"/>
                  </a:lnTo>
                  <a:lnTo>
                    <a:pt x="224789" y="516509"/>
                  </a:lnTo>
                  <a:lnTo>
                    <a:pt x="272414" y="516509"/>
                  </a:lnTo>
                  <a:lnTo>
                    <a:pt x="272414" y="498983"/>
                  </a:lnTo>
                  <a:lnTo>
                    <a:pt x="286130" y="498983"/>
                  </a:lnTo>
                  <a:lnTo>
                    <a:pt x="286130" y="490220"/>
                  </a:lnTo>
                  <a:lnTo>
                    <a:pt x="313309" y="490220"/>
                  </a:lnTo>
                  <a:lnTo>
                    <a:pt x="381507" y="490220"/>
                  </a:lnTo>
                  <a:lnTo>
                    <a:pt x="381507" y="472694"/>
                  </a:lnTo>
                  <a:lnTo>
                    <a:pt x="504063" y="472694"/>
                  </a:lnTo>
                  <a:lnTo>
                    <a:pt x="504063" y="455168"/>
                  </a:lnTo>
                  <a:lnTo>
                    <a:pt x="510921" y="455168"/>
                  </a:lnTo>
                  <a:lnTo>
                    <a:pt x="510921" y="437769"/>
                  </a:lnTo>
                  <a:lnTo>
                    <a:pt x="551814" y="437769"/>
                  </a:lnTo>
                  <a:lnTo>
                    <a:pt x="551814" y="420243"/>
                  </a:lnTo>
                  <a:lnTo>
                    <a:pt x="640334" y="420243"/>
                  </a:lnTo>
                  <a:lnTo>
                    <a:pt x="681227" y="420243"/>
                  </a:lnTo>
                  <a:lnTo>
                    <a:pt x="681227" y="411480"/>
                  </a:lnTo>
                  <a:lnTo>
                    <a:pt x="763015" y="411480"/>
                  </a:lnTo>
                  <a:lnTo>
                    <a:pt x="763015" y="393954"/>
                  </a:lnTo>
                  <a:lnTo>
                    <a:pt x="1049147" y="393954"/>
                  </a:lnTo>
                  <a:lnTo>
                    <a:pt x="1049147" y="376428"/>
                  </a:lnTo>
                  <a:lnTo>
                    <a:pt x="1280795" y="376428"/>
                  </a:lnTo>
                  <a:lnTo>
                    <a:pt x="1757679" y="376428"/>
                  </a:lnTo>
                  <a:lnTo>
                    <a:pt x="1757679" y="358902"/>
                  </a:lnTo>
                  <a:lnTo>
                    <a:pt x="1866773" y="358902"/>
                  </a:lnTo>
                  <a:lnTo>
                    <a:pt x="1866773" y="332740"/>
                  </a:lnTo>
                  <a:lnTo>
                    <a:pt x="1921255" y="332740"/>
                  </a:lnTo>
                  <a:lnTo>
                    <a:pt x="1955292" y="332740"/>
                  </a:lnTo>
                  <a:lnTo>
                    <a:pt x="1955292" y="315214"/>
                  </a:lnTo>
                  <a:lnTo>
                    <a:pt x="1975738" y="315214"/>
                  </a:lnTo>
                  <a:lnTo>
                    <a:pt x="1975738" y="288925"/>
                  </a:lnTo>
                  <a:lnTo>
                    <a:pt x="2084831" y="288925"/>
                  </a:lnTo>
                  <a:lnTo>
                    <a:pt x="2084831" y="271399"/>
                  </a:lnTo>
                  <a:lnTo>
                    <a:pt x="2391409" y="271399"/>
                  </a:lnTo>
                  <a:lnTo>
                    <a:pt x="2391409" y="236347"/>
                  </a:lnTo>
                  <a:lnTo>
                    <a:pt x="2561717" y="236347"/>
                  </a:lnTo>
                  <a:lnTo>
                    <a:pt x="2595753" y="236347"/>
                  </a:lnTo>
                  <a:lnTo>
                    <a:pt x="2595753" y="201422"/>
                  </a:lnTo>
                  <a:lnTo>
                    <a:pt x="2691129" y="201422"/>
                  </a:lnTo>
                  <a:lnTo>
                    <a:pt x="2691129" y="157607"/>
                  </a:lnTo>
                  <a:lnTo>
                    <a:pt x="2820543" y="157607"/>
                  </a:lnTo>
                  <a:lnTo>
                    <a:pt x="2820543" y="105029"/>
                  </a:lnTo>
                  <a:lnTo>
                    <a:pt x="2868295" y="105029"/>
                  </a:lnTo>
                  <a:lnTo>
                    <a:pt x="2868295" y="61341"/>
                  </a:lnTo>
                  <a:lnTo>
                    <a:pt x="3052191" y="61341"/>
                  </a:lnTo>
                  <a:lnTo>
                    <a:pt x="3052191" y="0"/>
                  </a:lnTo>
                  <a:lnTo>
                    <a:pt x="3202178" y="0"/>
                  </a:lnTo>
                </a:path>
              </a:pathLst>
            </a:custGeom>
            <a:ln w="381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5230876" y="1435176"/>
              <a:ext cx="3705225" cy="2669540"/>
            </a:xfrm>
            <a:custGeom>
              <a:avLst/>
              <a:gdLst/>
              <a:ahLst/>
              <a:cxnLst/>
              <a:rect l="l" t="t" r="r" b="b"/>
              <a:pathLst>
                <a:path w="3705225" h="2669540">
                  <a:moveTo>
                    <a:pt x="53212" y="2575687"/>
                  </a:moveTo>
                  <a:lnTo>
                    <a:pt x="3704716" y="2575687"/>
                  </a:lnTo>
                  <a:lnTo>
                    <a:pt x="3704716" y="0"/>
                  </a:lnTo>
                  <a:lnTo>
                    <a:pt x="53212" y="0"/>
                  </a:lnTo>
                  <a:lnTo>
                    <a:pt x="53212" y="2575687"/>
                  </a:lnTo>
                  <a:close/>
                </a:path>
                <a:path w="3705225" h="2669540">
                  <a:moveTo>
                    <a:pt x="0" y="135813"/>
                  </a:moveTo>
                  <a:lnTo>
                    <a:pt x="52959" y="135813"/>
                  </a:lnTo>
                </a:path>
                <a:path w="3705225" h="2669540">
                  <a:moveTo>
                    <a:pt x="0" y="915593"/>
                  </a:moveTo>
                  <a:lnTo>
                    <a:pt x="52959" y="915593"/>
                  </a:lnTo>
                </a:path>
                <a:path w="3705225" h="2669540">
                  <a:moveTo>
                    <a:pt x="0" y="1695373"/>
                  </a:moveTo>
                  <a:lnTo>
                    <a:pt x="52959" y="1695373"/>
                  </a:lnTo>
                </a:path>
                <a:path w="3705225" h="2669540">
                  <a:moveTo>
                    <a:pt x="0" y="2475191"/>
                  </a:moveTo>
                  <a:lnTo>
                    <a:pt x="52959" y="2475204"/>
                  </a:lnTo>
                </a:path>
                <a:path w="3705225" h="2669540">
                  <a:moveTo>
                    <a:pt x="133096" y="2577401"/>
                  </a:moveTo>
                  <a:lnTo>
                    <a:pt x="133096" y="266915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188085">
              <a:lnSpc>
                <a:spcPct val="100000"/>
              </a:lnSpc>
              <a:spcBef>
                <a:spcPts val="105"/>
              </a:spcBef>
            </a:pPr>
            <a:r>
              <a:rPr dirty="0" sz="3200"/>
              <a:t>HF</a:t>
            </a:r>
            <a:r>
              <a:rPr dirty="0" sz="3200" spc="-15"/>
              <a:t> </a:t>
            </a:r>
            <a:r>
              <a:rPr dirty="0" sz="3200" spc="-10"/>
              <a:t>Hospitalization</a:t>
            </a:r>
            <a:endParaRPr sz="3200"/>
          </a:p>
        </p:txBody>
      </p:sp>
      <p:sp>
        <p:nvSpPr>
          <p:cNvPr id="7" name="object 7" descr=""/>
          <p:cNvSpPr/>
          <p:nvPr/>
        </p:nvSpPr>
        <p:spPr>
          <a:xfrm>
            <a:off x="669112" y="1446301"/>
            <a:ext cx="3705225" cy="2669540"/>
          </a:xfrm>
          <a:custGeom>
            <a:avLst/>
            <a:gdLst/>
            <a:ahLst/>
            <a:cxnLst/>
            <a:rect l="l" t="t" r="r" b="b"/>
            <a:pathLst>
              <a:path w="3705225" h="2669540">
                <a:moveTo>
                  <a:pt x="53149" y="2575687"/>
                </a:moveTo>
                <a:lnTo>
                  <a:pt x="3704653" y="2575687"/>
                </a:lnTo>
                <a:lnTo>
                  <a:pt x="3704653" y="0"/>
                </a:lnTo>
                <a:lnTo>
                  <a:pt x="53149" y="0"/>
                </a:lnTo>
                <a:lnTo>
                  <a:pt x="53149" y="2575687"/>
                </a:lnTo>
                <a:close/>
              </a:path>
              <a:path w="3705225" h="2669540">
                <a:moveTo>
                  <a:pt x="0" y="135864"/>
                </a:moveTo>
                <a:lnTo>
                  <a:pt x="52959" y="135864"/>
                </a:lnTo>
              </a:path>
              <a:path w="3705225" h="2669540">
                <a:moveTo>
                  <a:pt x="0" y="915644"/>
                </a:moveTo>
                <a:lnTo>
                  <a:pt x="52959" y="915644"/>
                </a:lnTo>
              </a:path>
              <a:path w="3705225" h="2669540">
                <a:moveTo>
                  <a:pt x="0" y="1695424"/>
                </a:moveTo>
                <a:lnTo>
                  <a:pt x="52959" y="1695424"/>
                </a:lnTo>
              </a:path>
              <a:path w="3705225" h="2669540">
                <a:moveTo>
                  <a:pt x="0" y="2475191"/>
                </a:moveTo>
                <a:lnTo>
                  <a:pt x="52959" y="2475191"/>
                </a:lnTo>
              </a:path>
              <a:path w="3705225" h="2669540">
                <a:moveTo>
                  <a:pt x="133070" y="2577388"/>
                </a:moveTo>
                <a:lnTo>
                  <a:pt x="133070" y="2669159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468579" y="1426845"/>
            <a:ext cx="18097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25">
                <a:latin typeface="Arial"/>
                <a:cs typeface="Arial"/>
              </a:rPr>
              <a:t>60</a:t>
            </a:r>
            <a:endParaRPr sz="11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68579" y="2206879"/>
            <a:ext cx="1809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>
                <a:latin typeface="Arial"/>
                <a:cs typeface="Arial"/>
              </a:rPr>
              <a:t>40</a:t>
            </a:r>
            <a:endParaRPr sz="11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468579" y="2986786"/>
            <a:ext cx="1809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>
                <a:latin typeface="Arial"/>
                <a:cs typeface="Arial"/>
              </a:rPr>
              <a:t>20</a:t>
            </a:r>
            <a:endParaRPr sz="11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547217" y="3766820"/>
            <a:ext cx="10350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0">
                <a:latin typeface="Arial"/>
                <a:cs typeface="Arial"/>
              </a:rPr>
              <a:t>0</a:t>
            </a:r>
            <a:endParaRPr sz="11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750823" y="4097223"/>
            <a:ext cx="10350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0">
                <a:latin typeface="Arial"/>
                <a:cs typeface="Arial"/>
              </a:rPr>
              <a:t>0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" name="object 13" descr=""/>
          <p:cNvSpPr/>
          <p:nvPr/>
        </p:nvSpPr>
        <p:spPr>
          <a:xfrm>
            <a:off x="1436497" y="4023690"/>
            <a:ext cx="0" cy="92075"/>
          </a:xfrm>
          <a:custGeom>
            <a:avLst/>
            <a:gdLst/>
            <a:ahLst/>
            <a:cxnLst/>
            <a:rect l="l" t="t" r="r" b="b"/>
            <a:pathLst>
              <a:path w="0" h="92075">
                <a:moveTo>
                  <a:pt x="0" y="0"/>
                </a:moveTo>
                <a:lnTo>
                  <a:pt x="0" y="9177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 txBox="1"/>
          <p:nvPr/>
        </p:nvSpPr>
        <p:spPr>
          <a:xfrm>
            <a:off x="1346453" y="4097223"/>
            <a:ext cx="1809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>
                <a:latin typeface="Arial"/>
                <a:cs typeface="Arial"/>
              </a:rPr>
              <a:t>12</a:t>
            </a:r>
            <a:endParaRPr sz="1100">
              <a:latin typeface="Arial"/>
              <a:cs typeface="Arial"/>
            </a:endParaRPr>
          </a:p>
        </p:txBody>
      </p:sp>
      <p:sp>
        <p:nvSpPr>
          <p:cNvPr id="15" name="object 15" descr=""/>
          <p:cNvSpPr/>
          <p:nvPr/>
        </p:nvSpPr>
        <p:spPr>
          <a:xfrm>
            <a:off x="2070861" y="4023690"/>
            <a:ext cx="1268730" cy="92075"/>
          </a:xfrm>
          <a:custGeom>
            <a:avLst/>
            <a:gdLst/>
            <a:ahLst/>
            <a:cxnLst/>
            <a:rect l="l" t="t" r="r" b="b"/>
            <a:pathLst>
              <a:path w="1268729" h="92075">
                <a:moveTo>
                  <a:pt x="0" y="0"/>
                </a:moveTo>
                <a:lnTo>
                  <a:pt x="0" y="91770"/>
                </a:lnTo>
              </a:path>
              <a:path w="1268729" h="92075">
                <a:moveTo>
                  <a:pt x="634364" y="0"/>
                </a:moveTo>
                <a:lnTo>
                  <a:pt x="634364" y="91770"/>
                </a:lnTo>
              </a:path>
              <a:path w="1268729" h="92075">
                <a:moveTo>
                  <a:pt x="1268729" y="0"/>
                </a:moveTo>
                <a:lnTo>
                  <a:pt x="1268729" y="9177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 txBox="1"/>
          <p:nvPr/>
        </p:nvSpPr>
        <p:spPr>
          <a:xfrm>
            <a:off x="1586230" y="4048430"/>
            <a:ext cx="1929764" cy="478790"/>
          </a:xfrm>
          <a:prstGeom prst="rect">
            <a:avLst/>
          </a:prstGeom>
        </p:spPr>
        <p:txBody>
          <a:bodyPr wrap="square" lIns="0" tIns="61594" rIns="0" bIns="0" rtlCol="0" vert="horz">
            <a:spAutoFit/>
          </a:bodyPr>
          <a:lstStyle/>
          <a:p>
            <a:pPr marL="407034">
              <a:lnSpc>
                <a:spcPct val="100000"/>
              </a:lnSpc>
              <a:spcBef>
                <a:spcPts val="484"/>
              </a:spcBef>
              <a:tabLst>
                <a:tab pos="1040765" algn="l"/>
                <a:tab pos="1675764" algn="l"/>
              </a:tabLst>
            </a:pPr>
            <a:r>
              <a:rPr dirty="0" sz="1100" spc="-25">
                <a:latin typeface="Arial"/>
                <a:cs typeface="Arial"/>
              </a:rPr>
              <a:t>24</a:t>
            </a:r>
            <a:r>
              <a:rPr dirty="0" sz="1100">
                <a:latin typeface="Arial"/>
                <a:cs typeface="Arial"/>
              </a:rPr>
              <a:t>	</a:t>
            </a:r>
            <a:r>
              <a:rPr dirty="0" sz="1100" spc="-25">
                <a:latin typeface="Arial"/>
                <a:cs typeface="Arial"/>
              </a:rPr>
              <a:t>36</a:t>
            </a:r>
            <a:r>
              <a:rPr dirty="0" sz="1100">
                <a:latin typeface="Arial"/>
                <a:cs typeface="Arial"/>
              </a:rPr>
              <a:t>	</a:t>
            </a:r>
            <a:r>
              <a:rPr dirty="0" sz="1100" spc="-25">
                <a:latin typeface="Arial"/>
                <a:cs typeface="Arial"/>
              </a:rPr>
              <a:t>48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dirty="0" sz="1200">
                <a:latin typeface="Arial"/>
                <a:cs typeface="Arial"/>
              </a:rPr>
              <a:t>Months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from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Randomization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 descr=""/>
          <p:cNvSpPr/>
          <p:nvPr/>
        </p:nvSpPr>
        <p:spPr>
          <a:xfrm>
            <a:off x="3973829" y="4023690"/>
            <a:ext cx="0" cy="92075"/>
          </a:xfrm>
          <a:custGeom>
            <a:avLst/>
            <a:gdLst/>
            <a:ahLst/>
            <a:cxnLst/>
            <a:rect l="l" t="t" r="r" b="b"/>
            <a:pathLst>
              <a:path w="0" h="92075">
                <a:moveTo>
                  <a:pt x="0" y="0"/>
                </a:moveTo>
                <a:lnTo>
                  <a:pt x="0" y="9177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 txBox="1"/>
          <p:nvPr/>
        </p:nvSpPr>
        <p:spPr>
          <a:xfrm>
            <a:off x="3883914" y="4097223"/>
            <a:ext cx="1809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>
                <a:latin typeface="Arial"/>
                <a:cs typeface="Arial"/>
              </a:rPr>
              <a:t>60</a:t>
            </a:r>
            <a:endParaRPr sz="11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208390" y="2051557"/>
            <a:ext cx="196215" cy="15367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z="1200">
                <a:latin typeface="Arial"/>
                <a:cs typeface="Arial"/>
              </a:rPr>
              <a:t>HF</a:t>
            </a:r>
            <a:r>
              <a:rPr dirty="0" sz="1200" spc="3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Hospitalization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-25">
                <a:latin typeface="Arial"/>
                <a:cs typeface="Arial"/>
              </a:rPr>
              <a:t>(%)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3979290" y="3206877"/>
            <a:ext cx="29845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0" b="1">
                <a:solidFill>
                  <a:srgbClr val="C00000"/>
                </a:solidFill>
                <a:latin typeface="Arial"/>
                <a:cs typeface="Arial"/>
              </a:rPr>
              <a:t>17.4</a:t>
            </a:r>
            <a:endParaRPr sz="11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4007358" y="3528151"/>
            <a:ext cx="220979" cy="400050"/>
          </a:xfrm>
          <a:prstGeom prst="rect">
            <a:avLst/>
          </a:prstGeom>
        </p:spPr>
        <p:txBody>
          <a:bodyPr wrap="square" lIns="0" tIns="317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0"/>
              </a:spcBef>
            </a:pPr>
            <a:r>
              <a:rPr dirty="0" sz="1100" spc="-25" b="1">
                <a:solidFill>
                  <a:srgbClr val="ACA773"/>
                </a:solidFill>
                <a:latin typeface="Arial"/>
                <a:cs typeface="Arial"/>
              </a:rPr>
              <a:t>7.7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100" spc="-25" b="1">
                <a:solidFill>
                  <a:srgbClr val="0D445E"/>
                </a:solidFill>
                <a:latin typeface="Arial"/>
                <a:cs typeface="Arial"/>
              </a:rPr>
              <a:t>2.4</a:t>
            </a:r>
            <a:endParaRPr sz="11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1954529" y="3377641"/>
            <a:ext cx="220979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25" b="1">
                <a:solidFill>
                  <a:srgbClr val="ACA773"/>
                </a:solidFill>
                <a:latin typeface="Arial"/>
                <a:cs typeface="Arial"/>
              </a:rPr>
              <a:t>3.8</a:t>
            </a:r>
            <a:endParaRPr sz="11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949576" y="3600958"/>
            <a:ext cx="22034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 b="1">
                <a:solidFill>
                  <a:srgbClr val="0D445E"/>
                </a:solidFill>
                <a:latin typeface="Arial"/>
                <a:cs typeface="Arial"/>
              </a:rPr>
              <a:t>1.5</a:t>
            </a:r>
            <a:endParaRPr sz="11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1954529" y="3233420"/>
            <a:ext cx="22034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 b="1">
                <a:solidFill>
                  <a:srgbClr val="C00000"/>
                </a:solidFill>
                <a:latin typeface="Arial"/>
                <a:cs typeface="Arial"/>
              </a:rPr>
              <a:t>9.7</a:t>
            </a:r>
            <a:endParaRPr sz="11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5031104" y="1415237"/>
            <a:ext cx="180975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25">
                <a:latin typeface="Arial"/>
                <a:cs typeface="Arial"/>
              </a:rPr>
              <a:t>60</a:t>
            </a:r>
            <a:endParaRPr sz="11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5031104" y="2195271"/>
            <a:ext cx="180975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25">
                <a:latin typeface="Arial"/>
                <a:cs typeface="Arial"/>
              </a:rPr>
              <a:t>40</a:t>
            </a:r>
            <a:endParaRPr sz="110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5031104" y="2975864"/>
            <a:ext cx="1809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>
                <a:latin typeface="Arial"/>
                <a:cs typeface="Arial"/>
              </a:rPr>
              <a:t>20</a:t>
            </a:r>
            <a:endParaRPr sz="1100">
              <a:latin typeface="Arial"/>
              <a:cs typeface="Arial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5109464" y="3755847"/>
            <a:ext cx="10350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0">
                <a:latin typeface="Arial"/>
                <a:cs typeface="Arial"/>
              </a:rPr>
              <a:t>0</a:t>
            </a:r>
            <a:endParaRPr sz="1100">
              <a:latin typeface="Arial"/>
              <a:cs typeface="Arial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5313045" y="4086250"/>
            <a:ext cx="10350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0">
                <a:latin typeface="Arial"/>
                <a:cs typeface="Arial"/>
              </a:rPr>
              <a:t>0</a:t>
            </a:r>
            <a:endParaRPr sz="1100">
              <a:latin typeface="Arial"/>
              <a:cs typeface="Arial"/>
            </a:endParaRPr>
          </a:p>
        </p:txBody>
      </p:sp>
      <p:sp>
        <p:nvSpPr>
          <p:cNvPr id="30" name="object 30" descr=""/>
          <p:cNvSpPr/>
          <p:nvPr/>
        </p:nvSpPr>
        <p:spPr>
          <a:xfrm>
            <a:off x="5998336" y="4012577"/>
            <a:ext cx="0" cy="92075"/>
          </a:xfrm>
          <a:custGeom>
            <a:avLst/>
            <a:gdLst/>
            <a:ahLst/>
            <a:cxnLst/>
            <a:rect l="l" t="t" r="r" b="b"/>
            <a:pathLst>
              <a:path w="0" h="92075">
                <a:moveTo>
                  <a:pt x="0" y="0"/>
                </a:moveTo>
                <a:lnTo>
                  <a:pt x="0" y="91757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 descr=""/>
          <p:cNvSpPr txBox="1"/>
          <p:nvPr/>
        </p:nvSpPr>
        <p:spPr>
          <a:xfrm>
            <a:off x="5908675" y="4086250"/>
            <a:ext cx="1809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>
                <a:latin typeface="Arial"/>
                <a:cs typeface="Arial"/>
              </a:rPr>
              <a:t>12</a:t>
            </a:r>
            <a:endParaRPr sz="1100">
              <a:latin typeface="Arial"/>
              <a:cs typeface="Arial"/>
            </a:endParaRPr>
          </a:p>
        </p:txBody>
      </p:sp>
      <p:sp>
        <p:nvSpPr>
          <p:cNvPr id="32" name="object 32" descr=""/>
          <p:cNvSpPr/>
          <p:nvPr/>
        </p:nvSpPr>
        <p:spPr>
          <a:xfrm>
            <a:off x="6632702" y="4012577"/>
            <a:ext cx="1268730" cy="92075"/>
          </a:xfrm>
          <a:custGeom>
            <a:avLst/>
            <a:gdLst/>
            <a:ahLst/>
            <a:cxnLst/>
            <a:rect l="l" t="t" r="r" b="b"/>
            <a:pathLst>
              <a:path w="1268729" h="92075">
                <a:moveTo>
                  <a:pt x="0" y="0"/>
                </a:moveTo>
                <a:lnTo>
                  <a:pt x="0" y="91757"/>
                </a:lnTo>
              </a:path>
              <a:path w="1268729" h="92075">
                <a:moveTo>
                  <a:pt x="634365" y="0"/>
                </a:moveTo>
                <a:lnTo>
                  <a:pt x="634365" y="91757"/>
                </a:lnTo>
              </a:path>
              <a:path w="1268729" h="92075">
                <a:moveTo>
                  <a:pt x="1268602" y="0"/>
                </a:moveTo>
                <a:lnTo>
                  <a:pt x="1268602" y="91757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 descr=""/>
          <p:cNvSpPr txBox="1"/>
          <p:nvPr/>
        </p:nvSpPr>
        <p:spPr>
          <a:xfrm>
            <a:off x="6148578" y="4037458"/>
            <a:ext cx="1929764" cy="478790"/>
          </a:xfrm>
          <a:prstGeom prst="rect">
            <a:avLst/>
          </a:prstGeom>
        </p:spPr>
        <p:txBody>
          <a:bodyPr wrap="square" lIns="0" tIns="61594" rIns="0" bIns="0" rtlCol="0" vert="horz">
            <a:spAutoFit/>
          </a:bodyPr>
          <a:lstStyle/>
          <a:p>
            <a:pPr marL="407034">
              <a:lnSpc>
                <a:spcPct val="100000"/>
              </a:lnSpc>
              <a:spcBef>
                <a:spcPts val="484"/>
              </a:spcBef>
              <a:tabLst>
                <a:tab pos="1041400" algn="l"/>
                <a:tab pos="1675764" algn="l"/>
              </a:tabLst>
            </a:pPr>
            <a:r>
              <a:rPr dirty="0" sz="1100" spc="-25">
                <a:latin typeface="Arial"/>
                <a:cs typeface="Arial"/>
              </a:rPr>
              <a:t>24</a:t>
            </a:r>
            <a:r>
              <a:rPr dirty="0" sz="1100">
                <a:latin typeface="Arial"/>
                <a:cs typeface="Arial"/>
              </a:rPr>
              <a:t>	</a:t>
            </a:r>
            <a:r>
              <a:rPr dirty="0" sz="1100" spc="-25">
                <a:latin typeface="Arial"/>
                <a:cs typeface="Arial"/>
              </a:rPr>
              <a:t>36</a:t>
            </a:r>
            <a:r>
              <a:rPr dirty="0" sz="1100">
                <a:latin typeface="Arial"/>
                <a:cs typeface="Arial"/>
              </a:rPr>
              <a:t>	</a:t>
            </a:r>
            <a:r>
              <a:rPr dirty="0" sz="1100" spc="-25">
                <a:latin typeface="Arial"/>
                <a:cs typeface="Arial"/>
              </a:rPr>
              <a:t>48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dirty="0" sz="1200">
                <a:latin typeface="Arial"/>
                <a:cs typeface="Arial"/>
              </a:rPr>
              <a:t>Months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from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Randomization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34" name="object 34" descr=""/>
          <p:cNvSpPr/>
          <p:nvPr/>
        </p:nvSpPr>
        <p:spPr>
          <a:xfrm>
            <a:off x="8535669" y="4012577"/>
            <a:ext cx="0" cy="92075"/>
          </a:xfrm>
          <a:custGeom>
            <a:avLst/>
            <a:gdLst/>
            <a:ahLst/>
            <a:cxnLst/>
            <a:rect l="l" t="t" r="r" b="b"/>
            <a:pathLst>
              <a:path w="0" h="92075">
                <a:moveTo>
                  <a:pt x="0" y="0"/>
                </a:moveTo>
                <a:lnTo>
                  <a:pt x="0" y="91757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 descr=""/>
          <p:cNvSpPr txBox="1"/>
          <p:nvPr/>
        </p:nvSpPr>
        <p:spPr>
          <a:xfrm>
            <a:off x="8446389" y="4086250"/>
            <a:ext cx="1809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>
                <a:latin typeface="Arial"/>
                <a:cs typeface="Arial"/>
              </a:rPr>
              <a:t>60</a:t>
            </a:r>
            <a:endParaRPr sz="1100">
              <a:latin typeface="Arial"/>
              <a:cs typeface="Arial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4770967" y="2040254"/>
            <a:ext cx="196215" cy="153733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z="1200">
                <a:latin typeface="Arial"/>
                <a:cs typeface="Arial"/>
              </a:rPr>
              <a:t>HF</a:t>
            </a:r>
            <a:r>
              <a:rPr dirty="0" sz="1200" spc="3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Hospitalization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-25">
                <a:latin typeface="Arial"/>
                <a:cs typeface="Arial"/>
              </a:rPr>
              <a:t>(%)</a:t>
            </a:r>
            <a:endParaRPr sz="1200">
              <a:latin typeface="Arial"/>
              <a:cs typeface="Arial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7569834" y="1536953"/>
            <a:ext cx="11309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"/>
                <a:cs typeface="Arial"/>
              </a:rPr>
              <a:t>Log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rank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p=0.04</a:t>
            </a:r>
            <a:endParaRPr sz="1200">
              <a:latin typeface="Arial"/>
              <a:cs typeface="Arial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8546718" y="3156940"/>
            <a:ext cx="298450" cy="648335"/>
          </a:xfrm>
          <a:prstGeom prst="rect">
            <a:avLst/>
          </a:prstGeom>
        </p:spPr>
        <p:txBody>
          <a:bodyPr wrap="square" lIns="0" tIns="869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100" spc="-20" b="1">
                <a:solidFill>
                  <a:srgbClr val="C00000"/>
                </a:solidFill>
                <a:latin typeface="Arial"/>
                <a:cs typeface="Arial"/>
              </a:rPr>
              <a:t>14.2</a:t>
            </a:r>
            <a:endParaRPr sz="1100">
              <a:latin typeface="Arial"/>
              <a:cs typeface="Arial"/>
            </a:endParaRPr>
          </a:p>
          <a:p>
            <a:pPr marL="35560">
              <a:lnSpc>
                <a:spcPts val="1205"/>
              </a:lnSpc>
              <a:spcBef>
                <a:spcPts val="590"/>
              </a:spcBef>
            </a:pPr>
            <a:r>
              <a:rPr dirty="0" sz="1100" spc="-25" b="1">
                <a:solidFill>
                  <a:srgbClr val="0D445E"/>
                </a:solidFill>
                <a:latin typeface="Arial"/>
                <a:cs typeface="Arial"/>
              </a:rPr>
              <a:t>6.7</a:t>
            </a:r>
            <a:endParaRPr sz="1100">
              <a:latin typeface="Arial"/>
              <a:cs typeface="Arial"/>
            </a:endParaRPr>
          </a:p>
          <a:p>
            <a:pPr marL="41275">
              <a:lnSpc>
                <a:spcPts val="1205"/>
              </a:lnSpc>
            </a:pPr>
            <a:r>
              <a:rPr dirty="0" sz="1100" spc="-25" b="1">
                <a:solidFill>
                  <a:srgbClr val="ACA773"/>
                </a:solidFill>
                <a:latin typeface="Arial"/>
                <a:cs typeface="Arial"/>
              </a:rPr>
              <a:t>6.6</a:t>
            </a:r>
            <a:endParaRPr sz="1100">
              <a:latin typeface="Arial"/>
              <a:cs typeface="Arial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6517005" y="3171520"/>
            <a:ext cx="220979" cy="351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280"/>
              </a:lnSpc>
              <a:spcBef>
                <a:spcPts val="105"/>
              </a:spcBef>
            </a:pPr>
            <a:r>
              <a:rPr dirty="0" sz="1100" spc="-25" b="1">
                <a:solidFill>
                  <a:srgbClr val="ACA773"/>
                </a:solidFill>
                <a:latin typeface="Arial"/>
                <a:cs typeface="Arial"/>
              </a:rPr>
              <a:t>5.4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ts val="1280"/>
              </a:lnSpc>
            </a:pPr>
            <a:r>
              <a:rPr dirty="0" sz="1100" spc="-25" b="1">
                <a:solidFill>
                  <a:srgbClr val="C00000"/>
                </a:solidFill>
                <a:latin typeface="Arial"/>
                <a:cs typeface="Arial"/>
              </a:rPr>
              <a:t>5.0</a:t>
            </a:r>
            <a:endParaRPr sz="1100">
              <a:latin typeface="Arial"/>
              <a:cs typeface="Arial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6517005" y="3488182"/>
            <a:ext cx="22034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 b="1">
                <a:solidFill>
                  <a:srgbClr val="0D445E"/>
                </a:solidFill>
                <a:latin typeface="Arial"/>
                <a:cs typeface="Arial"/>
              </a:rPr>
              <a:t>4.6</a:t>
            </a:r>
            <a:endParaRPr sz="1100">
              <a:latin typeface="Arial"/>
              <a:cs typeface="Arial"/>
            </a:endParaRPr>
          </a:p>
        </p:txBody>
      </p:sp>
      <p:sp>
        <p:nvSpPr>
          <p:cNvPr id="41" name="object 41" descr=""/>
          <p:cNvSpPr txBox="1"/>
          <p:nvPr/>
        </p:nvSpPr>
        <p:spPr>
          <a:xfrm>
            <a:off x="3010026" y="1535048"/>
            <a:ext cx="12160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"/>
                <a:cs typeface="Arial"/>
              </a:rPr>
              <a:t>Log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rank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p&lt;0.001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42" name="object 42" descr=""/>
          <p:cNvGrpSpPr/>
          <p:nvPr/>
        </p:nvGrpSpPr>
        <p:grpSpPr>
          <a:xfrm>
            <a:off x="765060" y="1699132"/>
            <a:ext cx="3234690" cy="2247265"/>
            <a:chOff x="765060" y="1699132"/>
            <a:chExt cx="3234690" cy="2247265"/>
          </a:xfrm>
        </p:grpSpPr>
        <p:sp>
          <p:nvSpPr>
            <p:cNvPr id="43" name="object 43" descr=""/>
            <p:cNvSpPr/>
            <p:nvPr/>
          </p:nvSpPr>
          <p:spPr>
            <a:xfrm>
              <a:off x="806157" y="3843654"/>
              <a:ext cx="3175000" cy="83185"/>
            </a:xfrm>
            <a:custGeom>
              <a:avLst/>
              <a:gdLst/>
              <a:ahLst/>
              <a:cxnLst/>
              <a:rect l="l" t="t" r="r" b="b"/>
              <a:pathLst>
                <a:path w="3175000" h="83185">
                  <a:moveTo>
                    <a:pt x="0" y="83032"/>
                  </a:moveTo>
                  <a:lnTo>
                    <a:pt x="131406" y="83032"/>
                  </a:lnTo>
                  <a:lnTo>
                    <a:pt x="131406" y="71970"/>
                  </a:lnTo>
                  <a:lnTo>
                    <a:pt x="165976" y="71970"/>
                  </a:lnTo>
                  <a:lnTo>
                    <a:pt x="165976" y="60909"/>
                  </a:lnTo>
                  <a:lnTo>
                    <a:pt x="311213" y="60909"/>
                  </a:lnTo>
                  <a:lnTo>
                    <a:pt x="636308" y="60909"/>
                  </a:lnTo>
                  <a:lnTo>
                    <a:pt x="719239" y="60909"/>
                  </a:lnTo>
                  <a:lnTo>
                    <a:pt x="719239" y="44297"/>
                  </a:lnTo>
                  <a:lnTo>
                    <a:pt x="975144" y="44297"/>
                  </a:lnTo>
                  <a:lnTo>
                    <a:pt x="975144" y="33235"/>
                  </a:lnTo>
                  <a:lnTo>
                    <a:pt x="1272578" y="33235"/>
                  </a:lnTo>
                  <a:lnTo>
                    <a:pt x="1901863" y="33235"/>
                  </a:lnTo>
                  <a:lnTo>
                    <a:pt x="2538133" y="33235"/>
                  </a:lnTo>
                  <a:lnTo>
                    <a:pt x="2794038" y="33235"/>
                  </a:lnTo>
                  <a:lnTo>
                    <a:pt x="2794038" y="0"/>
                  </a:lnTo>
                  <a:lnTo>
                    <a:pt x="3174403" y="0"/>
                  </a:lnTo>
                </a:path>
              </a:pathLst>
            </a:custGeom>
            <a:ln w="38100">
              <a:solidFill>
                <a:srgbClr val="0D445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803986" y="3666616"/>
              <a:ext cx="3175000" cy="260985"/>
            </a:xfrm>
            <a:custGeom>
              <a:avLst/>
              <a:gdLst/>
              <a:ahLst/>
              <a:cxnLst/>
              <a:rect l="l" t="t" r="r" b="b"/>
              <a:pathLst>
                <a:path w="3175000" h="260985">
                  <a:moveTo>
                    <a:pt x="0" y="260362"/>
                  </a:moveTo>
                  <a:lnTo>
                    <a:pt x="41490" y="260362"/>
                  </a:lnTo>
                  <a:lnTo>
                    <a:pt x="41490" y="249034"/>
                  </a:lnTo>
                  <a:lnTo>
                    <a:pt x="89903" y="249034"/>
                  </a:lnTo>
                  <a:lnTo>
                    <a:pt x="89903" y="237718"/>
                  </a:lnTo>
                  <a:lnTo>
                    <a:pt x="255892" y="237718"/>
                  </a:lnTo>
                  <a:lnTo>
                    <a:pt x="255892" y="220726"/>
                  </a:lnTo>
                  <a:lnTo>
                    <a:pt x="269722" y="220726"/>
                  </a:lnTo>
                  <a:lnTo>
                    <a:pt x="269722" y="209410"/>
                  </a:lnTo>
                  <a:lnTo>
                    <a:pt x="311213" y="209410"/>
                  </a:lnTo>
                  <a:lnTo>
                    <a:pt x="414959" y="209410"/>
                  </a:lnTo>
                  <a:lnTo>
                    <a:pt x="414959" y="198120"/>
                  </a:lnTo>
                  <a:lnTo>
                    <a:pt x="497890" y="198120"/>
                  </a:lnTo>
                  <a:lnTo>
                    <a:pt x="497890" y="181102"/>
                  </a:lnTo>
                  <a:lnTo>
                    <a:pt x="539419" y="181102"/>
                  </a:lnTo>
                  <a:lnTo>
                    <a:pt x="539419" y="169799"/>
                  </a:lnTo>
                  <a:lnTo>
                    <a:pt x="553262" y="169799"/>
                  </a:lnTo>
                  <a:lnTo>
                    <a:pt x="553262" y="158496"/>
                  </a:lnTo>
                  <a:lnTo>
                    <a:pt x="636320" y="158496"/>
                  </a:lnTo>
                  <a:lnTo>
                    <a:pt x="663879" y="158496"/>
                  </a:lnTo>
                  <a:lnTo>
                    <a:pt x="663879" y="141478"/>
                  </a:lnTo>
                  <a:lnTo>
                    <a:pt x="1196517" y="141478"/>
                  </a:lnTo>
                  <a:lnTo>
                    <a:pt x="1196517" y="130175"/>
                  </a:lnTo>
                  <a:lnTo>
                    <a:pt x="1272590" y="130175"/>
                  </a:lnTo>
                  <a:lnTo>
                    <a:pt x="1901875" y="130175"/>
                  </a:lnTo>
                  <a:lnTo>
                    <a:pt x="2503601" y="130175"/>
                  </a:lnTo>
                  <a:lnTo>
                    <a:pt x="2503601" y="101854"/>
                  </a:lnTo>
                  <a:lnTo>
                    <a:pt x="2510459" y="101854"/>
                  </a:lnTo>
                  <a:lnTo>
                    <a:pt x="2510459" y="73533"/>
                  </a:lnTo>
                  <a:lnTo>
                    <a:pt x="2538145" y="73533"/>
                  </a:lnTo>
                  <a:lnTo>
                    <a:pt x="2614218" y="73533"/>
                  </a:lnTo>
                  <a:lnTo>
                    <a:pt x="2614218" y="39624"/>
                  </a:lnTo>
                  <a:lnTo>
                    <a:pt x="2842437" y="39624"/>
                  </a:lnTo>
                  <a:lnTo>
                    <a:pt x="2842437" y="0"/>
                  </a:lnTo>
                  <a:lnTo>
                    <a:pt x="3174415" y="0"/>
                  </a:lnTo>
                </a:path>
              </a:pathLst>
            </a:custGeom>
            <a:ln w="38100">
              <a:solidFill>
                <a:srgbClr val="ACA77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 descr=""/>
            <p:cNvSpPr/>
            <p:nvPr/>
          </p:nvSpPr>
          <p:spPr>
            <a:xfrm>
              <a:off x="799960" y="3323843"/>
              <a:ext cx="3180715" cy="596900"/>
            </a:xfrm>
            <a:custGeom>
              <a:avLst/>
              <a:gdLst/>
              <a:ahLst/>
              <a:cxnLst/>
              <a:rect l="l" t="t" r="r" b="b"/>
              <a:pathLst>
                <a:path w="3180715" h="596900">
                  <a:moveTo>
                    <a:pt x="0" y="596430"/>
                  </a:moveTo>
                  <a:lnTo>
                    <a:pt x="83146" y="596430"/>
                  </a:lnTo>
                  <a:lnTo>
                    <a:pt x="83146" y="585076"/>
                  </a:lnTo>
                  <a:lnTo>
                    <a:pt x="145516" y="585076"/>
                  </a:lnTo>
                  <a:lnTo>
                    <a:pt x="145516" y="556666"/>
                  </a:lnTo>
                  <a:lnTo>
                    <a:pt x="173240" y="556666"/>
                  </a:lnTo>
                  <a:lnTo>
                    <a:pt x="173240" y="545337"/>
                  </a:lnTo>
                  <a:lnTo>
                    <a:pt x="214807" y="545337"/>
                  </a:lnTo>
                  <a:lnTo>
                    <a:pt x="214807" y="516889"/>
                  </a:lnTo>
                  <a:lnTo>
                    <a:pt x="221742" y="516889"/>
                  </a:lnTo>
                  <a:lnTo>
                    <a:pt x="221742" y="505586"/>
                  </a:lnTo>
                  <a:lnTo>
                    <a:pt x="284111" y="505586"/>
                  </a:lnTo>
                  <a:lnTo>
                    <a:pt x="284111" y="494156"/>
                  </a:lnTo>
                  <a:lnTo>
                    <a:pt x="311823" y="494156"/>
                  </a:lnTo>
                  <a:lnTo>
                    <a:pt x="353402" y="494156"/>
                  </a:lnTo>
                  <a:lnTo>
                    <a:pt x="353402" y="477138"/>
                  </a:lnTo>
                  <a:lnTo>
                    <a:pt x="374192" y="477138"/>
                  </a:lnTo>
                  <a:lnTo>
                    <a:pt x="374192" y="465835"/>
                  </a:lnTo>
                  <a:lnTo>
                    <a:pt x="388048" y="465835"/>
                  </a:lnTo>
                  <a:lnTo>
                    <a:pt x="388048" y="454405"/>
                  </a:lnTo>
                  <a:lnTo>
                    <a:pt x="498868" y="454405"/>
                  </a:lnTo>
                  <a:lnTo>
                    <a:pt x="498868" y="437387"/>
                  </a:lnTo>
                  <a:lnTo>
                    <a:pt x="512838" y="437387"/>
                  </a:lnTo>
                  <a:lnTo>
                    <a:pt x="512838" y="426084"/>
                  </a:lnTo>
                  <a:lnTo>
                    <a:pt x="547382" y="426084"/>
                  </a:lnTo>
                  <a:lnTo>
                    <a:pt x="547382" y="414654"/>
                  </a:lnTo>
                  <a:lnTo>
                    <a:pt x="637552" y="414654"/>
                  </a:lnTo>
                  <a:lnTo>
                    <a:pt x="679081" y="414654"/>
                  </a:lnTo>
                  <a:lnTo>
                    <a:pt x="679081" y="397636"/>
                  </a:lnTo>
                  <a:lnTo>
                    <a:pt x="692924" y="397636"/>
                  </a:lnTo>
                  <a:lnTo>
                    <a:pt x="692924" y="386206"/>
                  </a:lnTo>
                  <a:lnTo>
                    <a:pt x="713752" y="386206"/>
                  </a:lnTo>
                  <a:lnTo>
                    <a:pt x="713752" y="374903"/>
                  </a:lnTo>
                  <a:lnTo>
                    <a:pt x="748423" y="374903"/>
                  </a:lnTo>
                  <a:lnTo>
                    <a:pt x="748423" y="357885"/>
                  </a:lnTo>
                  <a:lnTo>
                    <a:pt x="762266" y="357885"/>
                  </a:lnTo>
                  <a:lnTo>
                    <a:pt x="762266" y="346455"/>
                  </a:lnTo>
                  <a:lnTo>
                    <a:pt x="873137" y="346455"/>
                  </a:lnTo>
                  <a:lnTo>
                    <a:pt x="873137" y="335152"/>
                  </a:lnTo>
                  <a:lnTo>
                    <a:pt x="935494" y="335152"/>
                  </a:lnTo>
                  <a:lnTo>
                    <a:pt x="935494" y="318134"/>
                  </a:lnTo>
                  <a:lnTo>
                    <a:pt x="956322" y="318134"/>
                  </a:lnTo>
                  <a:lnTo>
                    <a:pt x="956322" y="306704"/>
                  </a:lnTo>
                  <a:lnTo>
                    <a:pt x="1046365" y="306704"/>
                  </a:lnTo>
                  <a:lnTo>
                    <a:pt x="1046365" y="295401"/>
                  </a:lnTo>
                  <a:lnTo>
                    <a:pt x="1074051" y="295401"/>
                  </a:lnTo>
                  <a:lnTo>
                    <a:pt x="1074051" y="278383"/>
                  </a:lnTo>
                  <a:lnTo>
                    <a:pt x="1108722" y="278383"/>
                  </a:lnTo>
                  <a:lnTo>
                    <a:pt x="1108722" y="266953"/>
                  </a:lnTo>
                  <a:lnTo>
                    <a:pt x="1275092" y="266953"/>
                  </a:lnTo>
                  <a:lnTo>
                    <a:pt x="1392821" y="266953"/>
                  </a:lnTo>
                  <a:lnTo>
                    <a:pt x="1392821" y="249935"/>
                  </a:lnTo>
                  <a:lnTo>
                    <a:pt x="1427492" y="249935"/>
                  </a:lnTo>
                  <a:lnTo>
                    <a:pt x="1427492" y="232917"/>
                  </a:lnTo>
                  <a:lnTo>
                    <a:pt x="1739277" y="232917"/>
                  </a:lnTo>
                  <a:lnTo>
                    <a:pt x="1739277" y="215899"/>
                  </a:lnTo>
                  <a:lnTo>
                    <a:pt x="1857133" y="215899"/>
                  </a:lnTo>
                  <a:lnTo>
                    <a:pt x="1857133" y="198881"/>
                  </a:lnTo>
                  <a:lnTo>
                    <a:pt x="1905647" y="198881"/>
                  </a:lnTo>
                  <a:lnTo>
                    <a:pt x="1940318" y="198881"/>
                  </a:lnTo>
                  <a:lnTo>
                    <a:pt x="1940318" y="181736"/>
                  </a:lnTo>
                  <a:lnTo>
                    <a:pt x="1961019" y="181736"/>
                  </a:lnTo>
                  <a:lnTo>
                    <a:pt x="1961019" y="159003"/>
                  </a:lnTo>
                  <a:lnTo>
                    <a:pt x="2071890" y="159003"/>
                  </a:lnTo>
                  <a:lnTo>
                    <a:pt x="2071890" y="141985"/>
                  </a:lnTo>
                  <a:lnTo>
                    <a:pt x="2376817" y="141985"/>
                  </a:lnTo>
                  <a:lnTo>
                    <a:pt x="2376817" y="113664"/>
                  </a:lnTo>
                  <a:lnTo>
                    <a:pt x="2543187" y="113664"/>
                  </a:lnTo>
                  <a:lnTo>
                    <a:pt x="2577731" y="113664"/>
                  </a:lnTo>
                  <a:lnTo>
                    <a:pt x="2577731" y="85216"/>
                  </a:lnTo>
                  <a:lnTo>
                    <a:pt x="2674759" y="85216"/>
                  </a:lnTo>
                  <a:lnTo>
                    <a:pt x="2674759" y="45465"/>
                  </a:lnTo>
                  <a:lnTo>
                    <a:pt x="3028200" y="45465"/>
                  </a:lnTo>
                  <a:lnTo>
                    <a:pt x="3028200" y="0"/>
                  </a:lnTo>
                  <a:lnTo>
                    <a:pt x="3180600" y="0"/>
                  </a:lnTo>
                </a:path>
              </a:pathLst>
            </a:custGeom>
            <a:ln w="381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784110" y="1866518"/>
              <a:ext cx="157480" cy="0"/>
            </a:xfrm>
            <a:custGeom>
              <a:avLst/>
              <a:gdLst/>
              <a:ahLst/>
              <a:cxnLst/>
              <a:rect l="l" t="t" r="r" b="b"/>
              <a:pathLst>
                <a:path w="157480" h="0">
                  <a:moveTo>
                    <a:pt x="0" y="0"/>
                  </a:moveTo>
                  <a:lnTo>
                    <a:pt x="157302" y="0"/>
                  </a:lnTo>
                </a:path>
              </a:pathLst>
            </a:custGeom>
            <a:ln w="38100">
              <a:solidFill>
                <a:srgbClr val="0D445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784110" y="1718182"/>
              <a:ext cx="157480" cy="0"/>
            </a:xfrm>
            <a:custGeom>
              <a:avLst/>
              <a:gdLst/>
              <a:ahLst/>
              <a:cxnLst/>
              <a:rect l="l" t="t" r="r" b="b"/>
              <a:pathLst>
                <a:path w="157480" h="0">
                  <a:moveTo>
                    <a:pt x="0" y="0"/>
                  </a:moveTo>
                  <a:lnTo>
                    <a:pt x="157302" y="0"/>
                  </a:lnTo>
                </a:path>
              </a:pathLst>
            </a:custGeom>
            <a:ln w="38100">
              <a:solidFill>
                <a:srgbClr val="ACA77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48" name="object 48" descr=""/>
          <p:cNvGrpSpPr/>
          <p:nvPr/>
        </p:nvGrpSpPr>
        <p:grpSpPr>
          <a:xfrm>
            <a:off x="5321300" y="1699132"/>
            <a:ext cx="3243580" cy="2252980"/>
            <a:chOff x="5321300" y="1699132"/>
            <a:chExt cx="3243580" cy="2252980"/>
          </a:xfrm>
        </p:grpSpPr>
        <p:sp>
          <p:nvSpPr>
            <p:cNvPr id="49" name="object 49" descr=""/>
            <p:cNvSpPr/>
            <p:nvPr/>
          </p:nvSpPr>
          <p:spPr>
            <a:xfrm>
              <a:off x="5340350" y="3688714"/>
              <a:ext cx="3205480" cy="244475"/>
            </a:xfrm>
            <a:custGeom>
              <a:avLst/>
              <a:gdLst/>
              <a:ahLst/>
              <a:cxnLst/>
              <a:rect l="l" t="t" r="r" b="b"/>
              <a:pathLst>
                <a:path w="3205479" h="244475">
                  <a:moveTo>
                    <a:pt x="0" y="244081"/>
                  </a:moveTo>
                  <a:lnTo>
                    <a:pt x="40894" y="244081"/>
                  </a:lnTo>
                  <a:lnTo>
                    <a:pt x="40894" y="227812"/>
                  </a:lnTo>
                  <a:lnTo>
                    <a:pt x="136398" y="227812"/>
                  </a:lnTo>
                  <a:lnTo>
                    <a:pt x="136398" y="219671"/>
                  </a:lnTo>
                  <a:lnTo>
                    <a:pt x="218186" y="219671"/>
                  </a:lnTo>
                  <a:lnTo>
                    <a:pt x="218186" y="203403"/>
                  </a:lnTo>
                  <a:lnTo>
                    <a:pt x="313689" y="203403"/>
                  </a:lnTo>
                  <a:lnTo>
                    <a:pt x="388747" y="203403"/>
                  </a:lnTo>
                  <a:lnTo>
                    <a:pt x="388747" y="187134"/>
                  </a:lnTo>
                  <a:lnTo>
                    <a:pt x="559180" y="187134"/>
                  </a:lnTo>
                  <a:lnTo>
                    <a:pt x="559180" y="170815"/>
                  </a:lnTo>
                  <a:lnTo>
                    <a:pt x="641096" y="170815"/>
                  </a:lnTo>
                  <a:lnTo>
                    <a:pt x="668274" y="170815"/>
                  </a:lnTo>
                  <a:lnTo>
                    <a:pt x="668274" y="162687"/>
                  </a:lnTo>
                  <a:lnTo>
                    <a:pt x="722884" y="162687"/>
                  </a:lnTo>
                  <a:lnTo>
                    <a:pt x="722884" y="146431"/>
                  </a:lnTo>
                  <a:lnTo>
                    <a:pt x="750188" y="146431"/>
                  </a:lnTo>
                  <a:lnTo>
                    <a:pt x="750188" y="130175"/>
                  </a:lnTo>
                  <a:lnTo>
                    <a:pt x="879728" y="130175"/>
                  </a:lnTo>
                  <a:lnTo>
                    <a:pt x="879728" y="113919"/>
                  </a:lnTo>
                  <a:lnTo>
                    <a:pt x="941070" y="113919"/>
                  </a:lnTo>
                  <a:lnTo>
                    <a:pt x="941070" y="97663"/>
                  </a:lnTo>
                  <a:lnTo>
                    <a:pt x="961516" y="97663"/>
                  </a:lnTo>
                  <a:lnTo>
                    <a:pt x="961516" y="89535"/>
                  </a:lnTo>
                  <a:lnTo>
                    <a:pt x="981963" y="89535"/>
                  </a:lnTo>
                  <a:lnTo>
                    <a:pt x="981963" y="73279"/>
                  </a:lnTo>
                  <a:lnTo>
                    <a:pt x="1077467" y="73279"/>
                  </a:lnTo>
                  <a:lnTo>
                    <a:pt x="1077467" y="56896"/>
                  </a:lnTo>
                  <a:lnTo>
                    <a:pt x="1207007" y="56896"/>
                  </a:lnTo>
                  <a:lnTo>
                    <a:pt x="1207007" y="40640"/>
                  </a:lnTo>
                  <a:lnTo>
                    <a:pt x="1282065" y="40640"/>
                  </a:lnTo>
                  <a:lnTo>
                    <a:pt x="1438909" y="40640"/>
                  </a:lnTo>
                  <a:lnTo>
                    <a:pt x="1438909" y="24384"/>
                  </a:lnTo>
                  <a:lnTo>
                    <a:pt x="1923160" y="24384"/>
                  </a:lnTo>
                  <a:lnTo>
                    <a:pt x="2523235" y="24384"/>
                  </a:lnTo>
                  <a:lnTo>
                    <a:pt x="2523235" y="0"/>
                  </a:lnTo>
                  <a:lnTo>
                    <a:pt x="2564129" y="0"/>
                  </a:lnTo>
                  <a:lnTo>
                    <a:pt x="3205226" y="0"/>
                  </a:lnTo>
                </a:path>
              </a:pathLst>
            </a:custGeom>
            <a:ln w="38100">
              <a:solidFill>
                <a:srgbClr val="ACA77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 descr=""/>
            <p:cNvSpPr/>
            <p:nvPr/>
          </p:nvSpPr>
          <p:spPr>
            <a:xfrm>
              <a:off x="5352288" y="1866518"/>
              <a:ext cx="157480" cy="0"/>
            </a:xfrm>
            <a:custGeom>
              <a:avLst/>
              <a:gdLst/>
              <a:ahLst/>
              <a:cxnLst/>
              <a:rect l="l" t="t" r="r" b="b"/>
              <a:pathLst>
                <a:path w="157479" h="0">
                  <a:moveTo>
                    <a:pt x="0" y="0"/>
                  </a:moveTo>
                  <a:lnTo>
                    <a:pt x="157225" y="0"/>
                  </a:lnTo>
                </a:path>
              </a:pathLst>
            </a:custGeom>
            <a:ln w="38100">
              <a:solidFill>
                <a:srgbClr val="0D445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 descr=""/>
            <p:cNvSpPr/>
            <p:nvPr/>
          </p:nvSpPr>
          <p:spPr>
            <a:xfrm>
              <a:off x="5352288" y="1718182"/>
              <a:ext cx="157480" cy="0"/>
            </a:xfrm>
            <a:custGeom>
              <a:avLst/>
              <a:gdLst/>
              <a:ahLst/>
              <a:cxnLst/>
              <a:rect l="l" t="t" r="r" b="b"/>
              <a:pathLst>
                <a:path w="157479" h="0">
                  <a:moveTo>
                    <a:pt x="0" y="0"/>
                  </a:moveTo>
                  <a:lnTo>
                    <a:pt x="157225" y="0"/>
                  </a:lnTo>
                </a:path>
              </a:pathLst>
            </a:custGeom>
            <a:ln w="38100">
              <a:solidFill>
                <a:srgbClr val="ACA77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2" name="object 52" descr=""/>
          <p:cNvSpPr txBox="1"/>
          <p:nvPr/>
        </p:nvSpPr>
        <p:spPr>
          <a:xfrm>
            <a:off x="961745" y="1474723"/>
            <a:ext cx="483234" cy="4699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>
                <a:latin typeface="Arial"/>
                <a:cs typeface="Arial"/>
              </a:rPr>
              <a:t>Tertile</a:t>
            </a:r>
            <a:r>
              <a:rPr dirty="0" sz="1000" spc="-50">
                <a:latin typeface="Arial"/>
                <a:cs typeface="Arial"/>
              </a:rPr>
              <a:t> 3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50"/>
              </a:lnSpc>
            </a:pPr>
            <a:r>
              <a:rPr dirty="0" sz="1000">
                <a:latin typeface="Arial"/>
                <a:cs typeface="Arial"/>
              </a:rPr>
              <a:t>Tertile</a:t>
            </a:r>
            <a:r>
              <a:rPr dirty="0" sz="1000" spc="-50">
                <a:latin typeface="Arial"/>
                <a:cs typeface="Arial"/>
              </a:rPr>
              <a:t> 2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50"/>
              </a:lnSpc>
            </a:pPr>
            <a:r>
              <a:rPr dirty="0" sz="1000">
                <a:latin typeface="Arial"/>
                <a:cs typeface="Arial"/>
              </a:rPr>
              <a:t>Tertile</a:t>
            </a:r>
            <a:r>
              <a:rPr dirty="0" sz="1000" spc="-50">
                <a:latin typeface="Arial"/>
                <a:cs typeface="Arial"/>
              </a:rPr>
              <a:t> 1</a:t>
            </a:r>
            <a:endParaRPr sz="1000">
              <a:latin typeface="Arial"/>
              <a:cs typeface="Arial"/>
            </a:endParaRPr>
          </a:p>
        </p:txBody>
      </p:sp>
      <p:sp>
        <p:nvSpPr>
          <p:cNvPr id="53" name="object 53" descr=""/>
          <p:cNvSpPr/>
          <p:nvPr/>
        </p:nvSpPr>
        <p:spPr>
          <a:xfrm>
            <a:off x="784110" y="1569974"/>
            <a:ext cx="157480" cy="0"/>
          </a:xfrm>
          <a:custGeom>
            <a:avLst/>
            <a:gdLst/>
            <a:ahLst/>
            <a:cxnLst/>
            <a:rect l="l" t="t" r="r" b="b"/>
            <a:pathLst>
              <a:path w="157480" h="0">
                <a:moveTo>
                  <a:pt x="0" y="0"/>
                </a:moveTo>
                <a:lnTo>
                  <a:pt x="157302" y="0"/>
                </a:lnTo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 descr=""/>
          <p:cNvSpPr txBox="1"/>
          <p:nvPr/>
        </p:nvSpPr>
        <p:spPr>
          <a:xfrm>
            <a:off x="5530722" y="1474723"/>
            <a:ext cx="483234" cy="4699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>
                <a:latin typeface="Arial"/>
                <a:cs typeface="Arial"/>
              </a:rPr>
              <a:t>Tertile</a:t>
            </a:r>
            <a:r>
              <a:rPr dirty="0" sz="1000" spc="-50">
                <a:latin typeface="Arial"/>
                <a:cs typeface="Arial"/>
              </a:rPr>
              <a:t> 3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50"/>
              </a:lnSpc>
            </a:pPr>
            <a:r>
              <a:rPr dirty="0" sz="1000">
                <a:latin typeface="Arial"/>
                <a:cs typeface="Arial"/>
              </a:rPr>
              <a:t>Tertile</a:t>
            </a:r>
            <a:r>
              <a:rPr dirty="0" sz="1000" spc="-50">
                <a:latin typeface="Arial"/>
                <a:cs typeface="Arial"/>
              </a:rPr>
              <a:t> 2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50"/>
              </a:lnSpc>
            </a:pPr>
            <a:r>
              <a:rPr dirty="0" sz="1000">
                <a:latin typeface="Arial"/>
                <a:cs typeface="Arial"/>
              </a:rPr>
              <a:t>Tertile</a:t>
            </a:r>
            <a:r>
              <a:rPr dirty="0" sz="1000" spc="-50">
                <a:latin typeface="Arial"/>
                <a:cs typeface="Arial"/>
              </a:rPr>
              <a:t> 1</a:t>
            </a:r>
            <a:endParaRPr sz="1000">
              <a:latin typeface="Arial"/>
              <a:cs typeface="Arial"/>
            </a:endParaRPr>
          </a:p>
        </p:txBody>
      </p:sp>
      <p:sp>
        <p:nvSpPr>
          <p:cNvPr id="55" name="object 55" descr=""/>
          <p:cNvSpPr/>
          <p:nvPr/>
        </p:nvSpPr>
        <p:spPr>
          <a:xfrm>
            <a:off x="5352288" y="1569974"/>
            <a:ext cx="157480" cy="0"/>
          </a:xfrm>
          <a:custGeom>
            <a:avLst/>
            <a:gdLst/>
            <a:ahLst/>
            <a:cxnLst/>
            <a:rect l="l" t="t" r="r" b="b"/>
            <a:pathLst>
              <a:path w="157479" h="0">
                <a:moveTo>
                  <a:pt x="0" y="0"/>
                </a:moveTo>
                <a:lnTo>
                  <a:pt x="157225" y="0"/>
                </a:lnTo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 descr=""/>
          <p:cNvSpPr txBox="1"/>
          <p:nvPr/>
        </p:nvSpPr>
        <p:spPr>
          <a:xfrm>
            <a:off x="1774698" y="1098930"/>
            <a:ext cx="124523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0" b="1">
                <a:solidFill>
                  <a:srgbClr val="0D445E"/>
                </a:solidFill>
                <a:latin typeface="Arial"/>
                <a:cs typeface="Arial"/>
              </a:rPr>
              <a:t>NT-</a:t>
            </a:r>
            <a:r>
              <a:rPr dirty="0" sz="1800" spc="-10" b="1">
                <a:solidFill>
                  <a:srgbClr val="0D445E"/>
                </a:solidFill>
                <a:latin typeface="Arial"/>
                <a:cs typeface="Arial"/>
              </a:rPr>
              <a:t>proBNP</a:t>
            </a:r>
            <a:endParaRPr sz="1800">
              <a:latin typeface="Arial"/>
              <a:cs typeface="Arial"/>
            </a:endParaRPr>
          </a:p>
        </p:txBody>
      </p:sp>
      <p:sp>
        <p:nvSpPr>
          <p:cNvPr id="57" name="object 57" descr=""/>
          <p:cNvSpPr txBox="1"/>
          <p:nvPr/>
        </p:nvSpPr>
        <p:spPr>
          <a:xfrm>
            <a:off x="6581393" y="1098930"/>
            <a:ext cx="91503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0D445E"/>
                </a:solidFill>
                <a:latin typeface="Arial"/>
                <a:cs typeface="Arial"/>
              </a:rPr>
              <a:t>hs-</a:t>
            </a:r>
            <a:r>
              <a:rPr dirty="0" sz="1800" spc="-20" b="1">
                <a:solidFill>
                  <a:srgbClr val="0D445E"/>
                </a:solidFill>
                <a:latin typeface="Arial"/>
                <a:cs typeface="Arial"/>
              </a:rPr>
              <a:t>cTnT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4768329"/>
            <a:ext cx="9144000" cy="375285"/>
            <a:chOff x="0" y="4768329"/>
            <a:chExt cx="9144000" cy="375285"/>
          </a:xfrm>
        </p:grpSpPr>
        <p:sp>
          <p:nvSpPr>
            <p:cNvPr id="3" name="object 3" descr=""/>
            <p:cNvSpPr/>
            <p:nvPr/>
          </p:nvSpPr>
          <p:spPr>
            <a:xfrm>
              <a:off x="0" y="4844529"/>
              <a:ext cx="9144000" cy="299085"/>
            </a:xfrm>
            <a:custGeom>
              <a:avLst/>
              <a:gdLst/>
              <a:ahLst/>
              <a:cxnLst/>
              <a:rect l="l" t="t" r="r" b="b"/>
              <a:pathLst>
                <a:path w="9144000" h="299085">
                  <a:moveTo>
                    <a:pt x="0" y="298969"/>
                  </a:moveTo>
                  <a:lnTo>
                    <a:pt x="9144000" y="298969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298969"/>
                  </a:lnTo>
                  <a:close/>
                </a:path>
              </a:pathLst>
            </a:custGeom>
            <a:solidFill>
              <a:srgbClr val="D2CFB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0" y="4768329"/>
              <a:ext cx="9144000" cy="76200"/>
            </a:xfrm>
            <a:custGeom>
              <a:avLst/>
              <a:gdLst/>
              <a:ahLst/>
              <a:cxnLst/>
              <a:rect l="l" t="t" r="r" b="b"/>
              <a:pathLst>
                <a:path w="9144000" h="76200">
                  <a:moveTo>
                    <a:pt x="0" y="76199"/>
                  </a:moveTo>
                  <a:lnTo>
                    <a:pt x="9144000" y="76199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76199"/>
                  </a:lnTo>
                  <a:close/>
                </a:path>
              </a:pathLst>
            </a:custGeom>
            <a:solidFill>
              <a:srgbClr val="E9E7DA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830" y="138785"/>
            <a:ext cx="2082073" cy="344576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6510">
              <a:lnSpc>
                <a:spcPct val="100000"/>
              </a:lnSpc>
              <a:spcBef>
                <a:spcPts val="105"/>
              </a:spcBef>
            </a:pPr>
            <a:r>
              <a:rPr dirty="0" sz="3200"/>
              <a:t>Treatment</a:t>
            </a:r>
            <a:r>
              <a:rPr dirty="0" sz="3200" spc="-80"/>
              <a:t> </a:t>
            </a:r>
            <a:r>
              <a:rPr dirty="0" sz="3200"/>
              <a:t>Effect:</a:t>
            </a:r>
            <a:r>
              <a:rPr dirty="0" sz="3200" spc="-65"/>
              <a:t> </a:t>
            </a:r>
            <a:r>
              <a:rPr dirty="0" sz="3200"/>
              <a:t>NT-</a:t>
            </a:r>
            <a:r>
              <a:rPr dirty="0" sz="3200" spc="-10"/>
              <a:t>proBNP</a:t>
            </a:r>
            <a:endParaRPr sz="3200"/>
          </a:p>
        </p:txBody>
      </p:sp>
      <p:grpSp>
        <p:nvGrpSpPr>
          <p:cNvPr id="7" name="object 7" descr=""/>
          <p:cNvGrpSpPr/>
          <p:nvPr/>
        </p:nvGrpSpPr>
        <p:grpSpPr>
          <a:xfrm>
            <a:off x="7315200" y="1275323"/>
            <a:ext cx="310515" cy="123825"/>
            <a:chOff x="7315200" y="1275323"/>
            <a:chExt cx="310515" cy="123825"/>
          </a:xfrm>
        </p:grpSpPr>
        <p:sp>
          <p:nvSpPr>
            <p:cNvPr id="8" name="object 8" descr=""/>
            <p:cNvSpPr/>
            <p:nvPr/>
          </p:nvSpPr>
          <p:spPr>
            <a:xfrm>
              <a:off x="7315200" y="1333372"/>
              <a:ext cx="310515" cy="0"/>
            </a:xfrm>
            <a:custGeom>
              <a:avLst/>
              <a:gdLst/>
              <a:ahLst/>
              <a:cxnLst/>
              <a:rect l="l" t="t" r="r" b="b"/>
              <a:pathLst>
                <a:path w="310515" h="0">
                  <a:moveTo>
                    <a:pt x="0" y="0"/>
                  </a:moveTo>
                  <a:lnTo>
                    <a:pt x="310515" y="0"/>
                  </a:lnTo>
                </a:path>
              </a:pathLst>
            </a:custGeom>
            <a:ln w="28575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7372985" y="1289611"/>
              <a:ext cx="182880" cy="95250"/>
            </a:xfrm>
            <a:custGeom>
              <a:avLst/>
              <a:gdLst/>
              <a:ahLst/>
              <a:cxnLst/>
              <a:rect l="l" t="t" r="r" b="b"/>
              <a:pathLst>
                <a:path w="182879" h="95250">
                  <a:moveTo>
                    <a:pt x="182879" y="0"/>
                  </a:moveTo>
                  <a:lnTo>
                    <a:pt x="0" y="0"/>
                  </a:lnTo>
                  <a:lnTo>
                    <a:pt x="0" y="95196"/>
                  </a:lnTo>
                  <a:lnTo>
                    <a:pt x="182879" y="95196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008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7372985" y="1289611"/>
              <a:ext cx="182880" cy="95250"/>
            </a:xfrm>
            <a:custGeom>
              <a:avLst/>
              <a:gdLst/>
              <a:ahLst/>
              <a:cxnLst/>
              <a:rect l="l" t="t" r="r" b="b"/>
              <a:pathLst>
                <a:path w="182879" h="95250">
                  <a:moveTo>
                    <a:pt x="0" y="95196"/>
                  </a:moveTo>
                  <a:lnTo>
                    <a:pt x="182879" y="95196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5196"/>
                  </a:lnTo>
                  <a:close/>
                </a:path>
              </a:pathLst>
            </a:custGeom>
            <a:ln w="28575">
              <a:solidFill>
                <a:srgbClr val="11111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1" name="object 11" descr=""/>
          <p:cNvGrpSpPr/>
          <p:nvPr/>
        </p:nvGrpSpPr>
        <p:grpSpPr>
          <a:xfrm>
            <a:off x="7348601" y="1499542"/>
            <a:ext cx="277495" cy="114300"/>
            <a:chOff x="7348601" y="1499542"/>
            <a:chExt cx="277495" cy="114300"/>
          </a:xfrm>
        </p:grpSpPr>
        <p:sp>
          <p:nvSpPr>
            <p:cNvPr id="12" name="object 12" descr=""/>
            <p:cNvSpPr/>
            <p:nvPr/>
          </p:nvSpPr>
          <p:spPr>
            <a:xfrm>
              <a:off x="7348601" y="1559179"/>
              <a:ext cx="277495" cy="0"/>
            </a:xfrm>
            <a:custGeom>
              <a:avLst/>
              <a:gdLst/>
              <a:ahLst/>
              <a:cxnLst/>
              <a:rect l="l" t="t" r="r" b="b"/>
              <a:pathLst>
                <a:path w="277495" h="0">
                  <a:moveTo>
                    <a:pt x="0" y="0"/>
                  </a:moveTo>
                  <a:lnTo>
                    <a:pt x="277114" y="0"/>
                  </a:lnTo>
                </a:path>
              </a:pathLst>
            </a:custGeom>
            <a:ln w="28575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7392924" y="1509067"/>
              <a:ext cx="182880" cy="95250"/>
            </a:xfrm>
            <a:custGeom>
              <a:avLst/>
              <a:gdLst/>
              <a:ahLst/>
              <a:cxnLst/>
              <a:rect l="l" t="t" r="r" b="b"/>
              <a:pathLst>
                <a:path w="182879" h="95250">
                  <a:moveTo>
                    <a:pt x="182879" y="0"/>
                  </a:moveTo>
                  <a:lnTo>
                    <a:pt x="0" y="0"/>
                  </a:lnTo>
                  <a:lnTo>
                    <a:pt x="0" y="95196"/>
                  </a:lnTo>
                  <a:lnTo>
                    <a:pt x="182879" y="95196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7392924" y="1509067"/>
              <a:ext cx="182880" cy="95250"/>
            </a:xfrm>
            <a:custGeom>
              <a:avLst/>
              <a:gdLst/>
              <a:ahLst/>
              <a:cxnLst/>
              <a:rect l="l" t="t" r="r" b="b"/>
              <a:pathLst>
                <a:path w="182879" h="95250">
                  <a:moveTo>
                    <a:pt x="0" y="95196"/>
                  </a:moveTo>
                  <a:lnTo>
                    <a:pt x="182879" y="95196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5196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5" name="object 15" descr=""/>
          <p:cNvGrpSpPr/>
          <p:nvPr/>
        </p:nvGrpSpPr>
        <p:grpSpPr>
          <a:xfrm>
            <a:off x="7388606" y="1718491"/>
            <a:ext cx="283845" cy="114300"/>
            <a:chOff x="7388606" y="1718491"/>
            <a:chExt cx="283845" cy="114300"/>
          </a:xfrm>
        </p:grpSpPr>
        <p:sp>
          <p:nvSpPr>
            <p:cNvPr id="16" name="object 16" descr=""/>
            <p:cNvSpPr/>
            <p:nvPr/>
          </p:nvSpPr>
          <p:spPr>
            <a:xfrm>
              <a:off x="7388606" y="1771777"/>
              <a:ext cx="283845" cy="0"/>
            </a:xfrm>
            <a:custGeom>
              <a:avLst/>
              <a:gdLst/>
              <a:ahLst/>
              <a:cxnLst/>
              <a:rect l="l" t="t" r="r" b="b"/>
              <a:pathLst>
                <a:path w="283845" h="0">
                  <a:moveTo>
                    <a:pt x="0" y="0"/>
                  </a:moveTo>
                  <a:lnTo>
                    <a:pt x="283845" y="0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7439660" y="1728016"/>
              <a:ext cx="182880" cy="95250"/>
            </a:xfrm>
            <a:custGeom>
              <a:avLst/>
              <a:gdLst/>
              <a:ahLst/>
              <a:cxnLst/>
              <a:rect l="l" t="t" r="r" b="b"/>
              <a:pathLst>
                <a:path w="182879" h="95250">
                  <a:moveTo>
                    <a:pt x="182879" y="0"/>
                  </a:moveTo>
                  <a:lnTo>
                    <a:pt x="0" y="0"/>
                  </a:lnTo>
                  <a:lnTo>
                    <a:pt x="0" y="95195"/>
                  </a:lnTo>
                  <a:lnTo>
                    <a:pt x="182879" y="95195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7439660" y="1728016"/>
              <a:ext cx="182880" cy="95250"/>
            </a:xfrm>
            <a:custGeom>
              <a:avLst/>
              <a:gdLst/>
              <a:ahLst/>
              <a:cxnLst/>
              <a:rect l="l" t="t" r="r" b="b"/>
              <a:pathLst>
                <a:path w="182879" h="95250">
                  <a:moveTo>
                    <a:pt x="0" y="95195"/>
                  </a:moveTo>
                  <a:lnTo>
                    <a:pt x="182879" y="95195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5195"/>
                  </a:lnTo>
                  <a:close/>
                </a:path>
              </a:pathLst>
            </a:custGeom>
            <a:ln w="19050">
              <a:solidFill>
                <a:srgbClr val="11111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9" name="object 19" descr=""/>
          <p:cNvGrpSpPr/>
          <p:nvPr/>
        </p:nvGrpSpPr>
        <p:grpSpPr>
          <a:xfrm>
            <a:off x="7063295" y="1109662"/>
            <a:ext cx="1534795" cy="3333750"/>
            <a:chOff x="7063295" y="1109662"/>
            <a:chExt cx="1534795" cy="3333750"/>
          </a:xfrm>
        </p:grpSpPr>
        <p:sp>
          <p:nvSpPr>
            <p:cNvPr id="20" name="object 20" descr=""/>
            <p:cNvSpPr/>
            <p:nvPr/>
          </p:nvSpPr>
          <p:spPr>
            <a:xfrm>
              <a:off x="7795132" y="1123950"/>
              <a:ext cx="1905" cy="3244850"/>
            </a:xfrm>
            <a:custGeom>
              <a:avLst/>
              <a:gdLst/>
              <a:ahLst/>
              <a:cxnLst/>
              <a:rect l="l" t="t" r="r" b="b"/>
              <a:pathLst>
                <a:path w="1904" h="3244850">
                  <a:moveTo>
                    <a:pt x="0" y="3244570"/>
                  </a:moveTo>
                  <a:lnTo>
                    <a:pt x="1397" y="0"/>
                  </a:lnTo>
                </a:path>
              </a:pathLst>
            </a:custGeom>
            <a:ln w="28575">
              <a:solidFill>
                <a:srgbClr val="6C6C6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7077582" y="4375429"/>
              <a:ext cx="1506220" cy="53340"/>
            </a:xfrm>
            <a:custGeom>
              <a:avLst/>
              <a:gdLst/>
              <a:ahLst/>
              <a:cxnLst/>
              <a:rect l="l" t="t" r="r" b="b"/>
              <a:pathLst>
                <a:path w="1506220" h="53339">
                  <a:moveTo>
                    <a:pt x="0" y="0"/>
                  </a:moveTo>
                  <a:lnTo>
                    <a:pt x="1505712" y="0"/>
                  </a:lnTo>
                </a:path>
                <a:path w="1506220" h="53339">
                  <a:moveTo>
                    <a:pt x="104521" y="14605"/>
                  </a:moveTo>
                  <a:lnTo>
                    <a:pt x="104521" y="53340"/>
                  </a:lnTo>
                </a:path>
                <a:path w="1506220" h="53339">
                  <a:moveTo>
                    <a:pt x="718947" y="14605"/>
                  </a:moveTo>
                  <a:lnTo>
                    <a:pt x="718947" y="53340"/>
                  </a:lnTo>
                </a:path>
              </a:pathLst>
            </a:custGeom>
            <a:ln w="28575">
              <a:solidFill>
                <a:srgbClr val="6C6C6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 descr=""/>
          <p:cNvSpPr txBox="1"/>
          <p:nvPr/>
        </p:nvSpPr>
        <p:spPr>
          <a:xfrm>
            <a:off x="7749920" y="4412996"/>
            <a:ext cx="9334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0">
                <a:solidFill>
                  <a:srgbClr val="111111"/>
                </a:solidFill>
                <a:latin typeface="Calibri"/>
                <a:cs typeface="Calibri"/>
              </a:rPr>
              <a:t>1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3" name="object 23" descr=""/>
          <p:cNvSpPr/>
          <p:nvPr/>
        </p:nvSpPr>
        <p:spPr>
          <a:xfrm>
            <a:off x="8512175" y="4390034"/>
            <a:ext cx="0" cy="38735"/>
          </a:xfrm>
          <a:custGeom>
            <a:avLst/>
            <a:gdLst/>
            <a:ahLst/>
            <a:cxnLst/>
            <a:rect l="l" t="t" r="r" b="b"/>
            <a:pathLst>
              <a:path w="0" h="38735">
                <a:moveTo>
                  <a:pt x="0" y="0"/>
                </a:moveTo>
                <a:lnTo>
                  <a:pt x="0" y="38734"/>
                </a:lnTo>
              </a:path>
            </a:pathLst>
          </a:custGeom>
          <a:ln w="28575">
            <a:solidFill>
              <a:srgbClr val="6C6C6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 descr=""/>
          <p:cNvSpPr txBox="1"/>
          <p:nvPr/>
        </p:nvSpPr>
        <p:spPr>
          <a:xfrm>
            <a:off x="6874256" y="4414824"/>
            <a:ext cx="830580" cy="3409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00025">
              <a:lnSpc>
                <a:spcPts val="1125"/>
              </a:lnSpc>
              <a:spcBef>
                <a:spcPts val="95"/>
              </a:spcBef>
            </a:pPr>
            <a:r>
              <a:rPr dirty="0" sz="1000" spc="-25">
                <a:solidFill>
                  <a:srgbClr val="111111"/>
                </a:solidFill>
                <a:latin typeface="Calibri"/>
                <a:cs typeface="Calibri"/>
              </a:rPr>
              <a:t>0.1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ts val="1365"/>
              </a:lnSpc>
            </a:pPr>
            <a:r>
              <a:rPr dirty="0" sz="1200" b="1">
                <a:solidFill>
                  <a:srgbClr val="0D445E"/>
                </a:solidFill>
                <a:latin typeface="Calibri"/>
                <a:cs typeface="Calibri"/>
              </a:rPr>
              <a:t>TAVR</a:t>
            </a:r>
            <a:r>
              <a:rPr dirty="0" sz="1200" spc="-10" b="1">
                <a:solidFill>
                  <a:srgbClr val="0D445E"/>
                </a:solidFill>
                <a:latin typeface="Calibri"/>
                <a:cs typeface="Calibri"/>
              </a:rPr>
              <a:t> better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8118297" y="4412996"/>
            <a:ext cx="680085" cy="3429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06680">
              <a:lnSpc>
                <a:spcPts val="1130"/>
              </a:lnSpc>
              <a:spcBef>
                <a:spcPts val="95"/>
              </a:spcBef>
            </a:pPr>
            <a:r>
              <a:rPr dirty="0" sz="1000" spc="-50">
                <a:solidFill>
                  <a:srgbClr val="111111"/>
                </a:solidFill>
                <a:latin typeface="Calibri"/>
                <a:cs typeface="Calibri"/>
              </a:rPr>
              <a:t>2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ts val="1370"/>
              </a:lnSpc>
            </a:pPr>
            <a:r>
              <a:rPr dirty="0" sz="1200" spc="175" b="1">
                <a:solidFill>
                  <a:srgbClr val="0D445E"/>
                </a:solidFill>
                <a:latin typeface="Calibri"/>
                <a:cs typeface="Calibri"/>
              </a:rPr>
              <a:t>CS</a:t>
            </a:r>
            <a:r>
              <a:rPr dirty="0" sz="1200" spc="-30" b="1">
                <a:solidFill>
                  <a:srgbClr val="0D445E"/>
                </a:solidFill>
                <a:latin typeface="Calibri"/>
                <a:cs typeface="Calibri"/>
              </a:rPr>
              <a:t> </a:t>
            </a:r>
            <a:r>
              <a:rPr dirty="0" sz="1200" spc="-10" b="1">
                <a:solidFill>
                  <a:srgbClr val="0D445E"/>
                </a:solidFill>
                <a:latin typeface="Calibri"/>
                <a:cs typeface="Calibri"/>
              </a:rPr>
              <a:t>better</a:t>
            </a:r>
            <a:endParaRPr sz="1200">
              <a:latin typeface="Calibri"/>
              <a:cs typeface="Calibri"/>
            </a:endParaRPr>
          </a:p>
        </p:txBody>
      </p:sp>
      <p:graphicFrame>
        <p:nvGraphicFramePr>
          <p:cNvPr id="26" name="object 26" descr=""/>
          <p:cNvGraphicFramePr>
            <a:graphicFrameLocks noGrp="1"/>
          </p:cNvGraphicFramePr>
          <p:nvPr/>
        </p:nvGraphicFramePr>
        <p:xfrm>
          <a:off x="0" y="650240"/>
          <a:ext cx="9220200" cy="37179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795"/>
                <a:gridCol w="3322320"/>
                <a:gridCol w="1768475"/>
                <a:gridCol w="1768475"/>
                <a:gridCol w="2148840"/>
              </a:tblGrid>
              <a:tr h="37846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D0CDAE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1800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NT-</a:t>
                      </a:r>
                      <a:r>
                        <a:rPr dirty="0" sz="1800" spc="6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proBNP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457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D0CDAE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dirty="0" sz="1200" spc="50" b="1">
                          <a:latin typeface="Calibri"/>
                          <a:cs typeface="Calibri"/>
                        </a:rPr>
                        <a:t>Number</a:t>
                      </a:r>
                      <a:r>
                        <a:rPr dirty="0" sz="12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60" b="1">
                          <a:latin typeface="Calibri"/>
                          <a:cs typeface="Calibri"/>
                        </a:rPr>
                        <a:t>Needed</a:t>
                      </a:r>
                      <a:r>
                        <a:rPr dirty="0" sz="12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20" b="1">
                          <a:latin typeface="Calibri"/>
                          <a:cs typeface="Calibri"/>
                        </a:rPr>
                        <a:t>Treat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958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D0CDAE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4020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dirty="0" sz="1400" spc="114" b="1">
                          <a:latin typeface="Calibri"/>
                          <a:cs typeface="Calibri"/>
                        </a:rPr>
                        <a:t>HR</a:t>
                      </a:r>
                      <a:r>
                        <a:rPr dirty="0" sz="1400" spc="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(95%</a:t>
                      </a:r>
                      <a:r>
                        <a:rPr dirty="0" sz="1400" spc="7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60" b="1">
                          <a:latin typeface="Calibri"/>
                          <a:cs typeface="Calibri"/>
                        </a:rPr>
                        <a:t>CI)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793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D0CDAE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0">
                        <a:lnSpc>
                          <a:spcPct val="100000"/>
                        </a:lnSpc>
                      </a:pPr>
                      <a:r>
                        <a:rPr dirty="0" baseline="13888" sz="2100" spc="-30" b="1" i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900" spc="-20" b="1" i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int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400" spc="-2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0.69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9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428750">
                        <a:lnSpc>
                          <a:spcPct val="100000"/>
                        </a:lnSpc>
                      </a:pPr>
                      <a:r>
                        <a:rPr dirty="0" sz="1400" spc="-2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0.79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452880">
                        <a:lnSpc>
                          <a:spcPct val="100000"/>
                        </a:lnSpc>
                      </a:pPr>
                      <a:r>
                        <a:rPr dirty="0" sz="1400" spc="-2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0.78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30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452880">
                        <a:lnSpc>
                          <a:spcPct val="100000"/>
                        </a:lnSpc>
                      </a:pPr>
                      <a:r>
                        <a:rPr dirty="0" sz="1400" spc="-2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0.91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5730">
                    <a:lnL w="12700">
                      <a:solidFill>
                        <a:srgbClr val="FFFFFF"/>
                      </a:solidFill>
                      <a:prstDash val="solid"/>
                    </a:lnL>
                    <a:lnT w="38100">
                      <a:solidFill>
                        <a:srgbClr val="D0CDAE"/>
                      </a:solidFill>
                      <a:prstDash val="solid"/>
                    </a:lnT>
                  </a:tcPr>
                </a:tc>
              </a:tr>
              <a:tr h="333946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D0CDAE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 marL="38100">
                        <a:lnSpc>
                          <a:spcPts val="1355"/>
                        </a:lnSpc>
                      </a:pPr>
                      <a:r>
                        <a:rPr dirty="0" sz="1200" spc="5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Death,</a:t>
                      </a:r>
                      <a:r>
                        <a:rPr dirty="0" sz="1200" spc="2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stroke,</a:t>
                      </a:r>
                      <a:r>
                        <a:rPr dirty="0" sz="1200" spc="2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dirty="0" sz="1200" spc="3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4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unplanned</a:t>
                      </a:r>
                      <a:r>
                        <a:rPr dirty="0" sz="1200" spc="3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0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CV</a:t>
                      </a:r>
                      <a:r>
                        <a:rPr dirty="0" sz="1200" spc="3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hospitalization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132715">
                        <a:lnSpc>
                          <a:spcPct val="100000"/>
                        </a:lnSpc>
                        <a:spcBef>
                          <a:spcPts val="15"/>
                        </a:spcBef>
                        <a:tabLst>
                          <a:tab pos="4157979" algn="l"/>
                          <a:tab pos="5354320" algn="l"/>
                        </a:tabLst>
                      </a:pPr>
                      <a:r>
                        <a:rPr dirty="0" baseline="2314" sz="1800" spc="82" b="1">
                          <a:latin typeface="Calibri"/>
                          <a:cs typeface="Calibri"/>
                        </a:rPr>
                        <a:t>Early</a:t>
                      </a:r>
                      <a:r>
                        <a:rPr dirty="0" baseline="2314" sz="1800" spc="-22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baseline="2314" sz="1800" b="1">
                          <a:latin typeface="Calibri"/>
                          <a:cs typeface="Calibri"/>
                        </a:rPr>
                        <a:t>TAVR</a:t>
                      </a:r>
                      <a:r>
                        <a:rPr dirty="0" baseline="2314" sz="1800" spc="-7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baseline="2314" sz="1800" spc="82" b="1">
                          <a:latin typeface="Calibri"/>
                          <a:cs typeface="Calibri"/>
                        </a:rPr>
                        <a:t>vs.</a:t>
                      </a:r>
                      <a:r>
                        <a:rPr dirty="0" baseline="2314" sz="1800" spc="22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baseline="2314" sz="1800" spc="262" b="1">
                          <a:latin typeface="Calibri"/>
                          <a:cs typeface="Calibri"/>
                        </a:rPr>
                        <a:t>CS</a:t>
                      </a:r>
                      <a:r>
                        <a:rPr dirty="0" baseline="2314" sz="1800" spc="-7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baseline="2314" sz="1800" b="1">
                          <a:latin typeface="Calibri"/>
                          <a:cs typeface="Calibri"/>
                        </a:rPr>
                        <a:t>(1</a:t>
                      </a:r>
                      <a:r>
                        <a:rPr dirty="0" baseline="31250" sz="1200" b="1">
                          <a:latin typeface="Calibri"/>
                          <a:cs typeface="Calibri"/>
                        </a:rPr>
                        <a:t>st</a:t>
                      </a:r>
                      <a:r>
                        <a:rPr dirty="0" baseline="31250" sz="1200" spc="1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baseline="2314" sz="1800" spc="-15" b="1">
                          <a:latin typeface="Calibri"/>
                          <a:cs typeface="Calibri"/>
                        </a:rPr>
                        <a:t>Tertile)</a:t>
                      </a:r>
                      <a:r>
                        <a:rPr dirty="0" baseline="2314" sz="18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400" spc="-50" b="1"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	0.46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(0.28,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0.74)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132715">
                        <a:lnSpc>
                          <a:spcPct val="100000"/>
                        </a:lnSpc>
                        <a:spcBef>
                          <a:spcPts val="20"/>
                        </a:spcBef>
                        <a:tabLst>
                          <a:tab pos="4157979" algn="l"/>
                          <a:tab pos="5354320" algn="l"/>
                        </a:tabLst>
                      </a:pPr>
                      <a:r>
                        <a:rPr dirty="0" baseline="2314" sz="1800" spc="82" b="1">
                          <a:latin typeface="Calibri"/>
                          <a:cs typeface="Calibri"/>
                        </a:rPr>
                        <a:t>Early</a:t>
                      </a:r>
                      <a:r>
                        <a:rPr dirty="0" baseline="2314" sz="1800" spc="-22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baseline="2314" sz="1800" b="1">
                          <a:latin typeface="Calibri"/>
                          <a:cs typeface="Calibri"/>
                        </a:rPr>
                        <a:t>TAVR</a:t>
                      </a:r>
                      <a:r>
                        <a:rPr dirty="0" baseline="2314" sz="1800" spc="-7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baseline="2314" sz="1800" spc="82" b="1">
                          <a:latin typeface="Calibri"/>
                          <a:cs typeface="Calibri"/>
                        </a:rPr>
                        <a:t>vs.</a:t>
                      </a:r>
                      <a:r>
                        <a:rPr dirty="0" baseline="2314" sz="1800" spc="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baseline="2314" sz="1800" spc="262" b="1">
                          <a:latin typeface="Calibri"/>
                          <a:cs typeface="Calibri"/>
                        </a:rPr>
                        <a:t>CS</a:t>
                      </a:r>
                      <a:r>
                        <a:rPr dirty="0" baseline="2314" sz="1800" b="1">
                          <a:latin typeface="Calibri"/>
                          <a:cs typeface="Calibri"/>
                        </a:rPr>
                        <a:t> (2</a:t>
                      </a:r>
                      <a:r>
                        <a:rPr dirty="0" baseline="31250" sz="1200" b="1">
                          <a:latin typeface="Calibri"/>
                          <a:cs typeface="Calibri"/>
                        </a:rPr>
                        <a:t>nd</a:t>
                      </a:r>
                      <a:r>
                        <a:rPr dirty="0" baseline="31250" sz="1200" spc="127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baseline="2314" sz="1800" spc="-15" b="1">
                          <a:latin typeface="Calibri"/>
                          <a:cs typeface="Calibri"/>
                        </a:rPr>
                        <a:t>Tertile)</a:t>
                      </a:r>
                      <a:r>
                        <a:rPr dirty="0" baseline="2314" sz="18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400" spc="-50" b="1"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	0.49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(0.33,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0.74)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132715">
                        <a:lnSpc>
                          <a:spcPct val="100000"/>
                        </a:lnSpc>
                        <a:spcBef>
                          <a:spcPts val="20"/>
                        </a:spcBef>
                        <a:tabLst>
                          <a:tab pos="4157979" algn="l"/>
                          <a:tab pos="5354320" algn="l"/>
                        </a:tabLst>
                      </a:pPr>
                      <a:r>
                        <a:rPr dirty="0" baseline="2314" sz="1800" spc="82" b="1">
                          <a:latin typeface="Calibri"/>
                          <a:cs typeface="Calibri"/>
                        </a:rPr>
                        <a:t>Early</a:t>
                      </a:r>
                      <a:r>
                        <a:rPr dirty="0" baseline="2314" sz="1800" spc="-37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baseline="2314" sz="1800" b="1">
                          <a:latin typeface="Calibri"/>
                          <a:cs typeface="Calibri"/>
                        </a:rPr>
                        <a:t>TAVR</a:t>
                      </a:r>
                      <a:r>
                        <a:rPr dirty="0" baseline="2314" sz="1800" spc="-22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baseline="2314" sz="1800" spc="82" b="1">
                          <a:latin typeface="Calibri"/>
                          <a:cs typeface="Calibri"/>
                        </a:rPr>
                        <a:t>vs.</a:t>
                      </a:r>
                      <a:r>
                        <a:rPr dirty="0" baseline="2314" sz="1800" spc="7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baseline="2314" sz="1800" spc="262" b="1">
                          <a:latin typeface="Calibri"/>
                          <a:cs typeface="Calibri"/>
                        </a:rPr>
                        <a:t>CS</a:t>
                      </a:r>
                      <a:r>
                        <a:rPr dirty="0" baseline="2314" sz="1800" spc="-22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baseline="2314" sz="1800" b="1">
                          <a:latin typeface="Calibri"/>
                          <a:cs typeface="Calibri"/>
                        </a:rPr>
                        <a:t>(3</a:t>
                      </a:r>
                      <a:r>
                        <a:rPr dirty="0" baseline="31250" sz="1200" b="1">
                          <a:latin typeface="Calibri"/>
                          <a:cs typeface="Calibri"/>
                        </a:rPr>
                        <a:t>rd</a:t>
                      </a:r>
                      <a:r>
                        <a:rPr dirty="0" baseline="31250" sz="1200" spc="1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baseline="2314" sz="1800" spc="-15" b="1">
                          <a:latin typeface="Calibri"/>
                          <a:cs typeface="Calibri"/>
                        </a:rPr>
                        <a:t>Tertile)</a:t>
                      </a:r>
                      <a:r>
                        <a:rPr dirty="0" baseline="2314" sz="18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400" spc="-50" b="1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	0.56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(0.39,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0.81)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810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200" spc="5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Death, </a:t>
                      </a:r>
                      <a:r>
                        <a:rPr dirty="0" sz="1200" spc="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stroke,</a:t>
                      </a:r>
                      <a:r>
                        <a:rPr dirty="0" sz="1200" spc="4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9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HF</a:t>
                      </a:r>
                      <a:r>
                        <a:rPr dirty="0" sz="1200" spc="6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hospitalization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algn="r" marR="257175">
                        <a:lnSpc>
                          <a:spcPct val="100000"/>
                        </a:lnSpc>
                        <a:spcBef>
                          <a:spcPts val="10"/>
                        </a:spcBef>
                        <a:tabLst>
                          <a:tab pos="3977640" algn="l"/>
                          <a:tab pos="5221605" algn="l"/>
                        </a:tabLst>
                      </a:pPr>
                      <a:r>
                        <a:rPr dirty="0" baseline="2314" sz="1800" b="1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baseline="31250" sz="1200" b="1">
                          <a:latin typeface="Calibri"/>
                          <a:cs typeface="Calibri"/>
                        </a:rPr>
                        <a:t>st</a:t>
                      </a:r>
                      <a:r>
                        <a:rPr dirty="0" baseline="31250" sz="1200" spc="262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baseline="2314" sz="1800" spc="-15" b="1">
                          <a:latin typeface="Calibri"/>
                          <a:cs typeface="Calibri"/>
                        </a:rPr>
                        <a:t>Tertile</a:t>
                      </a:r>
                      <a:r>
                        <a:rPr dirty="0" baseline="2314" sz="18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400" spc="-25" b="1">
                          <a:latin typeface="Calibri"/>
                          <a:cs typeface="Calibri"/>
                        </a:rPr>
                        <a:t>24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	0.54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(0.25,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1.19)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algn="r" marR="257175">
                        <a:lnSpc>
                          <a:spcPct val="100000"/>
                        </a:lnSpc>
                        <a:spcBef>
                          <a:spcPts val="25"/>
                        </a:spcBef>
                        <a:tabLst>
                          <a:tab pos="3977640" algn="l"/>
                          <a:tab pos="5221605" algn="l"/>
                        </a:tabLst>
                      </a:pPr>
                      <a:r>
                        <a:rPr dirty="0" baseline="2314" sz="1800" b="1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baseline="31250" sz="1200" b="1">
                          <a:latin typeface="Calibri"/>
                          <a:cs typeface="Calibri"/>
                        </a:rPr>
                        <a:t>nd</a:t>
                      </a:r>
                      <a:r>
                        <a:rPr dirty="0" baseline="31250" sz="1200" spc="262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baseline="2314" sz="1800" spc="-15" b="1">
                          <a:latin typeface="Calibri"/>
                          <a:cs typeface="Calibri"/>
                        </a:rPr>
                        <a:t>Tertile</a:t>
                      </a:r>
                      <a:r>
                        <a:rPr dirty="0" baseline="2314" sz="18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400" spc="-25" b="1">
                          <a:latin typeface="Calibri"/>
                          <a:cs typeface="Calibri"/>
                        </a:rPr>
                        <a:t>12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	0.51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(0.27,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0.95)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algn="r" marR="257175">
                        <a:lnSpc>
                          <a:spcPct val="100000"/>
                        </a:lnSpc>
                        <a:spcBef>
                          <a:spcPts val="20"/>
                        </a:spcBef>
                        <a:tabLst>
                          <a:tab pos="3977640" algn="l"/>
                          <a:tab pos="5221605" algn="l"/>
                        </a:tabLst>
                      </a:pPr>
                      <a:r>
                        <a:rPr dirty="0" baseline="2314" sz="1800" b="1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baseline="31250" sz="1200" b="1">
                          <a:latin typeface="Calibri"/>
                          <a:cs typeface="Calibri"/>
                        </a:rPr>
                        <a:t>rd</a:t>
                      </a:r>
                      <a:r>
                        <a:rPr dirty="0" baseline="31250" sz="1200" spc="19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baseline="2314" sz="1800" spc="-15" b="1">
                          <a:latin typeface="Calibri"/>
                          <a:cs typeface="Calibri"/>
                        </a:rPr>
                        <a:t>Tertile</a:t>
                      </a:r>
                      <a:r>
                        <a:rPr dirty="0" baseline="2314" sz="18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400" spc="-25" b="1">
                          <a:latin typeface="Calibri"/>
                          <a:cs typeface="Calibri"/>
                        </a:rPr>
                        <a:t>11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	0.64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(0.41,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1.02)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algn="r" marR="29400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200" spc="5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Death,</a:t>
                      </a:r>
                      <a:r>
                        <a:rPr dirty="0" sz="120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3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stroke,</a:t>
                      </a:r>
                      <a:r>
                        <a:rPr dirty="0" sz="1200" spc="-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4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unplanned</a:t>
                      </a:r>
                      <a:r>
                        <a:rPr dirty="0" sz="1200" spc="-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0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CV</a:t>
                      </a:r>
                      <a:r>
                        <a:rPr dirty="0" sz="1200" spc="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3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hospitalization,</a:t>
                      </a:r>
                      <a:r>
                        <a:rPr dirty="0" sz="120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3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dirty="0" sz="1200" spc="1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3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intervention</a:t>
                      </a:r>
                      <a:r>
                        <a:rPr dirty="0" sz="1200" spc="-2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3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with</a:t>
                      </a:r>
                      <a:r>
                        <a:rPr dirty="0" sz="1200" spc="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6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advanced</a:t>
                      </a:r>
                      <a:r>
                        <a:rPr dirty="0" sz="1200" spc="-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7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signs</a:t>
                      </a:r>
                      <a:r>
                        <a:rPr dirty="0" sz="1200" spc="3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or</a:t>
                      </a:r>
                      <a:r>
                        <a:rPr dirty="0" sz="120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5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symptoms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algn="r" marR="256540">
                        <a:lnSpc>
                          <a:spcPct val="100000"/>
                        </a:lnSpc>
                        <a:spcBef>
                          <a:spcPts val="10"/>
                        </a:spcBef>
                        <a:tabLst>
                          <a:tab pos="4024629" algn="l"/>
                          <a:tab pos="5221605" algn="l"/>
                        </a:tabLst>
                      </a:pPr>
                      <a:r>
                        <a:rPr dirty="0" baseline="2314" sz="1800" b="1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baseline="31250" sz="1200" b="1">
                          <a:latin typeface="Calibri"/>
                          <a:cs typeface="Calibri"/>
                        </a:rPr>
                        <a:t>st</a:t>
                      </a:r>
                      <a:r>
                        <a:rPr dirty="0" baseline="31250" sz="1200" spc="254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baseline="2314" sz="1800" spc="-15" b="1">
                          <a:latin typeface="Calibri"/>
                          <a:cs typeface="Calibri"/>
                        </a:rPr>
                        <a:t>Tertile</a:t>
                      </a:r>
                      <a:r>
                        <a:rPr dirty="0" baseline="2314" sz="18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400" spc="-50" b="1">
                          <a:latin typeface="Calibri"/>
                          <a:cs typeface="Calibri"/>
                        </a:rPr>
                        <a:t>8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	0.43</a:t>
                      </a:r>
                      <a:r>
                        <a:rPr dirty="0" sz="1400" spc="1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(0.27,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0.68)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algn="r" marR="257175">
                        <a:lnSpc>
                          <a:spcPct val="100000"/>
                        </a:lnSpc>
                        <a:spcBef>
                          <a:spcPts val="25"/>
                        </a:spcBef>
                        <a:tabLst>
                          <a:tab pos="4024629" algn="l"/>
                          <a:tab pos="5221605" algn="l"/>
                        </a:tabLst>
                      </a:pPr>
                      <a:r>
                        <a:rPr dirty="0" baseline="2314" sz="1800" b="1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baseline="31250" sz="1200" b="1">
                          <a:latin typeface="Calibri"/>
                          <a:cs typeface="Calibri"/>
                        </a:rPr>
                        <a:t>nd</a:t>
                      </a:r>
                      <a:r>
                        <a:rPr dirty="0" baseline="31250" sz="1200" spc="262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baseline="2314" sz="1800" spc="-15" b="1">
                          <a:latin typeface="Calibri"/>
                          <a:cs typeface="Calibri"/>
                        </a:rPr>
                        <a:t>Tertile</a:t>
                      </a:r>
                      <a:r>
                        <a:rPr dirty="0" baseline="2314" sz="18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400" spc="-50" b="1">
                          <a:latin typeface="Calibri"/>
                          <a:cs typeface="Calibri"/>
                        </a:rPr>
                        <a:t>7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	0.49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(0.33,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0.73)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algn="r" marR="257175">
                        <a:lnSpc>
                          <a:spcPct val="100000"/>
                        </a:lnSpc>
                        <a:spcBef>
                          <a:spcPts val="40"/>
                        </a:spcBef>
                        <a:tabLst>
                          <a:tab pos="4024629" algn="l"/>
                          <a:tab pos="5221605" algn="l"/>
                        </a:tabLst>
                      </a:pPr>
                      <a:r>
                        <a:rPr dirty="0" baseline="2314" sz="1800" b="1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baseline="31250" sz="1200" b="1">
                          <a:latin typeface="Calibri"/>
                          <a:cs typeface="Calibri"/>
                        </a:rPr>
                        <a:t>rd</a:t>
                      </a:r>
                      <a:r>
                        <a:rPr dirty="0" baseline="31250" sz="1200" spc="19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baseline="2314" sz="1800" spc="-15" b="1">
                          <a:latin typeface="Calibri"/>
                          <a:cs typeface="Calibri"/>
                        </a:rPr>
                        <a:t>Tertile</a:t>
                      </a:r>
                      <a:r>
                        <a:rPr dirty="0" baseline="2314" sz="18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400" spc="-50" b="1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	0.52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(0.36,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0.74)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810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200" spc="9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HF</a:t>
                      </a:r>
                      <a:r>
                        <a:rPr dirty="0" sz="1200" spc="-1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hospitalization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132715">
                        <a:lnSpc>
                          <a:spcPct val="100000"/>
                        </a:lnSpc>
                        <a:spcBef>
                          <a:spcPts val="10"/>
                        </a:spcBef>
                        <a:tabLst>
                          <a:tab pos="4110990" algn="l"/>
                          <a:tab pos="5406390" algn="l"/>
                        </a:tabLst>
                      </a:pPr>
                      <a:r>
                        <a:rPr dirty="0" baseline="2314" sz="1800" b="1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baseline="31250" sz="1200" b="1">
                          <a:latin typeface="Calibri"/>
                          <a:cs typeface="Calibri"/>
                        </a:rPr>
                        <a:t>st</a:t>
                      </a:r>
                      <a:r>
                        <a:rPr dirty="0" baseline="31250" sz="1200" spc="262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baseline="2314" sz="1800" spc="-15" b="1">
                          <a:latin typeface="Calibri"/>
                          <a:cs typeface="Calibri"/>
                        </a:rPr>
                        <a:t>Tertile</a:t>
                      </a:r>
                      <a:r>
                        <a:rPr dirty="0" baseline="2314" sz="18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400" spc="-25" b="1">
                          <a:latin typeface="Calibri"/>
                          <a:cs typeface="Calibri"/>
                        </a:rPr>
                        <a:t>32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	0.00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(0.00,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5">
                          <a:latin typeface="Calibri"/>
                          <a:cs typeface="Calibri"/>
                        </a:rPr>
                        <a:t>NA)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132080">
                        <a:lnSpc>
                          <a:spcPct val="100000"/>
                        </a:lnSpc>
                        <a:spcBef>
                          <a:spcPts val="25"/>
                        </a:spcBef>
                        <a:tabLst>
                          <a:tab pos="4111625" algn="l"/>
                          <a:tab pos="5355590" algn="l"/>
                        </a:tabLst>
                      </a:pPr>
                      <a:r>
                        <a:rPr dirty="0" baseline="2314" sz="1800" b="1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baseline="31250" sz="1200" b="1">
                          <a:latin typeface="Calibri"/>
                          <a:cs typeface="Calibri"/>
                        </a:rPr>
                        <a:t>nd</a:t>
                      </a:r>
                      <a:r>
                        <a:rPr dirty="0" baseline="31250" sz="1200" spc="247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baseline="2314" sz="1800" spc="-15" b="1">
                          <a:latin typeface="Calibri"/>
                          <a:cs typeface="Calibri"/>
                        </a:rPr>
                        <a:t>Tertile</a:t>
                      </a:r>
                      <a:r>
                        <a:rPr dirty="0" baseline="2314" sz="18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400" spc="-25" b="1">
                          <a:latin typeface="Calibri"/>
                          <a:cs typeface="Calibri"/>
                        </a:rPr>
                        <a:t>17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	0.27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(0.07,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0.96)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132715">
                        <a:lnSpc>
                          <a:spcPct val="100000"/>
                        </a:lnSpc>
                        <a:spcBef>
                          <a:spcPts val="20"/>
                        </a:spcBef>
                        <a:tabLst>
                          <a:tab pos="4110990" algn="l"/>
                          <a:tab pos="5354320" algn="l"/>
                        </a:tabLst>
                      </a:pPr>
                      <a:r>
                        <a:rPr dirty="0" baseline="2314" sz="1800" b="1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baseline="31250" sz="1200" b="1">
                          <a:latin typeface="Calibri"/>
                          <a:cs typeface="Calibri"/>
                        </a:rPr>
                        <a:t>rd</a:t>
                      </a:r>
                      <a:r>
                        <a:rPr dirty="0" baseline="31250" sz="1200" spc="187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baseline="2314" sz="1800" spc="-15" b="1">
                          <a:latin typeface="Calibri"/>
                          <a:cs typeface="Calibri"/>
                        </a:rPr>
                        <a:t>Tertile</a:t>
                      </a:r>
                      <a:r>
                        <a:rPr dirty="0" baseline="2314" sz="18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400" spc="-25" b="1">
                          <a:latin typeface="Calibri"/>
                          <a:cs typeface="Calibri"/>
                        </a:rPr>
                        <a:t>11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	0.36</a:t>
                      </a:r>
                      <a:r>
                        <a:rPr dirty="0" sz="1400" spc="1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(0.18,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0.74)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25730">
                    <a:lnL w="12700">
                      <a:solidFill>
                        <a:srgbClr val="FFFFFF"/>
                      </a:solidFill>
                      <a:prstDash val="solid"/>
                    </a:lnL>
                    <a:lnT w="38100">
                      <a:solidFill>
                        <a:srgbClr val="D0CDAE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grpSp>
        <p:nvGrpSpPr>
          <p:cNvPr id="27" name="object 27" descr=""/>
          <p:cNvGrpSpPr/>
          <p:nvPr/>
        </p:nvGrpSpPr>
        <p:grpSpPr>
          <a:xfrm>
            <a:off x="7091806" y="2108127"/>
            <a:ext cx="807085" cy="2191385"/>
            <a:chOff x="7091806" y="2108127"/>
            <a:chExt cx="807085" cy="2191385"/>
          </a:xfrm>
        </p:grpSpPr>
        <p:sp>
          <p:nvSpPr>
            <p:cNvPr id="28" name="object 28" descr=""/>
            <p:cNvSpPr/>
            <p:nvPr/>
          </p:nvSpPr>
          <p:spPr>
            <a:xfrm>
              <a:off x="7368158" y="2166492"/>
              <a:ext cx="530860" cy="0"/>
            </a:xfrm>
            <a:custGeom>
              <a:avLst/>
              <a:gdLst/>
              <a:ahLst/>
              <a:cxnLst/>
              <a:rect l="l" t="t" r="r" b="b"/>
              <a:pathLst>
                <a:path w="530859" h="0">
                  <a:moveTo>
                    <a:pt x="0" y="0"/>
                  </a:moveTo>
                  <a:lnTo>
                    <a:pt x="530479" y="0"/>
                  </a:lnTo>
                </a:path>
              </a:pathLst>
            </a:custGeom>
            <a:ln w="28575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7378826" y="2390393"/>
              <a:ext cx="381000" cy="0"/>
            </a:xfrm>
            <a:custGeom>
              <a:avLst/>
              <a:gdLst/>
              <a:ahLst/>
              <a:cxnLst/>
              <a:rect l="l" t="t" r="r" b="b"/>
              <a:pathLst>
                <a:path w="381000" h="0">
                  <a:moveTo>
                    <a:pt x="0" y="0"/>
                  </a:moveTo>
                  <a:lnTo>
                    <a:pt x="380492" y="0"/>
                  </a:lnTo>
                </a:path>
              </a:pathLst>
            </a:custGeom>
            <a:ln w="28575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7459217" y="2620263"/>
              <a:ext cx="342900" cy="0"/>
            </a:xfrm>
            <a:custGeom>
              <a:avLst/>
              <a:gdLst/>
              <a:ahLst/>
              <a:cxnLst/>
              <a:rect l="l" t="t" r="r" b="b"/>
              <a:pathLst>
                <a:path w="342900" h="0">
                  <a:moveTo>
                    <a:pt x="0" y="0"/>
                  </a:moveTo>
                  <a:lnTo>
                    <a:pt x="342900" y="0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7479791" y="2117652"/>
              <a:ext cx="182880" cy="95250"/>
            </a:xfrm>
            <a:custGeom>
              <a:avLst/>
              <a:gdLst/>
              <a:ahLst/>
              <a:cxnLst/>
              <a:rect l="l" t="t" r="r" b="b"/>
              <a:pathLst>
                <a:path w="182879" h="95250">
                  <a:moveTo>
                    <a:pt x="182879" y="0"/>
                  </a:moveTo>
                  <a:lnTo>
                    <a:pt x="0" y="0"/>
                  </a:lnTo>
                  <a:lnTo>
                    <a:pt x="0" y="95195"/>
                  </a:lnTo>
                  <a:lnTo>
                    <a:pt x="182879" y="95195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008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7479791" y="2117652"/>
              <a:ext cx="182880" cy="95250"/>
            </a:xfrm>
            <a:custGeom>
              <a:avLst/>
              <a:gdLst/>
              <a:ahLst/>
              <a:cxnLst/>
              <a:rect l="l" t="t" r="r" b="b"/>
              <a:pathLst>
                <a:path w="182879" h="95250">
                  <a:moveTo>
                    <a:pt x="0" y="95195"/>
                  </a:moveTo>
                  <a:lnTo>
                    <a:pt x="182879" y="95195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5195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7477505" y="2334441"/>
              <a:ext cx="182880" cy="95250"/>
            </a:xfrm>
            <a:custGeom>
              <a:avLst/>
              <a:gdLst/>
              <a:ahLst/>
              <a:cxnLst/>
              <a:rect l="l" t="t" r="r" b="b"/>
              <a:pathLst>
                <a:path w="182879" h="95250">
                  <a:moveTo>
                    <a:pt x="182879" y="0"/>
                  </a:moveTo>
                  <a:lnTo>
                    <a:pt x="0" y="0"/>
                  </a:lnTo>
                  <a:lnTo>
                    <a:pt x="0" y="95195"/>
                  </a:lnTo>
                  <a:lnTo>
                    <a:pt x="182879" y="95195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7477505" y="2334441"/>
              <a:ext cx="182880" cy="95250"/>
            </a:xfrm>
            <a:custGeom>
              <a:avLst/>
              <a:gdLst/>
              <a:ahLst/>
              <a:cxnLst/>
              <a:rect l="l" t="t" r="r" b="b"/>
              <a:pathLst>
                <a:path w="182879" h="95250">
                  <a:moveTo>
                    <a:pt x="0" y="95195"/>
                  </a:moveTo>
                  <a:lnTo>
                    <a:pt x="182879" y="95195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5195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7538719" y="2567105"/>
              <a:ext cx="182880" cy="95250"/>
            </a:xfrm>
            <a:custGeom>
              <a:avLst/>
              <a:gdLst/>
              <a:ahLst/>
              <a:cxnLst/>
              <a:rect l="l" t="t" r="r" b="b"/>
              <a:pathLst>
                <a:path w="182879" h="95250">
                  <a:moveTo>
                    <a:pt x="182879" y="0"/>
                  </a:moveTo>
                  <a:lnTo>
                    <a:pt x="0" y="0"/>
                  </a:lnTo>
                  <a:lnTo>
                    <a:pt x="0" y="95195"/>
                  </a:lnTo>
                  <a:lnTo>
                    <a:pt x="182879" y="95195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7538719" y="2567105"/>
              <a:ext cx="182880" cy="95250"/>
            </a:xfrm>
            <a:custGeom>
              <a:avLst/>
              <a:gdLst/>
              <a:ahLst/>
              <a:cxnLst/>
              <a:rect l="l" t="t" r="r" b="b"/>
              <a:pathLst>
                <a:path w="182879" h="95250">
                  <a:moveTo>
                    <a:pt x="0" y="95195"/>
                  </a:moveTo>
                  <a:lnTo>
                    <a:pt x="182879" y="95195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5195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7302245" y="3999191"/>
              <a:ext cx="461009" cy="0"/>
            </a:xfrm>
            <a:custGeom>
              <a:avLst/>
              <a:gdLst/>
              <a:ahLst/>
              <a:cxnLst/>
              <a:rect l="l" t="t" r="r" b="b"/>
              <a:pathLst>
                <a:path w="461009" h="0">
                  <a:moveTo>
                    <a:pt x="0" y="0"/>
                  </a:moveTo>
                  <a:lnTo>
                    <a:pt x="460755" y="0"/>
                  </a:lnTo>
                </a:path>
              </a:pathLst>
            </a:custGeom>
            <a:ln w="28575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7360284" y="4243387"/>
              <a:ext cx="287020" cy="0"/>
            </a:xfrm>
            <a:custGeom>
              <a:avLst/>
              <a:gdLst/>
              <a:ahLst/>
              <a:cxnLst/>
              <a:rect l="l" t="t" r="r" b="b"/>
              <a:pathLst>
                <a:path w="287020" h="0">
                  <a:moveTo>
                    <a:pt x="0" y="0"/>
                  </a:moveTo>
                  <a:lnTo>
                    <a:pt x="286639" y="0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7244206" y="3740711"/>
              <a:ext cx="182880" cy="95250"/>
            </a:xfrm>
            <a:custGeom>
              <a:avLst/>
              <a:gdLst/>
              <a:ahLst/>
              <a:cxnLst/>
              <a:rect l="l" t="t" r="r" b="b"/>
              <a:pathLst>
                <a:path w="182879" h="95250">
                  <a:moveTo>
                    <a:pt x="182879" y="0"/>
                  </a:moveTo>
                  <a:lnTo>
                    <a:pt x="0" y="0"/>
                  </a:lnTo>
                  <a:lnTo>
                    <a:pt x="0" y="95196"/>
                  </a:lnTo>
                  <a:lnTo>
                    <a:pt x="182879" y="95196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008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7244206" y="3740711"/>
              <a:ext cx="182880" cy="95250"/>
            </a:xfrm>
            <a:custGeom>
              <a:avLst/>
              <a:gdLst/>
              <a:ahLst/>
              <a:cxnLst/>
              <a:rect l="l" t="t" r="r" b="b"/>
              <a:pathLst>
                <a:path w="182879" h="95250">
                  <a:moveTo>
                    <a:pt x="0" y="95196"/>
                  </a:moveTo>
                  <a:lnTo>
                    <a:pt x="182879" y="95196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5196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7381620" y="3951277"/>
              <a:ext cx="182880" cy="95250"/>
            </a:xfrm>
            <a:custGeom>
              <a:avLst/>
              <a:gdLst/>
              <a:ahLst/>
              <a:cxnLst/>
              <a:rect l="l" t="t" r="r" b="b"/>
              <a:pathLst>
                <a:path w="182879" h="95250">
                  <a:moveTo>
                    <a:pt x="182879" y="0"/>
                  </a:moveTo>
                  <a:lnTo>
                    <a:pt x="0" y="0"/>
                  </a:lnTo>
                  <a:lnTo>
                    <a:pt x="0" y="95196"/>
                  </a:lnTo>
                  <a:lnTo>
                    <a:pt x="182879" y="95196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7381620" y="3951277"/>
              <a:ext cx="182880" cy="95250"/>
            </a:xfrm>
            <a:custGeom>
              <a:avLst/>
              <a:gdLst/>
              <a:ahLst/>
              <a:cxnLst/>
              <a:rect l="l" t="t" r="r" b="b"/>
              <a:pathLst>
                <a:path w="182879" h="95250">
                  <a:moveTo>
                    <a:pt x="0" y="95196"/>
                  </a:moveTo>
                  <a:lnTo>
                    <a:pt x="182879" y="95196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5196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7401305" y="4194647"/>
              <a:ext cx="182880" cy="95250"/>
            </a:xfrm>
            <a:custGeom>
              <a:avLst/>
              <a:gdLst/>
              <a:ahLst/>
              <a:cxnLst/>
              <a:rect l="l" t="t" r="r" b="b"/>
              <a:pathLst>
                <a:path w="182879" h="95250">
                  <a:moveTo>
                    <a:pt x="182879" y="0"/>
                  </a:moveTo>
                  <a:lnTo>
                    <a:pt x="0" y="0"/>
                  </a:lnTo>
                  <a:lnTo>
                    <a:pt x="0" y="95196"/>
                  </a:lnTo>
                  <a:lnTo>
                    <a:pt x="182879" y="95196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7401305" y="4194647"/>
              <a:ext cx="182880" cy="95250"/>
            </a:xfrm>
            <a:custGeom>
              <a:avLst/>
              <a:gdLst/>
              <a:ahLst/>
              <a:cxnLst/>
              <a:rect l="l" t="t" r="r" b="b"/>
              <a:pathLst>
                <a:path w="182879" h="95250">
                  <a:moveTo>
                    <a:pt x="0" y="95196"/>
                  </a:moveTo>
                  <a:lnTo>
                    <a:pt x="182879" y="95196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5196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 descr=""/>
            <p:cNvSpPr/>
            <p:nvPr/>
          </p:nvSpPr>
          <p:spPr>
            <a:xfrm>
              <a:off x="7091806" y="2975609"/>
              <a:ext cx="406400" cy="0"/>
            </a:xfrm>
            <a:custGeom>
              <a:avLst/>
              <a:gdLst/>
              <a:ahLst/>
              <a:cxnLst/>
              <a:rect l="l" t="t" r="r" b="b"/>
              <a:pathLst>
                <a:path w="406400" h="0">
                  <a:moveTo>
                    <a:pt x="0" y="0"/>
                  </a:moveTo>
                  <a:lnTo>
                    <a:pt x="406400" y="0"/>
                  </a:lnTo>
                </a:path>
              </a:pathLst>
            </a:custGeom>
            <a:ln w="28575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7158481" y="3206622"/>
              <a:ext cx="386080" cy="0"/>
            </a:xfrm>
            <a:custGeom>
              <a:avLst/>
              <a:gdLst/>
              <a:ahLst/>
              <a:cxnLst/>
              <a:rect l="l" t="t" r="r" b="b"/>
              <a:pathLst>
                <a:path w="386079" h="0">
                  <a:moveTo>
                    <a:pt x="0" y="0"/>
                  </a:moveTo>
                  <a:lnTo>
                    <a:pt x="385825" y="0"/>
                  </a:lnTo>
                </a:path>
              </a:pathLst>
            </a:custGeom>
            <a:ln w="28575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7187056" y="3430015"/>
              <a:ext cx="367030" cy="0"/>
            </a:xfrm>
            <a:custGeom>
              <a:avLst/>
              <a:gdLst/>
              <a:ahLst/>
              <a:cxnLst/>
              <a:rect l="l" t="t" r="r" b="b"/>
              <a:pathLst>
                <a:path w="367029" h="0">
                  <a:moveTo>
                    <a:pt x="0" y="0"/>
                  </a:moveTo>
                  <a:lnTo>
                    <a:pt x="366775" y="0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 descr=""/>
            <p:cNvSpPr/>
            <p:nvPr/>
          </p:nvSpPr>
          <p:spPr>
            <a:xfrm>
              <a:off x="7175880" y="2930706"/>
              <a:ext cx="182880" cy="95250"/>
            </a:xfrm>
            <a:custGeom>
              <a:avLst/>
              <a:gdLst/>
              <a:ahLst/>
              <a:cxnLst/>
              <a:rect l="l" t="t" r="r" b="b"/>
              <a:pathLst>
                <a:path w="182879" h="95250">
                  <a:moveTo>
                    <a:pt x="182879" y="0"/>
                  </a:moveTo>
                  <a:lnTo>
                    <a:pt x="0" y="0"/>
                  </a:lnTo>
                  <a:lnTo>
                    <a:pt x="0" y="95195"/>
                  </a:lnTo>
                  <a:lnTo>
                    <a:pt x="182879" y="95195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008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 descr=""/>
            <p:cNvSpPr/>
            <p:nvPr/>
          </p:nvSpPr>
          <p:spPr>
            <a:xfrm>
              <a:off x="7175880" y="2930706"/>
              <a:ext cx="182880" cy="95250"/>
            </a:xfrm>
            <a:custGeom>
              <a:avLst/>
              <a:gdLst/>
              <a:ahLst/>
              <a:cxnLst/>
              <a:rect l="l" t="t" r="r" b="b"/>
              <a:pathLst>
                <a:path w="182879" h="95250">
                  <a:moveTo>
                    <a:pt x="0" y="95195"/>
                  </a:moveTo>
                  <a:lnTo>
                    <a:pt x="182879" y="95195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5195"/>
                  </a:lnTo>
                  <a:close/>
                </a:path>
              </a:pathLst>
            </a:custGeom>
            <a:ln w="19050">
              <a:solidFill>
                <a:srgbClr val="11111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 descr=""/>
            <p:cNvSpPr/>
            <p:nvPr/>
          </p:nvSpPr>
          <p:spPr>
            <a:xfrm>
              <a:off x="7233665" y="3162100"/>
              <a:ext cx="182880" cy="95250"/>
            </a:xfrm>
            <a:custGeom>
              <a:avLst/>
              <a:gdLst/>
              <a:ahLst/>
              <a:cxnLst/>
              <a:rect l="l" t="t" r="r" b="b"/>
              <a:pathLst>
                <a:path w="182879" h="95250">
                  <a:moveTo>
                    <a:pt x="182879" y="0"/>
                  </a:moveTo>
                  <a:lnTo>
                    <a:pt x="0" y="0"/>
                  </a:lnTo>
                  <a:lnTo>
                    <a:pt x="0" y="95195"/>
                  </a:lnTo>
                  <a:lnTo>
                    <a:pt x="182879" y="95195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 descr=""/>
            <p:cNvSpPr/>
            <p:nvPr/>
          </p:nvSpPr>
          <p:spPr>
            <a:xfrm>
              <a:off x="7233665" y="3162100"/>
              <a:ext cx="182880" cy="95250"/>
            </a:xfrm>
            <a:custGeom>
              <a:avLst/>
              <a:gdLst/>
              <a:ahLst/>
              <a:cxnLst/>
              <a:rect l="l" t="t" r="r" b="b"/>
              <a:pathLst>
                <a:path w="182879" h="95250">
                  <a:moveTo>
                    <a:pt x="0" y="95195"/>
                  </a:moveTo>
                  <a:lnTo>
                    <a:pt x="182879" y="95195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5195"/>
                  </a:lnTo>
                  <a:close/>
                </a:path>
              </a:pathLst>
            </a:custGeom>
            <a:ln w="19050">
              <a:solidFill>
                <a:srgbClr val="11111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 descr=""/>
            <p:cNvSpPr/>
            <p:nvPr/>
          </p:nvSpPr>
          <p:spPr>
            <a:xfrm>
              <a:off x="7278115" y="3379650"/>
              <a:ext cx="182880" cy="95250"/>
            </a:xfrm>
            <a:custGeom>
              <a:avLst/>
              <a:gdLst/>
              <a:ahLst/>
              <a:cxnLst/>
              <a:rect l="l" t="t" r="r" b="b"/>
              <a:pathLst>
                <a:path w="182879" h="95250">
                  <a:moveTo>
                    <a:pt x="182879" y="0"/>
                  </a:moveTo>
                  <a:lnTo>
                    <a:pt x="0" y="0"/>
                  </a:lnTo>
                  <a:lnTo>
                    <a:pt x="0" y="95196"/>
                  </a:lnTo>
                  <a:lnTo>
                    <a:pt x="182879" y="95196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 descr=""/>
            <p:cNvSpPr/>
            <p:nvPr/>
          </p:nvSpPr>
          <p:spPr>
            <a:xfrm>
              <a:off x="7278115" y="3379650"/>
              <a:ext cx="182880" cy="95250"/>
            </a:xfrm>
            <a:custGeom>
              <a:avLst/>
              <a:gdLst/>
              <a:ahLst/>
              <a:cxnLst/>
              <a:rect l="l" t="t" r="r" b="b"/>
              <a:pathLst>
                <a:path w="182879" h="95250">
                  <a:moveTo>
                    <a:pt x="0" y="95196"/>
                  </a:moveTo>
                  <a:lnTo>
                    <a:pt x="182879" y="95196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5196"/>
                  </a:lnTo>
                  <a:close/>
                </a:path>
              </a:pathLst>
            </a:custGeom>
            <a:ln w="19050">
              <a:solidFill>
                <a:srgbClr val="11111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4768329"/>
            <a:ext cx="9144000" cy="375285"/>
            <a:chOff x="0" y="4768329"/>
            <a:chExt cx="9144000" cy="375285"/>
          </a:xfrm>
        </p:grpSpPr>
        <p:sp>
          <p:nvSpPr>
            <p:cNvPr id="3" name="object 3" descr=""/>
            <p:cNvSpPr/>
            <p:nvPr/>
          </p:nvSpPr>
          <p:spPr>
            <a:xfrm>
              <a:off x="0" y="4844529"/>
              <a:ext cx="9144000" cy="299085"/>
            </a:xfrm>
            <a:custGeom>
              <a:avLst/>
              <a:gdLst/>
              <a:ahLst/>
              <a:cxnLst/>
              <a:rect l="l" t="t" r="r" b="b"/>
              <a:pathLst>
                <a:path w="9144000" h="299085">
                  <a:moveTo>
                    <a:pt x="0" y="298969"/>
                  </a:moveTo>
                  <a:lnTo>
                    <a:pt x="9144000" y="298969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298969"/>
                  </a:lnTo>
                  <a:close/>
                </a:path>
              </a:pathLst>
            </a:custGeom>
            <a:solidFill>
              <a:srgbClr val="D2CFB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0" y="4768329"/>
              <a:ext cx="9144000" cy="76200"/>
            </a:xfrm>
            <a:custGeom>
              <a:avLst/>
              <a:gdLst/>
              <a:ahLst/>
              <a:cxnLst/>
              <a:rect l="l" t="t" r="r" b="b"/>
              <a:pathLst>
                <a:path w="9144000" h="76200">
                  <a:moveTo>
                    <a:pt x="0" y="76199"/>
                  </a:moveTo>
                  <a:lnTo>
                    <a:pt x="9144000" y="76199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76199"/>
                  </a:lnTo>
                  <a:close/>
                </a:path>
              </a:pathLst>
            </a:custGeom>
            <a:solidFill>
              <a:srgbClr val="E9E7DA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830" y="138785"/>
            <a:ext cx="2082073" cy="344576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6510">
              <a:lnSpc>
                <a:spcPct val="100000"/>
              </a:lnSpc>
              <a:spcBef>
                <a:spcPts val="105"/>
              </a:spcBef>
            </a:pPr>
            <a:r>
              <a:rPr dirty="0" sz="3200"/>
              <a:t>Treatment</a:t>
            </a:r>
            <a:r>
              <a:rPr dirty="0" sz="3200" spc="-85"/>
              <a:t> </a:t>
            </a:r>
            <a:r>
              <a:rPr dirty="0" sz="3200"/>
              <a:t>Effect:</a:t>
            </a:r>
            <a:r>
              <a:rPr dirty="0" sz="3200" spc="-50"/>
              <a:t> </a:t>
            </a:r>
            <a:r>
              <a:rPr dirty="0" sz="3200" spc="-10"/>
              <a:t>hs-</a:t>
            </a:r>
            <a:r>
              <a:rPr dirty="0" sz="3200" spc="-20"/>
              <a:t>cTnT</a:t>
            </a:r>
            <a:endParaRPr sz="3200"/>
          </a:p>
        </p:txBody>
      </p:sp>
      <p:grpSp>
        <p:nvGrpSpPr>
          <p:cNvPr id="7" name="object 7" descr=""/>
          <p:cNvGrpSpPr/>
          <p:nvPr/>
        </p:nvGrpSpPr>
        <p:grpSpPr>
          <a:xfrm>
            <a:off x="7063295" y="1109662"/>
            <a:ext cx="1534795" cy="3333750"/>
            <a:chOff x="7063295" y="1109662"/>
            <a:chExt cx="1534795" cy="3333750"/>
          </a:xfrm>
        </p:grpSpPr>
        <p:sp>
          <p:nvSpPr>
            <p:cNvPr id="8" name="object 8" descr=""/>
            <p:cNvSpPr/>
            <p:nvPr/>
          </p:nvSpPr>
          <p:spPr>
            <a:xfrm>
              <a:off x="7795132" y="1123950"/>
              <a:ext cx="1905" cy="3244850"/>
            </a:xfrm>
            <a:custGeom>
              <a:avLst/>
              <a:gdLst/>
              <a:ahLst/>
              <a:cxnLst/>
              <a:rect l="l" t="t" r="r" b="b"/>
              <a:pathLst>
                <a:path w="1904" h="3244850">
                  <a:moveTo>
                    <a:pt x="0" y="3244570"/>
                  </a:moveTo>
                  <a:lnTo>
                    <a:pt x="1397" y="0"/>
                  </a:lnTo>
                </a:path>
              </a:pathLst>
            </a:custGeom>
            <a:ln w="28575">
              <a:solidFill>
                <a:srgbClr val="6C6C6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7077582" y="4375429"/>
              <a:ext cx="1506220" cy="53340"/>
            </a:xfrm>
            <a:custGeom>
              <a:avLst/>
              <a:gdLst/>
              <a:ahLst/>
              <a:cxnLst/>
              <a:rect l="l" t="t" r="r" b="b"/>
              <a:pathLst>
                <a:path w="1506220" h="53339">
                  <a:moveTo>
                    <a:pt x="0" y="0"/>
                  </a:moveTo>
                  <a:lnTo>
                    <a:pt x="1505712" y="0"/>
                  </a:lnTo>
                </a:path>
                <a:path w="1506220" h="53339">
                  <a:moveTo>
                    <a:pt x="104521" y="14605"/>
                  </a:moveTo>
                  <a:lnTo>
                    <a:pt x="104521" y="53340"/>
                  </a:lnTo>
                </a:path>
                <a:path w="1506220" h="53339">
                  <a:moveTo>
                    <a:pt x="718947" y="14605"/>
                  </a:moveTo>
                  <a:lnTo>
                    <a:pt x="718947" y="53340"/>
                  </a:lnTo>
                </a:path>
              </a:pathLst>
            </a:custGeom>
            <a:ln w="28575">
              <a:solidFill>
                <a:srgbClr val="6C6C6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7749920" y="4412996"/>
            <a:ext cx="9334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0">
                <a:solidFill>
                  <a:srgbClr val="111111"/>
                </a:solidFill>
                <a:latin typeface="Calibri"/>
                <a:cs typeface="Calibri"/>
              </a:rPr>
              <a:t>1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1" name="object 11" descr=""/>
          <p:cNvSpPr/>
          <p:nvPr/>
        </p:nvSpPr>
        <p:spPr>
          <a:xfrm>
            <a:off x="8512175" y="4390034"/>
            <a:ext cx="0" cy="38735"/>
          </a:xfrm>
          <a:custGeom>
            <a:avLst/>
            <a:gdLst/>
            <a:ahLst/>
            <a:cxnLst/>
            <a:rect l="l" t="t" r="r" b="b"/>
            <a:pathLst>
              <a:path w="0" h="38735">
                <a:moveTo>
                  <a:pt x="0" y="0"/>
                </a:moveTo>
                <a:lnTo>
                  <a:pt x="0" y="38734"/>
                </a:lnTo>
              </a:path>
            </a:pathLst>
          </a:custGeom>
          <a:ln w="28575">
            <a:solidFill>
              <a:srgbClr val="6C6C6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6874256" y="4414824"/>
            <a:ext cx="830580" cy="3409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00025">
              <a:lnSpc>
                <a:spcPts val="1125"/>
              </a:lnSpc>
              <a:spcBef>
                <a:spcPts val="95"/>
              </a:spcBef>
            </a:pPr>
            <a:r>
              <a:rPr dirty="0" sz="1000" spc="-25">
                <a:solidFill>
                  <a:srgbClr val="111111"/>
                </a:solidFill>
                <a:latin typeface="Calibri"/>
                <a:cs typeface="Calibri"/>
              </a:rPr>
              <a:t>0.1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ts val="1365"/>
              </a:lnSpc>
            </a:pPr>
            <a:r>
              <a:rPr dirty="0" sz="1200" b="1">
                <a:solidFill>
                  <a:srgbClr val="0D445E"/>
                </a:solidFill>
                <a:latin typeface="Calibri"/>
                <a:cs typeface="Calibri"/>
              </a:rPr>
              <a:t>TAVR</a:t>
            </a:r>
            <a:r>
              <a:rPr dirty="0" sz="1200" spc="-10" b="1">
                <a:solidFill>
                  <a:srgbClr val="0D445E"/>
                </a:solidFill>
                <a:latin typeface="Calibri"/>
                <a:cs typeface="Calibri"/>
              </a:rPr>
              <a:t> better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8118297" y="4412996"/>
            <a:ext cx="680085" cy="3429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06680">
              <a:lnSpc>
                <a:spcPts val="1130"/>
              </a:lnSpc>
              <a:spcBef>
                <a:spcPts val="95"/>
              </a:spcBef>
            </a:pPr>
            <a:r>
              <a:rPr dirty="0" sz="1000" spc="-50">
                <a:solidFill>
                  <a:srgbClr val="111111"/>
                </a:solidFill>
                <a:latin typeface="Calibri"/>
                <a:cs typeface="Calibri"/>
              </a:rPr>
              <a:t>2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ts val="1370"/>
              </a:lnSpc>
            </a:pPr>
            <a:r>
              <a:rPr dirty="0" sz="1200" spc="175" b="1">
                <a:solidFill>
                  <a:srgbClr val="0D445E"/>
                </a:solidFill>
                <a:latin typeface="Calibri"/>
                <a:cs typeface="Calibri"/>
              </a:rPr>
              <a:t>CS</a:t>
            </a:r>
            <a:r>
              <a:rPr dirty="0" sz="1200" spc="-30" b="1">
                <a:solidFill>
                  <a:srgbClr val="0D445E"/>
                </a:solidFill>
                <a:latin typeface="Calibri"/>
                <a:cs typeface="Calibri"/>
              </a:rPr>
              <a:t> </a:t>
            </a:r>
            <a:r>
              <a:rPr dirty="0" sz="1200" spc="-10" b="1">
                <a:solidFill>
                  <a:srgbClr val="0D445E"/>
                </a:solidFill>
                <a:latin typeface="Calibri"/>
                <a:cs typeface="Calibri"/>
              </a:rPr>
              <a:t>better</a:t>
            </a:r>
            <a:endParaRPr sz="1200">
              <a:latin typeface="Calibri"/>
              <a:cs typeface="Calibri"/>
            </a:endParaRPr>
          </a:p>
        </p:txBody>
      </p:sp>
      <p:graphicFrame>
        <p:nvGraphicFramePr>
          <p:cNvPr id="14" name="object 14" descr=""/>
          <p:cNvGraphicFramePr>
            <a:graphicFrameLocks noGrp="1"/>
          </p:cNvGraphicFramePr>
          <p:nvPr/>
        </p:nvGraphicFramePr>
        <p:xfrm>
          <a:off x="0" y="650240"/>
          <a:ext cx="9220200" cy="37331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2740"/>
                <a:gridCol w="2466975"/>
                <a:gridCol w="3805554"/>
              </a:tblGrid>
              <a:tr h="352425">
                <a:tc>
                  <a:txBody>
                    <a:bodyPr/>
                    <a:lstStyle/>
                    <a:p>
                      <a:pPr marL="17589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800" spc="110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hs-</a:t>
                      </a:r>
                      <a:r>
                        <a:rPr dirty="0" sz="1800" spc="-20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cTnT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55880">
                    <a:lnT w="38100">
                      <a:solidFill>
                        <a:srgbClr val="D0CDAE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473709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200" spc="50" b="1">
                          <a:latin typeface="Calibri"/>
                          <a:cs typeface="Calibri"/>
                        </a:rPr>
                        <a:t>Number</a:t>
                      </a:r>
                      <a:r>
                        <a:rPr dirty="0" sz="12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60" b="1">
                          <a:latin typeface="Calibri"/>
                          <a:cs typeface="Calibri"/>
                        </a:rPr>
                        <a:t>Needed</a:t>
                      </a:r>
                      <a:r>
                        <a:rPr dirty="0" sz="12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2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20" b="1">
                          <a:latin typeface="Calibri"/>
                          <a:cs typeface="Calibri"/>
                        </a:rPr>
                        <a:t>Treat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06045">
                    <a:lnT w="38100">
                      <a:solidFill>
                        <a:srgbClr val="D0CDAE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02895">
                        <a:lnSpc>
                          <a:spcPct val="100000"/>
                        </a:lnSpc>
                        <a:spcBef>
                          <a:spcPts val="705"/>
                        </a:spcBef>
                        <a:tabLst>
                          <a:tab pos="3085465" algn="l"/>
                        </a:tabLst>
                      </a:pPr>
                      <a:r>
                        <a:rPr dirty="0" sz="1400" spc="114" b="1">
                          <a:latin typeface="Calibri"/>
                          <a:cs typeface="Calibri"/>
                        </a:rPr>
                        <a:t>HR</a:t>
                      </a:r>
                      <a:r>
                        <a:rPr dirty="0" sz="1400" spc="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(95%</a:t>
                      </a:r>
                      <a:r>
                        <a:rPr dirty="0" sz="1400" spc="7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60" b="1">
                          <a:latin typeface="Calibri"/>
                          <a:cs typeface="Calibri"/>
                        </a:rPr>
                        <a:t>CI)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baseline="-39682" sz="2100" spc="89" b="1" i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P</a:t>
                      </a:r>
                      <a:endParaRPr baseline="-39682" sz="2100">
                        <a:latin typeface="Calibri"/>
                        <a:cs typeface="Calibri"/>
                      </a:endParaRPr>
                    </a:p>
                  </a:txBody>
                  <a:tcPr marL="0" marR="0" marB="0" marT="89535">
                    <a:lnT w="38100">
                      <a:solidFill>
                        <a:srgbClr val="D0CDAE"/>
                      </a:solidFill>
                      <a:prstDash val="solid"/>
                    </a:lnT>
                  </a:tcPr>
                </a:tc>
              </a:tr>
              <a:tr h="190500">
                <a:tc gridSpan="3">
                  <a:txBody>
                    <a:bodyPr/>
                    <a:lstStyle/>
                    <a:p>
                      <a:pPr marL="175895">
                        <a:lnSpc>
                          <a:spcPts val="1395"/>
                        </a:lnSpc>
                        <a:tabLst>
                          <a:tab pos="8534400" algn="l"/>
                        </a:tabLst>
                      </a:pPr>
                      <a:r>
                        <a:rPr dirty="0" sz="1200" spc="5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Death,</a:t>
                      </a:r>
                      <a:r>
                        <a:rPr dirty="0" sz="1200" spc="2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stroke,</a:t>
                      </a:r>
                      <a:r>
                        <a:rPr dirty="0" sz="1200" spc="2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dirty="0" sz="1200" spc="3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4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unplanned</a:t>
                      </a:r>
                      <a:r>
                        <a:rPr dirty="0" sz="1200" spc="3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0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CV</a:t>
                      </a:r>
                      <a:r>
                        <a:rPr dirty="0" sz="1200" spc="3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hospitalization</a:t>
                      </a:r>
                      <a:r>
                        <a:rPr dirty="0" sz="120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dirty="0" baseline="30864" sz="1350" spc="-37" b="1" i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int</a:t>
                      </a:r>
                      <a:endParaRPr baseline="30864" sz="135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20345">
                <a:tc>
                  <a:txBody>
                    <a:bodyPr/>
                    <a:lstStyle/>
                    <a:p>
                      <a:pPr marL="27051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200" spc="55" b="1">
                          <a:latin typeface="Calibri"/>
                          <a:cs typeface="Calibri"/>
                        </a:rPr>
                        <a:t>Early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TAVR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55" b="1">
                          <a:latin typeface="Calibri"/>
                          <a:cs typeface="Calibri"/>
                        </a:rPr>
                        <a:t>vs.</a:t>
                      </a:r>
                      <a:r>
                        <a:rPr dirty="0" sz="1200" spc="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75" b="1">
                          <a:latin typeface="Calibri"/>
                          <a:cs typeface="Calibri"/>
                        </a:rPr>
                        <a:t>CS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(1</a:t>
                      </a:r>
                      <a:r>
                        <a:rPr dirty="0" baseline="24305" sz="1200" b="1">
                          <a:latin typeface="Calibri"/>
                          <a:cs typeface="Calibri"/>
                        </a:rPr>
                        <a:t>st</a:t>
                      </a:r>
                      <a:r>
                        <a:rPr dirty="0" baseline="24305" sz="1200" spc="1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latin typeface="Calibri"/>
                          <a:cs typeface="Calibri"/>
                        </a:rPr>
                        <a:t>Tertile)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 algn="ctr" marL="475615">
                        <a:lnSpc>
                          <a:spcPts val="1610"/>
                        </a:lnSpc>
                      </a:pPr>
                      <a:r>
                        <a:rPr dirty="0" sz="1400" spc="-50" b="1">
                          <a:latin typeface="Calibri"/>
                          <a:cs typeface="Calibri"/>
                        </a:rPr>
                        <a:t>5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3035">
                        <a:lnSpc>
                          <a:spcPts val="1610"/>
                        </a:lnSpc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0.35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(0.22,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0.57)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220345">
                <a:tc>
                  <a:txBody>
                    <a:bodyPr/>
                    <a:lstStyle/>
                    <a:p>
                      <a:pPr marL="27051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200" spc="55" b="1">
                          <a:latin typeface="Calibri"/>
                          <a:cs typeface="Calibri"/>
                        </a:rPr>
                        <a:t>Early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TAVR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55" b="1">
                          <a:latin typeface="Calibri"/>
                          <a:cs typeface="Calibri"/>
                        </a:rPr>
                        <a:t>vs.</a:t>
                      </a:r>
                      <a:r>
                        <a:rPr dirty="0" sz="12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75" b="1">
                          <a:latin typeface="Calibri"/>
                          <a:cs typeface="Calibri"/>
                        </a:rPr>
                        <a:t>CS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 (2</a:t>
                      </a:r>
                      <a:r>
                        <a:rPr dirty="0" baseline="24305" sz="1200" b="1">
                          <a:latin typeface="Calibri"/>
                          <a:cs typeface="Calibri"/>
                        </a:rPr>
                        <a:t>nd</a:t>
                      </a:r>
                      <a:r>
                        <a:rPr dirty="0" baseline="24305" sz="1200" spc="127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latin typeface="Calibri"/>
                          <a:cs typeface="Calibri"/>
                        </a:rPr>
                        <a:t>Tertile)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 algn="ctr" marL="475615">
                        <a:lnSpc>
                          <a:spcPts val="1610"/>
                        </a:lnSpc>
                      </a:pPr>
                      <a:r>
                        <a:rPr dirty="0" sz="1400" spc="-50" b="1">
                          <a:latin typeface="Calibri"/>
                          <a:cs typeface="Calibri"/>
                        </a:rPr>
                        <a:t>6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3035">
                        <a:lnSpc>
                          <a:spcPts val="1610"/>
                        </a:lnSpc>
                        <a:tabLst>
                          <a:tab pos="3085465" algn="l"/>
                        </a:tabLst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0.55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(0.36,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0.83)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baseline="-5952" sz="2100" spc="-3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0.17</a:t>
                      </a:r>
                      <a:endParaRPr baseline="-5952" sz="2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215900">
                <a:tc>
                  <a:txBody>
                    <a:bodyPr/>
                    <a:lstStyle/>
                    <a:p>
                      <a:pPr marL="27051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200" spc="50" b="1">
                          <a:latin typeface="Calibri"/>
                          <a:cs typeface="Calibri"/>
                        </a:rPr>
                        <a:t>Early</a:t>
                      </a:r>
                      <a:r>
                        <a:rPr dirty="0" sz="12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TAVR</a:t>
                      </a:r>
                      <a:r>
                        <a:rPr dirty="0" sz="12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55" b="1">
                          <a:latin typeface="Calibri"/>
                          <a:cs typeface="Calibri"/>
                        </a:rPr>
                        <a:t>vs.</a:t>
                      </a:r>
                      <a:r>
                        <a:rPr dirty="0" sz="12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75" b="1">
                          <a:latin typeface="Calibri"/>
                          <a:cs typeface="Calibri"/>
                        </a:rPr>
                        <a:t>CS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(3</a:t>
                      </a:r>
                      <a:r>
                        <a:rPr dirty="0" baseline="24305" sz="1200" b="1">
                          <a:latin typeface="Calibri"/>
                          <a:cs typeface="Calibri"/>
                        </a:rPr>
                        <a:t>rd</a:t>
                      </a:r>
                      <a:r>
                        <a:rPr dirty="0" baseline="24305" sz="1200" spc="1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latin typeface="Calibri"/>
                          <a:cs typeface="Calibri"/>
                        </a:rPr>
                        <a:t>Tertile)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 algn="ctr" marL="475615">
                        <a:lnSpc>
                          <a:spcPts val="1605"/>
                        </a:lnSpc>
                      </a:pPr>
                      <a:r>
                        <a:rPr dirty="0" sz="1400" spc="-50" b="1">
                          <a:latin typeface="Calibri"/>
                          <a:cs typeface="Calibri"/>
                        </a:rPr>
                        <a:t>6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3035">
                        <a:lnSpc>
                          <a:spcPts val="1605"/>
                        </a:lnSpc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0.59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(0.41,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0.86)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186690">
                <a:tc>
                  <a:txBody>
                    <a:bodyPr/>
                    <a:lstStyle/>
                    <a:p>
                      <a:pPr marL="175895">
                        <a:lnSpc>
                          <a:spcPts val="1360"/>
                        </a:lnSpc>
                      </a:pPr>
                      <a:r>
                        <a:rPr dirty="0" sz="1200" spc="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Death,</a:t>
                      </a:r>
                      <a:r>
                        <a:rPr dirty="0" sz="1200" spc="114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stroke,</a:t>
                      </a:r>
                      <a:r>
                        <a:rPr dirty="0" sz="1200" spc="114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9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HF</a:t>
                      </a:r>
                      <a:r>
                        <a:rPr dirty="0" sz="1200" spc="14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hospitalization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20345">
                <a:tc>
                  <a:txBody>
                    <a:bodyPr/>
                    <a:lstStyle/>
                    <a:p>
                      <a:pPr marL="27051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baseline="24305" sz="1200" b="1">
                          <a:latin typeface="Calibri"/>
                          <a:cs typeface="Calibri"/>
                        </a:rPr>
                        <a:t>st</a:t>
                      </a:r>
                      <a:r>
                        <a:rPr dirty="0" baseline="24305" sz="1200" spc="262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latin typeface="Calibri"/>
                          <a:cs typeface="Calibri"/>
                        </a:rPr>
                        <a:t>Tertile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 algn="ctr" marL="474345">
                        <a:lnSpc>
                          <a:spcPts val="1610"/>
                        </a:lnSpc>
                      </a:pPr>
                      <a:r>
                        <a:rPr dirty="0" sz="1400" spc="-25" b="1">
                          <a:latin typeface="Calibri"/>
                          <a:cs typeface="Calibri"/>
                        </a:rPr>
                        <a:t>13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3035">
                        <a:lnSpc>
                          <a:spcPts val="1610"/>
                        </a:lnSpc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0.31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(0.15,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0.65)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220345">
                <a:tc>
                  <a:txBody>
                    <a:bodyPr/>
                    <a:lstStyle/>
                    <a:p>
                      <a:pPr marL="27051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baseline="24305" sz="1200" b="1">
                          <a:latin typeface="Calibri"/>
                          <a:cs typeface="Calibri"/>
                        </a:rPr>
                        <a:t>nd</a:t>
                      </a:r>
                      <a:r>
                        <a:rPr dirty="0" baseline="24305" sz="1200" spc="262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latin typeface="Calibri"/>
                          <a:cs typeface="Calibri"/>
                        </a:rPr>
                        <a:t>Tertile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 algn="ctr" marL="474345">
                        <a:lnSpc>
                          <a:spcPts val="1610"/>
                        </a:lnSpc>
                      </a:pPr>
                      <a:r>
                        <a:rPr dirty="0" sz="1400" spc="-25" b="1">
                          <a:latin typeface="Calibri"/>
                          <a:cs typeface="Calibri"/>
                        </a:rPr>
                        <a:t>16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3035">
                        <a:lnSpc>
                          <a:spcPts val="1610"/>
                        </a:lnSpc>
                        <a:tabLst>
                          <a:tab pos="3085465" algn="l"/>
                        </a:tabLst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0.67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(0.37,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1.22)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baseline="13888" sz="2100" spc="-3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0.14</a:t>
                      </a:r>
                      <a:endParaRPr baseline="13888" sz="2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216535">
                <a:tc>
                  <a:txBody>
                    <a:bodyPr/>
                    <a:lstStyle/>
                    <a:p>
                      <a:pPr marL="27051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baseline="24305" sz="1200" b="1">
                          <a:latin typeface="Calibri"/>
                          <a:cs typeface="Calibri"/>
                        </a:rPr>
                        <a:t>rd</a:t>
                      </a:r>
                      <a:r>
                        <a:rPr dirty="0" baseline="24305" sz="1200" spc="19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latin typeface="Calibri"/>
                          <a:cs typeface="Calibri"/>
                        </a:rPr>
                        <a:t>Tertile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 algn="ctr" marL="474345">
                        <a:lnSpc>
                          <a:spcPts val="1605"/>
                        </a:lnSpc>
                      </a:pPr>
                      <a:r>
                        <a:rPr dirty="0" sz="1400" spc="-25" b="1">
                          <a:latin typeface="Calibri"/>
                          <a:cs typeface="Calibri"/>
                        </a:rPr>
                        <a:t>16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3035">
                        <a:lnSpc>
                          <a:spcPts val="1605"/>
                        </a:lnSpc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0.71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(0.43,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1.17)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186690">
                <a:tc gridSpan="3">
                  <a:txBody>
                    <a:bodyPr/>
                    <a:lstStyle/>
                    <a:p>
                      <a:pPr marL="175895">
                        <a:lnSpc>
                          <a:spcPts val="1360"/>
                        </a:lnSpc>
                      </a:pPr>
                      <a:r>
                        <a:rPr dirty="0" sz="1200" spc="5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Death,</a:t>
                      </a:r>
                      <a:r>
                        <a:rPr dirty="0" sz="120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3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stroke,</a:t>
                      </a:r>
                      <a:r>
                        <a:rPr dirty="0" sz="1200" spc="-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4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unplanned</a:t>
                      </a:r>
                      <a:r>
                        <a:rPr dirty="0" sz="1200" spc="-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0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CV</a:t>
                      </a:r>
                      <a:r>
                        <a:rPr dirty="0" sz="1200" spc="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3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hospitalization,</a:t>
                      </a:r>
                      <a:r>
                        <a:rPr dirty="0" sz="120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3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dirty="0" sz="1200" spc="1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3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intervention</a:t>
                      </a:r>
                      <a:r>
                        <a:rPr dirty="0" sz="1200" spc="-2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3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with</a:t>
                      </a:r>
                      <a:r>
                        <a:rPr dirty="0" sz="1200" spc="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6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advanced</a:t>
                      </a:r>
                      <a:r>
                        <a:rPr dirty="0" sz="1200" spc="-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7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signs</a:t>
                      </a:r>
                      <a:r>
                        <a:rPr dirty="0" sz="1200" spc="3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or</a:t>
                      </a:r>
                      <a:r>
                        <a:rPr dirty="0" sz="120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5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symptoms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20345">
                <a:tc>
                  <a:txBody>
                    <a:bodyPr/>
                    <a:lstStyle/>
                    <a:p>
                      <a:pPr marL="27051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baseline="24305" sz="1200" b="1">
                          <a:latin typeface="Calibri"/>
                          <a:cs typeface="Calibri"/>
                        </a:rPr>
                        <a:t>st</a:t>
                      </a:r>
                      <a:r>
                        <a:rPr dirty="0" baseline="24305" sz="1200" spc="262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latin typeface="Calibri"/>
                          <a:cs typeface="Calibri"/>
                        </a:rPr>
                        <a:t>Tertile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 algn="ctr" marL="475615">
                        <a:lnSpc>
                          <a:spcPts val="1610"/>
                        </a:lnSpc>
                      </a:pPr>
                      <a:r>
                        <a:rPr dirty="0" sz="1400" spc="-50" b="1">
                          <a:latin typeface="Calibri"/>
                          <a:cs typeface="Calibri"/>
                        </a:rPr>
                        <a:t>7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3035">
                        <a:lnSpc>
                          <a:spcPts val="1610"/>
                        </a:lnSpc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0.40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(0.25,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0.64)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220345">
                <a:tc>
                  <a:txBody>
                    <a:bodyPr/>
                    <a:lstStyle/>
                    <a:p>
                      <a:pPr marL="27051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baseline="24305" sz="1200" b="1">
                          <a:latin typeface="Calibri"/>
                          <a:cs typeface="Calibri"/>
                        </a:rPr>
                        <a:t>nd</a:t>
                      </a:r>
                      <a:r>
                        <a:rPr dirty="0" baseline="24305" sz="1200" spc="262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latin typeface="Calibri"/>
                          <a:cs typeface="Calibri"/>
                        </a:rPr>
                        <a:t>Tertile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 algn="ctr" marL="475615">
                        <a:lnSpc>
                          <a:spcPts val="1610"/>
                        </a:lnSpc>
                      </a:pPr>
                      <a:r>
                        <a:rPr dirty="0" sz="1400" spc="-50" b="1">
                          <a:latin typeface="Calibri"/>
                          <a:cs typeface="Calibri"/>
                        </a:rPr>
                        <a:t>6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3035">
                        <a:lnSpc>
                          <a:spcPts val="1610"/>
                        </a:lnSpc>
                        <a:tabLst>
                          <a:tab pos="3109595" algn="l"/>
                        </a:tabLst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0.47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(0.31,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0.70)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baseline="13888" sz="2100" spc="-3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0.58</a:t>
                      </a:r>
                      <a:endParaRPr baseline="13888" sz="2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216535">
                <a:tc>
                  <a:txBody>
                    <a:bodyPr/>
                    <a:lstStyle/>
                    <a:p>
                      <a:pPr marL="27051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baseline="24305" sz="1200" b="1">
                          <a:latin typeface="Calibri"/>
                          <a:cs typeface="Calibri"/>
                        </a:rPr>
                        <a:t>rd</a:t>
                      </a:r>
                      <a:r>
                        <a:rPr dirty="0" baseline="24305" sz="1200" spc="19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latin typeface="Calibri"/>
                          <a:cs typeface="Calibri"/>
                        </a:rPr>
                        <a:t>Tertile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 algn="ctr" marL="475615">
                        <a:lnSpc>
                          <a:spcPts val="1605"/>
                        </a:lnSpc>
                      </a:pPr>
                      <a:r>
                        <a:rPr dirty="0" sz="1400" spc="-50" b="1">
                          <a:latin typeface="Calibri"/>
                          <a:cs typeface="Calibri"/>
                        </a:rPr>
                        <a:t>5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3035">
                        <a:lnSpc>
                          <a:spcPts val="1605"/>
                        </a:lnSpc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0.54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(0.37,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0.77)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186055">
                <a:tc>
                  <a:txBody>
                    <a:bodyPr/>
                    <a:lstStyle/>
                    <a:p>
                      <a:pPr marL="175895">
                        <a:lnSpc>
                          <a:spcPts val="1360"/>
                        </a:lnSpc>
                      </a:pPr>
                      <a:r>
                        <a:rPr dirty="0" sz="1200" spc="9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HF</a:t>
                      </a:r>
                      <a:r>
                        <a:rPr dirty="0" sz="1200" spc="-1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hospitalization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20345">
                <a:tc>
                  <a:txBody>
                    <a:bodyPr/>
                    <a:lstStyle/>
                    <a:p>
                      <a:pPr marL="27051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baseline="24305" sz="1200" b="1">
                          <a:latin typeface="Calibri"/>
                          <a:cs typeface="Calibri"/>
                        </a:rPr>
                        <a:t>st</a:t>
                      </a:r>
                      <a:r>
                        <a:rPr dirty="0" baseline="24305" sz="1200" spc="262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latin typeface="Calibri"/>
                          <a:cs typeface="Calibri"/>
                        </a:rPr>
                        <a:t>Tertile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 algn="ctr" marL="474345">
                        <a:lnSpc>
                          <a:spcPts val="1610"/>
                        </a:lnSpc>
                      </a:pPr>
                      <a:r>
                        <a:rPr dirty="0" sz="1400" spc="-25" b="1">
                          <a:latin typeface="Calibri"/>
                          <a:cs typeface="Calibri"/>
                        </a:rPr>
                        <a:t>11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3035">
                        <a:lnSpc>
                          <a:spcPts val="1610"/>
                        </a:lnSpc>
                        <a:tabLst>
                          <a:tab pos="3109595" algn="l"/>
                        </a:tabLst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0.06</a:t>
                      </a:r>
                      <a:r>
                        <a:rPr dirty="0" sz="1400" spc="1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(0.01,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0.45)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baseline="-35714" sz="2100" spc="-3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0.18</a:t>
                      </a:r>
                      <a:endParaRPr baseline="-35714" sz="2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220345">
                <a:tc>
                  <a:txBody>
                    <a:bodyPr/>
                    <a:lstStyle/>
                    <a:p>
                      <a:pPr marL="26987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baseline="24305" sz="1200" b="1">
                          <a:latin typeface="Calibri"/>
                          <a:cs typeface="Calibri"/>
                        </a:rPr>
                        <a:t>nd</a:t>
                      </a:r>
                      <a:r>
                        <a:rPr dirty="0" baseline="24305" sz="1200" spc="247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latin typeface="Calibri"/>
                          <a:cs typeface="Calibri"/>
                        </a:rPr>
                        <a:t>Tertile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 algn="ctr" marL="474345">
                        <a:lnSpc>
                          <a:spcPts val="1610"/>
                        </a:lnSpc>
                      </a:pPr>
                      <a:r>
                        <a:rPr dirty="0" sz="1400" spc="-25" b="1">
                          <a:latin typeface="Calibri"/>
                          <a:cs typeface="Calibri"/>
                        </a:rPr>
                        <a:t>27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3035">
                        <a:lnSpc>
                          <a:spcPts val="1610"/>
                        </a:lnSpc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0.40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(0.13,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1.23)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219075">
                <a:tc>
                  <a:txBody>
                    <a:bodyPr/>
                    <a:lstStyle/>
                    <a:p>
                      <a:pPr marL="27051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baseline="24305" sz="1200" b="1">
                          <a:latin typeface="Calibri"/>
                          <a:cs typeface="Calibri"/>
                        </a:rPr>
                        <a:t>rd</a:t>
                      </a:r>
                      <a:r>
                        <a:rPr dirty="0" baseline="24305" sz="1200" spc="19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latin typeface="Calibri"/>
                          <a:cs typeface="Calibri"/>
                        </a:rPr>
                        <a:t>Tertile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 algn="ctr" marL="474345">
                        <a:lnSpc>
                          <a:spcPts val="1610"/>
                        </a:lnSpc>
                      </a:pPr>
                      <a:r>
                        <a:rPr dirty="0" sz="1400" spc="-25" b="1">
                          <a:latin typeface="Calibri"/>
                          <a:cs typeface="Calibri"/>
                        </a:rPr>
                        <a:t>13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3035">
                        <a:lnSpc>
                          <a:spcPts val="1610"/>
                        </a:lnSpc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0.42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(0.19,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0.97)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grpSp>
        <p:nvGrpSpPr>
          <p:cNvPr id="15" name="object 15" descr=""/>
          <p:cNvGrpSpPr/>
          <p:nvPr/>
        </p:nvGrpSpPr>
        <p:grpSpPr>
          <a:xfrm>
            <a:off x="7140193" y="1249680"/>
            <a:ext cx="787400" cy="3065145"/>
            <a:chOff x="7140193" y="1249680"/>
            <a:chExt cx="787400" cy="3065145"/>
          </a:xfrm>
        </p:grpSpPr>
        <p:sp>
          <p:nvSpPr>
            <p:cNvPr id="16" name="object 16" descr=""/>
            <p:cNvSpPr/>
            <p:nvPr/>
          </p:nvSpPr>
          <p:spPr>
            <a:xfrm>
              <a:off x="7358125" y="1295019"/>
              <a:ext cx="190500" cy="0"/>
            </a:xfrm>
            <a:custGeom>
              <a:avLst/>
              <a:gdLst/>
              <a:ahLst/>
              <a:cxnLst/>
              <a:rect l="l" t="t" r="r" b="b"/>
              <a:pathLst>
                <a:path w="190500" h="0">
                  <a:moveTo>
                    <a:pt x="0" y="0"/>
                  </a:moveTo>
                  <a:lnTo>
                    <a:pt x="190119" y="0"/>
                  </a:lnTo>
                </a:path>
              </a:pathLst>
            </a:custGeom>
            <a:ln w="28575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7437627" y="1512570"/>
              <a:ext cx="254635" cy="0"/>
            </a:xfrm>
            <a:custGeom>
              <a:avLst/>
              <a:gdLst/>
              <a:ahLst/>
              <a:cxnLst/>
              <a:rect l="l" t="t" r="r" b="b"/>
              <a:pathLst>
                <a:path w="254634" h="0">
                  <a:moveTo>
                    <a:pt x="0" y="0"/>
                  </a:moveTo>
                  <a:lnTo>
                    <a:pt x="254380" y="0"/>
                  </a:lnTo>
                </a:path>
              </a:pathLst>
            </a:custGeom>
            <a:ln w="28575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7463408" y="1737233"/>
              <a:ext cx="243840" cy="0"/>
            </a:xfrm>
            <a:custGeom>
              <a:avLst/>
              <a:gdLst/>
              <a:ahLst/>
              <a:cxnLst/>
              <a:rect l="l" t="t" r="r" b="b"/>
              <a:pathLst>
                <a:path w="243840" h="0">
                  <a:moveTo>
                    <a:pt x="0" y="0"/>
                  </a:moveTo>
                  <a:lnTo>
                    <a:pt x="243840" y="0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7410830" y="1259205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40">
                  <a:moveTo>
                    <a:pt x="182879" y="0"/>
                  </a:moveTo>
                  <a:lnTo>
                    <a:pt x="0" y="0"/>
                  </a:lnTo>
                  <a:lnTo>
                    <a:pt x="0" y="91439"/>
                  </a:lnTo>
                  <a:lnTo>
                    <a:pt x="182879" y="91439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008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7410830" y="1259205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40">
                  <a:moveTo>
                    <a:pt x="0" y="91439"/>
                  </a:moveTo>
                  <a:lnTo>
                    <a:pt x="182879" y="91439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1439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7475473" y="1477772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40">
                  <a:moveTo>
                    <a:pt x="182879" y="0"/>
                  </a:moveTo>
                  <a:lnTo>
                    <a:pt x="0" y="0"/>
                  </a:lnTo>
                  <a:lnTo>
                    <a:pt x="0" y="91439"/>
                  </a:lnTo>
                  <a:lnTo>
                    <a:pt x="182879" y="91439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7475473" y="1477772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40">
                  <a:moveTo>
                    <a:pt x="0" y="91439"/>
                  </a:moveTo>
                  <a:lnTo>
                    <a:pt x="182879" y="91439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1439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7503413" y="1696847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182879" y="0"/>
                  </a:moveTo>
                  <a:lnTo>
                    <a:pt x="0" y="0"/>
                  </a:lnTo>
                  <a:lnTo>
                    <a:pt x="0" y="91439"/>
                  </a:lnTo>
                  <a:lnTo>
                    <a:pt x="182879" y="91439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7503413" y="1696847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0" y="91439"/>
                  </a:moveTo>
                  <a:lnTo>
                    <a:pt x="182879" y="91439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1439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7338694" y="2172335"/>
              <a:ext cx="276225" cy="0"/>
            </a:xfrm>
            <a:custGeom>
              <a:avLst/>
              <a:gdLst/>
              <a:ahLst/>
              <a:cxnLst/>
              <a:rect l="l" t="t" r="r" b="b"/>
              <a:pathLst>
                <a:path w="276225" h="0">
                  <a:moveTo>
                    <a:pt x="0" y="0"/>
                  </a:moveTo>
                  <a:lnTo>
                    <a:pt x="275971" y="0"/>
                  </a:lnTo>
                </a:path>
              </a:pathLst>
            </a:custGeom>
            <a:ln w="28575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7460995" y="2395219"/>
              <a:ext cx="466725" cy="0"/>
            </a:xfrm>
            <a:custGeom>
              <a:avLst/>
              <a:gdLst/>
              <a:ahLst/>
              <a:cxnLst/>
              <a:rect l="l" t="t" r="r" b="b"/>
              <a:pathLst>
                <a:path w="466725" h="0">
                  <a:moveTo>
                    <a:pt x="0" y="0"/>
                  </a:moveTo>
                  <a:lnTo>
                    <a:pt x="466217" y="0"/>
                  </a:lnTo>
                </a:path>
              </a:pathLst>
            </a:custGeom>
            <a:ln w="28575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7492237" y="2605151"/>
              <a:ext cx="403225" cy="0"/>
            </a:xfrm>
            <a:custGeom>
              <a:avLst/>
              <a:gdLst/>
              <a:ahLst/>
              <a:cxnLst/>
              <a:rect l="l" t="t" r="r" b="b"/>
              <a:pathLst>
                <a:path w="403225" h="0">
                  <a:moveTo>
                    <a:pt x="0" y="0"/>
                  </a:moveTo>
                  <a:lnTo>
                    <a:pt x="402716" y="0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7383525" y="2135886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182879" y="0"/>
                  </a:moveTo>
                  <a:lnTo>
                    <a:pt x="0" y="0"/>
                  </a:lnTo>
                  <a:lnTo>
                    <a:pt x="0" y="91439"/>
                  </a:lnTo>
                  <a:lnTo>
                    <a:pt x="182879" y="91439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008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7383525" y="2135886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0" y="91439"/>
                  </a:moveTo>
                  <a:lnTo>
                    <a:pt x="182879" y="91439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1439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7590281" y="2354199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182879" y="0"/>
                  </a:moveTo>
                  <a:lnTo>
                    <a:pt x="0" y="0"/>
                  </a:lnTo>
                  <a:lnTo>
                    <a:pt x="0" y="91439"/>
                  </a:lnTo>
                  <a:lnTo>
                    <a:pt x="182879" y="91439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7590281" y="2354199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0" y="91439"/>
                  </a:moveTo>
                  <a:lnTo>
                    <a:pt x="182879" y="91439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1439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7608315" y="2563241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182879" y="0"/>
                  </a:moveTo>
                  <a:lnTo>
                    <a:pt x="0" y="0"/>
                  </a:lnTo>
                  <a:lnTo>
                    <a:pt x="0" y="91439"/>
                  </a:lnTo>
                  <a:lnTo>
                    <a:pt x="182879" y="91439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7608315" y="2563241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0" y="91439"/>
                  </a:moveTo>
                  <a:lnTo>
                    <a:pt x="182879" y="91439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1439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7286624" y="3860291"/>
              <a:ext cx="228600" cy="0"/>
            </a:xfrm>
            <a:custGeom>
              <a:avLst/>
              <a:gdLst/>
              <a:ahLst/>
              <a:cxnLst/>
              <a:rect l="l" t="t" r="r" b="b"/>
              <a:pathLst>
                <a:path w="228600" h="0">
                  <a:moveTo>
                    <a:pt x="0" y="0"/>
                  </a:moveTo>
                  <a:lnTo>
                    <a:pt x="228600" y="0"/>
                  </a:lnTo>
                </a:path>
              </a:pathLst>
            </a:custGeom>
            <a:ln w="28575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7350886" y="4061701"/>
              <a:ext cx="572770" cy="0"/>
            </a:xfrm>
            <a:custGeom>
              <a:avLst/>
              <a:gdLst/>
              <a:ahLst/>
              <a:cxnLst/>
              <a:rect l="l" t="t" r="r" b="b"/>
              <a:pathLst>
                <a:path w="572770" h="0">
                  <a:moveTo>
                    <a:pt x="0" y="0"/>
                  </a:moveTo>
                  <a:lnTo>
                    <a:pt x="572389" y="0"/>
                  </a:lnTo>
                </a:path>
              </a:pathLst>
            </a:custGeom>
            <a:ln w="28575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7382128" y="4255693"/>
              <a:ext cx="408305" cy="635"/>
            </a:xfrm>
            <a:custGeom>
              <a:avLst/>
              <a:gdLst/>
              <a:ahLst/>
              <a:cxnLst/>
              <a:rect l="l" t="t" r="r" b="b"/>
              <a:pathLst>
                <a:path w="408304" h="635">
                  <a:moveTo>
                    <a:pt x="0" y="0"/>
                  </a:moveTo>
                  <a:lnTo>
                    <a:pt x="408177" y="12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7291958" y="3821747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182879" y="0"/>
                  </a:moveTo>
                  <a:lnTo>
                    <a:pt x="0" y="0"/>
                  </a:lnTo>
                  <a:lnTo>
                    <a:pt x="0" y="91439"/>
                  </a:lnTo>
                  <a:lnTo>
                    <a:pt x="182879" y="91439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008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7291958" y="3821747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0" y="91439"/>
                  </a:moveTo>
                  <a:lnTo>
                    <a:pt x="182879" y="91439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1439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7453375" y="4020591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182879" y="0"/>
                  </a:moveTo>
                  <a:lnTo>
                    <a:pt x="0" y="0"/>
                  </a:lnTo>
                  <a:lnTo>
                    <a:pt x="0" y="91440"/>
                  </a:lnTo>
                  <a:lnTo>
                    <a:pt x="182879" y="91440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7453375" y="4020591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0" y="91440"/>
                  </a:moveTo>
                  <a:lnTo>
                    <a:pt x="182879" y="91440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1440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7472806" y="4213796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182879" y="0"/>
                  </a:moveTo>
                  <a:lnTo>
                    <a:pt x="0" y="0"/>
                  </a:lnTo>
                  <a:lnTo>
                    <a:pt x="0" y="91439"/>
                  </a:lnTo>
                  <a:lnTo>
                    <a:pt x="182879" y="91439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7472806" y="4213796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0" y="91439"/>
                  </a:moveTo>
                  <a:lnTo>
                    <a:pt x="182879" y="91439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1439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7140193" y="3235452"/>
              <a:ext cx="376555" cy="0"/>
            </a:xfrm>
            <a:custGeom>
              <a:avLst/>
              <a:gdLst/>
              <a:ahLst/>
              <a:cxnLst/>
              <a:rect l="l" t="t" r="r" b="b"/>
              <a:pathLst>
                <a:path w="376554" h="0">
                  <a:moveTo>
                    <a:pt x="0" y="0"/>
                  </a:moveTo>
                  <a:lnTo>
                    <a:pt x="376174" y="0"/>
                  </a:lnTo>
                </a:path>
              </a:pathLst>
            </a:custGeom>
            <a:ln w="28575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7197343" y="3435477"/>
              <a:ext cx="386080" cy="0"/>
            </a:xfrm>
            <a:custGeom>
              <a:avLst/>
              <a:gdLst/>
              <a:ahLst/>
              <a:cxnLst/>
              <a:rect l="l" t="t" r="r" b="b"/>
              <a:pathLst>
                <a:path w="386079" h="0">
                  <a:moveTo>
                    <a:pt x="0" y="0"/>
                  </a:moveTo>
                  <a:lnTo>
                    <a:pt x="385699" y="0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 descr=""/>
            <p:cNvSpPr/>
            <p:nvPr/>
          </p:nvSpPr>
          <p:spPr>
            <a:xfrm>
              <a:off x="7149718" y="2978658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182879" y="0"/>
                  </a:moveTo>
                  <a:lnTo>
                    <a:pt x="0" y="0"/>
                  </a:lnTo>
                  <a:lnTo>
                    <a:pt x="0" y="91439"/>
                  </a:lnTo>
                  <a:lnTo>
                    <a:pt x="182879" y="91439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008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7149718" y="2978658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0" y="91439"/>
                  </a:moveTo>
                  <a:lnTo>
                    <a:pt x="182879" y="91439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1439"/>
                  </a:lnTo>
                  <a:close/>
                </a:path>
              </a:pathLst>
            </a:custGeom>
            <a:ln w="19050">
              <a:solidFill>
                <a:srgbClr val="11111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7207249" y="3196590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182879" y="0"/>
                  </a:moveTo>
                  <a:lnTo>
                    <a:pt x="0" y="0"/>
                  </a:lnTo>
                  <a:lnTo>
                    <a:pt x="0" y="91439"/>
                  </a:lnTo>
                  <a:lnTo>
                    <a:pt x="182879" y="91439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 descr=""/>
            <p:cNvSpPr/>
            <p:nvPr/>
          </p:nvSpPr>
          <p:spPr>
            <a:xfrm>
              <a:off x="7207249" y="3196590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0" y="91439"/>
                  </a:moveTo>
                  <a:lnTo>
                    <a:pt x="182879" y="91439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1439"/>
                  </a:lnTo>
                  <a:close/>
                </a:path>
              </a:pathLst>
            </a:custGeom>
            <a:ln w="19050">
              <a:solidFill>
                <a:srgbClr val="11111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 descr=""/>
            <p:cNvSpPr/>
            <p:nvPr/>
          </p:nvSpPr>
          <p:spPr>
            <a:xfrm>
              <a:off x="7280782" y="3388106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182879" y="0"/>
                  </a:moveTo>
                  <a:lnTo>
                    <a:pt x="0" y="0"/>
                  </a:lnTo>
                  <a:lnTo>
                    <a:pt x="0" y="91440"/>
                  </a:lnTo>
                  <a:lnTo>
                    <a:pt x="182879" y="91440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 descr=""/>
            <p:cNvSpPr/>
            <p:nvPr/>
          </p:nvSpPr>
          <p:spPr>
            <a:xfrm>
              <a:off x="7280782" y="3388106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0" y="91440"/>
                  </a:moveTo>
                  <a:lnTo>
                    <a:pt x="182879" y="91440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1440"/>
                  </a:lnTo>
                  <a:close/>
                </a:path>
              </a:pathLst>
            </a:custGeom>
            <a:ln w="19050">
              <a:solidFill>
                <a:srgbClr val="11111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07492" rIns="0" bIns="0" rtlCol="0" vert="horz">
            <a:spAutoFit/>
          </a:bodyPr>
          <a:lstStyle/>
          <a:p>
            <a:pPr marL="196850">
              <a:lnSpc>
                <a:spcPct val="100000"/>
              </a:lnSpc>
              <a:spcBef>
                <a:spcPts val="105"/>
              </a:spcBef>
            </a:pPr>
            <a:r>
              <a:rPr dirty="0" sz="2000"/>
              <a:t>Treatment</a:t>
            </a:r>
            <a:r>
              <a:rPr dirty="0" sz="2000" spc="-50"/>
              <a:t> </a:t>
            </a:r>
            <a:r>
              <a:rPr dirty="0" sz="2000"/>
              <a:t>Effect:</a:t>
            </a:r>
            <a:r>
              <a:rPr dirty="0" sz="2000" spc="-45"/>
              <a:t> </a:t>
            </a:r>
            <a:r>
              <a:rPr dirty="0" sz="2000"/>
              <a:t>Elevated</a:t>
            </a:r>
            <a:r>
              <a:rPr dirty="0" baseline="25641" sz="1950"/>
              <a:t>*</a:t>
            </a:r>
            <a:r>
              <a:rPr dirty="0" baseline="25641" sz="1950" spc="270"/>
              <a:t> </a:t>
            </a:r>
            <a:r>
              <a:rPr dirty="0" sz="2000"/>
              <a:t>vs.</a:t>
            </a:r>
            <a:r>
              <a:rPr dirty="0" sz="2000" spc="-10"/>
              <a:t> </a:t>
            </a:r>
            <a:r>
              <a:rPr dirty="0" sz="2000"/>
              <a:t>Normal</a:t>
            </a:r>
            <a:r>
              <a:rPr dirty="0" sz="2000" spc="-50"/>
              <a:t> </a:t>
            </a:r>
            <a:r>
              <a:rPr dirty="0" sz="2000" spc="-10"/>
              <a:t>NT-proBNP</a:t>
            </a:r>
            <a:endParaRPr sz="2000"/>
          </a:p>
        </p:txBody>
      </p:sp>
      <p:sp>
        <p:nvSpPr>
          <p:cNvPr id="3" name="object 3" descr=""/>
          <p:cNvSpPr txBox="1"/>
          <p:nvPr/>
        </p:nvSpPr>
        <p:spPr>
          <a:xfrm>
            <a:off x="163474" y="775842"/>
            <a:ext cx="116395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C00000"/>
                </a:solidFill>
                <a:latin typeface="Calibri"/>
                <a:cs typeface="Calibri"/>
              </a:rPr>
              <a:t>NT-</a:t>
            </a:r>
            <a:r>
              <a:rPr dirty="0" sz="1800" spc="60" b="1">
                <a:solidFill>
                  <a:srgbClr val="C00000"/>
                </a:solidFill>
                <a:latin typeface="Calibri"/>
                <a:cs typeface="Calibri"/>
              </a:rPr>
              <a:t>proBNP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487673" y="826134"/>
            <a:ext cx="17106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0" b="1">
                <a:latin typeface="Calibri"/>
                <a:cs typeface="Calibri"/>
              </a:rPr>
              <a:t>Number</a:t>
            </a:r>
            <a:r>
              <a:rPr dirty="0" sz="1200" spc="-20" b="1">
                <a:latin typeface="Calibri"/>
                <a:cs typeface="Calibri"/>
              </a:rPr>
              <a:t> </a:t>
            </a:r>
            <a:r>
              <a:rPr dirty="0" sz="1200" spc="60" b="1">
                <a:latin typeface="Calibri"/>
                <a:cs typeface="Calibri"/>
              </a:rPr>
              <a:t>Needed</a:t>
            </a:r>
            <a:r>
              <a:rPr dirty="0" sz="1200" spc="-3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to</a:t>
            </a:r>
            <a:r>
              <a:rPr dirty="0" sz="1200" spc="-10" b="1">
                <a:latin typeface="Calibri"/>
                <a:cs typeface="Calibri"/>
              </a:rPr>
              <a:t> </a:t>
            </a:r>
            <a:r>
              <a:rPr dirty="0" sz="1200" spc="-20" b="1">
                <a:latin typeface="Calibri"/>
                <a:cs typeface="Calibri"/>
              </a:rPr>
              <a:t>Treat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5629147" y="808736"/>
            <a:ext cx="9652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114" b="1">
                <a:latin typeface="Calibri"/>
                <a:cs typeface="Calibri"/>
              </a:rPr>
              <a:t>HR</a:t>
            </a:r>
            <a:r>
              <a:rPr dirty="0" sz="1400" spc="4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(95%</a:t>
            </a:r>
            <a:r>
              <a:rPr dirty="0" sz="1400" spc="70" b="1">
                <a:latin typeface="Calibri"/>
                <a:cs typeface="Calibri"/>
              </a:rPr>
              <a:t> </a:t>
            </a:r>
            <a:r>
              <a:rPr dirty="0" sz="1400" spc="60" b="1">
                <a:latin typeface="Calibri"/>
                <a:cs typeface="Calibri"/>
              </a:rPr>
              <a:t>CI)</a:t>
            </a:r>
            <a:endParaRPr sz="1400">
              <a:latin typeface="Calibri"/>
              <a:cs typeface="Calibri"/>
            </a:endParaRPr>
          </a:p>
        </p:txBody>
      </p:sp>
      <p:graphicFrame>
        <p:nvGraphicFramePr>
          <p:cNvPr id="6" name="object 6" descr=""/>
          <p:cNvGraphicFramePr>
            <a:graphicFrameLocks noGrp="1"/>
          </p:cNvGraphicFramePr>
          <p:nvPr/>
        </p:nvGraphicFramePr>
        <p:xfrm>
          <a:off x="144424" y="1219357"/>
          <a:ext cx="6695440" cy="30689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80460"/>
                <a:gridCol w="1140460"/>
                <a:gridCol w="1797685"/>
              </a:tblGrid>
              <a:tr h="204470">
                <a:tc>
                  <a:txBody>
                    <a:bodyPr/>
                    <a:lstStyle/>
                    <a:p>
                      <a:pPr marL="31750">
                        <a:lnSpc>
                          <a:spcPts val="1365"/>
                        </a:lnSpc>
                      </a:pPr>
                      <a:r>
                        <a:rPr dirty="0" sz="1200" spc="5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Death,</a:t>
                      </a:r>
                      <a:r>
                        <a:rPr dirty="0" sz="1200" spc="2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stroke,</a:t>
                      </a:r>
                      <a:r>
                        <a:rPr dirty="0" sz="1200" spc="2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dirty="0" sz="1200" spc="3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4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unplanned</a:t>
                      </a:r>
                      <a:r>
                        <a:rPr dirty="0" sz="1200" spc="3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0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CV</a:t>
                      </a:r>
                      <a:r>
                        <a:rPr dirty="0" sz="1200" spc="3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hospitalization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69240">
                <a:tc>
                  <a:txBody>
                    <a:bodyPr/>
                    <a:lstStyle/>
                    <a:p>
                      <a:pPr marL="15621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200" spc="55" b="1">
                          <a:latin typeface="Calibri"/>
                          <a:cs typeface="Calibri"/>
                        </a:rPr>
                        <a:t>Early</a:t>
                      </a:r>
                      <a:r>
                        <a:rPr dirty="0" sz="12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TAVR</a:t>
                      </a:r>
                      <a:r>
                        <a:rPr dirty="0" sz="12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55" b="1">
                          <a:latin typeface="Calibri"/>
                          <a:cs typeface="Calibri"/>
                        </a:rPr>
                        <a:t>vs.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75" b="1">
                          <a:latin typeface="Calibri"/>
                          <a:cs typeface="Calibri"/>
                        </a:rPr>
                        <a:t>CS</a:t>
                      </a:r>
                      <a:r>
                        <a:rPr dirty="0" sz="12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latin typeface="Calibri"/>
                          <a:cs typeface="Calibri"/>
                        </a:rPr>
                        <a:t>(Normal)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5400"/>
                </a:tc>
                <a:tc>
                  <a:txBody>
                    <a:bodyPr/>
                    <a:lstStyle/>
                    <a:p>
                      <a:pPr algn="ctr" marR="9334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400" spc="-50" b="1">
                          <a:latin typeface="Calibri"/>
                          <a:cs typeface="Calibri"/>
                        </a:rPr>
                        <a:t>6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255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0.44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(0.31,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0.64)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255"/>
                </a:tc>
              </a:tr>
              <a:tr h="250190">
                <a:tc>
                  <a:txBody>
                    <a:bodyPr/>
                    <a:lstStyle/>
                    <a:p>
                      <a:pPr marL="15621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200" spc="50" b="1">
                          <a:latin typeface="Calibri"/>
                          <a:cs typeface="Calibri"/>
                        </a:rPr>
                        <a:t>Early</a:t>
                      </a:r>
                      <a:r>
                        <a:rPr dirty="0" sz="12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TAVR</a:t>
                      </a:r>
                      <a:r>
                        <a:rPr dirty="0" sz="12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55" b="1">
                          <a:latin typeface="Calibri"/>
                          <a:cs typeface="Calibri"/>
                        </a:rPr>
                        <a:t>vs.</a:t>
                      </a:r>
                      <a:r>
                        <a:rPr dirty="0" sz="12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75" b="1">
                          <a:latin typeface="Calibri"/>
                          <a:cs typeface="Calibri"/>
                        </a:rPr>
                        <a:t>CS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latin typeface="Calibri"/>
                          <a:cs typeface="Calibri"/>
                        </a:rPr>
                        <a:t>(Elevated)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735"/>
                </a:tc>
                <a:tc>
                  <a:txBody>
                    <a:bodyPr/>
                    <a:lstStyle/>
                    <a:p>
                      <a:pPr algn="ctr" marR="9334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1400" spc="-50" b="1">
                          <a:latin typeface="Calibri"/>
                          <a:cs typeface="Calibri"/>
                        </a:rPr>
                        <a:t>5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2225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0.57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(0.42,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0.78)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2225"/>
                </a:tc>
              </a:tr>
              <a:tr h="259715">
                <a:tc>
                  <a:txBody>
                    <a:bodyPr/>
                    <a:lstStyle/>
                    <a:p>
                      <a:pPr marL="31750">
                        <a:lnSpc>
                          <a:spcPts val="1440"/>
                        </a:lnSpc>
                        <a:spcBef>
                          <a:spcPts val="505"/>
                        </a:spcBef>
                      </a:pPr>
                      <a:r>
                        <a:rPr dirty="0" sz="1200" spc="5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Death, </a:t>
                      </a:r>
                      <a:r>
                        <a:rPr dirty="0" sz="1200" spc="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stroke,</a:t>
                      </a:r>
                      <a:r>
                        <a:rPr dirty="0" sz="1200" spc="4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9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HF</a:t>
                      </a:r>
                      <a:r>
                        <a:rPr dirty="0" sz="1200" spc="6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hospitalization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6413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83845">
                <a:tc>
                  <a:txBody>
                    <a:bodyPr/>
                    <a:lstStyle/>
                    <a:p>
                      <a:pPr marL="1562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200" spc="45" b="1">
                          <a:latin typeface="Calibri"/>
                          <a:cs typeface="Calibri"/>
                        </a:rPr>
                        <a:t>Normal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44450"/>
                </a:tc>
                <a:tc>
                  <a:txBody>
                    <a:bodyPr/>
                    <a:lstStyle/>
                    <a:p>
                      <a:pPr algn="ctr" marR="9398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400" spc="-25" b="1">
                          <a:latin typeface="Calibri"/>
                          <a:cs typeface="Calibri"/>
                        </a:rPr>
                        <a:t>18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7305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0.55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(0.31,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0.98)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7305"/>
                </a:tc>
              </a:tr>
              <a:tr h="245745">
                <a:tc>
                  <a:txBody>
                    <a:bodyPr/>
                    <a:lstStyle/>
                    <a:p>
                      <a:pPr marL="15621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200" spc="-10" b="1">
                          <a:latin typeface="Calibri"/>
                          <a:cs typeface="Calibri"/>
                        </a:rPr>
                        <a:t>Elevated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4290"/>
                </a:tc>
                <a:tc>
                  <a:txBody>
                    <a:bodyPr/>
                    <a:lstStyle/>
                    <a:p>
                      <a:pPr algn="ctr" marR="9398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400" spc="-25" b="1">
                          <a:latin typeface="Calibri"/>
                          <a:cs typeface="Calibri"/>
                        </a:rPr>
                        <a:t>13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778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0.63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(0.42,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0.95)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7780"/>
                </a:tc>
              </a:tr>
              <a:tr h="250825">
                <a:tc gridSpan="3">
                  <a:txBody>
                    <a:bodyPr/>
                    <a:lstStyle/>
                    <a:p>
                      <a:pPr marL="31750">
                        <a:lnSpc>
                          <a:spcPts val="1440"/>
                        </a:lnSpc>
                        <a:spcBef>
                          <a:spcPts val="439"/>
                        </a:spcBef>
                      </a:pPr>
                      <a:r>
                        <a:rPr dirty="0" sz="1200" spc="5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Death,</a:t>
                      </a:r>
                      <a:r>
                        <a:rPr dirty="0" sz="120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3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stroke,</a:t>
                      </a:r>
                      <a:r>
                        <a:rPr dirty="0" sz="1200" spc="-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4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unplanned</a:t>
                      </a:r>
                      <a:r>
                        <a:rPr dirty="0" sz="1200" spc="-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0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CV</a:t>
                      </a:r>
                      <a:r>
                        <a:rPr dirty="0" sz="1200" spc="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3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hospitalization,</a:t>
                      </a:r>
                      <a:r>
                        <a:rPr dirty="0" sz="120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3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dirty="0" sz="1200" spc="1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3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intervention</a:t>
                      </a:r>
                      <a:r>
                        <a:rPr dirty="0" sz="1200" spc="-2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3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with</a:t>
                      </a:r>
                      <a:r>
                        <a:rPr dirty="0" sz="1200" spc="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6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advanced</a:t>
                      </a:r>
                      <a:r>
                        <a:rPr dirty="0" sz="1200" spc="-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7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signs</a:t>
                      </a:r>
                      <a:r>
                        <a:rPr dirty="0" sz="1200" spc="3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or</a:t>
                      </a:r>
                      <a:r>
                        <a:rPr dirty="0" sz="120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5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symptoms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5879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90830">
                <a:tc>
                  <a:txBody>
                    <a:bodyPr/>
                    <a:lstStyle/>
                    <a:p>
                      <a:pPr marL="1562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200" spc="45" b="1">
                          <a:latin typeface="Calibri"/>
                          <a:cs typeface="Calibri"/>
                        </a:rPr>
                        <a:t>Normal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44450"/>
                </a:tc>
                <a:tc>
                  <a:txBody>
                    <a:bodyPr/>
                    <a:lstStyle/>
                    <a:p>
                      <a:pPr algn="ctr" marR="9588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400" spc="-50" b="1">
                          <a:latin typeface="Calibri"/>
                          <a:cs typeface="Calibri"/>
                        </a:rPr>
                        <a:t>7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7305"/>
                </a:tc>
                <a:tc>
                  <a:txBody>
                    <a:bodyPr/>
                    <a:lstStyle/>
                    <a:p>
                      <a:pPr algn="r" marR="2540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0.43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(0.30,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0.61)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7305"/>
                </a:tc>
              </a:tr>
              <a:tr h="252729">
                <a:tc>
                  <a:txBody>
                    <a:bodyPr/>
                    <a:lstStyle/>
                    <a:p>
                      <a:pPr marL="15621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200" spc="40" b="1">
                          <a:latin typeface="Calibri"/>
                          <a:cs typeface="Calibri"/>
                        </a:rPr>
                        <a:t>Elevated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41910"/>
                </a:tc>
                <a:tc>
                  <a:txBody>
                    <a:bodyPr/>
                    <a:lstStyle/>
                    <a:p>
                      <a:pPr algn="ctr" marR="9588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400" spc="-50" b="1">
                          <a:latin typeface="Calibri"/>
                          <a:cs typeface="Calibri"/>
                        </a:rPr>
                        <a:t>6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4765"/>
                </a:tc>
                <a:tc>
                  <a:txBody>
                    <a:bodyPr/>
                    <a:lstStyle/>
                    <a:p>
                      <a:pPr algn="r" marR="2540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0.54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(0.40,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0.73)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4765"/>
                </a:tc>
              </a:tr>
              <a:tr h="266065">
                <a:tc>
                  <a:txBody>
                    <a:bodyPr/>
                    <a:lstStyle/>
                    <a:p>
                      <a:pPr marL="31750">
                        <a:lnSpc>
                          <a:spcPts val="1440"/>
                        </a:lnSpc>
                        <a:spcBef>
                          <a:spcPts val="555"/>
                        </a:spcBef>
                      </a:pPr>
                      <a:r>
                        <a:rPr dirty="0" sz="1200" spc="9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HF</a:t>
                      </a:r>
                      <a:r>
                        <a:rPr dirty="0" sz="1200" spc="-1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hospitalization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048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66700">
                <a:tc>
                  <a:txBody>
                    <a:bodyPr/>
                    <a:lstStyle/>
                    <a:p>
                      <a:pPr marL="1562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200" spc="45" b="1">
                          <a:latin typeface="Calibri"/>
                          <a:cs typeface="Calibri"/>
                        </a:rPr>
                        <a:t>Normal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44450"/>
                </a:tc>
                <a:tc>
                  <a:txBody>
                    <a:bodyPr/>
                    <a:lstStyle/>
                    <a:p>
                      <a:pPr algn="ctr" marR="9398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400" spc="-25" b="1">
                          <a:latin typeface="Calibri"/>
                          <a:cs typeface="Calibri"/>
                        </a:rPr>
                        <a:t>28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7305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0.25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(0.07,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0.92)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7305"/>
                </a:tc>
              </a:tr>
              <a:tr h="228600">
                <a:tc>
                  <a:txBody>
                    <a:bodyPr/>
                    <a:lstStyle/>
                    <a:p>
                      <a:pPr marL="15621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200" spc="-10" b="1">
                          <a:latin typeface="Calibri"/>
                          <a:cs typeface="Calibri"/>
                        </a:rPr>
                        <a:t>Elevated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7780"/>
                </a:tc>
                <a:tc>
                  <a:txBody>
                    <a:bodyPr/>
                    <a:lstStyle/>
                    <a:p>
                      <a:pPr algn="ctr" marR="9398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400" spc="-25" b="1">
                          <a:latin typeface="Calibri"/>
                          <a:cs typeface="Calibri"/>
                        </a:rPr>
                        <a:t>10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7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0.33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(0.17,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0.66)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70"/>
                </a:tc>
              </a:tr>
            </a:tbl>
          </a:graphicData>
        </a:graphic>
      </p:graphicFrame>
      <p:sp>
        <p:nvSpPr>
          <p:cNvPr id="7" name="object 7" descr=""/>
          <p:cNvSpPr txBox="1"/>
          <p:nvPr/>
        </p:nvSpPr>
        <p:spPr>
          <a:xfrm>
            <a:off x="8386826" y="915415"/>
            <a:ext cx="3276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baseline="13888" sz="2100" spc="-30" b="1" i="1">
                <a:solidFill>
                  <a:srgbClr val="0D445E"/>
                </a:solidFill>
                <a:latin typeface="Calibri"/>
                <a:cs typeface="Calibri"/>
              </a:rPr>
              <a:t>P</a:t>
            </a:r>
            <a:r>
              <a:rPr dirty="0" sz="900" spc="-20" b="1" i="1">
                <a:solidFill>
                  <a:srgbClr val="0D445E"/>
                </a:solidFill>
                <a:latin typeface="Calibri"/>
                <a:cs typeface="Calibri"/>
              </a:rPr>
              <a:t>int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8412226" y="1513077"/>
            <a:ext cx="36322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20" b="1">
                <a:solidFill>
                  <a:srgbClr val="0D445E"/>
                </a:solidFill>
                <a:latin typeface="Calibri"/>
                <a:cs typeface="Calibri"/>
              </a:rPr>
              <a:t>0.26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8412226" y="2300097"/>
            <a:ext cx="3632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0" b="1">
                <a:solidFill>
                  <a:srgbClr val="0D445E"/>
                </a:solidFill>
                <a:latin typeface="Calibri"/>
                <a:cs typeface="Calibri"/>
              </a:rPr>
              <a:t>0.68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8436102" y="3927144"/>
            <a:ext cx="3632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0" b="1">
                <a:solidFill>
                  <a:srgbClr val="0D445E"/>
                </a:solidFill>
                <a:latin typeface="Calibri"/>
                <a:cs typeface="Calibri"/>
              </a:rPr>
              <a:t>0.70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11" name="object 11" descr=""/>
          <p:cNvGrpSpPr/>
          <p:nvPr/>
        </p:nvGrpSpPr>
        <p:grpSpPr>
          <a:xfrm>
            <a:off x="7063295" y="1109662"/>
            <a:ext cx="1534795" cy="3333750"/>
            <a:chOff x="7063295" y="1109662"/>
            <a:chExt cx="1534795" cy="3333750"/>
          </a:xfrm>
        </p:grpSpPr>
        <p:sp>
          <p:nvSpPr>
            <p:cNvPr id="12" name="object 12" descr=""/>
            <p:cNvSpPr/>
            <p:nvPr/>
          </p:nvSpPr>
          <p:spPr>
            <a:xfrm>
              <a:off x="7795132" y="1123950"/>
              <a:ext cx="1905" cy="3244850"/>
            </a:xfrm>
            <a:custGeom>
              <a:avLst/>
              <a:gdLst/>
              <a:ahLst/>
              <a:cxnLst/>
              <a:rect l="l" t="t" r="r" b="b"/>
              <a:pathLst>
                <a:path w="1904" h="3244850">
                  <a:moveTo>
                    <a:pt x="0" y="3244570"/>
                  </a:moveTo>
                  <a:lnTo>
                    <a:pt x="1397" y="0"/>
                  </a:lnTo>
                </a:path>
              </a:pathLst>
            </a:custGeom>
            <a:ln w="28575">
              <a:solidFill>
                <a:srgbClr val="6C6C6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7077582" y="4375429"/>
              <a:ext cx="1506220" cy="53340"/>
            </a:xfrm>
            <a:custGeom>
              <a:avLst/>
              <a:gdLst/>
              <a:ahLst/>
              <a:cxnLst/>
              <a:rect l="l" t="t" r="r" b="b"/>
              <a:pathLst>
                <a:path w="1506220" h="53339">
                  <a:moveTo>
                    <a:pt x="0" y="0"/>
                  </a:moveTo>
                  <a:lnTo>
                    <a:pt x="1505712" y="0"/>
                  </a:lnTo>
                </a:path>
                <a:path w="1506220" h="53339">
                  <a:moveTo>
                    <a:pt x="104521" y="14605"/>
                  </a:moveTo>
                  <a:lnTo>
                    <a:pt x="104521" y="53340"/>
                  </a:lnTo>
                </a:path>
                <a:path w="1506220" h="53339">
                  <a:moveTo>
                    <a:pt x="718947" y="14605"/>
                  </a:moveTo>
                  <a:lnTo>
                    <a:pt x="718947" y="53340"/>
                  </a:lnTo>
                </a:path>
              </a:pathLst>
            </a:custGeom>
            <a:ln w="28575">
              <a:solidFill>
                <a:srgbClr val="6C6C6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7749920" y="4412996"/>
            <a:ext cx="9334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0">
                <a:solidFill>
                  <a:srgbClr val="111111"/>
                </a:solidFill>
                <a:latin typeface="Calibri"/>
                <a:cs typeface="Calibri"/>
              </a:rPr>
              <a:t>1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5" name="object 15" descr=""/>
          <p:cNvSpPr/>
          <p:nvPr/>
        </p:nvSpPr>
        <p:spPr>
          <a:xfrm>
            <a:off x="8512175" y="4390034"/>
            <a:ext cx="0" cy="38735"/>
          </a:xfrm>
          <a:custGeom>
            <a:avLst/>
            <a:gdLst/>
            <a:ahLst/>
            <a:cxnLst/>
            <a:rect l="l" t="t" r="r" b="b"/>
            <a:pathLst>
              <a:path w="0" h="38735">
                <a:moveTo>
                  <a:pt x="0" y="0"/>
                </a:moveTo>
                <a:lnTo>
                  <a:pt x="0" y="38734"/>
                </a:lnTo>
              </a:path>
            </a:pathLst>
          </a:custGeom>
          <a:ln w="28575">
            <a:solidFill>
              <a:srgbClr val="6C6C6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 txBox="1"/>
          <p:nvPr/>
        </p:nvSpPr>
        <p:spPr>
          <a:xfrm>
            <a:off x="6874256" y="4414824"/>
            <a:ext cx="830580" cy="3409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00025">
              <a:lnSpc>
                <a:spcPts val="1125"/>
              </a:lnSpc>
              <a:spcBef>
                <a:spcPts val="95"/>
              </a:spcBef>
            </a:pPr>
            <a:r>
              <a:rPr dirty="0" sz="1000" spc="-25">
                <a:solidFill>
                  <a:srgbClr val="111111"/>
                </a:solidFill>
                <a:latin typeface="Calibri"/>
                <a:cs typeface="Calibri"/>
              </a:rPr>
              <a:t>0.1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ts val="1365"/>
              </a:lnSpc>
            </a:pPr>
            <a:r>
              <a:rPr dirty="0" sz="1200" b="1">
                <a:solidFill>
                  <a:srgbClr val="0D445E"/>
                </a:solidFill>
                <a:latin typeface="Calibri"/>
                <a:cs typeface="Calibri"/>
              </a:rPr>
              <a:t>TAVR</a:t>
            </a:r>
            <a:r>
              <a:rPr dirty="0" sz="1200" spc="-10" b="1">
                <a:solidFill>
                  <a:srgbClr val="0D445E"/>
                </a:solidFill>
                <a:latin typeface="Calibri"/>
                <a:cs typeface="Calibri"/>
              </a:rPr>
              <a:t> better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8118297" y="4412996"/>
            <a:ext cx="680085" cy="3429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06680">
              <a:lnSpc>
                <a:spcPts val="1130"/>
              </a:lnSpc>
              <a:spcBef>
                <a:spcPts val="95"/>
              </a:spcBef>
            </a:pPr>
            <a:r>
              <a:rPr dirty="0" sz="1000" spc="-50">
                <a:solidFill>
                  <a:srgbClr val="111111"/>
                </a:solidFill>
                <a:latin typeface="Calibri"/>
                <a:cs typeface="Calibri"/>
              </a:rPr>
              <a:t>2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ts val="1370"/>
              </a:lnSpc>
            </a:pPr>
            <a:r>
              <a:rPr dirty="0" sz="1200" spc="175" b="1">
                <a:solidFill>
                  <a:srgbClr val="0D445E"/>
                </a:solidFill>
                <a:latin typeface="Calibri"/>
                <a:cs typeface="Calibri"/>
              </a:rPr>
              <a:t>CS</a:t>
            </a:r>
            <a:r>
              <a:rPr dirty="0" sz="1200" spc="-30" b="1">
                <a:solidFill>
                  <a:srgbClr val="0D445E"/>
                </a:solidFill>
                <a:latin typeface="Calibri"/>
                <a:cs typeface="Calibri"/>
              </a:rPr>
              <a:t> </a:t>
            </a:r>
            <a:r>
              <a:rPr dirty="0" sz="1200" spc="-10" b="1">
                <a:solidFill>
                  <a:srgbClr val="0D445E"/>
                </a:solidFill>
                <a:latin typeface="Calibri"/>
                <a:cs typeface="Calibri"/>
              </a:rPr>
              <a:t>better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8436102" y="3139821"/>
            <a:ext cx="3632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0" b="1">
                <a:solidFill>
                  <a:srgbClr val="0D445E"/>
                </a:solidFill>
                <a:latin typeface="Calibri"/>
                <a:cs typeface="Calibri"/>
              </a:rPr>
              <a:t>0.36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48158" y="4888788"/>
            <a:ext cx="78155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baseline="24691" sz="1350">
                <a:solidFill>
                  <a:srgbClr val="0D445E"/>
                </a:solidFill>
                <a:latin typeface="Arial"/>
                <a:cs typeface="Arial"/>
              </a:rPr>
              <a:t>*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Elevated</a:t>
            </a:r>
            <a:r>
              <a:rPr dirty="0" sz="1000" spc="-1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D445E"/>
                </a:solidFill>
                <a:latin typeface="Arial"/>
                <a:cs typeface="Arial"/>
              </a:rPr>
              <a:t>NT-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proBNP</a:t>
            </a:r>
            <a:r>
              <a:rPr dirty="0" sz="1000" spc="-2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is</a:t>
            </a:r>
            <a:r>
              <a:rPr dirty="0" sz="1000" spc="-1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defined</a:t>
            </a:r>
            <a:r>
              <a:rPr dirty="0" sz="1000" spc="-3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as</a:t>
            </a:r>
            <a:r>
              <a:rPr dirty="0" sz="1000" spc="-1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≥</a:t>
            </a:r>
            <a:r>
              <a:rPr dirty="0" sz="1000" spc="-3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125</a:t>
            </a:r>
            <a:r>
              <a:rPr dirty="0" sz="1000" spc="-2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pg/mL</a:t>
            </a:r>
            <a:r>
              <a:rPr dirty="0" sz="1000" spc="-4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for</a:t>
            </a:r>
            <a:r>
              <a:rPr dirty="0" sz="1000" spc="-3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subjects</a:t>
            </a:r>
            <a:r>
              <a:rPr dirty="0" sz="1000" spc="-4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&lt;75</a:t>
            </a:r>
            <a:r>
              <a:rPr dirty="0" sz="1000" spc="-2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years</a:t>
            </a:r>
            <a:r>
              <a:rPr dirty="0" sz="1000" spc="1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and</a:t>
            </a:r>
            <a:r>
              <a:rPr dirty="0" sz="1000" spc="-2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≥450</a:t>
            </a:r>
            <a:r>
              <a:rPr dirty="0" sz="1000" spc="-3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for</a:t>
            </a:r>
            <a:r>
              <a:rPr dirty="0" sz="1000" spc="-3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subjects</a:t>
            </a:r>
            <a:r>
              <a:rPr dirty="0" sz="1000" spc="-4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≥75</a:t>
            </a:r>
            <a:r>
              <a:rPr dirty="0" sz="1000" spc="-3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years.</a:t>
            </a:r>
            <a:r>
              <a:rPr dirty="0" sz="1000" spc="130">
                <a:solidFill>
                  <a:srgbClr val="0D445E"/>
                </a:solidFill>
                <a:latin typeface="Arial"/>
                <a:cs typeface="Arial"/>
              </a:rPr>
              <a:t> 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N=372</a:t>
            </a:r>
            <a:r>
              <a:rPr dirty="0" sz="1000" spc="-1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Normal,</a:t>
            </a:r>
            <a:r>
              <a:rPr dirty="0" sz="1000" spc="-2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N=426</a:t>
            </a:r>
            <a:r>
              <a:rPr dirty="0" sz="1000" spc="-2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D445E"/>
                </a:solidFill>
                <a:latin typeface="Arial"/>
                <a:cs typeface="Arial"/>
              </a:rPr>
              <a:t>Elevated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20" name="object 20" descr=""/>
          <p:cNvGrpSpPr/>
          <p:nvPr/>
        </p:nvGrpSpPr>
        <p:grpSpPr>
          <a:xfrm>
            <a:off x="7126731" y="1526413"/>
            <a:ext cx="668020" cy="2728595"/>
            <a:chOff x="7126731" y="1526413"/>
            <a:chExt cx="668020" cy="2728595"/>
          </a:xfrm>
        </p:grpSpPr>
        <p:sp>
          <p:nvSpPr>
            <p:cNvPr id="21" name="object 21" descr=""/>
            <p:cNvSpPr/>
            <p:nvPr/>
          </p:nvSpPr>
          <p:spPr>
            <a:xfrm>
              <a:off x="7126731" y="3172841"/>
              <a:ext cx="301625" cy="0"/>
            </a:xfrm>
            <a:custGeom>
              <a:avLst/>
              <a:gdLst/>
              <a:ahLst/>
              <a:cxnLst/>
              <a:rect l="l" t="t" r="r" b="b"/>
              <a:pathLst>
                <a:path w="301625" h="0">
                  <a:moveTo>
                    <a:pt x="0" y="0"/>
                  </a:moveTo>
                  <a:lnTo>
                    <a:pt x="301625" y="0"/>
                  </a:lnTo>
                </a:path>
              </a:pathLst>
            </a:custGeom>
            <a:ln w="28575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7220330" y="3420998"/>
              <a:ext cx="320675" cy="0"/>
            </a:xfrm>
            <a:custGeom>
              <a:avLst/>
              <a:gdLst/>
              <a:ahLst/>
              <a:cxnLst/>
              <a:rect l="l" t="t" r="r" b="b"/>
              <a:pathLst>
                <a:path w="320675" h="0">
                  <a:moveTo>
                    <a:pt x="0" y="0"/>
                  </a:moveTo>
                  <a:lnTo>
                    <a:pt x="320675" y="0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7190739" y="3132582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182879" y="0"/>
                  </a:moveTo>
                  <a:lnTo>
                    <a:pt x="0" y="0"/>
                  </a:lnTo>
                  <a:lnTo>
                    <a:pt x="0" y="91439"/>
                  </a:lnTo>
                  <a:lnTo>
                    <a:pt x="182879" y="91439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008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7190739" y="3132582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0" y="91439"/>
                  </a:moveTo>
                  <a:lnTo>
                    <a:pt x="182879" y="91439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1439"/>
                  </a:lnTo>
                  <a:close/>
                </a:path>
              </a:pathLst>
            </a:custGeom>
            <a:ln w="19050">
              <a:solidFill>
                <a:srgbClr val="11111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7289545" y="3376422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182879" y="0"/>
                  </a:moveTo>
                  <a:lnTo>
                    <a:pt x="0" y="0"/>
                  </a:lnTo>
                  <a:lnTo>
                    <a:pt x="0" y="91439"/>
                  </a:lnTo>
                  <a:lnTo>
                    <a:pt x="182879" y="91439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7289545" y="3376422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0" y="91439"/>
                  </a:moveTo>
                  <a:lnTo>
                    <a:pt x="182879" y="91439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1439"/>
                  </a:lnTo>
                  <a:close/>
                </a:path>
              </a:pathLst>
            </a:custGeom>
            <a:ln w="19050">
              <a:solidFill>
                <a:srgbClr val="11111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7430007" y="1568196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40" h="0">
                  <a:moveTo>
                    <a:pt x="0" y="0"/>
                  </a:moveTo>
                  <a:lnTo>
                    <a:pt x="180340" y="0"/>
                  </a:lnTo>
                </a:path>
              </a:pathLst>
            </a:custGeom>
            <a:ln w="28575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7488046" y="1817624"/>
              <a:ext cx="196850" cy="0"/>
            </a:xfrm>
            <a:custGeom>
              <a:avLst/>
              <a:gdLst/>
              <a:ahLst/>
              <a:cxnLst/>
              <a:rect l="l" t="t" r="r" b="b"/>
              <a:pathLst>
                <a:path w="196850" h="0">
                  <a:moveTo>
                    <a:pt x="0" y="0"/>
                  </a:moveTo>
                  <a:lnTo>
                    <a:pt x="196469" y="0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7445882" y="1535938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182879" y="0"/>
                  </a:moveTo>
                  <a:lnTo>
                    <a:pt x="0" y="0"/>
                  </a:lnTo>
                  <a:lnTo>
                    <a:pt x="0" y="91439"/>
                  </a:lnTo>
                  <a:lnTo>
                    <a:pt x="182879" y="91439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008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7445882" y="1535938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0" y="91439"/>
                  </a:moveTo>
                  <a:lnTo>
                    <a:pt x="182879" y="91439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1439"/>
                  </a:lnTo>
                  <a:close/>
                </a:path>
              </a:pathLst>
            </a:custGeom>
            <a:ln w="19050">
              <a:solidFill>
                <a:srgbClr val="11111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7521320" y="1781556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182879" y="0"/>
                  </a:moveTo>
                  <a:lnTo>
                    <a:pt x="0" y="0"/>
                  </a:lnTo>
                  <a:lnTo>
                    <a:pt x="0" y="91439"/>
                  </a:lnTo>
                  <a:lnTo>
                    <a:pt x="182879" y="91439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7521320" y="1781556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0" y="91439"/>
                  </a:moveTo>
                  <a:lnTo>
                    <a:pt x="182879" y="91439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1439"/>
                  </a:lnTo>
                  <a:close/>
                </a:path>
              </a:pathLst>
            </a:custGeom>
            <a:ln w="19050">
              <a:solidFill>
                <a:srgbClr val="11111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7414132" y="2395982"/>
              <a:ext cx="381000" cy="0"/>
            </a:xfrm>
            <a:custGeom>
              <a:avLst/>
              <a:gdLst/>
              <a:ahLst/>
              <a:cxnLst/>
              <a:rect l="l" t="t" r="r" b="b"/>
              <a:pathLst>
                <a:path w="381000" h="0">
                  <a:moveTo>
                    <a:pt x="0" y="0"/>
                  </a:moveTo>
                  <a:lnTo>
                    <a:pt x="380492" y="0"/>
                  </a:lnTo>
                </a:path>
              </a:pathLst>
            </a:custGeom>
            <a:ln w="28575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7478394" y="2620391"/>
              <a:ext cx="295275" cy="0"/>
            </a:xfrm>
            <a:custGeom>
              <a:avLst/>
              <a:gdLst/>
              <a:ahLst/>
              <a:cxnLst/>
              <a:rect l="l" t="t" r="r" b="b"/>
              <a:pathLst>
                <a:path w="295275" h="0">
                  <a:moveTo>
                    <a:pt x="0" y="0"/>
                  </a:moveTo>
                  <a:lnTo>
                    <a:pt x="294766" y="0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7490967" y="2346960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182879" y="0"/>
                  </a:moveTo>
                  <a:lnTo>
                    <a:pt x="0" y="0"/>
                  </a:lnTo>
                  <a:lnTo>
                    <a:pt x="0" y="91439"/>
                  </a:lnTo>
                  <a:lnTo>
                    <a:pt x="182879" y="91439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008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7490967" y="2346960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0" y="91439"/>
                  </a:moveTo>
                  <a:lnTo>
                    <a:pt x="182879" y="91439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1439"/>
                  </a:lnTo>
                  <a:close/>
                </a:path>
              </a:pathLst>
            </a:custGeom>
            <a:ln w="19050">
              <a:solidFill>
                <a:srgbClr val="11111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7525257" y="2583815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182879" y="0"/>
                  </a:moveTo>
                  <a:lnTo>
                    <a:pt x="0" y="0"/>
                  </a:lnTo>
                  <a:lnTo>
                    <a:pt x="0" y="91439"/>
                  </a:lnTo>
                  <a:lnTo>
                    <a:pt x="182879" y="91439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7525257" y="2583815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0" y="91439"/>
                  </a:moveTo>
                  <a:lnTo>
                    <a:pt x="182879" y="91439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1439"/>
                  </a:lnTo>
                  <a:close/>
                </a:path>
              </a:pathLst>
            </a:custGeom>
            <a:ln w="19050">
              <a:solidFill>
                <a:srgbClr val="11111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7315199" y="3942422"/>
              <a:ext cx="456565" cy="0"/>
            </a:xfrm>
            <a:custGeom>
              <a:avLst/>
              <a:gdLst/>
              <a:ahLst/>
              <a:cxnLst/>
              <a:rect l="l" t="t" r="r" b="b"/>
              <a:pathLst>
                <a:path w="456565" h="0">
                  <a:moveTo>
                    <a:pt x="0" y="0"/>
                  </a:moveTo>
                  <a:lnTo>
                    <a:pt x="456438" y="0"/>
                  </a:lnTo>
                </a:path>
              </a:pathLst>
            </a:custGeom>
            <a:ln w="28575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7368793" y="4195762"/>
              <a:ext cx="265430" cy="0"/>
            </a:xfrm>
            <a:custGeom>
              <a:avLst/>
              <a:gdLst/>
              <a:ahLst/>
              <a:cxnLst/>
              <a:rect l="l" t="t" r="r" b="b"/>
              <a:pathLst>
                <a:path w="265429" h="0">
                  <a:moveTo>
                    <a:pt x="0" y="0"/>
                  </a:moveTo>
                  <a:lnTo>
                    <a:pt x="265302" y="0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7394701" y="3898163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182879" y="0"/>
                  </a:moveTo>
                  <a:lnTo>
                    <a:pt x="0" y="0"/>
                  </a:lnTo>
                  <a:lnTo>
                    <a:pt x="0" y="91439"/>
                  </a:lnTo>
                  <a:lnTo>
                    <a:pt x="182879" y="91439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008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7394701" y="3898163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0" y="91439"/>
                  </a:moveTo>
                  <a:lnTo>
                    <a:pt x="182879" y="91439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1439"/>
                  </a:lnTo>
                  <a:close/>
                </a:path>
              </a:pathLst>
            </a:custGeom>
            <a:ln w="19050">
              <a:solidFill>
                <a:srgbClr val="11111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7411592" y="4153471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182879" y="0"/>
                  </a:moveTo>
                  <a:lnTo>
                    <a:pt x="0" y="0"/>
                  </a:lnTo>
                  <a:lnTo>
                    <a:pt x="0" y="91439"/>
                  </a:lnTo>
                  <a:lnTo>
                    <a:pt x="182879" y="91439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7411592" y="4153471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0" y="91439"/>
                  </a:moveTo>
                  <a:lnTo>
                    <a:pt x="182879" y="91439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1439"/>
                  </a:lnTo>
                  <a:close/>
                </a:path>
              </a:pathLst>
            </a:custGeom>
            <a:ln w="19050">
              <a:solidFill>
                <a:srgbClr val="11111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4768329"/>
            <a:ext cx="9144000" cy="375285"/>
            <a:chOff x="0" y="4768329"/>
            <a:chExt cx="9144000" cy="375285"/>
          </a:xfrm>
        </p:grpSpPr>
        <p:sp>
          <p:nvSpPr>
            <p:cNvPr id="3" name="object 3" descr=""/>
            <p:cNvSpPr/>
            <p:nvPr/>
          </p:nvSpPr>
          <p:spPr>
            <a:xfrm>
              <a:off x="0" y="4844529"/>
              <a:ext cx="9144000" cy="299085"/>
            </a:xfrm>
            <a:custGeom>
              <a:avLst/>
              <a:gdLst/>
              <a:ahLst/>
              <a:cxnLst/>
              <a:rect l="l" t="t" r="r" b="b"/>
              <a:pathLst>
                <a:path w="9144000" h="299085">
                  <a:moveTo>
                    <a:pt x="0" y="298969"/>
                  </a:moveTo>
                  <a:lnTo>
                    <a:pt x="9144000" y="298969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298969"/>
                  </a:lnTo>
                  <a:close/>
                </a:path>
              </a:pathLst>
            </a:custGeom>
            <a:solidFill>
              <a:srgbClr val="D2CFB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0" y="4768329"/>
              <a:ext cx="9144000" cy="76200"/>
            </a:xfrm>
            <a:custGeom>
              <a:avLst/>
              <a:gdLst/>
              <a:ahLst/>
              <a:cxnLst/>
              <a:rect l="l" t="t" r="r" b="b"/>
              <a:pathLst>
                <a:path w="9144000" h="76200">
                  <a:moveTo>
                    <a:pt x="0" y="76199"/>
                  </a:moveTo>
                  <a:lnTo>
                    <a:pt x="9144000" y="76199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76199"/>
                  </a:lnTo>
                  <a:close/>
                </a:path>
              </a:pathLst>
            </a:custGeom>
            <a:solidFill>
              <a:srgbClr val="E9E7DA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830" y="138785"/>
            <a:ext cx="2082073" cy="344576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07492" rIns="0" bIns="0" rtlCol="0" vert="horz">
            <a:spAutoFit/>
          </a:bodyPr>
          <a:lstStyle/>
          <a:p>
            <a:pPr marL="196850">
              <a:lnSpc>
                <a:spcPct val="100000"/>
              </a:lnSpc>
              <a:spcBef>
                <a:spcPts val="105"/>
              </a:spcBef>
            </a:pPr>
            <a:r>
              <a:rPr dirty="0" sz="2000"/>
              <a:t>Treatment</a:t>
            </a:r>
            <a:r>
              <a:rPr dirty="0" sz="2000" spc="-50"/>
              <a:t> </a:t>
            </a:r>
            <a:r>
              <a:rPr dirty="0" sz="2000"/>
              <a:t>Effect:</a:t>
            </a:r>
            <a:r>
              <a:rPr dirty="0" sz="2000" spc="-45"/>
              <a:t> </a:t>
            </a:r>
            <a:r>
              <a:rPr dirty="0" sz="2000"/>
              <a:t>Elevated</a:t>
            </a:r>
            <a:r>
              <a:rPr dirty="0" baseline="25641" sz="1950"/>
              <a:t>*</a:t>
            </a:r>
            <a:r>
              <a:rPr dirty="0" baseline="25641" sz="1950" spc="277"/>
              <a:t> </a:t>
            </a:r>
            <a:r>
              <a:rPr dirty="0" sz="2000"/>
              <a:t>vs.</a:t>
            </a:r>
            <a:r>
              <a:rPr dirty="0" sz="2000" spc="-10"/>
              <a:t> </a:t>
            </a:r>
            <a:r>
              <a:rPr dirty="0" sz="2000"/>
              <a:t>Normal</a:t>
            </a:r>
            <a:r>
              <a:rPr dirty="0" sz="2000" spc="-45"/>
              <a:t> </a:t>
            </a:r>
            <a:r>
              <a:rPr dirty="0" sz="2000" spc="-10"/>
              <a:t>hs-</a:t>
            </a:r>
            <a:r>
              <a:rPr dirty="0" sz="2000" spc="-20"/>
              <a:t>cTnT</a:t>
            </a:r>
            <a:endParaRPr sz="2000"/>
          </a:p>
        </p:txBody>
      </p:sp>
      <p:grpSp>
        <p:nvGrpSpPr>
          <p:cNvPr id="7" name="object 7" descr=""/>
          <p:cNvGrpSpPr/>
          <p:nvPr/>
        </p:nvGrpSpPr>
        <p:grpSpPr>
          <a:xfrm>
            <a:off x="7063295" y="1094422"/>
            <a:ext cx="1534795" cy="3348990"/>
            <a:chOff x="7063295" y="1094422"/>
            <a:chExt cx="1534795" cy="3348990"/>
          </a:xfrm>
        </p:grpSpPr>
        <p:sp>
          <p:nvSpPr>
            <p:cNvPr id="8" name="object 8" descr=""/>
            <p:cNvSpPr/>
            <p:nvPr/>
          </p:nvSpPr>
          <p:spPr>
            <a:xfrm>
              <a:off x="7795831" y="1109662"/>
              <a:ext cx="0" cy="3273425"/>
            </a:xfrm>
            <a:custGeom>
              <a:avLst/>
              <a:gdLst/>
              <a:ahLst/>
              <a:cxnLst/>
              <a:rect l="l" t="t" r="r" b="b"/>
              <a:pathLst>
                <a:path w="0" h="3273425">
                  <a:moveTo>
                    <a:pt x="0" y="1558099"/>
                  </a:moveTo>
                  <a:lnTo>
                    <a:pt x="0" y="3273145"/>
                  </a:lnTo>
                </a:path>
                <a:path w="0" h="3273425">
                  <a:moveTo>
                    <a:pt x="0" y="0"/>
                  </a:moveTo>
                  <a:lnTo>
                    <a:pt x="0" y="1466659"/>
                  </a:lnTo>
                </a:path>
              </a:pathLst>
            </a:custGeom>
            <a:ln w="29972">
              <a:solidFill>
                <a:srgbClr val="6C6C6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7077582" y="4375429"/>
              <a:ext cx="1506220" cy="53340"/>
            </a:xfrm>
            <a:custGeom>
              <a:avLst/>
              <a:gdLst/>
              <a:ahLst/>
              <a:cxnLst/>
              <a:rect l="l" t="t" r="r" b="b"/>
              <a:pathLst>
                <a:path w="1506220" h="53339">
                  <a:moveTo>
                    <a:pt x="0" y="0"/>
                  </a:moveTo>
                  <a:lnTo>
                    <a:pt x="1505712" y="0"/>
                  </a:lnTo>
                </a:path>
                <a:path w="1506220" h="53339">
                  <a:moveTo>
                    <a:pt x="104521" y="14605"/>
                  </a:moveTo>
                  <a:lnTo>
                    <a:pt x="104521" y="53340"/>
                  </a:lnTo>
                </a:path>
                <a:path w="1506220" h="53339">
                  <a:moveTo>
                    <a:pt x="718947" y="14605"/>
                  </a:moveTo>
                  <a:lnTo>
                    <a:pt x="718947" y="53340"/>
                  </a:lnTo>
                </a:path>
              </a:pathLst>
            </a:custGeom>
            <a:ln w="28575">
              <a:solidFill>
                <a:srgbClr val="6C6C6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7749920" y="4412996"/>
            <a:ext cx="9334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0">
                <a:solidFill>
                  <a:srgbClr val="111111"/>
                </a:solidFill>
                <a:latin typeface="Calibri"/>
                <a:cs typeface="Calibri"/>
              </a:rPr>
              <a:t>1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6874256" y="4414824"/>
            <a:ext cx="830580" cy="3409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00025">
              <a:lnSpc>
                <a:spcPts val="1125"/>
              </a:lnSpc>
              <a:spcBef>
                <a:spcPts val="95"/>
              </a:spcBef>
            </a:pPr>
            <a:r>
              <a:rPr dirty="0" sz="1000" spc="-25">
                <a:solidFill>
                  <a:srgbClr val="111111"/>
                </a:solidFill>
                <a:latin typeface="Calibri"/>
                <a:cs typeface="Calibri"/>
              </a:rPr>
              <a:t>0.1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ts val="1365"/>
              </a:lnSpc>
            </a:pPr>
            <a:r>
              <a:rPr dirty="0" sz="1200" b="1">
                <a:solidFill>
                  <a:srgbClr val="0D445E"/>
                </a:solidFill>
                <a:latin typeface="Calibri"/>
                <a:cs typeface="Calibri"/>
              </a:rPr>
              <a:t>TAVR</a:t>
            </a:r>
            <a:r>
              <a:rPr dirty="0" sz="1200" spc="-10" b="1">
                <a:solidFill>
                  <a:srgbClr val="0D445E"/>
                </a:solidFill>
                <a:latin typeface="Calibri"/>
                <a:cs typeface="Calibri"/>
              </a:rPr>
              <a:t> better</a:t>
            </a:r>
            <a:endParaRPr sz="1200">
              <a:latin typeface="Calibri"/>
              <a:cs typeface="Calibri"/>
            </a:endParaRPr>
          </a:p>
        </p:txBody>
      </p:sp>
      <p:graphicFrame>
        <p:nvGraphicFramePr>
          <p:cNvPr id="12" name="object 12" descr=""/>
          <p:cNvGraphicFramePr>
            <a:graphicFrameLocks noGrp="1"/>
          </p:cNvGraphicFramePr>
          <p:nvPr/>
        </p:nvGraphicFramePr>
        <p:xfrm>
          <a:off x="0" y="650240"/>
          <a:ext cx="9220200" cy="37166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55595"/>
                <a:gridCol w="2483485"/>
                <a:gridCol w="3804920"/>
              </a:tblGrid>
              <a:tr h="485775">
                <a:tc>
                  <a:txBody>
                    <a:bodyPr/>
                    <a:lstStyle/>
                    <a:p>
                      <a:pPr marL="175895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dirty="0" sz="1800" spc="110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hs-</a:t>
                      </a:r>
                      <a:r>
                        <a:rPr dirty="0" sz="1800" spc="-20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cTnT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123825">
                    <a:lnT w="38100">
                      <a:solidFill>
                        <a:srgbClr val="D0CDAE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490855">
                        <a:lnSpc>
                          <a:spcPct val="100000"/>
                        </a:lnSpc>
                        <a:spcBef>
                          <a:spcPts val="1370"/>
                        </a:spcBef>
                      </a:pPr>
                      <a:r>
                        <a:rPr dirty="0" sz="1200" spc="50" b="1">
                          <a:latin typeface="Calibri"/>
                          <a:cs typeface="Calibri"/>
                        </a:rPr>
                        <a:t>Number</a:t>
                      </a:r>
                      <a:r>
                        <a:rPr dirty="0" sz="12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60" b="1">
                          <a:latin typeface="Calibri"/>
                          <a:cs typeface="Calibri"/>
                        </a:rPr>
                        <a:t>Needed</a:t>
                      </a:r>
                      <a:r>
                        <a:rPr dirty="0" sz="12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2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20" b="1">
                          <a:latin typeface="Calibri"/>
                          <a:cs typeface="Calibri"/>
                        </a:rPr>
                        <a:t>Treat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73990">
                    <a:lnT w="38100">
                      <a:solidFill>
                        <a:srgbClr val="D0CDAE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02895">
                        <a:lnSpc>
                          <a:spcPct val="100000"/>
                        </a:lnSpc>
                        <a:spcBef>
                          <a:spcPts val="1235"/>
                        </a:spcBef>
                        <a:tabLst>
                          <a:tab pos="3085465" algn="l"/>
                        </a:tabLst>
                      </a:pPr>
                      <a:r>
                        <a:rPr dirty="0" sz="1400" spc="110" b="1">
                          <a:latin typeface="Calibri"/>
                          <a:cs typeface="Calibri"/>
                        </a:rPr>
                        <a:t>HR</a:t>
                      </a:r>
                      <a:r>
                        <a:rPr dirty="0" sz="1400" spc="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(95%</a:t>
                      </a:r>
                      <a:r>
                        <a:rPr dirty="0" sz="1400" spc="7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60" b="1">
                          <a:latin typeface="Calibri"/>
                          <a:cs typeface="Calibri"/>
                        </a:rPr>
                        <a:t>CI)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baseline="-17857" sz="2100" spc="-30" b="1" i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dirty="0" baseline="-49382" sz="1350" spc="-30" b="1" i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int</a:t>
                      </a:r>
                      <a:endParaRPr baseline="-49382" sz="1350">
                        <a:latin typeface="Calibri"/>
                        <a:cs typeface="Calibri"/>
                      </a:endParaRPr>
                    </a:p>
                  </a:txBody>
                  <a:tcPr marL="0" marR="0" marB="0" marT="156845">
                    <a:lnT w="38100">
                      <a:solidFill>
                        <a:srgbClr val="D0CDAE"/>
                      </a:solidFill>
                      <a:prstDash val="solid"/>
                    </a:lnT>
                  </a:tcPr>
                </a:tc>
              </a:tr>
              <a:tr h="273685">
                <a:tc gridSpan="3">
                  <a:txBody>
                    <a:bodyPr/>
                    <a:lstStyle/>
                    <a:p>
                      <a:pPr marL="17589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1200" spc="5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Death,</a:t>
                      </a:r>
                      <a:r>
                        <a:rPr dirty="0" sz="1200" spc="2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stroke,</a:t>
                      </a:r>
                      <a:r>
                        <a:rPr dirty="0" sz="1200" spc="2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dirty="0" sz="1200" spc="3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4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unplanned</a:t>
                      </a:r>
                      <a:r>
                        <a:rPr dirty="0" sz="1200" spc="3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0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CV</a:t>
                      </a:r>
                      <a:r>
                        <a:rPr dirty="0" sz="1200" spc="3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hospitalization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969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07010">
                <a:tc>
                  <a:txBody>
                    <a:bodyPr/>
                    <a:lstStyle/>
                    <a:p>
                      <a:pPr marL="300355">
                        <a:lnSpc>
                          <a:spcPts val="1330"/>
                        </a:lnSpc>
                        <a:spcBef>
                          <a:spcPts val="200"/>
                        </a:spcBef>
                      </a:pPr>
                      <a:r>
                        <a:rPr dirty="0" sz="1200" spc="55" b="1">
                          <a:latin typeface="Calibri"/>
                          <a:cs typeface="Calibri"/>
                        </a:rPr>
                        <a:t>Early</a:t>
                      </a:r>
                      <a:r>
                        <a:rPr dirty="0" sz="12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TAVR</a:t>
                      </a:r>
                      <a:r>
                        <a:rPr dirty="0" sz="12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55" b="1">
                          <a:latin typeface="Calibri"/>
                          <a:cs typeface="Calibri"/>
                        </a:rPr>
                        <a:t>vs.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75" b="1">
                          <a:latin typeface="Calibri"/>
                          <a:cs typeface="Calibri"/>
                        </a:rPr>
                        <a:t>CS</a:t>
                      </a:r>
                      <a:r>
                        <a:rPr dirty="0" sz="12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latin typeface="Calibri"/>
                          <a:cs typeface="Calibri"/>
                        </a:rPr>
                        <a:t>(Normal)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5400"/>
                </a:tc>
                <a:tc>
                  <a:txBody>
                    <a:bodyPr/>
                    <a:lstStyle/>
                    <a:p>
                      <a:pPr algn="ctr" marL="494665">
                        <a:lnSpc>
                          <a:spcPts val="1465"/>
                        </a:lnSpc>
                        <a:spcBef>
                          <a:spcPts val="65"/>
                        </a:spcBef>
                      </a:pPr>
                      <a:r>
                        <a:rPr dirty="0" sz="1400" spc="-50" b="1">
                          <a:latin typeface="Calibri"/>
                          <a:cs typeface="Calibri"/>
                        </a:rPr>
                        <a:t>6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255"/>
                </a:tc>
                <a:tc>
                  <a:txBody>
                    <a:bodyPr/>
                    <a:lstStyle/>
                    <a:p>
                      <a:pPr marL="154305">
                        <a:lnSpc>
                          <a:spcPts val="1465"/>
                        </a:lnSpc>
                        <a:spcBef>
                          <a:spcPts val="65"/>
                        </a:spcBef>
                        <a:tabLst>
                          <a:tab pos="3085465" algn="l"/>
                        </a:tabLst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0.46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(0.34,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0.62)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baseline="-35714" sz="2100" spc="-3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0.24</a:t>
                      </a:r>
                      <a:endParaRPr baseline="-35714" sz="2100">
                        <a:latin typeface="Calibri"/>
                        <a:cs typeface="Calibri"/>
                      </a:endParaRPr>
                    </a:p>
                  </a:txBody>
                  <a:tcPr marL="0" marR="0" marB="0" marT="8255"/>
                </a:tc>
              </a:tr>
              <a:tr h="939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3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21615">
                <a:tc>
                  <a:txBody>
                    <a:bodyPr/>
                    <a:lstStyle/>
                    <a:p>
                      <a:pPr marL="300355">
                        <a:lnSpc>
                          <a:spcPts val="1230"/>
                        </a:lnSpc>
                      </a:pPr>
                      <a:r>
                        <a:rPr dirty="0" sz="1200" spc="55" b="1">
                          <a:latin typeface="Calibri"/>
                          <a:cs typeface="Calibri"/>
                        </a:rPr>
                        <a:t>Early</a:t>
                      </a:r>
                      <a:r>
                        <a:rPr dirty="0" sz="12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TAVR</a:t>
                      </a:r>
                      <a:r>
                        <a:rPr dirty="0" sz="12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55" b="1">
                          <a:latin typeface="Calibri"/>
                          <a:cs typeface="Calibri"/>
                        </a:rPr>
                        <a:t>vs.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75" b="1">
                          <a:latin typeface="Calibri"/>
                          <a:cs typeface="Calibri"/>
                        </a:rPr>
                        <a:t>CS</a:t>
                      </a:r>
                      <a:r>
                        <a:rPr dirty="0" sz="12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latin typeface="Calibri"/>
                          <a:cs typeface="Calibri"/>
                        </a:rPr>
                        <a:t>(Elevated)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494665">
                        <a:lnSpc>
                          <a:spcPts val="1340"/>
                        </a:lnSpc>
                      </a:pPr>
                      <a:r>
                        <a:rPr dirty="0" sz="1400" spc="-50" b="1">
                          <a:latin typeface="Calibri"/>
                          <a:cs typeface="Calibri"/>
                        </a:rPr>
                        <a:t>5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4305">
                        <a:lnSpc>
                          <a:spcPts val="1340"/>
                        </a:lnSpc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0.59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(0.40,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0.86)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241935">
                <a:tc>
                  <a:txBody>
                    <a:bodyPr/>
                    <a:lstStyle/>
                    <a:p>
                      <a:pPr marL="17589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200" spc="5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Death, </a:t>
                      </a:r>
                      <a:r>
                        <a:rPr dirty="0" sz="1200" spc="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stroke,</a:t>
                      </a:r>
                      <a:r>
                        <a:rPr dirty="0" sz="1200" spc="4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9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HF</a:t>
                      </a:r>
                      <a:r>
                        <a:rPr dirty="0" sz="1200" spc="6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hospitalization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73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64795">
                <a:tc>
                  <a:txBody>
                    <a:bodyPr/>
                    <a:lstStyle/>
                    <a:p>
                      <a:pPr marL="30035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200" spc="45" b="1">
                          <a:latin typeface="Calibri"/>
                          <a:cs typeface="Calibri"/>
                        </a:rPr>
                        <a:t>Normal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5400"/>
                </a:tc>
                <a:tc>
                  <a:txBody>
                    <a:bodyPr/>
                    <a:lstStyle/>
                    <a:p>
                      <a:pPr algn="ctr" marL="49403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400" spc="-25" b="1">
                          <a:latin typeface="Calibri"/>
                          <a:cs typeface="Calibri"/>
                        </a:rPr>
                        <a:t>14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255"/>
                </a:tc>
                <a:tc>
                  <a:txBody>
                    <a:bodyPr/>
                    <a:lstStyle/>
                    <a:p>
                      <a:pPr marL="154305">
                        <a:lnSpc>
                          <a:spcPct val="100000"/>
                        </a:lnSpc>
                        <a:spcBef>
                          <a:spcPts val="65"/>
                        </a:spcBef>
                        <a:tabLst>
                          <a:tab pos="3085465" algn="l"/>
                        </a:tabLst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0.45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(0.28,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0.70)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baseline="-33730" sz="2100" spc="-3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0.06</a:t>
                      </a:r>
                      <a:endParaRPr baseline="-33730" sz="2100">
                        <a:latin typeface="Calibri"/>
                        <a:cs typeface="Calibri"/>
                      </a:endParaRPr>
                    </a:p>
                  </a:txBody>
                  <a:tcPr marL="0" marR="0" marB="0" marT="8255"/>
                </a:tc>
              </a:tr>
              <a:tr h="278130">
                <a:tc>
                  <a:txBody>
                    <a:bodyPr/>
                    <a:lstStyle/>
                    <a:p>
                      <a:pPr marL="30035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200" spc="40" b="1">
                          <a:latin typeface="Calibri"/>
                          <a:cs typeface="Calibri"/>
                        </a:rPr>
                        <a:t>Elevated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4290"/>
                </a:tc>
                <a:tc>
                  <a:txBody>
                    <a:bodyPr/>
                    <a:lstStyle/>
                    <a:p>
                      <a:pPr algn="ctr" marL="49403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400" spc="-25" b="1">
                          <a:latin typeface="Calibri"/>
                          <a:cs typeface="Calibri"/>
                        </a:rPr>
                        <a:t>16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7780"/>
                </a:tc>
                <a:tc>
                  <a:txBody>
                    <a:bodyPr/>
                    <a:lstStyle/>
                    <a:p>
                      <a:pPr marL="15430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0.83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(0.50,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1.38)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7780"/>
                </a:tc>
              </a:tr>
              <a:tr h="237490">
                <a:tc gridSpan="3">
                  <a:txBody>
                    <a:bodyPr/>
                    <a:lstStyle/>
                    <a:p>
                      <a:pPr marL="17589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200" spc="5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Death,</a:t>
                      </a:r>
                      <a:r>
                        <a:rPr dirty="0" sz="120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3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stroke,</a:t>
                      </a:r>
                      <a:r>
                        <a:rPr dirty="0" sz="1200" spc="-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4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unplanned</a:t>
                      </a:r>
                      <a:r>
                        <a:rPr dirty="0" sz="1200" spc="-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0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CV</a:t>
                      </a:r>
                      <a:r>
                        <a:rPr dirty="0" sz="1200" spc="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3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hospitalization,</a:t>
                      </a:r>
                      <a:r>
                        <a:rPr dirty="0" sz="120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3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dirty="0" sz="1200" spc="1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3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intervention</a:t>
                      </a:r>
                      <a:r>
                        <a:rPr dirty="0" sz="1200" spc="-2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3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with</a:t>
                      </a:r>
                      <a:r>
                        <a:rPr dirty="0" sz="1200" spc="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6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advanced</a:t>
                      </a:r>
                      <a:r>
                        <a:rPr dirty="0" sz="1200" spc="-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7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signs</a:t>
                      </a:r>
                      <a:r>
                        <a:rPr dirty="0" sz="1200" spc="3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or</a:t>
                      </a:r>
                      <a:r>
                        <a:rPr dirty="0" sz="120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5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symptoms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3495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36220">
                <a:tc>
                  <a:txBody>
                    <a:bodyPr/>
                    <a:lstStyle/>
                    <a:p>
                      <a:pPr marL="30035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200" spc="45" b="1">
                          <a:latin typeface="Calibri"/>
                          <a:cs typeface="Calibri"/>
                        </a:rPr>
                        <a:t>Normal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5400"/>
                </a:tc>
                <a:tc>
                  <a:txBody>
                    <a:bodyPr/>
                    <a:lstStyle/>
                    <a:p>
                      <a:pPr algn="ctr" marL="49212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400" spc="-50" b="1">
                          <a:latin typeface="Calibri"/>
                          <a:cs typeface="Calibri"/>
                        </a:rPr>
                        <a:t>6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255"/>
                </a:tc>
                <a:tc>
                  <a:txBody>
                    <a:bodyPr/>
                    <a:lstStyle/>
                    <a:p>
                      <a:pPr marL="1530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0.41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(0.31,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0.56)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255"/>
                </a:tc>
              </a:tr>
              <a:tr h="328930">
                <a:tc>
                  <a:txBody>
                    <a:bodyPr/>
                    <a:lstStyle/>
                    <a:p>
                      <a:pPr marL="300355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dirty="0" sz="1200" spc="40" b="1">
                          <a:latin typeface="Calibri"/>
                          <a:cs typeface="Calibri"/>
                        </a:rPr>
                        <a:t>Elevated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7470"/>
                </a:tc>
                <a:tc>
                  <a:txBody>
                    <a:bodyPr/>
                    <a:lstStyle/>
                    <a:p>
                      <a:pPr algn="ctr" marL="49212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400" spc="-50" b="1">
                          <a:latin typeface="Calibri"/>
                          <a:cs typeface="Calibri"/>
                        </a:rPr>
                        <a:t>6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0960"/>
                </a:tc>
                <a:tc>
                  <a:txBody>
                    <a:bodyPr/>
                    <a:lstStyle/>
                    <a:p>
                      <a:pPr marL="153035">
                        <a:lnSpc>
                          <a:spcPct val="100000"/>
                        </a:lnSpc>
                        <a:spcBef>
                          <a:spcPts val="480"/>
                        </a:spcBef>
                        <a:tabLst>
                          <a:tab pos="3109595" algn="l"/>
                        </a:tabLst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0.63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(0.43,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0.92)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baseline="39682" sz="2100" spc="-3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0.10</a:t>
                      </a:r>
                      <a:endParaRPr baseline="39682" sz="2100">
                        <a:latin typeface="Calibri"/>
                        <a:cs typeface="Calibri"/>
                      </a:endParaRPr>
                    </a:p>
                  </a:txBody>
                  <a:tcPr marL="0" marR="0" marB="0" marT="60960"/>
                </a:tc>
              </a:tr>
              <a:tr h="245110">
                <a:tc>
                  <a:txBody>
                    <a:bodyPr/>
                    <a:lstStyle/>
                    <a:p>
                      <a:pPr marL="17589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200" spc="9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HF</a:t>
                      </a:r>
                      <a:r>
                        <a:rPr dirty="0" sz="1200" spc="-1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hospitalization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04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36220">
                <a:tc>
                  <a:txBody>
                    <a:bodyPr/>
                    <a:lstStyle/>
                    <a:p>
                      <a:pPr marL="30035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200" spc="45" b="1">
                          <a:latin typeface="Calibri"/>
                          <a:cs typeface="Calibri"/>
                        </a:rPr>
                        <a:t>Normal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4765"/>
                </a:tc>
                <a:tc>
                  <a:txBody>
                    <a:bodyPr/>
                    <a:lstStyle/>
                    <a:p>
                      <a:pPr algn="ctr" marL="49403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400" spc="-25" b="1">
                          <a:latin typeface="Calibri"/>
                          <a:cs typeface="Calibri"/>
                        </a:rPr>
                        <a:t>15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255"/>
                </a:tc>
                <a:tc>
                  <a:txBody>
                    <a:bodyPr/>
                    <a:lstStyle/>
                    <a:p>
                      <a:pPr marL="154305">
                        <a:lnSpc>
                          <a:spcPct val="100000"/>
                        </a:lnSpc>
                        <a:spcBef>
                          <a:spcPts val="65"/>
                        </a:spcBef>
                        <a:tabLst>
                          <a:tab pos="3109595" algn="l"/>
                        </a:tabLst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0.11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(0.03,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0.38)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baseline="-43650" sz="2100" spc="-3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0.03</a:t>
                      </a:r>
                      <a:endParaRPr baseline="-43650" sz="2100">
                        <a:latin typeface="Calibri"/>
                        <a:cs typeface="Calibri"/>
                      </a:endParaRPr>
                    </a:p>
                  </a:txBody>
                  <a:tcPr marL="0" marR="0" marB="0" marT="8255"/>
                </a:tc>
              </a:tr>
              <a:tr h="333375">
                <a:tc>
                  <a:txBody>
                    <a:bodyPr/>
                    <a:lstStyle/>
                    <a:p>
                      <a:pPr marL="30035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200" spc="40" b="1">
                          <a:latin typeface="Calibri"/>
                          <a:cs typeface="Calibri"/>
                        </a:rPr>
                        <a:t>Elevated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9209"/>
                </a:tc>
                <a:tc>
                  <a:txBody>
                    <a:bodyPr/>
                    <a:lstStyle/>
                    <a:p>
                      <a:pPr algn="ctr" marL="49403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400" spc="-25" b="1">
                          <a:latin typeface="Calibri"/>
                          <a:cs typeface="Calibri"/>
                        </a:rPr>
                        <a:t>12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065"/>
                </a:tc>
                <a:tc>
                  <a:txBody>
                    <a:bodyPr/>
                    <a:lstStyle/>
                    <a:p>
                      <a:pPr marL="1543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0.55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(0.26,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1.19)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065"/>
                </a:tc>
              </a:tr>
            </a:tbl>
          </a:graphicData>
        </a:graphic>
      </p:graphicFrame>
      <p:sp>
        <p:nvSpPr>
          <p:cNvPr id="13" name="object 13" descr=""/>
          <p:cNvSpPr txBox="1"/>
          <p:nvPr/>
        </p:nvSpPr>
        <p:spPr>
          <a:xfrm>
            <a:off x="53339" y="4888788"/>
            <a:ext cx="64503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baseline="24691" sz="1350">
                <a:solidFill>
                  <a:srgbClr val="0D445E"/>
                </a:solidFill>
                <a:latin typeface="Arial"/>
                <a:cs typeface="Arial"/>
              </a:rPr>
              <a:t>*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Elevated</a:t>
            </a:r>
            <a:r>
              <a:rPr dirty="0" sz="1000" spc="-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D445E"/>
                </a:solidFill>
                <a:latin typeface="Arial"/>
                <a:cs typeface="Arial"/>
              </a:rPr>
              <a:t>hs-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cTnT</a:t>
            </a:r>
            <a:r>
              <a:rPr dirty="0" sz="1000" spc="-4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defined</a:t>
            </a:r>
            <a:r>
              <a:rPr dirty="0" sz="1000" spc="-2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as</a:t>
            </a:r>
            <a:r>
              <a:rPr dirty="0" sz="1000" spc="-2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≥</a:t>
            </a:r>
            <a:r>
              <a:rPr dirty="0" sz="1000" spc="-1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14</a:t>
            </a:r>
            <a:r>
              <a:rPr dirty="0" sz="1000" spc="-1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pg/mL</a:t>
            </a:r>
            <a:r>
              <a:rPr dirty="0" sz="1000" spc="-3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for</a:t>
            </a:r>
            <a:r>
              <a:rPr dirty="0" sz="1000" spc="-2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females</a:t>
            </a:r>
            <a:r>
              <a:rPr dirty="0" sz="1000" spc="-4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and</a:t>
            </a:r>
            <a:r>
              <a:rPr dirty="0" sz="1000" spc="-1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≥</a:t>
            </a:r>
            <a:r>
              <a:rPr dirty="0" sz="1000" spc="-2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22</a:t>
            </a:r>
            <a:r>
              <a:rPr dirty="0" sz="1000" spc="-1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pg/mL</a:t>
            </a:r>
            <a:r>
              <a:rPr dirty="0" sz="1000" spc="-3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for</a:t>
            </a:r>
            <a:r>
              <a:rPr dirty="0" sz="1000" spc="-2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males.</a:t>
            </a:r>
            <a:r>
              <a:rPr dirty="0" sz="1000" spc="49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N=573</a:t>
            </a:r>
            <a:r>
              <a:rPr dirty="0" sz="1000" spc="-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Normal,</a:t>
            </a:r>
            <a:r>
              <a:rPr dirty="0" sz="1000" spc="-1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N=225</a:t>
            </a:r>
            <a:r>
              <a:rPr dirty="0" sz="1000" spc="-1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D445E"/>
                </a:solidFill>
                <a:latin typeface="Arial"/>
                <a:cs typeface="Arial"/>
              </a:rPr>
              <a:t>Elevated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14" name="object 14" descr=""/>
          <p:cNvGrpSpPr/>
          <p:nvPr/>
        </p:nvGrpSpPr>
        <p:grpSpPr>
          <a:xfrm>
            <a:off x="7453121" y="1535430"/>
            <a:ext cx="217804" cy="110489"/>
            <a:chOff x="7453121" y="1535430"/>
            <a:chExt cx="217804" cy="110489"/>
          </a:xfrm>
        </p:grpSpPr>
        <p:sp>
          <p:nvSpPr>
            <p:cNvPr id="15" name="object 15" descr=""/>
            <p:cNvSpPr/>
            <p:nvPr/>
          </p:nvSpPr>
          <p:spPr>
            <a:xfrm>
              <a:off x="7453121" y="1580134"/>
              <a:ext cx="153670" cy="0"/>
            </a:xfrm>
            <a:custGeom>
              <a:avLst/>
              <a:gdLst/>
              <a:ahLst/>
              <a:cxnLst/>
              <a:rect l="l" t="t" r="r" b="b"/>
              <a:pathLst>
                <a:path w="153670" h="0">
                  <a:moveTo>
                    <a:pt x="0" y="0"/>
                  </a:moveTo>
                  <a:lnTo>
                    <a:pt x="153543" y="0"/>
                  </a:lnTo>
                </a:path>
              </a:pathLst>
            </a:custGeom>
            <a:ln w="28575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7478521" y="1544955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182879" y="0"/>
                  </a:moveTo>
                  <a:lnTo>
                    <a:pt x="0" y="0"/>
                  </a:lnTo>
                  <a:lnTo>
                    <a:pt x="0" y="91439"/>
                  </a:lnTo>
                  <a:lnTo>
                    <a:pt x="182879" y="91439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008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7478521" y="1544955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0" y="91439"/>
                  </a:moveTo>
                  <a:lnTo>
                    <a:pt x="182879" y="91439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1439"/>
                  </a:lnTo>
                  <a:close/>
                </a:path>
              </a:pathLst>
            </a:custGeom>
            <a:ln w="19050">
              <a:solidFill>
                <a:srgbClr val="11111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8" name="object 18" descr=""/>
          <p:cNvGrpSpPr/>
          <p:nvPr/>
        </p:nvGrpSpPr>
        <p:grpSpPr>
          <a:xfrm>
            <a:off x="7484364" y="1754251"/>
            <a:ext cx="249554" cy="110489"/>
            <a:chOff x="7484364" y="1754251"/>
            <a:chExt cx="249554" cy="110489"/>
          </a:xfrm>
        </p:grpSpPr>
        <p:sp>
          <p:nvSpPr>
            <p:cNvPr id="19" name="object 19" descr=""/>
            <p:cNvSpPr/>
            <p:nvPr/>
          </p:nvSpPr>
          <p:spPr>
            <a:xfrm>
              <a:off x="7484364" y="1803273"/>
              <a:ext cx="249554" cy="0"/>
            </a:xfrm>
            <a:custGeom>
              <a:avLst/>
              <a:gdLst/>
              <a:ahLst/>
              <a:cxnLst/>
              <a:rect l="l" t="t" r="r" b="b"/>
              <a:pathLst>
                <a:path w="249554" h="0">
                  <a:moveTo>
                    <a:pt x="0" y="0"/>
                  </a:moveTo>
                  <a:lnTo>
                    <a:pt x="249174" y="0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7531227" y="1763776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182879" y="0"/>
                  </a:moveTo>
                  <a:lnTo>
                    <a:pt x="0" y="0"/>
                  </a:lnTo>
                  <a:lnTo>
                    <a:pt x="0" y="91439"/>
                  </a:lnTo>
                  <a:lnTo>
                    <a:pt x="182879" y="91439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7531227" y="1763776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0" y="91439"/>
                  </a:moveTo>
                  <a:lnTo>
                    <a:pt x="182879" y="91439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1439"/>
                  </a:lnTo>
                  <a:close/>
                </a:path>
              </a:pathLst>
            </a:custGeom>
            <a:ln w="19050">
              <a:solidFill>
                <a:srgbClr val="11111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2" name="object 22" descr=""/>
          <p:cNvGrpSpPr/>
          <p:nvPr/>
        </p:nvGrpSpPr>
        <p:grpSpPr>
          <a:xfrm>
            <a:off x="7132193" y="2334132"/>
            <a:ext cx="1394460" cy="2094864"/>
            <a:chOff x="7132193" y="2334132"/>
            <a:chExt cx="1394460" cy="2094864"/>
          </a:xfrm>
        </p:grpSpPr>
        <p:sp>
          <p:nvSpPr>
            <p:cNvPr id="23" name="object 23" descr=""/>
            <p:cNvSpPr/>
            <p:nvPr/>
          </p:nvSpPr>
          <p:spPr>
            <a:xfrm>
              <a:off x="7132193" y="3168014"/>
              <a:ext cx="234950" cy="0"/>
            </a:xfrm>
            <a:custGeom>
              <a:avLst/>
              <a:gdLst/>
              <a:ahLst/>
              <a:cxnLst/>
              <a:rect l="l" t="t" r="r" b="b"/>
              <a:pathLst>
                <a:path w="234950" h="0">
                  <a:moveTo>
                    <a:pt x="0" y="0"/>
                  </a:moveTo>
                  <a:lnTo>
                    <a:pt x="234950" y="0"/>
                  </a:lnTo>
                </a:path>
              </a:pathLst>
            </a:custGeom>
            <a:ln w="28575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7244842" y="3426840"/>
              <a:ext cx="481330" cy="0"/>
            </a:xfrm>
            <a:custGeom>
              <a:avLst/>
              <a:gdLst/>
              <a:ahLst/>
              <a:cxnLst/>
              <a:rect l="l" t="t" r="r" b="b"/>
              <a:pathLst>
                <a:path w="481329" h="0">
                  <a:moveTo>
                    <a:pt x="0" y="0"/>
                  </a:moveTo>
                  <a:lnTo>
                    <a:pt x="481075" y="0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7182739" y="3134232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182879" y="0"/>
                  </a:moveTo>
                  <a:lnTo>
                    <a:pt x="0" y="0"/>
                  </a:lnTo>
                  <a:lnTo>
                    <a:pt x="0" y="91439"/>
                  </a:lnTo>
                  <a:lnTo>
                    <a:pt x="182879" y="91439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008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7182739" y="3134232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0" y="91439"/>
                  </a:moveTo>
                  <a:lnTo>
                    <a:pt x="182879" y="91439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1439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7360920" y="3381628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182879" y="0"/>
                  </a:moveTo>
                  <a:lnTo>
                    <a:pt x="0" y="0"/>
                  </a:lnTo>
                  <a:lnTo>
                    <a:pt x="0" y="91440"/>
                  </a:lnTo>
                  <a:lnTo>
                    <a:pt x="182879" y="91440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7360920" y="3381628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0" y="91440"/>
                  </a:moveTo>
                  <a:lnTo>
                    <a:pt x="182879" y="91440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1440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7417435" y="2378709"/>
              <a:ext cx="227965" cy="0"/>
            </a:xfrm>
            <a:custGeom>
              <a:avLst/>
              <a:gdLst/>
              <a:ahLst/>
              <a:cxnLst/>
              <a:rect l="l" t="t" r="r" b="b"/>
              <a:pathLst>
                <a:path w="227965" h="0">
                  <a:moveTo>
                    <a:pt x="0" y="0"/>
                  </a:moveTo>
                  <a:lnTo>
                    <a:pt x="227711" y="0"/>
                  </a:lnTo>
                </a:path>
              </a:pathLst>
            </a:custGeom>
            <a:ln w="28575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7534402" y="2618993"/>
              <a:ext cx="482600" cy="0"/>
            </a:xfrm>
            <a:custGeom>
              <a:avLst/>
              <a:gdLst/>
              <a:ahLst/>
              <a:cxnLst/>
              <a:rect l="l" t="t" r="r" b="b"/>
              <a:pathLst>
                <a:path w="482600" h="0">
                  <a:moveTo>
                    <a:pt x="0" y="0"/>
                  </a:moveTo>
                  <a:lnTo>
                    <a:pt x="482219" y="0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7454392" y="2343657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182879" y="0"/>
                  </a:moveTo>
                  <a:lnTo>
                    <a:pt x="0" y="0"/>
                  </a:lnTo>
                  <a:lnTo>
                    <a:pt x="0" y="91439"/>
                  </a:lnTo>
                  <a:lnTo>
                    <a:pt x="182879" y="91439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008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7454392" y="2343657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0" y="91439"/>
                  </a:moveTo>
                  <a:lnTo>
                    <a:pt x="182879" y="91439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1439"/>
                  </a:lnTo>
                  <a:close/>
                </a:path>
              </a:pathLst>
            </a:custGeom>
            <a:ln w="19050">
              <a:solidFill>
                <a:srgbClr val="11111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7646289" y="2576321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182879" y="0"/>
                  </a:moveTo>
                  <a:lnTo>
                    <a:pt x="0" y="0"/>
                  </a:lnTo>
                  <a:lnTo>
                    <a:pt x="0" y="91439"/>
                  </a:lnTo>
                  <a:lnTo>
                    <a:pt x="182879" y="91439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7646289" y="2576321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0" y="91439"/>
                  </a:moveTo>
                  <a:lnTo>
                    <a:pt x="182879" y="91439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1439"/>
                  </a:lnTo>
                  <a:close/>
                </a:path>
              </a:pathLst>
            </a:custGeom>
            <a:ln w="19050">
              <a:solidFill>
                <a:srgbClr val="11111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7297928" y="3967098"/>
              <a:ext cx="186055" cy="0"/>
            </a:xfrm>
            <a:custGeom>
              <a:avLst/>
              <a:gdLst/>
              <a:ahLst/>
              <a:cxnLst/>
              <a:rect l="l" t="t" r="r" b="b"/>
              <a:pathLst>
                <a:path w="186054" h="0">
                  <a:moveTo>
                    <a:pt x="0" y="0"/>
                  </a:moveTo>
                  <a:lnTo>
                    <a:pt x="185800" y="0"/>
                  </a:lnTo>
                </a:path>
              </a:pathLst>
            </a:custGeom>
            <a:ln w="28575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7420356" y="4225810"/>
              <a:ext cx="487680" cy="0"/>
            </a:xfrm>
            <a:custGeom>
              <a:avLst/>
              <a:gdLst/>
              <a:ahLst/>
              <a:cxnLst/>
              <a:rect l="l" t="t" r="r" b="b"/>
              <a:pathLst>
                <a:path w="487679" h="0">
                  <a:moveTo>
                    <a:pt x="0" y="0"/>
                  </a:moveTo>
                  <a:lnTo>
                    <a:pt x="487552" y="0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7284720" y="3933024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182879" y="0"/>
                  </a:moveTo>
                  <a:lnTo>
                    <a:pt x="0" y="0"/>
                  </a:lnTo>
                  <a:lnTo>
                    <a:pt x="0" y="91439"/>
                  </a:lnTo>
                  <a:lnTo>
                    <a:pt x="182879" y="91439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008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7284720" y="3933024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0" y="91439"/>
                  </a:moveTo>
                  <a:lnTo>
                    <a:pt x="182879" y="91439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1439"/>
                  </a:lnTo>
                  <a:close/>
                </a:path>
              </a:pathLst>
            </a:custGeom>
            <a:ln w="19050">
              <a:solidFill>
                <a:srgbClr val="11111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7525131" y="4178274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182879" y="0"/>
                  </a:moveTo>
                  <a:lnTo>
                    <a:pt x="0" y="0"/>
                  </a:lnTo>
                  <a:lnTo>
                    <a:pt x="0" y="91440"/>
                  </a:lnTo>
                  <a:lnTo>
                    <a:pt x="182879" y="91440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7525131" y="4178274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0" y="91440"/>
                  </a:moveTo>
                  <a:lnTo>
                    <a:pt x="182879" y="91440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1440"/>
                  </a:lnTo>
                  <a:close/>
                </a:path>
              </a:pathLst>
            </a:custGeom>
            <a:ln w="19050">
              <a:solidFill>
                <a:srgbClr val="11111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8512175" y="4390034"/>
              <a:ext cx="0" cy="38735"/>
            </a:xfrm>
            <a:custGeom>
              <a:avLst/>
              <a:gdLst/>
              <a:ahLst/>
              <a:cxnLst/>
              <a:rect l="l" t="t" r="r" b="b"/>
              <a:pathLst>
                <a:path w="0" h="38735">
                  <a:moveTo>
                    <a:pt x="0" y="0"/>
                  </a:moveTo>
                  <a:lnTo>
                    <a:pt x="0" y="38734"/>
                  </a:lnTo>
                </a:path>
              </a:pathLst>
            </a:custGeom>
            <a:ln w="28575">
              <a:solidFill>
                <a:srgbClr val="6C6C6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2" name="object 42" descr=""/>
          <p:cNvSpPr txBox="1"/>
          <p:nvPr/>
        </p:nvSpPr>
        <p:spPr>
          <a:xfrm>
            <a:off x="8118297" y="4412996"/>
            <a:ext cx="680085" cy="3429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06680">
              <a:lnSpc>
                <a:spcPts val="1130"/>
              </a:lnSpc>
              <a:spcBef>
                <a:spcPts val="95"/>
              </a:spcBef>
            </a:pPr>
            <a:r>
              <a:rPr dirty="0" sz="1000" spc="-50">
                <a:solidFill>
                  <a:srgbClr val="111111"/>
                </a:solidFill>
                <a:latin typeface="Calibri"/>
                <a:cs typeface="Calibri"/>
              </a:rPr>
              <a:t>2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ts val="1370"/>
              </a:lnSpc>
            </a:pPr>
            <a:r>
              <a:rPr dirty="0" sz="1200" spc="175" b="1">
                <a:solidFill>
                  <a:srgbClr val="0D445E"/>
                </a:solidFill>
                <a:latin typeface="Calibri"/>
                <a:cs typeface="Calibri"/>
              </a:rPr>
              <a:t>CS</a:t>
            </a:r>
            <a:r>
              <a:rPr dirty="0" sz="1200" spc="-30" b="1">
                <a:solidFill>
                  <a:srgbClr val="0D445E"/>
                </a:solidFill>
                <a:latin typeface="Calibri"/>
                <a:cs typeface="Calibri"/>
              </a:rPr>
              <a:t> </a:t>
            </a:r>
            <a:r>
              <a:rPr dirty="0" sz="1200" spc="-10" b="1">
                <a:solidFill>
                  <a:srgbClr val="0D445E"/>
                </a:solidFill>
                <a:latin typeface="Calibri"/>
                <a:cs typeface="Calibri"/>
              </a:rPr>
              <a:t>better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07492" rIns="0" bIns="0" rtlCol="0" vert="horz">
            <a:spAutoFit/>
          </a:bodyPr>
          <a:lstStyle/>
          <a:p>
            <a:pPr marL="196850">
              <a:lnSpc>
                <a:spcPct val="100000"/>
              </a:lnSpc>
              <a:spcBef>
                <a:spcPts val="105"/>
              </a:spcBef>
            </a:pPr>
            <a:r>
              <a:rPr dirty="0" sz="2000"/>
              <a:t>Treatment</a:t>
            </a:r>
            <a:r>
              <a:rPr dirty="0" sz="2000" spc="-50"/>
              <a:t> </a:t>
            </a:r>
            <a:r>
              <a:rPr dirty="0" sz="2000"/>
              <a:t>Effect:</a:t>
            </a:r>
            <a:r>
              <a:rPr dirty="0" sz="2000" spc="-45"/>
              <a:t> </a:t>
            </a:r>
            <a:r>
              <a:rPr dirty="0" sz="2000"/>
              <a:t>≤</a:t>
            </a:r>
            <a:r>
              <a:rPr dirty="0" sz="2000" spc="-25"/>
              <a:t> </a:t>
            </a:r>
            <a:r>
              <a:rPr dirty="0" sz="2000"/>
              <a:t>vs</a:t>
            </a:r>
            <a:r>
              <a:rPr dirty="0" sz="2000" spc="-5"/>
              <a:t> </a:t>
            </a:r>
            <a:r>
              <a:rPr dirty="0" sz="2000"/>
              <a:t>&gt;</a:t>
            </a:r>
            <a:r>
              <a:rPr dirty="0" sz="2000" spc="-25"/>
              <a:t> </a:t>
            </a:r>
            <a:r>
              <a:rPr dirty="0" sz="2000"/>
              <a:t>3-fold</a:t>
            </a:r>
            <a:r>
              <a:rPr dirty="0" sz="2000" spc="-40"/>
              <a:t> </a:t>
            </a:r>
            <a:r>
              <a:rPr dirty="0" sz="2000"/>
              <a:t>Elevated*</a:t>
            </a:r>
            <a:r>
              <a:rPr dirty="0" sz="2000" spc="-10"/>
              <a:t> NT-proBNP</a:t>
            </a:r>
            <a:endParaRPr sz="2000"/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144424" y="836604"/>
          <a:ext cx="6695440" cy="34556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99105"/>
                <a:gridCol w="2195830"/>
                <a:gridCol w="1424939"/>
              </a:tblGrid>
              <a:tr h="3022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200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≤3-fold</a:t>
                      </a:r>
                      <a:r>
                        <a:rPr dirty="0" sz="1200" spc="114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7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vs</a:t>
                      </a:r>
                      <a:r>
                        <a:rPr dirty="0" sz="1200" spc="114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&gt;3-fold</a:t>
                      </a:r>
                      <a:r>
                        <a:rPr dirty="0" sz="1200" spc="120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50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Elevated</a:t>
                      </a:r>
                      <a:r>
                        <a:rPr dirty="0" sz="1200" spc="9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NT-</a:t>
                      </a:r>
                      <a:r>
                        <a:rPr dirty="0" sz="1200" spc="-10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proBNP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 algn="ctr" marL="20320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200" spc="50" b="1">
                          <a:latin typeface="Calibri"/>
                          <a:cs typeface="Calibri"/>
                        </a:rPr>
                        <a:t>Number</a:t>
                      </a:r>
                      <a:r>
                        <a:rPr dirty="0" sz="12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60" b="1">
                          <a:latin typeface="Calibri"/>
                          <a:cs typeface="Calibri"/>
                        </a:rPr>
                        <a:t>Needed</a:t>
                      </a:r>
                      <a:r>
                        <a:rPr dirty="0" sz="12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2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20" b="1">
                          <a:latin typeface="Calibri"/>
                          <a:cs typeface="Calibri"/>
                        </a:rPr>
                        <a:t>Treat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 algn="ctr" marL="120014">
                        <a:lnSpc>
                          <a:spcPts val="1600"/>
                        </a:lnSpc>
                      </a:pPr>
                      <a:r>
                        <a:rPr dirty="0" sz="1400" spc="110" b="1">
                          <a:latin typeface="Calibri"/>
                          <a:cs typeface="Calibri"/>
                        </a:rPr>
                        <a:t>HR</a:t>
                      </a:r>
                      <a:r>
                        <a:rPr dirty="0" sz="1400" spc="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(95%</a:t>
                      </a:r>
                      <a:r>
                        <a:rPr dirty="0" sz="1400" spc="7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60" b="1">
                          <a:latin typeface="Calibri"/>
                          <a:cs typeface="Calibri"/>
                        </a:rPr>
                        <a:t>CI)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289560">
                <a:tc gridSpan="3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dirty="0" sz="1200" spc="5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Death,</a:t>
                      </a:r>
                      <a:r>
                        <a:rPr dirty="0" sz="1200" spc="2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stroke,</a:t>
                      </a:r>
                      <a:r>
                        <a:rPr dirty="0" sz="1200" spc="2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dirty="0" sz="1200" spc="3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4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unplanned</a:t>
                      </a:r>
                      <a:r>
                        <a:rPr dirty="0" sz="1200" spc="3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0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CV</a:t>
                      </a:r>
                      <a:r>
                        <a:rPr dirty="0" sz="1200" spc="3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hospitalization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5565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68605">
                <a:tc>
                  <a:txBody>
                    <a:bodyPr/>
                    <a:lstStyle/>
                    <a:p>
                      <a:pPr marL="15621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200" spc="55" b="1">
                          <a:latin typeface="Calibri"/>
                          <a:cs typeface="Calibri"/>
                        </a:rPr>
                        <a:t>Early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TAVR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55" b="1">
                          <a:latin typeface="Calibri"/>
                          <a:cs typeface="Calibri"/>
                        </a:rPr>
                        <a:t>vs.</a:t>
                      </a:r>
                      <a:r>
                        <a:rPr dirty="0" sz="12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75" b="1">
                          <a:latin typeface="Calibri"/>
                          <a:cs typeface="Calibri"/>
                        </a:rPr>
                        <a:t>CS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 (≤3-</a:t>
                      </a:r>
                      <a:r>
                        <a:rPr dirty="0" sz="1200" spc="-20" b="1">
                          <a:latin typeface="Calibri"/>
                          <a:cs typeface="Calibri"/>
                        </a:rPr>
                        <a:t>fold)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5400"/>
                </a:tc>
                <a:tc>
                  <a:txBody>
                    <a:bodyPr/>
                    <a:lstStyle/>
                    <a:p>
                      <a:pPr algn="ctr" marL="20701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400" spc="-50" b="1">
                          <a:latin typeface="Calibri"/>
                          <a:cs typeface="Calibri"/>
                        </a:rPr>
                        <a:t>5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255"/>
                </a:tc>
                <a:tc>
                  <a:txBody>
                    <a:bodyPr/>
                    <a:lstStyle/>
                    <a:p>
                      <a:pPr marL="15430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0.47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(0.36,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0.62)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255"/>
                </a:tc>
              </a:tr>
              <a:tr h="287020">
                <a:tc>
                  <a:txBody>
                    <a:bodyPr/>
                    <a:lstStyle/>
                    <a:p>
                      <a:pPr marL="15621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200" spc="55" b="1">
                          <a:latin typeface="Calibri"/>
                          <a:cs typeface="Calibri"/>
                        </a:rPr>
                        <a:t>Early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TAVR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55" b="1">
                          <a:latin typeface="Calibri"/>
                          <a:cs typeface="Calibri"/>
                        </a:rPr>
                        <a:t>vs.</a:t>
                      </a:r>
                      <a:r>
                        <a:rPr dirty="0" sz="12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75" b="1">
                          <a:latin typeface="Calibri"/>
                          <a:cs typeface="Calibri"/>
                        </a:rPr>
                        <a:t>CS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 (&gt;3-</a:t>
                      </a:r>
                      <a:r>
                        <a:rPr dirty="0" sz="1200" spc="-20" b="1">
                          <a:latin typeface="Calibri"/>
                          <a:cs typeface="Calibri"/>
                        </a:rPr>
                        <a:t>fold)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735"/>
                </a:tc>
                <a:tc>
                  <a:txBody>
                    <a:bodyPr/>
                    <a:lstStyle/>
                    <a:p>
                      <a:pPr algn="ctr" marL="20701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1400" spc="-50" b="1">
                          <a:latin typeface="Calibri"/>
                          <a:cs typeface="Calibri"/>
                        </a:rPr>
                        <a:t>6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1590"/>
                </a:tc>
                <a:tc>
                  <a:txBody>
                    <a:bodyPr/>
                    <a:lstStyle/>
                    <a:p>
                      <a:pPr marL="15430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0.67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(0.40,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1.12)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1590"/>
                </a:tc>
              </a:tr>
              <a:tr h="24193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200" spc="5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Death, </a:t>
                      </a:r>
                      <a:r>
                        <a:rPr dirty="0" sz="1200" spc="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stroke,</a:t>
                      </a:r>
                      <a:r>
                        <a:rPr dirty="0" sz="1200" spc="4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9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HF</a:t>
                      </a:r>
                      <a:r>
                        <a:rPr dirty="0" sz="1200" spc="6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hospitalization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73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64795">
                <a:tc>
                  <a:txBody>
                    <a:bodyPr/>
                    <a:lstStyle/>
                    <a:p>
                      <a:pPr marL="18796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≤3-</a:t>
                      </a:r>
                      <a:r>
                        <a:rPr dirty="0" sz="1200" spc="-20" b="1">
                          <a:latin typeface="Calibri"/>
                          <a:cs typeface="Calibri"/>
                        </a:rPr>
                        <a:t>fold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5400"/>
                </a:tc>
                <a:tc>
                  <a:txBody>
                    <a:bodyPr/>
                    <a:lstStyle/>
                    <a:p>
                      <a:pPr algn="ctr" marL="2057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400" spc="-25" b="1">
                          <a:latin typeface="Calibri"/>
                          <a:cs typeface="Calibri"/>
                        </a:rPr>
                        <a:t>16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255"/>
                </a:tc>
                <a:tc>
                  <a:txBody>
                    <a:bodyPr/>
                    <a:lstStyle/>
                    <a:p>
                      <a:pPr marL="15430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0.57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(0.38,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0.85)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255"/>
                </a:tc>
              </a:tr>
              <a:tr h="278130">
                <a:tc>
                  <a:txBody>
                    <a:bodyPr/>
                    <a:lstStyle/>
                    <a:p>
                      <a:pPr marL="15621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&gt;3-</a:t>
                      </a:r>
                      <a:r>
                        <a:rPr dirty="0" sz="1200" spc="-20" b="1">
                          <a:latin typeface="Calibri"/>
                          <a:cs typeface="Calibri"/>
                        </a:rPr>
                        <a:t>fold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4290"/>
                </a:tc>
                <a:tc>
                  <a:txBody>
                    <a:bodyPr/>
                    <a:lstStyle/>
                    <a:p>
                      <a:pPr algn="ctr" marL="20574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400" spc="-25" b="1">
                          <a:latin typeface="Calibri"/>
                          <a:cs typeface="Calibri"/>
                        </a:rPr>
                        <a:t>12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7780"/>
                </a:tc>
                <a:tc>
                  <a:txBody>
                    <a:bodyPr/>
                    <a:lstStyle/>
                    <a:p>
                      <a:pPr marL="15430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0.66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(0.35,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1.24)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7780"/>
                </a:tc>
              </a:tr>
              <a:tr h="237490">
                <a:tc gridSpan="3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200" spc="5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Death,</a:t>
                      </a:r>
                      <a:r>
                        <a:rPr dirty="0" sz="120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3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stroke,</a:t>
                      </a:r>
                      <a:r>
                        <a:rPr dirty="0" sz="1200" spc="-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4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unplanned</a:t>
                      </a:r>
                      <a:r>
                        <a:rPr dirty="0" sz="1200" spc="-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0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CV</a:t>
                      </a:r>
                      <a:r>
                        <a:rPr dirty="0" sz="1200" spc="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3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hospitalization,</a:t>
                      </a:r>
                      <a:r>
                        <a:rPr dirty="0" sz="120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3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dirty="0" sz="1200" spc="1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3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intervention</a:t>
                      </a:r>
                      <a:r>
                        <a:rPr dirty="0" sz="1200" spc="-2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3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with</a:t>
                      </a:r>
                      <a:r>
                        <a:rPr dirty="0" sz="1200" spc="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6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advanced</a:t>
                      </a:r>
                      <a:r>
                        <a:rPr dirty="0" sz="1200" spc="-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7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signs</a:t>
                      </a:r>
                      <a:r>
                        <a:rPr dirty="0" sz="1200" spc="3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or</a:t>
                      </a:r>
                      <a:r>
                        <a:rPr dirty="0" sz="120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5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symptoms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3495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71780">
                <a:tc>
                  <a:txBody>
                    <a:bodyPr/>
                    <a:lstStyle/>
                    <a:p>
                      <a:pPr marL="18796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≤3-</a:t>
                      </a:r>
                      <a:r>
                        <a:rPr dirty="0" sz="1200" spc="-20" b="1">
                          <a:latin typeface="Calibri"/>
                          <a:cs typeface="Calibri"/>
                        </a:rPr>
                        <a:t>fold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5400"/>
                </a:tc>
                <a:tc>
                  <a:txBody>
                    <a:bodyPr/>
                    <a:lstStyle/>
                    <a:p>
                      <a:pPr algn="ctr" marL="20447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400" spc="-50" b="1">
                          <a:latin typeface="Calibri"/>
                          <a:cs typeface="Calibri"/>
                        </a:rPr>
                        <a:t>7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255"/>
                </a:tc>
                <a:tc>
                  <a:txBody>
                    <a:bodyPr/>
                    <a:lstStyle/>
                    <a:p>
                      <a:pPr marL="1530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0.49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(0.37,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0.64)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255"/>
                </a:tc>
              </a:tr>
              <a:tr h="292735">
                <a:tc>
                  <a:txBody>
                    <a:bodyPr/>
                    <a:lstStyle/>
                    <a:p>
                      <a:pPr marL="15621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&gt;3-</a:t>
                      </a:r>
                      <a:r>
                        <a:rPr dirty="0" sz="1200" spc="-20" b="1">
                          <a:latin typeface="Calibri"/>
                          <a:cs typeface="Calibri"/>
                        </a:rPr>
                        <a:t>fold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41910"/>
                </a:tc>
                <a:tc>
                  <a:txBody>
                    <a:bodyPr/>
                    <a:lstStyle/>
                    <a:p>
                      <a:pPr algn="ctr" marL="20447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400" spc="-50" b="1">
                          <a:latin typeface="Calibri"/>
                          <a:cs typeface="Calibri"/>
                        </a:rPr>
                        <a:t>4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4765"/>
                </a:tc>
                <a:tc>
                  <a:txBody>
                    <a:bodyPr/>
                    <a:lstStyle/>
                    <a:p>
                      <a:pPr marL="15303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0.47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(0.29,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0.76)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4765"/>
                </a:tc>
              </a:tr>
              <a:tr h="24511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200" spc="9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HF</a:t>
                      </a:r>
                      <a:r>
                        <a:rPr dirty="0" sz="1200" spc="-15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solidFill>
                            <a:srgbClr val="0D445E"/>
                          </a:solidFill>
                          <a:latin typeface="Calibri"/>
                          <a:cs typeface="Calibri"/>
                        </a:rPr>
                        <a:t>hospitalization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04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47650">
                <a:tc>
                  <a:txBody>
                    <a:bodyPr/>
                    <a:lstStyle/>
                    <a:p>
                      <a:pPr marL="18796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≤3-</a:t>
                      </a:r>
                      <a:r>
                        <a:rPr dirty="0" sz="1200" spc="-20" b="1">
                          <a:latin typeface="Calibri"/>
                          <a:cs typeface="Calibri"/>
                        </a:rPr>
                        <a:t>fold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4765"/>
                </a:tc>
                <a:tc>
                  <a:txBody>
                    <a:bodyPr/>
                    <a:lstStyle/>
                    <a:p>
                      <a:pPr algn="ctr" marL="2057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400" spc="-25" b="1">
                          <a:latin typeface="Calibri"/>
                          <a:cs typeface="Calibri"/>
                        </a:rPr>
                        <a:t>15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255"/>
                </a:tc>
                <a:tc>
                  <a:txBody>
                    <a:bodyPr/>
                    <a:lstStyle/>
                    <a:p>
                      <a:pPr marL="15430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0.21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(0.09,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0.47)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255"/>
                </a:tc>
              </a:tr>
              <a:tr h="228600">
                <a:tc>
                  <a:txBody>
                    <a:bodyPr/>
                    <a:lstStyle/>
                    <a:p>
                      <a:pPr marL="15621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&gt;3-</a:t>
                      </a:r>
                      <a:r>
                        <a:rPr dirty="0" sz="1200" spc="-20" b="1">
                          <a:latin typeface="Calibri"/>
                          <a:cs typeface="Calibri"/>
                        </a:rPr>
                        <a:t>fold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7780"/>
                </a:tc>
                <a:tc>
                  <a:txBody>
                    <a:bodyPr/>
                    <a:lstStyle/>
                    <a:p>
                      <a:pPr algn="ctr" marL="2057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400" spc="-25" b="1">
                          <a:latin typeface="Calibri"/>
                          <a:cs typeface="Calibri"/>
                        </a:rPr>
                        <a:t>12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 marL="1543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0.57</a:t>
                      </a:r>
                      <a:r>
                        <a:rPr dirty="0" sz="14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(0.22,</a:t>
                      </a:r>
                      <a:r>
                        <a:rPr dirty="0" sz="14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1.47)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35"/>
                </a:tc>
              </a:tr>
            </a:tbl>
          </a:graphicData>
        </a:graphic>
      </p:graphicFrame>
      <p:sp>
        <p:nvSpPr>
          <p:cNvPr id="4" name="object 4" descr=""/>
          <p:cNvSpPr txBox="1"/>
          <p:nvPr/>
        </p:nvSpPr>
        <p:spPr>
          <a:xfrm>
            <a:off x="8374126" y="915415"/>
            <a:ext cx="414020" cy="8470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</a:pPr>
            <a:r>
              <a:rPr dirty="0" baseline="13888" sz="2100" spc="-30" b="1" i="1">
                <a:solidFill>
                  <a:srgbClr val="0D445E"/>
                </a:solidFill>
                <a:latin typeface="Calibri"/>
                <a:cs typeface="Calibri"/>
              </a:rPr>
              <a:t>P</a:t>
            </a:r>
            <a:r>
              <a:rPr dirty="0" sz="900" spc="-20" b="1" i="1">
                <a:solidFill>
                  <a:srgbClr val="0D445E"/>
                </a:solidFill>
                <a:latin typeface="Calibri"/>
                <a:cs typeface="Calibri"/>
              </a:rPr>
              <a:t>int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00"/>
              </a:spcBef>
            </a:pPr>
            <a:endParaRPr sz="900">
              <a:latin typeface="Calibri"/>
              <a:cs typeface="Calibri"/>
            </a:endParaRPr>
          </a:p>
          <a:p>
            <a:pPr marL="50800">
              <a:lnSpc>
                <a:spcPct val="100000"/>
              </a:lnSpc>
              <a:spcBef>
                <a:spcPts val="5"/>
              </a:spcBef>
            </a:pPr>
            <a:r>
              <a:rPr dirty="0" sz="1400" spc="-20" b="1">
                <a:solidFill>
                  <a:srgbClr val="0D445E"/>
                </a:solidFill>
                <a:latin typeface="Calibri"/>
                <a:cs typeface="Calibri"/>
              </a:rPr>
              <a:t>0.20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8412226" y="2309622"/>
            <a:ext cx="3632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0" b="1">
                <a:solidFill>
                  <a:srgbClr val="0D445E"/>
                </a:solidFill>
                <a:latin typeface="Calibri"/>
                <a:cs typeface="Calibri"/>
              </a:rPr>
              <a:t>0.67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8436102" y="3936593"/>
            <a:ext cx="3632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0" b="1">
                <a:solidFill>
                  <a:srgbClr val="0D445E"/>
                </a:solidFill>
                <a:latin typeface="Calibri"/>
                <a:cs typeface="Calibri"/>
              </a:rPr>
              <a:t>0.10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7" name="object 7" descr=""/>
          <p:cNvGrpSpPr/>
          <p:nvPr/>
        </p:nvGrpSpPr>
        <p:grpSpPr>
          <a:xfrm>
            <a:off x="7063295" y="1109662"/>
            <a:ext cx="1534795" cy="3333750"/>
            <a:chOff x="7063295" y="1109662"/>
            <a:chExt cx="1534795" cy="3333750"/>
          </a:xfrm>
        </p:grpSpPr>
        <p:sp>
          <p:nvSpPr>
            <p:cNvPr id="8" name="object 8" descr=""/>
            <p:cNvSpPr/>
            <p:nvPr/>
          </p:nvSpPr>
          <p:spPr>
            <a:xfrm>
              <a:off x="7795132" y="1123950"/>
              <a:ext cx="1905" cy="3244850"/>
            </a:xfrm>
            <a:custGeom>
              <a:avLst/>
              <a:gdLst/>
              <a:ahLst/>
              <a:cxnLst/>
              <a:rect l="l" t="t" r="r" b="b"/>
              <a:pathLst>
                <a:path w="1904" h="3244850">
                  <a:moveTo>
                    <a:pt x="0" y="3244570"/>
                  </a:moveTo>
                  <a:lnTo>
                    <a:pt x="1397" y="0"/>
                  </a:lnTo>
                </a:path>
              </a:pathLst>
            </a:custGeom>
            <a:ln w="28575">
              <a:solidFill>
                <a:srgbClr val="6C6C6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7077582" y="4375429"/>
              <a:ext cx="1506220" cy="53340"/>
            </a:xfrm>
            <a:custGeom>
              <a:avLst/>
              <a:gdLst/>
              <a:ahLst/>
              <a:cxnLst/>
              <a:rect l="l" t="t" r="r" b="b"/>
              <a:pathLst>
                <a:path w="1506220" h="53339">
                  <a:moveTo>
                    <a:pt x="0" y="0"/>
                  </a:moveTo>
                  <a:lnTo>
                    <a:pt x="1505712" y="0"/>
                  </a:lnTo>
                </a:path>
                <a:path w="1506220" h="53339">
                  <a:moveTo>
                    <a:pt x="104521" y="14605"/>
                  </a:moveTo>
                  <a:lnTo>
                    <a:pt x="104521" y="53340"/>
                  </a:lnTo>
                </a:path>
                <a:path w="1506220" h="53339">
                  <a:moveTo>
                    <a:pt x="718947" y="14605"/>
                  </a:moveTo>
                  <a:lnTo>
                    <a:pt x="718947" y="53340"/>
                  </a:lnTo>
                </a:path>
              </a:pathLst>
            </a:custGeom>
            <a:ln w="28575">
              <a:solidFill>
                <a:srgbClr val="6C6C6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7749920" y="4412996"/>
            <a:ext cx="9334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0">
                <a:solidFill>
                  <a:srgbClr val="111111"/>
                </a:solidFill>
                <a:latin typeface="Calibri"/>
                <a:cs typeface="Calibri"/>
              </a:rPr>
              <a:t>1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1" name="object 11" descr=""/>
          <p:cNvSpPr/>
          <p:nvPr/>
        </p:nvSpPr>
        <p:spPr>
          <a:xfrm>
            <a:off x="8512175" y="4390034"/>
            <a:ext cx="0" cy="38735"/>
          </a:xfrm>
          <a:custGeom>
            <a:avLst/>
            <a:gdLst/>
            <a:ahLst/>
            <a:cxnLst/>
            <a:rect l="l" t="t" r="r" b="b"/>
            <a:pathLst>
              <a:path w="0" h="38735">
                <a:moveTo>
                  <a:pt x="0" y="0"/>
                </a:moveTo>
                <a:lnTo>
                  <a:pt x="0" y="38734"/>
                </a:lnTo>
              </a:path>
            </a:pathLst>
          </a:custGeom>
          <a:ln w="28575">
            <a:solidFill>
              <a:srgbClr val="6C6C6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6874256" y="4414824"/>
            <a:ext cx="830580" cy="3409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00025">
              <a:lnSpc>
                <a:spcPts val="1125"/>
              </a:lnSpc>
              <a:spcBef>
                <a:spcPts val="95"/>
              </a:spcBef>
            </a:pPr>
            <a:r>
              <a:rPr dirty="0" sz="1000" spc="-25">
                <a:solidFill>
                  <a:srgbClr val="111111"/>
                </a:solidFill>
                <a:latin typeface="Calibri"/>
                <a:cs typeface="Calibri"/>
              </a:rPr>
              <a:t>0.1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ts val="1365"/>
              </a:lnSpc>
            </a:pPr>
            <a:r>
              <a:rPr dirty="0" sz="1200" b="1">
                <a:solidFill>
                  <a:srgbClr val="0D445E"/>
                </a:solidFill>
                <a:latin typeface="Calibri"/>
                <a:cs typeface="Calibri"/>
              </a:rPr>
              <a:t>TAVR</a:t>
            </a:r>
            <a:r>
              <a:rPr dirty="0" sz="1200" spc="-10" b="1">
                <a:solidFill>
                  <a:srgbClr val="0D445E"/>
                </a:solidFill>
                <a:latin typeface="Calibri"/>
                <a:cs typeface="Calibri"/>
              </a:rPr>
              <a:t> better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8118297" y="4412996"/>
            <a:ext cx="680085" cy="3429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06680">
              <a:lnSpc>
                <a:spcPts val="1130"/>
              </a:lnSpc>
              <a:spcBef>
                <a:spcPts val="95"/>
              </a:spcBef>
            </a:pPr>
            <a:r>
              <a:rPr dirty="0" sz="1000" spc="-50">
                <a:solidFill>
                  <a:srgbClr val="111111"/>
                </a:solidFill>
                <a:latin typeface="Calibri"/>
                <a:cs typeface="Calibri"/>
              </a:rPr>
              <a:t>2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ts val="1370"/>
              </a:lnSpc>
            </a:pPr>
            <a:r>
              <a:rPr dirty="0" sz="1200" spc="175" b="1">
                <a:solidFill>
                  <a:srgbClr val="0D445E"/>
                </a:solidFill>
                <a:latin typeface="Calibri"/>
                <a:cs typeface="Calibri"/>
              </a:rPr>
              <a:t>CS</a:t>
            </a:r>
            <a:r>
              <a:rPr dirty="0" sz="1200" spc="-30" b="1">
                <a:solidFill>
                  <a:srgbClr val="0D445E"/>
                </a:solidFill>
                <a:latin typeface="Calibri"/>
                <a:cs typeface="Calibri"/>
              </a:rPr>
              <a:t> </a:t>
            </a:r>
            <a:r>
              <a:rPr dirty="0" sz="1200" spc="-10" b="1">
                <a:solidFill>
                  <a:srgbClr val="0D445E"/>
                </a:solidFill>
                <a:latin typeface="Calibri"/>
                <a:cs typeface="Calibri"/>
              </a:rPr>
              <a:t>better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8436102" y="3149346"/>
            <a:ext cx="3632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0" b="1">
                <a:solidFill>
                  <a:srgbClr val="0D445E"/>
                </a:solidFill>
                <a:latin typeface="Calibri"/>
                <a:cs typeface="Calibri"/>
              </a:rPr>
              <a:t>0.93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5415" y="4883911"/>
            <a:ext cx="76949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baseline="24691" sz="1350">
                <a:solidFill>
                  <a:srgbClr val="0D445E"/>
                </a:solidFill>
                <a:latin typeface="Arial"/>
                <a:cs typeface="Arial"/>
              </a:rPr>
              <a:t>*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Elevated</a:t>
            </a:r>
            <a:r>
              <a:rPr dirty="0" sz="1000" spc="-10">
                <a:solidFill>
                  <a:srgbClr val="0D445E"/>
                </a:solidFill>
                <a:latin typeface="Arial"/>
                <a:cs typeface="Arial"/>
              </a:rPr>
              <a:t> NT-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proBNP</a:t>
            </a:r>
            <a:r>
              <a:rPr dirty="0" sz="1000" spc="-2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is</a:t>
            </a:r>
            <a:r>
              <a:rPr dirty="0" sz="1000" spc="-1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defined</a:t>
            </a:r>
            <a:r>
              <a:rPr dirty="0" sz="1000" spc="-3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as</a:t>
            </a:r>
            <a:r>
              <a:rPr dirty="0" sz="1000" spc="-1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≥</a:t>
            </a:r>
            <a:r>
              <a:rPr dirty="0" sz="1000" spc="-3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125</a:t>
            </a:r>
            <a:r>
              <a:rPr dirty="0" sz="1000" spc="-1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pg/mL</a:t>
            </a:r>
            <a:r>
              <a:rPr dirty="0" sz="1000" spc="-4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for</a:t>
            </a:r>
            <a:r>
              <a:rPr dirty="0" sz="1000" spc="-3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subjects</a:t>
            </a:r>
            <a:r>
              <a:rPr dirty="0" sz="1000" spc="-4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&lt;75</a:t>
            </a:r>
            <a:r>
              <a:rPr dirty="0" sz="1000" spc="-2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years</a:t>
            </a:r>
            <a:r>
              <a:rPr dirty="0" sz="1000" spc="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and</a:t>
            </a:r>
            <a:r>
              <a:rPr dirty="0" sz="1000" spc="-1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≥450</a:t>
            </a:r>
            <a:r>
              <a:rPr dirty="0" sz="1000" spc="-3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for</a:t>
            </a:r>
            <a:r>
              <a:rPr dirty="0" sz="1000" spc="-3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subjects</a:t>
            </a:r>
            <a:r>
              <a:rPr dirty="0" sz="1000" spc="-4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≥75</a:t>
            </a:r>
            <a:r>
              <a:rPr dirty="0" sz="1000" spc="-3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years.</a:t>
            </a:r>
            <a:r>
              <a:rPr dirty="0" sz="1000" spc="2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N=646</a:t>
            </a:r>
            <a:r>
              <a:rPr dirty="0" sz="1000" spc="25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D445E"/>
                </a:solidFill>
                <a:latin typeface="Arial"/>
                <a:cs typeface="Arial"/>
              </a:rPr>
              <a:t>≤3-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fold,</a:t>
            </a:r>
            <a:r>
              <a:rPr dirty="0" sz="1000" spc="229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N=152</a:t>
            </a:r>
            <a:r>
              <a:rPr dirty="0" sz="1000" spc="-10">
                <a:solidFill>
                  <a:srgbClr val="0D445E"/>
                </a:solidFill>
                <a:latin typeface="Arial"/>
                <a:cs typeface="Arial"/>
              </a:rPr>
              <a:t> &gt;3-</a:t>
            </a:r>
            <a:r>
              <a:rPr dirty="0" sz="1000" spc="-20">
                <a:solidFill>
                  <a:srgbClr val="0D445E"/>
                </a:solidFill>
                <a:latin typeface="Arial"/>
                <a:cs typeface="Arial"/>
              </a:rPr>
              <a:t>fold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16" name="object 16" descr=""/>
          <p:cNvGrpSpPr/>
          <p:nvPr/>
        </p:nvGrpSpPr>
        <p:grpSpPr>
          <a:xfrm>
            <a:off x="7119746" y="1515236"/>
            <a:ext cx="964565" cy="2748280"/>
            <a:chOff x="7119746" y="1515236"/>
            <a:chExt cx="964565" cy="2748280"/>
          </a:xfrm>
        </p:grpSpPr>
        <p:sp>
          <p:nvSpPr>
            <p:cNvPr id="17" name="object 17" descr=""/>
            <p:cNvSpPr/>
            <p:nvPr/>
          </p:nvSpPr>
          <p:spPr>
            <a:xfrm>
              <a:off x="7195946" y="3156838"/>
              <a:ext cx="263525" cy="0"/>
            </a:xfrm>
            <a:custGeom>
              <a:avLst/>
              <a:gdLst/>
              <a:ahLst/>
              <a:cxnLst/>
              <a:rect l="l" t="t" r="r" b="b"/>
              <a:pathLst>
                <a:path w="263525" h="0">
                  <a:moveTo>
                    <a:pt x="0" y="0"/>
                  </a:moveTo>
                  <a:lnTo>
                    <a:pt x="263525" y="0"/>
                  </a:lnTo>
                </a:path>
              </a:pathLst>
            </a:custGeom>
            <a:ln w="28575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7119746" y="3443097"/>
              <a:ext cx="452755" cy="0"/>
            </a:xfrm>
            <a:custGeom>
              <a:avLst/>
              <a:gdLst/>
              <a:ahLst/>
              <a:cxnLst/>
              <a:rect l="l" t="t" r="r" b="b"/>
              <a:pathLst>
                <a:path w="452754" h="0">
                  <a:moveTo>
                    <a:pt x="0" y="0"/>
                  </a:moveTo>
                  <a:lnTo>
                    <a:pt x="452500" y="0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7250937" y="3117595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182879" y="0"/>
                  </a:moveTo>
                  <a:lnTo>
                    <a:pt x="0" y="0"/>
                  </a:lnTo>
                  <a:lnTo>
                    <a:pt x="0" y="91439"/>
                  </a:lnTo>
                  <a:lnTo>
                    <a:pt x="182879" y="91439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7250937" y="3117595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0" y="91439"/>
                  </a:moveTo>
                  <a:lnTo>
                    <a:pt x="182879" y="91439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1439"/>
                  </a:lnTo>
                  <a:close/>
                </a:path>
              </a:pathLst>
            </a:custGeom>
            <a:ln w="19050">
              <a:solidFill>
                <a:srgbClr val="11111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7238491" y="3398901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182879" y="0"/>
                  </a:moveTo>
                  <a:lnTo>
                    <a:pt x="0" y="0"/>
                  </a:lnTo>
                  <a:lnTo>
                    <a:pt x="0" y="91440"/>
                  </a:lnTo>
                  <a:lnTo>
                    <a:pt x="182879" y="91440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7238491" y="3398901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0" y="91440"/>
                  </a:moveTo>
                  <a:lnTo>
                    <a:pt x="182879" y="91440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1440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7492364" y="1566036"/>
              <a:ext cx="137160" cy="0"/>
            </a:xfrm>
            <a:custGeom>
              <a:avLst/>
              <a:gdLst/>
              <a:ahLst/>
              <a:cxnLst/>
              <a:rect l="l" t="t" r="r" b="b"/>
              <a:pathLst>
                <a:path w="137159" h="0">
                  <a:moveTo>
                    <a:pt x="0" y="0"/>
                  </a:moveTo>
                  <a:lnTo>
                    <a:pt x="136651" y="0"/>
                  </a:lnTo>
                </a:path>
              </a:pathLst>
            </a:custGeom>
            <a:ln w="28575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7512049" y="1823211"/>
              <a:ext cx="375920" cy="0"/>
            </a:xfrm>
            <a:custGeom>
              <a:avLst/>
              <a:gdLst/>
              <a:ahLst/>
              <a:cxnLst/>
              <a:rect l="l" t="t" r="r" b="b"/>
              <a:pathLst>
                <a:path w="375920" h="0">
                  <a:moveTo>
                    <a:pt x="0" y="0"/>
                  </a:moveTo>
                  <a:lnTo>
                    <a:pt x="375920" y="0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7505826" y="1524761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40">
                  <a:moveTo>
                    <a:pt x="182879" y="0"/>
                  </a:moveTo>
                  <a:lnTo>
                    <a:pt x="0" y="0"/>
                  </a:lnTo>
                  <a:lnTo>
                    <a:pt x="0" y="91439"/>
                  </a:lnTo>
                  <a:lnTo>
                    <a:pt x="182879" y="91439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7505826" y="1524761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40">
                  <a:moveTo>
                    <a:pt x="0" y="91439"/>
                  </a:moveTo>
                  <a:lnTo>
                    <a:pt x="182879" y="91439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1439"/>
                  </a:lnTo>
                  <a:close/>
                </a:path>
              </a:pathLst>
            </a:custGeom>
            <a:ln w="19050">
              <a:solidFill>
                <a:srgbClr val="11111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7612633" y="1775459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182879" y="0"/>
                  </a:moveTo>
                  <a:lnTo>
                    <a:pt x="0" y="0"/>
                  </a:lnTo>
                  <a:lnTo>
                    <a:pt x="0" y="91439"/>
                  </a:lnTo>
                  <a:lnTo>
                    <a:pt x="182879" y="91439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7612633" y="1775459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0" y="91439"/>
                  </a:moveTo>
                  <a:lnTo>
                    <a:pt x="182879" y="91439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1439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7494650" y="2361311"/>
              <a:ext cx="256540" cy="0"/>
            </a:xfrm>
            <a:custGeom>
              <a:avLst/>
              <a:gdLst/>
              <a:ahLst/>
              <a:cxnLst/>
              <a:rect l="l" t="t" r="r" b="b"/>
              <a:pathLst>
                <a:path w="256540" h="0">
                  <a:moveTo>
                    <a:pt x="0" y="0"/>
                  </a:moveTo>
                  <a:lnTo>
                    <a:pt x="256285" y="0"/>
                  </a:lnTo>
                </a:path>
              </a:pathLst>
            </a:custGeom>
            <a:ln w="28575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7479283" y="2650997"/>
              <a:ext cx="481965" cy="0"/>
            </a:xfrm>
            <a:custGeom>
              <a:avLst/>
              <a:gdLst/>
              <a:ahLst/>
              <a:cxnLst/>
              <a:rect l="l" t="t" r="r" b="b"/>
              <a:pathLst>
                <a:path w="481965" h="0">
                  <a:moveTo>
                    <a:pt x="0" y="0"/>
                  </a:moveTo>
                  <a:lnTo>
                    <a:pt x="481838" y="0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7554975" y="2322956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182879" y="0"/>
                  </a:moveTo>
                  <a:lnTo>
                    <a:pt x="0" y="0"/>
                  </a:lnTo>
                  <a:lnTo>
                    <a:pt x="0" y="91439"/>
                  </a:lnTo>
                  <a:lnTo>
                    <a:pt x="182879" y="91439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7554975" y="2322956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0" y="91439"/>
                  </a:moveTo>
                  <a:lnTo>
                    <a:pt x="182879" y="91439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1439"/>
                  </a:lnTo>
                  <a:close/>
                </a:path>
              </a:pathLst>
            </a:custGeom>
            <a:ln w="19050">
              <a:solidFill>
                <a:srgbClr val="11111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7606283" y="2601594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182879" y="0"/>
                  </a:moveTo>
                  <a:lnTo>
                    <a:pt x="0" y="0"/>
                  </a:lnTo>
                  <a:lnTo>
                    <a:pt x="0" y="91439"/>
                  </a:lnTo>
                  <a:lnTo>
                    <a:pt x="182879" y="91439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7606283" y="2601594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0" y="91439"/>
                  </a:moveTo>
                  <a:lnTo>
                    <a:pt x="182879" y="91439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1439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7340980" y="3945597"/>
              <a:ext cx="205104" cy="0"/>
            </a:xfrm>
            <a:custGeom>
              <a:avLst/>
              <a:gdLst/>
              <a:ahLst/>
              <a:cxnLst/>
              <a:rect l="l" t="t" r="r" b="b"/>
              <a:pathLst>
                <a:path w="205104" h="0">
                  <a:moveTo>
                    <a:pt x="0" y="0"/>
                  </a:moveTo>
                  <a:lnTo>
                    <a:pt x="205104" y="0"/>
                  </a:lnTo>
                </a:path>
              </a:pathLst>
            </a:custGeom>
            <a:ln w="28575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7412862" y="4205084"/>
              <a:ext cx="671830" cy="0"/>
            </a:xfrm>
            <a:custGeom>
              <a:avLst/>
              <a:gdLst/>
              <a:ahLst/>
              <a:cxnLst/>
              <a:rect l="l" t="t" r="r" b="b"/>
              <a:pathLst>
                <a:path w="671829" h="0">
                  <a:moveTo>
                    <a:pt x="0" y="0"/>
                  </a:moveTo>
                  <a:lnTo>
                    <a:pt x="671448" y="0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7373365" y="3910583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182879" y="0"/>
                  </a:moveTo>
                  <a:lnTo>
                    <a:pt x="0" y="0"/>
                  </a:lnTo>
                  <a:lnTo>
                    <a:pt x="0" y="91439"/>
                  </a:lnTo>
                  <a:lnTo>
                    <a:pt x="182879" y="91439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7373365" y="3910583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0" y="91439"/>
                  </a:moveTo>
                  <a:lnTo>
                    <a:pt x="182879" y="91439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1439"/>
                  </a:lnTo>
                  <a:close/>
                </a:path>
              </a:pathLst>
            </a:custGeom>
            <a:ln w="19050">
              <a:solidFill>
                <a:srgbClr val="11111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7563865" y="4162081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182879" y="0"/>
                  </a:moveTo>
                  <a:lnTo>
                    <a:pt x="0" y="0"/>
                  </a:lnTo>
                  <a:lnTo>
                    <a:pt x="0" y="91439"/>
                  </a:lnTo>
                  <a:lnTo>
                    <a:pt x="182879" y="91439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7563865" y="4162081"/>
              <a:ext cx="182880" cy="91440"/>
            </a:xfrm>
            <a:custGeom>
              <a:avLst/>
              <a:gdLst/>
              <a:ahLst/>
              <a:cxnLst/>
              <a:rect l="l" t="t" r="r" b="b"/>
              <a:pathLst>
                <a:path w="182879" h="91439">
                  <a:moveTo>
                    <a:pt x="0" y="91439"/>
                  </a:moveTo>
                  <a:lnTo>
                    <a:pt x="182879" y="91439"/>
                  </a:lnTo>
                  <a:lnTo>
                    <a:pt x="182879" y="0"/>
                  </a:lnTo>
                  <a:lnTo>
                    <a:pt x="0" y="0"/>
                  </a:lnTo>
                  <a:lnTo>
                    <a:pt x="0" y="91439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1" name="object 41" descr=""/>
          <p:cNvSpPr txBox="1"/>
          <p:nvPr/>
        </p:nvSpPr>
        <p:spPr>
          <a:xfrm>
            <a:off x="524052" y="4416348"/>
            <a:ext cx="598043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b="1">
                <a:solidFill>
                  <a:srgbClr val="C00000"/>
                </a:solidFill>
                <a:latin typeface="Calibri"/>
                <a:cs typeface="Calibri"/>
              </a:rPr>
              <a:t>Testing</a:t>
            </a:r>
            <a:r>
              <a:rPr dirty="0" sz="1600" spc="6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C00000"/>
                </a:solidFill>
                <a:latin typeface="Calibri"/>
                <a:cs typeface="Calibri"/>
              </a:rPr>
              <a:t>the</a:t>
            </a:r>
            <a:r>
              <a:rPr dirty="0" sz="1600" spc="6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spc="70" b="1">
                <a:solidFill>
                  <a:srgbClr val="C00000"/>
                </a:solidFill>
                <a:latin typeface="Calibri"/>
                <a:cs typeface="Calibri"/>
              </a:rPr>
              <a:t>ACC/AHA</a:t>
            </a:r>
            <a:r>
              <a:rPr dirty="0" sz="1600" spc="7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C00000"/>
                </a:solidFill>
                <a:latin typeface="Calibri"/>
                <a:cs typeface="Calibri"/>
              </a:rPr>
              <a:t>Valve</a:t>
            </a:r>
            <a:r>
              <a:rPr dirty="0" sz="1600" spc="6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spc="80" b="1">
                <a:solidFill>
                  <a:srgbClr val="C00000"/>
                </a:solidFill>
                <a:latin typeface="Calibri"/>
                <a:cs typeface="Calibri"/>
              </a:rPr>
              <a:t>Guidelines</a:t>
            </a:r>
            <a:r>
              <a:rPr dirty="0" sz="1600" spc="6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spc="160" b="1">
                <a:solidFill>
                  <a:srgbClr val="C00000"/>
                </a:solidFill>
                <a:latin typeface="Calibri"/>
                <a:cs typeface="Calibri"/>
              </a:rPr>
              <a:t>Class</a:t>
            </a:r>
            <a:r>
              <a:rPr dirty="0" sz="1600" spc="8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spc="60" b="1">
                <a:solidFill>
                  <a:srgbClr val="C00000"/>
                </a:solidFill>
                <a:latin typeface="Calibri"/>
                <a:cs typeface="Calibri"/>
              </a:rPr>
              <a:t>2a </a:t>
            </a:r>
            <a:r>
              <a:rPr dirty="0" sz="1600" spc="55" b="1">
                <a:solidFill>
                  <a:srgbClr val="C00000"/>
                </a:solidFill>
                <a:latin typeface="Calibri"/>
                <a:cs typeface="Calibri"/>
              </a:rPr>
              <a:t>recommendation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96520">
              <a:lnSpc>
                <a:spcPct val="100000"/>
              </a:lnSpc>
              <a:spcBef>
                <a:spcPts val="105"/>
              </a:spcBef>
            </a:pPr>
            <a:r>
              <a:rPr dirty="0" sz="3200"/>
              <a:t>Conversion</a:t>
            </a:r>
            <a:r>
              <a:rPr dirty="0" sz="3200" spc="-55"/>
              <a:t> </a:t>
            </a:r>
            <a:r>
              <a:rPr dirty="0" sz="3200"/>
              <a:t>to</a:t>
            </a:r>
            <a:r>
              <a:rPr dirty="0" sz="3200" spc="-30"/>
              <a:t> </a:t>
            </a:r>
            <a:r>
              <a:rPr dirty="0" sz="3200"/>
              <a:t>AVR</a:t>
            </a:r>
            <a:r>
              <a:rPr dirty="0" sz="3200" spc="-25"/>
              <a:t> </a:t>
            </a:r>
            <a:r>
              <a:rPr dirty="0" sz="3200"/>
              <a:t>in</a:t>
            </a:r>
            <a:r>
              <a:rPr dirty="0" sz="3200" spc="-30"/>
              <a:t> </a:t>
            </a:r>
            <a:r>
              <a:rPr dirty="0" sz="3200"/>
              <a:t>the</a:t>
            </a:r>
            <a:r>
              <a:rPr dirty="0" sz="3200" spc="-35"/>
              <a:t> </a:t>
            </a:r>
            <a:r>
              <a:rPr dirty="0" sz="3200"/>
              <a:t>CS</a:t>
            </a:r>
            <a:r>
              <a:rPr dirty="0" sz="3200" spc="-10"/>
              <a:t> </a:t>
            </a:r>
            <a:r>
              <a:rPr dirty="0" sz="3200" spc="-25"/>
              <a:t>arm</a:t>
            </a:r>
            <a:endParaRPr sz="3200"/>
          </a:p>
        </p:txBody>
      </p:sp>
      <p:sp>
        <p:nvSpPr>
          <p:cNvPr id="3" name="object 3" descr=""/>
          <p:cNvSpPr txBox="1"/>
          <p:nvPr/>
        </p:nvSpPr>
        <p:spPr>
          <a:xfrm>
            <a:off x="4397502" y="4891836"/>
            <a:ext cx="46704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At</a:t>
            </a:r>
            <a:r>
              <a:rPr dirty="0" sz="1000" spc="-3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the</a:t>
            </a:r>
            <a:r>
              <a:rPr dirty="0" sz="1000" spc="-2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time</a:t>
            </a:r>
            <a:r>
              <a:rPr dirty="0" sz="1000" spc="-3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of</a:t>
            </a:r>
            <a:r>
              <a:rPr dirty="0" sz="1000" spc="-4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analysis,</a:t>
            </a:r>
            <a:r>
              <a:rPr dirty="0" sz="1000" spc="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30</a:t>
            </a:r>
            <a:r>
              <a:rPr dirty="0" sz="1000" spc="-2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patients</a:t>
            </a:r>
            <a:r>
              <a:rPr dirty="0" sz="1000" spc="-3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were</a:t>
            </a:r>
            <a:r>
              <a:rPr dirty="0" sz="1000" spc="-1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still</a:t>
            </a:r>
            <a:r>
              <a:rPr dirty="0" sz="1000" spc="-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on</a:t>
            </a:r>
            <a:r>
              <a:rPr dirty="0" sz="1000" spc="-3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study</a:t>
            </a:r>
            <a:r>
              <a:rPr dirty="0" sz="1000" spc="-3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but</a:t>
            </a:r>
            <a:r>
              <a:rPr dirty="0" sz="1000" spc="-3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had</a:t>
            </a:r>
            <a:r>
              <a:rPr dirty="0" sz="1000" spc="-2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not</a:t>
            </a:r>
            <a:r>
              <a:rPr dirty="0" sz="1000" spc="-4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converted</a:t>
            </a:r>
            <a:r>
              <a:rPr dirty="0" sz="1000" spc="-2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to</a:t>
            </a:r>
            <a:r>
              <a:rPr dirty="0" sz="1000" spc="-4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 spc="-25">
                <a:solidFill>
                  <a:srgbClr val="0D445E"/>
                </a:solidFill>
                <a:latin typeface="Arial"/>
                <a:cs typeface="Arial"/>
              </a:rPr>
              <a:t>AVR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653757" y="1492389"/>
            <a:ext cx="3715385" cy="2665730"/>
          </a:xfrm>
          <a:custGeom>
            <a:avLst/>
            <a:gdLst/>
            <a:ahLst/>
            <a:cxnLst/>
            <a:rect l="l" t="t" r="r" b="b"/>
            <a:pathLst>
              <a:path w="3715385" h="2665729">
                <a:moveTo>
                  <a:pt x="63741" y="2575687"/>
                </a:moveTo>
                <a:lnTo>
                  <a:pt x="3715245" y="2575687"/>
                </a:lnTo>
                <a:lnTo>
                  <a:pt x="3715245" y="0"/>
                </a:lnTo>
                <a:lnTo>
                  <a:pt x="63741" y="0"/>
                </a:lnTo>
                <a:lnTo>
                  <a:pt x="63741" y="2575687"/>
                </a:lnTo>
                <a:close/>
              </a:path>
              <a:path w="3715385" h="2665729">
                <a:moveTo>
                  <a:pt x="5867" y="135877"/>
                </a:moveTo>
                <a:lnTo>
                  <a:pt x="58839" y="135877"/>
                </a:lnTo>
              </a:path>
              <a:path w="3715385" h="2665729">
                <a:moveTo>
                  <a:pt x="0" y="1529321"/>
                </a:moveTo>
                <a:lnTo>
                  <a:pt x="52959" y="1529321"/>
                </a:lnTo>
              </a:path>
              <a:path w="3715385" h="2665729">
                <a:moveTo>
                  <a:pt x="7899" y="1993887"/>
                </a:moveTo>
                <a:lnTo>
                  <a:pt x="58635" y="1993887"/>
                </a:lnTo>
              </a:path>
              <a:path w="3715385" h="2665729">
                <a:moveTo>
                  <a:pt x="143662" y="2573909"/>
                </a:moveTo>
                <a:lnTo>
                  <a:pt x="143662" y="2665666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1581403" y="4361179"/>
            <a:ext cx="192976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"/>
                <a:cs typeface="Arial"/>
              </a:rPr>
              <a:t>Months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from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Randomization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45947" y="4139895"/>
            <a:ext cx="10350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0">
                <a:latin typeface="Arial"/>
                <a:cs typeface="Arial"/>
              </a:rPr>
              <a:t>0</a:t>
            </a:r>
            <a:endParaRPr sz="1100">
              <a:latin typeface="Arial"/>
              <a:cs typeface="Arial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1431797" y="4066298"/>
            <a:ext cx="0" cy="92075"/>
          </a:xfrm>
          <a:custGeom>
            <a:avLst/>
            <a:gdLst/>
            <a:ahLst/>
            <a:cxnLst/>
            <a:rect l="l" t="t" r="r" b="b"/>
            <a:pathLst>
              <a:path w="0" h="92075">
                <a:moveTo>
                  <a:pt x="0" y="0"/>
                </a:moveTo>
                <a:lnTo>
                  <a:pt x="0" y="91757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341500" y="4139895"/>
            <a:ext cx="1809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>
                <a:latin typeface="Arial"/>
                <a:cs typeface="Arial"/>
              </a:rPr>
              <a:t>12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9" name="object 9" descr=""/>
          <p:cNvGrpSpPr/>
          <p:nvPr/>
        </p:nvGrpSpPr>
        <p:grpSpPr>
          <a:xfrm>
            <a:off x="646252" y="2083180"/>
            <a:ext cx="3332479" cy="2084705"/>
            <a:chOff x="646252" y="2083180"/>
            <a:chExt cx="3332479" cy="2084705"/>
          </a:xfrm>
        </p:grpSpPr>
        <p:sp>
          <p:nvSpPr>
            <p:cNvPr id="10" name="object 10" descr=""/>
            <p:cNvSpPr/>
            <p:nvPr/>
          </p:nvSpPr>
          <p:spPr>
            <a:xfrm>
              <a:off x="2066163" y="4066298"/>
              <a:ext cx="1903095" cy="92075"/>
            </a:xfrm>
            <a:custGeom>
              <a:avLst/>
              <a:gdLst/>
              <a:ahLst/>
              <a:cxnLst/>
              <a:rect l="l" t="t" r="r" b="b"/>
              <a:pathLst>
                <a:path w="1903095" h="92075">
                  <a:moveTo>
                    <a:pt x="0" y="0"/>
                  </a:moveTo>
                  <a:lnTo>
                    <a:pt x="0" y="91757"/>
                  </a:lnTo>
                </a:path>
                <a:path w="1903095" h="92075">
                  <a:moveTo>
                    <a:pt x="634238" y="0"/>
                  </a:moveTo>
                  <a:lnTo>
                    <a:pt x="634238" y="91757"/>
                  </a:lnTo>
                </a:path>
                <a:path w="1903095" h="92075">
                  <a:moveTo>
                    <a:pt x="1268602" y="0"/>
                  </a:moveTo>
                  <a:lnTo>
                    <a:pt x="1268602" y="91757"/>
                  </a:lnTo>
                </a:path>
                <a:path w="1903095" h="92075">
                  <a:moveTo>
                    <a:pt x="1902967" y="0"/>
                  </a:moveTo>
                  <a:lnTo>
                    <a:pt x="1902967" y="9175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655777" y="2092705"/>
              <a:ext cx="55244" cy="1858645"/>
            </a:xfrm>
            <a:custGeom>
              <a:avLst/>
              <a:gdLst/>
              <a:ahLst/>
              <a:cxnLst/>
              <a:rect l="l" t="t" r="r" b="b"/>
              <a:pathLst>
                <a:path w="55245" h="1858645">
                  <a:moveTo>
                    <a:pt x="2031" y="0"/>
                  </a:moveTo>
                  <a:lnTo>
                    <a:pt x="54990" y="0"/>
                  </a:lnTo>
                </a:path>
                <a:path w="55245" h="1858645">
                  <a:moveTo>
                    <a:pt x="0" y="464566"/>
                  </a:moveTo>
                  <a:lnTo>
                    <a:pt x="52971" y="464566"/>
                  </a:lnTo>
                </a:path>
                <a:path w="55245" h="1858645">
                  <a:moveTo>
                    <a:pt x="4051" y="1858048"/>
                  </a:moveTo>
                  <a:lnTo>
                    <a:pt x="54800" y="185804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 descr=""/>
          <p:cNvSpPr txBox="1"/>
          <p:nvPr/>
        </p:nvSpPr>
        <p:spPr>
          <a:xfrm>
            <a:off x="203513" y="2074417"/>
            <a:ext cx="196215" cy="157797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z="1200">
                <a:latin typeface="Arial"/>
                <a:cs typeface="Arial"/>
              </a:rPr>
              <a:t>Conversion</a:t>
            </a:r>
            <a:r>
              <a:rPr dirty="0" sz="1200" spc="-7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to</a:t>
            </a:r>
            <a:r>
              <a:rPr dirty="0" sz="1200" spc="-8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AVR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 spc="-25">
                <a:latin typeface="Arial"/>
                <a:cs typeface="Arial"/>
              </a:rPr>
              <a:t>(%)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997578" y="1457070"/>
            <a:ext cx="186055" cy="45465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7145">
              <a:lnSpc>
                <a:spcPts val="1195"/>
              </a:lnSpc>
              <a:spcBef>
                <a:spcPts val="105"/>
              </a:spcBef>
            </a:pPr>
            <a:r>
              <a:rPr dirty="0" sz="1100" spc="-25" b="1">
                <a:solidFill>
                  <a:srgbClr val="ACA773"/>
                </a:solidFill>
                <a:latin typeface="Arial"/>
                <a:cs typeface="Arial"/>
              </a:rPr>
              <a:t>98</a:t>
            </a:r>
            <a:endParaRPr sz="1100">
              <a:latin typeface="Arial"/>
              <a:cs typeface="Arial"/>
            </a:endParaRPr>
          </a:p>
          <a:p>
            <a:pPr marL="17145">
              <a:lnSpc>
                <a:spcPts val="1025"/>
              </a:lnSpc>
            </a:pPr>
            <a:r>
              <a:rPr dirty="0" sz="1100" spc="-25" b="1">
                <a:solidFill>
                  <a:srgbClr val="C00000"/>
                </a:solidFill>
                <a:latin typeface="Arial"/>
                <a:cs typeface="Arial"/>
              </a:rPr>
              <a:t>97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ts val="1150"/>
              </a:lnSpc>
            </a:pPr>
            <a:r>
              <a:rPr dirty="0" sz="1100" spc="-25" b="1">
                <a:solidFill>
                  <a:srgbClr val="0D445E"/>
                </a:solidFill>
                <a:latin typeface="Arial"/>
                <a:cs typeface="Arial"/>
              </a:rPr>
              <a:t>93</a:t>
            </a:r>
            <a:endParaRPr sz="11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969389" y="1512570"/>
            <a:ext cx="18097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25" b="1">
                <a:solidFill>
                  <a:srgbClr val="C00000"/>
                </a:solidFill>
                <a:latin typeface="Arial"/>
                <a:cs typeface="Arial"/>
              </a:rPr>
              <a:t>77</a:t>
            </a:r>
            <a:endParaRPr sz="11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969389" y="1665858"/>
            <a:ext cx="18097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25" b="1">
                <a:solidFill>
                  <a:srgbClr val="ACA773"/>
                </a:solidFill>
                <a:latin typeface="Arial"/>
                <a:cs typeface="Arial"/>
              </a:rPr>
              <a:t>75</a:t>
            </a:r>
            <a:endParaRPr sz="11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969389" y="1787093"/>
            <a:ext cx="180975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25" b="1">
                <a:solidFill>
                  <a:srgbClr val="0D445E"/>
                </a:solidFill>
                <a:latin typeface="Arial"/>
                <a:cs typeface="Arial"/>
              </a:rPr>
              <a:t>60</a:t>
            </a:r>
            <a:endParaRPr sz="1100">
              <a:latin typeface="Arial"/>
              <a:cs typeface="Arial"/>
            </a:endParaRPr>
          </a:p>
        </p:txBody>
      </p:sp>
      <p:sp>
        <p:nvSpPr>
          <p:cNvPr id="17" name="object 17" descr=""/>
          <p:cNvSpPr/>
          <p:nvPr/>
        </p:nvSpPr>
        <p:spPr>
          <a:xfrm>
            <a:off x="5279263" y="1477772"/>
            <a:ext cx="3651885" cy="2669540"/>
          </a:xfrm>
          <a:custGeom>
            <a:avLst/>
            <a:gdLst/>
            <a:ahLst/>
            <a:cxnLst/>
            <a:rect l="l" t="t" r="r" b="b"/>
            <a:pathLst>
              <a:path w="3651884" h="2669540">
                <a:moveTo>
                  <a:pt x="0" y="2575687"/>
                </a:moveTo>
                <a:lnTo>
                  <a:pt x="3651504" y="2575687"/>
                </a:lnTo>
                <a:lnTo>
                  <a:pt x="3651504" y="0"/>
                </a:lnTo>
                <a:lnTo>
                  <a:pt x="0" y="0"/>
                </a:lnTo>
                <a:lnTo>
                  <a:pt x="0" y="2575687"/>
                </a:lnTo>
                <a:close/>
              </a:path>
              <a:path w="3651884" h="2669540">
                <a:moveTo>
                  <a:pt x="80010" y="2577401"/>
                </a:moveTo>
                <a:lnTo>
                  <a:pt x="80010" y="2669159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 txBox="1"/>
          <p:nvPr/>
        </p:nvSpPr>
        <p:spPr>
          <a:xfrm>
            <a:off x="6144005" y="4349597"/>
            <a:ext cx="193040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"/>
                <a:cs typeface="Arial"/>
              </a:rPr>
              <a:t>Months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from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Randomization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5308472" y="4128312"/>
            <a:ext cx="104139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50">
                <a:latin typeface="Arial"/>
                <a:cs typeface="Arial"/>
              </a:rPr>
              <a:t>0</a:t>
            </a:r>
            <a:endParaRPr sz="1100">
              <a:latin typeface="Arial"/>
              <a:cs typeface="Arial"/>
            </a:endParaRPr>
          </a:p>
        </p:txBody>
      </p:sp>
      <p:sp>
        <p:nvSpPr>
          <p:cNvPr id="20" name="object 20" descr=""/>
          <p:cNvSpPr/>
          <p:nvPr/>
        </p:nvSpPr>
        <p:spPr>
          <a:xfrm>
            <a:off x="5993638" y="4055173"/>
            <a:ext cx="0" cy="92075"/>
          </a:xfrm>
          <a:custGeom>
            <a:avLst/>
            <a:gdLst/>
            <a:ahLst/>
            <a:cxnLst/>
            <a:rect l="l" t="t" r="r" b="b"/>
            <a:pathLst>
              <a:path w="0" h="92075">
                <a:moveTo>
                  <a:pt x="0" y="0"/>
                </a:moveTo>
                <a:lnTo>
                  <a:pt x="0" y="91757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 txBox="1"/>
          <p:nvPr/>
        </p:nvSpPr>
        <p:spPr>
          <a:xfrm>
            <a:off x="5904103" y="4128312"/>
            <a:ext cx="180975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25">
                <a:latin typeface="Arial"/>
                <a:cs typeface="Arial"/>
              </a:rPr>
              <a:t>12</a:t>
            </a:r>
            <a:endParaRPr sz="1100">
              <a:latin typeface="Arial"/>
              <a:cs typeface="Arial"/>
            </a:endParaRPr>
          </a:p>
        </p:txBody>
      </p:sp>
      <p:sp>
        <p:nvSpPr>
          <p:cNvPr id="22" name="object 22" descr=""/>
          <p:cNvSpPr/>
          <p:nvPr/>
        </p:nvSpPr>
        <p:spPr>
          <a:xfrm>
            <a:off x="6627876" y="4055173"/>
            <a:ext cx="1903095" cy="92075"/>
          </a:xfrm>
          <a:custGeom>
            <a:avLst/>
            <a:gdLst/>
            <a:ahLst/>
            <a:cxnLst/>
            <a:rect l="l" t="t" r="r" b="b"/>
            <a:pathLst>
              <a:path w="1903095" h="92075">
                <a:moveTo>
                  <a:pt x="0" y="0"/>
                </a:moveTo>
                <a:lnTo>
                  <a:pt x="0" y="91757"/>
                </a:lnTo>
              </a:path>
              <a:path w="1903095" h="92075">
                <a:moveTo>
                  <a:pt x="634365" y="0"/>
                </a:moveTo>
                <a:lnTo>
                  <a:pt x="634365" y="91757"/>
                </a:lnTo>
              </a:path>
              <a:path w="1903095" h="92075">
                <a:moveTo>
                  <a:pt x="1268729" y="0"/>
                </a:moveTo>
                <a:lnTo>
                  <a:pt x="1268729" y="91757"/>
                </a:lnTo>
              </a:path>
              <a:path w="1903095" h="92075">
                <a:moveTo>
                  <a:pt x="1903095" y="0"/>
                </a:moveTo>
                <a:lnTo>
                  <a:pt x="1903095" y="91757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 descr=""/>
          <p:cNvSpPr txBox="1"/>
          <p:nvPr/>
        </p:nvSpPr>
        <p:spPr>
          <a:xfrm>
            <a:off x="4766014" y="2082926"/>
            <a:ext cx="196215" cy="153733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z="1200">
                <a:latin typeface="Arial"/>
                <a:cs typeface="Arial"/>
              </a:rPr>
              <a:t>Conversion</a:t>
            </a:r>
            <a:r>
              <a:rPr dirty="0" sz="1200" spc="-6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to</a:t>
            </a:r>
            <a:r>
              <a:rPr dirty="0" sz="1200" spc="-8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AVR(%)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8562213" y="1509776"/>
            <a:ext cx="182245" cy="3168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145"/>
              </a:lnSpc>
              <a:spcBef>
                <a:spcPts val="105"/>
              </a:spcBef>
            </a:pPr>
            <a:r>
              <a:rPr dirty="0" sz="1100" spc="-25" b="1">
                <a:solidFill>
                  <a:srgbClr val="ACA773"/>
                </a:solidFill>
                <a:latin typeface="Arial"/>
                <a:cs typeface="Arial"/>
              </a:rPr>
              <a:t>96</a:t>
            </a:r>
            <a:endParaRPr sz="1100">
              <a:latin typeface="Arial"/>
              <a:cs typeface="Arial"/>
            </a:endParaRPr>
          </a:p>
          <a:p>
            <a:pPr marL="13335">
              <a:lnSpc>
                <a:spcPts val="1145"/>
              </a:lnSpc>
            </a:pPr>
            <a:r>
              <a:rPr dirty="0" sz="1100" spc="-25" b="1">
                <a:solidFill>
                  <a:srgbClr val="0D445E"/>
                </a:solidFill>
                <a:latin typeface="Arial"/>
                <a:cs typeface="Arial"/>
              </a:rPr>
              <a:t>92</a:t>
            </a:r>
            <a:endParaRPr sz="11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6532880" y="1622551"/>
            <a:ext cx="18097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25" b="1">
                <a:solidFill>
                  <a:srgbClr val="C00000"/>
                </a:solidFill>
                <a:latin typeface="Arial"/>
                <a:cs typeface="Arial"/>
              </a:rPr>
              <a:t>75</a:t>
            </a:r>
            <a:endParaRPr sz="11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6532880" y="1755394"/>
            <a:ext cx="180975" cy="3282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190"/>
              </a:lnSpc>
              <a:spcBef>
                <a:spcPts val="105"/>
              </a:spcBef>
            </a:pPr>
            <a:r>
              <a:rPr dirty="0" sz="1100" spc="-25" b="1">
                <a:solidFill>
                  <a:srgbClr val="0D445E"/>
                </a:solidFill>
                <a:latin typeface="Arial"/>
                <a:cs typeface="Arial"/>
              </a:rPr>
              <a:t>70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ts val="1190"/>
              </a:lnSpc>
            </a:pPr>
            <a:r>
              <a:rPr dirty="0" sz="1100" spc="-25" b="1">
                <a:solidFill>
                  <a:srgbClr val="ACA773"/>
                </a:solidFill>
                <a:latin typeface="Arial"/>
                <a:cs typeface="Arial"/>
              </a:rPr>
              <a:t>69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27" name="object 27" descr=""/>
          <p:cNvGrpSpPr/>
          <p:nvPr/>
        </p:nvGrpSpPr>
        <p:grpSpPr>
          <a:xfrm>
            <a:off x="776223" y="1564639"/>
            <a:ext cx="3213735" cy="2402205"/>
            <a:chOff x="776223" y="1564639"/>
            <a:chExt cx="3213735" cy="2402205"/>
          </a:xfrm>
        </p:grpSpPr>
        <p:sp>
          <p:nvSpPr>
            <p:cNvPr id="28" name="object 28" descr=""/>
            <p:cNvSpPr/>
            <p:nvPr/>
          </p:nvSpPr>
          <p:spPr>
            <a:xfrm>
              <a:off x="795273" y="1700275"/>
              <a:ext cx="3175635" cy="2247900"/>
            </a:xfrm>
            <a:custGeom>
              <a:avLst/>
              <a:gdLst/>
              <a:ahLst/>
              <a:cxnLst/>
              <a:rect l="l" t="t" r="r" b="b"/>
              <a:pathLst>
                <a:path w="3175635" h="2247900">
                  <a:moveTo>
                    <a:pt x="0" y="2247341"/>
                  </a:moveTo>
                  <a:lnTo>
                    <a:pt x="6807" y="2247341"/>
                  </a:lnTo>
                  <a:lnTo>
                    <a:pt x="6807" y="2234425"/>
                  </a:lnTo>
                  <a:lnTo>
                    <a:pt x="68135" y="2234425"/>
                  </a:lnTo>
                  <a:lnTo>
                    <a:pt x="68135" y="2208593"/>
                  </a:lnTo>
                  <a:lnTo>
                    <a:pt x="74942" y="2208593"/>
                  </a:lnTo>
                  <a:lnTo>
                    <a:pt x="74942" y="2195677"/>
                  </a:lnTo>
                  <a:lnTo>
                    <a:pt x="74942" y="2169795"/>
                  </a:lnTo>
                  <a:lnTo>
                    <a:pt x="74942" y="2156968"/>
                  </a:lnTo>
                  <a:lnTo>
                    <a:pt x="88569" y="2156968"/>
                  </a:lnTo>
                  <a:lnTo>
                    <a:pt x="88569" y="2131060"/>
                  </a:lnTo>
                  <a:lnTo>
                    <a:pt x="95389" y="2131060"/>
                  </a:lnTo>
                  <a:lnTo>
                    <a:pt x="95389" y="2118233"/>
                  </a:lnTo>
                  <a:lnTo>
                    <a:pt x="102196" y="2118233"/>
                  </a:lnTo>
                  <a:lnTo>
                    <a:pt x="102196" y="2079371"/>
                  </a:lnTo>
                  <a:lnTo>
                    <a:pt x="122643" y="2079371"/>
                  </a:lnTo>
                  <a:lnTo>
                    <a:pt x="122643" y="2053589"/>
                  </a:lnTo>
                  <a:lnTo>
                    <a:pt x="122643" y="2040636"/>
                  </a:lnTo>
                  <a:lnTo>
                    <a:pt x="129451" y="2040636"/>
                  </a:lnTo>
                  <a:lnTo>
                    <a:pt x="129451" y="2014855"/>
                  </a:lnTo>
                  <a:lnTo>
                    <a:pt x="136270" y="2014855"/>
                  </a:lnTo>
                  <a:lnTo>
                    <a:pt x="136270" y="2001901"/>
                  </a:lnTo>
                  <a:lnTo>
                    <a:pt x="143078" y="2001901"/>
                  </a:lnTo>
                  <a:lnTo>
                    <a:pt x="143078" y="1976120"/>
                  </a:lnTo>
                  <a:lnTo>
                    <a:pt x="143078" y="1963165"/>
                  </a:lnTo>
                  <a:lnTo>
                    <a:pt x="149898" y="1963165"/>
                  </a:lnTo>
                  <a:lnTo>
                    <a:pt x="149898" y="1937385"/>
                  </a:lnTo>
                  <a:lnTo>
                    <a:pt x="163525" y="1937385"/>
                  </a:lnTo>
                  <a:lnTo>
                    <a:pt x="163525" y="1924431"/>
                  </a:lnTo>
                  <a:lnTo>
                    <a:pt x="190779" y="1924431"/>
                  </a:lnTo>
                  <a:lnTo>
                    <a:pt x="190779" y="1898650"/>
                  </a:lnTo>
                  <a:lnTo>
                    <a:pt x="218033" y="1898650"/>
                  </a:lnTo>
                  <a:lnTo>
                    <a:pt x="218033" y="1885696"/>
                  </a:lnTo>
                  <a:lnTo>
                    <a:pt x="224840" y="1885696"/>
                  </a:lnTo>
                  <a:lnTo>
                    <a:pt x="224840" y="1859914"/>
                  </a:lnTo>
                  <a:lnTo>
                    <a:pt x="231660" y="1859914"/>
                  </a:lnTo>
                  <a:lnTo>
                    <a:pt x="231660" y="1846961"/>
                  </a:lnTo>
                  <a:lnTo>
                    <a:pt x="231660" y="1821180"/>
                  </a:lnTo>
                  <a:lnTo>
                    <a:pt x="286169" y="1821180"/>
                  </a:lnTo>
                  <a:lnTo>
                    <a:pt x="286169" y="1808226"/>
                  </a:lnTo>
                  <a:lnTo>
                    <a:pt x="292989" y="1808226"/>
                  </a:lnTo>
                  <a:lnTo>
                    <a:pt x="292989" y="1782318"/>
                  </a:lnTo>
                  <a:lnTo>
                    <a:pt x="299796" y="1782318"/>
                  </a:lnTo>
                  <a:lnTo>
                    <a:pt x="299796" y="1743583"/>
                  </a:lnTo>
                  <a:lnTo>
                    <a:pt x="333870" y="1743583"/>
                  </a:lnTo>
                  <a:lnTo>
                    <a:pt x="333870" y="1730756"/>
                  </a:lnTo>
                  <a:lnTo>
                    <a:pt x="347497" y="1730756"/>
                  </a:lnTo>
                  <a:lnTo>
                    <a:pt x="347497" y="1692021"/>
                  </a:lnTo>
                  <a:lnTo>
                    <a:pt x="347497" y="1653286"/>
                  </a:lnTo>
                  <a:lnTo>
                    <a:pt x="361124" y="1653286"/>
                  </a:lnTo>
                  <a:lnTo>
                    <a:pt x="361124" y="1627378"/>
                  </a:lnTo>
                  <a:lnTo>
                    <a:pt x="408813" y="1627378"/>
                  </a:lnTo>
                  <a:lnTo>
                    <a:pt x="408813" y="1614424"/>
                  </a:lnTo>
                  <a:lnTo>
                    <a:pt x="422440" y="1614424"/>
                  </a:lnTo>
                  <a:lnTo>
                    <a:pt x="422440" y="1588643"/>
                  </a:lnTo>
                  <a:lnTo>
                    <a:pt x="422440" y="1575689"/>
                  </a:lnTo>
                  <a:lnTo>
                    <a:pt x="456514" y="1575689"/>
                  </a:lnTo>
                  <a:lnTo>
                    <a:pt x="456514" y="1549908"/>
                  </a:lnTo>
                  <a:lnTo>
                    <a:pt x="463321" y="1549908"/>
                  </a:lnTo>
                  <a:lnTo>
                    <a:pt x="463321" y="1536954"/>
                  </a:lnTo>
                  <a:lnTo>
                    <a:pt x="490601" y="1536954"/>
                  </a:lnTo>
                  <a:lnTo>
                    <a:pt x="490601" y="1511173"/>
                  </a:lnTo>
                  <a:lnTo>
                    <a:pt x="504189" y="1511173"/>
                  </a:lnTo>
                  <a:lnTo>
                    <a:pt x="504189" y="1498219"/>
                  </a:lnTo>
                  <a:lnTo>
                    <a:pt x="517779" y="1498219"/>
                  </a:lnTo>
                  <a:lnTo>
                    <a:pt x="517779" y="1472438"/>
                  </a:lnTo>
                  <a:lnTo>
                    <a:pt x="524637" y="1472438"/>
                  </a:lnTo>
                  <a:lnTo>
                    <a:pt x="524637" y="1459484"/>
                  </a:lnTo>
                  <a:lnTo>
                    <a:pt x="531495" y="1459484"/>
                  </a:lnTo>
                  <a:lnTo>
                    <a:pt x="531495" y="1433703"/>
                  </a:lnTo>
                  <a:lnTo>
                    <a:pt x="538226" y="1433703"/>
                  </a:lnTo>
                  <a:lnTo>
                    <a:pt x="538226" y="1420749"/>
                  </a:lnTo>
                  <a:lnTo>
                    <a:pt x="558673" y="1420749"/>
                  </a:lnTo>
                  <a:lnTo>
                    <a:pt x="558673" y="1394968"/>
                  </a:lnTo>
                  <a:lnTo>
                    <a:pt x="565531" y="1394968"/>
                  </a:lnTo>
                  <a:lnTo>
                    <a:pt x="565531" y="1382014"/>
                  </a:lnTo>
                  <a:lnTo>
                    <a:pt x="606425" y="1382014"/>
                  </a:lnTo>
                  <a:lnTo>
                    <a:pt x="606425" y="1356106"/>
                  </a:lnTo>
                  <a:lnTo>
                    <a:pt x="613283" y="1356106"/>
                  </a:lnTo>
                  <a:lnTo>
                    <a:pt x="613283" y="1343279"/>
                  </a:lnTo>
                  <a:lnTo>
                    <a:pt x="620014" y="1343279"/>
                  </a:lnTo>
                  <a:lnTo>
                    <a:pt x="620014" y="1317371"/>
                  </a:lnTo>
                  <a:lnTo>
                    <a:pt x="633603" y="1317371"/>
                  </a:lnTo>
                  <a:lnTo>
                    <a:pt x="640461" y="1317371"/>
                  </a:lnTo>
                  <a:lnTo>
                    <a:pt x="640461" y="1304544"/>
                  </a:lnTo>
                  <a:lnTo>
                    <a:pt x="660908" y="1304544"/>
                  </a:lnTo>
                  <a:lnTo>
                    <a:pt x="660908" y="1278636"/>
                  </a:lnTo>
                  <a:lnTo>
                    <a:pt x="688213" y="1278636"/>
                  </a:lnTo>
                  <a:lnTo>
                    <a:pt x="688213" y="1265809"/>
                  </a:lnTo>
                  <a:lnTo>
                    <a:pt x="688213" y="1239901"/>
                  </a:lnTo>
                  <a:lnTo>
                    <a:pt x="694944" y="1239901"/>
                  </a:lnTo>
                  <a:lnTo>
                    <a:pt x="694944" y="1227074"/>
                  </a:lnTo>
                  <a:lnTo>
                    <a:pt x="694944" y="1188212"/>
                  </a:lnTo>
                  <a:lnTo>
                    <a:pt x="701802" y="1188212"/>
                  </a:lnTo>
                  <a:lnTo>
                    <a:pt x="701802" y="1162431"/>
                  </a:lnTo>
                  <a:lnTo>
                    <a:pt x="701802" y="1149477"/>
                  </a:lnTo>
                  <a:lnTo>
                    <a:pt x="715391" y="1149477"/>
                  </a:lnTo>
                  <a:lnTo>
                    <a:pt x="715391" y="1123696"/>
                  </a:lnTo>
                  <a:lnTo>
                    <a:pt x="742696" y="1123696"/>
                  </a:lnTo>
                  <a:lnTo>
                    <a:pt x="742696" y="1110742"/>
                  </a:lnTo>
                  <a:lnTo>
                    <a:pt x="756285" y="1110742"/>
                  </a:lnTo>
                  <a:lnTo>
                    <a:pt x="756285" y="1084961"/>
                  </a:lnTo>
                  <a:lnTo>
                    <a:pt x="763143" y="1084961"/>
                  </a:lnTo>
                  <a:lnTo>
                    <a:pt x="763143" y="1072007"/>
                  </a:lnTo>
                  <a:lnTo>
                    <a:pt x="804037" y="1072007"/>
                  </a:lnTo>
                  <a:lnTo>
                    <a:pt x="804037" y="1046226"/>
                  </a:lnTo>
                  <a:lnTo>
                    <a:pt x="810768" y="1046226"/>
                  </a:lnTo>
                  <a:lnTo>
                    <a:pt x="810768" y="1033272"/>
                  </a:lnTo>
                  <a:lnTo>
                    <a:pt x="824484" y="1033272"/>
                  </a:lnTo>
                  <a:lnTo>
                    <a:pt x="824484" y="1007491"/>
                  </a:lnTo>
                  <a:lnTo>
                    <a:pt x="851662" y="1007491"/>
                  </a:lnTo>
                  <a:lnTo>
                    <a:pt x="851662" y="994537"/>
                  </a:lnTo>
                  <a:lnTo>
                    <a:pt x="872108" y="994537"/>
                  </a:lnTo>
                  <a:lnTo>
                    <a:pt x="872108" y="942848"/>
                  </a:lnTo>
                  <a:lnTo>
                    <a:pt x="878967" y="942848"/>
                  </a:lnTo>
                  <a:lnTo>
                    <a:pt x="878967" y="929894"/>
                  </a:lnTo>
                  <a:lnTo>
                    <a:pt x="926592" y="929894"/>
                  </a:lnTo>
                  <a:lnTo>
                    <a:pt x="926592" y="904113"/>
                  </a:lnTo>
                  <a:lnTo>
                    <a:pt x="974344" y="904113"/>
                  </a:lnTo>
                  <a:lnTo>
                    <a:pt x="974344" y="891159"/>
                  </a:lnTo>
                  <a:lnTo>
                    <a:pt x="1022095" y="891159"/>
                  </a:lnTo>
                  <a:lnTo>
                    <a:pt x="1022095" y="865378"/>
                  </a:lnTo>
                  <a:lnTo>
                    <a:pt x="1090168" y="865378"/>
                  </a:lnTo>
                  <a:lnTo>
                    <a:pt x="1090168" y="852424"/>
                  </a:lnTo>
                  <a:lnTo>
                    <a:pt x="1103757" y="852424"/>
                  </a:lnTo>
                  <a:lnTo>
                    <a:pt x="1103757" y="826643"/>
                  </a:lnTo>
                  <a:lnTo>
                    <a:pt x="1185545" y="826643"/>
                  </a:lnTo>
                  <a:lnTo>
                    <a:pt x="1185545" y="813688"/>
                  </a:lnTo>
                  <a:lnTo>
                    <a:pt x="1240027" y="813688"/>
                  </a:lnTo>
                  <a:lnTo>
                    <a:pt x="1240027" y="787907"/>
                  </a:lnTo>
                  <a:lnTo>
                    <a:pt x="1267333" y="787907"/>
                  </a:lnTo>
                  <a:lnTo>
                    <a:pt x="1321815" y="787907"/>
                  </a:lnTo>
                  <a:lnTo>
                    <a:pt x="1321815" y="774954"/>
                  </a:lnTo>
                  <a:lnTo>
                    <a:pt x="1328674" y="774954"/>
                  </a:lnTo>
                  <a:lnTo>
                    <a:pt x="1328674" y="723265"/>
                  </a:lnTo>
                  <a:lnTo>
                    <a:pt x="1335405" y="723265"/>
                  </a:lnTo>
                  <a:lnTo>
                    <a:pt x="1335405" y="710438"/>
                  </a:lnTo>
                  <a:lnTo>
                    <a:pt x="1335405" y="658749"/>
                  </a:lnTo>
                  <a:lnTo>
                    <a:pt x="1349120" y="658749"/>
                  </a:lnTo>
                  <a:lnTo>
                    <a:pt x="1349120" y="645794"/>
                  </a:lnTo>
                  <a:lnTo>
                    <a:pt x="1362709" y="645794"/>
                  </a:lnTo>
                  <a:lnTo>
                    <a:pt x="1362709" y="607060"/>
                  </a:lnTo>
                  <a:lnTo>
                    <a:pt x="1390014" y="607060"/>
                  </a:lnTo>
                  <a:lnTo>
                    <a:pt x="1390014" y="581279"/>
                  </a:lnTo>
                  <a:lnTo>
                    <a:pt x="1396745" y="581279"/>
                  </a:lnTo>
                  <a:lnTo>
                    <a:pt x="1396745" y="555371"/>
                  </a:lnTo>
                  <a:lnTo>
                    <a:pt x="1424051" y="555371"/>
                  </a:lnTo>
                  <a:lnTo>
                    <a:pt x="1424051" y="542544"/>
                  </a:lnTo>
                  <a:lnTo>
                    <a:pt x="1430908" y="542544"/>
                  </a:lnTo>
                  <a:lnTo>
                    <a:pt x="1430908" y="516636"/>
                  </a:lnTo>
                  <a:lnTo>
                    <a:pt x="1430908" y="490855"/>
                  </a:lnTo>
                  <a:lnTo>
                    <a:pt x="1444498" y="490855"/>
                  </a:lnTo>
                  <a:lnTo>
                    <a:pt x="1444498" y="477900"/>
                  </a:lnTo>
                  <a:lnTo>
                    <a:pt x="1458087" y="477900"/>
                  </a:lnTo>
                  <a:lnTo>
                    <a:pt x="1458087" y="452119"/>
                  </a:lnTo>
                  <a:lnTo>
                    <a:pt x="1546733" y="452119"/>
                  </a:lnTo>
                  <a:lnTo>
                    <a:pt x="1546733" y="426212"/>
                  </a:lnTo>
                  <a:lnTo>
                    <a:pt x="1553464" y="426212"/>
                  </a:lnTo>
                  <a:lnTo>
                    <a:pt x="1553464" y="400431"/>
                  </a:lnTo>
                  <a:lnTo>
                    <a:pt x="1573911" y="400431"/>
                  </a:lnTo>
                  <a:lnTo>
                    <a:pt x="1573911" y="374650"/>
                  </a:lnTo>
                  <a:lnTo>
                    <a:pt x="1662557" y="374650"/>
                  </a:lnTo>
                  <a:lnTo>
                    <a:pt x="1662557" y="361696"/>
                  </a:lnTo>
                  <a:lnTo>
                    <a:pt x="1730628" y="361696"/>
                  </a:lnTo>
                  <a:lnTo>
                    <a:pt x="1730628" y="335788"/>
                  </a:lnTo>
                  <a:lnTo>
                    <a:pt x="1751076" y="335788"/>
                  </a:lnTo>
                  <a:lnTo>
                    <a:pt x="1751076" y="310006"/>
                  </a:lnTo>
                  <a:lnTo>
                    <a:pt x="1751076" y="284225"/>
                  </a:lnTo>
                  <a:lnTo>
                    <a:pt x="1764664" y="284225"/>
                  </a:lnTo>
                  <a:lnTo>
                    <a:pt x="1764664" y="245491"/>
                  </a:lnTo>
                  <a:lnTo>
                    <a:pt x="1900936" y="245491"/>
                  </a:lnTo>
                  <a:lnTo>
                    <a:pt x="1900936" y="219582"/>
                  </a:lnTo>
                  <a:lnTo>
                    <a:pt x="1907794" y="219582"/>
                  </a:lnTo>
                  <a:lnTo>
                    <a:pt x="2057653" y="219582"/>
                  </a:lnTo>
                  <a:lnTo>
                    <a:pt x="2057653" y="193801"/>
                  </a:lnTo>
                  <a:lnTo>
                    <a:pt x="2146300" y="193801"/>
                  </a:lnTo>
                  <a:lnTo>
                    <a:pt x="2146300" y="167894"/>
                  </a:lnTo>
                  <a:lnTo>
                    <a:pt x="2303018" y="167894"/>
                  </a:lnTo>
                  <a:lnTo>
                    <a:pt x="2303018" y="142112"/>
                  </a:lnTo>
                  <a:lnTo>
                    <a:pt x="2507361" y="142112"/>
                  </a:lnTo>
                  <a:lnTo>
                    <a:pt x="2507361" y="116332"/>
                  </a:lnTo>
                  <a:lnTo>
                    <a:pt x="2541524" y="116332"/>
                  </a:lnTo>
                  <a:lnTo>
                    <a:pt x="2568702" y="116332"/>
                  </a:lnTo>
                  <a:lnTo>
                    <a:pt x="2568702" y="90424"/>
                  </a:lnTo>
                  <a:lnTo>
                    <a:pt x="2732278" y="90424"/>
                  </a:lnTo>
                  <a:lnTo>
                    <a:pt x="2732278" y="51688"/>
                  </a:lnTo>
                  <a:lnTo>
                    <a:pt x="2800350" y="51688"/>
                  </a:lnTo>
                  <a:lnTo>
                    <a:pt x="2800350" y="25908"/>
                  </a:lnTo>
                  <a:lnTo>
                    <a:pt x="3025266" y="25908"/>
                  </a:lnTo>
                  <a:lnTo>
                    <a:pt x="3025266" y="0"/>
                  </a:lnTo>
                  <a:lnTo>
                    <a:pt x="3175127" y="0"/>
                  </a:lnTo>
                </a:path>
              </a:pathLst>
            </a:custGeom>
            <a:ln w="38100">
              <a:solidFill>
                <a:srgbClr val="0D445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795273" y="1583689"/>
              <a:ext cx="3175635" cy="2364105"/>
            </a:xfrm>
            <a:custGeom>
              <a:avLst/>
              <a:gdLst/>
              <a:ahLst/>
              <a:cxnLst/>
              <a:rect l="l" t="t" r="r" b="b"/>
              <a:pathLst>
                <a:path w="3175635" h="2364104">
                  <a:moveTo>
                    <a:pt x="0" y="2363927"/>
                  </a:moveTo>
                  <a:lnTo>
                    <a:pt x="27254" y="2363927"/>
                  </a:lnTo>
                  <a:lnTo>
                    <a:pt x="27254" y="2350998"/>
                  </a:lnTo>
                  <a:lnTo>
                    <a:pt x="40881" y="2350998"/>
                  </a:lnTo>
                  <a:lnTo>
                    <a:pt x="40881" y="2325166"/>
                  </a:lnTo>
                  <a:lnTo>
                    <a:pt x="40881" y="2312250"/>
                  </a:lnTo>
                  <a:lnTo>
                    <a:pt x="40881" y="2273554"/>
                  </a:lnTo>
                  <a:lnTo>
                    <a:pt x="47688" y="2273554"/>
                  </a:lnTo>
                  <a:lnTo>
                    <a:pt x="47688" y="2260600"/>
                  </a:lnTo>
                  <a:lnTo>
                    <a:pt x="61315" y="2260600"/>
                  </a:lnTo>
                  <a:lnTo>
                    <a:pt x="61315" y="2234692"/>
                  </a:lnTo>
                  <a:lnTo>
                    <a:pt x="68135" y="2234692"/>
                  </a:lnTo>
                  <a:lnTo>
                    <a:pt x="68135" y="2221865"/>
                  </a:lnTo>
                  <a:lnTo>
                    <a:pt x="81762" y="2221865"/>
                  </a:lnTo>
                  <a:lnTo>
                    <a:pt x="81762" y="2195957"/>
                  </a:lnTo>
                  <a:lnTo>
                    <a:pt x="88569" y="2195957"/>
                  </a:lnTo>
                  <a:lnTo>
                    <a:pt x="88569" y="2183130"/>
                  </a:lnTo>
                  <a:lnTo>
                    <a:pt x="95389" y="2183130"/>
                  </a:lnTo>
                  <a:lnTo>
                    <a:pt x="95389" y="2144268"/>
                  </a:lnTo>
                  <a:lnTo>
                    <a:pt x="109016" y="2144268"/>
                  </a:lnTo>
                  <a:lnTo>
                    <a:pt x="109016" y="2131441"/>
                  </a:lnTo>
                  <a:lnTo>
                    <a:pt x="115823" y="2131441"/>
                  </a:lnTo>
                  <a:lnTo>
                    <a:pt x="115823" y="2092706"/>
                  </a:lnTo>
                  <a:lnTo>
                    <a:pt x="115823" y="2066798"/>
                  </a:lnTo>
                  <a:lnTo>
                    <a:pt x="143078" y="2066798"/>
                  </a:lnTo>
                  <a:lnTo>
                    <a:pt x="143078" y="2053844"/>
                  </a:lnTo>
                  <a:lnTo>
                    <a:pt x="149898" y="2053844"/>
                  </a:lnTo>
                  <a:lnTo>
                    <a:pt x="149898" y="2041017"/>
                  </a:lnTo>
                  <a:lnTo>
                    <a:pt x="156705" y="2041017"/>
                  </a:lnTo>
                  <a:lnTo>
                    <a:pt x="156705" y="2015109"/>
                  </a:lnTo>
                  <a:lnTo>
                    <a:pt x="156705" y="2002282"/>
                  </a:lnTo>
                  <a:lnTo>
                    <a:pt x="163525" y="2002282"/>
                  </a:lnTo>
                  <a:lnTo>
                    <a:pt x="163525" y="1976374"/>
                  </a:lnTo>
                  <a:lnTo>
                    <a:pt x="163525" y="1963420"/>
                  </a:lnTo>
                  <a:lnTo>
                    <a:pt x="170332" y="1963420"/>
                  </a:lnTo>
                  <a:lnTo>
                    <a:pt x="170332" y="1937639"/>
                  </a:lnTo>
                  <a:lnTo>
                    <a:pt x="170332" y="1924685"/>
                  </a:lnTo>
                  <a:lnTo>
                    <a:pt x="177152" y="1924685"/>
                  </a:lnTo>
                  <a:lnTo>
                    <a:pt x="177152" y="1911858"/>
                  </a:lnTo>
                  <a:lnTo>
                    <a:pt x="183959" y="1911858"/>
                  </a:lnTo>
                  <a:lnTo>
                    <a:pt x="183959" y="1885950"/>
                  </a:lnTo>
                  <a:lnTo>
                    <a:pt x="183959" y="1873123"/>
                  </a:lnTo>
                  <a:lnTo>
                    <a:pt x="190779" y="1873123"/>
                  </a:lnTo>
                  <a:lnTo>
                    <a:pt x="190779" y="1834261"/>
                  </a:lnTo>
                  <a:lnTo>
                    <a:pt x="218033" y="1834261"/>
                  </a:lnTo>
                  <a:lnTo>
                    <a:pt x="218033" y="1808480"/>
                  </a:lnTo>
                  <a:lnTo>
                    <a:pt x="224840" y="1808480"/>
                  </a:lnTo>
                  <a:lnTo>
                    <a:pt x="224840" y="1795526"/>
                  </a:lnTo>
                  <a:lnTo>
                    <a:pt x="231660" y="1795526"/>
                  </a:lnTo>
                  <a:lnTo>
                    <a:pt x="231660" y="1782699"/>
                  </a:lnTo>
                  <a:lnTo>
                    <a:pt x="258914" y="1782699"/>
                  </a:lnTo>
                  <a:lnTo>
                    <a:pt x="258914" y="1743837"/>
                  </a:lnTo>
                  <a:lnTo>
                    <a:pt x="265734" y="1743837"/>
                  </a:lnTo>
                  <a:lnTo>
                    <a:pt x="265734" y="1718056"/>
                  </a:lnTo>
                  <a:lnTo>
                    <a:pt x="292989" y="1718056"/>
                  </a:lnTo>
                  <a:lnTo>
                    <a:pt x="292989" y="1705102"/>
                  </a:lnTo>
                  <a:lnTo>
                    <a:pt x="299796" y="1705102"/>
                  </a:lnTo>
                  <a:lnTo>
                    <a:pt x="299796" y="1679321"/>
                  </a:lnTo>
                  <a:lnTo>
                    <a:pt x="306616" y="1679321"/>
                  </a:lnTo>
                  <a:lnTo>
                    <a:pt x="306616" y="1666367"/>
                  </a:lnTo>
                  <a:lnTo>
                    <a:pt x="306616" y="1640586"/>
                  </a:lnTo>
                  <a:lnTo>
                    <a:pt x="333870" y="1640586"/>
                  </a:lnTo>
                  <a:lnTo>
                    <a:pt x="333870" y="1627632"/>
                  </a:lnTo>
                  <a:lnTo>
                    <a:pt x="361124" y="1627632"/>
                  </a:lnTo>
                  <a:lnTo>
                    <a:pt x="361124" y="1601851"/>
                  </a:lnTo>
                  <a:lnTo>
                    <a:pt x="367931" y="1601851"/>
                  </a:lnTo>
                  <a:lnTo>
                    <a:pt x="367931" y="1588897"/>
                  </a:lnTo>
                  <a:lnTo>
                    <a:pt x="367931" y="1575943"/>
                  </a:lnTo>
                  <a:lnTo>
                    <a:pt x="374751" y="1575943"/>
                  </a:lnTo>
                  <a:lnTo>
                    <a:pt x="374751" y="1550162"/>
                  </a:lnTo>
                  <a:lnTo>
                    <a:pt x="374751" y="1537208"/>
                  </a:lnTo>
                  <a:lnTo>
                    <a:pt x="381558" y="1537208"/>
                  </a:lnTo>
                  <a:lnTo>
                    <a:pt x="381558" y="1511427"/>
                  </a:lnTo>
                  <a:lnTo>
                    <a:pt x="388378" y="1511427"/>
                  </a:lnTo>
                  <a:lnTo>
                    <a:pt x="388378" y="1498473"/>
                  </a:lnTo>
                  <a:lnTo>
                    <a:pt x="395185" y="1498473"/>
                  </a:lnTo>
                  <a:lnTo>
                    <a:pt x="395185" y="1472565"/>
                  </a:lnTo>
                  <a:lnTo>
                    <a:pt x="408813" y="1472565"/>
                  </a:lnTo>
                  <a:lnTo>
                    <a:pt x="408813" y="1459738"/>
                  </a:lnTo>
                  <a:lnTo>
                    <a:pt x="408813" y="1433830"/>
                  </a:lnTo>
                  <a:lnTo>
                    <a:pt x="436067" y="1433830"/>
                  </a:lnTo>
                  <a:lnTo>
                    <a:pt x="436067" y="1395095"/>
                  </a:lnTo>
                  <a:lnTo>
                    <a:pt x="463321" y="1395095"/>
                  </a:lnTo>
                  <a:lnTo>
                    <a:pt x="463321" y="1382141"/>
                  </a:lnTo>
                  <a:lnTo>
                    <a:pt x="477012" y="1382141"/>
                  </a:lnTo>
                  <a:lnTo>
                    <a:pt x="477012" y="1356360"/>
                  </a:lnTo>
                  <a:lnTo>
                    <a:pt x="483742" y="1356360"/>
                  </a:lnTo>
                  <a:lnTo>
                    <a:pt x="483742" y="1343406"/>
                  </a:lnTo>
                  <a:lnTo>
                    <a:pt x="490601" y="1343406"/>
                  </a:lnTo>
                  <a:lnTo>
                    <a:pt x="490601" y="1304671"/>
                  </a:lnTo>
                  <a:lnTo>
                    <a:pt x="497332" y="1304671"/>
                  </a:lnTo>
                  <a:lnTo>
                    <a:pt x="497332" y="1291717"/>
                  </a:lnTo>
                  <a:lnTo>
                    <a:pt x="524637" y="1291717"/>
                  </a:lnTo>
                  <a:lnTo>
                    <a:pt x="524637" y="1265936"/>
                  </a:lnTo>
                  <a:lnTo>
                    <a:pt x="538226" y="1265936"/>
                  </a:lnTo>
                  <a:lnTo>
                    <a:pt x="538226" y="1252982"/>
                  </a:lnTo>
                  <a:lnTo>
                    <a:pt x="558673" y="1252982"/>
                  </a:lnTo>
                  <a:lnTo>
                    <a:pt x="558673" y="1227201"/>
                  </a:lnTo>
                  <a:lnTo>
                    <a:pt x="558673" y="1214247"/>
                  </a:lnTo>
                  <a:lnTo>
                    <a:pt x="585978" y="1214247"/>
                  </a:lnTo>
                  <a:lnTo>
                    <a:pt x="585978" y="1188466"/>
                  </a:lnTo>
                  <a:lnTo>
                    <a:pt x="592836" y="1188466"/>
                  </a:lnTo>
                  <a:lnTo>
                    <a:pt x="592836" y="1175512"/>
                  </a:lnTo>
                  <a:lnTo>
                    <a:pt x="633603" y="1175512"/>
                  </a:lnTo>
                  <a:lnTo>
                    <a:pt x="633603" y="1149731"/>
                  </a:lnTo>
                  <a:lnTo>
                    <a:pt x="647319" y="1149731"/>
                  </a:lnTo>
                  <a:lnTo>
                    <a:pt x="647319" y="1136777"/>
                  </a:lnTo>
                  <a:lnTo>
                    <a:pt x="654050" y="1136777"/>
                  </a:lnTo>
                  <a:lnTo>
                    <a:pt x="654050" y="1110996"/>
                  </a:lnTo>
                  <a:lnTo>
                    <a:pt x="660908" y="1110996"/>
                  </a:lnTo>
                  <a:lnTo>
                    <a:pt x="660908" y="1098042"/>
                  </a:lnTo>
                  <a:lnTo>
                    <a:pt x="667766" y="1098042"/>
                  </a:lnTo>
                  <a:lnTo>
                    <a:pt x="667766" y="1072134"/>
                  </a:lnTo>
                  <a:lnTo>
                    <a:pt x="674497" y="1072134"/>
                  </a:lnTo>
                  <a:lnTo>
                    <a:pt x="674497" y="1059307"/>
                  </a:lnTo>
                  <a:lnTo>
                    <a:pt x="681355" y="1059307"/>
                  </a:lnTo>
                  <a:lnTo>
                    <a:pt x="681355" y="1033399"/>
                  </a:lnTo>
                  <a:lnTo>
                    <a:pt x="694944" y="1033399"/>
                  </a:lnTo>
                  <a:lnTo>
                    <a:pt x="694944" y="1020572"/>
                  </a:lnTo>
                  <a:lnTo>
                    <a:pt x="694944" y="994664"/>
                  </a:lnTo>
                  <a:lnTo>
                    <a:pt x="694944" y="981710"/>
                  </a:lnTo>
                  <a:lnTo>
                    <a:pt x="701802" y="981710"/>
                  </a:lnTo>
                  <a:lnTo>
                    <a:pt x="701802" y="942975"/>
                  </a:lnTo>
                  <a:lnTo>
                    <a:pt x="701802" y="904240"/>
                  </a:lnTo>
                  <a:lnTo>
                    <a:pt x="715391" y="904240"/>
                  </a:lnTo>
                  <a:lnTo>
                    <a:pt x="715391" y="891286"/>
                  </a:lnTo>
                  <a:lnTo>
                    <a:pt x="715391" y="865505"/>
                  </a:lnTo>
                  <a:lnTo>
                    <a:pt x="715391" y="852551"/>
                  </a:lnTo>
                  <a:lnTo>
                    <a:pt x="756285" y="852551"/>
                  </a:lnTo>
                  <a:lnTo>
                    <a:pt x="756285" y="826770"/>
                  </a:lnTo>
                  <a:lnTo>
                    <a:pt x="831214" y="826770"/>
                  </a:lnTo>
                  <a:lnTo>
                    <a:pt x="831214" y="813816"/>
                  </a:lnTo>
                  <a:lnTo>
                    <a:pt x="838073" y="813816"/>
                  </a:lnTo>
                  <a:lnTo>
                    <a:pt x="838073" y="788035"/>
                  </a:lnTo>
                  <a:lnTo>
                    <a:pt x="865377" y="788035"/>
                  </a:lnTo>
                  <a:lnTo>
                    <a:pt x="865377" y="775081"/>
                  </a:lnTo>
                  <a:lnTo>
                    <a:pt x="940307" y="775081"/>
                  </a:lnTo>
                  <a:lnTo>
                    <a:pt x="940307" y="749300"/>
                  </a:lnTo>
                  <a:lnTo>
                    <a:pt x="994790" y="749300"/>
                  </a:lnTo>
                  <a:lnTo>
                    <a:pt x="994790" y="736346"/>
                  </a:lnTo>
                  <a:lnTo>
                    <a:pt x="1008380" y="736346"/>
                  </a:lnTo>
                  <a:lnTo>
                    <a:pt x="1008380" y="710438"/>
                  </a:lnTo>
                  <a:lnTo>
                    <a:pt x="1028826" y="710438"/>
                  </a:lnTo>
                  <a:lnTo>
                    <a:pt x="1028826" y="697611"/>
                  </a:lnTo>
                  <a:lnTo>
                    <a:pt x="1110614" y="697611"/>
                  </a:lnTo>
                  <a:lnTo>
                    <a:pt x="1110614" y="671703"/>
                  </a:lnTo>
                  <a:lnTo>
                    <a:pt x="1110614" y="658876"/>
                  </a:lnTo>
                  <a:lnTo>
                    <a:pt x="1117473" y="658876"/>
                  </a:lnTo>
                  <a:lnTo>
                    <a:pt x="1117473" y="632968"/>
                  </a:lnTo>
                  <a:lnTo>
                    <a:pt x="1124203" y="632968"/>
                  </a:lnTo>
                  <a:lnTo>
                    <a:pt x="1124203" y="620014"/>
                  </a:lnTo>
                  <a:lnTo>
                    <a:pt x="1151508" y="620014"/>
                  </a:lnTo>
                  <a:lnTo>
                    <a:pt x="1151508" y="594233"/>
                  </a:lnTo>
                  <a:lnTo>
                    <a:pt x="1171956" y="594233"/>
                  </a:lnTo>
                  <a:lnTo>
                    <a:pt x="1171956" y="581279"/>
                  </a:lnTo>
                  <a:lnTo>
                    <a:pt x="1192402" y="581279"/>
                  </a:lnTo>
                  <a:lnTo>
                    <a:pt x="1192402" y="555498"/>
                  </a:lnTo>
                  <a:lnTo>
                    <a:pt x="1240027" y="555498"/>
                  </a:lnTo>
                  <a:lnTo>
                    <a:pt x="1240027" y="542544"/>
                  </a:lnTo>
                  <a:lnTo>
                    <a:pt x="1267333" y="542544"/>
                  </a:lnTo>
                  <a:lnTo>
                    <a:pt x="1294638" y="542544"/>
                  </a:lnTo>
                  <a:lnTo>
                    <a:pt x="1294638" y="516763"/>
                  </a:lnTo>
                  <a:lnTo>
                    <a:pt x="1315084" y="516763"/>
                  </a:lnTo>
                  <a:lnTo>
                    <a:pt x="1315084" y="503809"/>
                  </a:lnTo>
                  <a:lnTo>
                    <a:pt x="1321815" y="503809"/>
                  </a:lnTo>
                  <a:lnTo>
                    <a:pt x="1321815" y="478028"/>
                  </a:lnTo>
                  <a:lnTo>
                    <a:pt x="1396745" y="478028"/>
                  </a:lnTo>
                  <a:lnTo>
                    <a:pt x="1396745" y="465074"/>
                  </a:lnTo>
                  <a:lnTo>
                    <a:pt x="1430908" y="465074"/>
                  </a:lnTo>
                  <a:lnTo>
                    <a:pt x="1430908" y="439166"/>
                  </a:lnTo>
                  <a:lnTo>
                    <a:pt x="1485392" y="439166"/>
                  </a:lnTo>
                  <a:lnTo>
                    <a:pt x="1485392" y="413385"/>
                  </a:lnTo>
                  <a:lnTo>
                    <a:pt x="1485392" y="400431"/>
                  </a:lnTo>
                  <a:lnTo>
                    <a:pt x="1485392" y="374650"/>
                  </a:lnTo>
                  <a:lnTo>
                    <a:pt x="1505839" y="374650"/>
                  </a:lnTo>
                  <a:lnTo>
                    <a:pt x="1505839" y="348869"/>
                  </a:lnTo>
                  <a:lnTo>
                    <a:pt x="1539875" y="348869"/>
                  </a:lnTo>
                  <a:lnTo>
                    <a:pt x="1539875" y="335915"/>
                  </a:lnTo>
                  <a:lnTo>
                    <a:pt x="1621663" y="335915"/>
                  </a:lnTo>
                  <a:lnTo>
                    <a:pt x="1621663" y="310007"/>
                  </a:lnTo>
                  <a:lnTo>
                    <a:pt x="1628394" y="310007"/>
                  </a:lnTo>
                  <a:lnTo>
                    <a:pt x="1628394" y="284225"/>
                  </a:lnTo>
                  <a:lnTo>
                    <a:pt x="1676145" y="284225"/>
                  </a:lnTo>
                  <a:lnTo>
                    <a:pt x="1676145" y="271272"/>
                  </a:lnTo>
                  <a:lnTo>
                    <a:pt x="1860169" y="271272"/>
                  </a:lnTo>
                  <a:lnTo>
                    <a:pt x="1860169" y="245490"/>
                  </a:lnTo>
                  <a:lnTo>
                    <a:pt x="1907794" y="245490"/>
                  </a:lnTo>
                  <a:lnTo>
                    <a:pt x="1975993" y="245490"/>
                  </a:lnTo>
                  <a:lnTo>
                    <a:pt x="1975993" y="219583"/>
                  </a:lnTo>
                  <a:lnTo>
                    <a:pt x="2064512" y="219583"/>
                  </a:lnTo>
                  <a:lnTo>
                    <a:pt x="2064512" y="193801"/>
                  </a:lnTo>
                  <a:lnTo>
                    <a:pt x="2221230" y="193801"/>
                  </a:lnTo>
                  <a:lnTo>
                    <a:pt x="2221230" y="168021"/>
                  </a:lnTo>
                  <a:lnTo>
                    <a:pt x="2309749" y="168021"/>
                  </a:lnTo>
                  <a:lnTo>
                    <a:pt x="2309749" y="129159"/>
                  </a:lnTo>
                  <a:lnTo>
                    <a:pt x="2541524" y="129159"/>
                  </a:lnTo>
                  <a:lnTo>
                    <a:pt x="2616454" y="129159"/>
                  </a:lnTo>
                  <a:lnTo>
                    <a:pt x="2616454" y="90424"/>
                  </a:lnTo>
                  <a:lnTo>
                    <a:pt x="2664079" y="90424"/>
                  </a:lnTo>
                  <a:lnTo>
                    <a:pt x="2664079" y="51688"/>
                  </a:lnTo>
                  <a:lnTo>
                    <a:pt x="3038855" y="51688"/>
                  </a:lnTo>
                  <a:lnTo>
                    <a:pt x="3038855" y="0"/>
                  </a:lnTo>
                  <a:lnTo>
                    <a:pt x="3175127" y="0"/>
                  </a:lnTo>
                </a:path>
              </a:pathLst>
            </a:custGeom>
            <a:ln w="38099">
              <a:solidFill>
                <a:srgbClr val="ACA77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795273" y="1596770"/>
              <a:ext cx="3175635" cy="2351405"/>
            </a:xfrm>
            <a:custGeom>
              <a:avLst/>
              <a:gdLst/>
              <a:ahLst/>
              <a:cxnLst/>
              <a:rect l="l" t="t" r="r" b="b"/>
              <a:pathLst>
                <a:path w="3175635" h="2351404">
                  <a:moveTo>
                    <a:pt x="0" y="2350846"/>
                  </a:moveTo>
                  <a:lnTo>
                    <a:pt x="47688" y="2350846"/>
                  </a:lnTo>
                  <a:lnTo>
                    <a:pt x="47688" y="2337930"/>
                  </a:lnTo>
                  <a:lnTo>
                    <a:pt x="61315" y="2337930"/>
                  </a:lnTo>
                  <a:lnTo>
                    <a:pt x="61315" y="2312085"/>
                  </a:lnTo>
                  <a:lnTo>
                    <a:pt x="68135" y="2312085"/>
                  </a:lnTo>
                  <a:lnTo>
                    <a:pt x="68135" y="2273300"/>
                  </a:lnTo>
                  <a:lnTo>
                    <a:pt x="68135" y="2260472"/>
                  </a:lnTo>
                  <a:lnTo>
                    <a:pt x="81762" y="2260472"/>
                  </a:lnTo>
                  <a:lnTo>
                    <a:pt x="81762" y="2234565"/>
                  </a:lnTo>
                  <a:lnTo>
                    <a:pt x="88569" y="2234565"/>
                  </a:lnTo>
                  <a:lnTo>
                    <a:pt x="88569" y="2195829"/>
                  </a:lnTo>
                  <a:lnTo>
                    <a:pt x="88569" y="2182876"/>
                  </a:lnTo>
                  <a:lnTo>
                    <a:pt x="88569" y="2157094"/>
                  </a:lnTo>
                  <a:lnTo>
                    <a:pt x="102196" y="2157094"/>
                  </a:lnTo>
                  <a:lnTo>
                    <a:pt x="102196" y="2118360"/>
                  </a:lnTo>
                  <a:lnTo>
                    <a:pt x="102196" y="2079625"/>
                  </a:lnTo>
                  <a:lnTo>
                    <a:pt x="129451" y="2079625"/>
                  </a:lnTo>
                  <a:lnTo>
                    <a:pt x="129451" y="2066670"/>
                  </a:lnTo>
                  <a:lnTo>
                    <a:pt x="136270" y="2066670"/>
                  </a:lnTo>
                  <a:lnTo>
                    <a:pt x="136270" y="2040889"/>
                  </a:lnTo>
                  <a:lnTo>
                    <a:pt x="143078" y="2040889"/>
                  </a:lnTo>
                  <a:lnTo>
                    <a:pt x="143078" y="2027935"/>
                  </a:lnTo>
                  <a:lnTo>
                    <a:pt x="156705" y="2027935"/>
                  </a:lnTo>
                  <a:lnTo>
                    <a:pt x="156705" y="2002154"/>
                  </a:lnTo>
                  <a:lnTo>
                    <a:pt x="177152" y="2002154"/>
                  </a:lnTo>
                  <a:lnTo>
                    <a:pt x="177152" y="1989201"/>
                  </a:lnTo>
                  <a:lnTo>
                    <a:pt x="190779" y="1989201"/>
                  </a:lnTo>
                  <a:lnTo>
                    <a:pt x="190779" y="1950465"/>
                  </a:lnTo>
                  <a:lnTo>
                    <a:pt x="197586" y="1950465"/>
                  </a:lnTo>
                  <a:lnTo>
                    <a:pt x="197586" y="1924557"/>
                  </a:lnTo>
                  <a:lnTo>
                    <a:pt x="204406" y="1924557"/>
                  </a:lnTo>
                  <a:lnTo>
                    <a:pt x="204406" y="1911730"/>
                  </a:lnTo>
                  <a:lnTo>
                    <a:pt x="218033" y="1911730"/>
                  </a:lnTo>
                  <a:lnTo>
                    <a:pt x="218033" y="1885822"/>
                  </a:lnTo>
                  <a:lnTo>
                    <a:pt x="218033" y="1872868"/>
                  </a:lnTo>
                  <a:lnTo>
                    <a:pt x="231660" y="1872868"/>
                  </a:lnTo>
                  <a:lnTo>
                    <a:pt x="231660" y="1847087"/>
                  </a:lnTo>
                  <a:lnTo>
                    <a:pt x="245287" y="1847087"/>
                  </a:lnTo>
                  <a:lnTo>
                    <a:pt x="245287" y="1834133"/>
                  </a:lnTo>
                  <a:lnTo>
                    <a:pt x="258914" y="1834133"/>
                  </a:lnTo>
                  <a:lnTo>
                    <a:pt x="258914" y="1808352"/>
                  </a:lnTo>
                  <a:lnTo>
                    <a:pt x="286169" y="1808352"/>
                  </a:lnTo>
                  <a:lnTo>
                    <a:pt x="286169" y="1769617"/>
                  </a:lnTo>
                  <a:lnTo>
                    <a:pt x="286169" y="1756664"/>
                  </a:lnTo>
                  <a:lnTo>
                    <a:pt x="299796" y="1756664"/>
                  </a:lnTo>
                  <a:lnTo>
                    <a:pt x="299796" y="1730883"/>
                  </a:lnTo>
                  <a:lnTo>
                    <a:pt x="299796" y="1704974"/>
                  </a:lnTo>
                  <a:lnTo>
                    <a:pt x="306616" y="1704974"/>
                  </a:lnTo>
                  <a:lnTo>
                    <a:pt x="306616" y="1692147"/>
                  </a:lnTo>
                  <a:lnTo>
                    <a:pt x="313423" y="1692147"/>
                  </a:lnTo>
                  <a:lnTo>
                    <a:pt x="313423" y="1666239"/>
                  </a:lnTo>
                  <a:lnTo>
                    <a:pt x="327050" y="1666239"/>
                  </a:lnTo>
                  <a:lnTo>
                    <a:pt x="327050" y="1653412"/>
                  </a:lnTo>
                  <a:lnTo>
                    <a:pt x="340677" y="1653412"/>
                  </a:lnTo>
                  <a:lnTo>
                    <a:pt x="340677" y="1627504"/>
                  </a:lnTo>
                  <a:lnTo>
                    <a:pt x="347497" y="1627504"/>
                  </a:lnTo>
                  <a:lnTo>
                    <a:pt x="347497" y="1614551"/>
                  </a:lnTo>
                  <a:lnTo>
                    <a:pt x="347497" y="1588770"/>
                  </a:lnTo>
                  <a:lnTo>
                    <a:pt x="381558" y="1588770"/>
                  </a:lnTo>
                  <a:lnTo>
                    <a:pt x="381558" y="1575815"/>
                  </a:lnTo>
                  <a:lnTo>
                    <a:pt x="395185" y="1575815"/>
                  </a:lnTo>
                  <a:lnTo>
                    <a:pt x="395185" y="1550034"/>
                  </a:lnTo>
                  <a:lnTo>
                    <a:pt x="402005" y="1550034"/>
                  </a:lnTo>
                  <a:lnTo>
                    <a:pt x="402005" y="1537080"/>
                  </a:lnTo>
                  <a:lnTo>
                    <a:pt x="402005" y="1511299"/>
                  </a:lnTo>
                  <a:lnTo>
                    <a:pt x="436067" y="1511299"/>
                  </a:lnTo>
                  <a:lnTo>
                    <a:pt x="436067" y="1498345"/>
                  </a:lnTo>
                  <a:lnTo>
                    <a:pt x="442887" y="1498345"/>
                  </a:lnTo>
                  <a:lnTo>
                    <a:pt x="442887" y="1472564"/>
                  </a:lnTo>
                  <a:lnTo>
                    <a:pt x="442887" y="1459610"/>
                  </a:lnTo>
                  <a:lnTo>
                    <a:pt x="449694" y="1459610"/>
                  </a:lnTo>
                  <a:lnTo>
                    <a:pt x="449694" y="1433829"/>
                  </a:lnTo>
                  <a:lnTo>
                    <a:pt x="463321" y="1433829"/>
                  </a:lnTo>
                  <a:lnTo>
                    <a:pt x="463321" y="1420876"/>
                  </a:lnTo>
                  <a:lnTo>
                    <a:pt x="490601" y="1420876"/>
                  </a:lnTo>
                  <a:lnTo>
                    <a:pt x="490601" y="1394967"/>
                  </a:lnTo>
                  <a:lnTo>
                    <a:pt x="504189" y="1394967"/>
                  </a:lnTo>
                  <a:lnTo>
                    <a:pt x="504189" y="1382140"/>
                  </a:lnTo>
                  <a:lnTo>
                    <a:pt x="511048" y="1382140"/>
                  </a:lnTo>
                  <a:lnTo>
                    <a:pt x="511048" y="1356233"/>
                  </a:lnTo>
                  <a:lnTo>
                    <a:pt x="511048" y="1343405"/>
                  </a:lnTo>
                  <a:lnTo>
                    <a:pt x="545084" y="1343405"/>
                  </a:lnTo>
                  <a:lnTo>
                    <a:pt x="545084" y="1304543"/>
                  </a:lnTo>
                  <a:lnTo>
                    <a:pt x="558673" y="1304543"/>
                  </a:lnTo>
                  <a:lnTo>
                    <a:pt x="558673" y="1278762"/>
                  </a:lnTo>
                  <a:lnTo>
                    <a:pt x="558673" y="1265808"/>
                  </a:lnTo>
                  <a:lnTo>
                    <a:pt x="558673" y="1240027"/>
                  </a:lnTo>
                  <a:lnTo>
                    <a:pt x="579120" y="1240027"/>
                  </a:lnTo>
                  <a:lnTo>
                    <a:pt x="579120" y="1227073"/>
                  </a:lnTo>
                  <a:lnTo>
                    <a:pt x="579120" y="1201292"/>
                  </a:lnTo>
                  <a:lnTo>
                    <a:pt x="592836" y="1201292"/>
                  </a:lnTo>
                  <a:lnTo>
                    <a:pt x="592836" y="1188339"/>
                  </a:lnTo>
                  <a:lnTo>
                    <a:pt x="606425" y="1188339"/>
                  </a:lnTo>
                  <a:lnTo>
                    <a:pt x="606425" y="1162558"/>
                  </a:lnTo>
                  <a:lnTo>
                    <a:pt x="620014" y="1162558"/>
                  </a:lnTo>
                  <a:lnTo>
                    <a:pt x="620014" y="1123822"/>
                  </a:lnTo>
                  <a:lnTo>
                    <a:pt x="626872" y="1123822"/>
                  </a:lnTo>
                  <a:lnTo>
                    <a:pt x="626872" y="1097914"/>
                  </a:lnTo>
                  <a:lnTo>
                    <a:pt x="633603" y="1097914"/>
                  </a:lnTo>
                  <a:lnTo>
                    <a:pt x="647319" y="1097914"/>
                  </a:lnTo>
                  <a:lnTo>
                    <a:pt x="647319" y="1085087"/>
                  </a:lnTo>
                  <a:lnTo>
                    <a:pt x="660908" y="1085087"/>
                  </a:lnTo>
                  <a:lnTo>
                    <a:pt x="660908" y="1059179"/>
                  </a:lnTo>
                  <a:lnTo>
                    <a:pt x="667766" y="1059179"/>
                  </a:lnTo>
                  <a:lnTo>
                    <a:pt x="667766" y="1046226"/>
                  </a:lnTo>
                  <a:lnTo>
                    <a:pt x="667766" y="1020444"/>
                  </a:lnTo>
                  <a:lnTo>
                    <a:pt x="674497" y="1020444"/>
                  </a:lnTo>
                  <a:lnTo>
                    <a:pt x="674497" y="1007490"/>
                  </a:lnTo>
                  <a:lnTo>
                    <a:pt x="674497" y="981709"/>
                  </a:lnTo>
                  <a:lnTo>
                    <a:pt x="688213" y="981709"/>
                  </a:lnTo>
                  <a:lnTo>
                    <a:pt x="688213" y="968755"/>
                  </a:lnTo>
                  <a:lnTo>
                    <a:pt x="688213" y="942974"/>
                  </a:lnTo>
                  <a:lnTo>
                    <a:pt x="694944" y="942974"/>
                  </a:lnTo>
                  <a:lnTo>
                    <a:pt x="694944" y="930020"/>
                  </a:lnTo>
                  <a:lnTo>
                    <a:pt x="694944" y="904239"/>
                  </a:lnTo>
                  <a:lnTo>
                    <a:pt x="701802" y="904239"/>
                  </a:lnTo>
                  <a:lnTo>
                    <a:pt x="701802" y="878331"/>
                  </a:lnTo>
                  <a:lnTo>
                    <a:pt x="708660" y="878331"/>
                  </a:lnTo>
                  <a:lnTo>
                    <a:pt x="708660" y="839596"/>
                  </a:lnTo>
                  <a:lnTo>
                    <a:pt x="735838" y="839596"/>
                  </a:lnTo>
                  <a:lnTo>
                    <a:pt x="735838" y="826642"/>
                  </a:lnTo>
                  <a:lnTo>
                    <a:pt x="756285" y="826642"/>
                  </a:lnTo>
                  <a:lnTo>
                    <a:pt x="756285" y="800861"/>
                  </a:lnTo>
                  <a:lnTo>
                    <a:pt x="769874" y="800861"/>
                  </a:lnTo>
                  <a:lnTo>
                    <a:pt x="769874" y="787907"/>
                  </a:lnTo>
                  <a:lnTo>
                    <a:pt x="776732" y="787907"/>
                  </a:lnTo>
                  <a:lnTo>
                    <a:pt x="776732" y="762126"/>
                  </a:lnTo>
                  <a:lnTo>
                    <a:pt x="783590" y="762126"/>
                  </a:lnTo>
                  <a:lnTo>
                    <a:pt x="783590" y="749172"/>
                  </a:lnTo>
                  <a:lnTo>
                    <a:pt x="797179" y="749172"/>
                  </a:lnTo>
                  <a:lnTo>
                    <a:pt x="797179" y="723391"/>
                  </a:lnTo>
                  <a:lnTo>
                    <a:pt x="804037" y="723391"/>
                  </a:lnTo>
                  <a:lnTo>
                    <a:pt x="804037" y="697483"/>
                  </a:lnTo>
                  <a:lnTo>
                    <a:pt x="885825" y="697483"/>
                  </a:lnTo>
                  <a:lnTo>
                    <a:pt x="885825" y="684656"/>
                  </a:lnTo>
                  <a:lnTo>
                    <a:pt x="926592" y="684656"/>
                  </a:lnTo>
                  <a:lnTo>
                    <a:pt x="926592" y="658748"/>
                  </a:lnTo>
                  <a:lnTo>
                    <a:pt x="926592" y="645921"/>
                  </a:lnTo>
                  <a:lnTo>
                    <a:pt x="933450" y="645921"/>
                  </a:lnTo>
                  <a:lnTo>
                    <a:pt x="933450" y="620013"/>
                  </a:lnTo>
                  <a:lnTo>
                    <a:pt x="967486" y="620013"/>
                  </a:lnTo>
                  <a:lnTo>
                    <a:pt x="967486" y="607059"/>
                  </a:lnTo>
                  <a:lnTo>
                    <a:pt x="967486" y="581278"/>
                  </a:lnTo>
                  <a:lnTo>
                    <a:pt x="994790" y="581278"/>
                  </a:lnTo>
                  <a:lnTo>
                    <a:pt x="994790" y="568324"/>
                  </a:lnTo>
                  <a:lnTo>
                    <a:pt x="1042415" y="568324"/>
                  </a:lnTo>
                  <a:lnTo>
                    <a:pt x="1042415" y="516762"/>
                  </a:lnTo>
                  <a:lnTo>
                    <a:pt x="1097026" y="516762"/>
                  </a:lnTo>
                  <a:lnTo>
                    <a:pt x="1097026" y="503808"/>
                  </a:lnTo>
                  <a:lnTo>
                    <a:pt x="1117473" y="503808"/>
                  </a:lnTo>
                  <a:lnTo>
                    <a:pt x="1117473" y="477900"/>
                  </a:lnTo>
                  <a:lnTo>
                    <a:pt x="1267333" y="477900"/>
                  </a:lnTo>
                  <a:lnTo>
                    <a:pt x="1287780" y="477900"/>
                  </a:lnTo>
                  <a:lnTo>
                    <a:pt x="1287780" y="465073"/>
                  </a:lnTo>
                  <a:lnTo>
                    <a:pt x="1355852" y="465073"/>
                  </a:lnTo>
                  <a:lnTo>
                    <a:pt x="1355852" y="439165"/>
                  </a:lnTo>
                  <a:lnTo>
                    <a:pt x="1355852" y="413384"/>
                  </a:lnTo>
                  <a:lnTo>
                    <a:pt x="1390014" y="413384"/>
                  </a:lnTo>
                  <a:lnTo>
                    <a:pt x="1390014" y="387476"/>
                  </a:lnTo>
                  <a:lnTo>
                    <a:pt x="1396745" y="387476"/>
                  </a:lnTo>
                  <a:lnTo>
                    <a:pt x="1396745" y="361695"/>
                  </a:lnTo>
                  <a:lnTo>
                    <a:pt x="1403603" y="361695"/>
                  </a:lnTo>
                  <a:lnTo>
                    <a:pt x="1403603" y="348741"/>
                  </a:lnTo>
                  <a:lnTo>
                    <a:pt x="1464945" y="348741"/>
                  </a:lnTo>
                  <a:lnTo>
                    <a:pt x="1464945" y="310006"/>
                  </a:lnTo>
                  <a:lnTo>
                    <a:pt x="1669288" y="310006"/>
                  </a:lnTo>
                  <a:lnTo>
                    <a:pt x="1669288" y="284225"/>
                  </a:lnTo>
                  <a:lnTo>
                    <a:pt x="1703451" y="284225"/>
                  </a:lnTo>
                  <a:lnTo>
                    <a:pt x="1703451" y="258317"/>
                  </a:lnTo>
                  <a:lnTo>
                    <a:pt x="1907794" y="258317"/>
                  </a:lnTo>
                  <a:lnTo>
                    <a:pt x="1969134" y="258317"/>
                  </a:lnTo>
                  <a:lnTo>
                    <a:pt x="1969134" y="219582"/>
                  </a:lnTo>
                  <a:lnTo>
                    <a:pt x="1996439" y="219582"/>
                  </a:lnTo>
                  <a:lnTo>
                    <a:pt x="1996439" y="180848"/>
                  </a:lnTo>
                  <a:lnTo>
                    <a:pt x="2439289" y="180848"/>
                  </a:lnTo>
                  <a:lnTo>
                    <a:pt x="2439289" y="129158"/>
                  </a:lnTo>
                  <a:lnTo>
                    <a:pt x="2541524" y="129158"/>
                  </a:lnTo>
                  <a:lnTo>
                    <a:pt x="2664079" y="129158"/>
                  </a:lnTo>
                  <a:lnTo>
                    <a:pt x="2664079" y="77596"/>
                  </a:lnTo>
                  <a:lnTo>
                    <a:pt x="3018409" y="77596"/>
                  </a:lnTo>
                  <a:lnTo>
                    <a:pt x="3018409" y="0"/>
                  </a:lnTo>
                  <a:lnTo>
                    <a:pt x="3175127" y="0"/>
                  </a:lnTo>
                </a:path>
              </a:pathLst>
            </a:custGeom>
            <a:ln w="381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1" name="object 31" descr=""/>
          <p:cNvSpPr txBox="1"/>
          <p:nvPr/>
        </p:nvSpPr>
        <p:spPr>
          <a:xfrm>
            <a:off x="463092" y="2920746"/>
            <a:ext cx="1809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>
                <a:latin typeface="Arial"/>
                <a:cs typeface="Arial"/>
              </a:rPr>
              <a:t>40</a:t>
            </a:r>
            <a:endParaRPr sz="1100">
              <a:latin typeface="Arial"/>
              <a:cs typeface="Arial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460654" y="3384880"/>
            <a:ext cx="180975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25">
                <a:latin typeface="Arial"/>
                <a:cs typeface="Arial"/>
              </a:rPr>
              <a:t>20</a:t>
            </a:r>
            <a:endParaRPr sz="1100">
              <a:latin typeface="Arial"/>
              <a:cs typeface="Arial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557276" y="3850030"/>
            <a:ext cx="10350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0">
                <a:latin typeface="Arial"/>
                <a:cs typeface="Arial"/>
              </a:rPr>
              <a:t>0</a:t>
            </a:r>
            <a:endParaRPr sz="1100">
              <a:latin typeface="Arial"/>
              <a:cs typeface="Arial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401218" y="1526794"/>
            <a:ext cx="259079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25">
                <a:latin typeface="Arial"/>
                <a:cs typeface="Arial"/>
              </a:rPr>
              <a:t>100</a:t>
            </a:r>
            <a:endParaRPr sz="1100">
              <a:latin typeface="Arial"/>
              <a:cs typeface="Arial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1975866" y="3317299"/>
            <a:ext cx="995680" cy="1016635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marL="497205">
              <a:lnSpc>
                <a:spcPct val="100000"/>
              </a:lnSpc>
              <a:spcBef>
                <a:spcPts val="434"/>
              </a:spcBef>
            </a:pPr>
            <a:r>
              <a:rPr dirty="0" sz="1000" b="1">
                <a:solidFill>
                  <a:srgbClr val="C00000"/>
                </a:solidFill>
                <a:latin typeface="Arial"/>
                <a:cs typeface="Arial"/>
              </a:rPr>
              <a:t>Tertile</a:t>
            </a:r>
            <a:r>
              <a:rPr dirty="0" sz="1000" spc="-40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 spc="-50" b="1">
                <a:solidFill>
                  <a:srgbClr val="C00000"/>
                </a:solidFill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marL="497205">
              <a:lnSpc>
                <a:spcPct val="100000"/>
              </a:lnSpc>
              <a:spcBef>
                <a:spcPts val="334"/>
              </a:spcBef>
            </a:pPr>
            <a:r>
              <a:rPr dirty="0" sz="1000" b="1">
                <a:solidFill>
                  <a:srgbClr val="ACA773"/>
                </a:solidFill>
                <a:latin typeface="Arial"/>
                <a:cs typeface="Arial"/>
              </a:rPr>
              <a:t>Tertile</a:t>
            </a:r>
            <a:r>
              <a:rPr dirty="0" sz="1000" spc="-50" b="1">
                <a:solidFill>
                  <a:srgbClr val="ACA773"/>
                </a:solidFill>
                <a:latin typeface="Arial"/>
                <a:cs typeface="Arial"/>
              </a:rPr>
              <a:t> 2</a:t>
            </a:r>
            <a:endParaRPr sz="1000">
              <a:latin typeface="Arial"/>
              <a:cs typeface="Arial"/>
            </a:endParaRPr>
          </a:p>
          <a:p>
            <a:pPr marL="497205">
              <a:lnSpc>
                <a:spcPct val="100000"/>
              </a:lnSpc>
              <a:spcBef>
                <a:spcPts val="229"/>
              </a:spcBef>
            </a:pPr>
            <a:r>
              <a:rPr dirty="0" sz="1000" b="1">
                <a:solidFill>
                  <a:srgbClr val="0D445E"/>
                </a:solidFill>
                <a:latin typeface="Arial"/>
                <a:cs typeface="Arial"/>
              </a:rPr>
              <a:t>Tertile</a:t>
            </a:r>
            <a:r>
              <a:rPr dirty="0" sz="1000" spc="-50" b="1">
                <a:solidFill>
                  <a:srgbClr val="0D445E"/>
                </a:solidFill>
                <a:latin typeface="Arial"/>
                <a:cs typeface="Arial"/>
              </a:rPr>
              <a:t> 1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830"/>
              </a:spcBef>
            </a:pP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647065" algn="l"/>
              </a:tabLst>
            </a:pPr>
            <a:r>
              <a:rPr dirty="0" sz="1100" spc="-25">
                <a:latin typeface="Arial"/>
                <a:cs typeface="Arial"/>
              </a:rPr>
              <a:t>24</a:t>
            </a:r>
            <a:r>
              <a:rPr dirty="0" sz="1100">
                <a:latin typeface="Arial"/>
                <a:cs typeface="Arial"/>
              </a:rPr>
              <a:t>	</a:t>
            </a:r>
            <a:r>
              <a:rPr dirty="0" sz="1100" spc="-25">
                <a:latin typeface="Arial"/>
                <a:cs typeface="Arial"/>
              </a:rPr>
              <a:t>36</a:t>
            </a:r>
            <a:endParaRPr sz="1100">
              <a:latin typeface="Arial"/>
              <a:cs typeface="Arial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3049270" y="3317299"/>
            <a:ext cx="1143635" cy="1016635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dirty="0" sz="1000">
                <a:latin typeface="Arial"/>
                <a:cs typeface="Arial"/>
              </a:rPr>
              <a:t>321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(150,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449)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days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dirty="0" sz="1000">
                <a:latin typeface="Arial"/>
                <a:cs typeface="Arial"/>
              </a:rPr>
              <a:t>305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(125,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591)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days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dirty="0" sz="1000">
                <a:latin typeface="Arial"/>
                <a:cs typeface="Arial"/>
              </a:rPr>
              <a:t>399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(201,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774)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days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830"/>
              </a:spcBef>
            </a:pPr>
            <a:endParaRPr sz="1000">
              <a:latin typeface="Arial"/>
              <a:cs typeface="Arial"/>
            </a:endParaRPr>
          </a:p>
          <a:p>
            <a:pPr marL="207645">
              <a:lnSpc>
                <a:spcPct val="100000"/>
              </a:lnSpc>
              <a:tabLst>
                <a:tab pos="842644" algn="l"/>
              </a:tabLst>
            </a:pPr>
            <a:r>
              <a:rPr dirty="0" sz="1100" spc="-25">
                <a:latin typeface="Arial"/>
                <a:cs typeface="Arial"/>
              </a:rPr>
              <a:t>48</a:t>
            </a:r>
            <a:r>
              <a:rPr dirty="0" sz="1100">
                <a:latin typeface="Arial"/>
                <a:cs typeface="Arial"/>
              </a:rPr>
              <a:t>	</a:t>
            </a:r>
            <a:r>
              <a:rPr dirty="0" sz="1100" spc="-25">
                <a:latin typeface="Arial"/>
                <a:cs typeface="Arial"/>
              </a:rPr>
              <a:t>60</a:t>
            </a:r>
            <a:endParaRPr sz="1100">
              <a:latin typeface="Arial"/>
              <a:cs typeface="Arial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460654" y="1991360"/>
            <a:ext cx="18161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>
                <a:latin typeface="Arial"/>
                <a:cs typeface="Arial"/>
              </a:rPr>
              <a:t>80</a:t>
            </a:r>
            <a:endParaRPr sz="1100">
              <a:latin typeface="Arial"/>
              <a:cs typeface="Arial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468883" y="2456180"/>
            <a:ext cx="18161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>
                <a:latin typeface="Arial"/>
                <a:cs typeface="Arial"/>
              </a:rPr>
              <a:t>60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39" name="object 39" descr=""/>
          <p:cNvGrpSpPr/>
          <p:nvPr/>
        </p:nvGrpSpPr>
        <p:grpSpPr>
          <a:xfrm>
            <a:off x="5209413" y="1564639"/>
            <a:ext cx="3350895" cy="2423795"/>
            <a:chOff x="5209413" y="1564639"/>
            <a:chExt cx="3350895" cy="2423795"/>
          </a:xfrm>
        </p:grpSpPr>
        <p:sp>
          <p:nvSpPr>
            <p:cNvPr id="40" name="object 40" descr=""/>
            <p:cNvSpPr/>
            <p:nvPr/>
          </p:nvSpPr>
          <p:spPr>
            <a:xfrm>
              <a:off x="5334889" y="1717674"/>
              <a:ext cx="3206750" cy="2242820"/>
            </a:xfrm>
            <a:custGeom>
              <a:avLst/>
              <a:gdLst/>
              <a:ahLst/>
              <a:cxnLst/>
              <a:rect l="l" t="t" r="r" b="b"/>
              <a:pathLst>
                <a:path w="3206750" h="2242820">
                  <a:moveTo>
                    <a:pt x="0" y="2242375"/>
                  </a:moveTo>
                  <a:lnTo>
                    <a:pt x="6858" y="2242375"/>
                  </a:lnTo>
                  <a:lnTo>
                    <a:pt x="6858" y="2229408"/>
                  </a:lnTo>
                  <a:lnTo>
                    <a:pt x="48133" y="2229408"/>
                  </a:lnTo>
                  <a:lnTo>
                    <a:pt x="48133" y="2203488"/>
                  </a:lnTo>
                  <a:lnTo>
                    <a:pt x="68834" y="2203488"/>
                  </a:lnTo>
                  <a:lnTo>
                    <a:pt x="68834" y="2190534"/>
                  </a:lnTo>
                  <a:lnTo>
                    <a:pt x="75691" y="2190534"/>
                  </a:lnTo>
                  <a:lnTo>
                    <a:pt x="75691" y="2164600"/>
                  </a:lnTo>
                  <a:lnTo>
                    <a:pt x="82550" y="2164600"/>
                  </a:lnTo>
                  <a:lnTo>
                    <a:pt x="82550" y="2138680"/>
                  </a:lnTo>
                  <a:lnTo>
                    <a:pt x="89408" y="2138680"/>
                  </a:lnTo>
                  <a:lnTo>
                    <a:pt x="89408" y="2125726"/>
                  </a:lnTo>
                  <a:lnTo>
                    <a:pt x="89408" y="2099818"/>
                  </a:lnTo>
                  <a:lnTo>
                    <a:pt x="96393" y="2099818"/>
                  </a:lnTo>
                  <a:lnTo>
                    <a:pt x="96393" y="2086864"/>
                  </a:lnTo>
                  <a:lnTo>
                    <a:pt x="103250" y="2086864"/>
                  </a:lnTo>
                  <a:lnTo>
                    <a:pt x="103250" y="2021966"/>
                  </a:lnTo>
                  <a:lnTo>
                    <a:pt x="116966" y="2021966"/>
                  </a:lnTo>
                  <a:lnTo>
                    <a:pt x="116966" y="2009013"/>
                  </a:lnTo>
                  <a:lnTo>
                    <a:pt x="144525" y="2009013"/>
                  </a:lnTo>
                  <a:lnTo>
                    <a:pt x="144525" y="1957197"/>
                  </a:lnTo>
                  <a:lnTo>
                    <a:pt x="144525" y="1944243"/>
                  </a:lnTo>
                  <a:lnTo>
                    <a:pt x="144525" y="1918335"/>
                  </a:lnTo>
                  <a:lnTo>
                    <a:pt x="151384" y="1918335"/>
                  </a:lnTo>
                  <a:lnTo>
                    <a:pt x="151384" y="1905381"/>
                  </a:lnTo>
                  <a:lnTo>
                    <a:pt x="158241" y="1905381"/>
                  </a:lnTo>
                  <a:lnTo>
                    <a:pt x="158241" y="1879473"/>
                  </a:lnTo>
                  <a:lnTo>
                    <a:pt x="165100" y="1879473"/>
                  </a:lnTo>
                  <a:lnTo>
                    <a:pt x="165100" y="1866519"/>
                  </a:lnTo>
                  <a:lnTo>
                    <a:pt x="172085" y="1866519"/>
                  </a:lnTo>
                  <a:lnTo>
                    <a:pt x="172085" y="1840611"/>
                  </a:lnTo>
                  <a:lnTo>
                    <a:pt x="178943" y="1840611"/>
                  </a:lnTo>
                  <a:lnTo>
                    <a:pt x="178943" y="1827657"/>
                  </a:lnTo>
                  <a:lnTo>
                    <a:pt x="192659" y="1827657"/>
                  </a:lnTo>
                  <a:lnTo>
                    <a:pt x="192659" y="1801622"/>
                  </a:lnTo>
                  <a:lnTo>
                    <a:pt x="220218" y="1801622"/>
                  </a:lnTo>
                  <a:lnTo>
                    <a:pt x="220218" y="1775714"/>
                  </a:lnTo>
                  <a:lnTo>
                    <a:pt x="227075" y="1775714"/>
                  </a:lnTo>
                  <a:lnTo>
                    <a:pt x="227075" y="1762760"/>
                  </a:lnTo>
                  <a:lnTo>
                    <a:pt x="233934" y="1762760"/>
                  </a:lnTo>
                  <a:lnTo>
                    <a:pt x="233934" y="1736852"/>
                  </a:lnTo>
                  <a:lnTo>
                    <a:pt x="261493" y="1736852"/>
                  </a:lnTo>
                  <a:lnTo>
                    <a:pt x="261493" y="1723898"/>
                  </a:lnTo>
                  <a:lnTo>
                    <a:pt x="261493" y="1697989"/>
                  </a:lnTo>
                  <a:lnTo>
                    <a:pt x="295910" y="1697989"/>
                  </a:lnTo>
                  <a:lnTo>
                    <a:pt x="295910" y="1685036"/>
                  </a:lnTo>
                  <a:lnTo>
                    <a:pt x="295910" y="1659127"/>
                  </a:lnTo>
                  <a:lnTo>
                    <a:pt x="302768" y="1659127"/>
                  </a:lnTo>
                  <a:lnTo>
                    <a:pt x="302768" y="1646174"/>
                  </a:lnTo>
                  <a:lnTo>
                    <a:pt x="302768" y="1594231"/>
                  </a:lnTo>
                  <a:lnTo>
                    <a:pt x="309625" y="1594231"/>
                  </a:lnTo>
                  <a:lnTo>
                    <a:pt x="309625" y="1555369"/>
                  </a:lnTo>
                  <a:lnTo>
                    <a:pt x="316484" y="1555369"/>
                  </a:lnTo>
                  <a:lnTo>
                    <a:pt x="337185" y="1555369"/>
                  </a:lnTo>
                  <a:lnTo>
                    <a:pt x="337185" y="1542414"/>
                  </a:lnTo>
                  <a:lnTo>
                    <a:pt x="350900" y="1542414"/>
                  </a:lnTo>
                  <a:lnTo>
                    <a:pt x="350900" y="1503552"/>
                  </a:lnTo>
                  <a:lnTo>
                    <a:pt x="350900" y="1464691"/>
                  </a:lnTo>
                  <a:lnTo>
                    <a:pt x="364744" y="1464691"/>
                  </a:lnTo>
                  <a:lnTo>
                    <a:pt x="364744" y="1438783"/>
                  </a:lnTo>
                  <a:lnTo>
                    <a:pt x="364744" y="1412875"/>
                  </a:lnTo>
                  <a:lnTo>
                    <a:pt x="399034" y="1412875"/>
                  </a:lnTo>
                  <a:lnTo>
                    <a:pt x="399034" y="1399794"/>
                  </a:lnTo>
                  <a:lnTo>
                    <a:pt x="399034" y="1373886"/>
                  </a:lnTo>
                  <a:lnTo>
                    <a:pt x="406019" y="1373886"/>
                  </a:lnTo>
                  <a:lnTo>
                    <a:pt x="406019" y="1360932"/>
                  </a:lnTo>
                  <a:lnTo>
                    <a:pt x="412876" y="1360932"/>
                  </a:lnTo>
                  <a:lnTo>
                    <a:pt x="412876" y="1335024"/>
                  </a:lnTo>
                  <a:lnTo>
                    <a:pt x="440436" y="1335024"/>
                  </a:lnTo>
                  <a:lnTo>
                    <a:pt x="440436" y="1322070"/>
                  </a:lnTo>
                  <a:lnTo>
                    <a:pt x="467868" y="1322070"/>
                  </a:lnTo>
                  <a:lnTo>
                    <a:pt x="467868" y="1296162"/>
                  </a:lnTo>
                  <a:lnTo>
                    <a:pt x="467868" y="1283208"/>
                  </a:lnTo>
                  <a:lnTo>
                    <a:pt x="488569" y="1283208"/>
                  </a:lnTo>
                  <a:lnTo>
                    <a:pt x="488569" y="1257300"/>
                  </a:lnTo>
                  <a:lnTo>
                    <a:pt x="495426" y="1257300"/>
                  </a:lnTo>
                  <a:lnTo>
                    <a:pt x="495426" y="1231392"/>
                  </a:lnTo>
                  <a:lnTo>
                    <a:pt x="502285" y="1231392"/>
                  </a:lnTo>
                  <a:lnTo>
                    <a:pt x="502285" y="1218438"/>
                  </a:lnTo>
                  <a:lnTo>
                    <a:pt x="522986" y="1218438"/>
                  </a:lnTo>
                  <a:lnTo>
                    <a:pt x="522986" y="1192530"/>
                  </a:lnTo>
                  <a:lnTo>
                    <a:pt x="529844" y="1192530"/>
                  </a:lnTo>
                  <a:lnTo>
                    <a:pt x="529844" y="1179449"/>
                  </a:lnTo>
                  <a:lnTo>
                    <a:pt x="536701" y="1179449"/>
                  </a:lnTo>
                  <a:lnTo>
                    <a:pt x="536701" y="1153541"/>
                  </a:lnTo>
                  <a:lnTo>
                    <a:pt x="543560" y="1153541"/>
                  </a:lnTo>
                  <a:lnTo>
                    <a:pt x="543560" y="1140587"/>
                  </a:lnTo>
                  <a:lnTo>
                    <a:pt x="564261" y="1140587"/>
                  </a:lnTo>
                  <a:lnTo>
                    <a:pt x="564261" y="1101725"/>
                  </a:lnTo>
                  <a:lnTo>
                    <a:pt x="598677" y="1101725"/>
                  </a:lnTo>
                  <a:lnTo>
                    <a:pt x="598677" y="1075817"/>
                  </a:lnTo>
                  <a:lnTo>
                    <a:pt x="598677" y="1049908"/>
                  </a:lnTo>
                  <a:lnTo>
                    <a:pt x="612394" y="1049908"/>
                  </a:lnTo>
                  <a:lnTo>
                    <a:pt x="612394" y="1036955"/>
                  </a:lnTo>
                  <a:lnTo>
                    <a:pt x="632968" y="1036955"/>
                  </a:lnTo>
                  <a:lnTo>
                    <a:pt x="632968" y="1011047"/>
                  </a:lnTo>
                  <a:lnTo>
                    <a:pt x="639952" y="1011047"/>
                  </a:lnTo>
                  <a:lnTo>
                    <a:pt x="660526" y="1011047"/>
                  </a:lnTo>
                  <a:lnTo>
                    <a:pt x="660526" y="998093"/>
                  </a:lnTo>
                  <a:lnTo>
                    <a:pt x="667385" y="998093"/>
                  </a:lnTo>
                  <a:lnTo>
                    <a:pt x="667385" y="972057"/>
                  </a:lnTo>
                  <a:lnTo>
                    <a:pt x="701801" y="972057"/>
                  </a:lnTo>
                  <a:lnTo>
                    <a:pt x="701801" y="933195"/>
                  </a:lnTo>
                  <a:lnTo>
                    <a:pt x="701801" y="920242"/>
                  </a:lnTo>
                  <a:lnTo>
                    <a:pt x="701801" y="894333"/>
                  </a:lnTo>
                  <a:lnTo>
                    <a:pt x="708660" y="894333"/>
                  </a:lnTo>
                  <a:lnTo>
                    <a:pt x="708660" y="868426"/>
                  </a:lnTo>
                  <a:lnTo>
                    <a:pt x="708660" y="855472"/>
                  </a:lnTo>
                  <a:lnTo>
                    <a:pt x="708660" y="829563"/>
                  </a:lnTo>
                  <a:lnTo>
                    <a:pt x="715645" y="829563"/>
                  </a:lnTo>
                  <a:lnTo>
                    <a:pt x="715645" y="790701"/>
                  </a:lnTo>
                  <a:lnTo>
                    <a:pt x="722502" y="790701"/>
                  </a:lnTo>
                  <a:lnTo>
                    <a:pt x="722502" y="751713"/>
                  </a:lnTo>
                  <a:lnTo>
                    <a:pt x="777494" y="751713"/>
                  </a:lnTo>
                  <a:lnTo>
                    <a:pt x="777494" y="738758"/>
                  </a:lnTo>
                  <a:lnTo>
                    <a:pt x="784351" y="738758"/>
                  </a:lnTo>
                  <a:lnTo>
                    <a:pt x="784351" y="712851"/>
                  </a:lnTo>
                  <a:lnTo>
                    <a:pt x="811911" y="712851"/>
                  </a:lnTo>
                  <a:lnTo>
                    <a:pt x="811911" y="686943"/>
                  </a:lnTo>
                  <a:lnTo>
                    <a:pt x="860044" y="686943"/>
                  </a:lnTo>
                  <a:lnTo>
                    <a:pt x="860044" y="673988"/>
                  </a:lnTo>
                  <a:lnTo>
                    <a:pt x="880745" y="673988"/>
                  </a:lnTo>
                  <a:lnTo>
                    <a:pt x="880745" y="635126"/>
                  </a:lnTo>
                  <a:lnTo>
                    <a:pt x="935736" y="635126"/>
                  </a:lnTo>
                  <a:lnTo>
                    <a:pt x="935736" y="609219"/>
                  </a:lnTo>
                  <a:lnTo>
                    <a:pt x="977011" y="609219"/>
                  </a:lnTo>
                  <a:lnTo>
                    <a:pt x="977011" y="596264"/>
                  </a:lnTo>
                  <a:lnTo>
                    <a:pt x="1128395" y="596264"/>
                  </a:lnTo>
                  <a:lnTo>
                    <a:pt x="1128395" y="570357"/>
                  </a:lnTo>
                  <a:lnTo>
                    <a:pt x="1197229" y="570357"/>
                  </a:lnTo>
                  <a:lnTo>
                    <a:pt x="1197229" y="544322"/>
                  </a:lnTo>
                  <a:lnTo>
                    <a:pt x="1279779" y="544322"/>
                  </a:lnTo>
                  <a:lnTo>
                    <a:pt x="1307338" y="544322"/>
                  </a:lnTo>
                  <a:lnTo>
                    <a:pt x="1307338" y="531368"/>
                  </a:lnTo>
                  <a:lnTo>
                    <a:pt x="1334896" y="531368"/>
                  </a:lnTo>
                  <a:lnTo>
                    <a:pt x="1334896" y="505460"/>
                  </a:lnTo>
                  <a:lnTo>
                    <a:pt x="1341755" y="505460"/>
                  </a:lnTo>
                  <a:lnTo>
                    <a:pt x="1341755" y="479551"/>
                  </a:lnTo>
                  <a:lnTo>
                    <a:pt x="1348613" y="479551"/>
                  </a:lnTo>
                  <a:lnTo>
                    <a:pt x="1348613" y="466598"/>
                  </a:lnTo>
                  <a:lnTo>
                    <a:pt x="1348613" y="427736"/>
                  </a:lnTo>
                  <a:lnTo>
                    <a:pt x="1403604" y="427736"/>
                  </a:lnTo>
                  <a:lnTo>
                    <a:pt x="1403604" y="401827"/>
                  </a:lnTo>
                  <a:lnTo>
                    <a:pt x="1403604" y="375919"/>
                  </a:lnTo>
                  <a:lnTo>
                    <a:pt x="1410589" y="375919"/>
                  </a:lnTo>
                  <a:lnTo>
                    <a:pt x="1410589" y="362966"/>
                  </a:lnTo>
                  <a:lnTo>
                    <a:pt x="1438020" y="362966"/>
                  </a:lnTo>
                  <a:lnTo>
                    <a:pt x="1438020" y="336931"/>
                  </a:lnTo>
                  <a:lnTo>
                    <a:pt x="1692656" y="336931"/>
                  </a:lnTo>
                  <a:lnTo>
                    <a:pt x="1692656" y="311023"/>
                  </a:lnTo>
                  <a:lnTo>
                    <a:pt x="1720214" y="311023"/>
                  </a:lnTo>
                  <a:lnTo>
                    <a:pt x="1720214" y="285114"/>
                  </a:lnTo>
                  <a:lnTo>
                    <a:pt x="1782064" y="285114"/>
                  </a:lnTo>
                  <a:lnTo>
                    <a:pt x="1782064" y="233299"/>
                  </a:lnTo>
                  <a:lnTo>
                    <a:pt x="1926589" y="233299"/>
                  </a:lnTo>
                  <a:lnTo>
                    <a:pt x="2077974" y="233299"/>
                  </a:lnTo>
                  <a:lnTo>
                    <a:pt x="2077974" y="207391"/>
                  </a:lnTo>
                  <a:lnTo>
                    <a:pt x="2243074" y="207391"/>
                  </a:lnTo>
                  <a:lnTo>
                    <a:pt x="2243074" y="181482"/>
                  </a:lnTo>
                  <a:lnTo>
                    <a:pt x="2332482" y="181482"/>
                  </a:lnTo>
                  <a:lnTo>
                    <a:pt x="2332482" y="142621"/>
                  </a:lnTo>
                  <a:lnTo>
                    <a:pt x="2566416" y="142621"/>
                  </a:lnTo>
                  <a:lnTo>
                    <a:pt x="2642108" y="142621"/>
                  </a:lnTo>
                  <a:lnTo>
                    <a:pt x="2642108" y="90677"/>
                  </a:lnTo>
                  <a:lnTo>
                    <a:pt x="2690367" y="90677"/>
                  </a:lnTo>
                  <a:lnTo>
                    <a:pt x="2690367" y="51815"/>
                  </a:lnTo>
                  <a:lnTo>
                    <a:pt x="3054985" y="51815"/>
                  </a:lnTo>
                  <a:lnTo>
                    <a:pt x="3054985" y="0"/>
                  </a:lnTo>
                  <a:lnTo>
                    <a:pt x="3206368" y="0"/>
                  </a:lnTo>
                </a:path>
              </a:pathLst>
            </a:custGeom>
            <a:ln w="38100">
              <a:solidFill>
                <a:srgbClr val="0D445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5334889" y="1613407"/>
              <a:ext cx="3206750" cy="2346960"/>
            </a:xfrm>
            <a:custGeom>
              <a:avLst/>
              <a:gdLst/>
              <a:ahLst/>
              <a:cxnLst/>
              <a:rect l="l" t="t" r="r" b="b"/>
              <a:pathLst>
                <a:path w="3206750" h="2346960">
                  <a:moveTo>
                    <a:pt x="0" y="2346642"/>
                  </a:moveTo>
                  <a:lnTo>
                    <a:pt x="41275" y="2346642"/>
                  </a:lnTo>
                  <a:lnTo>
                    <a:pt x="41275" y="2333675"/>
                  </a:lnTo>
                  <a:lnTo>
                    <a:pt x="41275" y="2320709"/>
                  </a:lnTo>
                  <a:lnTo>
                    <a:pt x="41275" y="2294788"/>
                  </a:lnTo>
                  <a:lnTo>
                    <a:pt x="48133" y="2294788"/>
                  </a:lnTo>
                  <a:lnTo>
                    <a:pt x="48133" y="2281821"/>
                  </a:lnTo>
                  <a:lnTo>
                    <a:pt x="61975" y="2281821"/>
                  </a:lnTo>
                  <a:lnTo>
                    <a:pt x="61975" y="2242947"/>
                  </a:lnTo>
                  <a:lnTo>
                    <a:pt x="68834" y="2242947"/>
                  </a:lnTo>
                  <a:lnTo>
                    <a:pt x="68834" y="2229992"/>
                  </a:lnTo>
                  <a:lnTo>
                    <a:pt x="75691" y="2229992"/>
                  </a:lnTo>
                  <a:lnTo>
                    <a:pt x="75691" y="2217039"/>
                  </a:lnTo>
                  <a:lnTo>
                    <a:pt x="82550" y="2217039"/>
                  </a:lnTo>
                  <a:lnTo>
                    <a:pt x="82550" y="2191004"/>
                  </a:lnTo>
                  <a:lnTo>
                    <a:pt x="89408" y="2191004"/>
                  </a:lnTo>
                  <a:lnTo>
                    <a:pt x="89408" y="2178050"/>
                  </a:lnTo>
                  <a:lnTo>
                    <a:pt x="89408" y="2165095"/>
                  </a:lnTo>
                  <a:lnTo>
                    <a:pt x="96393" y="2165095"/>
                  </a:lnTo>
                  <a:lnTo>
                    <a:pt x="96393" y="2139188"/>
                  </a:lnTo>
                  <a:lnTo>
                    <a:pt x="103250" y="2139188"/>
                  </a:lnTo>
                  <a:lnTo>
                    <a:pt x="103250" y="2126233"/>
                  </a:lnTo>
                  <a:lnTo>
                    <a:pt x="123825" y="2126233"/>
                  </a:lnTo>
                  <a:lnTo>
                    <a:pt x="123825" y="2113279"/>
                  </a:lnTo>
                  <a:lnTo>
                    <a:pt x="123825" y="2100326"/>
                  </a:lnTo>
                  <a:lnTo>
                    <a:pt x="130810" y="2100326"/>
                  </a:lnTo>
                  <a:lnTo>
                    <a:pt x="130810" y="2074417"/>
                  </a:lnTo>
                  <a:lnTo>
                    <a:pt x="137668" y="2074417"/>
                  </a:lnTo>
                  <a:lnTo>
                    <a:pt x="137668" y="2061464"/>
                  </a:lnTo>
                  <a:lnTo>
                    <a:pt x="137668" y="2048509"/>
                  </a:lnTo>
                  <a:lnTo>
                    <a:pt x="151384" y="2048509"/>
                  </a:lnTo>
                  <a:lnTo>
                    <a:pt x="151384" y="2022475"/>
                  </a:lnTo>
                  <a:lnTo>
                    <a:pt x="158241" y="2022475"/>
                  </a:lnTo>
                  <a:lnTo>
                    <a:pt x="158241" y="2009520"/>
                  </a:lnTo>
                  <a:lnTo>
                    <a:pt x="165100" y="2009520"/>
                  </a:lnTo>
                  <a:lnTo>
                    <a:pt x="165100" y="1996566"/>
                  </a:lnTo>
                  <a:lnTo>
                    <a:pt x="165100" y="1970658"/>
                  </a:lnTo>
                  <a:lnTo>
                    <a:pt x="172085" y="1970658"/>
                  </a:lnTo>
                  <a:lnTo>
                    <a:pt x="172085" y="1957704"/>
                  </a:lnTo>
                  <a:lnTo>
                    <a:pt x="185800" y="1957704"/>
                  </a:lnTo>
                  <a:lnTo>
                    <a:pt x="185800" y="1944751"/>
                  </a:lnTo>
                  <a:lnTo>
                    <a:pt x="192659" y="1944751"/>
                  </a:lnTo>
                  <a:lnTo>
                    <a:pt x="192659" y="1931796"/>
                  </a:lnTo>
                  <a:lnTo>
                    <a:pt x="192659" y="1905889"/>
                  </a:lnTo>
                  <a:lnTo>
                    <a:pt x="220218" y="1905889"/>
                  </a:lnTo>
                  <a:lnTo>
                    <a:pt x="220218" y="1892934"/>
                  </a:lnTo>
                  <a:lnTo>
                    <a:pt x="233934" y="1892934"/>
                  </a:lnTo>
                  <a:lnTo>
                    <a:pt x="233934" y="1853945"/>
                  </a:lnTo>
                  <a:lnTo>
                    <a:pt x="261493" y="1853945"/>
                  </a:lnTo>
                  <a:lnTo>
                    <a:pt x="261493" y="1840991"/>
                  </a:lnTo>
                  <a:lnTo>
                    <a:pt x="289051" y="1840991"/>
                  </a:lnTo>
                  <a:lnTo>
                    <a:pt x="289051" y="1828037"/>
                  </a:lnTo>
                  <a:lnTo>
                    <a:pt x="289051" y="1802129"/>
                  </a:lnTo>
                  <a:lnTo>
                    <a:pt x="302768" y="1802129"/>
                  </a:lnTo>
                  <a:lnTo>
                    <a:pt x="302768" y="1789175"/>
                  </a:lnTo>
                  <a:lnTo>
                    <a:pt x="309625" y="1789175"/>
                  </a:lnTo>
                  <a:lnTo>
                    <a:pt x="309625" y="1776221"/>
                  </a:lnTo>
                  <a:lnTo>
                    <a:pt x="316484" y="1776221"/>
                  </a:lnTo>
                  <a:lnTo>
                    <a:pt x="316484" y="1750314"/>
                  </a:lnTo>
                  <a:lnTo>
                    <a:pt x="330326" y="1750314"/>
                  </a:lnTo>
                  <a:lnTo>
                    <a:pt x="330326" y="1737359"/>
                  </a:lnTo>
                  <a:lnTo>
                    <a:pt x="337185" y="1737359"/>
                  </a:lnTo>
                  <a:lnTo>
                    <a:pt x="337185" y="1724278"/>
                  </a:lnTo>
                  <a:lnTo>
                    <a:pt x="371601" y="1724278"/>
                  </a:lnTo>
                  <a:lnTo>
                    <a:pt x="371601" y="1698370"/>
                  </a:lnTo>
                  <a:lnTo>
                    <a:pt x="378460" y="1698370"/>
                  </a:lnTo>
                  <a:lnTo>
                    <a:pt x="378460" y="1685416"/>
                  </a:lnTo>
                  <a:lnTo>
                    <a:pt x="378460" y="1672462"/>
                  </a:lnTo>
                  <a:lnTo>
                    <a:pt x="385318" y="1672462"/>
                  </a:lnTo>
                  <a:lnTo>
                    <a:pt x="385318" y="1646554"/>
                  </a:lnTo>
                  <a:lnTo>
                    <a:pt x="412876" y="1646554"/>
                  </a:lnTo>
                  <a:lnTo>
                    <a:pt x="412876" y="1633600"/>
                  </a:lnTo>
                  <a:lnTo>
                    <a:pt x="426593" y="1633600"/>
                  </a:lnTo>
                  <a:lnTo>
                    <a:pt x="426593" y="1620646"/>
                  </a:lnTo>
                  <a:lnTo>
                    <a:pt x="440436" y="1620646"/>
                  </a:lnTo>
                  <a:lnTo>
                    <a:pt x="440436" y="1594739"/>
                  </a:lnTo>
                  <a:lnTo>
                    <a:pt x="454151" y="1594739"/>
                  </a:lnTo>
                  <a:lnTo>
                    <a:pt x="454151" y="1581784"/>
                  </a:lnTo>
                  <a:lnTo>
                    <a:pt x="461010" y="1581784"/>
                  </a:lnTo>
                  <a:lnTo>
                    <a:pt x="461010" y="1568703"/>
                  </a:lnTo>
                  <a:lnTo>
                    <a:pt x="467868" y="1568703"/>
                  </a:lnTo>
                  <a:lnTo>
                    <a:pt x="467868" y="1542795"/>
                  </a:lnTo>
                  <a:lnTo>
                    <a:pt x="481711" y="1542795"/>
                  </a:lnTo>
                  <a:lnTo>
                    <a:pt x="481711" y="1529841"/>
                  </a:lnTo>
                  <a:lnTo>
                    <a:pt x="509143" y="1529841"/>
                  </a:lnTo>
                  <a:lnTo>
                    <a:pt x="509143" y="1516887"/>
                  </a:lnTo>
                  <a:lnTo>
                    <a:pt x="529844" y="1516887"/>
                  </a:lnTo>
                  <a:lnTo>
                    <a:pt x="529844" y="1490979"/>
                  </a:lnTo>
                  <a:lnTo>
                    <a:pt x="550418" y="1490979"/>
                  </a:lnTo>
                  <a:lnTo>
                    <a:pt x="550418" y="1478025"/>
                  </a:lnTo>
                  <a:lnTo>
                    <a:pt x="564261" y="1478025"/>
                  </a:lnTo>
                  <a:lnTo>
                    <a:pt x="564261" y="1439164"/>
                  </a:lnTo>
                  <a:lnTo>
                    <a:pt x="564261" y="1413128"/>
                  </a:lnTo>
                  <a:lnTo>
                    <a:pt x="571119" y="1413128"/>
                  </a:lnTo>
                  <a:lnTo>
                    <a:pt x="571119" y="1387220"/>
                  </a:lnTo>
                  <a:lnTo>
                    <a:pt x="584835" y="1387220"/>
                  </a:lnTo>
                  <a:lnTo>
                    <a:pt x="584835" y="1374266"/>
                  </a:lnTo>
                  <a:lnTo>
                    <a:pt x="584835" y="1361312"/>
                  </a:lnTo>
                  <a:lnTo>
                    <a:pt x="626110" y="1361312"/>
                  </a:lnTo>
                  <a:lnTo>
                    <a:pt x="626110" y="1322450"/>
                  </a:lnTo>
                  <a:lnTo>
                    <a:pt x="639952" y="1322450"/>
                  </a:lnTo>
                  <a:lnTo>
                    <a:pt x="646811" y="1322450"/>
                  </a:lnTo>
                  <a:lnTo>
                    <a:pt x="646811" y="1309496"/>
                  </a:lnTo>
                  <a:lnTo>
                    <a:pt x="667385" y="1309496"/>
                  </a:lnTo>
                  <a:lnTo>
                    <a:pt x="667385" y="1283589"/>
                  </a:lnTo>
                  <a:lnTo>
                    <a:pt x="674370" y="1283589"/>
                  </a:lnTo>
                  <a:lnTo>
                    <a:pt x="674370" y="1270634"/>
                  </a:lnTo>
                  <a:lnTo>
                    <a:pt x="674370" y="1257553"/>
                  </a:lnTo>
                  <a:lnTo>
                    <a:pt x="681227" y="1257553"/>
                  </a:lnTo>
                  <a:lnTo>
                    <a:pt x="681227" y="1231645"/>
                  </a:lnTo>
                  <a:lnTo>
                    <a:pt x="694944" y="1231645"/>
                  </a:lnTo>
                  <a:lnTo>
                    <a:pt x="694944" y="1218691"/>
                  </a:lnTo>
                  <a:lnTo>
                    <a:pt x="701801" y="1218691"/>
                  </a:lnTo>
                  <a:lnTo>
                    <a:pt x="701801" y="1205737"/>
                  </a:lnTo>
                  <a:lnTo>
                    <a:pt x="701801" y="1179829"/>
                  </a:lnTo>
                  <a:lnTo>
                    <a:pt x="708660" y="1179829"/>
                  </a:lnTo>
                  <a:lnTo>
                    <a:pt x="708660" y="1166875"/>
                  </a:lnTo>
                  <a:lnTo>
                    <a:pt x="722502" y="1166875"/>
                  </a:lnTo>
                  <a:lnTo>
                    <a:pt x="722502" y="1153921"/>
                  </a:lnTo>
                  <a:lnTo>
                    <a:pt x="743076" y="1153921"/>
                  </a:lnTo>
                  <a:lnTo>
                    <a:pt x="743076" y="1128014"/>
                  </a:lnTo>
                  <a:lnTo>
                    <a:pt x="750062" y="1128014"/>
                  </a:lnTo>
                  <a:lnTo>
                    <a:pt x="750062" y="1115059"/>
                  </a:lnTo>
                  <a:lnTo>
                    <a:pt x="763777" y="1115059"/>
                  </a:lnTo>
                  <a:lnTo>
                    <a:pt x="763777" y="1101978"/>
                  </a:lnTo>
                  <a:lnTo>
                    <a:pt x="791337" y="1101978"/>
                  </a:lnTo>
                  <a:lnTo>
                    <a:pt x="791337" y="1076070"/>
                  </a:lnTo>
                  <a:lnTo>
                    <a:pt x="811911" y="1076070"/>
                  </a:lnTo>
                  <a:lnTo>
                    <a:pt x="811911" y="1063116"/>
                  </a:lnTo>
                  <a:lnTo>
                    <a:pt x="832612" y="1063116"/>
                  </a:lnTo>
                  <a:lnTo>
                    <a:pt x="832612" y="1050162"/>
                  </a:lnTo>
                  <a:lnTo>
                    <a:pt x="839470" y="1050162"/>
                  </a:lnTo>
                  <a:lnTo>
                    <a:pt x="839470" y="1024254"/>
                  </a:lnTo>
                  <a:lnTo>
                    <a:pt x="846327" y="1024254"/>
                  </a:lnTo>
                  <a:lnTo>
                    <a:pt x="846327" y="1011300"/>
                  </a:lnTo>
                  <a:lnTo>
                    <a:pt x="887602" y="1011300"/>
                  </a:lnTo>
                  <a:lnTo>
                    <a:pt x="887602" y="998346"/>
                  </a:lnTo>
                  <a:lnTo>
                    <a:pt x="894461" y="998346"/>
                  </a:lnTo>
                  <a:lnTo>
                    <a:pt x="894461" y="972438"/>
                  </a:lnTo>
                  <a:lnTo>
                    <a:pt x="935736" y="972438"/>
                  </a:lnTo>
                  <a:lnTo>
                    <a:pt x="935736" y="959357"/>
                  </a:lnTo>
                  <a:lnTo>
                    <a:pt x="942594" y="959357"/>
                  </a:lnTo>
                  <a:lnTo>
                    <a:pt x="942594" y="946403"/>
                  </a:lnTo>
                  <a:lnTo>
                    <a:pt x="949578" y="946403"/>
                  </a:lnTo>
                  <a:lnTo>
                    <a:pt x="949578" y="920495"/>
                  </a:lnTo>
                  <a:lnTo>
                    <a:pt x="977011" y="920495"/>
                  </a:lnTo>
                  <a:lnTo>
                    <a:pt x="977011" y="907541"/>
                  </a:lnTo>
                  <a:lnTo>
                    <a:pt x="983996" y="907541"/>
                  </a:lnTo>
                  <a:lnTo>
                    <a:pt x="983996" y="894587"/>
                  </a:lnTo>
                  <a:lnTo>
                    <a:pt x="1004570" y="894587"/>
                  </a:lnTo>
                  <a:lnTo>
                    <a:pt x="1004570" y="855725"/>
                  </a:lnTo>
                  <a:lnTo>
                    <a:pt x="1018286" y="855725"/>
                  </a:lnTo>
                  <a:lnTo>
                    <a:pt x="1018286" y="842771"/>
                  </a:lnTo>
                  <a:lnTo>
                    <a:pt x="1032128" y="842771"/>
                  </a:lnTo>
                  <a:lnTo>
                    <a:pt x="1032128" y="816863"/>
                  </a:lnTo>
                  <a:lnTo>
                    <a:pt x="1052702" y="816863"/>
                  </a:lnTo>
                  <a:lnTo>
                    <a:pt x="1052702" y="803782"/>
                  </a:lnTo>
                  <a:lnTo>
                    <a:pt x="1121537" y="803782"/>
                  </a:lnTo>
                  <a:lnTo>
                    <a:pt x="1121537" y="790828"/>
                  </a:lnTo>
                  <a:lnTo>
                    <a:pt x="1128395" y="790828"/>
                  </a:lnTo>
                  <a:lnTo>
                    <a:pt x="1128395" y="764920"/>
                  </a:lnTo>
                  <a:lnTo>
                    <a:pt x="1135252" y="764920"/>
                  </a:lnTo>
                  <a:lnTo>
                    <a:pt x="1135252" y="751966"/>
                  </a:lnTo>
                  <a:lnTo>
                    <a:pt x="1162812" y="751966"/>
                  </a:lnTo>
                  <a:lnTo>
                    <a:pt x="1162812" y="726058"/>
                  </a:lnTo>
                  <a:lnTo>
                    <a:pt x="1183513" y="726058"/>
                  </a:lnTo>
                  <a:lnTo>
                    <a:pt x="1183513" y="713104"/>
                  </a:lnTo>
                  <a:lnTo>
                    <a:pt x="1204087" y="713104"/>
                  </a:lnTo>
                  <a:lnTo>
                    <a:pt x="1204087" y="700150"/>
                  </a:lnTo>
                  <a:lnTo>
                    <a:pt x="1252219" y="700150"/>
                  </a:lnTo>
                  <a:lnTo>
                    <a:pt x="1252219" y="674242"/>
                  </a:lnTo>
                  <a:lnTo>
                    <a:pt x="1279779" y="674242"/>
                  </a:lnTo>
                  <a:lnTo>
                    <a:pt x="1300480" y="674242"/>
                  </a:lnTo>
                  <a:lnTo>
                    <a:pt x="1300480" y="661288"/>
                  </a:lnTo>
                  <a:lnTo>
                    <a:pt x="1327912" y="661288"/>
                  </a:lnTo>
                  <a:lnTo>
                    <a:pt x="1327912" y="635253"/>
                  </a:lnTo>
                  <a:lnTo>
                    <a:pt x="1334896" y="635253"/>
                  </a:lnTo>
                  <a:lnTo>
                    <a:pt x="1334896" y="622299"/>
                  </a:lnTo>
                  <a:lnTo>
                    <a:pt x="1362329" y="622299"/>
                  </a:lnTo>
                  <a:lnTo>
                    <a:pt x="1362329" y="609345"/>
                  </a:lnTo>
                  <a:lnTo>
                    <a:pt x="1369187" y="609345"/>
                  </a:lnTo>
                  <a:lnTo>
                    <a:pt x="1369187" y="583437"/>
                  </a:lnTo>
                  <a:lnTo>
                    <a:pt x="1376171" y="583437"/>
                  </a:lnTo>
                  <a:lnTo>
                    <a:pt x="1376171" y="570483"/>
                  </a:lnTo>
                  <a:lnTo>
                    <a:pt x="1410589" y="570483"/>
                  </a:lnTo>
                  <a:lnTo>
                    <a:pt x="1410589" y="544575"/>
                  </a:lnTo>
                  <a:lnTo>
                    <a:pt x="1444879" y="544575"/>
                  </a:lnTo>
                  <a:lnTo>
                    <a:pt x="1444879" y="531621"/>
                  </a:lnTo>
                  <a:lnTo>
                    <a:pt x="1444879" y="505713"/>
                  </a:lnTo>
                  <a:lnTo>
                    <a:pt x="1458721" y="505713"/>
                  </a:lnTo>
                  <a:lnTo>
                    <a:pt x="1458721" y="492632"/>
                  </a:lnTo>
                  <a:lnTo>
                    <a:pt x="1472438" y="492632"/>
                  </a:lnTo>
                  <a:lnTo>
                    <a:pt x="1472438" y="466724"/>
                  </a:lnTo>
                  <a:lnTo>
                    <a:pt x="1499996" y="466724"/>
                  </a:lnTo>
                  <a:lnTo>
                    <a:pt x="1499996" y="453770"/>
                  </a:lnTo>
                  <a:lnTo>
                    <a:pt x="1499996" y="427862"/>
                  </a:lnTo>
                  <a:lnTo>
                    <a:pt x="1520570" y="427862"/>
                  </a:lnTo>
                  <a:lnTo>
                    <a:pt x="1520570" y="401954"/>
                  </a:lnTo>
                  <a:lnTo>
                    <a:pt x="1554988" y="401954"/>
                  </a:lnTo>
                  <a:lnTo>
                    <a:pt x="1554988" y="389000"/>
                  </a:lnTo>
                  <a:lnTo>
                    <a:pt x="1561845" y="389000"/>
                  </a:lnTo>
                  <a:lnTo>
                    <a:pt x="1561845" y="363092"/>
                  </a:lnTo>
                  <a:lnTo>
                    <a:pt x="1589405" y="363092"/>
                  </a:lnTo>
                  <a:lnTo>
                    <a:pt x="1589405" y="337057"/>
                  </a:lnTo>
                  <a:lnTo>
                    <a:pt x="1637538" y="337057"/>
                  </a:lnTo>
                  <a:lnTo>
                    <a:pt x="1637538" y="324103"/>
                  </a:lnTo>
                  <a:lnTo>
                    <a:pt x="1644522" y="324103"/>
                  </a:lnTo>
                  <a:lnTo>
                    <a:pt x="1644522" y="298195"/>
                  </a:lnTo>
                  <a:lnTo>
                    <a:pt x="1678813" y="298195"/>
                  </a:lnTo>
                  <a:lnTo>
                    <a:pt x="1678813" y="272288"/>
                  </a:lnTo>
                  <a:lnTo>
                    <a:pt x="1685797" y="272288"/>
                  </a:lnTo>
                  <a:lnTo>
                    <a:pt x="1685797" y="259333"/>
                  </a:lnTo>
                  <a:lnTo>
                    <a:pt x="1747646" y="259333"/>
                  </a:lnTo>
                  <a:lnTo>
                    <a:pt x="1747646" y="233425"/>
                  </a:lnTo>
                  <a:lnTo>
                    <a:pt x="1768347" y="233425"/>
                  </a:lnTo>
                  <a:lnTo>
                    <a:pt x="1768347" y="207517"/>
                  </a:lnTo>
                  <a:lnTo>
                    <a:pt x="1768347" y="194563"/>
                  </a:lnTo>
                  <a:lnTo>
                    <a:pt x="1919732" y="194563"/>
                  </a:lnTo>
                  <a:lnTo>
                    <a:pt x="1919732" y="168528"/>
                  </a:lnTo>
                  <a:lnTo>
                    <a:pt x="1926589" y="168528"/>
                  </a:lnTo>
                  <a:lnTo>
                    <a:pt x="1995424" y="168528"/>
                  </a:lnTo>
                  <a:lnTo>
                    <a:pt x="1995424" y="142620"/>
                  </a:lnTo>
                  <a:lnTo>
                    <a:pt x="2015997" y="142620"/>
                  </a:lnTo>
                  <a:lnTo>
                    <a:pt x="2015997" y="129666"/>
                  </a:lnTo>
                  <a:lnTo>
                    <a:pt x="2084832" y="129666"/>
                  </a:lnTo>
                  <a:lnTo>
                    <a:pt x="2084832" y="103758"/>
                  </a:lnTo>
                  <a:lnTo>
                    <a:pt x="2325624" y="103758"/>
                  </a:lnTo>
                  <a:lnTo>
                    <a:pt x="2325624" y="77850"/>
                  </a:lnTo>
                  <a:lnTo>
                    <a:pt x="2566416" y="77850"/>
                  </a:lnTo>
                  <a:lnTo>
                    <a:pt x="2593975" y="77850"/>
                  </a:lnTo>
                  <a:lnTo>
                    <a:pt x="2593975" y="51942"/>
                  </a:lnTo>
                  <a:lnTo>
                    <a:pt x="3048127" y="51942"/>
                  </a:lnTo>
                  <a:lnTo>
                    <a:pt x="3048127" y="25907"/>
                  </a:lnTo>
                  <a:lnTo>
                    <a:pt x="3068701" y="25907"/>
                  </a:lnTo>
                  <a:lnTo>
                    <a:pt x="3068701" y="0"/>
                  </a:lnTo>
                  <a:lnTo>
                    <a:pt x="3206368" y="0"/>
                  </a:lnTo>
                </a:path>
              </a:pathLst>
            </a:custGeom>
            <a:ln w="38100">
              <a:solidFill>
                <a:srgbClr val="ACA77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5334889" y="1583689"/>
              <a:ext cx="2827655" cy="2385695"/>
            </a:xfrm>
            <a:custGeom>
              <a:avLst/>
              <a:gdLst/>
              <a:ahLst/>
              <a:cxnLst/>
              <a:rect l="l" t="t" r="r" b="b"/>
              <a:pathLst>
                <a:path w="2827654" h="2385695">
                  <a:moveTo>
                    <a:pt x="0" y="2385568"/>
                  </a:moveTo>
                  <a:lnTo>
                    <a:pt x="27559" y="2385568"/>
                  </a:lnTo>
                  <a:lnTo>
                    <a:pt x="27559" y="2372601"/>
                  </a:lnTo>
                  <a:lnTo>
                    <a:pt x="41275" y="2372601"/>
                  </a:lnTo>
                  <a:lnTo>
                    <a:pt x="41275" y="2346667"/>
                  </a:lnTo>
                  <a:lnTo>
                    <a:pt x="68834" y="2346667"/>
                  </a:lnTo>
                  <a:lnTo>
                    <a:pt x="68834" y="2320734"/>
                  </a:lnTo>
                  <a:lnTo>
                    <a:pt x="68834" y="2281809"/>
                  </a:lnTo>
                  <a:lnTo>
                    <a:pt x="75691" y="2281809"/>
                  </a:lnTo>
                  <a:lnTo>
                    <a:pt x="75691" y="2268855"/>
                  </a:lnTo>
                  <a:lnTo>
                    <a:pt x="89408" y="2268855"/>
                  </a:lnTo>
                  <a:lnTo>
                    <a:pt x="89408" y="2242947"/>
                  </a:lnTo>
                  <a:lnTo>
                    <a:pt x="89408" y="2217039"/>
                  </a:lnTo>
                  <a:lnTo>
                    <a:pt x="96393" y="2217039"/>
                  </a:lnTo>
                  <a:lnTo>
                    <a:pt x="96393" y="2204085"/>
                  </a:lnTo>
                  <a:lnTo>
                    <a:pt x="103250" y="2204085"/>
                  </a:lnTo>
                  <a:lnTo>
                    <a:pt x="103250" y="2178177"/>
                  </a:lnTo>
                  <a:lnTo>
                    <a:pt x="103250" y="2165223"/>
                  </a:lnTo>
                  <a:lnTo>
                    <a:pt x="110109" y="2165223"/>
                  </a:lnTo>
                  <a:lnTo>
                    <a:pt x="110109" y="2139188"/>
                  </a:lnTo>
                  <a:lnTo>
                    <a:pt x="116966" y="2139188"/>
                  </a:lnTo>
                  <a:lnTo>
                    <a:pt x="116966" y="2113280"/>
                  </a:lnTo>
                  <a:lnTo>
                    <a:pt x="116966" y="2100326"/>
                  </a:lnTo>
                  <a:lnTo>
                    <a:pt x="130683" y="2100326"/>
                  </a:lnTo>
                  <a:lnTo>
                    <a:pt x="130683" y="2074418"/>
                  </a:lnTo>
                  <a:lnTo>
                    <a:pt x="158241" y="2074418"/>
                  </a:lnTo>
                  <a:lnTo>
                    <a:pt x="158241" y="2061464"/>
                  </a:lnTo>
                  <a:lnTo>
                    <a:pt x="178943" y="2061464"/>
                  </a:lnTo>
                  <a:lnTo>
                    <a:pt x="178943" y="2035556"/>
                  </a:lnTo>
                  <a:lnTo>
                    <a:pt x="185800" y="2035556"/>
                  </a:lnTo>
                  <a:lnTo>
                    <a:pt x="185800" y="2009648"/>
                  </a:lnTo>
                  <a:lnTo>
                    <a:pt x="192659" y="2009648"/>
                  </a:lnTo>
                  <a:lnTo>
                    <a:pt x="192659" y="1996567"/>
                  </a:lnTo>
                  <a:lnTo>
                    <a:pt x="192659" y="1970659"/>
                  </a:lnTo>
                  <a:lnTo>
                    <a:pt x="199516" y="1970659"/>
                  </a:lnTo>
                  <a:lnTo>
                    <a:pt x="199516" y="1957705"/>
                  </a:lnTo>
                  <a:lnTo>
                    <a:pt x="206375" y="1957705"/>
                  </a:lnTo>
                  <a:lnTo>
                    <a:pt x="206375" y="1931797"/>
                  </a:lnTo>
                  <a:lnTo>
                    <a:pt x="220218" y="1931797"/>
                  </a:lnTo>
                  <a:lnTo>
                    <a:pt x="220218" y="1905889"/>
                  </a:lnTo>
                  <a:lnTo>
                    <a:pt x="220218" y="1892935"/>
                  </a:lnTo>
                  <a:lnTo>
                    <a:pt x="227075" y="1892935"/>
                  </a:lnTo>
                  <a:lnTo>
                    <a:pt x="227075" y="1867027"/>
                  </a:lnTo>
                  <a:lnTo>
                    <a:pt x="233934" y="1867027"/>
                  </a:lnTo>
                  <a:lnTo>
                    <a:pt x="233934" y="1853946"/>
                  </a:lnTo>
                  <a:lnTo>
                    <a:pt x="247650" y="1853946"/>
                  </a:lnTo>
                  <a:lnTo>
                    <a:pt x="247650" y="1828038"/>
                  </a:lnTo>
                  <a:lnTo>
                    <a:pt x="268350" y="1828038"/>
                  </a:lnTo>
                  <a:lnTo>
                    <a:pt x="268350" y="1815084"/>
                  </a:lnTo>
                  <a:lnTo>
                    <a:pt x="288925" y="1815084"/>
                  </a:lnTo>
                  <a:lnTo>
                    <a:pt x="288925" y="1789176"/>
                  </a:lnTo>
                  <a:lnTo>
                    <a:pt x="288925" y="1763268"/>
                  </a:lnTo>
                  <a:lnTo>
                    <a:pt x="302768" y="1763268"/>
                  </a:lnTo>
                  <a:lnTo>
                    <a:pt x="302768" y="1750314"/>
                  </a:lnTo>
                  <a:lnTo>
                    <a:pt x="316484" y="1750314"/>
                  </a:lnTo>
                  <a:lnTo>
                    <a:pt x="344043" y="1750314"/>
                  </a:lnTo>
                  <a:lnTo>
                    <a:pt x="344043" y="1724406"/>
                  </a:lnTo>
                  <a:lnTo>
                    <a:pt x="350900" y="1724406"/>
                  </a:lnTo>
                  <a:lnTo>
                    <a:pt x="350900" y="1711452"/>
                  </a:lnTo>
                  <a:lnTo>
                    <a:pt x="350900" y="1685417"/>
                  </a:lnTo>
                  <a:lnTo>
                    <a:pt x="371475" y="1685417"/>
                  </a:lnTo>
                  <a:lnTo>
                    <a:pt x="371475" y="1659509"/>
                  </a:lnTo>
                  <a:lnTo>
                    <a:pt x="385318" y="1659509"/>
                  </a:lnTo>
                  <a:lnTo>
                    <a:pt x="385318" y="1646555"/>
                  </a:lnTo>
                  <a:lnTo>
                    <a:pt x="392175" y="1646555"/>
                  </a:lnTo>
                  <a:lnTo>
                    <a:pt x="392175" y="1620647"/>
                  </a:lnTo>
                  <a:lnTo>
                    <a:pt x="405891" y="1620647"/>
                  </a:lnTo>
                  <a:lnTo>
                    <a:pt x="405891" y="1594739"/>
                  </a:lnTo>
                  <a:lnTo>
                    <a:pt x="412750" y="1594739"/>
                  </a:lnTo>
                  <a:lnTo>
                    <a:pt x="412750" y="1581785"/>
                  </a:lnTo>
                  <a:lnTo>
                    <a:pt x="426593" y="1581785"/>
                  </a:lnTo>
                  <a:lnTo>
                    <a:pt x="426593" y="1555877"/>
                  </a:lnTo>
                  <a:lnTo>
                    <a:pt x="440309" y="1555877"/>
                  </a:lnTo>
                  <a:lnTo>
                    <a:pt x="440309" y="1542796"/>
                  </a:lnTo>
                  <a:lnTo>
                    <a:pt x="447166" y="1542796"/>
                  </a:lnTo>
                  <a:lnTo>
                    <a:pt x="447166" y="1516888"/>
                  </a:lnTo>
                  <a:lnTo>
                    <a:pt x="447166" y="1490980"/>
                  </a:lnTo>
                  <a:lnTo>
                    <a:pt x="495300" y="1490980"/>
                  </a:lnTo>
                  <a:lnTo>
                    <a:pt x="495300" y="1452118"/>
                  </a:lnTo>
                  <a:lnTo>
                    <a:pt x="495300" y="1426210"/>
                  </a:lnTo>
                  <a:lnTo>
                    <a:pt x="509143" y="1426210"/>
                  </a:lnTo>
                  <a:lnTo>
                    <a:pt x="509143" y="1413256"/>
                  </a:lnTo>
                  <a:lnTo>
                    <a:pt x="516000" y="1413256"/>
                  </a:lnTo>
                  <a:lnTo>
                    <a:pt x="516000" y="1387221"/>
                  </a:lnTo>
                  <a:lnTo>
                    <a:pt x="516000" y="1361313"/>
                  </a:lnTo>
                  <a:lnTo>
                    <a:pt x="543560" y="1361313"/>
                  </a:lnTo>
                  <a:lnTo>
                    <a:pt x="543560" y="1348359"/>
                  </a:lnTo>
                  <a:lnTo>
                    <a:pt x="550418" y="1348359"/>
                  </a:lnTo>
                  <a:lnTo>
                    <a:pt x="550418" y="1322451"/>
                  </a:lnTo>
                  <a:lnTo>
                    <a:pt x="591693" y="1322451"/>
                  </a:lnTo>
                  <a:lnTo>
                    <a:pt x="591693" y="1296543"/>
                  </a:lnTo>
                  <a:lnTo>
                    <a:pt x="612266" y="1296543"/>
                  </a:lnTo>
                  <a:lnTo>
                    <a:pt x="612266" y="1283589"/>
                  </a:lnTo>
                  <a:lnTo>
                    <a:pt x="619251" y="1283589"/>
                  </a:lnTo>
                  <a:lnTo>
                    <a:pt x="619251" y="1257681"/>
                  </a:lnTo>
                  <a:lnTo>
                    <a:pt x="626110" y="1257681"/>
                  </a:lnTo>
                  <a:lnTo>
                    <a:pt x="626110" y="1231646"/>
                  </a:lnTo>
                  <a:lnTo>
                    <a:pt x="639826" y="1231646"/>
                  </a:lnTo>
                  <a:lnTo>
                    <a:pt x="639826" y="1218692"/>
                  </a:lnTo>
                  <a:lnTo>
                    <a:pt x="653541" y="1218692"/>
                  </a:lnTo>
                  <a:lnTo>
                    <a:pt x="653541" y="1192784"/>
                  </a:lnTo>
                  <a:lnTo>
                    <a:pt x="653541" y="1166876"/>
                  </a:lnTo>
                  <a:lnTo>
                    <a:pt x="667385" y="1166876"/>
                  </a:lnTo>
                  <a:lnTo>
                    <a:pt x="667385" y="1153922"/>
                  </a:lnTo>
                  <a:lnTo>
                    <a:pt x="674243" y="1153922"/>
                  </a:lnTo>
                  <a:lnTo>
                    <a:pt x="674243" y="1128014"/>
                  </a:lnTo>
                  <a:lnTo>
                    <a:pt x="681101" y="1128014"/>
                  </a:lnTo>
                  <a:lnTo>
                    <a:pt x="681101" y="1102106"/>
                  </a:lnTo>
                  <a:lnTo>
                    <a:pt x="681101" y="1089025"/>
                  </a:lnTo>
                  <a:lnTo>
                    <a:pt x="687959" y="1089025"/>
                  </a:lnTo>
                  <a:lnTo>
                    <a:pt x="687959" y="1063117"/>
                  </a:lnTo>
                  <a:lnTo>
                    <a:pt x="694816" y="1063117"/>
                  </a:lnTo>
                  <a:lnTo>
                    <a:pt x="694816" y="1037209"/>
                  </a:lnTo>
                  <a:lnTo>
                    <a:pt x="694816" y="1024255"/>
                  </a:lnTo>
                  <a:lnTo>
                    <a:pt x="694816" y="998347"/>
                  </a:lnTo>
                  <a:lnTo>
                    <a:pt x="701801" y="998347"/>
                  </a:lnTo>
                  <a:lnTo>
                    <a:pt x="701801" y="972439"/>
                  </a:lnTo>
                  <a:lnTo>
                    <a:pt x="701801" y="959485"/>
                  </a:lnTo>
                  <a:lnTo>
                    <a:pt x="708660" y="959485"/>
                  </a:lnTo>
                  <a:lnTo>
                    <a:pt x="708660" y="933450"/>
                  </a:lnTo>
                  <a:lnTo>
                    <a:pt x="708660" y="881634"/>
                  </a:lnTo>
                  <a:lnTo>
                    <a:pt x="722376" y="881634"/>
                  </a:lnTo>
                  <a:lnTo>
                    <a:pt x="722376" y="868680"/>
                  </a:lnTo>
                  <a:lnTo>
                    <a:pt x="763651" y="868680"/>
                  </a:lnTo>
                  <a:lnTo>
                    <a:pt x="763651" y="816864"/>
                  </a:lnTo>
                  <a:lnTo>
                    <a:pt x="770509" y="816864"/>
                  </a:lnTo>
                  <a:lnTo>
                    <a:pt x="770509" y="803910"/>
                  </a:lnTo>
                  <a:lnTo>
                    <a:pt x="804926" y="803910"/>
                  </a:lnTo>
                  <a:lnTo>
                    <a:pt x="804926" y="777875"/>
                  </a:lnTo>
                  <a:lnTo>
                    <a:pt x="818641" y="777875"/>
                  </a:lnTo>
                  <a:lnTo>
                    <a:pt x="818641" y="751967"/>
                  </a:lnTo>
                  <a:lnTo>
                    <a:pt x="873760" y="751967"/>
                  </a:lnTo>
                  <a:lnTo>
                    <a:pt x="873760" y="739013"/>
                  </a:lnTo>
                  <a:lnTo>
                    <a:pt x="935609" y="739013"/>
                  </a:lnTo>
                  <a:lnTo>
                    <a:pt x="935609" y="713105"/>
                  </a:lnTo>
                  <a:lnTo>
                    <a:pt x="1038860" y="713105"/>
                  </a:lnTo>
                  <a:lnTo>
                    <a:pt x="1038860" y="687197"/>
                  </a:lnTo>
                  <a:lnTo>
                    <a:pt x="1052576" y="687197"/>
                  </a:lnTo>
                  <a:lnTo>
                    <a:pt x="1052576" y="674243"/>
                  </a:lnTo>
                  <a:lnTo>
                    <a:pt x="1100709" y="674243"/>
                  </a:lnTo>
                  <a:lnTo>
                    <a:pt x="1100709" y="648335"/>
                  </a:lnTo>
                  <a:lnTo>
                    <a:pt x="1107694" y="648335"/>
                  </a:lnTo>
                  <a:lnTo>
                    <a:pt x="1107694" y="622300"/>
                  </a:lnTo>
                  <a:lnTo>
                    <a:pt x="1114552" y="622300"/>
                  </a:lnTo>
                  <a:lnTo>
                    <a:pt x="1114552" y="609346"/>
                  </a:lnTo>
                  <a:lnTo>
                    <a:pt x="1121410" y="609346"/>
                  </a:lnTo>
                  <a:lnTo>
                    <a:pt x="1121410" y="583438"/>
                  </a:lnTo>
                  <a:lnTo>
                    <a:pt x="1252092" y="583438"/>
                  </a:lnTo>
                  <a:lnTo>
                    <a:pt x="1252092" y="557530"/>
                  </a:lnTo>
                  <a:lnTo>
                    <a:pt x="1279652" y="557530"/>
                  </a:lnTo>
                  <a:lnTo>
                    <a:pt x="1341501" y="557530"/>
                  </a:lnTo>
                  <a:lnTo>
                    <a:pt x="1341501" y="531622"/>
                  </a:lnTo>
                  <a:lnTo>
                    <a:pt x="1369060" y="531622"/>
                  </a:lnTo>
                  <a:lnTo>
                    <a:pt x="1369060" y="505714"/>
                  </a:lnTo>
                  <a:lnTo>
                    <a:pt x="1375917" y="505714"/>
                  </a:lnTo>
                  <a:lnTo>
                    <a:pt x="1375917" y="479679"/>
                  </a:lnTo>
                  <a:lnTo>
                    <a:pt x="1410335" y="479679"/>
                  </a:lnTo>
                  <a:lnTo>
                    <a:pt x="1410335" y="453771"/>
                  </a:lnTo>
                  <a:lnTo>
                    <a:pt x="1417192" y="453771"/>
                  </a:lnTo>
                  <a:lnTo>
                    <a:pt x="1417192" y="427863"/>
                  </a:lnTo>
                  <a:lnTo>
                    <a:pt x="1444752" y="427863"/>
                  </a:lnTo>
                  <a:lnTo>
                    <a:pt x="1444752" y="401955"/>
                  </a:lnTo>
                  <a:lnTo>
                    <a:pt x="1479168" y="401955"/>
                  </a:lnTo>
                  <a:lnTo>
                    <a:pt x="1479168" y="376047"/>
                  </a:lnTo>
                  <a:lnTo>
                    <a:pt x="1499742" y="376047"/>
                  </a:lnTo>
                  <a:lnTo>
                    <a:pt x="1499742" y="350139"/>
                  </a:lnTo>
                  <a:lnTo>
                    <a:pt x="1568577" y="350139"/>
                  </a:lnTo>
                  <a:lnTo>
                    <a:pt x="1568577" y="324104"/>
                  </a:lnTo>
                  <a:lnTo>
                    <a:pt x="1878203" y="324104"/>
                  </a:lnTo>
                  <a:lnTo>
                    <a:pt x="1878203" y="298196"/>
                  </a:lnTo>
                  <a:lnTo>
                    <a:pt x="1926336" y="298196"/>
                  </a:lnTo>
                  <a:lnTo>
                    <a:pt x="1988312" y="298196"/>
                  </a:lnTo>
                  <a:lnTo>
                    <a:pt x="1988312" y="259334"/>
                  </a:lnTo>
                  <a:lnTo>
                    <a:pt x="2167128" y="259334"/>
                  </a:lnTo>
                  <a:lnTo>
                    <a:pt x="2167128" y="233425"/>
                  </a:lnTo>
                  <a:lnTo>
                    <a:pt x="2462911" y="233425"/>
                  </a:lnTo>
                  <a:lnTo>
                    <a:pt x="2462911" y="194563"/>
                  </a:lnTo>
                  <a:lnTo>
                    <a:pt x="2531744" y="194563"/>
                  </a:lnTo>
                  <a:lnTo>
                    <a:pt x="2531744" y="155575"/>
                  </a:lnTo>
                  <a:lnTo>
                    <a:pt x="2566162" y="155575"/>
                  </a:lnTo>
                  <a:lnTo>
                    <a:pt x="2689987" y="155575"/>
                  </a:lnTo>
                  <a:lnTo>
                    <a:pt x="2689987" y="116712"/>
                  </a:lnTo>
                  <a:lnTo>
                    <a:pt x="2758820" y="116712"/>
                  </a:lnTo>
                  <a:lnTo>
                    <a:pt x="2758820" y="51943"/>
                  </a:lnTo>
                  <a:lnTo>
                    <a:pt x="2827528" y="51943"/>
                  </a:lnTo>
                  <a:lnTo>
                    <a:pt x="2827528" y="0"/>
                  </a:lnTo>
                </a:path>
              </a:pathLst>
            </a:custGeom>
            <a:ln w="381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5218938" y="1630298"/>
              <a:ext cx="59055" cy="2322830"/>
            </a:xfrm>
            <a:custGeom>
              <a:avLst/>
              <a:gdLst/>
              <a:ahLst/>
              <a:cxnLst/>
              <a:rect l="l" t="t" r="r" b="b"/>
              <a:pathLst>
                <a:path w="59054" h="2322829">
                  <a:moveTo>
                    <a:pt x="5841" y="0"/>
                  </a:moveTo>
                  <a:lnTo>
                    <a:pt x="58800" y="0"/>
                  </a:lnTo>
                </a:path>
                <a:path w="59054" h="2322829">
                  <a:moveTo>
                    <a:pt x="0" y="1393444"/>
                  </a:moveTo>
                  <a:lnTo>
                    <a:pt x="52959" y="1393444"/>
                  </a:lnTo>
                </a:path>
                <a:path w="59054" h="2322829">
                  <a:moveTo>
                    <a:pt x="7874" y="1858009"/>
                  </a:moveTo>
                  <a:lnTo>
                    <a:pt x="58674" y="1858009"/>
                  </a:lnTo>
                </a:path>
                <a:path w="59054" h="2322829">
                  <a:moveTo>
                    <a:pt x="4063" y="464438"/>
                  </a:moveTo>
                  <a:lnTo>
                    <a:pt x="57023" y="464438"/>
                  </a:lnTo>
                </a:path>
                <a:path w="59054" h="2322829">
                  <a:moveTo>
                    <a:pt x="2032" y="929005"/>
                  </a:moveTo>
                  <a:lnTo>
                    <a:pt x="54990" y="929005"/>
                  </a:lnTo>
                </a:path>
                <a:path w="59054" h="2322829">
                  <a:moveTo>
                    <a:pt x="6096" y="2322474"/>
                  </a:moveTo>
                  <a:lnTo>
                    <a:pt x="56769" y="232248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4" name="object 44" descr=""/>
          <p:cNvSpPr txBox="1"/>
          <p:nvPr/>
        </p:nvSpPr>
        <p:spPr>
          <a:xfrm>
            <a:off x="5028946" y="2922777"/>
            <a:ext cx="1809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>
                <a:latin typeface="Arial"/>
                <a:cs typeface="Arial"/>
              </a:rPr>
              <a:t>40</a:t>
            </a:r>
            <a:endParaRPr sz="1100">
              <a:latin typeface="Arial"/>
              <a:cs typeface="Arial"/>
            </a:endParaRPr>
          </a:p>
        </p:txBody>
      </p:sp>
      <p:sp>
        <p:nvSpPr>
          <p:cNvPr id="45" name="object 45" descr=""/>
          <p:cNvSpPr txBox="1"/>
          <p:nvPr/>
        </p:nvSpPr>
        <p:spPr>
          <a:xfrm>
            <a:off x="5026533" y="3387344"/>
            <a:ext cx="1809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>
                <a:latin typeface="Arial"/>
                <a:cs typeface="Arial"/>
              </a:rPr>
              <a:t>20</a:t>
            </a:r>
            <a:endParaRPr sz="1100">
              <a:latin typeface="Arial"/>
              <a:cs typeface="Arial"/>
            </a:endParaRPr>
          </a:p>
        </p:txBody>
      </p:sp>
      <p:sp>
        <p:nvSpPr>
          <p:cNvPr id="46" name="object 46" descr=""/>
          <p:cNvSpPr txBox="1"/>
          <p:nvPr/>
        </p:nvSpPr>
        <p:spPr>
          <a:xfrm>
            <a:off x="5122926" y="3852164"/>
            <a:ext cx="10350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0">
                <a:latin typeface="Arial"/>
                <a:cs typeface="Arial"/>
              </a:rPr>
              <a:t>0</a:t>
            </a:r>
            <a:endParaRPr sz="1100">
              <a:latin typeface="Arial"/>
              <a:cs typeface="Arial"/>
            </a:endParaRPr>
          </a:p>
        </p:txBody>
      </p:sp>
      <p:sp>
        <p:nvSpPr>
          <p:cNvPr id="47" name="object 47" descr=""/>
          <p:cNvSpPr txBox="1"/>
          <p:nvPr/>
        </p:nvSpPr>
        <p:spPr>
          <a:xfrm>
            <a:off x="4966842" y="1528952"/>
            <a:ext cx="259079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25">
                <a:latin typeface="Arial"/>
                <a:cs typeface="Arial"/>
              </a:rPr>
              <a:t>100</a:t>
            </a:r>
            <a:endParaRPr sz="1100">
              <a:latin typeface="Arial"/>
              <a:cs typeface="Arial"/>
            </a:endParaRPr>
          </a:p>
        </p:txBody>
      </p:sp>
      <p:sp>
        <p:nvSpPr>
          <p:cNvPr id="48" name="object 48" descr=""/>
          <p:cNvSpPr txBox="1"/>
          <p:nvPr/>
        </p:nvSpPr>
        <p:spPr>
          <a:xfrm>
            <a:off x="6538341" y="3525011"/>
            <a:ext cx="1026160" cy="797560"/>
          </a:xfrm>
          <a:prstGeom prst="rect">
            <a:avLst/>
          </a:prstGeom>
        </p:spPr>
        <p:txBody>
          <a:bodyPr wrap="square" lIns="0" tIns="42544" rIns="0" bIns="0" rtlCol="0" vert="horz">
            <a:spAutoFit/>
          </a:bodyPr>
          <a:lstStyle/>
          <a:p>
            <a:pPr marL="528320">
              <a:lnSpc>
                <a:spcPct val="100000"/>
              </a:lnSpc>
              <a:spcBef>
                <a:spcPts val="334"/>
              </a:spcBef>
            </a:pPr>
            <a:r>
              <a:rPr dirty="0" sz="1000" b="1">
                <a:solidFill>
                  <a:srgbClr val="ACA773"/>
                </a:solidFill>
                <a:latin typeface="Arial"/>
                <a:cs typeface="Arial"/>
              </a:rPr>
              <a:t>Tertile</a:t>
            </a:r>
            <a:r>
              <a:rPr dirty="0" sz="1000" spc="-50" b="1">
                <a:solidFill>
                  <a:srgbClr val="ACA773"/>
                </a:solidFill>
                <a:latin typeface="Arial"/>
                <a:cs typeface="Arial"/>
              </a:rPr>
              <a:t> 2</a:t>
            </a:r>
            <a:endParaRPr sz="1000">
              <a:latin typeface="Arial"/>
              <a:cs typeface="Arial"/>
            </a:endParaRPr>
          </a:p>
          <a:p>
            <a:pPr marL="528320">
              <a:lnSpc>
                <a:spcPct val="100000"/>
              </a:lnSpc>
              <a:spcBef>
                <a:spcPts val="229"/>
              </a:spcBef>
            </a:pPr>
            <a:r>
              <a:rPr dirty="0" sz="1000" b="1">
                <a:solidFill>
                  <a:srgbClr val="0D445E"/>
                </a:solidFill>
                <a:latin typeface="Arial"/>
                <a:cs typeface="Arial"/>
              </a:rPr>
              <a:t>Tertile</a:t>
            </a:r>
            <a:r>
              <a:rPr dirty="0" sz="1000" spc="-50" b="1">
                <a:solidFill>
                  <a:srgbClr val="0D445E"/>
                </a:solidFill>
                <a:latin typeface="Arial"/>
                <a:cs typeface="Arial"/>
              </a:rPr>
              <a:t> 1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40"/>
              </a:spcBef>
            </a:pP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647065" algn="l"/>
              </a:tabLst>
            </a:pPr>
            <a:r>
              <a:rPr dirty="0" sz="1100" spc="-25">
                <a:latin typeface="Arial"/>
                <a:cs typeface="Arial"/>
              </a:rPr>
              <a:t>24</a:t>
            </a:r>
            <a:r>
              <a:rPr dirty="0" sz="1100">
                <a:latin typeface="Arial"/>
                <a:cs typeface="Arial"/>
              </a:rPr>
              <a:t>	</a:t>
            </a:r>
            <a:r>
              <a:rPr dirty="0" sz="1100" spc="-25">
                <a:latin typeface="Arial"/>
                <a:cs typeface="Arial"/>
              </a:rPr>
              <a:t>36</a:t>
            </a:r>
            <a:endParaRPr sz="1100">
              <a:latin typeface="Arial"/>
              <a:cs typeface="Arial"/>
            </a:endParaRPr>
          </a:p>
        </p:txBody>
      </p:sp>
      <p:sp>
        <p:nvSpPr>
          <p:cNvPr id="49" name="object 49" descr=""/>
          <p:cNvSpPr txBox="1"/>
          <p:nvPr/>
        </p:nvSpPr>
        <p:spPr>
          <a:xfrm>
            <a:off x="7642606" y="3525011"/>
            <a:ext cx="1143635" cy="797560"/>
          </a:xfrm>
          <a:prstGeom prst="rect">
            <a:avLst/>
          </a:prstGeom>
        </p:spPr>
        <p:txBody>
          <a:bodyPr wrap="square" lIns="0" tIns="4254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dirty="0" sz="1000">
                <a:latin typeface="Arial"/>
                <a:cs typeface="Arial"/>
              </a:rPr>
              <a:t>389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(171,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713)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days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dirty="0" sz="1000">
                <a:latin typeface="Arial"/>
                <a:cs typeface="Arial"/>
              </a:rPr>
              <a:t>301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(149,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496)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days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40"/>
              </a:spcBef>
            </a:pPr>
            <a:endParaRPr sz="1000">
              <a:latin typeface="Arial"/>
              <a:cs typeface="Arial"/>
            </a:endParaRPr>
          </a:p>
          <a:p>
            <a:pPr marL="177165">
              <a:lnSpc>
                <a:spcPct val="100000"/>
              </a:lnSpc>
              <a:tabLst>
                <a:tab pos="811530" algn="l"/>
              </a:tabLst>
            </a:pPr>
            <a:r>
              <a:rPr dirty="0" sz="1100" spc="-25">
                <a:latin typeface="Arial"/>
                <a:cs typeface="Arial"/>
              </a:rPr>
              <a:t>48</a:t>
            </a:r>
            <a:r>
              <a:rPr dirty="0" sz="1100">
                <a:latin typeface="Arial"/>
                <a:cs typeface="Arial"/>
              </a:rPr>
              <a:t>	</a:t>
            </a:r>
            <a:r>
              <a:rPr dirty="0" sz="1100" spc="-25">
                <a:latin typeface="Arial"/>
                <a:cs typeface="Arial"/>
              </a:rPr>
              <a:t>60</a:t>
            </a:r>
            <a:endParaRPr sz="1100">
              <a:latin typeface="Arial"/>
              <a:cs typeface="Arial"/>
            </a:endParaRPr>
          </a:p>
        </p:txBody>
      </p:sp>
      <p:sp>
        <p:nvSpPr>
          <p:cNvPr id="50" name="object 50" descr=""/>
          <p:cNvSpPr txBox="1"/>
          <p:nvPr/>
        </p:nvSpPr>
        <p:spPr>
          <a:xfrm>
            <a:off x="5026533" y="1993519"/>
            <a:ext cx="18161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>
                <a:latin typeface="Arial"/>
                <a:cs typeface="Arial"/>
              </a:rPr>
              <a:t>80</a:t>
            </a:r>
            <a:endParaRPr sz="1100">
              <a:latin typeface="Arial"/>
              <a:cs typeface="Arial"/>
            </a:endParaRPr>
          </a:p>
        </p:txBody>
      </p:sp>
      <p:sp>
        <p:nvSpPr>
          <p:cNvPr id="51" name="object 51" descr=""/>
          <p:cNvSpPr txBox="1"/>
          <p:nvPr/>
        </p:nvSpPr>
        <p:spPr>
          <a:xfrm>
            <a:off x="5034788" y="2457958"/>
            <a:ext cx="18161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>
                <a:latin typeface="Arial"/>
                <a:cs typeface="Arial"/>
              </a:rPr>
              <a:t>60</a:t>
            </a:r>
            <a:endParaRPr sz="1100">
              <a:latin typeface="Arial"/>
              <a:cs typeface="Arial"/>
            </a:endParaRPr>
          </a:p>
        </p:txBody>
      </p:sp>
      <p:sp>
        <p:nvSpPr>
          <p:cNvPr id="52" name="object 52" descr=""/>
          <p:cNvSpPr txBox="1"/>
          <p:nvPr/>
        </p:nvSpPr>
        <p:spPr>
          <a:xfrm>
            <a:off x="6669785" y="3030510"/>
            <a:ext cx="2149475" cy="507365"/>
          </a:xfrm>
          <a:prstGeom prst="rect">
            <a:avLst/>
          </a:prstGeom>
        </p:spPr>
        <p:txBody>
          <a:bodyPr wrap="square" lIns="0" tIns="10096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795"/>
              </a:spcBef>
            </a:pPr>
            <a:r>
              <a:rPr dirty="0" sz="1000" b="1">
                <a:latin typeface="Arial"/>
                <a:cs typeface="Arial"/>
              </a:rPr>
              <a:t>Median</a:t>
            </a:r>
            <a:r>
              <a:rPr dirty="0" sz="1000" spc="-3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(Q1,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Q3)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time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to</a:t>
            </a:r>
            <a:r>
              <a:rPr dirty="0" sz="1000" spc="-10" b="1">
                <a:latin typeface="Arial"/>
                <a:cs typeface="Arial"/>
              </a:rPr>
              <a:t> conversion</a:t>
            </a:r>
            <a:endParaRPr sz="1000">
              <a:latin typeface="Arial"/>
              <a:cs typeface="Arial"/>
            </a:endParaRPr>
          </a:p>
          <a:p>
            <a:pPr algn="r" marR="38100">
              <a:lnSpc>
                <a:spcPct val="100000"/>
              </a:lnSpc>
              <a:spcBef>
                <a:spcPts val="700"/>
              </a:spcBef>
            </a:pPr>
            <a:r>
              <a:rPr dirty="0" sz="1000" b="1">
                <a:solidFill>
                  <a:srgbClr val="C00000"/>
                </a:solidFill>
                <a:latin typeface="Arial"/>
                <a:cs typeface="Arial"/>
              </a:rPr>
              <a:t>Tertile</a:t>
            </a:r>
            <a:r>
              <a:rPr dirty="0" sz="1000" spc="-30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C00000"/>
                </a:solidFill>
                <a:latin typeface="Arial"/>
                <a:cs typeface="Arial"/>
              </a:rPr>
              <a:t>3</a:t>
            </a:r>
            <a:r>
              <a:rPr dirty="0" sz="1000" spc="114" b="1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dirty="0" sz="1000">
                <a:latin typeface="Arial"/>
                <a:cs typeface="Arial"/>
              </a:rPr>
              <a:t>336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(132,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498)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days</a:t>
            </a:r>
            <a:endParaRPr sz="1000">
              <a:latin typeface="Arial"/>
              <a:cs typeface="Arial"/>
            </a:endParaRPr>
          </a:p>
        </p:txBody>
      </p:sp>
      <p:sp>
        <p:nvSpPr>
          <p:cNvPr id="53" name="object 53" descr=""/>
          <p:cNvSpPr txBox="1"/>
          <p:nvPr/>
        </p:nvSpPr>
        <p:spPr>
          <a:xfrm>
            <a:off x="2130932" y="2846577"/>
            <a:ext cx="2149475" cy="4502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2392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"/>
                <a:cs typeface="Arial"/>
              </a:rPr>
              <a:t>Log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rank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p=0.04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dirty="0" sz="1000" b="1">
                <a:latin typeface="Arial"/>
                <a:cs typeface="Arial"/>
              </a:rPr>
              <a:t>Median</a:t>
            </a:r>
            <a:r>
              <a:rPr dirty="0" sz="1000" spc="-3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(Q1,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Q3)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time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to</a:t>
            </a:r>
            <a:r>
              <a:rPr dirty="0" sz="1000" spc="-10" b="1">
                <a:latin typeface="Arial"/>
                <a:cs typeface="Arial"/>
              </a:rPr>
              <a:t> conversion</a:t>
            </a:r>
            <a:endParaRPr sz="1000">
              <a:latin typeface="Arial"/>
              <a:cs typeface="Arial"/>
            </a:endParaRPr>
          </a:p>
        </p:txBody>
      </p:sp>
      <p:sp>
        <p:nvSpPr>
          <p:cNvPr id="54" name="object 54" descr=""/>
          <p:cNvSpPr txBox="1"/>
          <p:nvPr/>
        </p:nvSpPr>
        <p:spPr>
          <a:xfrm>
            <a:off x="7686802" y="2846577"/>
            <a:ext cx="11309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"/>
                <a:cs typeface="Arial"/>
              </a:rPr>
              <a:t>Log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rank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p=0.64</a:t>
            </a:r>
            <a:endParaRPr sz="1200">
              <a:latin typeface="Arial"/>
              <a:cs typeface="Arial"/>
            </a:endParaRPr>
          </a:p>
        </p:txBody>
      </p:sp>
      <p:sp>
        <p:nvSpPr>
          <p:cNvPr id="55" name="object 55" descr=""/>
          <p:cNvSpPr txBox="1"/>
          <p:nvPr/>
        </p:nvSpPr>
        <p:spPr>
          <a:xfrm>
            <a:off x="1784095" y="1165605"/>
            <a:ext cx="124523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0" b="1">
                <a:solidFill>
                  <a:srgbClr val="0D445E"/>
                </a:solidFill>
                <a:latin typeface="Arial"/>
                <a:cs typeface="Arial"/>
              </a:rPr>
              <a:t>NT-</a:t>
            </a:r>
            <a:r>
              <a:rPr dirty="0" sz="1800" spc="-10" b="1">
                <a:solidFill>
                  <a:srgbClr val="0D445E"/>
                </a:solidFill>
                <a:latin typeface="Arial"/>
                <a:cs typeface="Arial"/>
              </a:rPr>
              <a:t>proBNP</a:t>
            </a:r>
            <a:endParaRPr sz="1800">
              <a:latin typeface="Arial"/>
              <a:cs typeface="Arial"/>
            </a:endParaRPr>
          </a:p>
        </p:txBody>
      </p:sp>
      <p:sp>
        <p:nvSpPr>
          <p:cNvPr id="56" name="object 56" descr=""/>
          <p:cNvSpPr txBox="1"/>
          <p:nvPr/>
        </p:nvSpPr>
        <p:spPr>
          <a:xfrm>
            <a:off x="6591045" y="1165605"/>
            <a:ext cx="91503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0D445E"/>
                </a:solidFill>
                <a:latin typeface="Arial"/>
                <a:cs typeface="Arial"/>
              </a:rPr>
              <a:t>hs-</a:t>
            </a:r>
            <a:r>
              <a:rPr dirty="0" sz="1800" spc="-20" b="1">
                <a:solidFill>
                  <a:srgbClr val="0D445E"/>
                </a:solidFill>
                <a:latin typeface="Arial"/>
                <a:cs typeface="Arial"/>
              </a:rPr>
              <a:t>cTnT</a:t>
            </a:r>
            <a:endParaRPr sz="1800">
              <a:latin typeface="Arial"/>
              <a:cs typeface="Arial"/>
            </a:endParaRPr>
          </a:p>
        </p:txBody>
      </p:sp>
      <p:sp>
        <p:nvSpPr>
          <p:cNvPr id="57" name="object 57" descr=""/>
          <p:cNvSpPr txBox="1"/>
          <p:nvPr/>
        </p:nvSpPr>
        <p:spPr>
          <a:xfrm>
            <a:off x="961745" y="1828926"/>
            <a:ext cx="483234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>
                <a:latin typeface="Arial"/>
                <a:cs typeface="Arial"/>
              </a:rPr>
              <a:t>Tertile</a:t>
            </a:r>
            <a:r>
              <a:rPr dirty="0" sz="1000" spc="-50">
                <a:latin typeface="Arial"/>
                <a:cs typeface="Arial"/>
              </a:rPr>
              <a:t> 1</a:t>
            </a:r>
            <a:endParaRPr sz="1000">
              <a:latin typeface="Arial"/>
              <a:cs typeface="Arial"/>
            </a:endParaRPr>
          </a:p>
        </p:txBody>
      </p:sp>
      <p:sp>
        <p:nvSpPr>
          <p:cNvPr id="58" name="object 58" descr=""/>
          <p:cNvSpPr txBox="1"/>
          <p:nvPr/>
        </p:nvSpPr>
        <p:spPr>
          <a:xfrm>
            <a:off x="961745" y="1688718"/>
            <a:ext cx="483234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>
                <a:latin typeface="Arial"/>
                <a:cs typeface="Arial"/>
              </a:rPr>
              <a:t>Tertile</a:t>
            </a:r>
            <a:r>
              <a:rPr dirty="0" sz="1000" spc="-50">
                <a:latin typeface="Arial"/>
                <a:cs typeface="Arial"/>
              </a:rPr>
              <a:t> 2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59" name="object 59" descr=""/>
          <p:cNvGrpSpPr/>
          <p:nvPr/>
        </p:nvGrpSpPr>
        <p:grpSpPr>
          <a:xfrm>
            <a:off x="765060" y="1760854"/>
            <a:ext cx="195580" cy="186690"/>
            <a:chOff x="765060" y="1760854"/>
            <a:chExt cx="195580" cy="186690"/>
          </a:xfrm>
        </p:grpSpPr>
        <p:sp>
          <p:nvSpPr>
            <p:cNvPr id="60" name="object 60" descr=""/>
            <p:cNvSpPr/>
            <p:nvPr/>
          </p:nvSpPr>
          <p:spPr>
            <a:xfrm>
              <a:off x="784110" y="1928240"/>
              <a:ext cx="157480" cy="0"/>
            </a:xfrm>
            <a:custGeom>
              <a:avLst/>
              <a:gdLst/>
              <a:ahLst/>
              <a:cxnLst/>
              <a:rect l="l" t="t" r="r" b="b"/>
              <a:pathLst>
                <a:path w="157480" h="0">
                  <a:moveTo>
                    <a:pt x="0" y="0"/>
                  </a:moveTo>
                  <a:lnTo>
                    <a:pt x="157302" y="0"/>
                  </a:lnTo>
                </a:path>
              </a:pathLst>
            </a:custGeom>
            <a:ln w="38100">
              <a:solidFill>
                <a:srgbClr val="0D445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 descr=""/>
            <p:cNvSpPr/>
            <p:nvPr/>
          </p:nvSpPr>
          <p:spPr>
            <a:xfrm>
              <a:off x="784110" y="1779904"/>
              <a:ext cx="157480" cy="0"/>
            </a:xfrm>
            <a:custGeom>
              <a:avLst/>
              <a:gdLst/>
              <a:ahLst/>
              <a:cxnLst/>
              <a:rect l="l" t="t" r="r" b="b"/>
              <a:pathLst>
                <a:path w="157480" h="0">
                  <a:moveTo>
                    <a:pt x="0" y="0"/>
                  </a:moveTo>
                  <a:lnTo>
                    <a:pt x="157302" y="0"/>
                  </a:lnTo>
                </a:path>
              </a:pathLst>
            </a:custGeom>
            <a:ln w="38100">
              <a:solidFill>
                <a:srgbClr val="ACA77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2" name="object 62" descr=""/>
          <p:cNvSpPr txBox="1"/>
          <p:nvPr/>
        </p:nvSpPr>
        <p:spPr>
          <a:xfrm>
            <a:off x="961745" y="1536014"/>
            <a:ext cx="483234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>
                <a:latin typeface="Arial"/>
                <a:cs typeface="Arial"/>
              </a:rPr>
              <a:t>Tertile</a:t>
            </a:r>
            <a:r>
              <a:rPr dirty="0" sz="1000" spc="-50">
                <a:latin typeface="Arial"/>
                <a:cs typeface="Arial"/>
              </a:rPr>
              <a:t> 3</a:t>
            </a:r>
            <a:endParaRPr sz="1000">
              <a:latin typeface="Arial"/>
              <a:cs typeface="Arial"/>
            </a:endParaRPr>
          </a:p>
        </p:txBody>
      </p:sp>
      <p:sp>
        <p:nvSpPr>
          <p:cNvPr id="63" name="object 63" descr=""/>
          <p:cNvSpPr/>
          <p:nvPr/>
        </p:nvSpPr>
        <p:spPr>
          <a:xfrm>
            <a:off x="784110" y="1631569"/>
            <a:ext cx="157480" cy="0"/>
          </a:xfrm>
          <a:custGeom>
            <a:avLst/>
            <a:gdLst/>
            <a:ahLst/>
            <a:cxnLst/>
            <a:rect l="l" t="t" r="r" b="b"/>
            <a:pathLst>
              <a:path w="157480" h="0">
                <a:moveTo>
                  <a:pt x="0" y="0"/>
                </a:moveTo>
                <a:lnTo>
                  <a:pt x="157302" y="0"/>
                </a:lnTo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 descr=""/>
          <p:cNvSpPr txBox="1"/>
          <p:nvPr/>
        </p:nvSpPr>
        <p:spPr>
          <a:xfrm>
            <a:off x="5530722" y="1828926"/>
            <a:ext cx="483234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>
                <a:latin typeface="Arial"/>
                <a:cs typeface="Arial"/>
              </a:rPr>
              <a:t>Tertile</a:t>
            </a:r>
            <a:r>
              <a:rPr dirty="0" sz="1000" spc="-50">
                <a:latin typeface="Arial"/>
                <a:cs typeface="Arial"/>
              </a:rPr>
              <a:t> 1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65" name="object 65" descr=""/>
          <p:cNvGrpSpPr/>
          <p:nvPr/>
        </p:nvGrpSpPr>
        <p:grpSpPr>
          <a:xfrm>
            <a:off x="5333238" y="1760854"/>
            <a:ext cx="195580" cy="186690"/>
            <a:chOff x="5333238" y="1760854"/>
            <a:chExt cx="195580" cy="186690"/>
          </a:xfrm>
        </p:grpSpPr>
        <p:sp>
          <p:nvSpPr>
            <p:cNvPr id="66" name="object 66" descr=""/>
            <p:cNvSpPr/>
            <p:nvPr/>
          </p:nvSpPr>
          <p:spPr>
            <a:xfrm>
              <a:off x="5352288" y="1928240"/>
              <a:ext cx="157480" cy="0"/>
            </a:xfrm>
            <a:custGeom>
              <a:avLst/>
              <a:gdLst/>
              <a:ahLst/>
              <a:cxnLst/>
              <a:rect l="l" t="t" r="r" b="b"/>
              <a:pathLst>
                <a:path w="157479" h="0">
                  <a:moveTo>
                    <a:pt x="0" y="0"/>
                  </a:moveTo>
                  <a:lnTo>
                    <a:pt x="157225" y="0"/>
                  </a:lnTo>
                </a:path>
              </a:pathLst>
            </a:custGeom>
            <a:ln w="38100">
              <a:solidFill>
                <a:srgbClr val="0D445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7" name="object 67" descr=""/>
            <p:cNvSpPr/>
            <p:nvPr/>
          </p:nvSpPr>
          <p:spPr>
            <a:xfrm>
              <a:off x="5352288" y="1779904"/>
              <a:ext cx="157480" cy="0"/>
            </a:xfrm>
            <a:custGeom>
              <a:avLst/>
              <a:gdLst/>
              <a:ahLst/>
              <a:cxnLst/>
              <a:rect l="l" t="t" r="r" b="b"/>
              <a:pathLst>
                <a:path w="157479" h="0">
                  <a:moveTo>
                    <a:pt x="0" y="0"/>
                  </a:moveTo>
                  <a:lnTo>
                    <a:pt x="157225" y="0"/>
                  </a:lnTo>
                </a:path>
              </a:pathLst>
            </a:custGeom>
            <a:ln w="38100">
              <a:solidFill>
                <a:srgbClr val="ACA77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8" name="object 68" descr=""/>
          <p:cNvSpPr txBox="1"/>
          <p:nvPr/>
        </p:nvSpPr>
        <p:spPr>
          <a:xfrm>
            <a:off x="5530722" y="1536014"/>
            <a:ext cx="483234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>
                <a:latin typeface="Arial"/>
                <a:cs typeface="Arial"/>
              </a:rPr>
              <a:t>Tertile</a:t>
            </a:r>
            <a:r>
              <a:rPr dirty="0" sz="1000" spc="-50">
                <a:latin typeface="Arial"/>
                <a:cs typeface="Arial"/>
              </a:rPr>
              <a:t> 3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000">
                <a:latin typeface="Arial"/>
                <a:cs typeface="Arial"/>
              </a:rPr>
              <a:t>Tertile</a:t>
            </a:r>
            <a:r>
              <a:rPr dirty="0" sz="1000" spc="-50">
                <a:latin typeface="Arial"/>
                <a:cs typeface="Arial"/>
              </a:rPr>
              <a:t> 2</a:t>
            </a:r>
            <a:endParaRPr sz="1000">
              <a:latin typeface="Arial"/>
              <a:cs typeface="Arial"/>
            </a:endParaRPr>
          </a:p>
        </p:txBody>
      </p:sp>
      <p:sp>
        <p:nvSpPr>
          <p:cNvPr id="69" name="object 69" descr=""/>
          <p:cNvSpPr/>
          <p:nvPr/>
        </p:nvSpPr>
        <p:spPr>
          <a:xfrm>
            <a:off x="5352288" y="1631569"/>
            <a:ext cx="157480" cy="0"/>
          </a:xfrm>
          <a:custGeom>
            <a:avLst/>
            <a:gdLst/>
            <a:ahLst/>
            <a:cxnLst/>
            <a:rect l="l" t="t" r="r" b="b"/>
            <a:pathLst>
              <a:path w="157479" h="0">
                <a:moveTo>
                  <a:pt x="0" y="0"/>
                </a:moveTo>
                <a:lnTo>
                  <a:pt x="157225" y="0"/>
                </a:lnTo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593356" y="3910584"/>
            <a:ext cx="6812280" cy="0"/>
          </a:xfrm>
          <a:custGeom>
            <a:avLst/>
            <a:gdLst/>
            <a:ahLst/>
            <a:cxnLst/>
            <a:rect l="l" t="t" r="r" b="b"/>
            <a:pathLst>
              <a:path w="6812280" h="0">
                <a:moveTo>
                  <a:pt x="0" y="0"/>
                </a:moveTo>
                <a:lnTo>
                  <a:pt x="6812267" y="0"/>
                </a:lnTo>
              </a:path>
            </a:pathLst>
          </a:custGeom>
          <a:ln w="317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593356" y="3602735"/>
            <a:ext cx="6812280" cy="0"/>
          </a:xfrm>
          <a:custGeom>
            <a:avLst/>
            <a:gdLst/>
            <a:ahLst/>
            <a:cxnLst/>
            <a:rect l="l" t="t" r="r" b="b"/>
            <a:pathLst>
              <a:path w="6812280" h="0">
                <a:moveTo>
                  <a:pt x="0" y="0"/>
                </a:moveTo>
                <a:lnTo>
                  <a:pt x="6812267" y="0"/>
                </a:lnTo>
              </a:path>
            </a:pathLst>
          </a:custGeom>
          <a:ln w="317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593356" y="3294888"/>
            <a:ext cx="6812280" cy="0"/>
          </a:xfrm>
          <a:custGeom>
            <a:avLst/>
            <a:gdLst/>
            <a:ahLst/>
            <a:cxnLst/>
            <a:rect l="l" t="t" r="r" b="b"/>
            <a:pathLst>
              <a:path w="6812280" h="0">
                <a:moveTo>
                  <a:pt x="0" y="0"/>
                </a:moveTo>
                <a:lnTo>
                  <a:pt x="6812267" y="0"/>
                </a:lnTo>
              </a:path>
            </a:pathLst>
          </a:custGeom>
          <a:ln w="317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593356" y="2987039"/>
            <a:ext cx="6812280" cy="0"/>
          </a:xfrm>
          <a:custGeom>
            <a:avLst/>
            <a:gdLst/>
            <a:ahLst/>
            <a:cxnLst/>
            <a:rect l="l" t="t" r="r" b="b"/>
            <a:pathLst>
              <a:path w="6812280" h="0">
                <a:moveTo>
                  <a:pt x="0" y="0"/>
                </a:moveTo>
                <a:lnTo>
                  <a:pt x="6812267" y="0"/>
                </a:lnTo>
              </a:path>
            </a:pathLst>
          </a:custGeom>
          <a:ln w="317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593356" y="2679192"/>
            <a:ext cx="6812280" cy="0"/>
          </a:xfrm>
          <a:custGeom>
            <a:avLst/>
            <a:gdLst/>
            <a:ahLst/>
            <a:cxnLst/>
            <a:rect l="l" t="t" r="r" b="b"/>
            <a:pathLst>
              <a:path w="6812280" h="0">
                <a:moveTo>
                  <a:pt x="0" y="0"/>
                </a:moveTo>
                <a:lnTo>
                  <a:pt x="6812267" y="0"/>
                </a:lnTo>
              </a:path>
            </a:pathLst>
          </a:custGeom>
          <a:ln w="317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593356" y="2371344"/>
            <a:ext cx="6812280" cy="0"/>
          </a:xfrm>
          <a:custGeom>
            <a:avLst/>
            <a:gdLst/>
            <a:ahLst/>
            <a:cxnLst/>
            <a:rect l="l" t="t" r="r" b="b"/>
            <a:pathLst>
              <a:path w="6812280" h="0">
                <a:moveTo>
                  <a:pt x="0" y="0"/>
                </a:moveTo>
                <a:lnTo>
                  <a:pt x="6812267" y="0"/>
                </a:lnTo>
              </a:path>
            </a:pathLst>
          </a:custGeom>
          <a:ln w="317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593356" y="2063495"/>
            <a:ext cx="6812280" cy="0"/>
          </a:xfrm>
          <a:custGeom>
            <a:avLst/>
            <a:gdLst/>
            <a:ahLst/>
            <a:cxnLst/>
            <a:rect l="l" t="t" r="r" b="b"/>
            <a:pathLst>
              <a:path w="6812280" h="0">
                <a:moveTo>
                  <a:pt x="0" y="0"/>
                </a:moveTo>
                <a:lnTo>
                  <a:pt x="6812267" y="0"/>
                </a:lnTo>
              </a:path>
            </a:pathLst>
          </a:custGeom>
          <a:ln w="317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593356" y="1755648"/>
            <a:ext cx="6812280" cy="0"/>
          </a:xfrm>
          <a:custGeom>
            <a:avLst/>
            <a:gdLst/>
            <a:ahLst/>
            <a:cxnLst/>
            <a:rect l="l" t="t" r="r" b="b"/>
            <a:pathLst>
              <a:path w="6812280" h="0">
                <a:moveTo>
                  <a:pt x="0" y="0"/>
                </a:moveTo>
                <a:lnTo>
                  <a:pt x="6812267" y="0"/>
                </a:lnTo>
              </a:path>
            </a:pathLst>
          </a:custGeom>
          <a:ln w="317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593356" y="1447800"/>
            <a:ext cx="6812280" cy="0"/>
          </a:xfrm>
          <a:custGeom>
            <a:avLst/>
            <a:gdLst/>
            <a:ahLst/>
            <a:cxnLst/>
            <a:rect l="l" t="t" r="r" b="b"/>
            <a:pathLst>
              <a:path w="6812280" h="0">
                <a:moveTo>
                  <a:pt x="0" y="0"/>
                </a:moveTo>
                <a:lnTo>
                  <a:pt x="6812267" y="0"/>
                </a:lnTo>
              </a:path>
            </a:pathLst>
          </a:custGeom>
          <a:ln w="317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593356" y="1139697"/>
            <a:ext cx="6812280" cy="0"/>
          </a:xfrm>
          <a:custGeom>
            <a:avLst/>
            <a:gdLst/>
            <a:ahLst/>
            <a:cxnLst/>
            <a:rect l="l" t="t" r="r" b="b"/>
            <a:pathLst>
              <a:path w="6812280" h="0">
                <a:moveTo>
                  <a:pt x="0" y="0"/>
                </a:moveTo>
                <a:lnTo>
                  <a:pt x="6812267" y="0"/>
                </a:lnTo>
              </a:path>
            </a:pathLst>
          </a:custGeom>
          <a:ln w="317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12" name="object 12" descr=""/>
          <p:cNvGrpSpPr/>
          <p:nvPr/>
        </p:nvGrpSpPr>
        <p:grpSpPr>
          <a:xfrm>
            <a:off x="593356" y="1138427"/>
            <a:ext cx="6812280" cy="3085465"/>
            <a:chOff x="593356" y="1138427"/>
            <a:chExt cx="6812280" cy="3085465"/>
          </a:xfrm>
        </p:grpSpPr>
        <p:pic>
          <p:nvPicPr>
            <p:cNvPr id="13" name="object 1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1332" y="2744724"/>
              <a:ext cx="6494526" cy="1475994"/>
            </a:xfrm>
            <a:prstGeom prst="rect">
              <a:avLst/>
            </a:prstGeom>
          </p:spPr>
        </p:pic>
        <p:pic>
          <p:nvPicPr>
            <p:cNvPr id="14" name="object 1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1332" y="1138427"/>
              <a:ext cx="6493002" cy="2134362"/>
            </a:xfrm>
            <a:prstGeom prst="rect">
              <a:avLst/>
            </a:prstGeom>
          </p:spPr>
        </p:pic>
        <p:pic>
          <p:nvPicPr>
            <p:cNvPr id="15" name="object 15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51332" y="1138427"/>
              <a:ext cx="6496050" cy="125729"/>
            </a:xfrm>
            <a:prstGeom prst="rect">
              <a:avLst/>
            </a:prstGeom>
          </p:spPr>
        </p:pic>
        <p:sp>
          <p:nvSpPr>
            <p:cNvPr id="16" name="object 16" descr=""/>
            <p:cNvSpPr/>
            <p:nvPr/>
          </p:nvSpPr>
          <p:spPr>
            <a:xfrm>
              <a:off x="593356" y="4218609"/>
              <a:ext cx="6812280" cy="0"/>
            </a:xfrm>
            <a:custGeom>
              <a:avLst/>
              <a:gdLst/>
              <a:ahLst/>
              <a:cxnLst/>
              <a:rect l="l" t="t" r="r" b="b"/>
              <a:pathLst>
                <a:path w="6812280" h="0">
                  <a:moveTo>
                    <a:pt x="0" y="0"/>
                  </a:moveTo>
                  <a:lnTo>
                    <a:pt x="6812267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 descr=""/>
          <p:cNvSpPr txBox="1"/>
          <p:nvPr/>
        </p:nvSpPr>
        <p:spPr>
          <a:xfrm>
            <a:off x="196392" y="1022730"/>
            <a:ext cx="280035" cy="328802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latin typeface="Arial"/>
                <a:cs typeface="Arial"/>
              </a:rPr>
              <a:t>100</a:t>
            </a:r>
            <a:endParaRPr sz="1200">
              <a:latin typeface="Arial"/>
              <a:cs typeface="Arial"/>
            </a:endParaRPr>
          </a:p>
          <a:p>
            <a:pPr algn="r" marR="6985">
              <a:lnSpc>
                <a:spcPct val="100000"/>
              </a:lnSpc>
              <a:spcBef>
                <a:spcPts val="980"/>
              </a:spcBef>
            </a:pPr>
            <a:r>
              <a:rPr dirty="0" sz="1200" spc="-25" b="1">
                <a:latin typeface="Arial"/>
                <a:cs typeface="Arial"/>
              </a:rPr>
              <a:t>90</a:t>
            </a:r>
            <a:endParaRPr sz="1200">
              <a:latin typeface="Arial"/>
              <a:cs typeface="Arial"/>
            </a:endParaRPr>
          </a:p>
          <a:p>
            <a:pPr algn="r" marR="6985">
              <a:lnSpc>
                <a:spcPct val="100000"/>
              </a:lnSpc>
              <a:spcBef>
                <a:spcPts val="990"/>
              </a:spcBef>
            </a:pPr>
            <a:r>
              <a:rPr dirty="0" sz="1200" spc="-25" b="1">
                <a:latin typeface="Arial"/>
                <a:cs typeface="Arial"/>
              </a:rPr>
              <a:t>80</a:t>
            </a:r>
            <a:endParaRPr sz="1200">
              <a:latin typeface="Arial"/>
              <a:cs typeface="Arial"/>
            </a:endParaRPr>
          </a:p>
          <a:p>
            <a:pPr algn="r" marR="6985">
              <a:lnSpc>
                <a:spcPct val="100000"/>
              </a:lnSpc>
              <a:spcBef>
                <a:spcPts val="985"/>
              </a:spcBef>
            </a:pPr>
            <a:r>
              <a:rPr dirty="0" sz="1200" spc="-25" b="1">
                <a:latin typeface="Arial"/>
                <a:cs typeface="Arial"/>
              </a:rPr>
              <a:t>70</a:t>
            </a:r>
            <a:endParaRPr sz="1200">
              <a:latin typeface="Arial"/>
              <a:cs typeface="Arial"/>
            </a:endParaRPr>
          </a:p>
          <a:p>
            <a:pPr algn="r" marR="6985">
              <a:lnSpc>
                <a:spcPct val="100000"/>
              </a:lnSpc>
              <a:spcBef>
                <a:spcPts val="985"/>
              </a:spcBef>
            </a:pPr>
            <a:r>
              <a:rPr dirty="0" sz="1200" spc="-25" b="1">
                <a:latin typeface="Arial"/>
                <a:cs typeface="Arial"/>
              </a:rPr>
              <a:t>60</a:t>
            </a:r>
            <a:endParaRPr sz="1200">
              <a:latin typeface="Arial"/>
              <a:cs typeface="Arial"/>
            </a:endParaRPr>
          </a:p>
          <a:p>
            <a:pPr algn="r" marR="6985">
              <a:lnSpc>
                <a:spcPct val="100000"/>
              </a:lnSpc>
              <a:spcBef>
                <a:spcPts val="985"/>
              </a:spcBef>
            </a:pPr>
            <a:r>
              <a:rPr dirty="0" sz="1200" spc="-25" b="1">
                <a:latin typeface="Arial"/>
                <a:cs typeface="Arial"/>
              </a:rPr>
              <a:t>50</a:t>
            </a:r>
            <a:endParaRPr sz="1200">
              <a:latin typeface="Arial"/>
              <a:cs typeface="Arial"/>
            </a:endParaRPr>
          </a:p>
          <a:p>
            <a:pPr algn="r" marR="6985">
              <a:lnSpc>
                <a:spcPct val="100000"/>
              </a:lnSpc>
              <a:spcBef>
                <a:spcPts val="985"/>
              </a:spcBef>
            </a:pPr>
            <a:r>
              <a:rPr dirty="0" sz="1200" spc="-25" b="1">
                <a:latin typeface="Arial"/>
                <a:cs typeface="Arial"/>
              </a:rPr>
              <a:t>40</a:t>
            </a:r>
            <a:endParaRPr sz="1200">
              <a:latin typeface="Arial"/>
              <a:cs typeface="Arial"/>
            </a:endParaRPr>
          </a:p>
          <a:p>
            <a:pPr algn="r" marR="6985">
              <a:lnSpc>
                <a:spcPct val="100000"/>
              </a:lnSpc>
              <a:spcBef>
                <a:spcPts val="985"/>
              </a:spcBef>
            </a:pPr>
            <a:r>
              <a:rPr dirty="0" sz="1200" spc="-25" b="1">
                <a:latin typeface="Arial"/>
                <a:cs typeface="Arial"/>
              </a:rPr>
              <a:t>30</a:t>
            </a:r>
            <a:endParaRPr sz="1200">
              <a:latin typeface="Arial"/>
              <a:cs typeface="Arial"/>
            </a:endParaRPr>
          </a:p>
          <a:p>
            <a:pPr algn="r" marR="6985">
              <a:lnSpc>
                <a:spcPct val="100000"/>
              </a:lnSpc>
              <a:spcBef>
                <a:spcPts val="985"/>
              </a:spcBef>
            </a:pPr>
            <a:r>
              <a:rPr dirty="0" sz="1200" spc="-25" b="1">
                <a:latin typeface="Arial"/>
                <a:cs typeface="Arial"/>
              </a:rPr>
              <a:t>20</a:t>
            </a:r>
            <a:endParaRPr sz="1200">
              <a:latin typeface="Arial"/>
              <a:cs typeface="Arial"/>
            </a:endParaRPr>
          </a:p>
          <a:p>
            <a:pPr algn="r" marR="6985">
              <a:lnSpc>
                <a:spcPct val="100000"/>
              </a:lnSpc>
              <a:spcBef>
                <a:spcPts val="985"/>
              </a:spcBef>
            </a:pPr>
            <a:r>
              <a:rPr dirty="0" sz="1200" spc="-25" b="1">
                <a:latin typeface="Arial"/>
                <a:cs typeface="Arial"/>
              </a:rPr>
              <a:t>10</a:t>
            </a:r>
            <a:endParaRPr sz="12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985"/>
              </a:spcBef>
            </a:pPr>
            <a:r>
              <a:rPr dirty="0" sz="1200" spc="-50" b="1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708456" y="4283761"/>
            <a:ext cx="7435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1st</a:t>
            </a:r>
            <a:r>
              <a:rPr dirty="0" sz="1200" spc="-15" b="1">
                <a:latin typeface="Arial"/>
                <a:cs typeface="Arial"/>
              </a:rPr>
              <a:t> </a:t>
            </a:r>
            <a:r>
              <a:rPr dirty="0" sz="1200" spc="-10" b="1">
                <a:latin typeface="Arial"/>
                <a:cs typeface="Arial"/>
              </a:rPr>
              <a:t>Tertile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656333" y="4283761"/>
            <a:ext cx="7943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2nd</a:t>
            </a:r>
            <a:r>
              <a:rPr dirty="0" sz="1200" spc="-25" b="1">
                <a:latin typeface="Arial"/>
                <a:cs typeface="Arial"/>
              </a:rPr>
              <a:t> </a:t>
            </a:r>
            <a:r>
              <a:rPr dirty="0" sz="1200" spc="-10" b="1">
                <a:latin typeface="Arial"/>
                <a:cs typeface="Arial"/>
              </a:rPr>
              <a:t>Tertile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2646679" y="4283761"/>
            <a:ext cx="76073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3rd</a:t>
            </a:r>
            <a:r>
              <a:rPr dirty="0" sz="1200" spc="-10" b="1">
                <a:latin typeface="Arial"/>
                <a:cs typeface="Arial"/>
              </a:rPr>
              <a:t> Tertile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4601717" y="4283761"/>
            <a:ext cx="7435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1st</a:t>
            </a:r>
            <a:r>
              <a:rPr dirty="0" sz="1200" spc="-15" b="1">
                <a:latin typeface="Arial"/>
                <a:cs typeface="Arial"/>
              </a:rPr>
              <a:t> </a:t>
            </a:r>
            <a:r>
              <a:rPr dirty="0" sz="1200" spc="-10" b="1">
                <a:latin typeface="Arial"/>
                <a:cs typeface="Arial"/>
              </a:rPr>
              <a:t>Tertile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5549646" y="4283761"/>
            <a:ext cx="7943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2nd</a:t>
            </a:r>
            <a:r>
              <a:rPr dirty="0" sz="1200" spc="-25" b="1">
                <a:latin typeface="Arial"/>
                <a:cs typeface="Arial"/>
              </a:rPr>
              <a:t> </a:t>
            </a:r>
            <a:r>
              <a:rPr dirty="0" sz="1200" spc="-10" b="1">
                <a:latin typeface="Arial"/>
                <a:cs typeface="Arial"/>
              </a:rPr>
              <a:t>Tertile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6539865" y="4283761"/>
            <a:ext cx="76073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3rd</a:t>
            </a:r>
            <a:r>
              <a:rPr dirty="0" sz="1200" spc="-10" b="1">
                <a:latin typeface="Arial"/>
                <a:cs typeface="Arial"/>
              </a:rPr>
              <a:t> Tertile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1626235" y="4552289"/>
            <a:ext cx="944880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30" b="1">
                <a:latin typeface="Arial"/>
                <a:cs typeface="Arial"/>
              </a:rPr>
              <a:t>NT-</a:t>
            </a:r>
            <a:r>
              <a:rPr dirty="0" sz="1350" spc="-10" b="1">
                <a:latin typeface="Arial"/>
                <a:cs typeface="Arial"/>
              </a:rPr>
              <a:t>proBNP</a:t>
            </a:r>
            <a:endParaRPr sz="135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5639180" y="4552289"/>
            <a:ext cx="695960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0" b="1">
                <a:latin typeface="Arial"/>
                <a:cs typeface="Arial"/>
              </a:rPr>
              <a:t>hs-</a:t>
            </a:r>
            <a:r>
              <a:rPr dirty="0" sz="1350" spc="-20" b="1">
                <a:latin typeface="Arial"/>
                <a:cs typeface="Arial"/>
              </a:rPr>
              <a:t>cTnT</a:t>
            </a:r>
            <a:endParaRPr sz="1350">
              <a:latin typeface="Arial"/>
              <a:cs typeface="Arial"/>
            </a:endParaRPr>
          </a:p>
        </p:txBody>
      </p:sp>
      <p:sp>
        <p:nvSpPr>
          <p:cNvPr id="26" name="object 26" descr=""/>
          <p:cNvSpPr/>
          <p:nvPr/>
        </p:nvSpPr>
        <p:spPr>
          <a:xfrm>
            <a:off x="715314" y="4537557"/>
            <a:ext cx="2673985" cy="0"/>
          </a:xfrm>
          <a:custGeom>
            <a:avLst/>
            <a:gdLst/>
            <a:ahLst/>
            <a:cxnLst/>
            <a:rect l="l" t="t" r="r" b="b"/>
            <a:pathLst>
              <a:path w="2673985" h="0">
                <a:moveTo>
                  <a:pt x="0" y="0"/>
                </a:moveTo>
                <a:lnTo>
                  <a:pt x="2673934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 descr=""/>
          <p:cNvSpPr/>
          <p:nvPr/>
        </p:nvSpPr>
        <p:spPr>
          <a:xfrm>
            <a:off x="4596510" y="4537557"/>
            <a:ext cx="2673985" cy="0"/>
          </a:xfrm>
          <a:custGeom>
            <a:avLst/>
            <a:gdLst/>
            <a:ahLst/>
            <a:cxnLst/>
            <a:rect l="l" t="t" r="r" b="b"/>
            <a:pathLst>
              <a:path w="2673984" h="0">
                <a:moveTo>
                  <a:pt x="0" y="0"/>
                </a:moveTo>
                <a:lnTo>
                  <a:pt x="267385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28" name="object 28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661206" y="1191860"/>
            <a:ext cx="175963" cy="186597"/>
          </a:xfrm>
          <a:prstGeom prst="rect">
            <a:avLst/>
          </a:prstGeom>
        </p:spPr>
      </p:pic>
      <p:pic>
        <p:nvPicPr>
          <p:cNvPr id="29" name="object 29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673359" y="1559070"/>
            <a:ext cx="174478" cy="188195"/>
          </a:xfrm>
          <a:prstGeom prst="rect">
            <a:avLst/>
          </a:prstGeom>
        </p:spPr>
      </p:pic>
      <p:pic>
        <p:nvPicPr>
          <p:cNvPr id="30" name="object 30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673359" y="1927952"/>
            <a:ext cx="174478" cy="186597"/>
          </a:xfrm>
          <a:prstGeom prst="rect">
            <a:avLst/>
          </a:prstGeom>
        </p:spPr>
      </p:pic>
      <p:sp>
        <p:nvSpPr>
          <p:cNvPr id="31" name="object 31" descr=""/>
          <p:cNvSpPr txBox="1"/>
          <p:nvPr/>
        </p:nvSpPr>
        <p:spPr>
          <a:xfrm>
            <a:off x="7907781" y="2052066"/>
            <a:ext cx="1003935" cy="3619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Arial"/>
                <a:cs typeface="Arial"/>
              </a:rPr>
              <a:t>acute</a:t>
            </a:r>
            <a:r>
              <a:rPr dirty="0" sz="1100" spc="-3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signs</a:t>
            </a:r>
            <a:r>
              <a:rPr dirty="0" sz="1100" spc="-25">
                <a:latin typeface="Arial"/>
                <a:cs typeface="Arial"/>
              </a:rPr>
              <a:t> and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00" spc="-10">
                <a:latin typeface="Arial"/>
                <a:cs typeface="Arial"/>
              </a:rPr>
              <a:t>symptoms</a:t>
            </a:r>
            <a:endParaRPr sz="1100">
              <a:latin typeface="Arial"/>
              <a:cs typeface="Arial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835863" y="3495294"/>
            <a:ext cx="459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FFFFFF"/>
                </a:solidFill>
                <a:latin typeface="Arial"/>
                <a:cs typeface="Arial"/>
              </a:rPr>
              <a:t>32.1%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1832864" y="3495294"/>
            <a:ext cx="459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FFFFFF"/>
                </a:solidFill>
                <a:latin typeface="Arial"/>
                <a:cs typeface="Arial"/>
              </a:rPr>
              <a:t>41.5%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2811272" y="3495294"/>
            <a:ext cx="459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FFFFFF"/>
                </a:solidFill>
                <a:latin typeface="Arial"/>
                <a:cs typeface="Arial"/>
              </a:rPr>
              <a:t>47.7%</a:t>
            </a:r>
            <a:endParaRPr sz="1200">
              <a:latin typeface="Arial"/>
              <a:cs typeface="Arial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4744592" y="3495294"/>
            <a:ext cx="459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FFFFFF"/>
                </a:solidFill>
                <a:latin typeface="Arial"/>
                <a:cs typeface="Arial"/>
              </a:rPr>
              <a:t>30.8%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5720334" y="3495294"/>
            <a:ext cx="459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FFFFFF"/>
                </a:solidFill>
                <a:latin typeface="Arial"/>
                <a:cs typeface="Arial"/>
              </a:rPr>
              <a:t>42.6%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6712966" y="3495294"/>
            <a:ext cx="459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FFFFFF"/>
                </a:solidFill>
                <a:latin typeface="Arial"/>
                <a:cs typeface="Arial"/>
              </a:rPr>
              <a:t>47.6%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38" name="object 38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75716" y="871702"/>
            <a:ext cx="2546604" cy="144678"/>
          </a:xfrm>
          <a:prstGeom prst="rect">
            <a:avLst/>
          </a:prstGeom>
        </p:spPr>
      </p:pic>
      <p:pic>
        <p:nvPicPr>
          <p:cNvPr id="39" name="object 39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671059" y="876350"/>
            <a:ext cx="2546604" cy="143205"/>
          </a:xfrm>
          <a:prstGeom prst="rect">
            <a:avLst/>
          </a:prstGeom>
        </p:spPr>
      </p:pic>
      <p:graphicFrame>
        <p:nvGraphicFramePr>
          <p:cNvPr id="40" name="object 40" descr=""/>
          <p:cNvGraphicFramePr>
            <a:graphicFrameLocks noGrp="1"/>
          </p:cNvGraphicFramePr>
          <p:nvPr/>
        </p:nvGraphicFramePr>
        <p:xfrm>
          <a:off x="832371" y="669290"/>
          <a:ext cx="8388350" cy="14693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6440"/>
                <a:gridCol w="993774"/>
                <a:gridCol w="2175510"/>
                <a:gridCol w="710564"/>
                <a:gridCol w="1010919"/>
                <a:gridCol w="713104"/>
                <a:gridCol w="243204"/>
                <a:gridCol w="1738629"/>
              </a:tblGrid>
              <a:tr h="2419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57150">
                      <a:solidFill>
                        <a:srgbClr val="0D445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635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spc="-10" b="1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p=0.02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36830">
                    <a:lnB w="57150">
                      <a:solidFill>
                        <a:srgbClr val="0D445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57150">
                      <a:solidFill>
                        <a:srgbClr val="0D445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57150">
                      <a:solidFill>
                        <a:srgbClr val="0D445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8575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spc="-10" b="1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p=0.04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36830">
                    <a:lnB w="57150">
                      <a:solidFill>
                        <a:srgbClr val="0D445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57150">
                      <a:solidFill>
                        <a:srgbClr val="0D445E"/>
                      </a:solidFill>
                      <a:prstDash val="solid"/>
                    </a:lnB>
                  </a:tcPr>
                </a:tc>
                <a:tc gridSpan="2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27965">
                <a:tc>
                  <a:txBody>
                    <a:bodyPr/>
                    <a:lstStyle/>
                    <a:p>
                      <a:pPr marL="72390">
                        <a:lnSpc>
                          <a:spcPts val="1350"/>
                        </a:lnSpc>
                        <a:spcBef>
                          <a:spcPts val="375"/>
                        </a:spcBef>
                      </a:pPr>
                      <a:r>
                        <a:rPr dirty="0" sz="1200" spc="-20" b="1">
                          <a:solidFill>
                            <a:srgbClr val="00AF50"/>
                          </a:solidFill>
                          <a:latin typeface="Arial"/>
                          <a:cs typeface="Arial"/>
                        </a:rPr>
                        <a:t>2.8%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T w="57150">
                      <a:solidFill>
                        <a:srgbClr val="0D445E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296545">
                        <a:lnSpc>
                          <a:spcPts val="1350"/>
                        </a:lnSpc>
                        <a:spcBef>
                          <a:spcPts val="375"/>
                        </a:spcBef>
                      </a:pPr>
                      <a:r>
                        <a:rPr dirty="0" sz="1200" spc="-20" b="1">
                          <a:solidFill>
                            <a:srgbClr val="00AF50"/>
                          </a:solidFill>
                          <a:latin typeface="Arial"/>
                          <a:cs typeface="Arial"/>
                        </a:rPr>
                        <a:t>2.5%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T w="57150">
                      <a:solidFill>
                        <a:srgbClr val="0D445E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350"/>
                        </a:lnSpc>
                        <a:spcBef>
                          <a:spcPts val="375"/>
                        </a:spcBef>
                      </a:pPr>
                      <a:r>
                        <a:rPr dirty="0" sz="1200" spc="-20" b="1">
                          <a:solidFill>
                            <a:srgbClr val="00AF50"/>
                          </a:solidFill>
                          <a:latin typeface="Arial"/>
                          <a:cs typeface="Arial"/>
                        </a:rPr>
                        <a:t>1.8%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T w="57150">
                      <a:solidFill>
                        <a:srgbClr val="0D445E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262255">
                        <a:lnSpc>
                          <a:spcPts val="1350"/>
                        </a:lnSpc>
                        <a:spcBef>
                          <a:spcPts val="350"/>
                        </a:spcBef>
                      </a:pPr>
                      <a:r>
                        <a:rPr dirty="0" sz="1200" spc="-20" b="1">
                          <a:solidFill>
                            <a:srgbClr val="00AF50"/>
                          </a:solidFill>
                          <a:latin typeface="Arial"/>
                          <a:cs typeface="Arial"/>
                        </a:rPr>
                        <a:t>0.0%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T w="57150">
                      <a:solidFill>
                        <a:srgbClr val="0D445E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304165">
                        <a:lnSpc>
                          <a:spcPts val="1350"/>
                        </a:lnSpc>
                        <a:spcBef>
                          <a:spcPts val="350"/>
                        </a:spcBef>
                      </a:pPr>
                      <a:r>
                        <a:rPr dirty="0" sz="1200" spc="-20" b="1">
                          <a:solidFill>
                            <a:srgbClr val="00AF50"/>
                          </a:solidFill>
                          <a:latin typeface="Arial"/>
                          <a:cs typeface="Arial"/>
                        </a:rPr>
                        <a:t>3.1%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T w="57150">
                      <a:solidFill>
                        <a:srgbClr val="0D445E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33655">
                        <a:lnSpc>
                          <a:spcPts val="1350"/>
                        </a:lnSpc>
                        <a:spcBef>
                          <a:spcPts val="350"/>
                        </a:spcBef>
                      </a:pPr>
                      <a:r>
                        <a:rPr dirty="0" sz="1200" spc="-20" b="1">
                          <a:solidFill>
                            <a:srgbClr val="00AF50"/>
                          </a:solidFill>
                          <a:latin typeface="Arial"/>
                          <a:cs typeface="Arial"/>
                        </a:rPr>
                        <a:t>3.9%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T w="57150">
                      <a:solidFill>
                        <a:srgbClr val="0D445E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079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1435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symptoms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4130"/>
                </a:tc>
              </a:tr>
              <a:tr h="3073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14350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Progressive</a:t>
                      </a:r>
                      <a:r>
                        <a:rPr dirty="0" sz="11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signs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0"/>
                </a:tc>
              </a:tr>
              <a:tr h="3841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8895">
                        <a:lnSpc>
                          <a:spcPts val="1355"/>
                        </a:lnSpc>
                        <a:spcBef>
                          <a:spcPts val="5"/>
                        </a:spcBef>
                      </a:pPr>
                      <a:r>
                        <a:rPr dirty="0" sz="1200" spc="-10" b="1">
                          <a:latin typeface="Arial"/>
                          <a:cs typeface="Arial"/>
                        </a:rPr>
                        <a:t>65.1%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2413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270510">
                        <a:lnSpc>
                          <a:spcPts val="1355"/>
                        </a:lnSpc>
                        <a:spcBef>
                          <a:spcPts val="5"/>
                        </a:spcBef>
                      </a:pPr>
                      <a:r>
                        <a:rPr dirty="0" sz="1200" spc="-10" b="1">
                          <a:latin typeface="Arial"/>
                          <a:cs typeface="Arial"/>
                        </a:rPr>
                        <a:t>55.9%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2413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71145">
                        <a:lnSpc>
                          <a:spcPts val="1355"/>
                        </a:lnSpc>
                        <a:spcBef>
                          <a:spcPts val="5"/>
                        </a:spcBef>
                      </a:pPr>
                      <a:r>
                        <a:rPr dirty="0" sz="1200" spc="-10" b="1">
                          <a:latin typeface="Arial"/>
                          <a:cs typeface="Arial"/>
                        </a:rPr>
                        <a:t>50.5%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2413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229870">
                        <a:lnSpc>
                          <a:spcPts val="1355"/>
                        </a:lnSpc>
                        <a:spcBef>
                          <a:spcPts val="5"/>
                        </a:spcBef>
                      </a:pPr>
                      <a:r>
                        <a:rPr dirty="0" sz="1200" spc="-10" b="1">
                          <a:latin typeface="Arial"/>
                          <a:cs typeface="Arial"/>
                        </a:rPr>
                        <a:t>69.2%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2413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267970">
                        <a:lnSpc>
                          <a:spcPts val="1355"/>
                        </a:lnSpc>
                        <a:spcBef>
                          <a:spcPts val="5"/>
                        </a:spcBef>
                      </a:pPr>
                      <a:r>
                        <a:rPr dirty="0" sz="1200" spc="-10" b="1">
                          <a:latin typeface="Arial"/>
                          <a:cs typeface="Arial"/>
                        </a:rPr>
                        <a:t>54.3%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2413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355"/>
                        </a:lnSpc>
                        <a:spcBef>
                          <a:spcPts val="5"/>
                        </a:spcBef>
                      </a:pPr>
                      <a:r>
                        <a:rPr dirty="0" sz="1200" spc="-10" b="1">
                          <a:latin typeface="Arial"/>
                          <a:cs typeface="Arial"/>
                        </a:rPr>
                        <a:t>48.5%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2413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14350">
                        <a:lnSpc>
                          <a:spcPts val="71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symptoms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51435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Advanced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or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pic>
        <p:nvPicPr>
          <p:cNvPr id="41" name="object 4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099940" y="685774"/>
            <a:ext cx="412051" cy="4232783"/>
          </a:xfrm>
          <a:prstGeom prst="rect">
            <a:avLst/>
          </a:prstGeom>
        </p:spPr>
      </p:pic>
      <p:sp>
        <p:nvSpPr>
          <p:cNvPr id="42" name="object 4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96520">
              <a:lnSpc>
                <a:spcPct val="100000"/>
              </a:lnSpc>
              <a:spcBef>
                <a:spcPts val="105"/>
              </a:spcBef>
            </a:pPr>
            <a:r>
              <a:rPr dirty="0" sz="3200"/>
              <a:t>Conversion</a:t>
            </a:r>
            <a:r>
              <a:rPr dirty="0" sz="3200" spc="-55"/>
              <a:t> </a:t>
            </a:r>
            <a:r>
              <a:rPr dirty="0" sz="3200"/>
              <a:t>to</a:t>
            </a:r>
            <a:r>
              <a:rPr dirty="0" sz="3200" spc="-30"/>
              <a:t> </a:t>
            </a:r>
            <a:r>
              <a:rPr dirty="0" sz="3200"/>
              <a:t>AVR</a:t>
            </a:r>
            <a:r>
              <a:rPr dirty="0" sz="3200" spc="-25"/>
              <a:t> </a:t>
            </a:r>
            <a:r>
              <a:rPr dirty="0" sz="3200"/>
              <a:t>in</a:t>
            </a:r>
            <a:r>
              <a:rPr dirty="0" sz="3200" spc="-30"/>
              <a:t> </a:t>
            </a:r>
            <a:r>
              <a:rPr dirty="0" sz="3200"/>
              <a:t>the</a:t>
            </a:r>
            <a:r>
              <a:rPr dirty="0" sz="3200" spc="-35"/>
              <a:t> </a:t>
            </a:r>
            <a:r>
              <a:rPr dirty="0" sz="3200"/>
              <a:t>CS</a:t>
            </a:r>
            <a:r>
              <a:rPr dirty="0" sz="3200" spc="-10"/>
              <a:t> </a:t>
            </a:r>
            <a:r>
              <a:rPr dirty="0" sz="3200" spc="-25"/>
              <a:t>arm</a:t>
            </a:r>
            <a:endParaRPr sz="3200"/>
          </a:p>
        </p:txBody>
      </p:sp>
      <p:sp>
        <p:nvSpPr>
          <p:cNvPr id="43" name="object 43" descr=""/>
          <p:cNvSpPr txBox="1"/>
          <p:nvPr/>
        </p:nvSpPr>
        <p:spPr>
          <a:xfrm>
            <a:off x="58623" y="4918049"/>
            <a:ext cx="291909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solidFill>
                  <a:srgbClr val="0D445E"/>
                </a:solidFill>
                <a:latin typeface="Arial"/>
                <a:cs typeface="Arial"/>
              </a:rPr>
              <a:t>P-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values</a:t>
            </a:r>
            <a:r>
              <a:rPr dirty="0" sz="1000" spc="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based</a:t>
            </a:r>
            <a:r>
              <a:rPr dirty="0" sz="1000" spc="-2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on</a:t>
            </a:r>
            <a:r>
              <a:rPr dirty="0" sz="1000" spc="-2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D445E"/>
                </a:solidFill>
                <a:latin typeface="Arial"/>
                <a:cs typeface="Arial"/>
              </a:rPr>
              <a:t>Jonckheere-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Terpstra</a:t>
            </a:r>
            <a:r>
              <a:rPr dirty="0" sz="1000" spc="-4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Trend</a:t>
            </a:r>
            <a:r>
              <a:rPr dirty="0" sz="1000" spc="-3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 spc="-20">
                <a:solidFill>
                  <a:srgbClr val="0D445E"/>
                </a:solidFill>
                <a:latin typeface="Arial"/>
                <a:cs typeface="Arial"/>
              </a:rPr>
              <a:t>Test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131851" y="754380"/>
            <a:ext cx="8884920" cy="677545"/>
            <a:chOff x="131851" y="754380"/>
            <a:chExt cx="8884920" cy="677545"/>
          </a:xfrm>
        </p:grpSpPr>
        <p:sp>
          <p:nvSpPr>
            <p:cNvPr id="3" name="object 3" descr=""/>
            <p:cNvSpPr/>
            <p:nvPr/>
          </p:nvSpPr>
          <p:spPr>
            <a:xfrm>
              <a:off x="131851" y="802881"/>
              <a:ext cx="8884920" cy="491490"/>
            </a:xfrm>
            <a:custGeom>
              <a:avLst/>
              <a:gdLst/>
              <a:ahLst/>
              <a:cxnLst/>
              <a:rect l="l" t="t" r="r" b="b"/>
              <a:pathLst>
                <a:path w="8884920" h="491490">
                  <a:moveTo>
                    <a:pt x="8884539" y="0"/>
                  </a:moveTo>
                  <a:lnTo>
                    <a:pt x="0" y="0"/>
                  </a:lnTo>
                  <a:lnTo>
                    <a:pt x="0" y="491248"/>
                  </a:lnTo>
                  <a:lnTo>
                    <a:pt x="8884539" y="491248"/>
                  </a:lnTo>
                  <a:lnTo>
                    <a:pt x="8884539" y="0"/>
                  </a:lnTo>
                  <a:close/>
                </a:path>
              </a:pathLst>
            </a:custGeom>
            <a:solidFill>
              <a:srgbClr val="0D445E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9268" y="754380"/>
              <a:ext cx="2701290" cy="677418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37459" y="754380"/>
              <a:ext cx="5927597" cy="677418"/>
            </a:xfrm>
            <a:prstGeom prst="rect">
              <a:avLst/>
            </a:prstGeom>
          </p:spPr>
        </p:pic>
      </p:grpSp>
      <p:sp>
        <p:nvSpPr>
          <p:cNvPr id="6" name="object 6" descr=""/>
          <p:cNvSpPr txBox="1"/>
          <p:nvPr/>
        </p:nvSpPr>
        <p:spPr>
          <a:xfrm>
            <a:off x="131851" y="802881"/>
            <a:ext cx="8884920" cy="49149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43815" rIns="0" bIns="0" rtlCol="0" vert="horz">
            <a:spAutoFit/>
          </a:bodyPr>
          <a:lstStyle/>
          <a:p>
            <a:pPr marL="297815">
              <a:lnSpc>
                <a:spcPct val="100000"/>
              </a:lnSpc>
              <a:spcBef>
                <a:spcPts val="345"/>
              </a:spcBef>
            </a:pPr>
            <a:r>
              <a:rPr dirty="0" sz="240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2400" spc="-5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FFFFFF"/>
                </a:solidFill>
                <a:latin typeface="Arial"/>
                <a:cs typeface="Arial"/>
              </a:rPr>
              <a:t>patients</a:t>
            </a:r>
            <a:r>
              <a:rPr dirty="0" sz="24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dirty="0" sz="2400" spc="-7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DDDBAC"/>
                </a:solidFill>
                <a:latin typeface="Arial"/>
                <a:cs typeface="Arial"/>
              </a:rPr>
              <a:t>asymptomatic,</a:t>
            </a:r>
            <a:r>
              <a:rPr dirty="0" sz="2400" spc="-25" b="1">
                <a:solidFill>
                  <a:srgbClr val="DDDBAC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DDDBAC"/>
                </a:solidFill>
                <a:latin typeface="Arial"/>
                <a:cs typeface="Arial"/>
              </a:rPr>
              <a:t>severe</a:t>
            </a:r>
            <a:r>
              <a:rPr dirty="0" sz="2400" spc="-15" b="1">
                <a:solidFill>
                  <a:srgbClr val="DDDBAC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DDDBAC"/>
                </a:solidFill>
                <a:latin typeface="Arial"/>
                <a:cs typeface="Arial"/>
              </a:rPr>
              <a:t>aortic</a:t>
            </a:r>
            <a:r>
              <a:rPr dirty="0" sz="2400" spc="-40" b="1">
                <a:solidFill>
                  <a:srgbClr val="DDDBAC"/>
                </a:solidFill>
                <a:latin typeface="Arial"/>
                <a:cs typeface="Arial"/>
              </a:rPr>
              <a:t> </a:t>
            </a:r>
            <a:r>
              <a:rPr dirty="0" sz="2400" spc="-10" b="1">
                <a:solidFill>
                  <a:srgbClr val="DDDBAC"/>
                </a:solidFill>
                <a:latin typeface="Arial"/>
                <a:cs typeface="Arial"/>
              </a:rPr>
              <a:t>stenosis: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247904" y="1344556"/>
            <a:ext cx="8480425" cy="2515235"/>
          </a:xfrm>
          <a:prstGeom prst="rect">
            <a:avLst/>
          </a:prstGeom>
        </p:spPr>
        <p:txBody>
          <a:bodyPr wrap="square" lIns="0" tIns="75565" rIns="0" bIns="0" rtlCol="0" vert="horz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595"/>
              </a:spcBef>
              <a:buSzPct val="127272"/>
              <a:buChar char="•"/>
              <a:tabLst>
                <a:tab pos="354965" algn="l"/>
              </a:tabLst>
            </a:pP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Higher</a:t>
            </a:r>
            <a:r>
              <a:rPr dirty="0" sz="1650" spc="9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baseline</a:t>
            </a:r>
            <a:r>
              <a:rPr dirty="0" sz="1650" spc="10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biomarker</a:t>
            </a:r>
            <a:r>
              <a:rPr dirty="0" sz="1650" spc="8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levels</a:t>
            </a:r>
            <a:r>
              <a:rPr dirty="0" sz="1650" spc="7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were</a:t>
            </a:r>
            <a:r>
              <a:rPr dirty="0" sz="1650" spc="114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associated</a:t>
            </a:r>
            <a:r>
              <a:rPr dirty="0" sz="1650" spc="8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with</a:t>
            </a:r>
            <a:r>
              <a:rPr dirty="0" sz="1650" spc="13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 b="1">
                <a:solidFill>
                  <a:srgbClr val="0D445E"/>
                </a:solidFill>
                <a:latin typeface="Arial"/>
                <a:cs typeface="Arial"/>
              </a:rPr>
              <a:t>higher</a:t>
            </a:r>
            <a:r>
              <a:rPr dirty="0" sz="1650" spc="55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 b="1">
                <a:solidFill>
                  <a:srgbClr val="0D445E"/>
                </a:solidFill>
                <a:latin typeface="Arial"/>
                <a:cs typeface="Arial"/>
              </a:rPr>
              <a:t>event</a:t>
            </a:r>
            <a:r>
              <a:rPr dirty="0" sz="1650" spc="105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 spc="-10" b="1">
                <a:solidFill>
                  <a:srgbClr val="0D445E"/>
                </a:solidFill>
                <a:latin typeface="Arial"/>
                <a:cs typeface="Arial"/>
              </a:rPr>
              <a:t>rates</a:t>
            </a:r>
            <a:endParaRPr sz="165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1045"/>
              </a:spcBef>
              <a:buSzPct val="127272"/>
              <a:buChar char="•"/>
              <a:tabLst>
                <a:tab pos="354965" algn="l"/>
              </a:tabLst>
            </a:pP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The</a:t>
            </a:r>
            <a:r>
              <a:rPr dirty="0" sz="1650" spc="6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 b="1">
                <a:solidFill>
                  <a:srgbClr val="0D445E"/>
                </a:solidFill>
                <a:latin typeface="Arial"/>
                <a:cs typeface="Arial"/>
              </a:rPr>
              <a:t>benefit</a:t>
            </a:r>
            <a:r>
              <a:rPr dirty="0" sz="1650" spc="50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 b="1">
                <a:solidFill>
                  <a:srgbClr val="0D445E"/>
                </a:solidFill>
                <a:latin typeface="Arial"/>
                <a:cs typeface="Arial"/>
              </a:rPr>
              <a:t>of</a:t>
            </a:r>
            <a:r>
              <a:rPr dirty="0" sz="1650" spc="60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 b="1">
                <a:solidFill>
                  <a:srgbClr val="0D445E"/>
                </a:solidFill>
                <a:latin typeface="Arial"/>
                <a:cs typeface="Arial"/>
              </a:rPr>
              <a:t>an</a:t>
            </a:r>
            <a:r>
              <a:rPr dirty="0" sz="1650" spc="65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 b="1">
                <a:solidFill>
                  <a:srgbClr val="0D445E"/>
                </a:solidFill>
                <a:latin typeface="Arial"/>
                <a:cs typeface="Arial"/>
              </a:rPr>
              <a:t>early</a:t>
            </a:r>
            <a:r>
              <a:rPr dirty="0" sz="1650" spc="65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 b="1">
                <a:solidFill>
                  <a:srgbClr val="0D445E"/>
                </a:solidFill>
                <a:latin typeface="Arial"/>
                <a:cs typeface="Arial"/>
              </a:rPr>
              <a:t>TAVR</a:t>
            </a:r>
            <a:r>
              <a:rPr dirty="0" sz="1650" spc="120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 b="1">
                <a:solidFill>
                  <a:srgbClr val="0D445E"/>
                </a:solidFill>
                <a:latin typeface="Arial"/>
                <a:cs typeface="Arial"/>
              </a:rPr>
              <a:t>strategy</a:t>
            </a:r>
            <a:r>
              <a:rPr dirty="0" sz="1650" spc="65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 b="1">
                <a:solidFill>
                  <a:srgbClr val="0D445E"/>
                </a:solidFill>
                <a:latin typeface="Arial"/>
                <a:cs typeface="Arial"/>
              </a:rPr>
              <a:t>was</a:t>
            </a:r>
            <a:r>
              <a:rPr dirty="0" sz="1650" spc="45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 b="1">
                <a:solidFill>
                  <a:srgbClr val="0D445E"/>
                </a:solidFill>
                <a:latin typeface="Arial"/>
                <a:cs typeface="Arial"/>
              </a:rPr>
              <a:t>consistent</a:t>
            </a:r>
            <a:r>
              <a:rPr dirty="0" sz="1650" spc="80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regardless</a:t>
            </a:r>
            <a:r>
              <a:rPr dirty="0" sz="1650" spc="5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of</a:t>
            </a:r>
            <a:r>
              <a:rPr dirty="0" sz="1650" spc="6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baseline</a:t>
            </a:r>
            <a:r>
              <a:rPr dirty="0" sz="1650" spc="7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 spc="-25">
                <a:solidFill>
                  <a:srgbClr val="0D445E"/>
                </a:solidFill>
                <a:latin typeface="Arial"/>
                <a:cs typeface="Arial"/>
              </a:rPr>
              <a:t>NT-</a:t>
            </a:r>
            <a:endParaRPr sz="165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40"/>
              </a:spcBef>
            </a:pP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proBNP</a:t>
            </a:r>
            <a:r>
              <a:rPr dirty="0" sz="1650" spc="8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and</a:t>
            </a:r>
            <a:r>
              <a:rPr dirty="0" sz="1650" spc="9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hs-cTnT</a:t>
            </a:r>
            <a:r>
              <a:rPr dirty="0" sz="1650" spc="8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 spc="-10">
                <a:solidFill>
                  <a:srgbClr val="0D445E"/>
                </a:solidFill>
                <a:latin typeface="Arial"/>
                <a:cs typeface="Arial"/>
              </a:rPr>
              <a:t>concentrations</a:t>
            </a:r>
            <a:endParaRPr sz="1650">
              <a:latin typeface="Arial"/>
              <a:cs typeface="Arial"/>
            </a:endParaRPr>
          </a:p>
          <a:p>
            <a:pPr marL="355600" marR="5080" indent="-342900">
              <a:lnSpc>
                <a:spcPct val="101800"/>
              </a:lnSpc>
              <a:spcBef>
                <a:spcPts val="994"/>
              </a:spcBef>
              <a:buSzPct val="127272"/>
              <a:buChar char="•"/>
              <a:tabLst>
                <a:tab pos="355600" algn="l"/>
              </a:tabLst>
            </a:pP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Contrary</a:t>
            </a:r>
            <a:r>
              <a:rPr dirty="0" sz="1650" spc="5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to</a:t>
            </a:r>
            <a:r>
              <a:rPr dirty="0" sz="1650" spc="6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our</a:t>
            </a:r>
            <a:r>
              <a:rPr dirty="0" sz="1650" spc="7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hypothesis,</a:t>
            </a:r>
            <a:r>
              <a:rPr dirty="0" sz="1650" spc="9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the</a:t>
            </a:r>
            <a:r>
              <a:rPr dirty="0" sz="1650" spc="5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relative</a:t>
            </a:r>
            <a:r>
              <a:rPr dirty="0" sz="1650" spc="5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benefit</a:t>
            </a:r>
            <a:r>
              <a:rPr dirty="0" sz="1650" spc="6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of</a:t>
            </a:r>
            <a:r>
              <a:rPr dirty="0" sz="1650" spc="6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an</a:t>
            </a:r>
            <a:r>
              <a:rPr dirty="0" sz="1650" spc="6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early</a:t>
            </a:r>
            <a:r>
              <a:rPr dirty="0" sz="1650" spc="6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TAVR</a:t>
            </a:r>
            <a:r>
              <a:rPr dirty="0" sz="1650" spc="7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strategy</a:t>
            </a:r>
            <a:r>
              <a:rPr dirty="0" sz="1650" spc="5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tended</a:t>
            </a:r>
            <a:r>
              <a:rPr dirty="0" sz="1650" spc="6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to</a:t>
            </a:r>
            <a:r>
              <a:rPr dirty="0" sz="1650" spc="6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 spc="-25">
                <a:solidFill>
                  <a:srgbClr val="0D445E"/>
                </a:solidFill>
                <a:latin typeface="Arial"/>
                <a:cs typeface="Arial"/>
              </a:rPr>
              <a:t>be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more</a:t>
            </a:r>
            <a:r>
              <a:rPr dirty="0" sz="1650" spc="6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pronounced</a:t>
            </a:r>
            <a:r>
              <a:rPr dirty="0" sz="1650" spc="9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in</a:t>
            </a:r>
            <a:r>
              <a:rPr dirty="0" sz="1650" spc="6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those</a:t>
            </a:r>
            <a:r>
              <a:rPr dirty="0" sz="1650" spc="8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with</a:t>
            </a:r>
            <a:r>
              <a:rPr dirty="0" sz="1650" spc="9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the</a:t>
            </a:r>
            <a:r>
              <a:rPr dirty="0" sz="1650" spc="8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lowest</a:t>
            </a:r>
            <a:r>
              <a:rPr dirty="0" sz="1650" spc="9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biomarker</a:t>
            </a:r>
            <a:r>
              <a:rPr dirty="0" sz="1650" spc="7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 spc="-10">
                <a:solidFill>
                  <a:srgbClr val="0D445E"/>
                </a:solidFill>
                <a:latin typeface="Arial"/>
                <a:cs typeface="Arial"/>
              </a:rPr>
              <a:t>levels</a:t>
            </a:r>
            <a:endParaRPr sz="1650">
              <a:latin typeface="Arial"/>
              <a:cs typeface="Arial"/>
            </a:endParaRPr>
          </a:p>
          <a:p>
            <a:pPr marL="355600" marR="357505" indent="-342900">
              <a:lnSpc>
                <a:spcPct val="101800"/>
              </a:lnSpc>
              <a:spcBef>
                <a:spcPts val="1000"/>
              </a:spcBef>
              <a:buSzPct val="127272"/>
              <a:buChar char="•"/>
              <a:tabLst>
                <a:tab pos="355600" algn="l"/>
              </a:tabLst>
            </a:pP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Baseline</a:t>
            </a:r>
            <a:r>
              <a:rPr dirty="0" sz="1650" spc="9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 b="1">
                <a:solidFill>
                  <a:srgbClr val="0D445E"/>
                </a:solidFill>
                <a:latin typeface="Arial"/>
                <a:cs typeface="Arial"/>
              </a:rPr>
              <a:t>biomarker</a:t>
            </a:r>
            <a:r>
              <a:rPr dirty="0" sz="1650" spc="70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 b="1">
                <a:solidFill>
                  <a:srgbClr val="0D445E"/>
                </a:solidFill>
                <a:latin typeface="Arial"/>
                <a:cs typeface="Arial"/>
              </a:rPr>
              <a:t>levels</a:t>
            </a:r>
            <a:r>
              <a:rPr dirty="0" sz="1650" spc="100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 b="1">
                <a:solidFill>
                  <a:srgbClr val="0D445E"/>
                </a:solidFill>
                <a:latin typeface="Arial"/>
                <a:cs typeface="Arial"/>
              </a:rPr>
              <a:t>did</a:t>
            </a:r>
            <a:r>
              <a:rPr dirty="0" sz="1650" spc="55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 b="1">
                <a:solidFill>
                  <a:srgbClr val="0D445E"/>
                </a:solidFill>
                <a:latin typeface="Arial"/>
                <a:cs typeface="Arial"/>
              </a:rPr>
              <a:t>not</a:t>
            </a:r>
            <a:r>
              <a:rPr dirty="0" sz="1650" spc="70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 b="1">
                <a:solidFill>
                  <a:srgbClr val="0D445E"/>
                </a:solidFill>
                <a:latin typeface="Arial"/>
                <a:cs typeface="Arial"/>
              </a:rPr>
              <a:t>meaningfully</a:t>
            </a:r>
            <a:r>
              <a:rPr dirty="0" sz="1650" spc="40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 b="1">
                <a:solidFill>
                  <a:srgbClr val="0D445E"/>
                </a:solidFill>
                <a:latin typeface="Arial"/>
                <a:cs typeface="Arial"/>
              </a:rPr>
              <a:t>predict</a:t>
            </a:r>
            <a:r>
              <a:rPr dirty="0" sz="1650" spc="60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 b="1">
                <a:solidFill>
                  <a:srgbClr val="0D445E"/>
                </a:solidFill>
                <a:latin typeface="Arial"/>
                <a:cs typeface="Arial"/>
              </a:rPr>
              <a:t>conversion</a:t>
            </a:r>
            <a:r>
              <a:rPr dirty="0" sz="1650" spc="85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 b="1">
                <a:solidFill>
                  <a:srgbClr val="0D445E"/>
                </a:solidFill>
                <a:latin typeface="Arial"/>
                <a:cs typeface="Arial"/>
              </a:rPr>
              <a:t>timing</a:t>
            </a:r>
            <a:r>
              <a:rPr dirty="0" sz="1650" spc="90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 spc="-25">
                <a:solidFill>
                  <a:srgbClr val="0D445E"/>
                </a:solidFill>
                <a:latin typeface="Arial"/>
                <a:cs typeface="Arial"/>
              </a:rPr>
              <a:t>to </a:t>
            </a:r>
            <a:r>
              <a:rPr dirty="0" sz="1650" b="1">
                <a:solidFill>
                  <a:srgbClr val="0D445E"/>
                </a:solidFill>
                <a:latin typeface="Arial"/>
                <a:cs typeface="Arial"/>
              </a:rPr>
              <a:t>delayed</a:t>
            </a:r>
            <a:r>
              <a:rPr dirty="0" sz="1650" spc="90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 b="1">
                <a:solidFill>
                  <a:srgbClr val="0D445E"/>
                </a:solidFill>
                <a:latin typeface="Arial"/>
                <a:cs typeface="Arial"/>
              </a:rPr>
              <a:t>AVR</a:t>
            </a:r>
            <a:r>
              <a:rPr dirty="0" sz="1650" spc="170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nor</a:t>
            </a:r>
            <a:r>
              <a:rPr dirty="0" sz="1650" spc="8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provide</a:t>
            </a:r>
            <a:r>
              <a:rPr dirty="0" sz="1650" spc="8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reassurance</a:t>
            </a:r>
            <a:r>
              <a:rPr dirty="0" sz="1650" spc="9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that</a:t>
            </a:r>
            <a:r>
              <a:rPr dirty="0" sz="1650" spc="7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an</a:t>
            </a:r>
            <a:r>
              <a:rPr dirty="0" sz="1650" spc="9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acute/severe</a:t>
            </a:r>
            <a:r>
              <a:rPr dirty="0" sz="1650" spc="4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presentation</a:t>
            </a:r>
            <a:r>
              <a:rPr dirty="0" sz="1650" spc="9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could</a:t>
            </a:r>
            <a:r>
              <a:rPr dirty="0" sz="1650" spc="9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 spc="-25">
                <a:solidFill>
                  <a:srgbClr val="0D445E"/>
                </a:solidFill>
                <a:latin typeface="Arial"/>
                <a:cs typeface="Arial"/>
              </a:rPr>
              <a:t>be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avoided</a:t>
            </a:r>
            <a:r>
              <a:rPr dirty="0" sz="1650" spc="6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at</a:t>
            </a:r>
            <a:r>
              <a:rPr dirty="0" sz="1650" spc="6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conversion</a:t>
            </a:r>
            <a:r>
              <a:rPr dirty="0" sz="1650" spc="6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in</a:t>
            </a:r>
            <a:r>
              <a:rPr dirty="0" sz="1650" spc="7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the</a:t>
            </a:r>
            <a:r>
              <a:rPr dirty="0" sz="1650" spc="6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0D445E"/>
                </a:solidFill>
                <a:latin typeface="Arial"/>
                <a:cs typeface="Arial"/>
              </a:rPr>
              <a:t>CS</a:t>
            </a:r>
            <a:r>
              <a:rPr dirty="0" sz="1650" spc="8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650" spc="-25">
                <a:solidFill>
                  <a:srgbClr val="0D445E"/>
                </a:solidFill>
                <a:latin typeface="Arial"/>
                <a:cs typeface="Arial"/>
              </a:rPr>
              <a:t>arm</a:t>
            </a:r>
            <a:endParaRPr sz="165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1864" y="3949014"/>
            <a:ext cx="8884920" cy="768985"/>
          </a:xfrm>
          <a:prstGeom prst="rect">
            <a:avLst/>
          </a:prstGeom>
          <a:solidFill>
            <a:srgbClr val="0D445E"/>
          </a:solidFill>
          <a:ln w="9525">
            <a:solidFill>
              <a:srgbClr val="000000"/>
            </a:solidFill>
          </a:ln>
        </p:spPr>
        <p:txBody>
          <a:bodyPr wrap="square" lIns="0" tIns="101600" rIns="0" bIns="0" rtlCol="0" vert="horz">
            <a:spAutoFit/>
          </a:bodyPr>
          <a:lstStyle/>
          <a:p>
            <a:pPr algn="r" marR="227329">
              <a:lnSpc>
                <a:spcPct val="100000"/>
              </a:lnSpc>
              <a:spcBef>
                <a:spcPts val="800"/>
              </a:spcBef>
            </a:pP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Collectively,</a:t>
            </a:r>
            <a:r>
              <a:rPr dirty="0" sz="18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these</a:t>
            </a:r>
            <a:r>
              <a:rPr dirty="0" sz="1800" spc="-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findings</a:t>
            </a:r>
            <a:r>
              <a:rPr dirty="0" sz="1800" spc="-6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suggest</a:t>
            </a:r>
            <a:r>
              <a:rPr dirty="0" sz="18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limited</a:t>
            </a:r>
            <a:r>
              <a:rPr dirty="0" sz="1800" spc="-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value</a:t>
            </a:r>
            <a:r>
              <a:rPr dirty="0" sz="18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dirty="0" sz="18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single</a:t>
            </a:r>
            <a:r>
              <a:rPr dirty="0" sz="1800" spc="-5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measurements</a:t>
            </a:r>
            <a:r>
              <a:rPr dirty="0" sz="18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25"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endParaRPr sz="1800">
              <a:latin typeface="Arial"/>
              <a:cs typeface="Arial"/>
            </a:endParaRPr>
          </a:p>
          <a:p>
            <a:pPr algn="r" marR="210820">
              <a:lnSpc>
                <a:spcPct val="100000"/>
              </a:lnSpc>
            </a:pPr>
            <a:r>
              <a:rPr dirty="0" sz="1800" spc="-20" b="1">
                <a:solidFill>
                  <a:srgbClr val="FFFFFF"/>
                </a:solidFill>
                <a:latin typeface="Arial"/>
                <a:cs typeface="Arial"/>
              </a:rPr>
              <a:t>NT-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proBNP</a:t>
            </a:r>
            <a:r>
              <a:rPr dirty="0" sz="18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8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FFFF"/>
                </a:solidFill>
                <a:latin typeface="Arial"/>
                <a:cs typeface="Arial"/>
              </a:rPr>
              <a:t>hs-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cTnT</a:t>
            </a:r>
            <a:r>
              <a:rPr dirty="0" sz="18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18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guide</a:t>
            </a:r>
            <a:r>
              <a:rPr dirty="0" sz="1800" spc="-6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18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timing</a:t>
            </a:r>
            <a:r>
              <a:rPr dirty="0" sz="18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18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TAVR</a:t>
            </a:r>
            <a:r>
              <a:rPr dirty="0" sz="1800" spc="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18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asymptomatic</a:t>
            </a:r>
            <a:r>
              <a:rPr dirty="0" sz="1800" spc="-10" b="1">
                <a:solidFill>
                  <a:srgbClr val="FFFFFF"/>
                </a:solidFill>
                <a:latin typeface="Arial"/>
                <a:cs typeface="Arial"/>
              </a:rPr>
              <a:t> patients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Conclusions</a:t>
            </a:r>
            <a:r>
              <a:rPr dirty="0" spc="-95"/>
              <a:t> </a:t>
            </a:r>
            <a:r>
              <a:rPr dirty="0"/>
              <a:t>&amp;</a:t>
            </a:r>
            <a:r>
              <a:rPr dirty="0" spc="-75"/>
              <a:t> </a:t>
            </a:r>
            <a:r>
              <a:rPr dirty="0"/>
              <a:t>Clinical</a:t>
            </a:r>
            <a:r>
              <a:rPr dirty="0" spc="-60"/>
              <a:t> </a:t>
            </a:r>
            <a:r>
              <a:rPr dirty="0" spc="-10"/>
              <a:t>Implications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567029" y="2138921"/>
            <a:ext cx="8009890" cy="1864360"/>
            <a:chOff x="567029" y="2138921"/>
            <a:chExt cx="8009890" cy="1864360"/>
          </a:xfrm>
        </p:grpSpPr>
        <p:sp>
          <p:nvSpPr>
            <p:cNvPr id="3" name="object 3" descr=""/>
            <p:cNvSpPr/>
            <p:nvPr/>
          </p:nvSpPr>
          <p:spPr>
            <a:xfrm>
              <a:off x="567029" y="2138921"/>
              <a:ext cx="8009890" cy="1864360"/>
            </a:xfrm>
            <a:custGeom>
              <a:avLst/>
              <a:gdLst/>
              <a:ahLst/>
              <a:cxnLst/>
              <a:rect l="l" t="t" r="r" b="b"/>
              <a:pathLst>
                <a:path w="8009890" h="1864360">
                  <a:moveTo>
                    <a:pt x="8009890" y="0"/>
                  </a:moveTo>
                  <a:lnTo>
                    <a:pt x="0" y="0"/>
                  </a:lnTo>
                  <a:lnTo>
                    <a:pt x="0" y="1864233"/>
                  </a:lnTo>
                  <a:lnTo>
                    <a:pt x="8009890" y="1864233"/>
                  </a:lnTo>
                  <a:lnTo>
                    <a:pt x="8009890" y="0"/>
                  </a:lnTo>
                  <a:close/>
                </a:path>
              </a:pathLst>
            </a:custGeom>
            <a:solidFill>
              <a:srgbClr val="0D445E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93419" y="2171700"/>
              <a:ext cx="3537965" cy="677418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352543" y="2171700"/>
              <a:ext cx="1687829" cy="677418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93419" y="2650236"/>
              <a:ext cx="377177" cy="592074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28115" y="2699016"/>
              <a:ext cx="2082546" cy="511289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352543" y="2699016"/>
              <a:ext cx="963929" cy="511289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010911" y="2699016"/>
              <a:ext cx="2795778" cy="511289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352543" y="2973336"/>
              <a:ext cx="3199637" cy="511289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246620" y="2973336"/>
              <a:ext cx="1216914" cy="511289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93419" y="3290316"/>
              <a:ext cx="377177" cy="592073"/>
            </a:xfrm>
            <a:prstGeom prst="rect">
              <a:avLst/>
            </a:prstGeom>
          </p:spPr>
        </p:pic>
        <p:pic>
          <p:nvPicPr>
            <p:cNvPr id="13" name="object 13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28115" y="3339096"/>
              <a:ext cx="3277362" cy="511289"/>
            </a:xfrm>
            <a:prstGeom prst="rect">
              <a:avLst/>
            </a:prstGeom>
          </p:spPr>
        </p:pic>
      </p:grpSp>
      <p:sp>
        <p:nvSpPr>
          <p:cNvPr id="14" name="object 14" descr=""/>
          <p:cNvSpPr txBox="1"/>
          <p:nvPr/>
        </p:nvSpPr>
        <p:spPr>
          <a:xfrm>
            <a:off x="984910" y="1340611"/>
            <a:ext cx="717232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8895" marR="5080" indent="-3683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Arial"/>
                <a:cs typeface="Arial"/>
              </a:rPr>
              <a:t>Within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the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past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36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months,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I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or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my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spouse/partner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have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had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financial </a:t>
            </a:r>
            <a:r>
              <a:rPr dirty="0" sz="1800">
                <a:latin typeface="Arial"/>
                <a:cs typeface="Arial"/>
              </a:rPr>
              <a:t>interest/arrangement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or</a:t>
            </a:r>
            <a:r>
              <a:rPr dirty="0" sz="1800" spc="-6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affiliation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with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the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organization(s)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listed</a:t>
            </a:r>
            <a:r>
              <a:rPr dirty="0" sz="1800" spc="-5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below: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70485">
              <a:lnSpc>
                <a:spcPct val="100000"/>
              </a:lnSpc>
              <a:spcBef>
                <a:spcPts val="105"/>
              </a:spcBef>
            </a:pPr>
            <a:r>
              <a:rPr dirty="0" sz="2900"/>
              <a:t>Disclosures</a:t>
            </a:r>
            <a:r>
              <a:rPr dirty="0" sz="2900" spc="-55"/>
              <a:t> </a:t>
            </a:r>
            <a:r>
              <a:rPr dirty="0" sz="2900"/>
              <a:t>–</a:t>
            </a:r>
            <a:r>
              <a:rPr dirty="0" sz="2900" spc="-15"/>
              <a:t> </a:t>
            </a:r>
            <a:r>
              <a:rPr dirty="0" sz="2900"/>
              <a:t>Brian</a:t>
            </a:r>
            <a:r>
              <a:rPr dirty="0" sz="2900" spc="-35"/>
              <a:t> </a:t>
            </a:r>
            <a:r>
              <a:rPr dirty="0" sz="2900"/>
              <a:t>R.</a:t>
            </a:r>
            <a:r>
              <a:rPr dirty="0" sz="2900" spc="-35"/>
              <a:t> </a:t>
            </a:r>
            <a:r>
              <a:rPr dirty="0" sz="2900"/>
              <a:t>Lindman,</a:t>
            </a:r>
            <a:r>
              <a:rPr dirty="0" sz="2900" spc="-40"/>
              <a:t> </a:t>
            </a:r>
            <a:r>
              <a:rPr dirty="0" sz="2900" spc="-25"/>
              <a:t>MD</a:t>
            </a:r>
            <a:endParaRPr sz="2900"/>
          </a:p>
        </p:txBody>
      </p:sp>
      <p:sp>
        <p:nvSpPr>
          <p:cNvPr id="16" name="object 16" descr=""/>
          <p:cNvSpPr txBox="1"/>
          <p:nvPr/>
        </p:nvSpPr>
        <p:spPr>
          <a:xfrm>
            <a:off x="3340100" y="957198"/>
            <a:ext cx="1174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0" b="1" i="1">
                <a:solidFill>
                  <a:srgbClr val="ACA773"/>
                </a:solidFill>
                <a:latin typeface="Arial"/>
                <a:cs typeface="Arial"/>
              </a:rPr>
              <a:t>●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679194" y="847470"/>
            <a:ext cx="5787390" cy="4222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1863725" algn="l"/>
              </a:tabLst>
            </a:pPr>
            <a:r>
              <a:rPr dirty="0" sz="2600" b="1" i="1">
                <a:solidFill>
                  <a:srgbClr val="0D445E"/>
                </a:solidFill>
                <a:latin typeface="Arial"/>
                <a:cs typeface="Arial"/>
              </a:rPr>
              <a:t>ACC</a:t>
            </a:r>
            <a:r>
              <a:rPr dirty="0" sz="2600" spc="-30" b="1" i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2600" spc="-20" b="1" i="1">
                <a:solidFill>
                  <a:srgbClr val="0D445E"/>
                </a:solidFill>
                <a:latin typeface="Arial"/>
                <a:cs typeface="Arial"/>
              </a:rPr>
              <a:t>2025</a:t>
            </a:r>
            <a:r>
              <a:rPr dirty="0" sz="2600" b="1" i="1">
                <a:solidFill>
                  <a:srgbClr val="0D445E"/>
                </a:solidFill>
                <a:latin typeface="Arial"/>
                <a:cs typeface="Arial"/>
              </a:rPr>
              <a:t>	Chicago,</a:t>
            </a:r>
            <a:r>
              <a:rPr dirty="0" sz="2600" spc="-45" b="1" i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2600" b="1" i="1">
                <a:solidFill>
                  <a:srgbClr val="0D445E"/>
                </a:solidFill>
                <a:latin typeface="Arial"/>
                <a:cs typeface="Arial"/>
              </a:rPr>
              <a:t>IL</a:t>
            </a:r>
            <a:r>
              <a:rPr dirty="0" baseline="25462" sz="1800" b="1" i="1">
                <a:solidFill>
                  <a:srgbClr val="ACA773"/>
                </a:solidFill>
                <a:latin typeface="Arial"/>
                <a:cs typeface="Arial"/>
              </a:rPr>
              <a:t>●</a:t>
            </a:r>
            <a:r>
              <a:rPr dirty="0" baseline="25462" sz="1800" spc="630" b="1" i="1">
                <a:solidFill>
                  <a:srgbClr val="ACA773"/>
                </a:solidFill>
                <a:latin typeface="Arial"/>
                <a:cs typeface="Arial"/>
              </a:rPr>
              <a:t> </a:t>
            </a:r>
            <a:r>
              <a:rPr dirty="0" sz="2600" b="1" i="1">
                <a:solidFill>
                  <a:srgbClr val="0D445E"/>
                </a:solidFill>
                <a:latin typeface="Arial"/>
                <a:cs typeface="Arial"/>
              </a:rPr>
              <a:t>March</a:t>
            </a:r>
            <a:r>
              <a:rPr dirty="0" sz="2600" spc="-15" b="1" i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2600" spc="-10" b="1" i="1">
                <a:solidFill>
                  <a:srgbClr val="0D445E"/>
                </a:solidFill>
                <a:latin typeface="Arial"/>
                <a:cs typeface="Arial"/>
              </a:rPr>
              <a:t>29-</a:t>
            </a:r>
            <a:r>
              <a:rPr dirty="0" sz="2600" spc="-25" b="1" i="1">
                <a:solidFill>
                  <a:srgbClr val="0D445E"/>
                </a:solidFill>
                <a:latin typeface="Arial"/>
                <a:cs typeface="Arial"/>
              </a:rPr>
              <a:t>31</a:t>
            </a:r>
            <a:endParaRPr sz="26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773074" y="2165816"/>
            <a:ext cx="3283585" cy="1541780"/>
          </a:xfrm>
          <a:prstGeom prst="rect">
            <a:avLst/>
          </a:prstGeom>
        </p:spPr>
        <p:txBody>
          <a:bodyPr wrap="square" lIns="0" tIns="977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dirty="0" sz="2400" b="1">
                <a:solidFill>
                  <a:srgbClr val="DDDBAC"/>
                </a:solidFill>
                <a:latin typeface="Arial"/>
                <a:cs typeface="Arial"/>
              </a:rPr>
              <a:t>Financial</a:t>
            </a:r>
            <a:r>
              <a:rPr dirty="0" sz="2400" spc="-50" b="1">
                <a:solidFill>
                  <a:srgbClr val="DDDBAC"/>
                </a:solidFill>
                <a:latin typeface="Arial"/>
                <a:cs typeface="Arial"/>
              </a:rPr>
              <a:t> </a:t>
            </a:r>
            <a:r>
              <a:rPr dirty="0" sz="2400" spc="-10" b="1">
                <a:solidFill>
                  <a:srgbClr val="DDDBAC"/>
                </a:solidFill>
                <a:latin typeface="Arial"/>
                <a:cs typeface="Arial"/>
              </a:rPr>
              <a:t>Relationship</a:t>
            </a:r>
            <a:endParaRPr sz="24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spcBef>
                <a:spcPts val="1095"/>
              </a:spcBef>
              <a:buClr>
                <a:srgbClr val="D0CDAE"/>
              </a:buClr>
              <a:buSzPct val="125000"/>
              <a:buFont typeface="Arial"/>
              <a:buChar char="•"/>
              <a:tabLst>
                <a:tab pos="299085" algn="l"/>
              </a:tabLst>
            </a:pP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Consulting</a:t>
            </a:r>
            <a:r>
              <a:rPr dirty="0" sz="1800" spc="-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20" b="1">
                <a:solidFill>
                  <a:srgbClr val="FFFFFF"/>
                </a:solidFill>
                <a:latin typeface="Arial"/>
                <a:cs typeface="Arial"/>
              </a:rPr>
              <a:t>Fees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810"/>
              </a:spcBef>
              <a:buClr>
                <a:srgbClr val="D0CDAE"/>
              </a:buClr>
              <a:buFont typeface="Arial"/>
              <a:buChar char="•"/>
            </a:pPr>
            <a:endParaRPr sz="18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Clr>
                <a:srgbClr val="D0CDAE"/>
              </a:buClr>
              <a:buSzPct val="125000"/>
              <a:buFont typeface="Arial"/>
              <a:buChar char="•"/>
              <a:tabLst>
                <a:tab pos="299085" algn="l"/>
              </a:tabLst>
            </a:pP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Institutional</a:t>
            </a:r>
            <a:r>
              <a:rPr dirty="0" sz="1800" spc="-8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FFFF"/>
                </a:solidFill>
                <a:latin typeface="Arial"/>
                <a:cs typeface="Arial"/>
              </a:rPr>
              <a:t>Grant/Contract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19" name="object 19" descr="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352544" y="3430523"/>
            <a:ext cx="2460498" cy="511289"/>
          </a:xfrm>
          <a:prstGeom prst="rect">
            <a:avLst/>
          </a:prstGeom>
        </p:spPr>
      </p:pic>
      <p:sp>
        <p:nvSpPr>
          <p:cNvPr id="20" name="object 20" descr=""/>
          <p:cNvSpPr txBox="1"/>
          <p:nvPr/>
        </p:nvSpPr>
        <p:spPr>
          <a:xfrm>
            <a:off x="4432172" y="2067069"/>
            <a:ext cx="3884295" cy="1720850"/>
          </a:xfrm>
          <a:prstGeom prst="rect">
            <a:avLst/>
          </a:prstGeom>
        </p:spPr>
        <p:txBody>
          <a:bodyPr wrap="square" lIns="0" tIns="1968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50"/>
              </a:spcBef>
            </a:pPr>
            <a:r>
              <a:rPr dirty="0" sz="2400" spc="-10" b="1">
                <a:solidFill>
                  <a:srgbClr val="DDDBAC"/>
                </a:solidFill>
                <a:latin typeface="Arial"/>
                <a:cs typeface="Arial"/>
              </a:rPr>
              <a:t>Company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Anteris,</a:t>
            </a:r>
            <a:r>
              <a:rPr dirty="0" sz="1800" spc="-1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AstraZeneca,</a:t>
            </a:r>
            <a:r>
              <a:rPr dirty="0" sz="18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Edwards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Lifesciences,</a:t>
            </a:r>
            <a:r>
              <a:rPr dirty="0" sz="18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Medtronic</a:t>
            </a:r>
            <a:r>
              <a:rPr dirty="0" sz="18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Inc.,</a:t>
            </a:r>
            <a:r>
              <a:rPr dirty="0" sz="18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Kardigan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Edwards</a:t>
            </a:r>
            <a:r>
              <a:rPr dirty="0" sz="18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Lifesciences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400">
                <a:solidFill>
                  <a:srgbClr val="DDDBAC"/>
                </a:solidFill>
              </a:rPr>
              <a:t>THANK</a:t>
            </a:r>
            <a:r>
              <a:rPr dirty="0" sz="5400" spc="-190">
                <a:solidFill>
                  <a:srgbClr val="DDDBAC"/>
                </a:solidFill>
              </a:rPr>
              <a:t> </a:t>
            </a:r>
            <a:r>
              <a:rPr dirty="0" sz="5400" spc="-20">
                <a:solidFill>
                  <a:srgbClr val="DDDBAC"/>
                </a:solidFill>
              </a:rPr>
              <a:t>YOU!</a:t>
            </a:r>
            <a:endParaRPr sz="5400"/>
          </a:p>
        </p:txBody>
      </p:sp>
      <p:sp>
        <p:nvSpPr>
          <p:cNvPr id="3" name="object 3" descr=""/>
          <p:cNvSpPr txBox="1">
            <a:spLocks noGrp="1"/>
          </p:cNvSpPr>
          <p:nvPr>
            <p:ph type="subTitle" idx="4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47955" marR="5080" indent="-135890">
              <a:lnSpc>
                <a:spcPct val="100000"/>
              </a:lnSpc>
              <a:spcBef>
                <a:spcPts val="100"/>
              </a:spcBef>
            </a:pPr>
            <a:r>
              <a:rPr dirty="0" sz="3000" b="1" i="1">
                <a:solidFill>
                  <a:srgbClr val="0D445E"/>
                </a:solidFill>
                <a:latin typeface="Arial"/>
                <a:cs typeface="Arial"/>
              </a:rPr>
              <a:t>To</a:t>
            </a:r>
            <a:r>
              <a:rPr dirty="0" sz="3000" spc="-50" b="1" i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3000" b="1" i="1">
                <a:solidFill>
                  <a:srgbClr val="0D445E"/>
                </a:solidFill>
                <a:latin typeface="Arial"/>
                <a:cs typeface="Arial"/>
              </a:rPr>
              <a:t>all</a:t>
            </a:r>
            <a:r>
              <a:rPr dirty="0" sz="3000" spc="-55" b="1" i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3000" b="1" i="1">
                <a:solidFill>
                  <a:srgbClr val="0D445E"/>
                </a:solidFill>
                <a:latin typeface="Arial"/>
                <a:cs typeface="Arial"/>
              </a:rPr>
              <a:t>the</a:t>
            </a:r>
            <a:r>
              <a:rPr dirty="0" sz="3000" spc="-50" b="1" i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3000" b="1" i="1">
                <a:solidFill>
                  <a:srgbClr val="0D445E"/>
                </a:solidFill>
                <a:latin typeface="Arial"/>
                <a:cs typeface="Arial"/>
              </a:rPr>
              <a:t>patients,</a:t>
            </a:r>
            <a:r>
              <a:rPr dirty="0" sz="3000" spc="-50" b="1" i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3000" b="1" i="1">
                <a:solidFill>
                  <a:srgbClr val="0D445E"/>
                </a:solidFill>
                <a:latin typeface="Arial"/>
                <a:cs typeface="Arial"/>
              </a:rPr>
              <a:t>sites,</a:t>
            </a:r>
            <a:r>
              <a:rPr dirty="0" sz="3000" spc="-45" b="1" i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3000" b="1" i="1">
                <a:solidFill>
                  <a:srgbClr val="0D445E"/>
                </a:solidFill>
                <a:latin typeface="Arial"/>
                <a:cs typeface="Arial"/>
              </a:rPr>
              <a:t>and</a:t>
            </a:r>
            <a:r>
              <a:rPr dirty="0" sz="3000" spc="-55" b="1" i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3000" spc="-10" b="1" i="1">
                <a:solidFill>
                  <a:srgbClr val="0D445E"/>
                </a:solidFill>
                <a:latin typeface="Arial"/>
                <a:cs typeface="Arial"/>
              </a:rPr>
              <a:t>investigators</a:t>
            </a:r>
            <a:r>
              <a:rPr dirty="0" sz="3000" spc="-10" b="1" i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3000" b="1" i="1">
                <a:solidFill>
                  <a:srgbClr val="0D445E"/>
                </a:solidFill>
                <a:latin typeface="Arial"/>
                <a:cs typeface="Arial"/>
              </a:rPr>
              <a:t>who</a:t>
            </a:r>
            <a:r>
              <a:rPr dirty="0" sz="3000" spc="-50" b="1" i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3000" b="1" i="1">
                <a:solidFill>
                  <a:srgbClr val="0D445E"/>
                </a:solidFill>
                <a:latin typeface="Arial"/>
                <a:cs typeface="Arial"/>
              </a:rPr>
              <a:t>participated</a:t>
            </a:r>
            <a:r>
              <a:rPr dirty="0" sz="3000" spc="-55" b="1" i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3000" b="1" i="1">
                <a:solidFill>
                  <a:srgbClr val="0D445E"/>
                </a:solidFill>
                <a:latin typeface="Arial"/>
                <a:cs typeface="Arial"/>
              </a:rPr>
              <a:t>in</a:t>
            </a:r>
            <a:r>
              <a:rPr dirty="0" sz="3000" spc="-45" b="1" i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3000" b="1" i="1">
                <a:solidFill>
                  <a:srgbClr val="0D445E"/>
                </a:solidFill>
                <a:latin typeface="Arial"/>
                <a:cs typeface="Arial"/>
              </a:rPr>
              <a:t>the</a:t>
            </a:r>
            <a:r>
              <a:rPr dirty="0" sz="3000" spc="-55" b="1" i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3000" spc="-30" b="1" i="1">
                <a:solidFill>
                  <a:srgbClr val="0D445E"/>
                </a:solidFill>
                <a:latin typeface="Arial"/>
                <a:cs typeface="Arial"/>
              </a:rPr>
              <a:t>EARLY</a:t>
            </a:r>
            <a:r>
              <a:rPr dirty="0" sz="3000" spc="-135" b="1" i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3000" spc="-90" b="1" i="1">
                <a:solidFill>
                  <a:srgbClr val="0D445E"/>
                </a:solidFill>
                <a:latin typeface="Arial"/>
                <a:cs typeface="Arial"/>
              </a:rPr>
              <a:t>TAVR</a:t>
            </a:r>
            <a:r>
              <a:rPr dirty="0" sz="3000" spc="-55" b="1" i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3000" spc="-10" b="1" i="1">
                <a:solidFill>
                  <a:srgbClr val="0D445E"/>
                </a:solidFill>
                <a:latin typeface="Arial"/>
                <a:cs typeface="Arial"/>
              </a:rPr>
              <a:t>trial</a:t>
            </a:r>
            <a:endParaRPr sz="3000">
              <a:latin typeface="Arial"/>
              <a:cs typeface="Arial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28900" y="454151"/>
            <a:ext cx="3883913" cy="1018794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571500" cy="3047999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79333" y="4382630"/>
            <a:ext cx="1004887" cy="544918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380187" y="4763820"/>
            <a:ext cx="123189" cy="1409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750" spc="-25">
                <a:solidFill>
                  <a:srgbClr val="4D4D4F"/>
                </a:solidFill>
                <a:latin typeface="Calibri"/>
                <a:cs typeface="Calibri"/>
              </a:rPr>
              <a:t>21</a:t>
            </a:r>
            <a:endParaRPr sz="750">
              <a:latin typeface="Calibri"/>
              <a:cs typeface="Calibri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7430516" y="4277010"/>
            <a:ext cx="1713864" cy="773430"/>
            <a:chOff x="7430516" y="4277010"/>
            <a:chExt cx="1713864" cy="773430"/>
          </a:xfrm>
        </p:grpSpPr>
        <p:pic>
          <p:nvPicPr>
            <p:cNvPr id="6" name="object 6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529957" y="4382630"/>
              <a:ext cx="1614043" cy="603554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7430516" y="4277010"/>
              <a:ext cx="1614805" cy="773430"/>
            </a:xfrm>
            <a:custGeom>
              <a:avLst/>
              <a:gdLst/>
              <a:ahLst/>
              <a:cxnLst/>
              <a:rect l="l" t="t" r="r" b="b"/>
              <a:pathLst>
                <a:path w="1614804" h="773429">
                  <a:moveTo>
                    <a:pt x="1614804" y="0"/>
                  </a:moveTo>
                  <a:lnTo>
                    <a:pt x="0" y="0"/>
                  </a:lnTo>
                  <a:lnTo>
                    <a:pt x="0" y="773087"/>
                  </a:lnTo>
                  <a:lnTo>
                    <a:pt x="1614804" y="773087"/>
                  </a:lnTo>
                  <a:lnTo>
                    <a:pt x="16148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428040" y="2048382"/>
            <a:ext cx="8415655" cy="19913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065" marR="5080">
              <a:lnSpc>
                <a:spcPct val="100000"/>
              </a:lnSpc>
              <a:spcBef>
                <a:spcPts val="95"/>
              </a:spcBef>
              <a:tabLst>
                <a:tab pos="2425700" algn="l"/>
              </a:tabLst>
            </a:pPr>
            <a:r>
              <a:rPr dirty="0" sz="2500" spc="165" b="1" i="1">
                <a:solidFill>
                  <a:srgbClr val="C00000"/>
                </a:solidFill>
                <a:latin typeface="Calibri"/>
                <a:cs typeface="Calibri"/>
              </a:rPr>
              <a:t>Cardiac</a:t>
            </a:r>
            <a:r>
              <a:rPr dirty="0" sz="2500" spc="-30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500" spc="120" b="1" i="1">
                <a:solidFill>
                  <a:srgbClr val="C00000"/>
                </a:solidFill>
                <a:latin typeface="Calibri"/>
                <a:cs typeface="Calibri"/>
              </a:rPr>
              <a:t>Biomarkers</a:t>
            </a:r>
            <a:r>
              <a:rPr dirty="0" sz="2500" spc="-25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500" spc="80" b="1" i="1">
                <a:solidFill>
                  <a:srgbClr val="C00000"/>
                </a:solidFill>
                <a:latin typeface="Calibri"/>
                <a:cs typeface="Calibri"/>
              </a:rPr>
              <a:t>in</a:t>
            </a:r>
            <a:r>
              <a:rPr dirty="0" sz="2500" spc="-10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500" spc="114" b="1" i="1">
                <a:solidFill>
                  <a:srgbClr val="C00000"/>
                </a:solidFill>
                <a:latin typeface="Calibri"/>
                <a:cs typeface="Calibri"/>
              </a:rPr>
              <a:t>Patients</a:t>
            </a:r>
            <a:r>
              <a:rPr dirty="0" sz="2500" spc="-15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500" b="1" i="1">
                <a:solidFill>
                  <a:srgbClr val="C00000"/>
                </a:solidFill>
                <a:latin typeface="Calibri"/>
                <a:cs typeface="Calibri"/>
              </a:rPr>
              <a:t>with</a:t>
            </a:r>
            <a:r>
              <a:rPr dirty="0" sz="2500" spc="-15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500" spc="125" b="1" i="1">
                <a:solidFill>
                  <a:srgbClr val="C00000"/>
                </a:solidFill>
                <a:latin typeface="Calibri"/>
                <a:cs typeface="Calibri"/>
              </a:rPr>
              <a:t>Asymptomatic</a:t>
            </a:r>
            <a:r>
              <a:rPr dirty="0" sz="2500" spc="5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500" spc="130" b="1" i="1">
                <a:solidFill>
                  <a:srgbClr val="C00000"/>
                </a:solidFill>
                <a:latin typeface="Calibri"/>
                <a:cs typeface="Calibri"/>
              </a:rPr>
              <a:t>Severe</a:t>
            </a:r>
            <a:r>
              <a:rPr dirty="0" sz="2500" spc="130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500" spc="90" b="1" i="1">
                <a:solidFill>
                  <a:srgbClr val="C00000"/>
                </a:solidFill>
                <a:latin typeface="Calibri"/>
                <a:cs typeface="Calibri"/>
              </a:rPr>
              <a:t>Aortic</a:t>
            </a:r>
            <a:r>
              <a:rPr dirty="0" sz="2500" spc="-35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500" spc="135" b="1" i="1">
                <a:solidFill>
                  <a:srgbClr val="C00000"/>
                </a:solidFill>
                <a:latin typeface="Calibri"/>
                <a:cs typeface="Calibri"/>
              </a:rPr>
              <a:t>Stenosis:</a:t>
            </a:r>
            <a:r>
              <a:rPr dirty="0" sz="2500" b="1" i="1">
                <a:solidFill>
                  <a:srgbClr val="C00000"/>
                </a:solidFill>
                <a:latin typeface="Calibri"/>
                <a:cs typeface="Calibri"/>
              </a:rPr>
              <a:t>	</a:t>
            </a:r>
            <a:r>
              <a:rPr dirty="0" sz="2500" spc="125" b="1" i="1">
                <a:solidFill>
                  <a:srgbClr val="C00000"/>
                </a:solidFill>
                <a:latin typeface="Calibri"/>
                <a:cs typeface="Calibri"/>
              </a:rPr>
              <a:t>Analysis</a:t>
            </a:r>
            <a:r>
              <a:rPr dirty="0" sz="2500" spc="-35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500" spc="80" b="1" i="1">
                <a:solidFill>
                  <a:srgbClr val="C00000"/>
                </a:solidFill>
                <a:latin typeface="Calibri"/>
                <a:cs typeface="Calibri"/>
              </a:rPr>
              <a:t>from</a:t>
            </a:r>
            <a:r>
              <a:rPr dirty="0" sz="2500" spc="-30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500" spc="95" b="1" i="1">
                <a:solidFill>
                  <a:srgbClr val="C00000"/>
                </a:solidFill>
                <a:latin typeface="Calibri"/>
                <a:cs typeface="Calibri"/>
              </a:rPr>
              <a:t>the</a:t>
            </a:r>
            <a:r>
              <a:rPr dirty="0" sz="2500" spc="-40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500" spc="155" b="1" i="1">
                <a:solidFill>
                  <a:srgbClr val="C00000"/>
                </a:solidFill>
                <a:latin typeface="Calibri"/>
                <a:cs typeface="Calibri"/>
              </a:rPr>
              <a:t>EARLY</a:t>
            </a:r>
            <a:r>
              <a:rPr dirty="0" sz="2500" spc="-30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500" spc="70" b="1" i="1">
                <a:solidFill>
                  <a:srgbClr val="C00000"/>
                </a:solidFill>
                <a:latin typeface="Calibri"/>
                <a:cs typeface="Calibri"/>
              </a:rPr>
              <a:t>TAVR</a:t>
            </a:r>
            <a:r>
              <a:rPr dirty="0" sz="2500" spc="-40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500" spc="40" b="1" i="1">
                <a:solidFill>
                  <a:srgbClr val="C00000"/>
                </a:solidFill>
                <a:latin typeface="Calibri"/>
                <a:cs typeface="Calibri"/>
              </a:rPr>
              <a:t>Trial</a:t>
            </a:r>
            <a:endParaRPr sz="2500">
              <a:latin typeface="Calibri"/>
              <a:cs typeface="Calibri"/>
            </a:endParaRPr>
          </a:p>
          <a:p>
            <a:pPr algn="just" marL="161925" marR="154940">
              <a:lnSpc>
                <a:spcPct val="100000"/>
              </a:lnSpc>
              <a:spcBef>
                <a:spcPts val="1895"/>
              </a:spcBef>
            </a:pP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Brian</a:t>
            </a:r>
            <a:r>
              <a:rPr dirty="0" sz="1000" spc="-3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R.</a:t>
            </a:r>
            <a:r>
              <a:rPr dirty="0" sz="1000" spc="-3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Lindman,</a:t>
            </a:r>
            <a:r>
              <a:rPr dirty="0" sz="1000" spc="-5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Philippe</a:t>
            </a:r>
            <a:r>
              <a:rPr dirty="0" sz="1000" spc="-1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Pibarot,</a:t>
            </a:r>
            <a:r>
              <a:rPr dirty="0" sz="1000" spc="-2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Allan</a:t>
            </a:r>
            <a:r>
              <a:rPr dirty="0" sz="1000" spc="-2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Schwartz,</a:t>
            </a:r>
            <a:r>
              <a:rPr dirty="0" sz="1000" spc="-1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J.</a:t>
            </a:r>
            <a:r>
              <a:rPr dirty="0" sz="1000" spc="-3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Bradley</a:t>
            </a:r>
            <a:r>
              <a:rPr dirty="0" sz="1000" spc="-3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Oldemeyer,</a:t>
            </a:r>
            <a:r>
              <a:rPr dirty="0" sz="1000" spc="-2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Yan</a:t>
            </a:r>
            <a:r>
              <a:rPr dirty="0" sz="1000" spc="-3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Ru</a:t>
            </a:r>
            <a:r>
              <a:rPr dirty="0" sz="1000" spc="-3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Su,</a:t>
            </a:r>
            <a:r>
              <a:rPr dirty="0" sz="1000" spc="-3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Kashish</a:t>
            </a:r>
            <a:r>
              <a:rPr dirty="0" sz="1000" spc="-3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Goel,</a:t>
            </a:r>
            <a:r>
              <a:rPr dirty="0" sz="1000" spc="-4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David</a:t>
            </a:r>
            <a:r>
              <a:rPr dirty="0" sz="1000" spc="-1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J.</a:t>
            </a:r>
            <a:r>
              <a:rPr dirty="0" sz="1000" spc="-4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Cohen,</a:t>
            </a:r>
            <a:r>
              <a:rPr dirty="0" sz="1000" spc="-3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William</a:t>
            </a:r>
            <a:r>
              <a:rPr dirty="0" sz="1000" spc="-2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F. Fearon,</a:t>
            </a:r>
            <a:r>
              <a:rPr dirty="0" sz="1000" spc="20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C00000"/>
                </a:solidFill>
                <a:latin typeface="Arial"/>
                <a:cs typeface="Arial"/>
              </a:rPr>
              <a:t>Vasilis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Babaliaros,</a:t>
            </a:r>
            <a:r>
              <a:rPr dirty="0" sz="1000" spc="-4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David</a:t>
            </a:r>
            <a:r>
              <a:rPr dirty="0" sz="1000" spc="-1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Daniels,</a:t>
            </a:r>
            <a:r>
              <a:rPr dirty="0" sz="1000" spc="-3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Adnan</a:t>
            </a:r>
            <a:r>
              <a:rPr dirty="0" sz="1000" spc="-4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Chhatriwalla,</a:t>
            </a:r>
            <a:r>
              <a:rPr dirty="0" sz="1000" spc="-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Hussam</a:t>
            </a:r>
            <a:r>
              <a:rPr dirty="0" sz="1000" spc="-3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S.</a:t>
            </a:r>
            <a:r>
              <a:rPr dirty="0" sz="1000" spc="-3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Suradi,</a:t>
            </a:r>
            <a:r>
              <a:rPr dirty="0" sz="1000" spc="-3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Pinak</a:t>
            </a:r>
            <a:r>
              <a:rPr dirty="0" sz="1000" spc="-3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Shah,</a:t>
            </a:r>
            <a:r>
              <a:rPr dirty="0" sz="1000" spc="-3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Molly</a:t>
            </a:r>
            <a:r>
              <a:rPr dirty="0" sz="1000" spc="-2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Szerlip,</a:t>
            </a:r>
            <a:r>
              <a:rPr dirty="0" sz="1000" spc="-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Michael</a:t>
            </a:r>
            <a:r>
              <a:rPr dirty="0" sz="1000" spc="-2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J.</a:t>
            </a:r>
            <a:r>
              <a:rPr dirty="0" sz="1000" spc="-4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Mack,</a:t>
            </a:r>
            <a:r>
              <a:rPr dirty="0" sz="1000" spc="19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Thom</a:t>
            </a:r>
            <a:r>
              <a:rPr dirty="0" sz="1000" spc="-5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Dahle,</a:t>
            </a:r>
            <a:r>
              <a:rPr dirty="0" sz="1000" spc="-3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William</a:t>
            </a:r>
            <a:r>
              <a:rPr dirty="0" sz="1000" spc="-3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W.</a:t>
            </a:r>
            <a:r>
              <a:rPr dirty="0" sz="1000" spc="-6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C00000"/>
                </a:solidFill>
                <a:latin typeface="Arial"/>
                <a:cs typeface="Arial"/>
              </a:rPr>
              <a:t>O’Neill,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Charles</a:t>
            </a:r>
            <a:r>
              <a:rPr dirty="0" sz="1000" spc="-2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J.</a:t>
            </a:r>
            <a:r>
              <a:rPr dirty="0" sz="1000" spc="-2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Davidson,</a:t>
            </a:r>
            <a:r>
              <a:rPr dirty="0" sz="1000" spc="-1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Raj</a:t>
            </a:r>
            <a:r>
              <a:rPr dirty="0" sz="1000" spc="-3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Makkar,</a:t>
            </a:r>
            <a:r>
              <a:rPr dirty="0" sz="1000" spc="21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Tej</a:t>
            </a:r>
            <a:r>
              <a:rPr dirty="0" sz="1000" spc="-3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Sheth,</a:t>
            </a:r>
            <a:r>
              <a:rPr dirty="0" sz="1000" spc="-3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Jeremiah</a:t>
            </a:r>
            <a:r>
              <a:rPr dirty="0" sz="1000" spc="-2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Depta,</a:t>
            </a:r>
            <a:r>
              <a:rPr dirty="0" sz="1000" spc="-3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James</a:t>
            </a:r>
            <a:r>
              <a:rPr dirty="0" sz="1000" spc="-4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T.</a:t>
            </a:r>
            <a:r>
              <a:rPr dirty="0" sz="1000" spc="-3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DeVries,</a:t>
            </a:r>
            <a:r>
              <a:rPr dirty="0" sz="1000" spc="-1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Jeffrey</a:t>
            </a:r>
            <a:r>
              <a:rPr dirty="0" sz="1000" spc="-5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Southard,</a:t>
            </a:r>
            <a:r>
              <a:rPr dirty="0" sz="1000" spc="-3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Andrei</a:t>
            </a:r>
            <a:r>
              <a:rPr dirty="0" sz="1000" spc="-3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Pop,</a:t>
            </a:r>
            <a:r>
              <a:rPr dirty="0" sz="1000" spc="-2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Paul</a:t>
            </a:r>
            <a:r>
              <a:rPr dirty="0" sz="1000" spc="-2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Sorajja,</a:t>
            </a:r>
            <a:r>
              <a:rPr dirty="0" sz="1000" spc="-3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Rebecca</a:t>
            </a:r>
            <a:r>
              <a:rPr dirty="0" sz="1000" spc="-3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T.</a:t>
            </a:r>
            <a:r>
              <a:rPr dirty="0" sz="1000" spc="-3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C00000"/>
                </a:solidFill>
                <a:latin typeface="Arial"/>
                <a:cs typeface="Arial"/>
              </a:rPr>
              <a:t>Hahn,</a:t>
            </a:r>
            <a:endParaRPr sz="1000">
              <a:latin typeface="Arial"/>
              <a:cs typeface="Arial"/>
            </a:endParaRPr>
          </a:p>
          <a:p>
            <a:pPr algn="just" marL="2745740">
              <a:lnSpc>
                <a:spcPct val="100000"/>
              </a:lnSpc>
              <a:spcBef>
                <a:spcPts val="240"/>
              </a:spcBef>
            </a:pP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Yanglu</a:t>
            </a:r>
            <a:r>
              <a:rPr dirty="0" sz="1000" spc="-2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Zhao,</a:t>
            </a:r>
            <a:r>
              <a:rPr dirty="0" sz="1000" spc="-3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Martin</a:t>
            </a:r>
            <a:r>
              <a:rPr dirty="0" sz="1000" spc="-2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B.</a:t>
            </a:r>
            <a:r>
              <a:rPr dirty="0" sz="1000" spc="-3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Leon</a:t>
            </a:r>
            <a:r>
              <a:rPr dirty="0" sz="1000" spc="-4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and</a:t>
            </a:r>
            <a:r>
              <a:rPr dirty="0" sz="1000" spc="-4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C00000"/>
                </a:solidFill>
                <a:latin typeface="Arial"/>
                <a:cs typeface="Arial"/>
              </a:rPr>
              <a:t>Philippe</a:t>
            </a:r>
            <a:r>
              <a:rPr dirty="0" sz="1000" spc="-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C00000"/>
                </a:solidFill>
                <a:latin typeface="Arial"/>
                <a:cs typeface="Arial"/>
              </a:rPr>
              <a:t>Généreux</a:t>
            </a:r>
            <a:endParaRPr sz="1000">
              <a:latin typeface="Arial"/>
              <a:cs typeface="Arial"/>
            </a:endParaRPr>
          </a:p>
          <a:p>
            <a:pPr algn="ctr" marL="1270">
              <a:lnSpc>
                <a:spcPct val="100000"/>
              </a:lnSpc>
              <a:spcBef>
                <a:spcPts val="865"/>
              </a:spcBef>
            </a:pPr>
            <a:r>
              <a:rPr dirty="0" sz="1400" b="1">
                <a:solidFill>
                  <a:srgbClr val="C00000"/>
                </a:solidFill>
                <a:latin typeface="Arial"/>
                <a:cs typeface="Arial"/>
              </a:rPr>
              <a:t>on</a:t>
            </a:r>
            <a:r>
              <a:rPr dirty="0" sz="1400" spc="-25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C00000"/>
                </a:solidFill>
                <a:latin typeface="Arial"/>
                <a:cs typeface="Arial"/>
              </a:rPr>
              <a:t>behalf</a:t>
            </a:r>
            <a:r>
              <a:rPr dirty="0" sz="1400" spc="-40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C00000"/>
                </a:solidFill>
                <a:latin typeface="Arial"/>
                <a:cs typeface="Arial"/>
              </a:rPr>
              <a:t>of</a:t>
            </a:r>
            <a:r>
              <a:rPr dirty="0" sz="1400" spc="-15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C00000"/>
                </a:solidFill>
                <a:latin typeface="Arial"/>
                <a:cs typeface="Arial"/>
              </a:rPr>
              <a:t>the</a:t>
            </a:r>
            <a:r>
              <a:rPr dirty="0" sz="1400" spc="-30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C00000"/>
                </a:solidFill>
                <a:latin typeface="Arial"/>
                <a:cs typeface="Arial"/>
              </a:rPr>
              <a:t>EARLY</a:t>
            </a:r>
            <a:r>
              <a:rPr dirty="0" sz="1400" spc="30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C00000"/>
                </a:solidFill>
                <a:latin typeface="Arial"/>
                <a:cs typeface="Arial"/>
              </a:rPr>
              <a:t>TAVR</a:t>
            </a:r>
            <a:r>
              <a:rPr dirty="0" sz="1400" spc="20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C00000"/>
                </a:solidFill>
                <a:latin typeface="Arial"/>
                <a:cs typeface="Arial"/>
              </a:rPr>
              <a:t>Trial</a:t>
            </a:r>
            <a:r>
              <a:rPr dirty="0" sz="1400" spc="-40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C00000"/>
                </a:solidFill>
                <a:latin typeface="Arial"/>
                <a:cs typeface="Arial"/>
              </a:rPr>
              <a:t>Executive</a:t>
            </a:r>
            <a:r>
              <a:rPr dirty="0" sz="1400" spc="-45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C00000"/>
                </a:solidFill>
                <a:latin typeface="Arial"/>
                <a:cs typeface="Arial"/>
              </a:rPr>
              <a:t>Committee</a:t>
            </a:r>
            <a:r>
              <a:rPr dirty="0" sz="1400" spc="-45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C00000"/>
                </a:solidFill>
                <a:latin typeface="Arial"/>
                <a:cs typeface="Arial"/>
              </a:rPr>
              <a:t>and</a:t>
            </a:r>
            <a:r>
              <a:rPr dirty="0" sz="1400" spc="-25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C00000"/>
                </a:solidFill>
                <a:latin typeface="Arial"/>
                <a:cs typeface="Arial"/>
              </a:rPr>
              <a:t>Study</a:t>
            </a:r>
            <a:r>
              <a:rPr dirty="0" sz="1400" spc="-30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C00000"/>
                </a:solidFill>
                <a:latin typeface="Arial"/>
                <a:cs typeface="Arial"/>
              </a:rPr>
              <a:t>Investigators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740460" y="4203903"/>
            <a:ext cx="778954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001F5F"/>
                </a:solidFill>
                <a:latin typeface="Arial"/>
                <a:cs typeface="Arial"/>
                <a:hlinkClick r:id="rId5"/>
              </a:rPr>
              <a:t>https://www.ahajournals.org/doi/10.1161/CIRCULATIONAHA.125.074425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64634" y="4468279"/>
            <a:ext cx="8453755" cy="590550"/>
            <a:chOff x="64634" y="4468279"/>
            <a:chExt cx="8453755" cy="590550"/>
          </a:xfrm>
        </p:grpSpPr>
        <p:sp>
          <p:nvSpPr>
            <p:cNvPr id="11" name="object 11" descr=""/>
            <p:cNvSpPr/>
            <p:nvPr/>
          </p:nvSpPr>
          <p:spPr>
            <a:xfrm>
              <a:off x="753148" y="4468279"/>
              <a:ext cx="7764780" cy="24765"/>
            </a:xfrm>
            <a:custGeom>
              <a:avLst/>
              <a:gdLst/>
              <a:ahLst/>
              <a:cxnLst/>
              <a:rect l="l" t="t" r="r" b="b"/>
              <a:pathLst>
                <a:path w="7764780" h="24764">
                  <a:moveTo>
                    <a:pt x="7764741" y="0"/>
                  </a:moveTo>
                  <a:lnTo>
                    <a:pt x="0" y="0"/>
                  </a:lnTo>
                  <a:lnTo>
                    <a:pt x="0" y="24384"/>
                  </a:lnTo>
                  <a:lnTo>
                    <a:pt x="7764741" y="24384"/>
                  </a:lnTo>
                  <a:lnTo>
                    <a:pt x="7764741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2" name="object 12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4634" y="4693875"/>
              <a:ext cx="2206879" cy="364515"/>
            </a:xfrm>
            <a:prstGeom prst="rect">
              <a:avLst/>
            </a:prstGeom>
          </p:spPr>
        </p:pic>
      </p:grpSp>
      <p:pic>
        <p:nvPicPr>
          <p:cNvPr id="13" name="object 1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69798" y="205037"/>
            <a:ext cx="5002657" cy="914767"/>
          </a:xfrm>
          <a:prstGeom prst="rect">
            <a:avLst/>
          </a:prstGeom>
        </p:spPr>
      </p:pic>
      <p:grpSp>
        <p:nvGrpSpPr>
          <p:cNvPr id="14" name="object 14" descr=""/>
          <p:cNvGrpSpPr/>
          <p:nvPr/>
        </p:nvGrpSpPr>
        <p:grpSpPr>
          <a:xfrm>
            <a:off x="6145276" y="-6350"/>
            <a:ext cx="2867025" cy="2096770"/>
            <a:chOff x="6145276" y="-6350"/>
            <a:chExt cx="2867025" cy="2096770"/>
          </a:xfrm>
        </p:grpSpPr>
        <p:sp>
          <p:nvSpPr>
            <p:cNvPr id="15" name="object 15" descr=""/>
            <p:cNvSpPr/>
            <p:nvPr/>
          </p:nvSpPr>
          <p:spPr>
            <a:xfrm>
              <a:off x="6151626" y="0"/>
              <a:ext cx="2854325" cy="2084070"/>
            </a:xfrm>
            <a:custGeom>
              <a:avLst/>
              <a:gdLst/>
              <a:ahLst/>
              <a:cxnLst/>
              <a:rect l="l" t="t" r="r" b="b"/>
              <a:pathLst>
                <a:path w="2854325" h="2084070">
                  <a:moveTo>
                    <a:pt x="1918970" y="0"/>
                  </a:moveTo>
                  <a:lnTo>
                    <a:pt x="1427099" y="559562"/>
                  </a:lnTo>
                  <a:lnTo>
                    <a:pt x="1103629" y="221361"/>
                  </a:lnTo>
                  <a:lnTo>
                    <a:pt x="966216" y="609726"/>
                  </a:lnTo>
                  <a:lnTo>
                    <a:pt x="48895" y="221361"/>
                  </a:lnTo>
                  <a:lnTo>
                    <a:pt x="611377" y="734822"/>
                  </a:lnTo>
                  <a:lnTo>
                    <a:pt x="0" y="831214"/>
                  </a:lnTo>
                  <a:lnTo>
                    <a:pt x="491871" y="1136014"/>
                  </a:lnTo>
                  <a:lnTo>
                    <a:pt x="17779" y="1407287"/>
                  </a:lnTo>
                  <a:lnTo>
                    <a:pt x="748792" y="1344676"/>
                  </a:lnTo>
                  <a:lnTo>
                    <a:pt x="629284" y="1699640"/>
                  </a:lnTo>
                  <a:lnTo>
                    <a:pt x="1019428" y="1507616"/>
                  </a:lnTo>
                  <a:lnTo>
                    <a:pt x="1121282" y="2083943"/>
                  </a:lnTo>
                  <a:lnTo>
                    <a:pt x="1391793" y="1440941"/>
                  </a:lnTo>
                  <a:lnTo>
                    <a:pt x="1750441" y="1904238"/>
                  </a:lnTo>
                  <a:lnTo>
                    <a:pt x="1852676" y="1394840"/>
                  </a:lnTo>
                  <a:lnTo>
                    <a:pt x="2397759" y="1745741"/>
                  </a:lnTo>
                  <a:lnTo>
                    <a:pt x="2224913" y="1248664"/>
                  </a:lnTo>
                  <a:lnTo>
                    <a:pt x="2854325" y="1282191"/>
                  </a:lnTo>
                  <a:lnTo>
                    <a:pt x="2326640" y="1010665"/>
                  </a:lnTo>
                  <a:lnTo>
                    <a:pt x="2787777" y="784987"/>
                  </a:lnTo>
                  <a:lnTo>
                    <a:pt x="2207005" y="705738"/>
                  </a:lnTo>
                  <a:lnTo>
                    <a:pt x="2428748" y="430022"/>
                  </a:lnTo>
                  <a:lnTo>
                    <a:pt x="1870455" y="513714"/>
                  </a:lnTo>
                  <a:lnTo>
                    <a:pt x="1918970" y="0"/>
                  </a:lnTo>
                  <a:close/>
                </a:path>
              </a:pathLst>
            </a:custGeom>
            <a:solidFill>
              <a:srgbClr val="ACA7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6151626" y="0"/>
              <a:ext cx="2854325" cy="2084070"/>
            </a:xfrm>
            <a:custGeom>
              <a:avLst/>
              <a:gdLst/>
              <a:ahLst/>
              <a:cxnLst/>
              <a:rect l="l" t="t" r="r" b="b"/>
              <a:pathLst>
                <a:path w="2854325" h="2084070">
                  <a:moveTo>
                    <a:pt x="1427099" y="559562"/>
                  </a:moveTo>
                  <a:lnTo>
                    <a:pt x="1918970" y="0"/>
                  </a:lnTo>
                  <a:lnTo>
                    <a:pt x="1870455" y="513714"/>
                  </a:lnTo>
                  <a:lnTo>
                    <a:pt x="2428748" y="430022"/>
                  </a:lnTo>
                  <a:lnTo>
                    <a:pt x="2207005" y="705738"/>
                  </a:lnTo>
                  <a:lnTo>
                    <a:pt x="2787777" y="784987"/>
                  </a:lnTo>
                  <a:lnTo>
                    <a:pt x="2326640" y="1010665"/>
                  </a:lnTo>
                  <a:lnTo>
                    <a:pt x="2854325" y="1282191"/>
                  </a:lnTo>
                  <a:lnTo>
                    <a:pt x="2224913" y="1248664"/>
                  </a:lnTo>
                  <a:lnTo>
                    <a:pt x="2397759" y="1745741"/>
                  </a:lnTo>
                  <a:lnTo>
                    <a:pt x="1852676" y="1394840"/>
                  </a:lnTo>
                  <a:lnTo>
                    <a:pt x="1750441" y="1904238"/>
                  </a:lnTo>
                  <a:lnTo>
                    <a:pt x="1391793" y="1440941"/>
                  </a:lnTo>
                  <a:lnTo>
                    <a:pt x="1121282" y="2083943"/>
                  </a:lnTo>
                  <a:lnTo>
                    <a:pt x="1019428" y="1507616"/>
                  </a:lnTo>
                  <a:lnTo>
                    <a:pt x="629284" y="1699640"/>
                  </a:lnTo>
                  <a:lnTo>
                    <a:pt x="748792" y="1344676"/>
                  </a:lnTo>
                  <a:lnTo>
                    <a:pt x="17779" y="1407287"/>
                  </a:lnTo>
                  <a:lnTo>
                    <a:pt x="491871" y="1136014"/>
                  </a:lnTo>
                  <a:lnTo>
                    <a:pt x="0" y="831214"/>
                  </a:lnTo>
                  <a:lnTo>
                    <a:pt x="611377" y="734822"/>
                  </a:lnTo>
                  <a:lnTo>
                    <a:pt x="48895" y="221361"/>
                  </a:lnTo>
                  <a:lnTo>
                    <a:pt x="966216" y="609726"/>
                  </a:lnTo>
                  <a:lnTo>
                    <a:pt x="1103629" y="221361"/>
                  </a:lnTo>
                  <a:lnTo>
                    <a:pt x="1427099" y="559562"/>
                  </a:lnTo>
                  <a:close/>
                </a:path>
              </a:pathLst>
            </a:custGeom>
            <a:ln w="12700">
              <a:solidFill>
                <a:srgbClr val="ACA77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7029450" y="535051"/>
            <a:ext cx="1066800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 indent="-2540">
              <a:lnSpc>
                <a:spcPct val="100000"/>
              </a:lnSpc>
              <a:spcBef>
                <a:spcPts val="100"/>
              </a:spcBef>
            </a:pPr>
            <a:r>
              <a:rPr dirty="0" sz="1800" spc="60">
                <a:solidFill>
                  <a:srgbClr val="FFFFFF"/>
                </a:solidFill>
                <a:latin typeface="Calibri"/>
                <a:cs typeface="Calibri"/>
              </a:rPr>
              <a:t>Just </a:t>
            </a:r>
            <a:r>
              <a:rPr dirty="0" sz="1800" spc="85">
                <a:solidFill>
                  <a:srgbClr val="FFFFFF"/>
                </a:solidFill>
                <a:latin typeface="Calibri"/>
                <a:cs typeface="Calibri"/>
              </a:rPr>
              <a:t>Published </a:t>
            </a:r>
            <a:r>
              <a:rPr dirty="0" sz="1800" spc="45">
                <a:solidFill>
                  <a:srgbClr val="FFFFFF"/>
                </a:solidFill>
                <a:latin typeface="Calibri"/>
                <a:cs typeface="Calibri"/>
              </a:rPr>
              <a:t>Online!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02055">
              <a:lnSpc>
                <a:spcPct val="100000"/>
              </a:lnSpc>
              <a:spcBef>
                <a:spcPts val="105"/>
              </a:spcBef>
            </a:pPr>
            <a:r>
              <a:rPr dirty="0" sz="3200" spc="-10"/>
              <a:t>Background</a:t>
            </a:r>
            <a:endParaRPr sz="3200"/>
          </a:p>
        </p:txBody>
      </p:sp>
      <p:sp>
        <p:nvSpPr>
          <p:cNvPr id="3" name="object 3" descr=""/>
          <p:cNvSpPr txBox="1"/>
          <p:nvPr/>
        </p:nvSpPr>
        <p:spPr>
          <a:xfrm>
            <a:off x="109829" y="1002614"/>
            <a:ext cx="8662670" cy="27724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93700" marR="67310" indent="-342900">
              <a:lnSpc>
                <a:spcPct val="100000"/>
              </a:lnSpc>
              <a:spcBef>
                <a:spcPts val="100"/>
              </a:spcBef>
              <a:buClr>
                <a:srgbClr val="908745"/>
              </a:buClr>
              <a:buSzPct val="123809"/>
              <a:buChar char="•"/>
              <a:tabLst>
                <a:tab pos="393700" algn="l"/>
              </a:tabLst>
            </a:pPr>
            <a:r>
              <a:rPr dirty="0" sz="2100">
                <a:latin typeface="Arial"/>
                <a:cs typeface="Arial"/>
              </a:rPr>
              <a:t>Results</a:t>
            </a:r>
            <a:r>
              <a:rPr dirty="0" sz="2100" spc="-45">
                <a:latin typeface="Arial"/>
                <a:cs typeface="Arial"/>
              </a:rPr>
              <a:t> </a:t>
            </a:r>
            <a:r>
              <a:rPr dirty="0" sz="2100">
                <a:latin typeface="Arial"/>
                <a:cs typeface="Arial"/>
              </a:rPr>
              <a:t>from</a:t>
            </a:r>
            <a:r>
              <a:rPr dirty="0" sz="2100" spc="-35">
                <a:latin typeface="Arial"/>
                <a:cs typeface="Arial"/>
              </a:rPr>
              <a:t> </a:t>
            </a:r>
            <a:r>
              <a:rPr dirty="0" sz="2100">
                <a:latin typeface="Arial"/>
                <a:cs typeface="Arial"/>
              </a:rPr>
              <a:t>the</a:t>
            </a:r>
            <a:r>
              <a:rPr dirty="0" sz="2100" spc="-40">
                <a:latin typeface="Arial"/>
                <a:cs typeface="Arial"/>
              </a:rPr>
              <a:t> </a:t>
            </a:r>
            <a:r>
              <a:rPr dirty="0" sz="2100" spc="-30">
                <a:latin typeface="Arial"/>
                <a:cs typeface="Arial"/>
              </a:rPr>
              <a:t>EARLY</a:t>
            </a:r>
            <a:r>
              <a:rPr dirty="0" sz="2100" spc="-114">
                <a:latin typeface="Arial"/>
                <a:cs typeface="Arial"/>
              </a:rPr>
              <a:t> </a:t>
            </a:r>
            <a:r>
              <a:rPr dirty="0" sz="2100" spc="-65">
                <a:latin typeface="Arial"/>
                <a:cs typeface="Arial"/>
              </a:rPr>
              <a:t>TAVR</a:t>
            </a:r>
            <a:r>
              <a:rPr dirty="0" sz="2100" spc="-30">
                <a:latin typeface="Arial"/>
                <a:cs typeface="Arial"/>
              </a:rPr>
              <a:t> </a:t>
            </a:r>
            <a:r>
              <a:rPr dirty="0" sz="2100">
                <a:latin typeface="Arial"/>
                <a:cs typeface="Arial"/>
              </a:rPr>
              <a:t>trial</a:t>
            </a:r>
            <a:r>
              <a:rPr dirty="0" sz="2100" spc="-45">
                <a:latin typeface="Arial"/>
                <a:cs typeface="Arial"/>
              </a:rPr>
              <a:t> </a:t>
            </a:r>
            <a:r>
              <a:rPr dirty="0" sz="2100">
                <a:latin typeface="Arial"/>
                <a:cs typeface="Arial"/>
              </a:rPr>
              <a:t>were</a:t>
            </a:r>
            <a:r>
              <a:rPr dirty="0" sz="2100" spc="-40">
                <a:latin typeface="Arial"/>
                <a:cs typeface="Arial"/>
              </a:rPr>
              <a:t> </a:t>
            </a:r>
            <a:r>
              <a:rPr dirty="0" sz="2100">
                <a:latin typeface="Arial"/>
                <a:cs typeface="Arial"/>
              </a:rPr>
              <a:t>recently</a:t>
            </a:r>
            <a:r>
              <a:rPr dirty="0" sz="2100" spc="-30">
                <a:latin typeface="Arial"/>
                <a:cs typeface="Arial"/>
              </a:rPr>
              <a:t> </a:t>
            </a:r>
            <a:r>
              <a:rPr dirty="0" sz="2100">
                <a:latin typeface="Arial"/>
                <a:cs typeface="Arial"/>
              </a:rPr>
              <a:t>reported,</a:t>
            </a:r>
            <a:r>
              <a:rPr dirty="0" sz="2100" spc="-25">
                <a:latin typeface="Arial"/>
                <a:cs typeface="Arial"/>
              </a:rPr>
              <a:t> </a:t>
            </a:r>
            <a:r>
              <a:rPr dirty="0" sz="2100" spc="-10">
                <a:latin typeface="Arial"/>
                <a:cs typeface="Arial"/>
              </a:rPr>
              <a:t>showing </a:t>
            </a:r>
            <a:r>
              <a:rPr dirty="0" sz="2100" b="1">
                <a:solidFill>
                  <a:srgbClr val="0D445E"/>
                </a:solidFill>
                <a:latin typeface="Arial"/>
                <a:cs typeface="Arial"/>
              </a:rPr>
              <a:t>early</a:t>
            </a:r>
            <a:r>
              <a:rPr dirty="0" sz="2100" spc="-60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2100" b="1">
                <a:solidFill>
                  <a:srgbClr val="0D445E"/>
                </a:solidFill>
                <a:latin typeface="Arial"/>
                <a:cs typeface="Arial"/>
              </a:rPr>
              <a:t>transcatheter</a:t>
            </a:r>
            <a:r>
              <a:rPr dirty="0" sz="2100" spc="-40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2100" b="1">
                <a:solidFill>
                  <a:srgbClr val="0D445E"/>
                </a:solidFill>
                <a:latin typeface="Arial"/>
                <a:cs typeface="Arial"/>
              </a:rPr>
              <a:t>aortic</a:t>
            </a:r>
            <a:r>
              <a:rPr dirty="0" sz="2100" spc="-45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2100" b="1">
                <a:solidFill>
                  <a:srgbClr val="0D445E"/>
                </a:solidFill>
                <a:latin typeface="Arial"/>
                <a:cs typeface="Arial"/>
              </a:rPr>
              <a:t>valve</a:t>
            </a:r>
            <a:r>
              <a:rPr dirty="0" sz="2100" spc="-50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2100" b="1">
                <a:solidFill>
                  <a:srgbClr val="0D445E"/>
                </a:solidFill>
                <a:latin typeface="Arial"/>
                <a:cs typeface="Arial"/>
              </a:rPr>
              <a:t>replacement</a:t>
            </a:r>
            <a:r>
              <a:rPr dirty="0" sz="2100" spc="-55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2100" spc="-35" b="1">
                <a:solidFill>
                  <a:srgbClr val="0D445E"/>
                </a:solidFill>
                <a:latin typeface="Arial"/>
                <a:cs typeface="Arial"/>
              </a:rPr>
              <a:t>(TAVR)</a:t>
            </a:r>
            <a:r>
              <a:rPr dirty="0" sz="2100" spc="-25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2100">
                <a:latin typeface="Arial"/>
                <a:cs typeface="Arial"/>
              </a:rPr>
              <a:t>was</a:t>
            </a:r>
            <a:r>
              <a:rPr dirty="0" sz="2100" spc="-45">
                <a:latin typeface="Arial"/>
                <a:cs typeface="Arial"/>
              </a:rPr>
              <a:t> </a:t>
            </a:r>
            <a:r>
              <a:rPr dirty="0" sz="2100" spc="-10" b="1">
                <a:solidFill>
                  <a:srgbClr val="0D445E"/>
                </a:solidFill>
                <a:latin typeface="Arial"/>
                <a:cs typeface="Arial"/>
              </a:rPr>
              <a:t>superior </a:t>
            </a:r>
            <a:r>
              <a:rPr dirty="0" sz="2100" b="1">
                <a:solidFill>
                  <a:srgbClr val="0D445E"/>
                </a:solidFill>
                <a:latin typeface="Arial"/>
                <a:cs typeface="Arial"/>
              </a:rPr>
              <a:t>to</a:t>
            </a:r>
            <a:r>
              <a:rPr dirty="0" sz="2100" spc="-20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2100" b="1">
                <a:solidFill>
                  <a:srgbClr val="0D445E"/>
                </a:solidFill>
                <a:latin typeface="Arial"/>
                <a:cs typeface="Arial"/>
              </a:rPr>
              <a:t>clinical</a:t>
            </a:r>
            <a:r>
              <a:rPr dirty="0" sz="2100" spc="-30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2100" b="1">
                <a:solidFill>
                  <a:srgbClr val="0D445E"/>
                </a:solidFill>
                <a:latin typeface="Arial"/>
                <a:cs typeface="Arial"/>
              </a:rPr>
              <a:t>surveillance</a:t>
            </a:r>
            <a:r>
              <a:rPr dirty="0" sz="2100" spc="-30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2100" b="1">
                <a:solidFill>
                  <a:srgbClr val="0D445E"/>
                </a:solidFill>
                <a:latin typeface="Arial"/>
                <a:cs typeface="Arial"/>
              </a:rPr>
              <a:t>(CS)</a:t>
            </a:r>
            <a:r>
              <a:rPr dirty="0" sz="2100" spc="-20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2100">
                <a:latin typeface="Arial"/>
                <a:cs typeface="Arial"/>
              </a:rPr>
              <a:t>in</a:t>
            </a:r>
            <a:r>
              <a:rPr dirty="0" sz="2100" spc="-45">
                <a:latin typeface="Arial"/>
                <a:cs typeface="Arial"/>
              </a:rPr>
              <a:t> </a:t>
            </a:r>
            <a:r>
              <a:rPr dirty="0" sz="2100">
                <a:latin typeface="Arial"/>
                <a:cs typeface="Arial"/>
              </a:rPr>
              <a:t>patients</a:t>
            </a:r>
            <a:r>
              <a:rPr dirty="0" sz="2100" spc="-30">
                <a:latin typeface="Arial"/>
                <a:cs typeface="Arial"/>
              </a:rPr>
              <a:t> </a:t>
            </a:r>
            <a:r>
              <a:rPr dirty="0" sz="2100">
                <a:latin typeface="Arial"/>
                <a:cs typeface="Arial"/>
              </a:rPr>
              <a:t>with</a:t>
            </a:r>
            <a:r>
              <a:rPr dirty="0" sz="2100" spc="-35">
                <a:latin typeface="Arial"/>
                <a:cs typeface="Arial"/>
              </a:rPr>
              <a:t> </a:t>
            </a:r>
            <a:r>
              <a:rPr dirty="0" sz="2100" spc="-10" b="1">
                <a:solidFill>
                  <a:srgbClr val="0D445E"/>
                </a:solidFill>
                <a:latin typeface="Arial"/>
                <a:cs typeface="Arial"/>
              </a:rPr>
              <a:t>asymptomatic,</a:t>
            </a:r>
            <a:r>
              <a:rPr dirty="0" sz="2100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2100" spc="-10" b="1">
                <a:solidFill>
                  <a:srgbClr val="0D445E"/>
                </a:solidFill>
                <a:latin typeface="Arial"/>
                <a:cs typeface="Arial"/>
              </a:rPr>
              <a:t>severe </a:t>
            </a:r>
            <a:r>
              <a:rPr dirty="0" sz="2100" b="1">
                <a:solidFill>
                  <a:srgbClr val="0D445E"/>
                </a:solidFill>
                <a:latin typeface="Arial"/>
                <a:cs typeface="Arial"/>
              </a:rPr>
              <a:t>aortic</a:t>
            </a:r>
            <a:r>
              <a:rPr dirty="0" sz="2100" spc="-40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2100" b="1">
                <a:solidFill>
                  <a:srgbClr val="0D445E"/>
                </a:solidFill>
                <a:latin typeface="Arial"/>
                <a:cs typeface="Arial"/>
              </a:rPr>
              <a:t>stenosis</a:t>
            </a:r>
            <a:r>
              <a:rPr dirty="0" sz="2100" spc="-45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2100" spc="-10" b="1">
                <a:solidFill>
                  <a:srgbClr val="0D445E"/>
                </a:solidFill>
                <a:latin typeface="Arial"/>
                <a:cs typeface="Arial"/>
              </a:rPr>
              <a:t>(AS).</a:t>
            </a:r>
            <a:r>
              <a:rPr dirty="0" baseline="25793" sz="2100" spc="-15">
                <a:solidFill>
                  <a:srgbClr val="0D445E"/>
                </a:solidFill>
                <a:latin typeface="Arial"/>
                <a:cs typeface="Arial"/>
              </a:rPr>
              <a:t>1</a:t>
            </a:r>
            <a:endParaRPr baseline="25793" sz="2100">
              <a:latin typeface="Arial"/>
              <a:cs typeface="Arial"/>
            </a:endParaRPr>
          </a:p>
          <a:p>
            <a:pPr marL="393700" marR="243840" indent="-342900">
              <a:lnSpc>
                <a:spcPct val="100000"/>
              </a:lnSpc>
              <a:spcBef>
                <a:spcPts val="1205"/>
              </a:spcBef>
              <a:buClr>
                <a:srgbClr val="908745"/>
              </a:buClr>
              <a:buSzPct val="123809"/>
              <a:buChar char="•"/>
              <a:tabLst>
                <a:tab pos="393700" algn="l"/>
              </a:tabLst>
            </a:pPr>
            <a:r>
              <a:rPr dirty="0" sz="2100">
                <a:latin typeface="Arial"/>
                <a:cs typeface="Arial"/>
              </a:rPr>
              <a:t>Based</a:t>
            </a:r>
            <a:r>
              <a:rPr dirty="0" sz="2100" spc="-30">
                <a:latin typeface="Arial"/>
                <a:cs typeface="Arial"/>
              </a:rPr>
              <a:t> </a:t>
            </a:r>
            <a:r>
              <a:rPr dirty="0" sz="2100">
                <a:latin typeface="Arial"/>
                <a:cs typeface="Arial"/>
              </a:rPr>
              <a:t>on</a:t>
            </a:r>
            <a:r>
              <a:rPr dirty="0" sz="2100" spc="-30">
                <a:latin typeface="Arial"/>
                <a:cs typeface="Arial"/>
              </a:rPr>
              <a:t> </a:t>
            </a:r>
            <a:r>
              <a:rPr dirty="0" sz="2100">
                <a:latin typeface="Arial"/>
                <a:cs typeface="Arial"/>
              </a:rPr>
              <a:t>prior</a:t>
            </a:r>
            <a:r>
              <a:rPr dirty="0" sz="2100" spc="-25">
                <a:latin typeface="Arial"/>
                <a:cs typeface="Arial"/>
              </a:rPr>
              <a:t> </a:t>
            </a:r>
            <a:r>
              <a:rPr dirty="0" sz="2100">
                <a:latin typeface="Arial"/>
                <a:cs typeface="Arial"/>
              </a:rPr>
              <a:t>studies</a:t>
            </a:r>
            <a:r>
              <a:rPr dirty="0" sz="2100" spc="-35">
                <a:latin typeface="Arial"/>
                <a:cs typeface="Arial"/>
              </a:rPr>
              <a:t> </a:t>
            </a:r>
            <a:r>
              <a:rPr dirty="0" sz="2100">
                <a:latin typeface="Arial"/>
                <a:cs typeface="Arial"/>
              </a:rPr>
              <a:t>evaluating</a:t>
            </a:r>
            <a:r>
              <a:rPr dirty="0" sz="2100" spc="-25">
                <a:latin typeface="Arial"/>
                <a:cs typeface="Arial"/>
              </a:rPr>
              <a:t> </a:t>
            </a:r>
            <a:r>
              <a:rPr dirty="0" sz="2100">
                <a:latin typeface="Arial"/>
                <a:cs typeface="Arial"/>
              </a:rPr>
              <a:t>biomarkers</a:t>
            </a:r>
            <a:r>
              <a:rPr dirty="0" sz="2100" spc="-15">
                <a:latin typeface="Arial"/>
                <a:cs typeface="Arial"/>
              </a:rPr>
              <a:t> </a:t>
            </a:r>
            <a:r>
              <a:rPr dirty="0" sz="2100">
                <a:latin typeface="Arial"/>
                <a:cs typeface="Arial"/>
              </a:rPr>
              <a:t>in</a:t>
            </a:r>
            <a:r>
              <a:rPr dirty="0" sz="2100" spc="-145">
                <a:latin typeface="Arial"/>
                <a:cs typeface="Arial"/>
              </a:rPr>
              <a:t> </a:t>
            </a:r>
            <a:r>
              <a:rPr dirty="0" sz="2100">
                <a:latin typeface="Arial"/>
                <a:cs typeface="Arial"/>
              </a:rPr>
              <a:t>AS,</a:t>
            </a:r>
            <a:r>
              <a:rPr dirty="0" baseline="25793" sz="2100">
                <a:latin typeface="Arial"/>
                <a:cs typeface="Arial"/>
              </a:rPr>
              <a:t>2-6</a:t>
            </a:r>
            <a:r>
              <a:rPr dirty="0" baseline="25793" sz="2100" spc="-44">
                <a:latin typeface="Arial"/>
                <a:cs typeface="Arial"/>
              </a:rPr>
              <a:t> </a:t>
            </a:r>
            <a:r>
              <a:rPr dirty="0" sz="2100">
                <a:latin typeface="Arial"/>
                <a:cs typeface="Arial"/>
              </a:rPr>
              <a:t>the</a:t>
            </a:r>
            <a:r>
              <a:rPr dirty="0" sz="2100" spc="-135">
                <a:latin typeface="Arial"/>
                <a:cs typeface="Arial"/>
              </a:rPr>
              <a:t> </a:t>
            </a:r>
            <a:r>
              <a:rPr dirty="0" sz="2100" spc="-10">
                <a:latin typeface="Arial"/>
                <a:cs typeface="Arial"/>
              </a:rPr>
              <a:t>ACC/AHA </a:t>
            </a:r>
            <a:r>
              <a:rPr dirty="0" sz="2100">
                <a:latin typeface="Arial"/>
                <a:cs typeface="Arial"/>
              </a:rPr>
              <a:t>valve</a:t>
            </a:r>
            <a:r>
              <a:rPr dirty="0" sz="2100" spc="-45">
                <a:latin typeface="Arial"/>
                <a:cs typeface="Arial"/>
              </a:rPr>
              <a:t> </a:t>
            </a:r>
            <a:r>
              <a:rPr dirty="0" sz="2100">
                <a:latin typeface="Arial"/>
                <a:cs typeface="Arial"/>
              </a:rPr>
              <a:t>guidelines</a:t>
            </a:r>
            <a:r>
              <a:rPr dirty="0" sz="2100" spc="-35">
                <a:latin typeface="Arial"/>
                <a:cs typeface="Arial"/>
              </a:rPr>
              <a:t> </a:t>
            </a:r>
            <a:r>
              <a:rPr dirty="0" sz="2100">
                <a:latin typeface="Arial"/>
                <a:cs typeface="Arial"/>
              </a:rPr>
              <a:t>include</a:t>
            </a:r>
            <a:r>
              <a:rPr dirty="0" sz="2100" spc="-50">
                <a:latin typeface="Arial"/>
                <a:cs typeface="Arial"/>
              </a:rPr>
              <a:t> </a:t>
            </a:r>
            <a:r>
              <a:rPr dirty="0" sz="2100">
                <a:latin typeface="Arial"/>
                <a:cs typeface="Arial"/>
              </a:rPr>
              <a:t>a</a:t>
            </a:r>
            <a:r>
              <a:rPr dirty="0" sz="2100" spc="-30">
                <a:latin typeface="Arial"/>
                <a:cs typeface="Arial"/>
              </a:rPr>
              <a:t> </a:t>
            </a:r>
            <a:r>
              <a:rPr dirty="0" sz="2100" b="1">
                <a:solidFill>
                  <a:srgbClr val="0D445E"/>
                </a:solidFill>
                <a:latin typeface="Arial"/>
                <a:cs typeface="Arial"/>
              </a:rPr>
              <a:t>Class</a:t>
            </a:r>
            <a:r>
              <a:rPr dirty="0" sz="2100" spc="-20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2100" b="1">
                <a:solidFill>
                  <a:srgbClr val="0D445E"/>
                </a:solidFill>
                <a:latin typeface="Arial"/>
                <a:cs typeface="Arial"/>
              </a:rPr>
              <a:t>2a</a:t>
            </a:r>
            <a:r>
              <a:rPr dirty="0" sz="2100" spc="-30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2100" spc="-10" b="1">
                <a:solidFill>
                  <a:srgbClr val="0D445E"/>
                </a:solidFill>
                <a:latin typeface="Arial"/>
                <a:cs typeface="Arial"/>
              </a:rPr>
              <a:t>recommendation:</a:t>
            </a:r>
            <a:endParaRPr sz="2100">
              <a:latin typeface="Arial"/>
              <a:cs typeface="Arial"/>
            </a:endParaRPr>
          </a:p>
          <a:p>
            <a:pPr marL="393700" marR="55880">
              <a:lnSpc>
                <a:spcPct val="100000"/>
              </a:lnSpc>
              <a:spcBef>
                <a:spcPts val="1220"/>
              </a:spcBef>
            </a:pPr>
            <a:r>
              <a:rPr dirty="0" sz="1700" i="1">
                <a:latin typeface="Arial"/>
                <a:cs typeface="Arial"/>
              </a:rPr>
              <a:t>“In</a:t>
            </a:r>
            <a:r>
              <a:rPr dirty="0" sz="1700" spc="-30" i="1">
                <a:latin typeface="Arial"/>
                <a:cs typeface="Arial"/>
              </a:rPr>
              <a:t> </a:t>
            </a:r>
            <a:r>
              <a:rPr dirty="0" sz="1700" i="1">
                <a:latin typeface="Arial"/>
                <a:cs typeface="Arial"/>
              </a:rPr>
              <a:t>apparently</a:t>
            </a:r>
            <a:r>
              <a:rPr dirty="0" sz="1700" spc="-30" i="1">
                <a:latin typeface="Arial"/>
                <a:cs typeface="Arial"/>
              </a:rPr>
              <a:t> </a:t>
            </a:r>
            <a:r>
              <a:rPr dirty="0" sz="1700" i="1">
                <a:latin typeface="Arial"/>
                <a:cs typeface="Arial"/>
              </a:rPr>
              <a:t>asymptomatic</a:t>
            </a:r>
            <a:r>
              <a:rPr dirty="0" sz="1700" spc="-25" i="1">
                <a:latin typeface="Arial"/>
                <a:cs typeface="Arial"/>
              </a:rPr>
              <a:t> </a:t>
            </a:r>
            <a:r>
              <a:rPr dirty="0" sz="1700" i="1">
                <a:latin typeface="Arial"/>
                <a:cs typeface="Arial"/>
              </a:rPr>
              <a:t>patients</a:t>
            </a:r>
            <a:r>
              <a:rPr dirty="0" sz="1700" spc="-35" i="1">
                <a:latin typeface="Arial"/>
                <a:cs typeface="Arial"/>
              </a:rPr>
              <a:t> </a:t>
            </a:r>
            <a:r>
              <a:rPr dirty="0" sz="1700" i="1">
                <a:latin typeface="Arial"/>
                <a:cs typeface="Arial"/>
              </a:rPr>
              <a:t>with</a:t>
            </a:r>
            <a:r>
              <a:rPr dirty="0" sz="1700" spc="-5" i="1">
                <a:latin typeface="Arial"/>
                <a:cs typeface="Arial"/>
              </a:rPr>
              <a:t> </a:t>
            </a:r>
            <a:r>
              <a:rPr dirty="0" sz="1700" i="1">
                <a:latin typeface="Arial"/>
                <a:cs typeface="Arial"/>
              </a:rPr>
              <a:t>severe</a:t>
            </a:r>
            <a:r>
              <a:rPr dirty="0" sz="1700" spc="-95" i="1">
                <a:latin typeface="Arial"/>
                <a:cs typeface="Arial"/>
              </a:rPr>
              <a:t> </a:t>
            </a:r>
            <a:r>
              <a:rPr dirty="0" sz="1700" i="1">
                <a:latin typeface="Arial"/>
                <a:cs typeface="Arial"/>
              </a:rPr>
              <a:t>AS</a:t>
            </a:r>
            <a:r>
              <a:rPr dirty="0" sz="1700" spc="-25" i="1">
                <a:latin typeface="Arial"/>
                <a:cs typeface="Arial"/>
              </a:rPr>
              <a:t> </a:t>
            </a:r>
            <a:r>
              <a:rPr dirty="0" sz="1700" i="1">
                <a:latin typeface="Arial"/>
                <a:cs typeface="Arial"/>
              </a:rPr>
              <a:t>(Stage</a:t>
            </a:r>
            <a:r>
              <a:rPr dirty="0" sz="1700" spc="-30" i="1">
                <a:latin typeface="Arial"/>
                <a:cs typeface="Arial"/>
              </a:rPr>
              <a:t> </a:t>
            </a:r>
            <a:r>
              <a:rPr dirty="0" sz="1700" i="1">
                <a:latin typeface="Arial"/>
                <a:cs typeface="Arial"/>
              </a:rPr>
              <a:t>C1)</a:t>
            </a:r>
            <a:r>
              <a:rPr dirty="0" sz="1700" spc="-40" i="1">
                <a:latin typeface="Arial"/>
                <a:cs typeface="Arial"/>
              </a:rPr>
              <a:t> </a:t>
            </a:r>
            <a:r>
              <a:rPr dirty="0" sz="1700" i="1">
                <a:latin typeface="Arial"/>
                <a:cs typeface="Arial"/>
              </a:rPr>
              <a:t>and</a:t>
            </a:r>
            <a:r>
              <a:rPr dirty="0" sz="1700" spc="-30" i="1">
                <a:latin typeface="Arial"/>
                <a:cs typeface="Arial"/>
              </a:rPr>
              <a:t> </a:t>
            </a:r>
            <a:r>
              <a:rPr dirty="0" sz="1700" i="1">
                <a:latin typeface="Arial"/>
                <a:cs typeface="Arial"/>
              </a:rPr>
              <a:t>low</a:t>
            </a:r>
            <a:r>
              <a:rPr dirty="0" sz="1700" spc="-45" i="1">
                <a:latin typeface="Arial"/>
                <a:cs typeface="Arial"/>
              </a:rPr>
              <a:t> </a:t>
            </a:r>
            <a:r>
              <a:rPr dirty="0" sz="1700" i="1">
                <a:latin typeface="Arial"/>
                <a:cs typeface="Arial"/>
              </a:rPr>
              <a:t>surgical</a:t>
            </a:r>
            <a:r>
              <a:rPr dirty="0" sz="1700" spc="-45" i="1">
                <a:latin typeface="Arial"/>
                <a:cs typeface="Arial"/>
              </a:rPr>
              <a:t> </a:t>
            </a:r>
            <a:r>
              <a:rPr dirty="0" sz="1700" spc="-10" i="1">
                <a:latin typeface="Arial"/>
                <a:cs typeface="Arial"/>
              </a:rPr>
              <a:t>risk,</a:t>
            </a:r>
            <a:r>
              <a:rPr dirty="0" sz="1700" spc="-10" i="1">
                <a:latin typeface="Arial"/>
                <a:cs typeface="Arial"/>
              </a:rPr>
              <a:t> AVR</a:t>
            </a:r>
            <a:r>
              <a:rPr dirty="0" sz="1700" spc="-35" i="1">
                <a:latin typeface="Arial"/>
                <a:cs typeface="Arial"/>
              </a:rPr>
              <a:t> </a:t>
            </a:r>
            <a:r>
              <a:rPr dirty="0" sz="1700" i="1">
                <a:latin typeface="Arial"/>
                <a:cs typeface="Arial"/>
              </a:rPr>
              <a:t>is</a:t>
            </a:r>
            <a:r>
              <a:rPr dirty="0" sz="1700" spc="-30" i="1">
                <a:latin typeface="Arial"/>
                <a:cs typeface="Arial"/>
              </a:rPr>
              <a:t> </a:t>
            </a:r>
            <a:r>
              <a:rPr dirty="0" sz="1700" spc="-10" i="1">
                <a:latin typeface="Arial"/>
                <a:cs typeface="Arial"/>
              </a:rPr>
              <a:t>reasonable</a:t>
            </a:r>
            <a:r>
              <a:rPr dirty="0" sz="1700" spc="-15" i="1">
                <a:latin typeface="Arial"/>
                <a:cs typeface="Arial"/>
              </a:rPr>
              <a:t> </a:t>
            </a:r>
            <a:r>
              <a:rPr dirty="0" sz="1700" i="1">
                <a:latin typeface="Arial"/>
                <a:cs typeface="Arial"/>
              </a:rPr>
              <a:t>when</a:t>
            </a:r>
            <a:r>
              <a:rPr dirty="0" sz="1700" spc="5" i="1">
                <a:latin typeface="Arial"/>
                <a:cs typeface="Arial"/>
              </a:rPr>
              <a:t> </a:t>
            </a:r>
            <a:r>
              <a:rPr dirty="0" sz="1700" i="1">
                <a:latin typeface="Arial"/>
                <a:cs typeface="Arial"/>
              </a:rPr>
              <a:t>serum</a:t>
            </a:r>
            <a:r>
              <a:rPr dirty="0" sz="1700" spc="-35" i="1">
                <a:latin typeface="Arial"/>
                <a:cs typeface="Arial"/>
              </a:rPr>
              <a:t> </a:t>
            </a:r>
            <a:r>
              <a:rPr dirty="0" sz="1700" i="1">
                <a:latin typeface="Arial"/>
                <a:cs typeface="Arial"/>
              </a:rPr>
              <a:t>BNP</a:t>
            </a:r>
            <a:r>
              <a:rPr dirty="0" sz="1700" spc="-90" i="1">
                <a:latin typeface="Arial"/>
                <a:cs typeface="Arial"/>
              </a:rPr>
              <a:t> </a:t>
            </a:r>
            <a:r>
              <a:rPr dirty="0" sz="1700" i="1">
                <a:latin typeface="Arial"/>
                <a:cs typeface="Arial"/>
              </a:rPr>
              <a:t>level</a:t>
            </a:r>
            <a:r>
              <a:rPr dirty="0" sz="1700" spc="-25" i="1">
                <a:latin typeface="Arial"/>
                <a:cs typeface="Arial"/>
              </a:rPr>
              <a:t> </a:t>
            </a:r>
            <a:r>
              <a:rPr dirty="0" sz="1700" i="1">
                <a:latin typeface="Arial"/>
                <a:cs typeface="Arial"/>
              </a:rPr>
              <a:t>is</a:t>
            </a:r>
            <a:r>
              <a:rPr dirty="0" sz="1700" spc="-40" i="1">
                <a:latin typeface="Arial"/>
                <a:cs typeface="Arial"/>
              </a:rPr>
              <a:t> </a:t>
            </a:r>
            <a:r>
              <a:rPr dirty="0" sz="1700" i="1">
                <a:latin typeface="Arial"/>
                <a:cs typeface="Arial"/>
              </a:rPr>
              <a:t>&gt;3</a:t>
            </a:r>
            <a:r>
              <a:rPr dirty="0" sz="1700" spc="-25" i="1">
                <a:latin typeface="Arial"/>
                <a:cs typeface="Arial"/>
              </a:rPr>
              <a:t> </a:t>
            </a:r>
            <a:r>
              <a:rPr dirty="0" sz="1700" i="1">
                <a:latin typeface="Arial"/>
                <a:cs typeface="Arial"/>
              </a:rPr>
              <a:t>times</a:t>
            </a:r>
            <a:r>
              <a:rPr dirty="0" sz="1700" spc="-35" i="1">
                <a:latin typeface="Arial"/>
                <a:cs typeface="Arial"/>
              </a:rPr>
              <a:t> </a:t>
            </a:r>
            <a:r>
              <a:rPr dirty="0" sz="1700" spc="-10" i="1">
                <a:latin typeface="Arial"/>
                <a:cs typeface="Arial"/>
              </a:rPr>
              <a:t>normal.”</a:t>
            </a:r>
            <a:endParaRPr sz="17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22529" y="4792167"/>
            <a:ext cx="614616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baseline="25641" sz="975" i="1">
                <a:solidFill>
                  <a:srgbClr val="0D445E"/>
                </a:solidFill>
                <a:latin typeface="Arial"/>
                <a:cs typeface="Arial"/>
              </a:rPr>
              <a:t>1</a:t>
            </a:r>
            <a:r>
              <a:rPr dirty="0" sz="1000" i="1">
                <a:solidFill>
                  <a:srgbClr val="0D445E"/>
                </a:solidFill>
                <a:latin typeface="Arial"/>
                <a:cs typeface="Arial"/>
              </a:rPr>
              <a:t>Généreux</a:t>
            </a:r>
            <a:r>
              <a:rPr dirty="0" sz="1000" spc="-25" i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 i="1">
                <a:solidFill>
                  <a:srgbClr val="0D445E"/>
                </a:solidFill>
                <a:latin typeface="Arial"/>
                <a:cs typeface="Arial"/>
              </a:rPr>
              <a:t>et</a:t>
            </a:r>
            <a:r>
              <a:rPr dirty="0" sz="1000" spc="-35" i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 i="1">
                <a:solidFill>
                  <a:srgbClr val="0D445E"/>
                </a:solidFill>
                <a:latin typeface="Arial"/>
                <a:cs typeface="Arial"/>
              </a:rPr>
              <a:t>al.,</a:t>
            </a:r>
            <a:r>
              <a:rPr dirty="0" sz="1000" spc="-15" i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 i="1">
                <a:solidFill>
                  <a:srgbClr val="0D445E"/>
                </a:solidFill>
                <a:latin typeface="Arial"/>
                <a:cs typeface="Arial"/>
              </a:rPr>
              <a:t>NEJM</a:t>
            </a:r>
            <a:r>
              <a:rPr dirty="0" sz="1000" spc="-5" i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2024.</a:t>
            </a:r>
            <a:r>
              <a:rPr dirty="0" sz="1000" spc="22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baseline="25641" sz="975" i="1">
                <a:solidFill>
                  <a:srgbClr val="0D445E"/>
                </a:solidFill>
                <a:latin typeface="Arial"/>
                <a:cs typeface="Arial"/>
              </a:rPr>
              <a:t>2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Clavel </a:t>
            </a:r>
            <a:r>
              <a:rPr dirty="0" sz="1000" i="1">
                <a:solidFill>
                  <a:srgbClr val="0D445E"/>
                </a:solidFill>
                <a:latin typeface="Arial"/>
                <a:cs typeface="Arial"/>
              </a:rPr>
              <a:t>et</a:t>
            </a:r>
            <a:r>
              <a:rPr dirty="0" sz="1000" spc="-20" i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 i="1">
                <a:solidFill>
                  <a:srgbClr val="0D445E"/>
                </a:solidFill>
                <a:latin typeface="Arial"/>
                <a:cs typeface="Arial"/>
              </a:rPr>
              <a:t>al.,</a:t>
            </a:r>
            <a:r>
              <a:rPr dirty="0" sz="1000" spc="-20" i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 i="1">
                <a:solidFill>
                  <a:srgbClr val="0D445E"/>
                </a:solidFill>
                <a:latin typeface="Arial"/>
                <a:cs typeface="Arial"/>
              </a:rPr>
              <a:t>J</a:t>
            </a:r>
            <a:r>
              <a:rPr dirty="0" sz="1000" spc="-50" i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 i="1">
                <a:solidFill>
                  <a:srgbClr val="0D445E"/>
                </a:solidFill>
                <a:latin typeface="Arial"/>
                <a:cs typeface="Arial"/>
              </a:rPr>
              <a:t>Am</a:t>
            </a:r>
            <a:r>
              <a:rPr dirty="0" sz="1000" spc="-10" i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 i="1">
                <a:solidFill>
                  <a:srgbClr val="0D445E"/>
                </a:solidFill>
                <a:latin typeface="Arial"/>
                <a:cs typeface="Arial"/>
              </a:rPr>
              <a:t>Coll</a:t>
            </a:r>
            <a:r>
              <a:rPr dirty="0" sz="1000" spc="-10" i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 i="1">
                <a:solidFill>
                  <a:srgbClr val="0D445E"/>
                </a:solidFill>
                <a:latin typeface="Arial"/>
                <a:cs typeface="Arial"/>
              </a:rPr>
              <a:t>Cardiol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. 2014.</a:t>
            </a:r>
            <a:r>
              <a:rPr dirty="0" sz="1000" spc="-3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baseline="25641" sz="975">
                <a:solidFill>
                  <a:srgbClr val="0D445E"/>
                </a:solidFill>
                <a:latin typeface="Arial"/>
                <a:cs typeface="Arial"/>
              </a:rPr>
              <a:t>3</a:t>
            </a:r>
            <a:r>
              <a:rPr dirty="0" baseline="25641" sz="975" spc="-7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Chin</a:t>
            </a:r>
            <a:r>
              <a:rPr dirty="0" sz="1000" spc="-2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et</a:t>
            </a:r>
            <a:r>
              <a:rPr dirty="0" sz="1000" spc="-2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al.,</a:t>
            </a:r>
            <a:r>
              <a:rPr dirty="0" sz="1000" spc="-2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 i="1">
                <a:solidFill>
                  <a:srgbClr val="0D445E"/>
                </a:solidFill>
                <a:latin typeface="Arial"/>
                <a:cs typeface="Arial"/>
              </a:rPr>
              <a:t>Eur</a:t>
            </a:r>
            <a:r>
              <a:rPr dirty="0" sz="1000" spc="-5" i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 i="1">
                <a:solidFill>
                  <a:srgbClr val="0D445E"/>
                </a:solidFill>
                <a:latin typeface="Arial"/>
                <a:cs typeface="Arial"/>
              </a:rPr>
              <a:t>Heart</a:t>
            </a:r>
            <a:r>
              <a:rPr dirty="0" sz="1000" spc="-20" i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 i="1">
                <a:solidFill>
                  <a:srgbClr val="0D445E"/>
                </a:solidFill>
                <a:latin typeface="Arial"/>
                <a:cs typeface="Arial"/>
              </a:rPr>
              <a:t>J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.</a:t>
            </a:r>
            <a:r>
              <a:rPr dirty="0" sz="1000" spc="-3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 spc="-20">
                <a:solidFill>
                  <a:srgbClr val="0D445E"/>
                </a:solidFill>
                <a:latin typeface="Arial"/>
                <a:cs typeface="Arial"/>
              </a:rPr>
              <a:t>2014</a:t>
            </a:r>
            <a:endParaRPr sz="10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</a:pPr>
            <a:r>
              <a:rPr dirty="0" baseline="25641" sz="975">
                <a:solidFill>
                  <a:srgbClr val="0D445E"/>
                </a:solidFill>
                <a:latin typeface="Arial"/>
                <a:cs typeface="Arial"/>
              </a:rPr>
              <a:t>4</a:t>
            </a:r>
            <a:r>
              <a:rPr dirty="0" baseline="25641" sz="975" spc="112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Perry</a:t>
            </a:r>
            <a:r>
              <a:rPr dirty="0" sz="1000" spc="-1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et</a:t>
            </a:r>
            <a:r>
              <a:rPr dirty="0" sz="1000" spc="-1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al.,</a:t>
            </a:r>
            <a:r>
              <a:rPr dirty="0" sz="1000" spc="-1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 i="1">
                <a:solidFill>
                  <a:srgbClr val="0D445E"/>
                </a:solidFill>
                <a:latin typeface="Arial"/>
                <a:cs typeface="Arial"/>
              </a:rPr>
              <a:t>J</a:t>
            </a:r>
            <a:r>
              <a:rPr dirty="0" sz="1000" spc="-40" i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 i="1">
                <a:solidFill>
                  <a:srgbClr val="0D445E"/>
                </a:solidFill>
                <a:latin typeface="Arial"/>
                <a:cs typeface="Arial"/>
              </a:rPr>
              <a:t>Am</a:t>
            </a:r>
            <a:r>
              <a:rPr dirty="0" sz="1000" spc="-10" i="1">
                <a:solidFill>
                  <a:srgbClr val="0D445E"/>
                </a:solidFill>
                <a:latin typeface="Arial"/>
                <a:cs typeface="Arial"/>
              </a:rPr>
              <a:t> Heart</a:t>
            </a:r>
            <a:r>
              <a:rPr dirty="0" sz="1000" spc="-45" i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 i="1">
                <a:solidFill>
                  <a:srgbClr val="0D445E"/>
                </a:solidFill>
                <a:latin typeface="Arial"/>
                <a:cs typeface="Arial"/>
              </a:rPr>
              <a:t>Assoc.</a:t>
            </a:r>
            <a:r>
              <a:rPr dirty="0" sz="1000" spc="-25" i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D445E"/>
                </a:solidFill>
                <a:latin typeface="Arial"/>
                <a:cs typeface="Arial"/>
              </a:rPr>
              <a:t>2022</a:t>
            </a:r>
            <a:r>
              <a:rPr dirty="0" sz="1000" spc="-10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baseline="25641" sz="975">
                <a:solidFill>
                  <a:srgbClr val="0D445E"/>
                </a:solidFill>
                <a:latin typeface="Arial"/>
                <a:cs typeface="Arial"/>
              </a:rPr>
              <a:t>5</a:t>
            </a:r>
            <a:r>
              <a:rPr dirty="0" baseline="25641" sz="975" spc="7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Stein</a:t>
            </a:r>
            <a:r>
              <a:rPr dirty="0" sz="1000" spc="-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et</a:t>
            </a:r>
            <a:r>
              <a:rPr dirty="0" sz="1000" spc="-2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al.,</a:t>
            </a:r>
            <a:r>
              <a:rPr dirty="0" sz="1000" spc="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 i="1">
                <a:solidFill>
                  <a:srgbClr val="0D445E"/>
                </a:solidFill>
                <a:latin typeface="Arial"/>
                <a:cs typeface="Arial"/>
              </a:rPr>
              <a:t>J</a:t>
            </a:r>
            <a:r>
              <a:rPr dirty="0" sz="1000" spc="-50" i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 i="1">
                <a:solidFill>
                  <a:srgbClr val="0D445E"/>
                </a:solidFill>
                <a:latin typeface="Arial"/>
                <a:cs typeface="Arial"/>
              </a:rPr>
              <a:t>Am Heart</a:t>
            </a:r>
            <a:r>
              <a:rPr dirty="0" sz="1000" spc="-45" i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 i="1">
                <a:solidFill>
                  <a:srgbClr val="0D445E"/>
                </a:solidFill>
                <a:latin typeface="Arial"/>
                <a:cs typeface="Arial"/>
              </a:rPr>
              <a:t>Assoc.</a:t>
            </a:r>
            <a:r>
              <a:rPr dirty="0" sz="1000" spc="-20" i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2022</a:t>
            </a:r>
            <a:r>
              <a:rPr dirty="0" sz="1000" spc="24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baseline="25641" sz="975">
                <a:solidFill>
                  <a:srgbClr val="0D445E"/>
                </a:solidFill>
                <a:latin typeface="Arial"/>
                <a:cs typeface="Arial"/>
              </a:rPr>
              <a:t>6</a:t>
            </a:r>
            <a:r>
              <a:rPr dirty="0" baseline="25641" sz="975" spc="12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D445E"/>
                </a:solidFill>
                <a:latin typeface="Arial"/>
                <a:cs typeface="Arial"/>
              </a:rPr>
              <a:t>Bergler-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Klein</a:t>
            </a:r>
            <a:r>
              <a:rPr dirty="0" sz="1000" spc="1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et</a:t>
            </a:r>
            <a:r>
              <a:rPr dirty="0" sz="1000" spc="-1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al.,</a:t>
            </a:r>
            <a:r>
              <a:rPr dirty="0" sz="1000" spc="-1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 i="1">
                <a:solidFill>
                  <a:srgbClr val="0D445E"/>
                </a:solidFill>
                <a:latin typeface="Arial"/>
                <a:cs typeface="Arial"/>
              </a:rPr>
              <a:t>Circ.</a:t>
            </a:r>
            <a:r>
              <a:rPr dirty="0" sz="1000" spc="5" i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 spc="-20">
                <a:solidFill>
                  <a:srgbClr val="0D445E"/>
                </a:solidFill>
                <a:latin typeface="Arial"/>
                <a:cs typeface="Arial"/>
              </a:rPr>
              <a:t>2004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02055">
              <a:lnSpc>
                <a:spcPct val="100000"/>
              </a:lnSpc>
              <a:spcBef>
                <a:spcPts val="105"/>
              </a:spcBef>
            </a:pPr>
            <a:r>
              <a:rPr dirty="0" sz="3200" spc="-10"/>
              <a:t>Hypothesis</a:t>
            </a:r>
            <a:endParaRPr sz="3200"/>
          </a:p>
        </p:txBody>
      </p:sp>
      <p:grpSp>
        <p:nvGrpSpPr>
          <p:cNvPr id="3" name="object 3" descr=""/>
          <p:cNvGrpSpPr/>
          <p:nvPr/>
        </p:nvGrpSpPr>
        <p:grpSpPr>
          <a:xfrm>
            <a:off x="102107" y="1292352"/>
            <a:ext cx="9042400" cy="2390140"/>
            <a:chOff x="102107" y="1292352"/>
            <a:chExt cx="9042400" cy="2390140"/>
          </a:xfrm>
        </p:grpSpPr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7344" y="1389808"/>
              <a:ext cx="8913880" cy="2075806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2107" y="1292352"/>
              <a:ext cx="9041892" cy="2389632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153047" y="1386967"/>
              <a:ext cx="8837930" cy="2000885"/>
            </a:xfrm>
            <a:custGeom>
              <a:avLst/>
              <a:gdLst/>
              <a:ahLst/>
              <a:cxnLst/>
              <a:rect l="l" t="t" r="r" b="b"/>
              <a:pathLst>
                <a:path w="8837930" h="2000885">
                  <a:moveTo>
                    <a:pt x="8837930" y="0"/>
                  </a:moveTo>
                  <a:lnTo>
                    <a:pt x="0" y="0"/>
                  </a:lnTo>
                  <a:lnTo>
                    <a:pt x="0" y="2000504"/>
                  </a:lnTo>
                  <a:lnTo>
                    <a:pt x="8837930" y="2000504"/>
                  </a:lnTo>
                  <a:lnTo>
                    <a:pt x="8837930" y="0"/>
                  </a:lnTo>
                  <a:close/>
                </a:path>
              </a:pathLst>
            </a:custGeom>
            <a:solidFill>
              <a:srgbClr val="0D445E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88036" y="1306068"/>
              <a:ext cx="8704326" cy="870966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71271" y="1778508"/>
              <a:ext cx="8743950" cy="870965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3923" y="2250948"/>
              <a:ext cx="8971026" cy="870965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178052" y="2723388"/>
              <a:ext cx="6816090" cy="870966"/>
            </a:xfrm>
            <a:prstGeom prst="rect">
              <a:avLst/>
            </a:prstGeom>
          </p:spPr>
        </p:pic>
      </p:grpSp>
      <p:sp>
        <p:nvSpPr>
          <p:cNvPr id="11" name="object 11" descr=""/>
          <p:cNvSpPr txBox="1"/>
          <p:nvPr/>
        </p:nvSpPr>
        <p:spPr>
          <a:xfrm>
            <a:off x="385063" y="1409827"/>
            <a:ext cx="8369934" cy="19151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700" marR="5080" indent="-1905">
              <a:lnSpc>
                <a:spcPct val="100000"/>
              </a:lnSpc>
              <a:spcBef>
                <a:spcPts val="95"/>
              </a:spcBef>
            </a:pPr>
            <a:r>
              <a:rPr dirty="0" sz="3100" b="1">
                <a:solidFill>
                  <a:srgbClr val="DDDBAC"/>
                </a:solidFill>
                <a:latin typeface="Arial"/>
                <a:cs typeface="Arial"/>
              </a:rPr>
              <a:t>Patients</a:t>
            </a:r>
            <a:r>
              <a:rPr dirty="0" sz="3100" spc="-114" b="1">
                <a:solidFill>
                  <a:srgbClr val="DDDBAC"/>
                </a:solidFill>
                <a:latin typeface="Arial"/>
                <a:cs typeface="Arial"/>
              </a:rPr>
              <a:t> </a:t>
            </a:r>
            <a:r>
              <a:rPr dirty="0" sz="3100" b="1">
                <a:solidFill>
                  <a:srgbClr val="DDDBAC"/>
                </a:solidFill>
                <a:latin typeface="Arial"/>
                <a:cs typeface="Arial"/>
              </a:rPr>
              <a:t>with</a:t>
            </a:r>
            <a:r>
              <a:rPr dirty="0" sz="3100" spc="-114" b="1">
                <a:solidFill>
                  <a:srgbClr val="DDDBAC"/>
                </a:solidFill>
                <a:latin typeface="Arial"/>
                <a:cs typeface="Arial"/>
              </a:rPr>
              <a:t> </a:t>
            </a:r>
            <a:r>
              <a:rPr dirty="0" sz="3100" b="1">
                <a:solidFill>
                  <a:srgbClr val="DDDBAC"/>
                </a:solidFill>
                <a:latin typeface="Arial"/>
                <a:cs typeface="Arial"/>
              </a:rPr>
              <a:t>elevated</a:t>
            </a:r>
            <a:r>
              <a:rPr dirty="0" sz="3100" spc="-90" b="1">
                <a:solidFill>
                  <a:srgbClr val="DDDBAC"/>
                </a:solidFill>
                <a:latin typeface="Arial"/>
                <a:cs typeface="Arial"/>
              </a:rPr>
              <a:t> </a:t>
            </a:r>
            <a:r>
              <a:rPr dirty="0" sz="3100" b="1">
                <a:solidFill>
                  <a:srgbClr val="DDDBAC"/>
                </a:solidFill>
                <a:latin typeface="Arial"/>
                <a:cs typeface="Arial"/>
              </a:rPr>
              <a:t>biomarker</a:t>
            </a:r>
            <a:r>
              <a:rPr dirty="0" sz="3100" spc="-90" b="1">
                <a:solidFill>
                  <a:srgbClr val="DDDBAC"/>
                </a:solidFill>
                <a:latin typeface="Arial"/>
                <a:cs typeface="Arial"/>
              </a:rPr>
              <a:t> </a:t>
            </a:r>
            <a:r>
              <a:rPr dirty="0" sz="3100" b="1">
                <a:solidFill>
                  <a:srgbClr val="DDDBAC"/>
                </a:solidFill>
                <a:latin typeface="Arial"/>
                <a:cs typeface="Arial"/>
              </a:rPr>
              <a:t>levels</a:t>
            </a:r>
            <a:r>
              <a:rPr dirty="0" sz="3100" spc="-105" b="1">
                <a:solidFill>
                  <a:srgbClr val="DDDBAC"/>
                </a:solidFill>
                <a:latin typeface="Arial"/>
                <a:cs typeface="Arial"/>
              </a:rPr>
              <a:t> </a:t>
            </a:r>
            <a:r>
              <a:rPr dirty="0" sz="3100" spc="-20" b="1">
                <a:solidFill>
                  <a:srgbClr val="DDDBAC"/>
                </a:solidFill>
                <a:latin typeface="Arial"/>
                <a:cs typeface="Arial"/>
              </a:rPr>
              <a:t>will </a:t>
            </a:r>
            <a:r>
              <a:rPr dirty="0" sz="3100" b="1">
                <a:solidFill>
                  <a:srgbClr val="DDDBAC"/>
                </a:solidFill>
                <a:latin typeface="Arial"/>
                <a:cs typeface="Arial"/>
              </a:rPr>
              <a:t>have</a:t>
            </a:r>
            <a:r>
              <a:rPr dirty="0" sz="3100" spc="-60" b="1">
                <a:solidFill>
                  <a:srgbClr val="DDDBAC"/>
                </a:solidFill>
                <a:latin typeface="Arial"/>
                <a:cs typeface="Arial"/>
              </a:rPr>
              <a:t> </a:t>
            </a:r>
            <a:r>
              <a:rPr dirty="0" sz="3100" b="1">
                <a:solidFill>
                  <a:srgbClr val="DDDBAC"/>
                </a:solidFill>
                <a:latin typeface="Arial"/>
                <a:cs typeface="Arial"/>
              </a:rPr>
              <a:t>higher</a:t>
            </a:r>
            <a:r>
              <a:rPr dirty="0" sz="3100" spc="-55" b="1">
                <a:solidFill>
                  <a:srgbClr val="DDDBAC"/>
                </a:solidFill>
                <a:latin typeface="Arial"/>
                <a:cs typeface="Arial"/>
              </a:rPr>
              <a:t> </a:t>
            </a:r>
            <a:r>
              <a:rPr dirty="0" sz="3100" b="1">
                <a:solidFill>
                  <a:srgbClr val="DDDBAC"/>
                </a:solidFill>
                <a:latin typeface="Arial"/>
                <a:cs typeface="Arial"/>
              </a:rPr>
              <a:t>event</a:t>
            </a:r>
            <a:r>
              <a:rPr dirty="0" sz="3100" spc="-40" b="1">
                <a:solidFill>
                  <a:srgbClr val="DDDBAC"/>
                </a:solidFill>
                <a:latin typeface="Arial"/>
                <a:cs typeface="Arial"/>
              </a:rPr>
              <a:t> </a:t>
            </a:r>
            <a:r>
              <a:rPr dirty="0" sz="3100" b="1">
                <a:solidFill>
                  <a:srgbClr val="DDDBAC"/>
                </a:solidFill>
                <a:latin typeface="Arial"/>
                <a:cs typeface="Arial"/>
              </a:rPr>
              <a:t>rates</a:t>
            </a:r>
            <a:r>
              <a:rPr dirty="0" sz="3100" spc="-30" b="1">
                <a:solidFill>
                  <a:srgbClr val="DDDBAC"/>
                </a:solidFill>
                <a:latin typeface="Arial"/>
                <a:cs typeface="Arial"/>
              </a:rPr>
              <a:t> </a:t>
            </a:r>
            <a:r>
              <a:rPr dirty="0" sz="3100" b="1">
                <a:solidFill>
                  <a:srgbClr val="DDDBAC"/>
                </a:solidFill>
                <a:latin typeface="Arial"/>
                <a:cs typeface="Arial"/>
              </a:rPr>
              <a:t>and</a:t>
            </a:r>
            <a:r>
              <a:rPr dirty="0" sz="3100" spc="-55" b="1">
                <a:solidFill>
                  <a:srgbClr val="DDDBAC"/>
                </a:solidFill>
                <a:latin typeface="Arial"/>
                <a:cs typeface="Arial"/>
              </a:rPr>
              <a:t> </a:t>
            </a:r>
            <a:r>
              <a:rPr dirty="0" sz="3100" b="1">
                <a:solidFill>
                  <a:srgbClr val="DDDBAC"/>
                </a:solidFill>
                <a:latin typeface="Arial"/>
                <a:cs typeface="Arial"/>
              </a:rPr>
              <a:t>will</a:t>
            </a:r>
            <a:r>
              <a:rPr dirty="0" sz="3100" spc="-50" b="1">
                <a:solidFill>
                  <a:srgbClr val="DDDBAC"/>
                </a:solidFill>
                <a:latin typeface="Arial"/>
                <a:cs typeface="Arial"/>
              </a:rPr>
              <a:t> </a:t>
            </a:r>
            <a:r>
              <a:rPr dirty="0" sz="3100" spc="-10" b="1">
                <a:solidFill>
                  <a:srgbClr val="DDDBAC"/>
                </a:solidFill>
                <a:latin typeface="Arial"/>
                <a:cs typeface="Arial"/>
              </a:rPr>
              <a:t>experience </a:t>
            </a:r>
            <a:r>
              <a:rPr dirty="0" sz="3100" b="1">
                <a:solidFill>
                  <a:srgbClr val="DDDBAC"/>
                </a:solidFill>
                <a:latin typeface="Arial"/>
                <a:cs typeface="Arial"/>
              </a:rPr>
              <a:t>greater</a:t>
            </a:r>
            <a:r>
              <a:rPr dirty="0" sz="3100" spc="-85" b="1">
                <a:solidFill>
                  <a:srgbClr val="DDDBAC"/>
                </a:solidFill>
                <a:latin typeface="Arial"/>
                <a:cs typeface="Arial"/>
              </a:rPr>
              <a:t> </a:t>
            </a:r>
            <a:r>
              <a:rPr dirty="0" sz="3100" b="1">
                <a:solidFill>
                  <a:srgbClr val="DDDBAC"/>
                </a:solidFill>
                <a:latin typeface="Arial"/>
                <a:cs typeface="Arial"/>
              </a:rPr>
              <a:t>benefit</a:t>
            </a:r>
            <a:r>
              <a:rPr dirty="0" sz="3100" spc="-95" b="1">
                <a:solidFill>
                  <a:srgbClr val="DDDBAC"/>
                </a:solidFill>
                <a:latin typeface="Arial"/>
                <a:cs typeface="Arial"/>
              </a:rPr>
              <a:t> </a:t>
            </a:r>
            <a:r>
              <a:rPr dirty="0" sz="3100" b="1">
                <a:solidFill>
                  <a:srgbClr val="DDDBAC"/>
                </a:solidFill>
                <a:latin typeface="Arial"/>
                <a:cs typeface="Arial"/>
              </a:rPr>
              <a:t>from</a:t>
            </a:r>
            <a:r>
              <a:rPr dirty="0" sz="3100" spc="-90" b="1">
                <a:solidFill>
                  <a:srgbClr val="DDDBAC"/>
                </a:solidFill>
                <a:latin typeface="Arial"/>
                <a:cs typeface="Arial"/>
              </a:rPr>
              <a:t> </a:t>
            </a:r>
            <a:r>
              <a:rPr dirty="0" sz="3100" b="1">
                <a:solidFill>
                  <a:srgbClr val="DDDBAC"/>
                </a:solidFill>
                <a:latin typeface="Arial"/>
                <a:cs typeface="Arial"/>
              </a:rPr>
              <a:t>early</a:t>
            </a:r>
            <a:r>
              <a:rPr dirty="0" sz="3100" spc="-80" b="1">
                <a:solidFill>
                  <a:srgbClr val="DDDBAC"/>
                </a:solidFill>
                <a:latin typeface="Arial"/>
                <a:cs typeface="Arial"/>
              </a:rPr>
              <a:t> </a:t>
            </a:r>
            <a:r>
              <a:rPr dirty="0" sz="3100" spc="-110" b="1">
                <a:solidFill>
                  <a:srgbClr val="DDDBAC"/>
                </a:solidFill>
                <a:latin typeface="Arial"/>
                <a:cs typeface="Arial"/>
              </a:rPr>
              <a:t>TAVR</a:t>
            </a:r>
            <a:r>
              <a:rPr dirty="0" sz="3100" spc="-105" b="1">
                <a:solidFill>
                  <a:srgbClr val="DDDBAC"/>
                </a:solidFill>
                <a:latin typeface="Arial"/>
                <a:cs typeface="Arial"/>
              </a:rPr>
              <a:t> </a:t>
            </a:r>
            <a:r>
              <a:rPr dirty="0" sz="3100" b="1">
                <a:solidFill>
                  <a:srgbClr val="DDDBAC"/>
                </a:solidFill>
                <a:latin typeface="Arial"/>
                <a:cs typeface="Arial"/>
              </a:rPr>
              <a:t>compared</a:t>
            </a:r>
            <a:r>
              <a:rPr dirty="0" sz="3100" spc="-80" b="1">
                <a:solidFill>
                  <a:srgbClr val="DDDBAC"/>
                </a:solidFill>
                <a:latin typeface="Arial"/>
                <a:cs typeface="Arial"/>
              </a:rPr>
              <a:t> </a:t>
            </a:r>
            <a:r>
              <a:rPr dirty="0" sz="3100" spc="-25" b="1">
                <a:solidFill>
                  <a:srgbClr val="DDDBAC"/>
                </a:solidFill>
                <a:latin typeface="Arial"/>
                <a:cs typeface="Arial"/>
              </a:rPr>
              <a:t>to </a:t>
            </a:r>
            <a:r>
              <a:rPr dirty="0" sz="3100" b="1">
                <a:solidFill>
                  <a:srgbClr val="DDDBAC"/>
                </a:solidFill>
                <a:latin typeface="Arial"/>
                <a:cs typeface="Arial"/>
              </a:rPr>
              <a:t>those</a:t>
            </a:r>
            <a:r>
              <a:rPr dirty="0" sz="3100" spc="-90" b="1">
                <a:solidFill>
                  <a:srgbClr val="DDDBAC"/>
                </a:solidFill>
                <a:latin typeface="Arial"/>
                <a:cs typeface="Arial"/>
              </a:rPr>
              <a:t> </a:t>
            </a:r>
            <a:r>
              <a:rPr dirty="0" sz="3100" b="1">
                <a:solidFill>
                  <a:srgbClr val="DDDBAC"/>
                </a:solidFill>
                <a:latin typeface="Arial"/>
                <a:cs typeface="Arial"/>
              </a:rPr>
              <a:t>with</a:t>
            </a:r>
            <a:r>
              <a:rPr dirty="0" sz="3100" spc="-90" b="1">
                <a:solidFill>
                  <a:srgbClr val="DDDBAC"/>
                </a:solidFill>
                <a:latin typeface="Arial"/>
                <a:cs typeface="Arial"/>
              </a:rPr>
              <a:t> </a:t>
            </a:r>
            <a:r>
              <a:rPr dirty="0" sz="3100" b="1">
                <a:solidFill>
                  <a:srgbClr val="DDDBAC"/>
                </a:solidFill>
                <a:latin typeface="Arial"/>
                <a:cs typeface="Arial"/>
              </a:rPr>
              <a:t>lower</a:t>
            </a:r>
            <a:r>
              <a:rPr dirty="0" sz="3100" spc="-85" b="1">
                <a:solidFill>
                  <a:srgbClr val="DDDBAC"/>
                </a:solidFill>
                <a:latin typeface="Arial"/>
                <a:cs typeface="Arial"/>
              </a:rPr>
              <a:t> </a:t>
            </a:r>
            <a:r>
              <a:rPr dirty="0" sz="3100" b="1">
                <a:solidFill>
                  <a:srgbClr val="DDDBAC"/>
                </a:solidFill>
                <a:latin typeface="Arial"/>
                <a:cs typeface="Arial"/>
              </a:rPr>
              <a:t>biomarker</a:t>
            </a:r>
            <a:r>
              <a:rPr dirty="0" sz="3100" spc="-50" b="1">
                <a:solidFill>
                  <a:srgbClr val="DDDBAC"/>
                </a:solidFill>
                <a:latin typeface="Arial"/>
                <a:cs typeface="Arial"/>
              </a:rPr>
              <a:t> </a:t>
            </a:r>
            <a:r>
              <a:rPr dirty="0" sz="3100" spc="-10" b="1">
                <a:solidFill>
                  <a:srgbClr val="DDDBAC"/>
                </a:solidFill>
                <a:latin typeface="Arial"/>
                <a:cs typeface="Arial"/>
              </a:rPr>
              <a:t>levels</a:t>
            </a:r>
            <a:endParaRPr sz="3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390127" y="705599"/>
            <a:ext cx="8588375" cy="815975"/>
            <a:chOff x="390127" y="705599"/>
            <a:chExt cx="8588375" cy="815975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90127" y="743596"/>
              <a:ext cx="8587764" cy="690545"/>
            </a:xfrm>
            <a:prstGeom prst="rect">
              <a:avLst/>
            </a:prstGeom>
          </p:spPr>
        </p:pic>
        <p:pic>
          <p:nvPicPr>
            <p:cNvPr id="4" name="object 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47927" y="705599"/>
              <a:ext cx="7523988" cy="815352"/>
            </a:xfrm>
            <a:prstGeom prst="rect">
              <a:avLst/>
            </a:prstGeom>
          </p:spPr>
        </p:pic>
      </p:grpSp>
      <p:sp>
        <p:nvSpPr>
          <p:cNvPr id="5" name="object 5" descr=""/>
          <p:cNvSpPr txBox="1"/>
          <p:nvPr/>
        </p:nvSpPr>
        <p:spPr>
          <a:xfrm>
            <a:off x="398716" y="751725"/>
            <a:ext cx="8512810" cy="615950"/>
          </a:xfrm>
          <a:prstGeom prst="rect">
            <a:avLst/>
          </a:prstGeom>
          <a:solidFill>
            <a:srgbClr val="093346"/>
          </a:solidFill>
        </p:spPr>
        <p:txBody>
          <a:bodyPr wrap="square" lIns="0" tIns="40005" rIns="0" bIns="0" rtlCol="0" vert="horz">
            <a:spAutoFit/>
          </a:bodyPr>
          <a:lstStyle/>
          <a:p>
            <a:pPr marL="705485">
              <a:lnSpc>
                <a:spcPct val="100000"/>
              </a:lnSpc>
              <a:spcBef>
                <a:spcPts val="315"/>
              </a:spcBef>
            </a:pPr>
            <a:r>
              <a:rPr dirty="0" sz="1700" b="1">
                <a:solidFill>
                  <a:srgbClr val="FFFFFF"/>
                </a:solidFill>
                <a:latin typeface="Arial"/>
                <a:cs typeface="Arial"/>
              </a:rPr>
              <a:t>Prospective,</a:t>
            </a:r>
            <a:r>
              <a:rPr dirty="0" sz="17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FFFFFF"/>
                </a:solidFill>
                <a:latin typeface="Arial"/>
                <a:cs typeface="Arial"/>
              </a:rPr>
              <a:t>multicenter</a:t>
            </a:r>
            <a:r>
              <a:rPr dirty="0" sz="17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FFFFFF"/>
                </a:solidFill>
                <a:latin typeface="Arial"/>
                <a:cs typeface="Arial"/>
              </a:rPr>
              <a:t>RCT</a:t>
            </a:r>
            <a:r>
              <a:rPr dirty="0" sz="1700" spc="-7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FFFFFF"/>
                </a:solidFill>
                <a:latin typeface="Arial"/>
                <a:cs typeface="Arial"/>
              </a:rPr>
              <a:t>evaluating</a:t>
            </a:r>
            <a:r>
              <a:rPr dirty="0" sz="17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FFFFFF"/>
                </a:solidFill>
                <a:latin typeface="Arial"/>
                <a:cs typeface="Arial"/>
              </a:rPr>
              <a:t>patients</a:t>
            </a:r>
            <a:r>
              <a:rPr dirty="0" sz="1700" spc="-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dirty="0" sz="1700" spc="-6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sng" sz="1700" spc="-1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asymptomatic</a:t>
            </a:r>
            <a:r>
              <a:rPr dirty="0" u="none" sz="1700" spc="-10" b="1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1700">
              <a:latin typeface="Arial"/>
              <a:cs typeface="Arial"/>
            </a:endParaRPr>
          </a:p>
          <a:p>
            <a:pPr marL="806450">
              <a:lnSpc>
                <a:spcPct val="100000"/>
              </a:lnSpc>
              <a:spcBef>
                <a:spcPts val="5"/>
              </a:spcBef>
            </a:pPr>
            <a:r>
              <a:rPr dirty="0" sz="1700" b="1">
                <a:solidFill>
                  <a:srgbClr val="FFFFFF"/>
                </a:solidFill>
                <a:latin typeface="Arial"/>
                <a:cs typeface="Arial"/>
              </a:rPr>
              <a:t>severe*</a:t>
            </a:r>
            <a:r>
              <a:rPr dirty="0" sz="17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FFFFFF"/>
                </a:solidFill>
                <a:latin typeface="Arial"/>
                <a:cs typeface="Arial"/>
              </a:rPr>
              <a:t>AS</a:t>
            </a:r>
            <a:r>
              <a:rPr dirty="0" sz="17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FFFFFF"/>
                </a:solidFill>
                <a:latin typeface="Arial"/>
                <a:cs typeface="Arial"/>
              </a:rPr>
              <a:t>aged</a:t>
            </a:r>
            <a:r>
              <a:rPr dirty="0" sz="17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FFFFFF"/>
                </a:solidFill>
                <a:latin typeface="Arial"/>
                <a:cs typeface="Arial"/>
              </a:rPr>
              <a:t>≥</a:t>
            </a:r>
            <a:r>
              <a:rPr dirty="0" sz="17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FFFFFF"/>
                </a:solidFill>
                <a:latin typeface="Arial"/>
                <a:cs typeface="Arial"/>
              </a:rPr>
              <a:t>65</a:t>
            </a:r>
            <a:r>
              <a:rPr dirty="0" sz="17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FFFFFF"/>
                </a:solidFill>
                <a:latin typeface="Arial"/>
                <a:cs typeface="Arial"/>
              </a:rPr>
              <a:t>years</a:t>
            </a:r>
            <a:r>
              <a:rPr dirty="0" sz="17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FFFFFF"/>
                </a:solidFill>
                <a:latin typeface="Arial"/>
                <a:cs typeface="Arial"/>
              </a:rPr>
              <a:t>w/</a:t>
            </a:r>
            <a:r>
              <a:rPr dirty="0" sz="1700" spc="-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FFFFFF"/>
                </a:solidFill>
                <a:latin typeface="Arial"/>
                <a:cs typeface="Arial"/>
              </a:rPr>
              <a:t>an</a:t>
            </a:r>
            <a:r>
              <a:rPr dirty="0" sz="17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FFFFFF"/>
                </a:solidFill>
                <a:latin typeface="Arial"/>
                <a:cs typeface="Arial"/>
              </a:rPr>
              <a:t>STS</a:t>
            </a:r>
            <a:r>
              <a:rPr dirty="0" sz="1700" spc="-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FFFFFF"/>
                </a:solidFill>
                <a:latin typeface="Arial"/>
                <a:cs typeface="Arial"/>
              </a:rPr>
              <a:t>score</a:t>
            </a:r>
            <a:r>
              <a:rPr dirty="0" sz="17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FFFFFF"/>
                </a:solidFill>
                <a:latin typeface="Arial"/>
                <a:cs typeface="Arial"/>
              </a:rPr>
              <a:t>≤</a:t>
            </a:r>
            <a:r>
              <a:rPr dirty="0" sz="17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FFFFFF"/>
                </a:solidFill>
                <a:latin typeface="Arial"/>
                <a:cs typeface="Arial"/>
              </a:rPr>
              <a:t>10%</a:t>
            </a:r>
            <a:r>
              <a:rPr dirty="0" sz="17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7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700" spc="-20" b="1">
                <a:solidFill>
                  <a:srgbClr val="FFFFFF"/>
                </a:solidFill>
                <a:latin typeface="Arial"/>
                <a:cs typeface="Arial"/>
              </a:rPr>
              <a:t>LVEF</a:t>
            </a:r>
            <a:r>
              <a:rPr dirty="0" sz="17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FFFFFF"/>
                </a:solidFill>
                <a:latin typeface="Arial"/>
                <a:cs typeface="Arial"/>
              </a:rPr>
              <a:t>≥</a:t>
            </a:r>
            <a:r>
              <a:rPr dirty="0" sz="1700" spc="-25" b="1">
                <a:solidFill>
                  <a:srgbClr val="FFFFFF"/>
                </a:solidFill>
                <a:latin typeface="Arial"/>
                <a:cs typeface="Arial"/>
              </a:rPr>
              <a:t> 50%</a:t>
            </a:r>
            <a:endParaRPr sz="1700">
              <a:latin typeface="Arial"/>
              <a:cs typeface="Arial"/>
            </a:endParaRPr>
          </a:p>
        </p:txBody>
      </p:sp>
      <p:grpSp>
        <p:nvGrpSpPr>
          <p:cNvPr id="6" name="object 6" descr=""/>
          <p:cNvGrpSpPr/>
          <p:nvPr/>
        </p:nvGrpSpPr>
        <p:grpSpPr>
          <a:xfrm>
            <a:off x="1938527" y="1420380"/>
            <a:ext cx="5317490" cy="765175"/>
            <a:chOff x="1938527" y="1420380"/>
            <a:chExt cx="5317490" cy="765175"/>
          </a:xfrm>
        </p:grpSpPr>
        <p:pic>
          <p:nvPicPr>
            <p:cNvPr id="7" name="object 7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938527" y="1443202"/>
              <a:ext cx="5317235" cy="687349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73451" y="1420380"/>
              <a:ext cx="4245863" cy="765035"/>
            </a:xfrm>
            <a:prstGeom prst="rect">
              <a:avLst/>
            </a:prstGeom>
          </p:spPr>
        </p:pic>
      </p:grpSp>
      <p:sp>
        <p:nvSpPr>
          <p:cNvPr id="9" name="object 9" descr=""/>
          <p:cNvSpPr txBox="1"/>
          <p:nvPr/>
        </p:nvSpPr>
        <p:spPr>
          <a:xfrm>
            <a:off x="1964563" y="1469961"/>
            <a:ext cx="5215255" cy="584835"/>
          </a:xfrm>
          <a:prstGeom prst="rect">
            <a:avLst/>
          </a:prstGeom>
          <a:solidFill>
            <a:srgbClr val="C8D9DF"/>
          </a:solidFill>
        </p:spPr>
        <p:txBody>
          <a:bodyPr wrap="square" lIns="0" tIns="4000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15"/>
              </a:spcBef>
            </a:pPr>
            <a:r>
              <a:rPr dirty="0" sz="1800" spc="-10" b="1">
                <a:latin typeface="Arial"/>
                <a:cs typeface="Arial"/>
              </a:rPr>
              <a:t>Asymptomatic</a:t>
            </a:r>
            <a:r>
              <a:rPr dirty="0" sz="1800" spc="-8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Assessment</a:t>
            </a:r>
            <a:r>
              <a:rPr dirty="0" sz="1800" spc="-5" b="1">
                <a:latin typeface="Arial"/>
                <a:cs typeface="Arial"/>
              </a:rPr>
              <a:t> </a:t>
            </a:r>
            <a:r>
              <a:rPr dirty="0" sz="1800" spc="-10" b="1">
                <a:latin typeface="Arial"/>
                <a:cs typeface="Arial"/>
              </a:rPr>
              <a:t>(N=901)</a:t>
            </a:r>
            <a:endParaRPr sz="1800">
              <a:latin typeface="Arial"/>
              <a:cs typeface="Arial"/>
            </a:endParaRPr>
          </a:p>
          <a:p>
            <a:pPr algn="ctr" marL="1905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latin typeface="Arial"/>
                <a:cs typeface="Arial"/>
              </a:rPr>
              <a:t>Confirmed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by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negative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treadmill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stress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test</a:t>
            </a:r>
            <a:r>
              <a:rPr dirty="0" baseline="24691" sz="1350" spc="-15" b="1">
                <a:latin typeface="Arial"/>
                <a:cs typeface="Arial"/>
              </a:rPr>
              <a:t>†</a:t>
            </a:r>
            <a:endParaRPr baseline="24691" sz="1350">
              <a:latin typeface="Arial"/>
              <a:cs typeface="Arial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2514600" y="2110739"/>
            <a:ext cx="4058920" cy="1130935"/>
            <a:chOff x="2514600" y="2110739"/>
            <a:chExt cx="4058920" cy="1130935"/>
          </a:xfrm>
        </p:grpSpPr>
        <p:pic>
          <p:nvPicPr>
            <p:cNvPr id="11" name="object 11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514600" y="2133587"/>
              <a:ext cx="4058411" cy="1025664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799588" y="2110739"/>
              <a:ext cx="3550920" cy="1130808"/>
            </a:xfrm>
            <a:prstGeom prst="rect">
              <a:avLst/>
            </a:prstGeom>
          </p:spPr>
        </p:pic>
      </p:grpSp>
      <p:sp>
        <p:nvSpPr>
          <p:cNvPr id="13" name="object 13" descr=""/>
          <p:cNvSpPr txBox="1"/>
          <p:nvPr/>
        </p:nvSpPr>
        <p:spPr>
          <a:xfrm>
            <a:off x="2541142" y="2160612"/>
            <a:ext cx="3956050" cy="923925"/>
          </a:xfrm>
          <a:prstGeom prst="rect">
            <a:avLst/>
          </a:prstGeom>
          <a:solidFill>
            <a:srgbClr val="DDDBAC"/>
          </a:solidFill>
        </p:spPr>
        <p:txBody>
          <a:bodyPr wrap="square" lIns="0" tIns="40005" rIns="0" bIns="0" rtlCol="0" vert="horz">
            <a:spAutoFit/>
          </a:bodyPr>
          <a:lstStyle/>
          <a:p>
            <a:pPr algn="ctr" marL="422909" marR="413384">
              <a:lnSpc>
                <a:spcPct val="100000"/>
              </a:lnSpc>
              <a:spcBef>
                <a:spcPts val="315"/>
              </a:spcBef>
            </a:pPr>
            <a:r>
              <a:rPr dirty="0" sz="1800" b="1">
                <a:latin typeface="Arial"/>
                <a:cs typeface="Arial"/>
              </a:rPr>
              <a:t>Randomization</a:t>
            </a:r>
            <a:r>
              <a:rPr dirty="0" sz="1800" spc="-1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1:1</a:t>
            </a:r>
            <a:r>
              <a:rPr dirty="0" sz="1800" spc="-1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with</a:t>
            </a:r>
            <a:r>
              <a:rPr dirty="0" sz="1800" spc="-35" b="1">
                <a:latin typeface="Arial"/>
                <a:cs typeface="Arial"/>
              </a:rPr>
              <a:t> </a:t>
            </a:r>
            <a:r>
              <a:rPr dirty="0" sz="1800" spc="-20" b="1">
                <a:latin typeface="Arial"/>
                <a:cs typeface="Arial"/>
              </a:rPr>
              <a:t>Data </a:t>
            </a:r>
            <a:r>
              <a:rPr dirty="0" sz="1800" b="1">
                <a:latin typeface="Arial"/>
                <a:cs typeface="Arial"/>
              </a:rPr>
              <a:t>Available</a:t>
            </a:r>
            <a:r>
              <a:rPr dirty="0" sz="1800" spc="-5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for</a:t>
            </a:r>
            <a:r>
              <a:rPr dirty="0" sz="1800" spc="-90" b="1">
                <a:latin typeface="Arial"/>
                <a:cs typeface="Arial"/>
              </a:rPr>
              <a:t> </a:t>
            </a:r>
            <a:r>
              <a:rPr dirty="0" sz="1800" spc="-40" b="1">
                <a:latin typeface="Arial"/>
                <a:cs typeface="Arial"/>
              </a:rPr>
              <a:t>NT-</a:t>
            </a:r>
            <a:r>
              <a:rPr dirty="0" sz="1800" spc="-10" b="1">
                <a:latin typeface="Arial"/>
                <a:cs typeface="Arial"/>
              </a:rPr>
              <a:t>proBNP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1800" b="1">
                <a:latin typeface="Arial"/>
                <a:cs typeface="Arial"/>
              </a:rPr>
              <a:t>&amp;</a:t>
            </a:r>
            <a:r>
              <a:rPr dirty="0" sz="1800" spc="-5" b="1">
                <a:latin typeface="Arial"/>
                <a:cs typeface="Arial"/>
              </a:rPr>
              <a:t> </a:t>
            </a:r>
            <a:r>
              <a:rPr dirty="0" sz="1800" spc="-10" b="1">
                <a:latin typeface="Arial"/>
                <a:cs typeface="Arial"/>
              </a:rPr>
              <a:t>hs-</a:t>
            </a:r>
            <a:r>
              <a:rPr dirty="0" sz="1800" b="1">
                <a:latin typeface="Arial"/>
                <a:cs typeface="Arial"/>
              </a:rPr>
              <a:t>cTnT </a:t>
            </a:r>
            <a:r>
              <a:rPr dirty="0" sz="1800" spc="-10" b="1">
                <a:latin typeface="Arial"/>
                <a:cs typeface="Arial"/>
              </a:rPr>
              <a:t>(N=798)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4" name="object 14" descr=""/>
          <p:cNvGrpSpPr/>
          <p:nvPr/>
        </p:nvGrpSpPr>
        <p:grpSpPr>
          <a:xfrm>
            <a:off x="626363" y="3198876"/>
            <a:ext cx="3369945" cy="932815"/>
            <a:chOff x="626363" y="3198876"/>
            <a:chExt cx="3369945" cy="932815"/>
          </a:xfrm>
        </p:grpSpPr>
        <p:pic>
          <p:nvPicPr>
            <p:cNvPr id="15" name="object 15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59891" y="3198876"/>
              <a:ext cx="3305555" cy="932713"/>
            </a:xfrm>
            <a:prstGeom prst="rect">
              <a:avLst/>
            </a:prstGeom>
          </p:spPr>
        </p:pic>
        <p:pic>
          <p:nvPicPr>
            <p:cNvPr id="16" name="object 16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26363" y="3297936"/>
              <a:ext cx="3369564" cy="765035"/>
            </a:xfrm>
            <a:prstGeom prst="rect">
              <a:avLst/>
            </a:prstGeom>
          </p:spPr>
        </p:pic>
      </p:grpSp>
      <p:sp>
        <p:nvSpPr>
          <p:cNvPr id="17" name="object 17" descr=""/>
          <p:cNvSpPr txBox="1"/>
          <p:nvPr/>
        </p:nvSpPr>
        <p:spPr>
          <a:xfrm>
            <a:off x="686003" y="3224771"/>
            <a:ext cx="3203575" cy="831215"/>
          </a:xfrm>
          <a:prstGeom prst="rect">
            <a:avLst/>
          </a:prstGeom>
          <a:solidFill>
            <a:srgbClr val="0D445E"/>
          </a:solidFill>
        </p:spPr>
        <p:txBody>
          <a:bodyPr wrap="square" lIns="0" tIns="162560" rIns="0" bIns="0" rtlCol="0" vert="horz">
            <a:spAutoFit/>
          </a:bodyPr>
          <a:lstStyle/>
          <a:p>
            <a:pPr marL="104139">
              <a:lnSpc>
                <a:spcPct val="100000"/>
              </a:lnSpc>
              <a:spcBef>
                <a:spcPts val="1280"/>
              </a:spcBef>
            </a:pPr>
            <a:r>
              <a:rPr dirty="0" sz="1800" spc="-20" b="1">
                <a:solidFill>
                  <a:srgbClr val="FFFFFF"/>
                </a:solidFill>
                <a:latin typeface="Arial"/>
                <a:cs typeface="Arial"/>
              </a:rPr>
              <a:t>Transfemoral-</a:t>
            </a:r>
            <a:r>
              <a:rPr dirty="0" sz="1800" spc="-55" b="1">
                <a:solidFill>
                  <a:srgbClr val="FFFFFF"/>
                </a:solidFill>
                <a:latin typeface="Arial"/>
                <a:cs typeface="Arial"/>
              </a:rPr>
              <a:t>TAVR</a:t>
            </a:r>
            <a:r>
              <a:rPr dirty="0" sz="1800" spc="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FFFF"/>
                </a:solidFill>
                <a:latin typeface="Arial"/>
                <a:cs typeface="Arial"/>
              </a:rPr>
              <a:t>(N=414)</a:t>
            </a:r>
            <a:endParaRPr sz="1800">
              <a:latin typeface="Arial"/>
              <a:cs typeface="Arial"/>
            </a:endParaRPr>
          </a:p>
          <a:p>
            <a:pPr marL="200025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(SAPIEN</a:t>
            </a:r>
            <a:r>
              <a:rPr dirty="0" sz="14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dirty="0" sz="14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dirty="0" sz="14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SAPIEN</a:t>
            </a:r>
            <a:r>
              <a:rPr dirty="0" sz="14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dirty="0" sz="14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Ultra</a:t>
            </a:r>
            <a:r>
              <a:rPr dirty="0" sz="14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FFFFFF"/>
                </a:solidFill>
                <a:latin typeface="Arial"/>
                <a:cs typeface="Arial"/>
              </a:rPr>
              <a:t>THV)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8" name="object 18" descr=""/>
          <p:cNvGrpSpPr/>
          <p:nvPr/>
        </p:nvGrpSpPr>
        <p:grpSpPr>
          <a:xfrm>
            <a:off x="5288279" y="3198876"/>
            <a:ext cx="3305810" cy="932815"/>
            <a:chOff x="5288279" y="3198876"/>
            <a:chExt cx="3305810" cy="932815"/>
          </a:xfrm>
        </p:grpSpPr>
        <p:pic>
          <p:nvPicPr>
            <p:cNvPr id="19" name="object 19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288279" y="3198876"/>
              <a:ext cx="3305555" cy="932713"/>
            </a:xfrm>
            <a:prstGeom prst="rect">
              <a:avLst/>
            </a:prstGeom>
          </p:spPr>
        </p:pic>
        <p:pic>
          <p:nvPicPr>
            <p:cNvPr id="20" name="object 20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600699" y="3267456"/>
              <a:ext cx="2746248" cy="856475"/>
            </a:xfrm>
            <a:prstGeom prst="rect">
              <a:avLst/>
            </a:prstGeom>
          </p:spPr>
        </p:pic>
      </p:grpSp>
      <p:sp>
        <p:nvSpPr>
          <p:cNvPr id="21" name="object 21" descr=""/>
          <p:cNvSpPr txBox="1"/>
          <p:nvPr/>
        </p:nvSpPr>
        <p:spPr>
          <a:xfrm>
            <a:off x="5314696" y="3224771"/>
            <a:ext cx="3203575" cy="831215"/>
          </a:xfrm>
          <a:prstGeom prst="rect">
            <a:avLst/>
          </a:prstGeom>
          <a:solidFill>
            <a:srgbClr val="ED3C2C"/>
          </a:solidFill>
        </p:spPr>
        <p:txBody>
          <a:bodyPr wrap="square" lIns="0" tIns="132080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1040"/>
              </a:spcBef>
            </a:pP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Clinical</a:t>
            </a:r>
            <a:r>
              <a:rPr dirty="0" sz="18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FFFF"/>
                </a:solidFill>
                <a:latin typeface="Arial"/>
                <a:cs typeface="Arial"/>
              </a:rPr>
              <a:t>Surveillance</a:t>
            </a:r>
            <a:r>
              <a:rPr dirty="0" baseline="25462" sz="1800" spc="-15" b="1">
                <a:solidFill>
                  <a:srgbClr val="FFFFFF"/>
                </a:solidFill>
                <a:latin typeface="Arial"/>
                <a:cs typeface="Arial"/>
              </a:rPr>
              <a:t>‡</a:t>
            </a:r>
            <a:endParaRPr baseline="25462" sz="1800">
              <a:latin typeface="Arial"/>
              <a:cs typeface="Arial"/>
            </a:endParaRPr>
          </a:p>
          <a:p>
            <a:pPr algn="ctr" marL="1905">
              <a:lnSpc>
                <a:spcPct val="100000"/>
              </a:lnSpc>
            </a:pPr>
            <a:r>
              <a:rPr dirty="0" sz="1800" spc="-10" b="1">
                <a:solidFill>
                  <a:srgbClr val="FFFFFF"/>
                </a:solidFill>
                <a:latin typeface="Arial"/>
                <a:cs typeface="Arial"/>
              </a:rPr>
              <a:t>(N=384)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2" name="object 22" descr=""/>
          <p:cNvGrpSpPr/>
          <p:nvPr/>
        </p:nvGrpSpPr>
        <p:grpSpPr>
          <a:xfrm>
            <a:off x="371856" y="2608072"/>
            <a:ext cx="8615680" cy="2275205"/>
            <a:chOff x="371856" y="2608072"/>
            <a:chExt cx="8615680" cy="2275205"/>
          </a:xfrm>
        </p:grpSpPr>
        <p:sp>
          <p:nvSpPr>
            <p:cNvPr id="23" name="object 23" descr=""/>
            <p:cNvSpPr/>
            <p:nvPr/>
          </p:nvSpPr>
          <p:spPr>
            <a:xfrm>
              <a:off x="2244979" y="2608071"/>
              <a:ext cx="4714875" cy="617220"/>
            </a:xfrm>
            <a:custGeom>
              <a:avLst/>
              <a:gdLst/>
              <a:ahLst/>
              <a:cxnLst/>
              <a:rect l="l" t="t" r="r" b="b"/>
              <a:pathLst>
                <a:path w="4714875" h="617219">
                  <a:moveTo>
                    <a:pt x="296164" y="0"/>
                  </a:moveTo>
                  <a:lnTo>
                    <a:pt x="34925" y="0"/>
                  </a:lnTo>
                  <a:lnTo>
                    <a:pt x="28575" y="6350"/>
                  </a:lnTo>
                  <a:lnTo>
                    <a:pt x="28575" y="530987"/>
                  </a:lnTo>
                  <a:lnTo>
                    <a:pt x="0" y="530987"/>
                  </a:lnTo>
                  <a:lnTo>
                    <a:pt x="42799" y="616712"/>
                  </a:lnTo>
                  <a:lnTo>
                    <a:pt x="78600" y="545211"/>
                  </a:lnTo>
                  <a:lnTo>
                    <a:pt x="85725" y="530987"/>
                  </a:lnTo>
                  <a:lnTo>
                    <a:pt x="57150" y="530987"/>
                  </a:lnTo>
                  <a:lnTo>
                    <a:pt x="57150" y="28575"/>
                  </a:lnTo>
                  <a:lnTo>
                    <a:pt x="296164" y="28575"/>
                  </a:lnTo>
                  <a:lnTo>
                    <a:pt x="296164" y="14224"/>
                  </a:lnTo>
                  <a:lnTo>
                    <a:pt x="296164" y="0"/>
                  </a:lnTo>
                  <a:close/>
                </a:path>
                <a:path w="4714875" h="617219">
                  <a:moveTo>
                    <a:pt x="4714367" y="530987"/>
                  </a:moveTo>
                  <a:lnTo>
                    <a:pt x="4685792" y="530987"/>
                  </a:lnTo>
                  <a:lnTo>
                    <a:pt x="4685792" y="28575"/>
                  </a:lnTo>
                  <a:lnTo>
                    <a:pt x="4685792" y="14224"/>
                  </a:lnTo>
                  <a:lnTo>
                    <a:pt x="4685792" y="6350"/>
                  </a:lnTo>
                  <a:lnTo>
                    <a:pt x="4679442" y="0"/>
                  </a:lnTo>
                  <a:lnTo>
                    <a:pt x="4251960" y="0"/>
                  </a:lnTo>
                  <a:lnTo>
                    <a:pt x="4251960" y="28575"/>
                  </a:lnTo>
                  <a:lnTo>
                    <a:pt x="4657217" y="28575"/>
                  </a:lnTo>
                  <a:lnTo>
                    <a:pt x="4657217" y="530987"/>
                  </a:lnTo>
                  <a:lnTo>
                    <a:pt x="4628642" y="530987"/>
                  </a:lnTo>
                  <a:lnTo>
                    <a:pt x="4671568" y="616712"/>
                  </a:lnTo>
                  <a:lnTo>
                    <a:pt x="4707255" y="545211"/>
                  </a:lnTo>
                  <a:lnTo>
                    <a:pt x="4714367" y="530987"/>
                  </a:lnTo>
                  <a:close/>
                </a:path>
              </a:pathLst>
            </a:custGeom>
            <a:solidFill>
              <a:srgbClr val="05212E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4" name="object 24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71856" y="4117847"/>
              <a:ext cx="8615172" cy="687349"/>
            </a:xfrm>
            <a:prstGeom prst="rect">
              <a:avLst/>
            </a:prstGeom>
          </p:spPr>
        </p:pic>
        <p:pic>
          <p:nvPicPr>
            <p:cNvPr id="25" name="object 25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684020" y="4090416"/>
              <a:ext cx="6009132" cy="792467"/>
            </a:xfrm>
            <a:prstGeom prst="rect">
              <a:avLst/>
            </a:prstGeom>
          </p:spPr>
        </p:pic>
        <p:sp>
          <p:nvSpPr>
            <p:cNvPr id="26" name="object 26" descr=""/>
            <p:cNvSpPr/>
            <p:nvPr/>
          </p:nvSpPr>
          <p:spPr>
            <a:xfrm>
              <a:off x="398716" y="4144340"/>
              <a:ext cx="8512810" cy="584835"/>
            </a:xfrm>
            <a:custGeom>
              <a:avLst/>
              <a:gdLst/>
              <a:ahLst/>
              <a:cxnLst/>
              <a:rect l="l" t="t" r="r" b="b"/>
              <a:pathLst>
                <a:path w="8512810" h="584835">
                  <a:moveTo>
                    <a:pt x="8512556" y="0"/>
                  </a:moveTo>
                  <a:lnTo>
                    <a:pt x="0" y="0"/>
                  </a:lnTo>
                  <a:lnTo>
                    <a:pt x="0" y="584771"/>
                  </a:lnTo>
                  <a:lnTo>
                    <a:pt x="8512556" y="584771"/>
                  </a:lnTo>
                  <a:lnTo>
                    <a:pt x="8512556" y="0"/>
                  </a:lnTo>
                  <a:close/>
                </a:path>
              </a:pathLst>
            </a:custGeom>
            <a:solidFill>
              <a:srgbClr val="527A89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7" name="object 27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022091" y="4114800"/>
              <a:ext cx="3281933" cy="511289"/>
            </a:xfrm>
            <a:prstGeom prst="rect">
              <a:avLst/>
            </a:prstGeom>
          </p:spPr>
        </p:pic>
        <p:pic>
          <p:nvPicPr>
            <p:cNvPr id="28" name="object 28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708403" y="4404360"/>
              <a:ext cx="1463802" cy="401561"/>
            </a:xfrm>
            <a:prstGeom prst="rect">
              <a:avLst/>
            </a:prstGeom>
          </p:spPr>
        </p:pic>
        <p:pic>
          <p:nvPicPr>
            <p:cNvPr id="29" name="object 29" descr="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2930651" y="4404360"/>
              <a:ext cx="300977" cy="401561"/>
            </a:xfrm>
            <a:prstGeom prst="rect">
              <a:avLst/>
            </a:prstGeom>
          </p:spPr>
        </p:pic>
        <p:pic>
          <p:nvPicPr>
            <p:cNvPr id="30" name="object 30" descr="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2990088" y="4404360"/>
              <a:ext cx="2832354" cy="401561"/>
            </a:xfrm>
            <a:prstGeom prst="rect">
              <a:avLst/>
            </a:prstGeom>
          </p:spPr>
        </p:pic>
        <p:pic>
          <p:nvPicPr>
            <p:cNvPr id="31" name="object 31" descr="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5580888" y="4404360"/>
              <a:ext cx="300977" cy="401561"/>
            </a:xfrm>
            <a:prstGeom prst="rect">
              <a:avLst/>
            </a:prstGeom>
          </p:spPr>
        </p:pic>
        <p:pic>
          <p:nvPicPr>
            <p:cNvPr id="32" name="object 32" descr="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5640323" y="4404360"/>
              <a:ext cx="1975866" cy="401561"/>
            </a:xfrm>
            <a:prstGeom prst="rect">
              <a:avLst/>
            </a:prstGeom>
          </p:spPr>
        </p:pic>
      </p:grpSp>
      <p:sp>
        <p:nvSpPr>
          <p:cNvPr id="33" name="object 33" descr=""/>
          <p:cNvSpPr txBox="1"/>
          <p:nvPr/>
        </p:nvSpPr>
        <p:spPr>
          <a:xfrm>
            <a:off x="398716" y="4144340"/>
            <a:ext cx="8512810" cy="584835"/>
          </a:xfrm>
          <a:prstGeom prst="rect">
            <a:avLst/>
          </a:prstGeom>
        </p:spPr>
        <p:txBody>
          <a:bodyPr wrap="square" lIns="0" tIns="406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20"/>
              </a:spcBef>
            </a:pP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KEY</a:t>
            </a:r>
            <a:r>
              <a:rPr dirty="0" sz="1800" spc="-1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CLINICAL</a:t>
            </a:r>
            <a:r>
              <a:rPr dirty="0" sz="18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FFFF"/>
                </a:solidFill>
                <a:latin typeface="Arial"/>
                <a:cs typeface="Arial"/>
              </a:rPr>
              <a:t>OUTCOMES</a:t>
            </a:r>
            <a:endParaRPr sz="1800">
              <a:latin typeface="Arial"/>
              <a:cs typeface="Arial"/>
            </a:endParaRPr>
          </a:p>
          <a:p>
            <a:pPr algn="ctr" marL="635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Minimum</a:t>
            </a:r>
            <a:r>
              <a:rPr dirty="0" sz="14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FFFFFF"/>
                </a:solidFill>
                <a:latin typeface="Arial"/>
                <a:cs typeface="Arial"/>
              </a:rPr>
              <a:t>follow-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up</a:t>
            </a:r>
            <a:r>
              <a:rPr dirty="0" sz="14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time</a:t>
            </a:r>
            <a:r>
              <a:rPr dirty="0" sz="14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14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sz="14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years.</a:t>
            </a:r>
            <a:r>
              <a:rPr dirty="0" sz="14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Median</a:t>
            </a:r>
            <a:r>
              <a:rPr dirty="0" sz="14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FFFFFF"/>
                </a:solidFill>
                <a:latin typeface="Arial"/>
                <a:cs typeface="Arial"/>
              </a:rPr>
              <a:t>follow-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up</a:t>
            </a:r>
            <a:r>
              <a:rPr dirty="0" sz="14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3.8</a:t>
            </a:r>
            <a:r>
              <a:rPr dirty="0" sz="14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years</a:t>
            </a:r>
            <a:r>
              <a:rPr dirty="0" sz="14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(2.8,</a:t>
            </a:r>
            <a:r>
              <a:rPr dirty="0" sz="14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FFFFFF"/>
                </a:solidFill>
                <a:latin typeface="Arial"/>
                <a:cs typeface="Arial"/>
              </a:rPr>
              <a:t>5.0)</a:t>
            </a:r>
            <a:endParaRPr sz="1400">
              <a:latin typeface="Arial"/>
              <a:cs typeface="Arial"/>
            </a:endParaRPr>
          </a:p>
        </p:txBody>
      </p:sp>
      <p:sp>
        <p:nvSpPr>
          <p:cNvPr id="34" name="object 3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23850">
              <a:lnSpc>
                <a:spcPct val="100000"/>
              </a:lnSpc>
              <a:spcBef>
                <a:spcPts val="105"/>
              </a:spcBef>
            </a:pPr>
            <a:r>
              <a:rPr dirty="0" sz="3200"/>
              <a:t>Biomarker</a:t>
            </a:r>
            <a:r>
              <a:rPr dirty="0" sz="3200" spc="-50"/>
              <a:t> </a:t>
            </a:r>
            <a:r>
              <a:rPr dirty="0" sz="3200"/>
              <a:t>Study</a:t>
            </a:r>
            <a:r>
              <a:rPr dirty="0" sz="3200" spc="-90"/>
              <a:t> </a:t>
            </a:r>
            <a:r>
              <a:rPr dirty="0" sz="3200" spc="-10"/>
              <a:t>Design</a:t>
            </a:r>
            <a:endParaRPr sz="3200"/>
          </a:p>
        </p:txBody>
      </p:sp>
      <p:sp>
        <p:nvSpPr>
          <p:cNvPr id="35" name="object 35" descr=""/>
          <p:cNvSpPr txBox="1"/>
          <p:nvPr/>
        </p:nvSpPr>
        <p:spPr>
          <a:xfrm>
            <a:off x="44500" y="4809845"/>
            <a:ext cx="8338184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3451860" algn="l"/>
              </a:tabLst>
            </a:pPr>
            <a:r>
              <a:rPr dirty="0" baseline="25641" sz="975">
                <a:solidFill>
                  <a:srgbClr val="0D445E"/>
                </a:solidFill>
                <a:latin typeface="Arial"/>
                <a:cs typeface="Arial"/>
              </a:rPr>
              <a:t>*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Included</a:t>
            </a:r>
            <a:r>
              <a:rPr dirty="0" sz="1000" spc="-3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patients</a:t>
            </a:r>
            <a:r>
              <a:rPr dirty="0" sz="1000" spc="-1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with</a:t>
            </a:r>
            <a:r>
              <a:rPr dirty="0" sz="1000" spc="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a</a:t>
            </a:r>
            <a:r>
              <a:rPr dirty="0" sz="1000" spc="-3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MG</a:t>
            </a:r>
            <a:r>
              <a:rPr dirty="0" sz="1000" spc="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u="sng" sz="1000">
                <a:solidFill>
                  <a:srgbClr val="0D445E"/>
                </a:solidFill>
                <a:uFill>
                  <a:solidFill>
                    <a:srgbClr val="0D445E"/>
                  </a:solidFill>
                </a:uFill>
                <a:latin typeface="Arial"/>
                <a:cs typeface="Arial"/>
              </a:rPr>
              <a:t>&gt;</a:t>
            </a:r>
            <a:r>
              <a:rPr dirty="0" u="none" sz="1000" spc="-1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u="none" sz="1000">
                <a:solidFill>
                  <a:srgbClr val="0D445E"/>
                </a:solidFill>
                <a:latin typeface="Arial"/>
                <a:cs typeface="Arial"/>
              </a:rPr>
              <a:t>40</a:t>
            </a:r>
            <a:r>
              <a:rPr dirty="0" u="none" sz="1000" spc="-3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u="none" sz="1000">
                <a:solidFill>
                  <a:srgbClr val="0D445E"/>
                </a:solidFill>
                <a:latin typeface="Arial"/>
                <a:cs typeface="Arial"/>
              </a:rPr>
              <a:t>mmHG</a:t>
            </a:r>
            <a:r>
              <a:rPr dirty="0" u="none" sz="1000" spc="-3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u="none" sz="1000">
                <a:solidFill>
                  <a:srgbClr val="0D445E"/>
                </a:solidFill>
                <a:latin typeface="Arial"/>
                <a:cs typeface="Arial"/>
              </a:rPr>
              <a:t>or</a:t>
            </a:r>
            <a:r>
              <a:rPr dirty="0" u="none" sz="1000" spc="-2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u="none" sz="1000">
                <a:solidFill>
                  <a:srgbClr val="0D445E"/>
                </a:solidFill>
                <a:latin typeface="Arial"/>
                <a:cs typeface="Arial"/>
              </a:rPr>
              <a:t>Vmax</a:t>
            </a:r>
            <a:r>
              <a:rPr dirty="0" u="none" sz="1000" spc="-3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u="sng" sz="1000">
                <a:solidFill>
                  <a:srgbClr val="0D445E"/>
                </a:solidFill>
                <a:uFill>
                  <a:solidFill>
                    <a:srgbClr val="0D445E"/>
                  </a:solidFill>
                </a:uFill>
                <a:latin typeface="Arial"/>
                <a:cs typeface="Arial"/>
              </a:rPr>
              <a:t>&gt;</a:t>
            </a:r>
            <a:r>
              <a:rPr dirty="0" u="none" sz="1000" spc="-1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u="none" sz="1000" spc="-20">
                <a:solidFill>
                  <a:srgbClr val="0D445E"/>
                </a:solidFill>
                <a:latin typeface="Arial"/>
                <a:cs typeface="Arial"/>
              </a:rPr>
              <a:t>4m/s.</a:t>
            </a:r>
            <a:r>
              <a:rPr dirty="0" u="none" sz="1000">
                <a:solidFill>
                  <a:srgbClr val="0D445E"/>
                </a:solidFill>
                <a:latin typeface="Arial"/>
                <a:cs typeface="Arial"/>
              </a:rPr>
              <a:t>	</a:t>
            </a:r>
            <a:r>
              <a:rPr dirty="0" u="none" baseline="25641" sz="975">
                <a:solidFill>
                  <a:srgbClr val="0D445E"/>
                </a:solidFill>
                <a:latin typeface="Arial"/>
                <a:cs typeface="Arial"/>
              </a:rPr>
              <a:t>†</a:t>
            </a:r>
            <a:r>
              <a:rPr dirty="0" u="none" sz="1000">
                <a:solidFill>
                  <a:srgbClr val="0D445E"/>
                </a:solidFill>
                <a:latin typeface="Arial"/>
                <a:cs typeface="Arial"/>
              </a:rPr>
              <a:t>Confirmed</a:t>
            </a:r>
            <a:r>
              <a:rPr dirty="0" u="none" sz="1000" spc="-5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u="none" sz="1000">
                <a:solidFill>
                  <a:srgbClr val="0D445E"/>
                </a:solidFill>
                <a:latin typeface="Arial"/>
                <a:cs typeface="Arial"/>
              </a:rPr>
              <a:t>by</a:t>
            </a:r>
            <a:r>
              <a:rPr dirty="0" u="none" sz="1000" spc="-2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u="none" sz="1000">
                <a:solidFill>
                  <a:srgbClr val="0D445E"/>
                </a:solidFill>
                <a:latin typeface="Arial"/>
                <a:cs typeface="Arial"/>
              </a:rPr>
              <a:t>detailed</a:t>
            </a:r>
            <a:r>
              <a:rPr dirty="0" u="none" sz="1000" spc="-3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u="none" sz="1000">
                <a:solidFill>
                  <a:srgbClr val="0D445E"/>
                </a:solidFill>
                <a:latin typeface="Arial"/>
                <a:cs typeface="Arial"/>
              </a:rPr>
              <a:t>clinical</a:t>
            </a:r>
            <a:r>
              <a:rPr dirty="0" u="none" sz="1000" spc="-1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u="none" sz="1000">
                <a:solidFill>
                  <a:srgbClr val="0D445E"/>
                </a:solidFill>
                <a:latin typeface="Arial"/>
                <a:cs typeface="Arial"/>
              </a:rPr>
              <a:t>history</a:t>
            </a:r>
            <a:r>
              <a:rPr dirty="0" u="none" sz="1000" spc="-2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u="none" sz="1000">
                <a:solidFill>
                  <a:srgbClr val="0D445E"/>
                </a:solidFill>
                <a:latin typeface="Arial"/>
                <a:cs typeface="Arial"/>
              </a:rPr>
              <a:t>alone</a:t>
            </a:r>
            <a:r>
              <a:rPr dirty="0" u="none" sz="1000" spc="-3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u="none" sz="1000">
                <a:solidFill>
                  <a:srgbClr val="0D445E"/>
                </a:solidFill>
                <a:latin typeface="Arial"/>
                <a:cs typeface="Arial"/>
              </a:rPr>
              <a:t>if</a:t>
            </a:r>
            <a:r>
              <a:rPr dirty="0" u="none" sz="1000" spc="-3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u="none" sz="1000">
                <a:solidFill>
                  <a:srgbClr val="0D445E"/>
                </a:solidFill>
                <a:latin typeface="Arial"/>
                <a:cs typeface="Arial"/>
              </a:rPr>
              <a:t>patient</a:t>
            </a:r>
            <a:r>
              <a:rPr dirty="0" u="none" sz="1000" spc="-3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u="none" sz="1000">
                <a:solidFill>
                  <a:srgbClr val="0D445E"/>
                </a:solidFill>
                <a:latin typeface="Arial"/>
                <a:cs typeface="Arial"/>
              </a:rPr>
              <a:t>was</a:t>
            </a:r>
            <a:r>
              <a:rPr dirty="0" u="none" sz="1000" spc="-1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u="none" sz="1000">
                <a:solidFill>
                  <a:srgbClr val="0D445E"/>
                </a:solidFill>
                <a:latin typeface="Arial"/>
                <a:cs typeface="Arial"/>
              </a:rPr>
              <a:t>unable</a:t>
            </a:r>
            <a:r>
              <a:rPr dirty="0" u="none" sz="1000" spc="-3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u="none" sz="1000">
                <a:solidFill>
                  <a:srgbClr val="0D445E"/>
                </a:solidFill>
                <a:latin typeface="Arial"/>
                <a:cs typeface="Arial"/>
              </a:rPr>
              <a:t>to</a:t>
            </a:r>
            <a:r>
              <a:rPr dirty="0" u="none" sz="1000" spc="-4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u="none" sz="1000">
                <a:solidFill>
                  <a:srgbClr val="0D445E"/>
                </a:solidFill>
                <a:latin typeface="Arial"/>
                <a:cs typeface="Arial"/>
              </a:rPr>
              <a:t>perform</a:t>
            </a:r>
            <a:r>
              <a:rPr dirty="0" u="none" sz="1000" spc="-3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u="none" sz="1000">
                <a:solidFill>
                  <a:srgbClr val="0D445E"/>
                </a:solidFill>
                <a:latin typeface="Arial"/>
                <a:cs typeface="Arial"/>
              </a:rPr>
              <a:t>stress</a:t>
            </a:r>
            <a:r>
              <a:rPr dirty="0" u="none" sz="1000" spc="-3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u="none" sz="1000" spc="-20">
                <a:solidFill>
                  <a:srgbClr val="0D445E"/>
                </a:solidFill>
                <a:latin typeface="Arial"/>
                <a:cs typeface="Arial"/>
              </a:rPr>
              <a:t>test</a:t>
            </a:r>
            <a:endParaRPr sz="10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</a:pP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‡Received</a:t>
            </a:r>
            <a:r>
              <a:rPr dirty="0" sz="1000" spc="-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D445E"/>
                </a:solidFill>
                <a:latin typeface="Arial"/>
                <a:cs typeface="Arial"/>
              </a:rPr>
              <a:t>standard</a:t>
            </a:r>
            <a:r>
              <a:rPr dirty="0" sz="1000" spc="-4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care</a:t>
            </a:r>
            <a:r>
              <a:rPr dirty="0" sz="1000" spc="-1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D445E"/>
                </a:solidFill>
                <a:latin typeface="Arial"/>
                <a:cs typeface="Arial"/>
              </a:rPr>
              <a:t>according</a:t>
            </a:r>
            <a:r>
              <a:rPr dirty="0" sz="1000" spc="-2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to</a:t>
            </a:r>
            <a:r>
              <a:rPr dirty="0" sz="1000" spc="-2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American</a:t>
            </a:r>
            <a:r>
              <a:rPr dirty="0" sz="1000" spc="-2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College</a:t>
            </a:r>
            <a:r>
              <a:rPr dirty="0" sz="1000" spc="-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of</a:t>
            </a:r>
            <a:r>
              <a:rPr dirty="0" sz="1000" spc="-2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D445E"/>
                </a:solidFill>
                <a:latin typeface="Arial"/>
                <a:cs typeface="Arial"/>
              </a:rPr>
              <a:t>Cardiology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and</a:t>
            </a:r>
            <a:r>
              <a:rPr dirty="0" sz="1000" spc="-1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American</a:t>
            </a:r>
            <a:r>
              <a:rPr dirty="0" sz="1000" spc="-3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Heart</a:t>
            </a:r>
            <a:r>
              <a:rPr dirty="0" sz="1000" spc="-1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D445E"/>
                </a:solidFill>
                <a:latin typeface="Arial"/>
                <a:cs typeface="Arial"/>
              </a:rPr>
              <a:t>Association guidelines.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36" name="object 36" descr=""/>
          <p:cNvGrpSpPr/>
          <p:nvPr/>
        </p:nvGrpSpPr>
        <p:grpSpPr>
          <a:xfrm>
            <a:off x="7078980" y="2080272"/>
            <a:ext cx="1908175" cy="856615"/>
            <a:chOff x="7078980" y="2080272"/>
            <a:chExt cx="1908175" cy="856615"/>
          </a:xfrm>
        </p:grpSpPr>
        <p:pic>
          <p:nvPicPr>
            <p:cNvPr id="37" name="object 37" descr="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7078980" y="2103132"/>
              <a:ext cx="1908048" cy="748271"/>
            </a:xfrm>
            <a:prstGeom prst="rect">
              <a:avLst/>
            </a:prstGeom>
          </p:spPr>
        </p:pic>
        <p:pic>
          <p:nvPicPr>
            <p:cNvPr id="38" name="object 38" descr="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7085076" y="2080272"/>
              <a:ext cx="1895855" cy="856475"/>
            </a:xfrm>
            <a:prstGeom prst="rect">
              <a:avLst/>
            </a:prstGeom>
          </p:spPr>
        </p:pic>
      </p:grpSp>
      <p:sp>
        <p:nvSpPr>
          <p:cNvPr id="39" name="object 39" descr=""/>
          <p:cNvSpPr txBox="1"/>
          <p:nvPr/>
        </p:nvSpPr>
        <p:spPr>
          <a:xfrm>
            <a:off x="7104633" y="2129129"/>
            <a:ext cx="1806575" cy="646430"/>
          </a:xfrm>
          <a:prstGeom prst="rect">
            <a:avLst/>
          </a:prstGeom>
          <a:solidFill>
            <a:srgbClr val="6F2F9F"/>
          </a:solidFill>
        </p:spPr>
        <p:txBody>
          <a:bodyPr wrap="square" lIns="0" tIns="40005" rIns="0" bIns="0" rtlCol="0" vert="horz">
            <a:spAutoFit/>
          </a:bodyPr>
          <a:lstStyle/>
          <a:p>
            <a:pPr marL="144780" marR="133350" indent="301625">
              <a:lnSpc>
                <a:spcPct val="100000"/>
              </a:lnSpc>
              <a:spcBef>
                <a:spcPts val="315"/>
              </a:spcBef>
            </a:pP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Core</a:t>
            </a:r>
            <a:r>
              <a:rPr dirty="0" sz="1800" spc="-25" b="1">
                <a:solidFill>
                  <a:srgbClr val="FFFFFF"/>
                </a:solidFill>
                <a:latin typeface="Arial"/>
                <a:cs typeface="Arial"/>
              </a:rPr>
              <a:t> lab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Roche</a:t>
            </a:r>
            <a:r>
              <a:rPr dirty="0" sz="18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FFFF"/>
                </a:solidFill>
                <a:latin typeface="Arial"/>
                <a:cs typeface="Arial"/>
              </a:rPr>
              <a:t>assays</a:t>
            </a:r>
            <a:endParaRPr sz="1800">
              <a:latin typeface="Arial"/>
              <a:cs typeface="Arial"/>
            </a:endParaRPr>
          </a:p>
        </p:txBody>
      </p:sp>
      <p:sp>
        <p:nvSpPr>
          <p:cNvPr id="40" name="object 40" descr=""/>
          <p:cNvSpPr/>
          <p:nvPr/>
        </p:nvSpPr>
        <p:spPr>
          <a:xfrm>
            <a:off x="6493255" y="2418714"/>
            <a:ext cx="556260" cy="85725"/>
          </a:xfrm>
          <a:custGeom>
            <a:avLst/>
            <a:gdLst/>
            <a:ahLst/>
            <a:cxnLst/>
            <a:rect l="l" t="t" r="r" b="b"/>
            <a:pathLst>
              <a:path w="556259" h="85725">
                <a:moveTo>
                  <a:pt x="471170" y="0"/>
                </a:moveTo>
                <a:lnTo>
                  <a:pt x="470661" y="28590"/>
                </a:lnTo>
                <a:lnTo>
                  <a:pt x="484886" y="28829"/>
                </a:lnTo>
                <a:lnTo>
                  <a:pt x="484679" y="44323"/>
                </a:lnTo>
                <a:lnTo>
                  <a:pt x="484613" y="49276"/>
                </a:lnTo>
                <a:lnTo>
                  <a:pt x="484504" y="57404"/>
                </a:lnTo>
                <a:lnTo>
                  <a:pt x="470149" y="57404"/>
                </a:lnTo>
                <a:lnTo>
                  <a:pt x="469646" y="85725"/>
                </a:lnTo>
                <a:lnTo>
                  <a:pt x="528807" y="57404"/>
                </a:lnTo>
                <a:lnTo>
                  <a:pt x="484504" y="57404"/>
                </a:lnTo>
                <a:lnTo>
                  <a:pt x="470153" y="57163"/>
                </a:lnTo>
                <a:lnTo>
                  <a:pt x="529310" y="57163"/>
                </a:lnTo>
                <a:lnTo>
                  <a:pt x="556133" y="44323"/>
                </a:lnTo>
                <a:lnTo>
                  <a:pt x="471170" y="0"/>
                </a:lnTo>
                <a:close/>
              </a:path>
              <a:path w="556259" h="85725">
                <a:moveTo>
                  <a:pt x="470661" y="28590"/>
                </a:moveTo>
                <a:lnTo>
                  <a:pt x="470153" y="57163"/>
                </a:lnTo>
                <a:lnTo>
                  <a:pt x="484504" y="57404"/>
                </a:lnTo>
                <a:lnTo>
                  <a:pt x="484886" y="28829"/>
                </a:lnTo>
                <a:lnTo>
                  <a:pt x="470661" y="28590"/>
                </a:lnTo>
                <a:close/>
              </a:path>
              <a:path w="556259" h="85725">
                <a:moveTo>
                  <a:pt x="508" y="20701"/>
                </a:moveTo>
                <a:lnTo>
                  <a:pt x="88" y="44323"/>
                </a:lnTo>
                <a:lnTo>
                  <a:pt x="0" y="49276"/>
                </a:lnTo>
                <a:lnTo>
                  <a:pt x="470153" y="57163"/>
                </a:lnTo>
                <a:lnTo>
                  <a:pt x="470657" y="28829"/>
                </a:lnTo>
                <a:lnTo>
                  <a:pt x="470661" y="28590"/>
                </a:lnTo>
                <a:lnTo>
                  <a:pt x="508" y="207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135166" y="809244"/>
          <a:ext cx="8950325" cy="37630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72945"/>
                <a:gridCol w="1059180"/>
                <a:gridCol w="1165225"/>
                <a:gridCol w="1165225"/>
                <a:gridCol w="1165225"/>
                <a:gridCol w="1165225"/>
                <a:gridCol w="1165225"/>
              </a:tblGrid>
              <a:tr h="2590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D445E"/>
                      </a:solidFill>
                      <a:prstDash val="solid"/>
                    </a:lnL>
                    <a:solidFill>
                      <a:srgbClr val="0D445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0D445E"/>
                    </a:solidFill>
                  </a:tcPr>
                </a:tc>
                <a:tc>
                  <a:txBody>
                    <a:bodyPr/>
                    <a:lstStyle/>
                    <a:p>
                      <a:pPr marL="130810">
                        <a:lnSpc>
                          <a:spcPts val="1780"/>
                        </a:lnSpc>
                        <a:spcBef>
                          <a:spcPts val="160"/>
                        </a:spcBef>
                      </a:pPr>
                      <a:r>
                        <a:rPr dirty="0" sz="1500" spc="-5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NT-</a:t>
                      </a:r>
                      <a:r>
                        <a:rPr dirty="0" sz="15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proBNP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20320">
                    <a:solidFill>
                      <a:srgbClr val="0D445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0D445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0D445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1780"/>
                        </a:lnSpc>
                        <a:spcBef>
                          <a:spcPts val="160"/>
                        </a:spcBef>
                      </a:pPr>
                      <a:r>
                        <a:rPr dirty="0" sz="15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hs-</a:t>
                      </a:r>
                      <a:r>
                        <a:rPr dirty="0" sz="15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cTnT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20320">
                    <a:solidFill>
                      <a:srgbClr val="0D445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D445E"/>
                      </a:solidFill>
                      <a:prstDash val="solid"/>
                    </a:lnR>
                    <a:solidFill>
                      <a:srgbClr val="0D445E"/>
                    </a:solidFill>
                  </a:tcPr>
                </a:tc>
              </a:tr>
              <a:tr h="440055">
                <a:tc>
                  <a:txBody>
                    <a:bodyPr/>
                    <a:lstStyle/>
                    <a:p>
                      <a:pPr marL="45085">
                        <a:lnSpc>
                          <a:spcPts val="1500"/>
                        </a:lnSpc>
                      </a:pPr>
                      <a:r>
                        <a:rPr dirty="0" sz="13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Characteristic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D445E"/>
                      </a:solidFill>
                      <a:prstDash val="solid"/>
                    </a:lnL>
                    <a:lnB w="38100">
                      <a:solidFill>
                        <a:srgbClr val="C00000"/>
                      </a:solidFill>
                      <a:prstDash val="solid"/>
                    </a:lnB>
                    <a:solidFill>
                      <a:srgbClr val="0D445E"/>
                    </a:solidFill>
                  </a:tcPr>
                </a:tc>
                <a:tc>
                  <a:txBody>
                    <a:bodyPr/>
                    <a:lstStyle/>
                    <a:p>
                      <a:pPr marL="17018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3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baseline="26143" sz="12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</a:t>
                      </a:r>
                      <a:r>
                        <a:rPr dirty="0" baseline="26143" sz="1275" spc="16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Tertile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292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(N=266)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5400">
                    <a:lnB w="38100">
                      <a:solidFill>
                        <a:srgbClr val="C00000"/>
                      </a:solidFill>
                      <a:prstDash val="solid"/>
                    </a:lnB>
                    <a:solidFill>
                      <a:srgbClr val="0D445E"/>
                    </a:solidFill>
                  </a:tcPr>
                </a:tc>
                <a:tc>
                  <a:txBody>
                    <a:bodyPr/>
                    <a:lstStyle/>
                    <a:p>
                      <a:pPr marL="20637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3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26143" sz="12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nd</a:t>
                      </a:r>
                      <a:r>
                        <a:rPr dirty="0" baseline="26143" sz="1275" spc="157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Tertile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825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(N=266)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5400">
                    <a:lnB w="38100">
                      <a:solidFill>
                        <a:srgbClr val="C00000"/>
                      </a:solidFill>
                      <a:prstDash val="solid"/>
                    </a:lnB>
                    <a:solidFill>
                      <a:srgbClr val="0D445E"/>
                    </a:solidFill>
                  </a:tcPr>
                </a:tc>
                <a:tc>
                  <a:txBody>
                    <a:bodyPr/>
                    <a:lstStyle/>
                    <a:p>
                      <a:pPr marL="21907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3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dirty="0" baseline="26143" sz="12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rd</a:t>
                      </a:r>
                      <a:r>
                        <a:rPr dirty="0" baseline="26143" sz="1275" spc="172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Tertile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8321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(N=266)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5400">
                    <a:lnR w="127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C00000"/>
                      </a:solidFill>
                      <a:prstDash val="solid"/>
                    </a:lnB>
                    <a:solidFill>
                      <a:srgbClr val="0D445E"/>
                    </a:solidFill>
                  </a:tcPr>
                </a:tc>
                <a:tc>
                  <a:txBody>
                    <a:bodyPr/>
                    <a:lstStyle/>
                    <a:p>
                      <a:pPr marL="22352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3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baseline="26143" sz="12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</a:t>
                      </a:r>
                      <a:r>
                        <a:rPr dirty="0" baseline="26143" sz="1275" spc="16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Tertile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8321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(N=266)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5400">
                    <a:lnL w="12700">
                      <a:solidFill>
                        <a:srgbClr val="FFFFFF"/>
                      </a:solidFill>
                      <a:prstDash val="solid"/>
                    </a:lnL>
                    <a:lnB w="38100">
                      <a:solidFill>
                        <a:srgbClr val="C00000"/>
                      </a:solidFill>
                      <a:prstDash val="solid"/>
                    </a:lnB>
                    <a:solidFill>
                      <a:srgbClr val="0D445E"/>
                    </a:solidFill>
                  </a:tcPr>
                </a:tc>
                <a:tc>
                  <a:txBody>
                    <a:bodyPr/>
                    <a:lstStyle/>
                    <a:p>
                      <a:pPr marL="20701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3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26143" sz="12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nd</a:t>
                      </a:r>
                      <a:r>
                        <a:rPr dirty="0" baseline="26143" sz="1275" spc="157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Tertile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8321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(N=266)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5400">
                    <a:lnB w="38100">
                      <a:solidFill>
                        <a:srgbClr val="C00000"/>
                      </a:solidFill>
                      <a:prstDash val="solid"/>
                    </a:lnB>
                    <a:solidFill>
                      <a:srgbClr val="0D445E"/>
                    </a:solidFill>
                  </a:tcPr>
                </a:tc>
                <a:tc>
                  <a:txBody>
                    <a:bodyPr/>
                    <a:lstStyle/>
                    <a:p>
                      <a:pPr marL="21907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3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dirty="0" baseline="26143" sz="12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rd</a:t>
                      </a:r>
                      <a:r>
                        <a:rPr dirty="0" baseline="26143" sz="1275" spc="172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Tertile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8321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(N=266)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5400">
                    <a:lnR w="12700">
                      <a:solidFill>
                        <a:srgbClr val="0D445E"/>
                      </a:solidFill>
                      <a:prstDash val="solid"/>
                    </a:lnR>
                    <a:lnB w="38100">
                      <a:solidFill>
                        <a:srgbClr val="C00000"/>
                      </a:solidFill>
                      <a:prstDash val="solid"/>
                    </a:lnB>
                    <a:solidFill>
                      <a:srgbClr val="0D445E"/>
                    </a:solidFill>
                  </a:tcPr>
                </a:tc>
              </a:tr>
              <a:tr h="315595"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1200">
                          <a:latin typeface="Arial"/>
                          <a:cs typeface="Arial"/>
                        </a:rPr>
                        <a:t>Age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(years)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8740">
                    <a:lnL w="12700">
                      <a:solidFill>
                        <a:srgbClr val="C00000"/>
                      </a:solidFill>
                      <a:prstDash val="solid"/>
                    </a:lnL>
                    <a:lnR w="12700">
                      <a:solidFill>
                        <a:srgbClr val="0D445E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  <a:lnB w="38100">
                      <a:solidFill>
                        <a:srgbClr val="C00000"/>
                      </a:solidFill>
                      <a:prstDash val="solid"/>
                    </a:lnB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dirty="0" sz="1400" spc="-2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73.5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62230">
                    <a:lnL w="12700">
                      <a:solidFill>
                        <a:srgbClr val="0D445E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  <a:lnB w="38100">
                      <a:solidFill>
                        <a:srgbClr val="C00000"/>
                      </a:solidFill>
                      <a:prstDash val="solid"/>
                    </a:lnB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dirty="0" sz="1400" spc="-2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76.2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6223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  <a:lnB w="38100">
                      <a:solidFill>
                        <a:srgbClr val="C00000"/>
                      </a:solidFill>
                      <a:prstDash val="solid"/>
                    </a:lnB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dirty="0" sz="1400" spc="-1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78.1</a:t>
                      </a:r>
                      <a:r>
                        <a:rPr dirty="0" baseline="24691" sz="1350" spc="-15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*</a:t>
                      </a:r>
                      <a:endParaRPr baseline="24691" sz="1350">
                        <a:latin typeface="Arial"/>
                        <a:cs typeface="Arial"/>
                      </a:endParaRPr>
                    </a:p>
                  </a:txBody>
                  <a:tcPr marL="0" marR="0" marB="0" marT="6223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D445E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  <a:lnB w="38100">
                      <a:solidFill>
                        <a:srgbClr val="C00000"/>
                      </a:solidFill>
                      <a:prstDash val="solid"/>
                    </a:lnB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1400" spc="-2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74.3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59690">
                    <a:lnL w="12700">
                      <a:solidFill>
                        <a:srgbClr val="0D445E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  <a:lnB w="38100">
                      <a:solidFill>
                        <a:srgbClr val="C00000"/>
                      </a:solidFill>
                      <a:prstDash val="solid"/>
                    </a:lnB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1400" spc="-2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75.6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5969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  <a:lnB w="38100">
                      <a:solidFill>
                        <a:srgbClr val="C00000"/>
                      </a:solidFill>
                      <a:prstDash val="solid"/>
                    </a:lnB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1400" spc="-1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77.9</a:t>
                      </a:r>
                      <a:r>
                        <a:rPr dirty="0" baseline="24691" sz="1350" spc="-15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*</a:t>
                      </a:r>
                      <a:endParaRPr baseline="24691" sz="1350">
                        <a:latin typeface="Arial"/>
                        <a:cs typeface="Arial"/>
                      </a:endParaRPr>
                    </a:p>
                  </a:txBody>
                  <a:tcPr marL="0" marR="0" marB="0" marT="5969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C00000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  <a:lnB w="38100">
                      <a:solidFill>
                        <a:srgbClr val="C00000"/>
                      </a:solidFill>
                      <a:prstDash val="solid"/>
                    </a:lnB>
                    <a:solidFill>
                      <a:srgbClr val="B8E1F5"/>
                    </a:solidFill>
                  </a:tcPr>
                </a:tc>
              </a:tr>
              <a:tr h="368935"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dirty="0" sz="1200">
                          <a:latin typeface="Arial"/>
                          <a:cs typeface="Arial"/>
                        </a:rPr>
                        <a:t>Male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sex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(%)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04140">
                    <a:lnL w="12700">
                      <a:solidFill>
                        <a:srgbClr val="0D445E"/>
                      </a:solidFill>
                      <a:prstDash val="solid"/>
                    </a:lnL>
                    <a:lnR w="12700">
                      <a:solidFill>
                        <a:srgbClr val="0D445E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dirty="0" sz="1400" spc="-1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72.9%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87630">
                    <a:lnL w="12700">
                      <a:solidFill>
                        <a:srgbClr val="0D445E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30200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dirty="0" sz="1400" spc="-1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66.9%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8763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dirty="0" sz="1400" spc="-1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65.4%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8763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D445E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400" spc="-1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49.6%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84455">
                    <a:lnL w="12700">
                      <a:solidFill>
                        <a:srgbClr val="0D445E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400" spc="-1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72.2%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84455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400" spc="-1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83.5%</a:t>
                      </a:r>
                      <a:r>
                        <a:rPr dirty="0" baseline="24691" sz="1350" spc="-15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*</a:t>
                      </a:r>
                      <a:endParaRPr baseline="24691" sz="1350">
                        <a:latin typeface="Arial"/>
                        <a:cs typeface="Arial"/>
                      </a:endParaRPr>
                    </a:p>
                  </a:txBody>
                  <a:tcPr marL="0" marR="0" marB="0" marT="8445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D445E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</a:tcPr>
                </a:tc>
              </a:tr>
              <a:tr h="347345"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Arial"/>
                          <a:cs typeface="Arial"/>
                        </a:rPr>
                        <a:t>BMI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(kg/m</a:t>
                      </a:r>
                      <a:r>
                        <a:rPr dirty="0" baseline="24305" sz="1200" spc="-15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4295">
                    <a:lnL w="12700">
                      <a:solidFill>
                        <a:srgbClr val="0D445E"/>
                      </a:solidFill>
                      <a:prstDash val="solid"/>
                    </a:lnL>
                    <a:lnR w="12700">
                      <a:solidFill>
                        <a:srgbClr val="0D445E"/>
                      </a:solidFill>
                      <a:prstDash val="solid"/>
                    </a:lnR>
                    <a:lnB w="38100">
                      <a:solidFill>
                        <a:srgbClr val="C00000"/>
                      </a:solidFill>
                      <a:prstDash val="solid"/>
                    </a:lnB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400" spc="-2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29.3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D445E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C00000"/>
                      </a:solidFill>
                      <a:prstDash val="solid"/>
                    </a:lnB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400" spc="-2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28.2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C00000"/>
                      </a:solidFill>
                      <a:prstDash val="solid"/>
                    </a:lnB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400" spc="-1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28.1</a:t>
                      </a:r>
                      <a:r>
                        <a:rPr dirty="0" baseline="24691" sz="1350" spc="-15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*</a:t>
                      </a:r>
                      <a:endParaRPr baseline="24691" sz="135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D445E"/>
                      </a:solidFill>
                      <a:prstDash val="solid"/>
                    </a:lnR>
                    <a:lnB w="38100">
                      <a:solidFill>
                        <a:srgbClr val="C00000"/>
                      </a:solidFill>
                      <a:prstDash val="solid"/>
                    </a:lnB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400" spc="-2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28.1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0D445E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C00000"/>
                      </a:solidFill>
                      <a:prstDash val="solid"/>
                    </a:lnB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400" spc="-2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28.4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55244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C00000"/>
                      </a:solidFill>
                      <a:prstDash val="solid"/>
                    </a:lnB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400" spc="-2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29.1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55244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D445E"/>
                      </a:solidFill>
                      <a:prstDash val="solid"/>
                    </a:lnR>
                    <a:lnB w="38100">
                      <a:solidFill>
                        <a:srgbClr val="C00000"/>
                      </a:solidFill>
                      <a:prstDash val="solid"/>
                    </a:lnB>
                    <a:solidFill>
                      <a:srgbClr val="B8E1F5"/>
                    </a:solidFill>
                  </a:tcPr>
                </a:tc>
              </a:tr>
              <a:tr h="315595"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dirty="0" sz="1200">
                          <a:latin typeface="Arial"/>
                          <a:cs typeface="Arial"/>
                        </a:rPr>
                        <a:t>STS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score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(%)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7310">
                    <a:lnL w="12700">
                      <a:solidFill>
                        <a:srgbClr val="C00000"/>
                      </a:solidFill>
                      <a:prstDash val="solid"/>
                    </a:lnL>
                    <a:lnR w="12700">
                      <a:solidFill>
                        <a:srgbClr val="0D445E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  <a:lnB w="38100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400" spc="-25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1.5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0D445E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  <a:lnB w="38100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400" spc="-25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1.7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  <a:lnB w="38100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400" spc="-2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2.1</a:t>
                      </a:r>
                      <a:r>
                        <a:rPr dirty="0" baseline="24691" sz="1350" spc="-3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*</a:t>
                      </a:r>
                      <a:endParaRPr baseline="24691" sz="135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D445E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  <a:lnB w="38100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400" spc="-25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1.6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L w="12700">
                      <a:solidFill>
                        <a:srgbClr val="0D445E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  <a:lnB w="38100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400" spc="-25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1.8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  <a:lnB w="38100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400" spc="-2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2.0</a:t>
                      </a:r>
                      <a:r>
                        <a:rPr dirty="0" baseline="24691" sz="1350" spc="-3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*</a:t>
                      </a:r>
                      <a:endParaRPr baseline="24691" sz="135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C00000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  <a:lnB w="38100">
                      <a:solidFill>
                        <a:srgbClr val="C00000"/>
                      </a:solidFill>
                      <a:prstDash val="solid"/>
                    </a:lnB>
                  </a:tcPr>
                </a:tc>
              </a:tr>
              <a:tr h="356870"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dirty="0" sz="1200" spc="-10">
                          <a:latin typeface="Arial"/>
                          <a:cs typeface="Arial"/>
                        </a:rPr>
                        <a:t>Treadmill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stress</a:t>
                      </a:r>
                      <a:r>
                        <a:rPr dirty="0" sz="1200" spc="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done</a:t>
                      </a:r>
                      <a:r>
                        <a:rPr dirty="0" sz="1200" spc="-1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(%)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90805">
                    <a:lnL w="12700">
                      <a:solidFill>
                        <a:srgbClr val="0D445E"/>
                      </a:solidFill>
                      <a:prstDash val="solid"/>
                    </a:lnL>
                    <a:lnR w="12700">
                      <a:solidFill>
                        <a:srgbClr val="0D445E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dirty="0" sz="1400" spc="-1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92.9%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74930">
                    <a:lnL w="12700">
                      <a:solidFill>
                        <a:srgbClr val="0D445E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marL="329565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dirty="0" sz="1400" spc="-1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91.7%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7493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dirty="0" sz="1400" spc="-1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86.5%</a:t>
                      </a:r>
                      <a:r>
                        <a:rPr dirty="0" baseline="24691" sz="1350" spc="-15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*</a:t>
                      </a:r>
                      <a:endParaRPr baseline="24691" sz="1350">
                        <a:latin typeface="Arial"/>
                        <a:cs typeface="Arial"/>
                      </a:endParaRPr>
                    </a:p>
                  </a:txBody>
                  <a:tcPr marL="0" marR="0" marB="0" marT="7493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D445E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400" spc="-1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94.0%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72390">
                    <a:lnL w="12700">
                      <a:solidFill>
                        <a:srgbClr val="0D445E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400" spc="-1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89.8%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7239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400" spc="-1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87.2%</a:t>
                      </a:r>
                      <a:r>
                        <a:rPr dirty="0" baseline="24691" sz="1350" spc="-15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*</a:t>
                      </a:r>
                      <a:endParaRPr baseline="24691" sz="1350">
                        <a:latin typeface="Arial"/>
                        <a:cs typeface="Arial"/>
                      </a:endParaRPr>
                    </a:p>
                  </a:txBody>
                  <a:tcPr marL="0" marR="0" marB="0" marT="7239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D445E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  <a:solidFill>
                      <a:srgbClr val="B8E1F5"/>
                    </a:solidFill>
                  </a:tcPr>
                </a:tc>
              </a:tr>
              <a:tr h="347980"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dirty="0" sz="1200">
                          <a:latin typeface="Arial"/>
                          <a:cs typeface="Arial"/>
                        </a:rPr>
                        <a:t>KCCQ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Score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4930">
                    <a:lnL w="12700">
                      <a:solidFill>
                        <a:srgbClr val="0D445E"/>
                      </a:solidFill>
                      <a:prstDash val="solid"/>
                    </a:lnL>
                    <a:lnR w="12700">
                      <a:solidFill>
                        <a:srgbClr val="0D445E"/>
                      </a:solidFill>
                      <a:prstDash val="solid"/>
                    </a:lnR>
                    <a:lnB w="38100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dirty="0" sz="1400" spc="-2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92.6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58419">
                    <a:lnL w="12700">
                      <a:solidFill>
                        <a:srgbClr val="0D445E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dirty="0" sz="1400" spc="-2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93.0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58419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dirty="0" sz="1400" spc="-2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92.3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58419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D445E"/>
                      </a:solidFill>
                      <a:prstDash val="solid"/>
                    </a:lnR>
                    <a:lnB w="38100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400" spc="-2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92.7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0D445E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400" spc="-2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92.8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55244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400" spc="-2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92.3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55244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D445E"/>
                      </a:solidFill>
                      <a:prstDash val="solid"/>
                    </a:lnR>
                    <a:lnB w="38100">
                      <a:solidFill>
                        <a:srgbClr val="C00000"/>
                      </a:solidFill>
                      <a:prstDash val="solid"/>
                    </a:lnB>
                  </a:tcPr>
                </a:tc>
              </a:tr>
              <a:tr h="315595"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1200">
                          <a:latin typeface="Arial"/>
                          <a:cs typeface="Arial"/>
                        </a:rPr>
                        <a:t>eGFR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(mL/min/1.73m</a:t>
                      </a:r>
                      <a:r>
                        <a:rPr dirty="0" baseline="24305" sz="1200" spc="-15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6675">
                    <a:lnL w="12700">
                      <a:solidFill>
                        <a:srgbClr val="C00000"/>
                      </a:solidFill>
                      <a:prstDash val="solid"/>
                    </a:lnL>
                    <a:lnR w="12700">
                      <a:solidFill>
                        <a:srgbClr val="0D445E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  <a:lnB w="38100">
                      <a:solidFill>
                        <a:srgbClr val="C00000"/>
                      </a:solidFill>
                      <a:prstDash val="solid"/>
                    </a:lnB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400" spc="-2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77.3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L w="12700">
                      <a:solidFill>
                        <a:srgbClr val="0D445E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  <a:lnB w="38100">
                      <a:solidFill>
                        <a:srgbClr val="C00000"/>
                      </a:solidFill>
                      <a:prstDash val="solid"/>
                    </a:lnB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400" spc="-2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73.8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  <a:lnB w="38100">
                      <a:solidFill>
                        <a:srgbClr val="C00000"/>
                      </a:solidFill>
                      <a:prstDash val="solid"/>
                    </a:lnB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400" spc="-1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70.3</a:t>
                      </a:r>
                      <a:r>
                        <a:rPr dirty="0" baseline="24691" sz="1350" spc="-15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*</a:t>
                      </a:r>
                      <a:endParaRPr baseline="24691" sz="135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D445E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  <a:lnB w="38100">
                      <a:solidFill>
                        <a:srgbClr val="C00000"/>
                      </a:solidFill>
                      <a:prstDash val="solid"/>
                    </a:lnB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400" spc="-2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79.1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L w="12700">
                      <a:solidFill>
                        <a:srgbClr val="0D445E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  <a:lnB w="38100">
                      <a:solidFill>
                        <a:srgbClr val="C00000"/>
                      </a:solidFill>
                      <a:prstDash val="solid"/>
                    </a:lnB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400" spc="-2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73.2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  <a:lnB w="38100">
                      <a:solidFill>
                        <a:srgbClr val="C00000"/>
                      </a:solidFill>
                      <a:prstDash val="solid"/>
                    </a:lnB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400" spc="-1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69.0</a:t>
                      </a:r>
                      <a:r>
                        <a:rPr dirty="0" baseline="24691" sz="1350" spc="-15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*</a:t>
                      </a:r>
                      <a:endParaRPr baseline="24691" sz="135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C00000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  <a:lnB w="38100">
                      <a:solidFill>
                        <a:srgbClr val="C00000"/>
                      </a:solidFill>
                      <a:prstDash val="solid"/>
                    </a:lnB>
                    <a:solidFill>
                      <a:srgbClr val="B8E1F5"/>
                    </a:solidFill>
                  </a:tcPr>
                </a:tc>
              </a:tr>
              <a:tr h="356235"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dirty="0" sz="1200" spc="-35">
                          <a:latin typeface="Arial"/>
                          <a:cs typeface="Arial"/>
                        </a:rPr>
                        <a:t>NT-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proBNP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(pg/mL)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91440">
                    <a:lnL w="12700">
                      <a:solidFill>
                        <a:srgbClr val="0D445E"/>
                      </a:solidFill>
                      <a:prstDash val="solid"/>
                    </a:lnL>
                    <a:lnR w="12700">
                      <a:solidFill>
                        <a:srgbClr val="0D445E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400" spc="-1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105.1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74295">
                    <a:lnL w="12700">
                      <a:solidFill>
                        <a:srgbClr val="0D445E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6004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400" spc="-1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286.9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74295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400" spc="-1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837.6*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7429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D445E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400" spc="-1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195.4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74295">
                    <a:lnL w="12700">
                      <a:solidFill>
                        <a:srgbClr val="0D445E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400" spc="-1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279.9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74295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400" spc="-1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481.4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7429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D445E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dirty="0" sz="1200" spc="-10">
                          <a:latin typeface="Arial"/>
                          <a:cs typeface="Arial"/>
                        </a:rPr>
                        <a:t>hs-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TnT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(pg/mL)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5565">
                    <a:lnL w="12700">
                      <a:solidFill>
                        <a:srgbClr val="0D445E"/>
                      </a:solidFill>
                      <a:prstDash val="solid"/>
                    </a:lnL>
                    <a:lnR w="12700">
                      <a:solidFill>
                        <a:srgbClr val="0D445E"/>
                      </a:solidFill>
                      <a:prstDash val="solid"/>
                    </a:lnR>
                    <a:lnB w="12700">
                      <a:solidFill>
                        <a:srgbClr val="0D445E"/>
                      </a:solidFill>
                      <a:prstDash val="solid"/>
                    </a:lnB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dirty="0" sz="1400" spc="-2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12.0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58419">
                    <a:lnL w="12700">
                      <a:solidFill>
                        <a:srgbClr val="0D445E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0D445E"/>
                      </a:solidFill>
                      <a:prstDash val="solid"/>
                    </a:lnB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dirty="0" sz="1400" spc="-2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14.4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58419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0D445E"/>
                      </a:solidFill>
                      <a:prstDash val="solid"/>
                    </a:lnB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dirty="0" sz="1400" spc="-1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18.7</a:t>
                      </a:r>
                      <a:r>
                        <a:rPr dirty="0" baseline="24691" sz="1350" spc="-15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*</a:t>
                      </a:r>
                      <a:endParaRPr baseline="24691" sz="1350">
                        <a:latin typeface="Arial"/>
                        <a:cs typeface="Arial"/>
                      </a:endParaRPr>
                    </a:p>
                  </a:txBody>
                  <a:tcPr marL="0" marR="0" marB="0" marT="58419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D445E"/>
                      </a:solidFill>
                      <a:prstDash val="solid"/>
                    </a:lnR>
                    <a:lnB w="12700">
                      <a:solidFill>
                        <a:srgbClr val="0D445E"/>
                      </a:solidFill>
                      <a:prstDash val="solid"/>
                    </a:lnB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dirty="0" sz="1400" spc="-25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9.3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58419">
                    <a:lnL w="12700">
                      <a:solidFill>
                        <a:srgbClr val="0D445E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0D445E"/>
                      </a:solidFill>
                      <a:prstDash val="solid"/>
                    </a:lnB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dirty="0" sz="1400" spc="-2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14.6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58419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0D445E"/>
                      </a:solidFill>
                      <a:prstDash val="solid"/>
                    </a:lnB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dirty="0" sz="1400" spc="-2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24.4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58419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D445E"/>
                      </a:solidFill>
                      <a:prstDash val="solid"/>
                    </a:lnR>
                    <a:lnB w="12700">
                      <a:solidFill>
                        <a:srgbClr val="0D445E"/>
                      </a:solidFill>
                      <a:prstDash val="solid"/>
                    </a:lnB>
                    <a:solidFill>
                      <a:srgbClr val="B8E1F5"/>
                    </a:solidFill>
                  </a:tcPr>
                </a:tc>
              </a:tr>
            </a:tbl>
          </a:graphicData>
        </a:graphic>
      </p:graphicFrame>
      <p:sp>
        <p:nvSpPr>
          <p:cNvPr id="3" name="object 3" descr=""/>
          <p:cNvSpPr txBox="1"/>
          <p:nvPr/>
        </p:nvSpPr>
        <p:spPr>
          <a:xfrm>
            <a:off x="53339" y="4808626"/>
            <a:ext cx="877252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Values</a:t>
            </a:r>
            <a:r>
              <a:rPr dirty="0" sz="1000" spc="-10">
                <a:solidFill>
                  <a:srgbClr val="0D445E"/>
                </a:solidFill>
                <a:latin typeface="Arial"/>
                <a:cs typeface="Arial"/>
              </a:rPr>
              <a:t> presented</a:t>
            </a:r>
            <a:r>
              <a:rPr dirty="0" sz="1000" spc="-2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as</a:t>
            </a:r>
            <a:r>
              <a:rPr dirty="0" sz="1000" spc="-2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%,</a:t>
            </a:r>
            <a:r>
              <a:rPr dirty="0" sz="1000" spc="-1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mean</a:t>
            </a:r>
            <a:r>
              <a:rPr dirty="0" sz="1000" spc="-3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or</a:t>
            </a:r>
            <a:r>
              <a:rPr dirty="0" sz="1000" spc="-1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median</a:t>
            </a:r>
            <a:r>
              <a:rPr dirty="0" sz="1000" spc="24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baseline="25641" sz="975">
                <a:solidFill>
                  <a:srgbClr val="0D445E"/>
                </a:solidFill>
                <a:latin typeface="Arial"/>
                <a:cs typeface="Arial"/>
              </a:rPr>
              <a:t>*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P&lt;0.05</a:t>
            </a:r>
            <a:r>
              <a:rPr dirty="0" sz="1000" spc="-1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at</a:t>
            </a:r>
            <a:r>
              <a:rPr dirty="0" sz="1000" spc="-1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baseline</a:t>
            </a:r>
            <a:r>
              <a:rPr dirty="0" sz="1000" spc="-1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using</a:t>
            </a:r>
            <a:r>
              <a:rPr dirty="0" sz="1000" spc="-10">
                <a:solidFill>
                  <a:srgbClr val="0D445E"/>
                </a:solidFill>
                <a:latin typeface="Arial"/>
                <a:cs typeface="Arial"/>
              </a:rPr>
              <a:t> Jonckheere-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Terpstra</a:t>
            </a:r>
            <a:r>
              <a:rPr dirty="0" sz="1000" spc="-5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Trend</a:t>
            </a:r>
            <a:r>
              <a:rPr dirty="0" sz="1000" spc="-2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test</a:t>
            </a:r>
            <a:r>
              <a:rPr dirty="0" sz="1000" spc="-2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for</a:t>
            </a:r>
            <a:r>
              <a:rPr dirty="0" sz="1000" spc="-2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D445E"/>
                </a:solidFill>
                <a:latin typeface="Arial"/>
                <a:cs typeface="Arial"/>
              </a:rPr>
              <a:t>continuous</a:t>
            </a:r>
            <a:r>
              <a:rPr dirty="0" sz="1000" spc="-2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variables and</a:t>
            </a:r>
            <a:r>
              <a:rPr dirty="0" sz="1000" spc="-10">
                <a:solidFill>
                  <a:srgbClr val="0D445E"/>
                </a:solidFill>
                <a:latin typeface="Arial"/>
                <a:cs typeface="Arial"/>
              </a:rPr>
              <a:t> Cochran–Armitage</a:t>
            </a:r>
            <a:r>
              <a:rPr dirty="0" sz="1000" spc="-3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test</a:t>
            </a:r>
            <a:r>
              <a:rPr dirty="0" sz="1000" spc="-3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 spc="-25">
                <a:solidFill>
                  <a:srgbClr val="0D445E"/>
                </a:solidFill>
                <a:latin typeface="Arial"/>
                <a:cs typeface="Arial"/>
              </a:rPr>
              <a:t>for</a:t>
            </a:r>
            <a:endParaRPr sz="10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5"/>
              </a:spcBef>
            </a:pP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binary</a:t>
            </a:r>
            <a:r>
              <a:rPr dirty="0" sz="1000" spc="-4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D445E"/>
                </a:solidFill>
                <a:latin typeface="Arial"/>
                <a:cs typeface="Arial"/>
              </a:rPr>
              <a:t>variables.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80010">
              <a:lnSpc>
                <a:spcPct val="100000"/>
              </a:lnSpc>
              <a:spcBef>
                <a:spcPts val="105"/>
              </a:spcBef>
            </a:pPr>
            <a:r>
              <a:rPr dirty="0" sz="2900"/>
              <a:t>Baseline</a:t>
            </a:r>
            <a:r>
              <a:rPr dirty="0" sz="2900" spc="-80"/>
              <a:t> </a:t>
            </a:r>
            <a:r>
              <a:rPr dirty="0" sz="2900"/>
              <a:t>Characteristics</a:t>
            </a:r>
            <a:r>
              <a:rPr dirty="0" sz="2900" spc="-50"/>
              <a:t> </a:t>
            </a:r>
            <a:r>
              <a:rPr dirty="0" sz="2900"/>
              <a:t>–</a:t>
            </a:r>
            <a:r>
              <a:rPr dirty="0" sz="2900" spc="-40"/>
              <a:t> </a:t>
            </a:r>
            <a:r>
              <a:rPr dirty="0" sz="2900"/>
              <a:t>by</a:t>
            </a:r>
            <a:r>
              <a:rPr dirty="0" sz="2900" spc="-35"/>
              <a:t> </a:t>
            </a:r>
            <a:r>
              <a:rPr dirty="0" sz="2900" spc="-10"/>
              <a:t>Tertile</a:t>
            </a:r>
            <a:endParaRPr sz="29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153085" y="803529"/>
          <a:ext cx="8950325" cy="37515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31339"/>
                <a:gridCol w="1171575"/>
                <a:gridCol w="1171575"/>
                <a:gridCol w="1171575"/>
                <a:gridCol w="1171575"/>
                <a:gridCol w="1171575"/>
                <a:gridCol w="1171575"/>
              </a:tblGrid>
              <a:tr h="3232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D445E"/>
                      </a:solidFill>
                      <a:prstDash val="solid"/>
                    </a:lnL>
                    <a:solidFill>
                      <a:srgbClr val="0D445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0D445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dirty="0" sz="1500" spc="-5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NT-</a:t>
                      </a:r>
                      <a:r>
                        <a:rPr dirty="0" sz="15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proBNP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45719">
                    <a:solidFill>
                      <a:srgbClr val="0D445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0D445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0D445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dirty="0" sz="15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hs-</a:t>
                      </a:r>
                      <a:r>
                        <a:rPr dirty="0" sz="15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cTnT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45719">
                    <a:solidFill>
                      <a:srgbClr val="0D445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D445E"/>
                      </a:solidFill>
                      <a:prstDash val="solid"/>
                    </a:lnR>
                    <a:solidFill>
                      <a:srgbClr val="0D445E"/>
                    </a:solidFill>
                  </a:tcPr>
                </a:tc>
              </a:tr>
              <a:tr h="586105"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3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Characteristic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0D445E"/>
                      </a:solidFill>
                      <a:prstDash val="solid"/>
                    </a:lnL>
                    <a:solidFill>
                      <a:srgbClr val="0D445E"/>
                    </a:solidFill>
                  </a:tcPr>
                </a:tc>
                <a:tc>
                  <a:txBody>
                    <a:bodyPr/>
                    <a:lstStyle/>
                    <a:p>
                      <a:pPr marL="226060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dirty="0" sz="13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baseline="26143" sz="12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</a:t>
                      </a:r>
                      <a:r>
                        <a:rPr dirty="0" baseline="26143" sz="1275" spc="172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Tertile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85750">
                        <a:lnSpc>
                          <a:spcPct val="100000"/>
                        </a:lnSpc>
                      </a:pPr>
                      <a:r>
                        <a:rPr dirty="0" sz="13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(N=266)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89535">
                    <a:solidFill>
                      <a:srgbClr val="0D445E"/>
                    </a:solidFill>
                  </a:tcPr>
                </a:tc>
                <a:tc>
                  <a:txBody>
                    <a:bodyPr/>
                    <a:lstStyle/>
                    <a:p>
                      <a:pPr marL="209550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dirty="0" sz="13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26143" sz="12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nd</a:t>
                      </a:r>
                      <a:r>
                        <a:rPr dirty="0" baseline="26143" sz="1275" spc="157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Tertile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85750">
                        <a:lnSpc>
                          <a:spcPct val="100000"/>
                        </a:lnSpc>
                      </a:pPr>
                      <a:r>
                        <a:rPr dirty="0" sz="13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(N=266)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89535">
                    <a:solidFill>
                      <a:srgbClr val="0D445E"/>
                    </a:solidFill>
                  </a:tcPr>
                </a:tc>
                <a:tc>
                  <a:txBody>
                    <a:bodyPr/>
                    <a:lstStyle/>
                    <a:p>
                      <a:pPr marL="221615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dirty="0" sz="13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dirty="0" baseline="26143" sz="12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rd</a:t>
                      </a:r>
                      <a:r>
                        <a:rPr dirty="0" baseline="26143" sz="1275" spc="172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Tertile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85750">
                        <a:lnSpc>
                          <a:spcPct val="100000"/>
                        </a:lnSpc>
                      </a:pPr>
                      <a:r>
                        <a:rPr dirty="0" sz="13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(N=266)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89535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0D445E"/>
                    </a:solidFill>
                  </a:tcPr>
                </a:tc>
                <a:tc>
                  <a:txBody>
                    <a:bodyPr/>
                    <a:lstStyle/>
                    <a:p>
                      <a:pPr marL="226695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dirty="0" sz="13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baseline="26143" sz="12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</a:t>
                      </a:r>
                      <a:r>
                        <a:rPr dirty="0" baseline="26143" sz="1275" spc="16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Tertile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85750">
                        <a:lnSpc>
                          <a:spcPct val="100000"/>
                        </a:lnSpc>
                      </a:pPr>
                      <a:r>
                        <a:rPr dirty="0" sz="13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(N=266)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89535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0D445E"/>
                    </a:solidFill>
                  </a:tcPr>
                </a:tc>
                <a:tc>
                  <a:txBody>
                    <a:bodyPr/>
                    <a:lstStyle/>
                    <a:p>
                      <a:pPr marL="210185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dirty="0" sz="13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26143" sz="12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nd</a:t>
                      </a:r>
                      <a:r>
                        <a:rPr dirty="0" baseline="26143" sz="1275" spc="157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Tertile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86385">
                        <a:lnSpc>
                          <a:spcPct val="100000"/>
                        </a:lnSpc>
                      </a:pPr>
                      <a:r>
                        <a:rPr dirty="0" sz="13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(N=266)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89535">
                    <a:solidFill>
                      <a:srgbClr val="0D445E"/>
                    </a:solidFill>
                  </a:tcPr>
                </a:tc>
                <a:tc>
                  <a:txBody>
                    <a:bodyPr/>
                    <a:lstStyle/>
                    <a:p>
                      <a:pPr marL="222250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dirty="0" sz="13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dirty="0" baseline="26143" sz="12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rd</a:t>
                      </a:r>
                      <a:r>
                        <a:rPr dirty="0" baseline="26143" sz="1275" spc="172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Tertile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86385">
                        <a:lnSpc>
                          <a:spcPct val="100000"/>
                        </a:lnSpc>
                      </a:pPr>
                      <a:r>
                        <a:rPr dirty="0" sz="13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(N=266)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89535">
                    <a:lnR w="12700">
                      <a:solidFill>
                        <a:srgbClr val="0D445E"/>
                      </a:solidFill>
                      <a:prstDash val="solid"/>
                    </a:lnR>
                    <a:solidFill>
                      <a:srgbClr val="0D445E"/>
                    </a:solidFill>
                  </a:tcPr>
                </a:tc>
              </a:tr>
              <a:tr h="473709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1110"/>
                        </a:spcBef>
                      </a:pPr>
                      <a:r>
                        <a:rPr dirty="0" sz="1200" spc="-20">
                          <a:latin typeface="Arial"/>
                          <a:cs typeface="Arial"/>
                        </a:rPr>
                        <a:t>AV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mean</a:t>
                      </a:r>
                      <a:r>
                        <a:rPr dirty="0" sz="12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gradient</a:t>
                      </a:r>
                      <a:r>
                        <a:rPr dirty="0" sz="12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(mmHg)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40970">
                    <a:lnL w="12700">
                      <a:solidFill>
                        <a:srgbClr val="0D445E"/>
                      </a:solidFill>
                      <a:prstDash val="solid"/>
                    </a:lnL>
                    <a:lnR w="12700">
                      <a:solidFill>
                        <a:srgbClr val="0D445E"/>
                      </a:solidFill>
                      <a:prstDash val="solid"/>
                    </a:lnR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dirty="0" sz="1400" spc="-2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44.4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1920">
                    <a:lnL w="12700">
                      <a:solidFill>
                        <a:srgbClr val="0D445E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dirty="0" sz="1400" spc="-2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46.6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192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400" spc="-1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49.4</a:t>
                      </a:r>
                      <a:r>
                        <a:rPr dirty="0" baseline="24691" sz="1350" spc="-15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*</a:t>
                      </a:r>
                      <a:endParaRPr baseline="24691" sz="1350">
                        <a:latin typeface="Arial"/>
                        <a:cs typeface="Arial"/>
                      </a:endParaRPr>
                    </a:p>
                  </a:txBody>
                  <a:tcPr marL="0" marR="0" marB="0" marT="12446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D445E"/>
                      </a:solidFill>
                      <a:prstDash val="solid"/>
                    </a:lnR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dirty="0" sz="1400" spc="-2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45.6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1920">
                    <a:lnL w="12700">
                      <a:solidFill>
                        <a:srgbClr val="0D445E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dirty="0" sz="1400" spc="-2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47.6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192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dirty="0" sz="1400" spc="-1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47.1</a:t>
                      </a:r>
                      <a:r>
                        <a:rPr dirty="0" baseline="24691" sz="1350" spc="-15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*</a:t>
                      </a:r>
                      <a:endParaRPr baseline="24691" sz="1350">
                        <a:latin typeface="Arial"/>
                        <a:cs typeface="Arial"/>
                      </a:endParaRPr>
                    </a:p>
                  </a:txBody>
                  <a:tcPr marL="0" marR="0" marB="0" marT="12192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D445E"/>
                      </a:solidFill>
                      <a:prstDash val="solid"/>
                    </a:lnR>
                    <a:solidFill>
                      <a:srgbClr val="B8E1F5"/>
                    </a:solidFill>
                  </a:tcPr>
                </a:tc>
              </a:tr>
              <a:tr h="473709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1090"/>
                        </a:spcBef>
                      </a:pPr>
                      <a:r>
                        <a:rPr dirty="0" sz="1200" spc="-20">
                          <a:latin typeface="Arial"/>
                          <a:cs typeface="Arial"/>
                        </a:rPr>
                        <a:t>AV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area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(cm</a:t>
                      </a:r>
                      <a:r>
                        <a:rPr dirty="0" baseline="24305" sz="1200" spc="-3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38430">
                    <a:lnL w="12700">
                      <a:solidFill>
                        <a:srgbClr val="0D445E"/>
                      </a:solidFill>
                      <a:prstDash val="solid"/>
                    </a:lnL>
                    <a:lnR w="12700">
                      <a:solidFill>
                        <a:srgbClr val="0D445E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400" spc="-25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0.9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5095">
                    <a:lnL w="12700">
                      <a:solidFill>
                        <a:srgbClr val="0D445E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400" spc="-25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0.9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5095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400" spc="-2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0.8</a:t>
                      </a:r>
                      <a:r>
                        <a:rPr dirty="0" baseline="24691" sz="1350" spc="-3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*</a:t>
                      </a:r>
                      <a:endParaRPr baseline="24691" sz="1350">
                        <a:latin typeface="Arial"/>
                        <a:cs typeface="Arial"/>
                      </a:endParaRPr>
                    </a:p>
                  </a:txBody>
                  <a:tcPr marL="0" marR="0" marB="0" marT="12509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D445E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dirty="0" sz="1400" spc="-25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0.8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1920">
                    <a:lnL w="12700">
                      <a:solidFill>
                        <a:srgbClr val="0D445E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dirty="0" sz="1400" spc="-25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0.9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192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dirty="0" sz="1400" spc="-25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0.8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192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D445E"/>
                      </a:solidFill>
                      <a:prstDash val="solid"/>
                    </a:lnR>
                  </a:tcPr>
                </a:tc>
              </a:tr>
              <a:tr h="47370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dirty="0" sz="1200" spc="-10">
                          <a:latin typeface="Arial"/>
                          <a:cs typeface="Arial"/>
                        </a:rPr>
                        <a:t>LVEF</a:t>
                      </a:r>
                      <a:r>
                        <a:rPr dirty="0" sz="1200" spc="-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(%)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39065">
                    <a:lnL w="12700">
                      <a:solidFill>
                        <a:srgbClr val="0D445E"/>
                      </a:solidFill>
                      <a:prstDash val="solid"/>
                    </a:lnL>
                    <a:lnR w="12700">
                      <a:solidFill>
                        <a:srgbClr val="0D445E"/>
                      </a:solidFill>
                      <a:prstDash val="solid"/>
                    </a:lnR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400" spc="-2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69.0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5095">
                    <a:lnL w="12700">
                      <a:solidFill>
                        <a:srgbClr val="0D445E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400" spc="-2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67.6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5095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400" spc="-1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65.4</a:t>
                      </a:r>
                      <a:r>
                        <a:rPr dirty="0" baseline="24691" sz="1350" spc="-15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*</a:t>
                      </a:r>
                      <a:endParaRPr baseline="24691" sz="1350">
                        <a:latin typeface="Arial"/>
                        <a:cs typeface="Arial"/>
                      </a:endParaRPr>
                    </a:p>
                  </a:txBody>
                  <a:tcPr marL="0" marR="0" marB="0" marT="12509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D445E"/>
                      </a:solidFill>
                      <a:prstDash val="solid"/>
                    </a:lnR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dirty="0" sz="1400" spc="-2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68.4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2555">
                    <a:lnL w="12700">
                      <a:solidFill>
                        <a:srgbClr val="0D445E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dirty="0" sz="1400" spc="-2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67.4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2555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dirty="0" sz="1400" spc="-1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66.2</a:t>
                      </a:r>
                      <a:r>
                        <a:rPr dirty="0" baseline="24691" sz="1350" spc="-15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*</a:t>
                      </a:r>
                      <a:endParaRPr baseline="24691" sz="1350">
                        <a:latin typeface="Arial"/>
                        <a:cs typeface="Arial"/>
                      </a:endParaRPr>
                    </a:p>
                  </a:txBody>
                  <a:tcPr marL="0" marR="0" marB="0" marT="12255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D445E"/>
                      </a:solidFill>
                      <a:prstDash val="solid"/>
                    </a:lnR>
                    <a:solidFill>
                      <a:srgbClr val="B8E1F5"/>
                    </a:solidFill>
                  </a:tcPr>
                </a:tc>
              </a:tr>
              <a:tr h="47370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dirty="0" sz="1200" spc="-10">
                          <a:latin typeface="Arial"/>
                          <a:cs typeface="Arial"/>
                        </a:rPr>
                        <a:t>LV</a:t>
                      </a:r>
                      <a:r>
                        <a:rPr dirty="0" sz="12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absolute</a:t>
                      </a:r>
                      <a:r>
                        <a:rPr dirty="0" sz="12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GLS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(%)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39065">
                    <a:lnL w="12700">
                      <a:solidFill>
                        <a:srgbClr val="0D445E"/>
                      </a:solidFill>
                      <a:prstDash val="solid"/>
                    </a:lnL>
                    <a:lnR w="12700">
                      <a:solidFill>
                        <a:srgbClr val="0D445E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400" spc="-2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18.0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5095">
                    <a:lnL w="12700">
                      <a:solidFill>
                        <a:srgbClr val="0D445E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400" spc="-2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17.6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5095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400" spc="-1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16.6</a:t>
                      </a:r>
                      <a:r>
                        <a:rPr dirty="0" baseline="24691" sz="1350" spc="-15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*</a:t>
                      </a:r>
                      <a:endParaRPr baseline="24691" sz="1350">
                        <a:latin typeface="Arial"/>
                        <a:cs typeface="Arial"/>
                      </a:endParaRPr>
                    </a:p>
                  </a:txBody>
                  <a:tcPr marL="0" marR="0" marB="0" marT="12509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D445E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dirty="0" sz="1400" spc="-2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17.9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2555">
                    <a:lnL w="12700">
                      <a:solidFill>
                        <a:srgbClr val="0D445E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dirty="0" sz="1400" spc="-2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17.6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2555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dirty="0" sz="1400" spc="-1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16.8</a:t>
                      </a:r>
                      <a:r>
                        <a:rPr dirty="0" baseline="24691" sz="1350" spc="-15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*</a:t>
                      </a:r>
                      <a:endParaRPr baseline="24691" sz="1350">
                        <a:latin typeface="Arial"/>
                        <a:cs typeface="Arial"/>
                      </a:endParaRPr>
                    </a:p>
                  </a:txBody>
                  <a:tcPr marL="0" marR="0" marB="0" marT="12255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D445E"/>
                      </a:solidFill>
                      <a:prstDash val="solid"/>
                    </a:lnR>
                  </a:tcPr>
                </a:tc>
              </a:tr>
              <a:tr h="47370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dirty="0" sz="1200" spc="-10">
                          <a:latin typeface="Arial"/>
                          <a:cs typeface="Arial"/>
                        </a:rPr>
                        <a:t>LV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mass</a:t>
                      </a:r>
                      <a:r>
                        <a:rPr dirty="0" sz="12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index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(g/m</a:t>
                      </a:r>
                      <a:r>
                        <a:rPr dirty="0" baseline="24305" sz="1200" spc="-15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39065">
                    <a:lnL w="12700">
                      <a:solidFill>
                        <a:srgbClr val="0D445E"/>
                      </a:solidFill>
                      <a:prstDash val="solid"/>
                    </a:lnL>
                    <a:lnR w="12700">
                      <a:solidFill>
                        <a:srgbClr val="0D445E"/>
                      </a:solidFill>
                      <a:prstDash val="solid"/>
                    </a:lnR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400" spc="-2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95.3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5095">
                    <a:lnL w="12700">
                      <a:solidFill>
                        <a:srgbClr val="0D445E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400" spc="-1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103.2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5095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400" spc="-1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108.7</a:t>
                      </a:r>
                      <a:r>
                        <a:rPr dirty="0" baseline="24691" sz="1350" spc="-15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*</a:t>
                      </a:r>
                      <a:endParaRPr baseline="24691" sz="1350">
                        <a:latin typeface="Arial"/>
                        <a:cs typeface="Arial"/>
                      </a:endParaRPr>
                    </a:p>
                  </a:txBody>
                  <a:tcPr marL="0" marR="0" marB="0" marT="12509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D445E"/>
                      </a:solidFill>
                      <a:prstDash val="solid"/>
                    </a:lnR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dirty="0" sz="1400" spc="-2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98.7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2555">
                    <a:lnL w="12700">
                      <a:solidFill>
                        <a:srgbClr val="0D445E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dirty="0" sz="1400" spc="-1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100.7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2555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B8E1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dirty="0" sz="1400" spc="-1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107.9</a:t>
                      </a:r>
                      <a:r>
                        <a:rPr dirty="0" baseline="24691" sz="1350" spc="-15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*</a:t>
                      </a:r>
                      <a:endParaRPr baseline="24691" sz="1350">
                        <a:latin typeface="Arial"/>
                        <a:cs typeface="Arial"/>
                      </a:endParaRPr>
                    </a:p>
                  </a:txBody>
                  <a:tcPr marL="0" marR="0" marB="0" marT="12255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D445E"/>
                      </a:solidFill>
                      <a:prstDash val="solid"/>
                    </a:lnR>
                    <a:solidFill>
                      <a:srgbClr val="B8E1F5"/>
                    </a:solidFill>
                  </a:tcPr>
                </a:tc>
              </a:tr>
              <a:tr h="47370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dirty="0" sz="1200">
                          <a:latin typeface="Arial"/>
                          <a:cs typeface="Arial"/>
                        </a:rPr>
                        <a:t>LA</a:t>
                      </a:r>
                      <a:r>
                        <a:rPr dirty="0" sz="12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volume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index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(mL/m</a:t>
                      </a:r>
                      <a:r>
                        <a:rPr dirty="0" baseline="24305" sz="1200" spc="-15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39065">
                    <a:lnL w="12700">
                      <a:solidFill>
                        <a:srgbClr val="0D445E"/>
                      </a:solidFill>
                      <a:prstDash val="solid"/>
                    </a:lnL>
                    <a:lnR w="12700">
                      <a:solidFill>
                        <a:srgbClr val="0D445E"/>
                      </a:solidFill>
                      <a:prstDash val="solid"/>
                    </a:lnR>
                    <a:lnB w="12700">
                      <a:solidFill>
                        <a:srgbClr val="0D445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400" spc="-2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32.3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5095">
                    <a:lnL w="12700">
                      <a:solidFill>
                        <a:srgbClr val="0D445E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0D445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400" spc="-2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36.5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5095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0D445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400" spc="-1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42.8</a:t>
                      </a:r>
                      <a:r>
                        <a:rPr dirty="0" baseline="24691" sz="1350" spc="-15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*</a:t>
                      </a:r>
                      <a:endParaRPr baseline="24691" sz="1350">
                        <a:latin typeface="Arial"/>
                        <a:cs typeface="Arial"/>
                      </a:endParaRPr>
                    </a:p>
                  </a:txBody>
                  <a:tcPr marL="0" marR="0" marB="0" marT="12509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D445E"/>
                      </a:solidFill>
                      <a:prstDash val="solid"/>
                    </a:lnR>
                    <a:lnB w="12700">
                      <a:solidFill>
                        <a:srgbClr val="0D445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dirty="0" sz="1400" spc="-2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34.7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2555">
                    <a:lnL w="12700">
                      <a:solidFill>
                        <a:srgbClr val="0D445E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0D445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dirty="0" sz="1400" spc="-2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37.6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2555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0D445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dirty="0" sz="1400" spc="-10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39.3</a:t>
                      </a:r>
                      <a:r>
                        <a:rPr dirty="0" baseline="24691" sz="1350" spc="-15">
                          <a:solidFill>
                            <a:srgbClr val="0D445E"/>
                          </a:solidFill>
                          <a:latin typeface="Arial"/>
                          <a:cs typeface="Arial"/>
                        </a:rPr>
                        <a:t>*</a:t>
                      </a:r>
                      <a:endParaRPr baseline="24691" sz="1350">
                        <a:latin typeface="Arial"/>
                        <a:cs typeface="Arial"/>
                      </a:endParaRPr>
                    </a:p>
                  </a:txBody>
                  <a:tcPr marL="0" marR="0" marB="0" marT="12255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D445E"/>
                      </a:solidFill>
                      <a:prstDash val="solid"/>
                    </a:lnR>
                    <a:lnB w="12700">
                      <a:solidFill>
                        <a:srgbClr val="0D445E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80010">
              <a:lnSpc>
                <a:spcPct val="100000"/>
              </a:lnSpc>
              <a:spcBef>
                <a:spcPts val="105"/>
              </a:spcBef>
            </a:pPr>
            <a:r>
              <a:rPr dirty="0" sz="2900"/>
              <a:t>Baseline</a:t>
            </a:r>
            <a:r>
              <a:rPr dirty="0" sz="2900" spc="-65"/>
              <a:t> </a:t>
            </a:r>
            <a:r>
              <a:rPr dirty="0" sz="2900"/>
              <a:t>Echo</a:t>
            </a:r>
            <a:r>
              <a:rPr dirty="0" sz="2900" spc="-5"/>
              <a:t> </a:t>
            </a:r>
            <a:r>
              <a:rPr dirty="0" sz="2900"/>
              <a:t>–</a:t>
            </a:r>
            <a:r>
              <a:rPr dirty="0" sz="2900" spc="-25"/>
              <a:t> </a:t>
            </a:r>
            <a:r>
              <a:rPr dirty="0" sz="2900"/>
              <a:t>by</a:t>
            </a:r>
            <a:r>
              <a:rPr dirty="0" sz="2900" spc="-20"/>
              <a:t> </a:t>
            </a:r>
            <a:r>
              <a:rPr dirty="0" sz="2900" spc="-10"/>
              <a:t>Tertile</a:t>
            </a:r>
            <a:endParaRPr sz="2900"/>
          </a:p>
        </p:txBody>
      </p:sp>
      <p:sp>
        <p:nvSpPr>
          <p:cNvPr id="4" name="object 4" descr=""/>
          <p:cNvSpPr txBox="1"/>
          <p:nvPr/>
        </p:nvSpPr>
        <p:spPr>
          <a:xfrm>
            <a:off x="53339" y="4808626"/>
            <a:ext cx="877252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Values</a:t>
            </a:r>
            <a:r>
              <a:rPr dirty="0" sz="1000" spc="-10">
                <a:solidFill>
                  <a:srgbClr val="0D445E"/>
                </a:solidFill>
                <a:latin typeface="Arial"/>
                <a:cs typeface="Arial"/>
              </a:rPr>
              <a:t> presented</a:t>
            </a:r>
            <a:r>
              <a:rPr dirty="0" sz="1000" spc="-2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as</a:t>
            </a:r>
            <a:r>
              <a:rPr dirty="0" sz="1000" spc="-2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%,</a:t>
            </a:r>
            <a:r>
              <a:rPr dirty="0" sz="1000" spc="-1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mean</a:t>
            </a:r>
            <a:r>
              <a:rPr dirty="0" sz="1000" spc="-3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or</a:t>
            </a:r>
            <a:r>
              <a:rPr dirty="0" sz="1000" spc="-1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median</a:t>
            </a:r>
            <a:r>
              <a:rPr dirty="0" sz="1000" spc="24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baseline="25641" sz="975">
                <a:solidFill>
                  <a:srgbClr val="0D445E"/>
                </a:solidFill>
                <a:latin typeface="Arial"/>
                <a:cs typeface="Arial"/>
              </a:rPr>
              <a:t>*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P&lt;0.05</a:t>
            </a:r>
            <a:r>
              <a:rPr dirty="0" sz="1000" spc="-1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at</a:t>
            </a:r>
            <a:r>
              <a:rPr dirty="0" sz="1000" spc="-1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baseline</a:t>
            </a:r>
            <a:r>
              <a:rPr dirty="0" sz="1000" spc="-1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using</a:t>
            </a:r>
            <a:r>
              <a:rPr dirty="0" sz="1000" spc="-10">
                <a:solidFill>
                  <a:srgbClr val="0D445E"/>
                </a:solidFill>
                <a:latin typeface="Arial"/>
                <a:cs typeface="Arial"/>
              </a:rPr>
              <a:t> Jonckheere-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Terpstra</a:t>
            </a:r>
            <a:r>
              <a:rPr dirty="0" sz="1000" spc="-5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Trend</a:t>
            </a:r>
            <a:r>
              <a:rPr dirty="0" sz="1000" spc="-2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test</a:t>
            </a:r>
            <a:r>
              <a:rPr dirty="0" sz="1000" spc="-2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for</a:t>
            </a:r>
            <a:r>
              <a:rPr dirty="0" sz="1000" spc="-2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D445E"/>
                </a:solidFill>
                <a:latin typeface="Arial"/>
                <a:cs typeface="Arial"/>
              </a:rPr>
              <a:t>continuous</a:t>
            </a:r>
            <a:r>
              <a:rPr dirty="0" sz="1000" spc="-2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variables and</a:t>
            </a:r>
            <a:r>
              <a:rPr dirty="0" sz="1000" spc="-10">
                <a:solidFill>
                  <a:srgbClr val="0D445E"/>
                </a:solidFill>
                <a:latin typeface="Arial"/>
                <a:cs typeface="Arial"/>
              </a:rPr>
              <a:t> Cochran–Armitage</a:t>
            </a:r>
            <a:r>
              <a:rPr dirty="0" sz="1000" spc="-35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test</a:t>
            </a:r>
            <a:r>
              <a:rPr dirty="0" sz="1000" spc="-3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 spc="-25">
                <a:solidFill>
                  <a:srgbClr val="0D445E"/>
                </a:solidFill>
                <a:latin typeface="Arial"/>
                <a:cs typeface="Arial"/>
              </a:rPr>
              <a:t>for</a:t>
            </a:r>
            <a:endParaRPr sz="10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5"/>
              </a:spcBef>
            </a:pPr>
            <a:r>
              <a:rPr dirty="0" sz="1000">
                <a:solidFill>
                  <a:srgbClr val="0D445E"/>
                </a:solidFill>
                <a:latin typeface="Arial"/>
                <a:cs typeface="Arial"/>
              </a:rPr>
              <a:t>binary</a:t>
            </a:r>
            <a:r>
              <a:rPr dirty="0" sz="1000" spc="-40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D445E"/>
                </a:solidFill>
                <a:latin typeface="Arial"/>
                <a:cs typeface="Arial"/>
              </a:rPr>
              <a:t>variables.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419860">
              <a:lnSpc>
                <a:spcPct val="100000"/>
              </a:lnSpc>
              <a:spcBef>
                <a:spcPts val="105"/>
              </a:spcBef>
            </a:pPr>
            <a:r>
              <a:rPr dirty="0" sz="3200"/>
              <a:t>Primary</a:t>
            </a:r>
            <a:r>
              <a:rPr dirty="0" sz="3200" spc="-40"/>
              <a:t> </a:t>
            </a:r>
            <a:r>
              <a:rPr dirty="0" sz="3200" spc="-10"/>
              <a:t>Endpoint</a:t>
            </a:r>
            <a:endParaRPr sz="3200"/>
          </a:p>
        </p:txBody>
      </p:sp>
      <p:sp>
        <p:nvSpPr>
          <p:cNvPr id="3" name="object 3" descr=""/>
          <p:cNvSpPr/>
          <p:nvPr/>
        </p:nvSpPr>
        <p:spPr>
          <a:xfrm>
            <a:off x="669112" y="1423555"/>
            <a:ext cx="3705225" cy="2669540"/>
          </a:xfrm>
          <a:custGeom>
            <a:avLst/>
            <a:gdLst/>
            <a:ahLst/>
            <a:cxnLst/>
            <a:rect l="l" t="t" r="r" b="b"/>
            <a:pathLst>
              <a:path w="3705225" h="2669540">
                <a:moveTo>
                  <a:pt x="53149" y="2575687"/>
                </a:moveTo>
                <a:lnTo>
                  <a:pt x="3704653" y="2575687"/>
                </a:lnTo>
                <a:lnTo>
                  <a:pt x="3704653" y="0"/>
                </a:lnTo>
                <a:lnTo>
                  <a:pt x="53149" y="0"/>
                </a:lnTo>
                <a:lnTo>
                  <a:pt x="53149" y="2575687"/>
                </a:lnTo>
                <a:close/>
              </a:path>
              <a:path w="3705225" h="2669540">
                <a:moveTo>
                  <a:pt x="0" y="135877"/>
                </a:moveTo>
                <a:lnTo>
                  <a:pt x="52959" y="135877"/>
                </a:lnTo>
              </a:path>
              <a:path w="3705225" h="2669540">
                <a:moveTo>
                  <a:pt x="0" y="915657"/>
                </a:moveTo>
                <a:lnTo>
                  <a:pt x="52959" y="915657"/>
                </a:lnTo>
              </a:path>
              <a:path w="3705225" h="2669540">
                <a:moveTo>
                  <a:pt x="0" y="1695437"/>
                </a:moveTo>
                <a:lnTo>
                  <a:pt x="52959" y="1695437"/>
                </a:lnTo>
              </a:path>
              <a:path w="3705225" h="2669540">
                <a:moveTo>
                  <a:pt x="0" y="2475191"/>
                </a:moveTo>
                <a:lnTo>
                  <a:pt x="52959" y="2475191"/>
                </a:lnTo>
              </a:path>
              <a:path w="3705225" h="2669540">
                <a:moveTo>
                  <a:pt x="133070" y="2577401"/>
                </a:moveTo>
                <a:lnTo>
                  <a:pt x="133070" y="2669159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468579" y="1403984"/>
            <a:ext cx="18097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25">
                <a:latin typeface="Arial"/>
                <a:cs typeface="Arial"/>
              </a:rPr>
              <a:t>60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468579" y="2184019"/>
            <a:ext cx="1809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>
                <a:latin typeface="Arial"/>
                <a:cs typeface="Arial"/>
              </a:rPr>
              <a:t>40</a:t>
            </a:r>
            <a:endParaRPr sz="11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468579" y="2963926"/>
            <a:ext cx="1809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>
                <a:latin typeface="Arial"/>
                <a:cs typeface="Arial"/>
              </a:rPr>
              <a:t>20</a:t>
            </a:r>
            <a:endParaRPr sz="11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47217" y="3743655"/>
            <a:ext cx="104139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50">
                <a:latin typeface="Arial"/>
                <a:cs typeface="Arial"/>
              </a:rPr>
              <a:t>0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750823" y="4074058"/>
            <a:ext cx="104139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50">
                <a:latin typeface="Arial"/>
                <a:cs typeface="Arial"/>
              </a:rPr>
              <a:t>0</a:t>
            </a:r>
            <a:endParaRPr sz="1100">
              <a:latin typeface="Arial"/>
              <a:cs typeface="Arial"/>
            </a:endParaRPr>
          </a:p>
        </p:txBody>
      </p:sp>
      <p:sp>
        <p:nvSpPr>
          <p:cNvPr id="9" name="object 9" descr=""/>
          <p:cNvSpPr/>
          <p:nvPr/>
        </p:nvSpPr>
        <p:spPr>
          <a:xfrm>
            <a:off x="1436497" y="4000957"/>
            <a:ext cx="0" cy="92075"/>
          </a:xfrm>
          <a:custGeom>
            <a:avLst/>
            <a:gdLst/>
            <a:ahLst/>
            <a:cxnLst/>
            <a:rect l="l" t="t" r="r" b="b"/>
            <a:pathLst>
              <a:path w="0" h="92075">
                <a:moveTo>
                  <a:pt x="0" y="0"/>
                </a:moveTo>
                <a:lnTo>
                  <a:pt x="0" y="91757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1346453" y="4074058"/>
            <a:ext cx="180975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25">
                <a:latin typeface="Arial"/>
                <a:cs typeface="Arial"/>
              </a:rPr>
              <a:t>12</a:t>
            </a:r>
            <a:endParaRPr sz="1100">
              <a:latin typeface="Arial"/>
              <a:cs typeface="Arial"/>
            </a:endParaRPr>
          </a:p>
        </p:txBody>
      </p:sp>
      <p:sp>
        <p:nvSpPr>
          <p:cNvPr id="11" name="object 11" descr=""/>
          <p:cNvSpPr/>
          <p:nvPr/>
        </p:nvSpPr>
        <p:spPr>
          <a:xfrm>
            <a:off x="2070861" y="4000957"/>
            <a:ext cx="1903095" cy="92075"/>
          </a:xfrm>
          <a:custGeom>
            <a:avLst/>
            <a:gdLst/>
            <a:ahLst/>
            <a:cxnLst/>
            <a:rect l="l" t="t" r="r" b="b"/>
            <a:pathLst>
              <a:path w="1903095" h="92075">
                <a:moveTo>
                  <a:pt x="0" y="0"/>
                </a:moveTo>
                <a:lnTo>
                  <a:pt x="0" y="91757"/>
                </a:lnTo>
              </a:path>
              <a:path w="1903095" h="92075">
                <a:moveTo>
                  <a:pt x="634364" y="0"/>
                </a:moveTo>
                <a:lnTo>
                  <a:pt x="634364" y="91757"/>
                </a:lnTo>
              </a:path>
              <a:path w="1903095" h="92075">
                <a:moveTo>
                  <a:pt x="1268729" y="0"/>
                </a:moveTo>
                <a:lnTo>
                  <a:pt x="1268729" y="91757"/>
                </a:lnTo>
              </a:path>
              <a:path w="1903095" h="92075">
                <a:moveTo>
                  <a:pt x="1902967" y="0"/>
                </a:moveTo>
                <a:lnTo>
                  <a:pt x="1902967" y="91757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1586230" y="3643325"/>
            <a:ext cx="2622550" cy="8610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41859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"/>
                <a:cs typeface="Arial"/>
              </a:rPr>
              <a:t>Log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rank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p&lt;0.001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75"/>
              </a:spcBef>
            </a:pPr>
            <a:endParaRPr sz="1200">
              <a:latin typeface="Arial"/>
              <a:cs typeface="Arial"/>
            </a:endParaRPr>
          </a:p>
          <a:p>
            <a:pPr marL="407034">
              <a:lnSpc>
                <a:spcPct val="100000"/>
              </a:lnSpc>
              <a:tabLst>
                <a:tab pos="1040765" algn="l"/>
                <a:tab pos="1675764" algn="l"/>
                <a:tab pos="2310130" algn="l"/>
              </a:tabLst>
            </a:pPr>
            <a:r>
              <a:rPr dirty="0" sz="1100" spc="-25">
                <a:latin typeface="Arial"/>
                <a:cs typeface="Arial"/>
              </a:rPr>
              <a:t>24</a:t>
            </a:r>
            <a:r>
              <a:rPr dirty="0" sz="1100">
                <a:latin typeface="Arial"/>
                <a:cs typeface="Arial"/>
              </a:rPr>
              <a:t>	</a:t>
            </a:r>
            <a:r>
              <a:rPr dirty="0" sz="1100" spc="-25">
                <a:latin typeface="Arial"/>
                <a:cs typeface="Arial"/>
              </a:rPr>
              <a:t>36</a:t>
            </a:r>
            <a:r>
              <a:rPr dirty="0" sz="1100">
                <a:latin typeface="Arial"/>
                <a:cs typeface="Arial"/>
              </a:rPr>
              <a:t>	</a:t>
            </a:r>
            <a:r>
              <a:rPr dirty="0" sz="1100" spc="-25">
                <a:latin typeface="Arial"/>
                <a:cs typeface="Arial"/>
              </a:rPr>
              <a:t>48</a:t>
            </a:r>
            <a:r>
              <a:rPr dirty="0" sz="1100">
                <a:latin typeface="Arial"/>
                <a:cs typeface="Arial"/>
              </a:rPr>
              <a:t>	</a:t>
            </a:r>
            <a:r>
              <a:rPr dirty="0" sz="1100" spc="-25">
                <a:latin typeface="Arial"/>
                <a:cs typeface="Arial"/>
              </a:rPr>
              <a:t>60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dirty="0" sz="1200">
                <a:latin typeface="Arial"/>
                <a:cs typeface="Arial"/>
              </a:rPr>
              <a:t>Months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from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Randomization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208390" y="1390141"/>
            <a:ext cx="196215" cy="281432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z="1200">
                <a:latin typeface="Arial"/>
                <a:cs typeface="Arial"/>
              </a:rPr>
              <a:t>Death,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Stroke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or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Unplanned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CV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hosp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 spc="-25">
                <a:latin typeface="Arial"/>
                <a:cs typeface="Arial"/>
              </a:rPr>
              <a:t>(%)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4" name="object 14" descr=""/>
          <p:cNvGrpSpPr/>
          <p:nvPr/>
        </p:nvGrpSpPr>
        <p:grpSpPr>
          <a:xfrm>
            <a:off x="760298" y="1670304"/>
            <a:ext cx="195580" cy="186690"/>
            <a:chOff x="760298" y="1670304"/>
            <a:chExt cx="195580" cy="186690"/>
          </a:xfrm>
        </p:grpSpPr>
        <p:sp>
          <p:nvSpPr>
            <p:cNvPr id="15" name="object 15" descr=""/>
            <p:cNvSpPr/>
            <p:nvPr/>
          </p:nvSpPr>
          <p:spPr>
            <a:xfrm>
              <a:off x="779348" y="1837690"/>
              <a:ext cx="157480" cy="0"/>
            </a:xfrm>
            <a:custGeom>
              <a:avLst/>
              <a:gdLst/>
              <a:ahLst/>
              <a:cxnLst/>
              <a:rect l="l" t="t" r="r" b="b"/>
              <a:pathLst>
                <a:path w="157480" h="0">
                  <a:moveTo>
                    <a:pt x="0" y="0"/>
                  </a:moveTo>
                  <a:lnTo>
                    <a:pt x="157302" y="0"/>
                  </a:lnTo>
                </a:path>
              </a:pathLst>
            </a:custGeom>
            <a:ln w="38100">
              <a:solidFill>
                <a:srgbClr val="0D445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779348" y="1689354"/>
              <a:ext cx="157480" cy="0"/>
            </a:xfrm>
            <a:custGeom>
              <a:avLst/>
              <a:gdLst/>
              <a:ahLst/>
              <a:cxnLst/>
              <a:rect l="l" t="t" r="r" b="b"/>
              <a:pathLst>
                <a:path w="157480" h="0">
                  <a:moveTo>
                    <a:pt x="0" y="0"/>
                  </a:moveTo>
                  <a:lnTo>
                    <a:pt x="157302" y="0"/>
                  </a:lnTo>
                </a:path>
              </a:pathLst>
            </a:custGeom>
            <a:ln w="38100">
              <a:solidFill>
                <a:srgbClr val="ACA77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 descr=""/>
          <p:cNvSpPr txBox="1"/>
          <p:nvPr/>
        </p:nvSpPr>
        <p:spPr>
          <a:xfrm>
            <a:off x="957173" y="1445463"/>
            <a:ext cx="483234" cy="47053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>
                <a:latin typeface="Arial"/>
                <a:cs typeface="Arial"/>
              </a:rPr>
              <a:t>Tertile</a:t>
            </a:r>
            <a:r>
              <a:rPr dirty="0" sz="1000" spc="-50">
                <a:latin typeface="Arial"/>
                <a:cs typeface="Arial"/>
              </a:rPr>
              <a:t> 3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50"/>
              </a:lnSpc>
            </a:pPr>
            <a:r>
              <a:rPr dirty="0" sz="1000">
                <a:latin typeface="Arial"/>
                <a:cs typeface="Arial"/>
              </a:rPr>
              <a:t>Tertile</a:t>
            </a:r>
            <a:r>
              <a:rPr dirty="0" sz="1000" spc="-50">
                <a:latin typeface="Arial"/>
                <a:cs typeface="Arial"/>
              </a:rPr>
              <a:t> 2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50"/>
              </a:lnSpc>
            </a:pPr>
            <a:r>
              <a:rPr dirty="0" sz="1000">
                <a:latin typeface="Arial"/>
                <a:cs typeface="Arial"/>
              </a:rPr>
              <a:t>Tertile</a:t>
            </a:r>
            <a:r>
              <a:rPr dirty="0" sz="1000" spc="-50">
                <a:latin typeface="Arial"/>
                <a:cs typeface="Arial"/>
              </a:rPr>
              <a:t> 1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18" name="object 18" descr=""/>
          <p:cNvGrpSpPr/>
          <p:nvPr/>
        </p:nvGrpSpPr>
        <p:grpSpPr>
          <a:xfrm>
            <a:off x="779348" y="1521967"/>
            <a:ext cx="3210560" cy="2396490"/>
            <a:chOff x="779348" y="1521967"/>
            <a:chExt cx="3210560" cy="2396490"/>
          </a:xfrm>
        </p:grpSpPr>
        <p:sp>
          <p:nvSpPr>
            <p:cNvPr id="19" name="object 19" descr=""/>
            <p:cNvSpPr/>
            <p:nvPr/>
          </p:nvSpPr>
          <p:spPr>
            <a:xfrm>
              <a:off x="779348" y="1541017"/>
              <a:ext cx="157480" cy="0"/>
            </a:xfrm>
            <a:custGeom>
              <a:avLst/>
              <a:gdLst/>
              <a:ahLst/>
              <a:cxnLst/>
              <a:rect l="l" t="t" r="r" b="b"/>
              <a:pathLst>
                <a:path w="157480" h="0">
                  <a:moveTo>
                    <a:pt x="0" y="0"/>
                  </a:moveTo>
                  <a:lnTo>
                    <a:pt x="157302" y="0"/>
                  </a:lnTo>
                </a:path>
              </a:pathLst>
            </a:custGeom>
            <a:ln w="381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804379" y="2752978"/>
              <a:ext cx="3166745" cy="1146175"/>
            </a:xfrm>
            <a:custGeom>
              <a:avLst/>
              <a:gdLst/>
              <a:ahLst/>
              <a:cxnLst/>
              <a:rect l="l" t="t" r="r" b="b"/>
              <a:pathLst>
                <a:path w="3166745" h="1146175">
                  <a:moveTo>
                    <a:pt x="0" y="1146073"/>
                  </a:moveTo>
                  <a:lnTo>
                    <a:pt x="6984" y="1146073"/>
                  </a:lnTo>
                  <a:lnTo>
                    <a:pt x="6984" y="1129931"/>
                  </a:lnTo>
                  <a:lnTo>
                    <a:pt x="13982" y="1129931"/>
                  </a:lnTo>
                  <a:lnTo>
                    <a:pt x="13982" y="1113789"/>
                  </a:lnTo>
                  <a:lnTo>
                    <a:pt x="27952" y="1113789"/>
                  </a:lnTo>
                  <a:lnTo>
                    <a:pt x="27952" y="1097661"/>
                  </a:lnTo>
                  <a:lnTo>
                    <a:pt x="69900" y="1097661"/>
                  </a:lnTo>
                  <a:lnTo>
                    <a:pt x="69900" y="1081532"/>
                  </a:lnTo>
                  <a:lnTo>
                    <a:pt x="69900" y="1065402"/>
                  </a:lnTo>
                  <a:lnTo>
                    <a:pt x="76885" y="1065402"/>
                  </a:lnTo>
                  <a:lnTo>
                    <a:pt x="76885" y="1049273"/>
                  </a:lnTo>
                  <a:lnTo>
                    <a:pt x="90868" y="1049273"/>
                  </a:lnTo>
                  <a:lnTo>
                    <a:pt x="90868" y="1033017"/>
                  </a:lnTo>
                  <a:lnTo>
                    <a:pt x="90868" y="1016888"/>
                  </a:lnTo>
                  <a:lnTo>
                    <a:pt x="97853" y="1016888"/>
                  </a:lnTo>
                  <a:lnTo>
                    <a:pt x="97853" y="1000759"/>
                  </a:lnTo>
                  <a:lnTo>
                    <a:pt x="104838" y="1000759"/>
                  </a:lnTo>
                  <a:lnTo>
                    <a:pt x="104838" y="968501"/>
                  </a:lnTo>
                  <a:lnTo>
                    <a:pt x="111836" y="968501"/>
                  </a:lnTo>
                  <a:lnTo>
                    <a:pt x="111836" y="952372"/>
                  </a:lnTo>
                  <a:lnTo>
                    <a:pt x="118821" y="952372"/>
                  </a:lnTo>
                  <a:lnTo>
                    <a:pt x="118821" y="936243"/>
                  </a:lnTo>
                  <a:lnTo>
                    <a:pt x="132803" y="936243"/>
                  </a:lnTo>
                  <a:lnTo>
                    <a:pt x="132803" y="920114"/>
                  </a:lnTo>
                  <a:lnTo>
                    <a:pt x="132803" y="903985"/>
                  </a:lnTo>
                  <a:lnTo>
                    <a:pt x="139788" y="903985"/>
                  </a:lnTo>
                  <a:lnTo>
                    <a:pt x="139788" y="887729"/>
                  </a:lnTo>
                  <a:lnTo>
                    <a:pt x="139788" y="871601"/>
                  </a:lnTo>
                  <a:lnTo>
                    <a:pt x="153771" y="871601"/>
                  </a:lnTo>
                  <a:lnTo>
                    <a:pt x="153771" y="855471"/>
                  </a:lnTo>
                  <a:lnTo>
                    <a:pt x="167754" y="855471"/>
                  </a:lnTo>
                  <a:lnTo>
                    <a:pt x="167754" y="839342"/>
                  </a:lnTo>
                  <a:lnTo>
                    <a:pt x="188722" y="839342"/>
                  </a:lnTo>
                  <a:lnTo>
                    <a:pt x="188722" y="823213"/>
                  </a:lnTo>
                  <a:lnTo>
                    <a:pt x="216674" y="823213"/>
                  </a:lnTo>
                  <a:lnTo>
                    <a:pt x="216674" y="807084"/>
                  </a:lnTo>
                  <a:lnTo>
                    <a:pt x="223672" y="807084"/>
                  </a:lnTo>
                  <a:lnTo>
                    <a:pt x="223672" y="790955"/>
                  </a:lnTo>
                  <a:lnTo>
                    <a:pt x="230657" y="790955"/>
                  </a:lnTo>
                  <a:lnTo>
                    <a:pt x="230657" y="774826"/>
                  </a:lnTo>
                  <a:lnTo>
                    <a:pt x="230657" y="758697"/>
                  </a:lnTo>
                  <a:lnTo>
                    <a:pt x="265607" y="758697"/>
                  </a:lnTo>
                  <a:lnTo>
                    <a:pt x="272605" y="758697"/>
                  </a:lnTo>
                  <a:lnTo>
                    <a:pt x="272605" y="742569"/>
                  </a:lnTo>
                  <a:lnTo>
                    <a:pt x="279590" y="742569"/>
                  </a:lnTo>
                  <a:lnTo>
                    <a:pt x="279590" y="726313"/>
                  </a:lnTo>
                  <a:lnTo>
                    <a:pt x="279590" y="710183"/>
                  </a:lnTo>
                  <a:lnTo>
                    <a:pt x="293573" y="710183"/>
                  </a:lnTo>
                  <a:lnTo>
                    <a:pt x="293573" y="694054"/>
                  </a:lnTo>
                  <a:lnTo>
                    <a:pt x="300558" y="694054"/>
                  </a:lnTo>
                  <a:lnTo>
                    <a:pt x="300558" y="677926"/>
                  </a:lnTo>
                  <a:lnTo>
                    <a:pt x="314540" y="677926"/>
                  </a:lnTo>
                  <a:lnTo>
                    <a:pt x="328523" y="677926"/>
                  </a:lnTo>
                  <a:lnTo>
                    <a:pt x="328523" y="661796"/>
                  </a:lnTo>
                  <a:lnTo>
                    <a:pt x="461327" y="661796"/>
                  </a:lnTo>
                  <a:lnTo>
                    <a:pt x="461327" y="645668"/>
                  </a:lnTo>
                  <a:lnTo>
                    <a:pt x="573189" y="645668"/>
                  </a:lnTo>
                  <a:lnTo>
                    <a:pt x="573189" y="629538"/>
                  </a:lnTo>
                  <a:lnTo>
                    <a:pt x="615099" y="629538"/>
                  </a:lnTo>
                  <a:lnTo>
                    <a:pt x="615099" y="613409"/>
                  </a:lnTo>
                  <a:lnTo>
                    <a:pt x="636054" y="613409"/>
                  </a:lnTo>
                  <a:lnTo>
                    <a:pt x="705904" y="613409"/>
                  </a:lnTo>
                  <a:lnTo>
                    <a:pt x="705904" y="597281"/>
                  </a:lnTo>
                  <a:lnTo>
                    <a:pt x="726986" y="597281"/>
                  </a:lnTo>
                  <a:lnTo>
                    <a:pt x="726986" y="581025"/>
                  </a:lnTo>
                  <a:lnTo>
                    <a:pt x="754926" y="581025"/>
                  </a:lnTo>
                  <a:lnTo>
                    <a:pt x="761911" y="581025"/>
                  </a:lnTo>
                  <a:lnTo>
                    <a:pt x="761911" y="564895"/>
                  </a:lnTo>
                  <a:lnTo>
                    <a:pt x="775881" y="564895"/>
                  </a:lnTo>
                  <a:lnTo>
                    <a:pt x="775881" y="548766"/>
                  </a:lnTo>
                  <a:lnTo>
                    <a:pt x="817791" y="548766"/>
                  </a:lnTo>
                  <a:lnTo>
                    <a:pt x="817791" y="532638"/>
                  </a:lnTo>
                  <a:lnTo>
                    <a:pt x="859701" y="532638"/>
                  </a:lnTo>
                  <a:lnTo>
                    <a:pt x="859701" y="516508"/>
                  </a:lnTo>
                  <a:lnTo>
                    <a:pt x="873671" y="516508"/>
                  </a:lnTo>
                  <a:lnTo>
                    <a:pt x="873671" y="500379"/>
                  </a:lnTo>
                  <a:lnTo>
                    <a:pt x="880656" y="500379"/>
                  </a:lnTo>
                  <a:lnTo>
                    <a:pt x="880656" y="484250"/>
                  </a:lnTo>
                  <a:lnTo>
                    <a:pt x="887641" y="484250"/>
                  </a:lnTo>
                  <a:lnTo>
                    <a:pt x="887641" y="468121"/>
                  </a:lnTo>
                  <a:lnTo>
                    <a:pt x="915708" y="468121"/>
                  </a:lnTo>
                  <a:lnTo>
                    <a:pt x="915708" y="451993"/>
                  </a:lnTo>
                  <a:lnTo>
                    <a:pt x="1027468" y="451993"/>
                  </a:lnTo>
                  <a:lnTo>
                    <a:pt x="1027468" y="435863"/>
                  </a:lnTo>
                  <a:lnTo>
                    <a:pt x="1034453" y="435863"/>
                  </a:lnTo>
                  <a:lnTo>
                    <a:pt x="1034453" y="419607"/>
                  </a:lnTo>
                  <a:lnTo>
                    <a:pt x="1181265" y="419607"/>
                  </a:lnTo>
                  <a:lnTo>
                    <a:pt x="1181265" y="403478"/>
                  </a:lnTo>
                  <a:lnTo>
                    <a:pt x="1188250" y="403478"/>
                  </a:lnTo>
                  <a:lnTo>
                    <a:pt x="1188250" y="387350"/>
                  </a:lnTo>
                  <a:lnTo>
                    <a:pt x="1216190" y="387350"/>
                  </a:lnTo>
                  <a:lnTo>
                    <a:pt x="1265212" y="387350"/>
                  </a:lnTo>
                  <a:lnTo>
                    <a:pt x="1453934" y="387350"/>
                  </a:lnTo>
                  <a:lnTo>
                    <a:pt x="1453934" y="355091"/>
                  </a:lnTo>
                  <a:lnTo>
                    <a:pt x="1460919" y="355091"/>
                  </a:lnTo>
                  <a:lnTo>
                    <a:pt x="1460919" y="338963"/>
                  </a:lnTo>
                  <a:lnTo>
                    <a:pt x="1467904" y="338963"/>
                  </a:lnTo>
                  <a:lnTo>
                    <a:pt x="1467904" y="322833"/>
                  </a:lnTo>
                  <a:lnTo>
                    <a:pt x="1530769" y="322833"/>
                  </a:lnTo>
                  <a:lnTo>
                    <a:pt x="1530769" y="306704"/>
                  </a:lnTo>
                  <a:lnTo>
                    <a:pt x="1544739" y="306704"/>
                  </a:lnTo>
                  <a:lnTo>
                    <a:pt x="1544739" y="290575"/>
                  </a:lnTo>
                  <a:lnTo>
                    <a:pt x="1572679" y="290575"/>
                  </a:lnTo>
                  <a:lnTo>
                    <a:pt x="1572679" y="274319"/>
                  </a:lnTo>
                  <a:lnTo>
                    <a:pt x="1649641" y="274319"/>
                  </a:lnTo>
                  <a:lnTo>
                    <a:pt x="1649641" y="258190"/>
                  </a:lnTo>
                  <a:lnTo>
                    <a:pt x="1733461" y="258190"/>
                  </a:lnTo>
                  <a:lnTo>
                    <a:pt x="1733461" y="242062"/>
                  </a:lnTo>
                  <a:lnTo>
                    <a:pt x="1740446" y="242062"/>
                  </a:lnTo>
                  <a:lnTo>
                    <a:pt x="1740446" y="225932"/>
                  </a:lnTo>
                  <a:lnTo>
                    <a:pt x="1901228" y="225932"/>
                  </a:lnTo>
                  <a:lnTo>
                    <a:pt x="2013115" y="225932"/>
                  </a:lnTo>
                  <a:lnTo>
                    <a:pt x="2013115" y="209803"/>
                  </a:lnTo>
                  <a:lnTo>
                    <a:pt x="2034070" y="209803"/>
                  </a:lnTo>
                  <a:lnTo>
                    <a:pt x="2034070" y="193675"/>
                  </a:lnTo>
                  <a:lnTo>
                    <a:pt x="2124875" y="193675"/>
                  </a:lnTo>
                  <a:lnTo>
                    <a:pt x="2124875" y="161416"/>
                  </a:lnTo>
                  <a:lnTo>
                    <a:pt x="2208822" y="161416"/>
                  </a:lnTo>
                  <a:lnTo>
                    <a:pt x="2208822" y="145287"/>
                  </a:lnTo>
                  <a:lnTo>
                    <a:pt x="2299627" y="145287"/>
                  </a:lnTo>
                  <a:lnTo>
                    <a:pt x="2299627" y="112902"/>
                  </a:lnTo>
                  <a:lnTo>
                    <a:pt x="2299627" y="96773"/>
                  </a:lnTo>
                  <a:lnTo>
                    <a:pt x="2509304" y="96773"/>
                  </a:lnTo>
                  <a:lnTo>
                    <a:pt x="2509304" y="64515"/>
                  </a:lnTo>
                  <a:lnTo>
                    <a:pt x="2530259" y="64515"/>
                  </a:lnTo>
                  <a:lnTo>
                    <a:pt x="2593251" y="64515"/>
                  </a:lnTo>
                  <a:lnTo>
                    <a:pt x="2593251" y="48387"/>
                  </a:lnTo>
                  <a:lnTo>
                    <a:pt x="3075470" y="48387"/>
                  </a:lnTo>
                  <a:lnTo>
                    <a:pt x="3075470" y="0"/>
                  </a:lnTo>
                  <a:lnTo>
                    <a:pt x="3166402" y="0"/>
                  </a:lnTo>
                </a:path>
              </a:pathLst>
            </a:custGeom>
            <a:ln w="38100">
              <a:solidFill>
                <a:srgbClr val="0D445E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1" name="object 21" descr=""/>
          <p:cNvGrpSpPr/>
          <p:nvPr/>
        </p:nvGrpSpPr>
        <p:grpSpPr>
          <a:xfrm>
            <a:off x="785329" y="1797176"/>
            <a:ext cx="3204845" cy="2121535"/>
            <a:chOff x="785329" y="1797176"/>
            <a:chExt cx="3204845" cy="2121535"/>
          </a:xfrm>
        </p:grpSpPr>
        <p:sp>
          <p:nvSpPr>
            <p:cNvPr id="22" name="object 22" descr=""/>
            <p:cNvSpPr/>
            <p:nvPr/>
          </p:nvSpPr>
          <p:spPr>
            <a:xfrm>
              <a:off x="804379" y="2073909"/>
              <a:ext cx="3166745" cy="1825625"/>
            </a:xfrm>
            <a:custGeom>
              <a:avLst/>
              <a:gdLst/>
              <a:ahLst/>
              <a:cxnLst/>
              <a:rect l="l" t="t" r="r" b="b"/>
              <a:pathLst>
                <a:path w="3166745" h="1825625">
                  <a:moveTo>
                    <a:pt x="0" y="1825142"/>
                  </a:moveTo>
                  <a:lnTo>
                    <a:pt x="0" y="1808988"/>
                  </a:lnTo>
                  <a:lnTo>
                    <a:pt x="13982" y="1808988"/>
                  </a:lnTo>
                  <a:lnTo>
                    <a:pt x="13982" y="1792858"/>
                  </a:lnTo>
                  <a:lnTo>
                    <a:pt x="13982" y="1776729"/>
                  </a:lnTo>
                  <a:lnTo>
                    <a:pt x="13982" y="1776729"/>
                  </a:lnTo>
                  <a:lnTo>
                    <a:pt x="20967" y="1776729"/>
                  </a:lnTo>
                  <a:lnTo>
                    <a:pt x="20967" y="1744345"/>
                  </a:lnTo>
                  <a:lnTo>
                    <a:pt x="27952" y="1744345"/>
                  </a:lnTo>
                  <a:lnTo>
                    <a:pt x="27952" y="1728215"/>
                  </a:lnTo>
                  <a:lnTo>
                    <a:pt x="41935" y="1728215"/>
                  </a:lnTo>
                  <a:lnTo>
                    <a:pt x="41935" y="1695958"/>
                  </a:lnTo>
                  <a:lnTo>
                    <a:pt x="41935" y="1679828"/>
                  </a:lnTo>
                  <a:lnTo>
                    <a:pt x="41935" y="1663573"/>
                  </a:lnTo>
                  <a:lnTo>
                    <a:pt x="41935" y="1647443"/>
                  </a:lnTo>
                  <a:lnTo>
                    <a:pt x="48920" y="1647443"/>
                  </a:lnTo>
                  <a:lnTo>
                    <a:pt x="48920" y="1615186"/>
                  </a:lnTo>
                  <a:lnTo>
                    <a:pt x="55918" y="1615186"/>
                  </a:lnTo>
                  <a:lnTo>
                    <a:pt x="55918" y="1599056"/>
                  </a:lnTo>
                  <a:lnTo>
                    <a:pt x="62903" y="1599056"/>
                  </a:lnTo>
                  <a:lnTo>
                    <a:pt x="62903" y="1582801"/>
                  </a:lnTo>
                  <a:lnTo>
                    <a:pt x="62903" y="1566671"/>
                  </a:lnTo>
                  <a:lnTo>
                    <a:pt x="69900" y="1566671"/>
                  </a:lnTo>
                  <a:lnTo>
                    <a:pt x="69900" y="1550542"/>
                  </a:lnTo>
                  <a:lnTo>
                    <a:pt x="83870" y="1550542"/>
                  </a:lnTo>
                  <a:lnTo>
                    <a:pt x="83870" y="1534414"/>
                  </a:lnTo>
                  <a:lnTo>
                    <a:pt x="90868" y="1534414"/>
                  </a:lnTo>
                  <a:lnTo>
                    <a:pt x="90868" y="1518284"/>
                  </a:lnTo>
                  <a:lnTo>
                    <a:pt x="90868" y="1502155"/>
                  </a:lnTo>
                  <a:lnTo>
                    <a:pt x="90868" y="1469770"/>
                  </a:lnTo>
                  <a:lnTo>
                    <a:pt x="97853" y="1469770"/>
                  </a:lnTo>
                  <a:lnTo>
                    <a:pt x="97853" y="1453642"/>
                  </a:lnTo>
                  <a:lnTo>
                    <a:pt x="111836" y="1453642"/>
                  </a:lnTo>
                  <a:lnTo>
                    <a:pt x="118821" y="1453642"/>
                  </a:lnTo>
                  <a:lnTo>
                    <a:pt x="118821" y="1421383"/>
                  </a:lnTo>
                  <a:lnTo>
                    <a:pt x="118821" y="1405127"/>
                  </a:lnTo>
                  <a:lnTo>
                    <a:pt x="125818" y="1405127"/>
                  </a:lnTo>
                  <a:lnTo>
                    <a:pt x="125818" y="1388998"/>
                  </a:lnTo>
                  <a:lnTo>
                    <a:pt x="125818" y="1372870"/>
                  </a:lnTo>
                  <a:lnTo>
                    <a:pt x="132803" y="1372870"/>
                  </a:lnTo>
                  <a:lnTo>
                    <a:pt x="132803" y="1356740"/>
                  </a:lnTo>
                  <a:lnTo>
                    <a:pt x="146786" y="1356740"/>
                  </a:lnTo>
                  <a:lnTo>
                    <a:pt x="146786" y="1340612"/>
                  </a:lnTo>
                  <a:lnTo>
                    <a:pt x="153771" y="1340612"/>
                  </a:lnTo>
                  <a:lnTo>
                    <a:pt x="153771" y="1324483"/>
                  </a:lnTo>
                  <a:lnTo>
                    <a:pt x="160756" y="1324483"/>
                  </a:lnTo>
                  <a:lnTo>
                    <a:pt x="160756" y="1308227"/>
                  </a:lnTo>
                  <a:lnTo>
                    <a:pt x="160756" y="1292097"/>
                  </a:lnTo>
                  <a:lnTo>
                    <a:pt x="167754" y="1292097"/>
                  </a:lnTo>
                  <a:lnTo>
                    <a:pt x="167754" y="1275969"/>
                  </a:lnTo>
                  <a:lnTo>
                    <a:pt x="167754" y="1259839"/>
                  </a:lnTo>
                  <a:lnTo>
                    <a:pt x="167754" y="1243710"/>
                  </a:lnTo>
                  <a:lnTo>
                    <a:pt x="181737" y="1243710"/>
                  </a:lnTo>
                  <a:lnTo>
                    <a:pt x="181737" y="1227454"/>
                  </a:lnTo>
                  <a:lnTo>
                    <a:pt x="181737" y="1211326"/>
                  </a:lnTo>
                  <a:lnTo>
                    <a:pt x="181737" y="1195196"/>
                  </a:lnTo>
                  <a:lnTo>
                    <a:pt x="195706" y="1195196"/>
                  </a:lnTo>
                  <a:lnTo>
                    <a:pt x="195706" y="1146809"/>
                  </a:lnTo>
                  <a:lnTo>
                    <a:pt x="216674" y="1146809"/>
                  </a:lnTo>
                  <a:lnTo>
                    <a:pt x="216674" y="1130553"/>
                  </a:lnTo>
                  <a:lnTo>
                    <a:pt x="223672" y="1130553"/>
                  </a:lnTo>
                  <a:lnTo>
                    <a:pt x="223672" y="1114425"/>
                  </a:lnTo>
                  <a:lnTo>
                    <a:pt x="230657" y="1114425"/>
                  </a:lnTo>
                  <a:lnTo>
                    <a:pt x="230657" y="1098295"/>
                  </a:lnTo>
                  <a:lnTo>
                    <a:pt x="237655" y="1098295"/>
                  </a:lnTo>
                  <a:lnTo>
                    <a:pt x="237655" y="1082166"/>
                  </a:lnTo>
                  <a:lnTo>
                    <a:pt x="258622" y="1082166"/>
                  </a:lnTo>
                  <a:lnTo>
                    <a:pt x="258622" y="1066038"/>
                  </a:lnTo>
                  <a:lnTo>
                    <a:pt x="265607" y="1066038"/>
                  </a:lnTo>
                  <a:lnTo>
                    <a:pt x="265607" y="1049782"/>
                  </a:lnTo>
                  <a:lnTo>
                    <a:pt x="265607" y="1033652"/>
                  </a:lnTo>
                  <a:lnTo>
                    <a:pt x="286575" y="1033652"/>
                  </a:lnTo>
                  <a:lnTo>
                    <a:pt x="286575" y="1017523"/>
                  </a:lnTo>
                  <a:lnTo>
                    <a:pt x="293573" y="1017523"/>
                  </a:lnTo>
                  <a:lnTo>
                    <a:pt x="293573" y="1001394"/>
                  </a:lnTo>
                  <a:lnTo>
                    <a:pt x="300558" y="1001394"/>
                  </a:lnTo>
                  <a:lnTo>
                    <a:pt x="300558" y="985265"/>
                  </a:lnTo>
                  <a:lnTo>
                    <a:pt x="300558" y="969137"/>
                  </a:lnTo>
                  <a:lnTo>
                    <a:pt x="307543" y="969137"/>
                  </a:lnTo>
                  <a:lnTo>
                    <a:pt x="307543" y="952881"/>
                  </a:lnTo>
                  <a:lnTo>
                    <a:pt x="314540" y="952881"/>
                  </a:lnTo>
                  <a:lnTo>
                    <a:pt x="356476" y="952881"/>
                  </a:lnTo>
                  <a:lnTo>
                    <a:pt x="363461" y="952881"/>
                  </a:lnTo>
                  <a:lnTo>
                    <a:pt x="363461" y="936751"/>
                  </a:lnTo>
                  <a:lnTo>
                    <a:pt x="391426" y="936751"/>
                  </a:lnTo>
                  <a:lnTo>
                    <a:pt x="391426" y="920622"/>
                  </a:lnTo>
                  <a:lnTo>
                    <a:pt x="440359" y="920622"/>
                  </a:lnTo>
                  <a:lnTo>
                    <a:pt x="440359" y="904494"/>
                  </a:lnTo>
                  <a:lnTo>
                    <a:pt x="482257" y="904494"/>
                  </a:lnTo>
                  <a:lnTo>
                    <a:pt x="482257" y="888364"/>
                  </a:lnTo>
                  <a:lnTo>
                    <a:pt x="496227" y="888364"/>
                  </a:lnTo>
                  <a:lnTo>
                    <a:pt x="496227" y="872108"/>
                  </a:lnTo>
                  <a:lnTo>
                    <a:pt x="538264" y="872108"/>
                  </a:lnTo>
                  <a:lnTo>
                    <a:pt x="538264" y="855979"/>
                  </a:lnTo>
                  <a:lnTo>
                    <a:pt x="538264" y="839851"/>
                  </a:lnTo>
                  <a:lnTo>
                    <a:pt x="545249" y="839851"/>
                  </a:lnTo>
                  <a:lnTo>
                    <a:pt x="545249" y="823721"/>
                  </a:lnTo>
                  <a:lnTo>
                    <a:pt x="566204" y="823721"/>
                  </a:lnTo>
                  <a:lnTo>
                    <a:pt x="566204" y="807592"/>
                  </a:lnTo>
                  <a:lnTo>
                    <a:pt x="594144" y="807592"/>
                  </a:lnTo>
                  <a:lnTo>
                    <a:pt x="594144" y="791463"/>
                  </a:lnTo>
                  <a:lnTo>
                    <a:pt x="636054" y="791463"/>
                  </a:lnTo>
                  <a:lnTo>
                    <a:pt x="657009" y="791463"/>
                  </a:lnTo>
                  <a:lnTo>
                    <a:pt x="657009" y="775207"/>
                  </a:lnTo>
                  <a:lnTo>
                    <a:pt x="663994" y="775207"/>
                  </a:lnTo>
                  <a:lnTo>
                    <a:pt x="663994" y="759078"/>
                  </a:lnTo>
                  <a:lnTo>
                    <a:pt x="684949" y="759078"/>
                  </a:lnTo>
                  <a:lnTo>
                    <a:pt x="684949" y="742950"/>
                  </a:lnTo>
                  <a:lnTo>
                    <a:pt x="775881" y="742950"/>
                  </a:lnTo>
                  <a:lnTo>
                    <a:pt x="775881" y="726820"/>
                  </a:lnTo>
                  <a:lnTo>
                    <a:pt x="852716" y="726820"/>
                  </a:lnTo>
                  <a:lnTo>
                    <a:pt x="852716" y="710691"/>
                  </a:lnTo>
                  <a:lnTo>
                    <a:pt x="1195235" y="710691"/>
                  </a:lnTo>
                  <a:lnTo>
                    <a:pt x="1195235" y="694435"/>
                  </a:lnTo>
                  <a:lnTo>
                    <a:pt x="1223175" y="694435"/>
                  </a:lnTo>
                  <a:lnTo>
                    <a:pt x="1223175" y="678307"/>
                  </a:lnTo>
                  <a:lnTo>
                    <a:pt x="1265212" y="678307"/>
                  </a:lnTo>
                  <a:lnTo>
                    <a:pt x="1425867" y="678307"/>
                  </a:lnTo>
                  <a:lnTo>
                    <a:pt x="1425867" y="662177"/>
                  </a:lnTo>
                  <a:lnTo>
                    <a:pt x="1432852" y="662177"/>
                  </a:lnTo>
                  <a:lnTo>
                    <a:pt x="1432852" y="646048"/>
                  </a:lnTo>
                  <a:lnTo>
                    <a:pt x="1439837" y="646048"/>
                  </a:lnTo>
                  <a:lnTo>
                    <a:pt x="1439837" y="629919"/>
                  </a:lnTo>
                  <a:lnTo>
                    <a:pt x="1495844" y="629919"/>
                  </a:lnTo>
                  <a:lnTo>
                    <a:pt x="1495844" y="613790"/>
                  </a:lnTo>
                  <a:lnTo>
                    <a:pt x="1502829" y="613790"/>
                  </a:lnTo>
                  <a:lnTo>
                    <a:pt x="1502829" y="597534"/>
                  </a:lnTo>
                  <a:lnTo>
                    <a:pt x="1516799" y="597534"/>
                  </a:lnTo>
                  <a:lnTo>
                    <a:pt x="1516799" y="581406"/>
                  </a:lnTo>
                  <a:lnTo>
                    <a:pt x="1551724" y="581406"/>
                  </a:lnTo>
                  <a:lnTo>
                    <a:pt x="1551724" y="565276"/>
                  </a:lnTo>
                  <a:lnTo>
                    <a:pt x="1614589" y="565276"/>
                  </a:lnTo>
                  <a:lnTo>
                    <a:pt x="1614589" y="549147"/>
                  </a:lnTo>
                  <a:lnTo>
                    <a:pt x="1670596" y="549147"/>
                  </a:lnTo>
                  <a:lnTo>
                    <a:pt x="1670596" y="516763"/>
                  </a:lnTo>
                  <a:lnTo>
                    <a:pt x="1733461" y="516763"/>
                  </a:lnTo>
                  <a:lnTo>
                    <a:pt x="1733461" y="500633"/>
                  </a:lnTo>
                  <a:lnTo>
                    <a:pt x="1901228" y="500633"/>
                  </a:lnTo>
                  <a:lnTo>
                    <a:pt x="2124875" y="500633"/>
                  </a:lnTo>
                  <a:lnTo>
                    <a:pt x="2124875" y="484504"/>
                  </a:lnTo>
                  <a:lnTo>
                    <a:pt x="2222792" y="484504"/>
                  </a:lnTo>
                  <a:lnTo>
                    <a:pt x="2222792" y="452246"/>
                  </a:lnTo>
                  <a:lnTo>
                    <a:pt x="2376589" y="452246"/>
                  </a:lnTo>
                  <a:lnTo>
                    <a:pt x="2376589" y="436117"/>
                  </a:lnTo>
                  <a:lnTo>
                    <a:pt x="2446439" y="436117"/>
                  </a:lnTo>
                  <a:lnTo>
                    <a:pt x="2446439" y="403732"/>
                  </a:lnTo>
                  <a:lnTo>
                    <a:pt x="2453424" y="403732"/>
                  </a:lnTo>
                  <a:lnTo>
                    <a:pt x="2453424" y="371475"/>
                  </a:lnTo>
                  <a:lnTo>
                    <a:pt x="2530259" y="371475"/>
                  </a:lnTo>
                  <a:lnTo>
                    <a:pt x="2607221" y="371475"/>
                  </a:lnTo>
                  <a:lnTo>
                    <a:pt x="2607221" y="322960"/>
                  </a:lnTo>
                  <a:lnTo>
                    <a:pt x="2656116" y="322960"/>
                  </a:lnTo>
                  <a:lnTo>
                    <a:pt x="2656116" y="290702"/>
                  </a:lnTo>
                  <a:lnTo>
                    <a:pt x="2732951" y="290702"/>
                  </a:lnTo>
                  <a:lnTo>
                    <a:pt x="2732951" y="242188"/>
                  </a:lnTo>
                  <a:lnTo>
                    <a:pt x="2830868" y="242188"/>
                  </a:lnTo>
                  <a:lnTo>
                    <a:pt x="2830868" y="193801"/>
                  </a:lnTo>
                  <a:lnTo>
                    <a:pt x="2837853" y="193801"/>
                  </a:lnTo>
                  <a:lnTo>
                    <a:pt x="2837853" y="161416"/>
                  </a:lnTo>
                  <a:lnTo>
                    <a:pt x="2956725" y="161416"/>
                  </a:lnTo>
                  <a:lnTo>
                    <a:pt x="2956725" y="96900"/>
                  </a:lnTo>
                  <a:lnTo>
                    <a:pt x="2977680" y="96900"/>
                  </a:lnTo>
                  <a:lnTo>
                    <a:pt x="2977680" y="48387"/>
                  </a:lnTo>
                  <a:lnTo>
                    <a:pt x="3082455" y="48387"/>
                  </a:lnTo>
                  <a:lnTo>
                    <a:pt x="3082455" y="0"/>
                  </a:lnTo>
                  <a:lnTo>
                    <a:pt x="3166402" y="0"/>
                  </a:lnTo>
                </a:path>
              </a:pathLst>
            </a:custGeom>
            <a:ln w="38099">
              <a:solidFill>
                <a:srgbClr val="ACA77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804379" y="1816226"/>
              <a:ext cx="3166745" cy="2083435"/>
            </a:xfrm>
            <a:custGeom>
              <a:avLst/>
              <a:gdLst/>
              <a:ahLst/>
              <a:cxnLst/>
              <a:rect l="l" t="t" r="r" b="b"/>
              <a:pathLst>
                <a:path w="3166745" h="2083435">
                  <a:moveTo>
                    <a:pt x="0" y="2082825"/>
                  </a:moveTo>
                  <a:lnTo>
                    <a:pt x="13982" y="2082825"/>
                  </a:lnTo>
                  <a:lnTo>
                    <a:pt x="13982" y="2066671"/>
                  </a:lnTo>
                  <a:lnTo>
                    <a:pt x="27952" y="2066671"/>
                  </a:lnTo>
                  <a:lnTo>
                    <a:pt x="27952" y="2050542"/>
                  </a:lnTo>
                  <a:lnTo>
                    <a:pt x="34950" y="2050542"/>
                  </a:lnTo>
                  <a:lnTo>
                    <a:pt x="34950" y="2034413"/>
                  </a:lnTo>
                  <a:lnTo>
                    <a:pt x="41935" y="2034413"/>
                  </a:lnTo>
                  <a:lnTo>
                    <a:pt x="48920" y="2034413"/>
                  </a:lnTo>
                  <a:lnTo>
                    <a:pt x="48920" y="2018284"/>
                  </a:lnTo>
                  <a:lnTo>
                    <a:pt x="62903" y="2018284"/>
                  </a:lnTo>
                  <a:lnTo>
                    <a:pt x="62903" y="2002028"/>
                  </a:lnTo>
                  <a:lnTo>
                    <a:pt x="69900" y="2002028"/>
                  </a:lnTo>
                  <a:lnTo>
                    <a:pt x="69900" y="1969770"/>
                  </a:lnTo>
                  <a:lnTo>
                    <a:pt x="69900" y="1953641"/>
                  </a:lnTo>
                  <a:lnTo>
                    <a:pt x="76885" y="1953641"/>
                  </a:lnTo>
                  <a:lnTo>
                    <a:pt x="76885" y="1937512"/>
                  </a:lnTo>
                  <a:lnTo>
                    <a:pt x="83870" y="1937512"/>
                  </a:lnTo>
                  <a:lnTo>
                    <a:pt x="83870" y="1921383"/>
                  </a:lnTo>
                  <a:lnTo>
                    <a:pt x="83870" y="1872869"/>
                  </a:lnTo>
                  <a:lnTo>
                    <a:pt x="90868" y="1872869"/>
                  </a:lnTo>
                  <a:lnTo>
                    <a:pt x="90868" y="1856739"/>
                  </a:lnTo>
                  <a:lnTo>
                    <a:pt x="90868" y="1840611"/>
                  </a:lnTo>
                  <a:lnTo>
                    <a:pt x="97853" y="1840611"/>
                  </a:lnTo>
                  <a:lnTo>
                    <a:pt x="97853" y="1824482"/>
                  </a:lnTo>
                  <a:lnTo>
                    <a:pt x="104838" y="1824482"/>
                  </a:lnTo>
                  <a:lnTo>
                    <a:pt x="104838" y="1792224"/>
                  </a:lnTo>
                  <a:lnTo>
                    <a:pt x="132803" y="1792224"/>
                  </a:lnTo>
                  <a:lnTo>
                    <a:pt x="132803" y="1776095"/>
                  </a:lnTo>
                  <a:lnTo>
                    <a:pt x="132803" y="1759839"/>
                  </a:lnTo>
                  <a:lnTo>
                    <a:pt x="139788" y="1759839"/>
                  </a:lnTo>
                  <a:lnTo>
                    <a:pt x="139788" y="1743710"/>
                  </a:lnTo>
                  <a:lnTo>
                    <a:pt x="139788" y="1711452"/>
                  </a:lnTo>
                  <a:lnTo>
                    <a:pt x="160756" y="1711452"/>
                  </a:lnTo>
                  <a:lnTo>
                    <a:pt x="160756" y="1695323"/>
                  </a:lnTo>
                  <a:lnTo>
                    <a:pt x="174739" y="1695323"/>
                  </a:lnTo>
                  <a:lnTo>
                    <a:pt x="174739" y="1679194"/>
                  </a:lnTo>
                  <a:lnTo>
                    <a:pt x="188722" y="1679194"/>
                  </a:lnTo>
                  <a:lnTo>
                    <a:pt x="188722" y="1663065"/>
                  </a:lnTo>
                  <a:lnTo>
                    <a:pt x="195706" y="1663065"/>
                  </a:lnTo>
                  <a:lnTo>
                    <a:pt x="195706" y="1646936"/>
                  </a:lnTo>
                  <a:lnTo>
                    <a:pt x="202704" y="1646936"/>
                  </a:lnTo>
                  <a:lnTo>
                    <a:pt x="202704" y="1630680"/>
                  </a:lnTo>
                  <a:lnTo>
                    <a:pt x="216674" y="1630680"/>
                  </a:lnTo>
                  <a:lnTo>
                    <a:pt x="216674" y="1614551"/>
                  </a:lnTo>
                  <a:lnTo>
                    <a:pt x="216674" y="1598422"/>
                  </a:lnTo>
                  <a:lnTo>
                    <a:pt x="230657" y="1598422"/>
                  </a:lnTo>
                  <a:lnTo>
                    <a:pt x="230657" y="1582293"/>
                  </a:lnTo>
                  <a:lnTo>
                    <a:pt x="244640" y="1582293"/>
                  </a:lnTo>
                  <a:lnTo>
                    <a:pt x="244640" y="1566164"/>
                  </a:lnTo>
                  <a:lnTo>
                    <a:pt x="258622" y="1566164"/>
                  </a:lnTo>
                  <a:lnTo>
                    <a:pt x="258622" y="1550035"/>
                  </a:lnTo>
                  <a:lnTo>
                    <a:pt x="265607" y="1550035"/>
                  </a:lnTo>
                  <a:lnTo>
                    <a:pt x="265607" y="1533906"/>
                  </a:lnTo>
                  <a:lnTo>
                    <a:pt x="286575" y="1533906"/>
                  </a:lnTo>
                  <a:lnTo>
                    <a:pt x="286575" y="1485392"/>
                  </a:lnTo>
                  <a:lnTo>
                    <a:pt x="293573" y="1485392"/>
                  </a:lnTo>
                  <a:lnTo>
                    <a:pt x="293573" y="1469263"/>
                  </a:lnTo>
                  <a:lnTo>
                    <a:pt x="300558" y="1469263"/>
                  </a:lnTo>
                  <a:lnTo>
                    <a:pt x="300558" y="1453134"/>
                  </a:lnTo>
                  <a:lnTo>
                    <a:pt x="314540" y="1453134"/>
                  </a:lnTo>
                  <a:lnTo>
                    <a:pt x="342493" y="1453134"/>
                  </a:lnTo>
                  <a:lnTo>
                    <a:pt x="342493" y="1437005"/>
                  </a:lnTo>
                  <a:lnTo>
                    <a:pt x="370459" y="1437005"/>
                  </a:lnTo>
                  <a:lnTo>
                    <a:pt x="370459" y="1420876"/>
                  </a:lnTo>
                  <a:lnTo>
                    <a:pt x="377444" y="1420876"/>
                  </a:lnTo>
                  <a:lnTo>
                    <a:pt x="377444" y="1404620"/>
                  </a:lnTo>
                  <a:lnTo>
                    <a:pt x="391426" y="1404620"/>
                  </a:lnTo>
                  <a:lnTo>
                    <a:pt x="391426" y="1372362"/>
                  </a:lnTo>
                  <a:lnTo>
                    <a:pt x="454329" y="1372362"/>
                  </a:lnTo>
                  <a:lnTo>
                    <a:pt x="454329" y="1356233"/>
                  </a:lnTo>
                  <a:lnTo>
                    <a:pt x="454329" y="1340104"/>
                  </a:lnTo>
                  <a:lnTo>
                    <a:pt x="461327" y="1340104"/>
                  </a:lnTo>
                  <a:lnTo>
                    <a:pt x="461327" y="1323975"/>
                  </a:lnTo>
                  <a:lnTo>
                    <a:pt x="496227" y="1323975"/>
                  </a:lnTo>
                  <a:lnTo>
                    <a:pt x="496227" y="1291717"/>
                  </a:lnTo>
                  <a:lnTo>
                    <a:pt x="552234" y="1291717"/>
                  </a:lnTo>
                  <a:lnTo>
                    <a:pt x="552234" y="1275461"/>
                  </a:lnTo>
                  <a:lnTo>
                    <a:pt x="566204" y="1275461"/>
                  </a:lnTo>
                  <a:lnTo>
                    <a:pt x="566204" y="1259332"/>
                  </a:lnTo>
                  <a:lnTo>
                    <a:pt x="573189" y="1259332"/>
                  </a:lnTo>
                  <a:lnTo>
                    <a:pt x="573189" y="1243203"/>
                  </a:lnTo>
                  <a:lnTo>
                    <a:pt x="573189" y="1227074"/>
                  </a:lnTo>
                  <a:lnTo>
                    <a:pt x="580174" y="1227074"/>
                  </a:lnTo>
                  <a:lnTo>
                    <a:pt x="580174" y="1210945"/>
                  </a:lnTo>
                  <a:lnTo>
                    <a:pt x="636054" y="1210945"/>
                  </a:lnTo>
                  <a:lnTo>
                    <a:pt x="657009" y="1210945"/>
                  </a:lnTo>
                  <a:lnTo>
                    <a:pt x="657009" y="1194816"/>
                  </a:lnTo>
                  <a:lnTo>
                    <a:pt x="663994" y="1194816"/>
                  </a:lnTo>
                  <a:lnTo>
                    <a:pt x="663994" y="1178687"/>
                  </a:lnTo>
                  <a:lnTo>
                    <a:pt x="670979" y="1178687"/>
                  </a:lnTo>
                  <a:lnTo>
                    <a:pt x="670979" y="1162431"/>
                  </a:lnTo>
                  <a:lnTo>
                    <a:pt x="713016" y="1162431"/>
                  </a:lnTo>
                  <a:lnTo>
                    <a:pt x="713016" y="1146302"/>
                  </a:lnTo>
                  <a:lnTo>
                    <a:pt x="713016" y="1130173"/>
                  </a:lnTo>
                  <a:lnTo>
                    <a:pt x="720001" y="1130173"/>
                  </a:lnTo>
                  <a:lnTo>
                    <a:pt x="720001" y="1114044"/>
                  </a:lnTo>
                  <a:lnTo>
                    <a:pt x="733971" y="1114044"/>
                  </a:lnTo>
                  <a:lnTo>
                    <a:pt x="733971" y="1097915"/>
                  </a:lnTo>
                  <a:lnTo>
                    <a:pt x="740956" y="1097915"/>
                  </a:lnTo>
                  <a:lnTo>
                    <a:pt x="740956" y="1081786"/>
                  </a:lnTo>
                  <a:lnTo>
                    <a:pt x="740956" y="1065657"/>
                  </a:lnTo>
                  <a:lnTo>
                    <a:pt x="817791" y="1065657"/>
                  </a:lnTo>
                  <a:lnTo>
                    <a:pt x="859701" y="1065657"/>
                  </a:lnTo>
                  <a:lnTo>
                    <a:pt x="859701" y="1049401"/>
                  </a:lnTo>
                  <a:lnTo>
                    <a:pt x="929678" y="1049401"/>
                  </a:lnTo>
                  <a:lnTo>
                    <a:pt x="929678" y="1033272"/>
                  </a:lnTo>
                  <a:lnTo>
                    <a:pt x="936663" y="1033272"/>
                  </a:lnTo>
                  <a:lnTo>
                    <a:pt x="936663" y="1017143"/>
                  </a:lnTo>
                  <a:lnTo>
                    <a:pt x="943648" y="1017143"/>
                  </a:lnTo>
                  <a:lnTo>
                    <a:pt x="943648" y="1001014"/>
                  </a:lnTo>
                  <a:lnTo>
                    <a:pt x="943648" y="984885"/>
                  </a:lnTo>
                  <a:lnTo>
                    <a:pt x="985558" y="984885"/>
                  </a:lnTo>
                  <a:lnTo>
                    <a:pt x="985558" y="968756"/>
                  </a:lnTo>
                  <a:lnTo>
                    <a:pt x="992543" y="968756"/>
                  </a:lnTo>
                  <a:lnTo>
                    <a:pt x="992543" y="952627"/>
                  </a:lnTo>
                  <a:lnTo>
                    <a:pt x="1041438" y="952627"/>
                  </a:lnTo>
                  <a:lnTo>
                    <a:pt x="1041438" y="920242"/>
                  </a:lnTo>
                  <a:lnTo>
                    <a:pt x="1062393" y="920242"/>
                  </a:lnTo>
                  <a:lnTo>
                    <a:pt x="1062393" y="904113"/>
                  </a:lnTo>
                  <a:lnTo>
                    <a:pt x="1083475" y="904113"/>
                  </a:lnTo>
                  <a:lnTo>
                    <a:pt x="1083475" y="887984"/>
                  </a:lnTo>
                  <a:lnTo>
                    <a:pt x="1090460" y="887984"/>
                  </a:lnTo>
                  <a:lnTo>
                    <a:pt x="1090460" y="871855"/>
                  </a:lnTo>
                  <a:lnTo>
                    <a:pt x="1104430" y="871855"/>
                  </a:lnTo>
                  <a:lnTo>
                    <a:pt x="1104430" y="855726"/>
                  </a:lnTo>
                  <a:lnTo>
                    <a:pt x="1146340" y="855726"/>
                  </a:lnTo>
                  <a:lnTo>
                    <a:pt x="1146340" y="839597"/>
                  </a:lnTo>
                  <a:lnTo>
                    <a:pt x="1237145" y="839597"/>
                  </a:lnTo>
                  <a:lnTo>
                    <a:pt x="1265212" y="839597"/>
                  </a:lnTo>
                  <a:lnTo>
                    <a:pt x="1286167" y="839597"/>
                  </a:lnTo>
                  <a:lnTo>
                    <a:pt x="1286167" y="823468"/>
                  </a:lnTo>
                  <a:lnTo>
                    <a:pt x="1321092" y="823468"/>
                  </a:lnTo>
                  <a:lnTo>
                    <a:pt x="1321092" y="807212"/>
                  </a:lnTo>
                  <a:lnTo>
                    <a:pt x="1411897" y="807212"/>
                  </a:lnTo>
                  <a:lnTo>
                    <a:pt x="1411897" y="791083"/>
                  </a:lnTo>
                  <a:lnTo>
                    <a:pt x="1418882" y="791083"/>
                  </a:lnTo>
                  <a:lnTo>
                    <a:pt x="1418882" y="758825"/>
                  </a:lnTo>
                  <a:lnTo>
                    <a:pt x="1425867" y="758825"/>
                  </a:lnTo>
                  <a:lnTo>
                    <a:pt x="1425867" y="742696"/>
                  </a:lnTo>
                  <a:lnTo>
                    <a:pt x="1439837" y="742696"/>
                  </a:lnTo>
                  <a:lnTo>
                    <a:pt x="1439837" y="726567"/>
                  </a:lnTo>
                  <a:lnTo>
                    <a:pt x="1642656" y="726567"/>
                  </a:lnTo>
                  <a:lnTo>
                    <a:pt x="1642656" y="710438"/>
                  </a:lnTo>
                  <a:lnTo>
                    <a:pt x="1663611" y="710438"/>
                  </a:lnTo>
                  <a:lnTo>
                    <a:pt x="1663611" y="694309"/>
                  </a:lnTo>
                  <a:lnTo>
                    <a:pt x="1684566" y="694309"/>
                  </a:lnTo>
                  <a:lnTo>
                    <a:pt x="1684566" y="678053"/>
                  </a:lnTo>
                  <a:lnTo>
                    <a:pt x="1691551" y="678053"/>
                  </a:lnTo>
                  <a:lnTo>
                    <a:pt x="1691551" y="661924"/>
                  </a:lnTo>
                  <a:lnTo>
                    <a:pt x="1768386" y="661924"/>
                  </a:lnTo>
                  <a:lnTo>
                    <a:pt x="1768386" y="645795"/>
                  </a:lnTo>
                  <a:lnTo>
                    <a:pt x="1866303" y="645795"/>
                  </a:lnTo>
                  <a:lnTo>
                    <a:pt x="1866303" y="613537"/>
                  </a:lnTo>
                  <a:lnTo>
                    <a:pt x="1873288" y="613537"/>
                  </a:lnTo>
                  <a:lnTo>
                    <a:pt x="1873288" y="597408"/>
                  </a:lnTo>
                  <a:lnTo>
                    <a:pt x="1901228" y="597408"/>
                  </a:lnTo>
                  <a:lnTo>
                    <a:pt x="1936153" y="597408"/>
                  </a:lnTo>
                  <a:lnTo>
                    <a:pt x="1936153" y="581279"/>
                  </a:lnTo>
                  <a:lnTo>
                    <a:pt x="1957108" y="581279"/>
                  </a:lnTo>
                  <a:lnTo>
                    <a:pt x="1957108" y="565023"/>
                  </a:lnTo>
                  <a:lnTo>
                    <a:pt x="1971078" y="565023"/>
                  </a:lnTo>
                  <a:lnTo>
                    <a:pt x="1971078" y="532765"/>
                  </a:lnTo>
                  <a:lnTo>
                    <a:pt x="2124875" y="532765"/>
                  </a:lnTo>
                  <a:lnTo>
                    <a:pt x="2124875" y="516636"/>
                  </a:lnTo>
                  <a:lnTo>
                    <a:pt x="2166785" y="516636"/>
                  </a:lnTo>
                  <a:lnTo>
                    <a:pt x="2166785" y="500506"/>
                  </a:lnTo>
                  <a:lnTo>
                    <a:pt x="2187740" y="500506"/>
                  </a:lnTo>
                  <a:lnTo>
                    <a:pt x="2187740" y="468249"/>
                  </a:lnTo>
                  <a:lnTo>
                    <a:pt x="2320582" y="468249"/>
                  </a:lnTo>
                  <a:lnTo>
                    <a:pt x="2320582" y="451993"/>
                  </a:lnTo>
                  <a:lnTo>
                    <a:pt x="2362492" y="451993"/>
                  </a:lnTo>
                  <a:lnTo>
                    <a:pt x="2362492" y="419735"/>
                  </a:lnTo>
                  <a:lnTo>
                    <a:pt x="2439454" y="419735"/>
                  </a:lnTo>
                  <a:lnTo>
                    <a:pt x="2439454" y="387477"/>
                  </a:lnTo>
                  <a:lnTo>
                    <a:pt x="2516289" y="387477"/>
                  </a:lnTo>
                  <a:lnTo>
                    <a:pt x="2516289" y="355219"/>
                  </a:lnTo>
                  <a:lnTo>
                    <a:pt x="2530259" y="355219"/>
                  </a:lnTo>
                  <a:lnTo>
                    <a:pt x="2663101" y="355219"/>
                  </a:lnTo>
                  <a:lnTo>
                    <a:pt x="2663101" y="322834"/>
                  </a:lnTo>
                  <a:lnTo>
                    <a:pt x="2802928" y="322834"/>
                  </a:lnTo>
                  <a:lnTo>
                    <a:pt x="2802928" y="274447"/>
                  </a:lnTo>
                  <a:lnTo>
                    <a:pt x="2823883" y="274447"/>
                  </a:lnTo>
                  <a:lnTo>
                    <a:pt x="2823883" y="242189"/>
                  </a:lnTo>
                  <a:lnTo>
                    <a:pt x="2872778" y="242189"/>
                  </a:lnTo>
                  <a:lnTo>
                    <a:pt x="2872778" y="193675"/>
                  </a:lnTo>
                  <a:lnTo>
                    <a:pt x="2900718" y="193675"/>
                  </a:lnTo>
                  <a:lnTo>
                    <a:pt x="2900718" y="145287"/>
                  </a:lnTo>
                  <a:lnTo>
                    <a:pt x="2900718" y="96774"/>
                  </a:lnTo>
                  <a:lnTo>
                    <a:pt x="2991650" y="96774"/>
                  </a:lnTo>
                  <a:lnTo>
                    <a:pt x="2991650" y="48387"/>
                  </a:lnTo>
                  <a:lnTo>
                    <a:pt x="3019590" y="48387"/>
                  </a:lnTo>
                  <a:lnTo>
                    <a:pt x="3019590" y="0"/>
                  </a:lnTo>
                  <a:lnTo>
                    <a:pt x="3166402" y="0"/>
                  </a:lnTo>
                </a:path>
              </a:pathLst>
            </a:custGeom>
            <a:ln w="381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 descr=""/>
          <p:cNvSpPr txBox="1"/>
          <p:nvPr/>
        </p:nvSpPr>
        <p:spPr>
          <a:xfrm>
            <a:off x="3989323" y="1575927"/>
            <a:ext cx="298450" cy="559435"/>
          </a:xfrm>
          <a:prstGeom prst="rect">
            <a:avLst/>
          </a:prstGeom>
        </p:spPr>
        <p:txBody>
          <a:bodyPr wrap="square" lIns="0" tIns="1111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dirty="0" sz="1100" spc="-20" b="1">
                <a:solidFill>
                  <a:srgbClr val="C00000"/>
                </a:solidFill>
                <a:latin typeface="Arial"/>
                <a:cs typeface="Arial"/>
              </a:rPr>
              <a:t>53.4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dirty="0" sz="1100" spc="-20" b="1">
                <a:solidFill>
                  <a:srgbClr val="ACA773"/>
                </a:solidFill>
                <a:latin typeface="Arial"/>
                <a:cs typeface="Arial"/>
              </a:rPr>
              <a:t>47.0</a:t>
            </a:r>
            <a:endParaRPr sz="11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3989323" y="2597658"/>
            <a:ext cx="29845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0" b="1">
                <a:solidFill>
                  <a:srgbClr val="0D445E"/>
                </a:solidFill>
                <a:latin typeface="Arial"/>
                <a:cs typeface="Arial"/>
              </a:rPr>
              <a:t>29.3</a:t>
            </a:r>
            <a:endParaRPr sz="11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1914905" y="2343404"/>
            <a:ext cx="29845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0" b="1">
                <a:solidFill>
                  <a:srgbClr val="C00000"/>
                </a:solidFill>
                <a:latin typeface="Arial"/>
                <a:cs typeface="Arial"/>
              </a:rPr>
              <a:t>32.2</a:t>
            </a:r>
            <a:endParaRPr sz="110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1914905" y="2792730"/>
            <a:ext cx="29845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0" b="1">
                <a:solidFill>
                  <a:srgbClr val="ACA773"/>
                </a:solidFill>
                <a:latin typeface="Arial"/>
                <a:cs typeface="Arial"/>
              </a:rPr>
              <a:t>29.5</a:t>
            </a:r>
            <a:endParaRPr sz="1100">
              <a:latin typeface="Arial"/>
              <a:cs typeface="Arial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1914905" y="3164586"/>
            <a:ext cx="29845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0" b="1">
                <a:solidFill>
                  <a:srgbClr val="0D445E"/>
                </a:solidFill>
                <a:latin typeface="Arial"/>
                <a:cs typeface="Arial"/>
              </a:rPr>
              <a:t>19.8</a:t>
            </a:r>
            <a:endParaRPr sz="1100">
              <a:latin typeface="Arial"/>
              <a:cs typeface="Arial"/>
            </a:endParaRPr>
          </a:p>
        </p:txBody>
      </p:sp>
      <p:sp>
        <p:nvSpPr>
          <p:cNvPr id="29" name="object 29" descr=""/>
          <p:cNvSpPr/>
          <p:nvPr/>
        </p:nvSpPr>
        <p:spPr>
          <a:xfrm>
            <a:off x="5230876" y="1412443"/>
            <a:ext cx="3705225" cy="2669540"/>
          </a:xfrm>
          <a:custGeom>
            <a:avLst/>
            <a:gdLst/>
            <a:ahLst/>
            <a:cxnLst/>
            <a:rect l="l" t="t" r="r" b="b"/>
            <a:pathLst>
              <a:path w="3705225" h="2669540">
                <a:moveTo>
                  <a:pt x="53212" y="2575687"/>
                </a:moveTo>
                <a:lnTo>
                  <a:pt x="3704716" y="2575687"/>
                </a:lnTo>
                <a:lnTo>
                  <a:pt x="3704716" y="0"/>
                </a:lnTo>
                <a:lnTo>
                  <a:pt x="53212" y="0"/>
                </a:lnTo>
                <a:lnTo>
                  <a:pt x="53212" y="2575687"/>
                </a:lnTo>
                <a:close/>
              </a:path>
              <a:path w="3705225" h="2669540">
                <a:moveTo>
                  <a:pt x="0" y="135813"/>
                </a:moveTo>
                <a:lnTo>
                  <a:pt x="52959" y="135813"/>
                </a:lnTo>
              </a:path>
              <a:path w="3705225" h="2669540">
                <a:moveTo>
                  <a:pt x="0" y="915593"/>
                </a:moveTo>
                <a:lnTo>
                  <a:pt x="52959" y="915593"/>
                </a:lnTo>
              </a:path>
              <a:path w="3705225" h="2669540">
                <a:moveTo>
                  <a:pt x="0" y="1695373"/>
                </a:moveTo>
                <a:lnTo>
                  <a:pt x="52959" y="1695373"/>
                </a:lnTo>
              </a:path>
              <a:path w="3705225" h="2669540">
                <a:moveTo>
                  <a:pt x="0" y="2475191"/>
                </a:moveTo>
                <a:lnTo>
                  <a:pt x="52959" y="2475191"/>
                </a:lnTo>
              </a:path>
              <a:path w="3705225" h="2669540">
                <a:moveTo>
                  <a:pt x="133096" y="2577388"/>
                </a:moveTo>
                <a:lnTo>
                  <a:pt x="133096" y="2669159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 descr=""/>
          <p:cNvSpPr txBox="1"/>
          <p:nvPr/>
        </p:nvSpPr>
        <p:spPr>
          <a:xfrm>
            <a:off x="5031104" y="1393063"/>
            <a:ext cx="18097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25">
                <a:latin typeface="Arial"/>
                <a:cs typeface="Arial"/>
              </a:rPr>
              <a:t>60</a:t>
            </a:r>
            <a:endParaRPr sz="1100">
              <a:latin typeface="Arial"/>
              <a:cs typeface="Arial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5031104" y="2172970"/>
            <a:ext cx="1809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>
                <a:latin typeface="Arial"/>
                <a:cs typeface="Arial"/>
              </a:rPr>
              <a:t>40</a:t>
            </a:r>
            <a:endParaRPr sz="1100">
              <a:latin typeface="Arial"/>
              <a:cs typeface="Arial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5031104" y="2953004"/>
            <a:ext cx="1809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>
                <a:latin typeface="Arial"/>
                <a:cs typeface="Arial"/>
              </a:rPr>
              <a:t>20</a:t>
            </a:r>
            <a:endParaRPr sz="1100">
              <a:latin typeface="Arial"/>
              <a:cs typeface="Arial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5109464" y="3732987"/>
            <a:ext cx="10350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0">
                <a:latin typeface="Arial"/>
                <a:cs typeface="Arial"/>
              </a:rPr>
              <a:t>0</a:t>
            </a:r>
            <a:endParaRPr sz="1100">
              <a:latin typeface="Arial"/>
              <a:cs typeface="Arial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5313045" y="4063390"/>
            <a:ext cx="10350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0">
                <a:latin typeface="Arial"/>
                <a:cs typeface="Arial"/>
              </a:rPr>
              <a:t>0</a:t>
            </a:r>
            <a:endParaRPr sz="1100">
              <a:latin typeface="Arial"/>
              <a:cs typeface="Arial"/>
            </a:endParaRPr>
          </a:p>
        </p:txBody>
      </p:sp>
      <p:sp>
        <p:nvSpPr>
          <p:cNvPr id="35" name="object 35" descr=""/>
          <p:cNvSpPr/>
          <p:nvPr/>
        </p:nvSpPr>
        <p:spPr>
          <a:xfrm>
            <a:off x="5998336" y="3989832"/>
            <a:ext cx="0" cy="92075"/>
          </a:xfrm>
          <a:custGeom>
            <a:avLst/>
            <a:gdLst/>
            <a:ahLst/>
            <a:cxnLst/>
            <a:rect l="l" t="t" r="r" b="b"/>
            <a:pathLst>
              <a:path w="0" h="92075">
                <a:moveTo>
                  <a:pt x="0" y="0"/>
                </a:moveTo>
                <a:lnTo>
                  <a:pt x="0" y="9177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 descr=""/>
          <p:cNvSpPr txBox="1"/>
          <p:nvPr/>
        </p:nvSpPr>
        <p:spPr>
          <a:xfrm>
            <a:off x="5908675" y="4063390"/>
            <a:ext cx="1809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>
                <a:latin typeface="Arial"/>
                <a:cs typeface="Arial"/>
              </a:rPr>
              <a:t>12</a:t>
            </a:r>
            <a:endParaRPr sz="1100">
              <a:latin typeface="Arial"/>
              <a:cs typeface="Arial"/>
            </a:endParaRPr>
          </a:p>
        </p:txBody>
      </p:sp>
      <p:sp>
        <p:nvSpPr>
          <p:cNvPr id="37" name="object 37" descr=""/>
          <p:cNvSpPr/>
          <p:nvPr/>
        </p:nvSpPr>
        <p:spPr>
          <a:xfrm>
            <a:off x="6632702" y="3989832"/>
            <a:ext cx="1903095" cy="92075"/>
          </a:xfrm>
          <a:custGeom>
            <a:avLst/>
            <a:gdLst/>
            <a:ahLst/>
            <a:cxnLst/>
            <a:rect l="l" t="t" r="r" b="b"/>
            <a:pathLst>
              <a:path w="1903095" h="92075">
                <a:moveTo>
                  <a:pt x="0" y="0"/>
                </a:moveTo>
                <a:lnTo>
                  <a:pt x="0" y="91770"/>
                </a:lnTo>
              </a:path>
              <a:path w="1903095" h="92075">
                <a:moveTo>
                  <a:pt x="634365" y="0"/>
                </a:moveTo>
                <a:lnTo>
                  <a:pt x="634365" y="91770"/>
                </a:lnTo>
              </a:path>
              <a:path w="1903095" h="92075">
                <a:moveTo>
                  <a:pt x="1268602" y="0"/>
                </a:moveTo>
                <a:lnTo>
                  <a:pt x="1268602" y="91770"/>
                </a:lnTo>
              </a:path>
              <a:path w="1903095" h="92075">
                <a:moveTo>
                  <a:pt x="1902968" y="0"/>
                </a:moveTo>
                <a:lnTo>
                  <a:pt x="1902968" y="9177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 descr=""/>
          <p:cNvSpPr txBox="1"/>
          <p:nvPr/>
        </p:nvSpPr>
        <p:spPr>
          <a:xfrm>
            <a:off x="6148578" y="3632708"/>
            <a:ext cx="2600325" cy="8604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3970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"/>
                <a:cs typeface="Arial"/>
              </a:rPr>
              <a:t>Log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rank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p=0.004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75"/>
              </a:spcBef>
            </a:pPr>
            <a:endParaRPr sz="1200">
              <a:latin typeface="Arial"/>
              <a:cs typeface="Arial"/>
            </a:endParaRPr>
          </a:p>
          <a:p>
            <a:pPr marL="407034">
              <a:lnSpc>
                <a:spcPct val="100000"/>
              </a:lnSpc>
              <a:tabLst>
                <a:tab pos="1041400" algn="l"/>
                <a:tab pos="1675764" algn="l"/>
                <a:tab pos="2310130" algn="l"/>
              </a:tabLst>
            </a:pPr>
            <a:r>
              <a:rPr dirty="0" sz="1100" spc="-25">
                <a:latin typeface="Arial"/>
                <a:cs typeface="Arial"/>
              </a:rPr>
              <a:t>24</a:t>
            </a:r>
            <a:r>
              <a:rPr dirty="0" sz="1100">
                <a:latin typeface="Arial"/>
                <a:cs typeface="Arial"/>
              </a:rPr>
              <a:t>	</a:t>
            </a:r>
            <a:r>
              <a:rPr dirty="0" sz="1100" spc="-25">
                <a:latin typeface="Arial"/>
                <a:cs typeface="Arial"/>
              </a:rPr>
              <a:t>36</a:t>
            </a:r>
            <a:r>
              <a:rPr dirty="0" sz="1100">
                <a:latin typeface="Arial"/>
                <a:cs typeface="Arial"/>
              </a:rPr>
              <a:t>	</a:t>
            </a:r>
            <a:r>
              <a:rPr dirty="0" sz="1100" spc="-25">
                <a:latin typeface="Arial"/>
                <a:cs typeface="Arial"/>
              </a:rPr>
              <a:t>48</a:t>
            </a:r>
            <a:r>
              <a:rPr dirty="0" sz="1100">
                <a:latin typeface="Arial"/>
                <a:cs typeface="Arial"/>
              </a:rPr>
              <a:t>	</a:t>
            </a:r>
            <a:r>
              <a:rPr dirty="0" sz="1100" spc="-25">
                <a:latin typeface="Arial"/>
                <a:cs typeface="Arial"/>
              </a:rPr>
              <a:t>60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15"/>
              </a:spcBef>
            </a:pPr>
            <a:r>
              <a:rPr dirty="0" sz="1200">
                <a:latin typeface="Arial"/>
                <a:cs typeface="Arial"/>
              </a:rPr>
              <a:t>Months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from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Randomization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4770967" y="1378838"/>
            <a:ext cx="196215" cy="281432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z="1200">
                <a:latin typeface="Arial"/>
                <a:cs typeface="Arial"/>
              </a:rPr>
              <a:t>Death,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Stroke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or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Unplanned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CV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hosp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 spc="-25">
                <a:latin typeface="Arial"/>
                <a:cs typeface="Arial"/>
              </a:rPr>
              <a:t>(%)</a:t>
            </a:r>
            <a:endParaRPr sz="1200">
              <a:latin typeface="Arial"/>
              <a:cs typeface="Arial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8551926" y="1662506"/>
            <a:ext cx="298450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20" b="1">
                <a:solidFill>
                  <a:srgbClr val="C00000"/>
                </a:solidFill>
                <a:latin typeface="Arial"/>
                <a:cs typeface="Arial"/>
              </a:rPr>
              <a:t>53.5</a:t>
            </a:r>
            <a:endParaRPr sz="1100">
              <a:latin typeface="Arial"/>
              <a:cs typeface="Arial"/>
            </a:endParaRPr>
          </a:p>
        </p:txBody>
      </p:sp>
      <p:sp>
        <p:nvSpPr>
          <p:cNvPr id="41" name="object 41" descr=""/>
          <p:cNvSpPr txBox="1"/>
          <p:nvPr/>
        </p:nvSpPr>
        <p:spPr>
          <a:xfrm>
            <a:off x="8551926" y="2146554"/>
            <a:ext cx="29845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0" b="1">
                <a:solidFill>
                  <a:srgbClr val="ACA773"/>
                </a:solidFill>
                <a:latin typeface="Arial"/>
                <a:cs typeface="Arial"/>
              </a:rPr>
              <a:t>42.0</a:t>
            </a:r>
            <a:endParaRPr sz="1100">
              <a:latin typeface="Arial"/>
              <a:cs typeface="Arial"/>
            </a:endParaRPr>
          </a:p>
        </p:txBody>
      </p:sp>
      <p:sp>
        <p:nvSpPr>
          <p:cNvPr id="42" name="object 42" descr=""/>
          <p:cNvSpPr txBox="1"/>
          <p:nvPr/>
        </p:nvSpPr>
        <p:spPr>
          <a:xfrm>
            <a:off x="8551926" y="2497658"/>
            <a:ext cx="298450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20" b="1">
                <a:solidFill>
                  <a:srgbClr val="0D445E"/>
                </a:solidFill>
                <a:latin typeface="Arial"/>
                <a:cs typeface="Arial"/>
              </a:rPr>
              <a:t>33.1</a:t>
            </a:r>
            <a:endParaRPr sz="1100">
              <a:latin typeface="Arial"/>
              <a:cs typeface="Arial"/>
            </a:endParaRPr>
          </a:p>
        </p:txBody>
      </p:sp>
      <p:sp>
        <p:nvSpPr>
          <p:cNvPr id="43" name="object 43" descr=""/>
          <p:cNvSpPr txBox="1"/>
          <p:nvPr/>
        </p:nvSpPr>
        <p:spPr>
          <a:xfrm>
            <a:off x="6477380" y="2429078"/>
            <a:ext cx="298450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20" b="1">
                <a:solidFill>
                  <a:srgbClr val="C00000"/>
                </a:solidFill>
                <a:latin typeface="Arial"/>
                <a:cs typeface="Arial"/>
              </a:rPr>
              <a:t>31.4</a:t>
            </a:r>
            <a:endParaRPr sz="1100">
              <a:latin typeface="Arial"/>
              <a:cs typeface="Arial"/>
            </a:endParaRPr>
          </a:p>
        </p:txBody>
      </p:sp>
      <p:sp>
        <p:nvSpPr>
          <p:cNvPr id="44" name="object 44" descr=""/>
          <p:cNvSpPr txBox="1"/>
          <p:nvPr/>
        </p:nvSpPr>
        <p:spPr>
          <a:xfrm>
            <a:off x="6471920" y="2786888"/>
            <a:ext cx="29845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0" b="1">
                <a:solidFill>
                  <a:srgbClr val="ACA773"/>
                </a:solidFill>
                <a:latin typeface="Arial"/>
                <a:cs typeface="Arial"/>
              </a:rPr>
              <a:t>29.1</a:t>
            </a:r>
            <a:endParaRPr sz="1100">
              <a:latin typeface="Arial"/>
              <a:cs typeface="Arial"/>
            </a:endParaRPr>
          </a:p>
        </p:txBody>
      </p:sp>
      <p:sp>
        <p:nvSpPr>
          <p:cNvPr id="45" name="object 45" descr=""/>
          <p:cNvSpPr txBox="1"/>
          <p:nvPr/>
        </p:nvSpPr>
        <p:spPr>
          <a:xfrm>
            <a:off x="6477380" y="3153537"/>
            <a:ext cx="29845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0" b="1">
                <a:solidFill>
                  <a:srgbClr val="0D445E"/>
                </a:solidFill>
                <a:latin typeface="Arial"/>
                <a:cs typeface="Arial"/>
              </a:rPr>
              <a:t>20.9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46" name="object 46" descr=""/>
          <p:cNvGrpSpPr/>
          <p:nvPr/>
        </p:nvGrpSpPr>
        <p:grpSpPr>
          <a:xfrm>
            <a:off x="5328411" y="1670304"/>
            <a:ext cx="3226435" cy="2277745"/>
            <a:chOff x="5328411" y="1670304"/>
            <a:chExt cx="3226435" cy="2277745"/>
          </a:xfrm>
        </p:grpSpPr>
        <p:sp>
          <p:nvSpPr>
            <p:cNvPr id="47" name="object 47" descr=""/>
            <p:cNvSpPr/>
            <p:nvPr/>
          </p:nvSpPr>
          <p:spPr>
            <a:xfrm>
              <a:off x="5391276" y="2607818"/>
              <a:ext cx="3144520" cy="1321435"/>
            </a:xfrm>
            <a:custGeom>
              <a:avLst/>
              <a:gdLst/>
              <a:ahLst/>
              <a:cxnLst/>
              <a:rect l="l" t="t" r="r" b="b"/>
              <a:pathLst>
                <a:path w="3144520" h="1321435">
                  <a:moveTo>
                    <a:pt x="0" y="1321117"/>
                  </a:moveTo>
                  <a:lnTo>
                    <a:pt x="6985" y="1321117"/>
                  </a:lnTo>
                  <a:lnTo>
                    <a:pt x="6985" y="1304594"/>
                  </a:lnTo>
                  <a:lnTo>
                    <a:pt x="13970" y="1304594"/>
                  </a:lnTo>
                  <a:lnTo>
                    <a:pt x="13970" y="1288084"/>
                  </a:lnTo>
                  <a:lnTo>
                    <a:pt x="20827" y="1288084"/>
                  </a:lnTo>
                  <a:lnTo>
                    <a:pt x="20827" y="1271574"/>
                  </a:lnTo>
                  <a:lnTo>
                    <a:pt x="27812" y="1271574"/>
                  </a:lnTo>
                  <a:lnTo>
                    <a:pt x="41656" y="1271574"/>
                  </a:lnTo>
                  <a:lnTo>
                    <a:pt x="41656" y="1255014"/>
                  </a:lnTo>
                  <a:lnTo>
                    <a:pt x="69469" y="1255014"/>
                  </a:lnTo>
                  <a:lnTo>
                    <a:pt x="69469" y="1238504"/>
                  </a:lnTo>
                  <a:lnTo>
                    <a:pt x="76326" y="1238504"/>
                  </a:lnTo>
                  <a:lnTo>
                    <a:pt x="76326" y="1221994"/>
                  </a:lnTo>
                  <a:lnTo>
                    <a:pt x="83312" y="1221994"/>
                  </a:lnTo>
                  <a:lnTo>
                    <a:pt x="83312" y="1205484"/>
                  </a:lnTo>
                  <a:lnTo>
                    <a:pt x="83312" y="1188973"/>
                  </a:lnTo>
                  <a:lnTo>
                    <a:pt x="90297" y="1188973"/>
                  </a:lnTo>
                  <a:lnTo>
                    <a:pt x="90297" y="1172464"/>
                  </a:lnTo>
                  <a:lnTo>
                    <a:pt x="90297" y="1139444"/>
                  </a:lnTo>
                  <a:lnTo>
                    <a:pt x="97155" y="1139444"/>
                  </a:lnTo>
                  <a:lnTo>
                    <a:pt x="97155" y="1122934"/>
                  </a:lnTo>
                  <a:lnTo>
                    <a:pt x="104139" y="1122934"/>
                  </a:lnTo>
                  <a:lnTo>
                    <a:pt x="104139" y="1089914"/>
                  </a:lnTo>
                  <a:lnTo>
                    <a:pt x="117983" y="1089914"/>
                  </a:lnTo>
                  <a:lnTo>
                    <a:pt x="117983" y="1073404"/>
                  </a:lnTo>
                  <a:lnTo>
                    <a:pt x="124968" y="1073404"/>
                  </a:lnTo>
                  <a:lnTo>
                    <a:pt x="124968" y="1056894"/>
                  </a:lnTo>
                  <a:lnTo>
                    <a:pt x="131952" y="1056894"/>
                  </a:lnTo>
                  <a:lnTo>
                    <a:pt x="131952" y="1040384"/>
                  </a:lnTo>
                  <a:lnTo>
                    <a:pt x="138811" y="1040384"/>
                  </a:lnTo>
                  <a:lnTo>
                    <a:pt x="138811" y="1007363"/>
                  </a:lnTo>
                  <a:lnTo>
                    <a:pt x="138811" y="990854"/>
                  </a:lnTo>
                  <a:lnTo>
                    <a:pt x="145796" y="990854"/>
                  </a:lnTo>
                  <a:lnTo>
                    <a:pt x="145796" y="974344"/>
                  </a:lnTo>
                  <a:lnTo>
                    <a:pt x="152781" y="974344"/>
                  </a:lnTo>
                  <a:lnTo>
                    <a:pt x="152781" y="957834"/>
                  </a:lnTo>
                  <a:lnTo>
                    <a:pt x="166624" y="957834"/>
                  </a:lnTo>
                  <a:lnTo>
                    <a:pt x="166624" y="941323"/>
                  </a:lnTo>
                  <a:lnTo>
                    <a:pt x="166624" y="924813"/>
                  </a:lnTo>
                  <a:lnTo>
                    <a:pt x="173609" y="924813"/>
                  </a:lnTo>
                  <a:lnTo>
                    <a:pt x="173609" y="908304"/>
                  </a:lnTo>
                  <a:lnTo>
                    <a:pt x="194437" y="908304"/>
                  </a:lnTo>
                  <a:lnTo>
                    <a:pt x="215264" y="908304"/>
                  </a:lnTo>
                  <a:lnTo>
                    <a:pt x="215264" y="891794"/>
                  </a:lnTo>
                  <a:lnTo>
                    <a:pt x="222123" y="891794"/>
                  </a:lnTo>
                  <a:lnTo>
                    <a:pt x="222123" y="875283"/>
                  </a:lnTo>
                  <a:lnTo>
                    <a:pt x="229108" y="875283"/>
                  </a:lnTo>
                  <a:lnTo>
                    <a:pt x="229108" y="858774"/>
                  </a:lnTo>
                  <a:lnTo>
                    <a:pt x="256794" y="858774"/>
                  </a:lnTo>
                  <a:lnTo>
                    <a:pt x="256794" y="842263"/>
                  </a:lnTo>
                  <a:lnTo>
                    <a:pt x="256794" y="825754"/>
                  </a:lnTo>
                  <a:lnTo>
                    <a:pt x="263778" y="825754"/>
                  </a:lnTo>
                  <a:lnTo>
                    <a:pt x="263778" y="809244"/>
                  </a:lnTo>
                  <a:lnTo>
                    <a:pt x="277622" y="809244"/>
                  </a:lnTo>
                  <a:lnTo>
                    <a:pt x="277622" y="792733"/>
                  </a:lnTo>
                  <a:lnTo>
                    <a:pt x="291592" y="792733"/>
                  </a:lnTo>
                  <a:lnTo>
                    <a:pt x="291592" y="776224"/>
                  </a:lnTo>
                  <a:lnTo>
                    <a:pt x="291592" y="759713"/>
                  </a:lnTo>
                  <a:lnTo>
                    <a:pt x="298450" y="759713"/>
                  </a:lnTo>
                  <a:lnTo>
                    <a:pt x="298450" y="743204"/>
                  </a:lnTo>
                  <a:lnTo>
                    <a:pt x="298450" y="726694"/>
                  </a:lnTo>
                  <a:lnTo>
                    <a:pt x="298450" y="710057"/>
                  </a:lnTo>
                  <a:lnTo>
                    <a:pt x="312420" y="710057"/>
                  </a:lnTo>
                  <a:lnTo>
                    <a:pt x="458088" y="710057"/>
                  </a:lnTo>
                  <a:lnTo>
                    <a:pt x="458088" y="693546"/>
                  </a:lnTo>
                  <a:lnTo>
                    <a:pt x="534543" y="693546"/>
                  </a:lnTo>
                  <a:lnTo>
                    <a:pt x="534543" y="677037"/>
                  </a:lnTo>
                  <a:lnTo>
                    <a:pt x="541401" y="677037"/>
                  </a:lnTo>
                  <a:lnTo>
                    <a:pt x="541401" y="660526"/>
                  </a:lnTo>
                  <a:lnTo>
                    <a:pt x="576199" y="660526"/>
                  </a:lnTo>
                  <a:lnTo>
                    <a:pt x="576199" y="644017"/>
                  </a:lnTo>
                  <a:lnTo>
                    <a:pt x="631698" y="644017"/>
                  </a:lnTo>
                  <a:lnTo>
                    <a:pt x="680212" y="644017"/>
                  </a:lnTo>
                  <a:lnTo>
                    <a:pt x="680212" y="627507"/>
                  </a:lnTo>
                  <a:lnTo>
                    <a:pt x="749681" y="627507"/>
                  </a:lnTo>
                  <a:lnTo>
                    <a:pt x="749681" y="610996"/>
                  </a:lnTo>
                  <a:lnTo>
                    <a:pt x="853821" y="610996"/>
                  </a:lnTo>
                  <a:lnTo>
                    <a:pt x="853821" y="594487"/>
                  </a:lnTo>
                  <a:lnTo>
                    <a:pt x="874649" y="594487"/>
                  </a:lnTo>
                  <a:lnTo>
                    <a:pt x="874649" y="577976"/>
                  </a:lnTo>
                  <a:lnTo>
                    <a:pt x="881507" y="577976"/>
                  </a:lnTo>
                  <a:lnTo>
                    <a:pt x="881507" y="561467"/>
                  </a:lnTo>
                  <a:lnTo>
                    <a:pt x="1027302" y="561467"/>
                  </a:lnTo>
                  <a:lnTo>
                    <a:pt x="1027302" y="544957"/>
                  </a:lnTo>
                  <a:lnTo>
                    <a:pt x="1096772" y="544957"/>
                  </a:lnTo>
                  <a:lnTo>
                    <a:pt x="1096772" y="528446"/>
                  </a:lnTo>
                  <a:lnTo>
                    <a:pt x="1173099" y="528446"/>
                  </a:lnTo>
                  <a:lnTo>
                    <a:pt x="1180083" y="528446"/>
                  </a:lnTo>
                  <a:lnTo>
                    <a:pt x="1180083" y="511937"/>
                  </a:lnTo>
                  <a:lnTo>
                    <a:pt x="1207770" y="511937"/>
                  </a:lnTo>
                  <a:lnTo>
                    <a:pt x="1207770" y="495426"/>
                  </a:lnTo>
                  <a:lnTo>
                    <a:pt x="1256411" y="495426"/>
                  </a:lnTo>
                  <a:lnTo>
                    <a:pt x="1409065" y="495426"/>
                  </a:lnTo>
                  <a:lnTo>
                    <a:pt x="1409065" y="478917"/>
                  </a:lnTo>
                  <a:lnTo>
                    <a:pt x="1443863" y="478917"/>
                  </a:lnTo>
                  <a:lnTo>
                    <a:pt x="1443863" y="462406"/>
                  </a:lnTo>
                  <a:lnTo>
                    <a:pt x="1450721" y="462406"/>
                  </a:lnTo>
                  <a:lnTo>
                    <a:pt x="1450721" y="445896"/>
                  </a:lnTo>
                  <a:lnTo>
                    <a:pt x="1457705" y="445896"/>
                  </a:lnTo>
                  <a:lnTo>
                    <a:pt x="1457705" y="429387"/>
                  </a:lnTo>
                  <a:lnTo>
                    <a:pt x="1534032" y="429387"/>
                  </a:lnTo>
                  <a:lnTo>
                    <a:pt x="1534032" y="396367"/>
                  </a:lnTo>
                  <a:lnTo>
                    <a:pt x="1659001" y="396367"/>
                  </a:lnTo>
                  <a:lnTo>
                    <a:pt x="1659001" y="379856"/>
                  </a:lnTo>
                  <a:lnTo>
                    <a:pt x="1672844" y="379856"/>
                  </a:lnTo>
                  <a:lnTo>
                    <a:pt x="1672844" y="363346"/>
                  </a:lnTo>
                  <a:lnTo>
                    <a:pt x="1721484" y="363346"/>
                  </a:lnTo>
                  <a:lnTo>
                    <a:pt x="1721484" y="346837"/>
                  </a:lnTo>
                  <a:lnTo>
                    <a:pt x="1860296" y="346837"/>
                  </a:lnTo>
                  <a:lnTo>
                    <a:pt x="1860296" y="330326"/>
                  </a:lnTo>
                  <a:lnTo>
                    <a:pt x="1888108" y="330326"/>
                  </a:lnTo>
                  <a:lnTo>
                    <a:pt x="1999106" y="330326"/>
                  </a:lnTo>
                  <a:lnTo>
                    <a:pt x="1999106" y="313817"/>
                  </a:lnTo>
                  <a:lnTo>
                    <a:pt x="2110231" y="313817"/>
                  </a:lnTo>
                  <a:lnTo>
                    <a:pt x="2110231" y="280796"/>
                  </a:lnTo>
                  <a:lnTo>
                    <a:pt x="2151761" y="280796"/>
                  </a:lnTo>
                  <a:lnTo>
                    <a:pt x="2151761" y="264287"/>
                  </a:lnTo>
                  <a:lnTo>
                    <a:pt x="2193417" y="264287"/>
                  </a:lnTo>
                  <a:lnTo>
                    <a:pt x="2193417" y="247776"/>
                  </a:lnTo>
                  <a:lnTo>
                    <a:pt x="2207387" y="247776"/>
                  </a:lnTo>
                  <a:lnTo>
                    <a:pt x="2207387" y="214756"/>
                  </a:lnTo>
                  <a:lnTo>
                    <a:pt x="2304542" y="214756"/>
                  </a:lnTo>
                  <a:lnTo>
                    <a:pt x="2304542" y="198246"/>
                  </a:lnTo>
                  <a:lnTo>
                    <a:pt x="2436368" y="198246"/>
                  </a:lnTo>
                  <a:lnTo>
                    <a:pt x="2436368" y="165226"/>
                  </a:lnTo>
                  <a:lnTo>
                    <a:pt x="2512822" y="165226"/>
                  </a:lnTo>
                  <a:lnTo>
                    <a:pt x="2589149" y="165226"/>
                  </a:lnTo>
                  <a:lnTo>
                    <a:pt x="2589149" y="132206"/>
                  </a:lnTo>
                  <a:lnTo>
                    <a:pt x="2637663" y="132206"/>
                  </a:lnTo>
                  <a:lnTo>
                    <a:pt x="2637663" y="82550"/>
                  </a:lnTo>
                  <a:lnTo>
                    <a:pt x="2936240" y="82550"/>
                  </a:lnTo>
                  <a:lnTo>
                    <a:pt x="2936240" y="49530"/>
                  </a:lnTo>
                  <a:lnTo>
                    <a:pt x="2957068" y="49530"/>
                  </a:lnTo>
                  <a:lnTo>
                    <a:pt x="2957068" y="0"/>
                  </a:lnTo>
                  <a:lnTo>
                    <a:pt x="3144393" y="0"/>
                  </a:lnTo>
                </a:path>
              </a:pathLst>
            </a:custGeom>
            <a:ln w="38099">
              <a:solidFill>
                <a:srgbClr val="0D445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 descr=""/>
            <p:cNvSpPr/>
            <p:nvPr/>
          </p:nvSpPr>
          <p:spPr>
            <a:xfrm>
              <a:off x="5391276" y="2258822"/>
              <a:ext cx="3144520" cy="1670685"/>
            </a:xfrm>
            <a:custGeom>
              <a:avLst/>
              <a:gdLst/>
              <a:ahLst/>
              <a:cxnLst/>
              <a:rect l="l" t="t" r="r" b="b"/>
              <a:pathLst>
                <a:path w="3144520" h="1670685">
                  <a:moveTo>
                    <a:pt x="0" y="1670113"/>
                  </a:moveTo>
                  <a:lnTo>
                    <a:pt x="0" y="1653578"/>
                  </a:lnTo>
                  <a:lnTo>
                    <a:pt x="20827" y="1653578"/>
                  </a:lnTo>
                  <a:lnTo>
                    <a:pt x="20827" y="1637042"/>
                  </a:lnTo>
                  <a:lnTo>
                    <a:pt x="27812" y="1637042"/>
                  </a:lnTo>
                  <a:lnTo>
                    <a:pt x="27812" y="1620507"/>
                  </a:lnTo>
                  <a:lnTo>
                    <a:pt x="34671" y="1620507"/>
                  </a:lnTo>
                  <a:lnTo>
                    <a:pt x="41656" y="1620507"/>
                  </a:lnTo>
                  <a:lnTo>
                    <a:pt x="41656" y="1587372"/>
                  </a:lnTo>
                  <a:lnTo>
                    <a:pt x="41656" y="1570862"/>
                  </a:lnTo>
                  <a:lnTo>
                    <a:pt x="41656" y="1554352"/>
                  </a:lnTo>
                  <a:lnTo>
                    <a:pt x="48640" y="1554352"/>
                  </a:lnTo>
                  <a:lnTo>
                    <a:pt x="48640" y="1521333"/>
                  </a:lnTo>
                  <a:lnTo>
                    <a:pt x="48640" y="1504695"/>
                  </a:lnTo>
                  <a:lnTo>
                    <a:pt x="55499" y="1504695"/>
                  </a:lnTo>
                  <a:lnTo>
                    <a:pt x="55499" y="1488186"/>
                  </a:lnTo>
                  <a:lnTo>
                    <a:pt x="62484" y="1488186"/>
                  </a:lnTo>
                  <a:lnTo>
                    <a:pt x="62484" y="1455165"/>
                  </a:lnTo>
                  <a:lnTo>
                    <a:pt x="69469" y="1455165"/>
                  </a:lnTo>
                  <a:lnTo>
                    <a:pt x="69469" y="1438655"/>
                  </a:lnTo>
                  <a:lnTo>
                    <a:pt x="69469" y="1422018"/>
                  </a:lnTo>
                  <a:lnTo>
                    <a:pt x="76326" y="1422018"/>
                  </a:lnTo>
                  <a:lnTo>
                    <a:pt x="76326" y="1405508"/>
                  </a:lnTo>
                  <a:lnTo>
                    <a:pt x="90297" y="1405508"/>
                  </a:lnTo>
                  <a:lnTo>
                    <a:pt x="90297" y="1388998"/>
                  </a:lnTo>
                  <a:lnTo>
                    <a:pt x="90297" y="1372489"/>
                  </a:lnTo>
                  <a:lnTo>
                    <a:pt x="90297" y="1355978"/>
                  </a:lnTo>
                  <a:lnTo>
                    <a:pt x="97155" y="1355978"/>
                  </a:lnTo>
                  <a:lnTo>
                    <a:pt x="97155" y="1339341"/>
                  </a:lnTo>
                  <a:lnTo>
                    <a:pt x="111125" y="1339341"/>
                  </a:lnTo>
                  <a:lnTo>
                    <a:pt x="111125" y="1322831"/>
                  </a:lnTo>
                  <a:lnTo>
                    <a:pt x="117983" y="1322831"/>
                  </a:lnTo>
                  <a:lnTo>
                    <a:pt x="117983" y="1306321"/>
                  </a:lnTo>
                  <a:lnTo>
                    <a:pt x="131952" y="1306321"/>
                  </a:lnTo>
                  <a:lnTo>
                    <a:pt x="131952" y="1289811"/>
                  </a:lnTo>
                  <a:lnTo>
                    <a:pt x="131952" y="1273302"/>
                  </a:lnTo>
                  <a:lnTo>
                    <a:pt x="131952" y="1256664"/>
                  </a:lnTo>
                  <a:lnTo>
                    <a:pt x="138811" y="1256664"/>
                  </a:lnTo>
                  <a:lnTo>
                    <a:pt x="138811" y="1240154"/>
                  </a:lnTo>
                  <a:lnTo>
                    <a:pt x="152781" y="1240154"/>
                  </a:lnTo>
                  <a:lnTo>
                    <a:pt x="152781" y="1223645"/>
                  </a:lnTo>
                  <a:lnTo>
                    <a:pt x="159638" y="1223645"/>
                  </a:lnTo>
                  <a:lnTo>
                    <a:pt x="159638" y="1207134"/>
                  </a:lnTo>
                  <a:lnTo>
                    <a:pt x="159638" y="1190625"/>
                  </a:lnTo>
                  <a:lnTo>
                    <a:pt x="166624" y="1190625"/>
                  </a:lnTo>
                  <a:lnTo>
                    <a:pt x="166624" y="1173988"/>
                  </a:lnTo>
                  <a:lnTo>
                    <a:pt x="166624" y="1140967"/>
                  </a:lnTo>
                  <a:lnTo>
                    <a:pt x="180467" y="1140967"/>
                  </a:lnTo>
                  <a:lnTo>
                    <a:pt x="180467" y="1124458"/>
                  </a:lnTo>
                  <a:lnTo>
                    <a:pt x="187451" y="1124458"/>
                  </a:lnTo>
                  <a:lnTo>
                    <a:pt x="187451" y="1107947"/>
                  </a:lnTo>
                  <a:lnTo>
                    <a:pt x="194437" y="1107947"/>
                  </a:lnTo>
                  <a:lnTo>
                    <a:pt x="194437" y="1091310"/>
                  </a:lnTo>
                  <a:lnTo>
                    <a:pt x="215264" y="1091310"/>
                  </a:lnTo>
                  <a:lnTo>
                    <a:pt x="215264" y="1074801"/>
                  </a:lnTo>
                  <a:lnTo>
                    <a:pt x="229108" y="1074801"/>
                  </a:lnTo>
                  <a:lnTo>
                    <a:pt x="229108" y="1041780"/>
                  </a:lnTo>
                  <a:lnTo>
                    <a:pt x="229108" y="1025270"/>
                  </a:lnTo>
                  <a:lnTo>
                    <a:pt x="236093" y="1025270"/>
                  </a:lnTo>
                  <a:lnTo>
                    <a:pt x="236093" y="1008633"/>
                  </a:lnTo>
                  <a:lnTo>
                    <a:pt x="263778" y="1008633"/>
                  </a:lnTo>
                  <a:lnTo>
                    <a:pt x="263778" y="992123"/>
                  </a:lnTo>
                  <a:lnTo>
                    <a:pt x="270763" y="992123"/>
                  </a:lnTo>
                  <a:lnTo>
                    <a:pt x="270763" y="975613"/>
                  </a:lnTo>
                  <a:lnTo>
                    <a:pt x="277622" y="975613"/>
                  </a:lnTo>
                  <a:lnTo>
                    <a:pt x="277622" y="959103"/>
                  </a:lnTo>
                  <a:lnTo>
                    <a:pt x="284607" y="959103"/>
                  </a:lnTo>
                  <a:lnTo>
                    <a:pt x="291592" y="959103"/>
                  </a:lnTo>
                  <a:lnTo>
                    <a:pt x="291592" y="942594"/>
                  </a:lnTo>
                  <a:lnTo>
                    <a:pt x="305435" y="942594"/>
                  </a:lnTo>
                  <a:lnTo>
                    <a:pt x="305435" y="925957"/>
                  </a:lnTo>
                  <a:lnTo>
                    <a:pt x="312420" y="925957"/>
                  </a:lnTo>
                  <a:lnTo>
                    <a:pt x="326263" y="925957"/>
                  </a:lnTo>
                  <a:lnTo>
                    <a:pt x="326263" y="909446"/>
                  </a:lnTo>
                  <a:lnTo>
                    <a:pt x="360934" y="909446"/>
                  </a:lnTo>
                  <a:lnTo>
                    <a:pt x="360934" y="892936"/>
                  </a:lnTo>
                  <a:lnTo>
                    <a:pt x="388747" y="892936"/>
                  </a:lnTo>
                  <a:lnTo>
                    <a:pt x="388747" y="859916"/>
                  </a:lnTo>
                  <a:lnTo>
                    <a:pt x="451231" y="859916"/>
                  </a:lnTo>
                  <a:lnTo>
                    <a:pt x="451231" y="843279"/>
                  </a:lnTo>
                  <a:lnTo>
                    <a:pt x="451231" y="826769"/>
                  </a:lnTo>
                  <a:lnTo>
                    <a:pt x="492887" y="826769"/>
                  </a:lnTo>
                  <a:lnTo>
                    <a:pt x="492887" y="810259"/>
                  </a:lnTo>
                  <a:lnTo>
                    <a:pt x="534543" y="810259"/>
                  </a:lnTo>
                  <a:lnTo>
                    <a:pt x="534543" y="793750"/>
                  </a:lnTo>
                  <a:lnTo>
                    <a:pt x="548386" y="793750"/>
                  </a:lnTo>
                  <a:lnTo>
                    <a:pt x="548386" y="777239"/>
                  </a:lnTo>
                  <a:lnTo>
                    <a:pt x="562228" y="777239"/>
                  </a:lnTo>
                  <a:lnTo>
                    <a:pt x="569213" y="777239"/>
                  </a:lnTo>
                  <a:lnTo>
                    <a:pt x="569213" y="760602"/>
                  </a:lnTo>
                  <a:lnTo>
                    <a:pt x="590042" y="760602"/>
                  </a:lnTo>
                  <a:lnTo>
                    <a:pt x="590042" y="744092"/>
                  </a:lnTo>
                  <a:lnTo>
                    <a:pt x="631698" y="744092"/>
                  </a:lnTo>
                  <a:lnTo>
                    <a:pt x="659511" y="744092"/>
                  </a:lnTo>
                  <a:lnTo>
                    <a:pt x="659511" y="727582"/>
                  </a:lnTo>
                  <a:lnTo>
                    <a:pt x="708025" y="727582"/>
                  </a:lnTo>
                  <a:lnTo>
                    <a:pt x="708025" y="711072"/>
                  </a:lnTo>
                  <a:lnTo>
                    <a:pt x="735838" y="711072"/>
                  </a:lnTo>
                  <a:lnTo>
                    <a:pt x="735838" y="694563"/>
                  </a:lnTo>
                  <a:lnTo>
                    <a:pt x="735838" y="677926"/>
                  </a:lnTo>
                  <a:lnTo>
                    <a:pt x="756665" y="677926"/>
                  </a:lnTo>
                  <a:lnTo>
                    <a:pt x="756665" y="661415"/>
                  </a:lnTo>
                  <a:lnTo>
                    <a:pt x="812164" y="661415"/>
                  </a:lnTo>
                  <a:lnTo>
                    <a:pt x="812164" y="644905"/>
                  </a:lnTo>
                  <a:lnTo>
                    <a:pt x="853821" y="644905"/>
                  </a:lnTo>
                  <a:lnTo>
                    <a:pt x="853821" y="628395"/>
                  </a:lnTo>
                  <a:lnTo>
                    <a:pt x="909320" y="628395"/>
                  </a:lnTo>
                  <a:lnTo>
                    <a:pt x="909320" y="611885"/>
                  </a:lnTo>
                  <a:lnTo>
                    <a:pt x="923163" y="611885"/>
                  </a:lnTo>
                  <a:lnTo>
                    <a:pt x="923163" y="595248"/>
                  </a:lnTo>
                  <a:lnTo>
                    <a:pt x="930148" y="595248"/>
                  </a:lnTo>
                  <a:lnTo>
                    <a:pt x="937133" y="595248"/>
                  </a:lnTo>
                  <a:lnTo>
                    <a:pt x="937133" y="578738"/>
                  </a:lnTo>
                  <a:lnTo>
                    <a:pt x="1020445" y="578738"/>
                  </a:lnTo>
                  <a:lnTo>
                    <a:pt x="1020445" y="562228"/>
                  </a:lnTo>
                  <a:lnTo>
                    <a:pt x="1055115" y="562228"/>
                  </a:lnTo>
                  <a:lnTo>
                    <a:pt x="1055115" y="545719"/>
                  </a:lnTo>
                  <a:lnTo>
                    <a:pt x="1082928" y="545719"/>
                  </a:lnTo>
                  <a:lnTo>
                    <a:pt x="1082928" y="529208"/>
                  </a:lnTo>
                  <a:lnTo>
                    <a:pt x="1186942" y="529208"/>
                  </a:lnTo>
                  <a:lnTo>
                    <a:pt x="1186942" y="512571"/>
                  </a:lnTo>
                  <a:lnTo>
                    <a:pt x="1256411" y="512571"/>
                  </a:lnTo>
                  <a:lnTo>
                    <a:pt x="1416050" y="512571"/>
                  </a:lnTo>
                  <a:lnTo>
                    <a:pt x="1416050" y="496061"/>
                  </a:lnTo>
                  <a:lnTo>
                    <a:pt x="1416050" y="479551"/>
                  </a:lnTo>
                  <a:lnTo>
                    <a:pt x="1423034" y="479551"/>
                  </a:lnTo>
                  <a:lnTo>
                    <a:pt x="1423034" y="463041"/>
                  </a:lnTo>
                  <a:lnTo>
                    <a:pt x="1429893" y="463041"/>
                  </a:lnTo>
                  <a:lnTo>
                    <a:pt x="1429893" y="446531"/>
                  </a:lnTo>
                  <a:lnTo>
                    <a:pt x="1429893" y="429894"/>
                  </a:lnTo>
                  <a:lnTo>
                    <a:pt x="1485519" y="429894"/>
                  </a:lnTo>
                  <a:lnTo>
                    <a:pt x="1485519" y="413384"/>
                  </a:lnTo>
                  <a:lnTo>
                    <a:pt x="1492377" y="413384"/>
                  </a:lnTo>
                  <a:lnTo>
                    <a:pt x="1492377" y="380364"/>
                  </a:lnTo>
                  <a:lnTo>
                    <a:pt x="1506220" y="380364"/>
                  </a:lnTo>
                  <a:lnTo>
                    <a:pt x="1506220" y="363854"/>
                  </a:lnTo>
                  <a:lnTo>
                    <a:pt x="1520190" y="363854"/>
                  </a:lnTo>
                  <a:lnTo>
                    <a:pt x="1520190" y="347217"/>
                  </a:lnTo>
                  <a:lnTo>
                    <a:pt x="1541018" y="347217"/>
                  </a:lnTo>
                  <a:lnTo>
                    <a:pt x="1541018" y="330707"/>
                  </a:lnTo>
                  <a:lnTo>
                    <a:pt x="1561846" y="330707"/>
                  </a:lnTo>
                  <a:lnTo>
                    <a:pt x="1561846" y="314197"/>
                  </a:lnTo>
                  <a:lnTo>
                    <a:pt x="1638173" y="314197"/>
                  </a:lnTo>
                  <a:lnTo>
                    <a:pt x="1638173" y="297688"/>
                  </a:lnTo>
                  <a:lnTo>
                    <a:pt x="1728343" y="297688"/>
                  </a:lnTo>
                  <a:lnTo>
                    <a:pt x="1728343" y="281177"/>
                  </a:lnTo>
                  <a:lnTo>
                    <a:pt x="1756155" y="281177"/>
                  </a:lnTo>
                  <a:lnTo>
                    <a:pt x="1756155" y="264540"/>
                  </a:lnTo>
                  <a:lnTo>
                    <a:pt x="1888108" y="264540"/>
                  </a:lnTo>
                  <a:lnTo>
                    <a:pt x="2019934" y="264540"/>
                  </a:lnTo>
                  <a:lnTo>
                    <a:pt x="2019934" y="231520"/>
                  </a:lnTo>
                  <a:lnTo>
                    <a:pt x="2110231" y="231520"/>
                  </a:lnTo>
                  <a:lnTo>
                    <a:pt x="2110231" y="215010"/>
                  </a:lnTo>
                  <a:lnTo>
                    <a:pt x="2360041" y="215010"/>
                  </a:lnTo>
                  <a:lnTo>
                    <a:pt x="2360041" y="181863"/>
                  </a:lnTo>
                  <a:lnTo>
                    <a:pt x="2429509" y="181863"/>
                  </a:lnTo>
                  <a:lnTo>
                    <a:pt x="2429509" y="165353"/>
                  </a:lnTo>
                  <a:lnTo>
                    <a:pt x="2512822" y="165353"/>
                  </a:lnTo>
                  <a:lnTo>
                    <a:pt x="2783458" y="165353"/>
                  </a:lnTo>
                  <a:lnTo>
                    <a:pt x="2783458" y="132333"/>
                  </a:lnTo>
                  <a:lnTo>
                    <a:pt x="2880614" y="132333"/>
                  </a:lnTo>
                  <a:lnTo>
                    <a:pt x="2880614" y="82676"/>
                  </a:lnTo>
                  <a:lnTo>
                    <a:pt x="3054223" y="82676"/>
                  </a:lnTo>
                  <a:lnTo>
                    <a:pt x="3054223" y="33146"/>
                  </a:lnTo>
                  <a:lnTo>
                    <a:pt x="3061080" y="33146"/>
                  </a:lnTo>
                  <a:lnTo>
                    <a:pt x="3061080" y="0"/>
                  </a:lnTo>
                  <a:lnTo>
                    <a:pt x="3144393" y="0"/>
                  </a:lnTo>
                </a:path>
              </a:pathLst>
            </a:custGeom>
            <a:ln w="38100">
              <a:solidFill>
                <a:srgbClr val="ACA77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 descr=""/>
            <p:cNvSpPr/>
            <p:nvPr/>
          </p:nvSpPr>
          <p:spPr>
            <a:xfrm>
              <a:off x="5391276" y="1796034"/>
              <a:ext cx="3144520" cy="2132965"/>
            </a:xfrm>
            <a:custGeom>
              <a:avLst/>
              <a:gdLst/>
              <a:ahLst/>
              <a:cxnLst/>
              <a:rect l="l" t="t" r="r" b="b"/>
              <a:pathLst>
                <a:path w="3144520" h="2132965">
                  <a:moveTo>
                    <a:pt x="0" y="2132901"/>
                  </a:moveTo>
                  <a:lnTo>
                    <a:pt x="13970" y="2132901"/>
                  </a:lnTo>
                  <a:lnTo>
                    <a:pt x="13970" y="2099830"/>
                  </a:lnTo>
                  <a:lnTo>
                    <a:pt x="13970" y="2083295"/>
                  </a:lnTo>
                  <a:lnTo>
                    <a:pt x="20827" y="2083295"/>
                  </a:lnTo>
                  <a:lnTo>
                    <a:pt x="27812" y="2083295"/>
                  </a:lnTo>
                  <a:lnTo>
                    <a:pt x="27812" y="2066797"/>
                  </a:lnTo>
                  <a:lnTo>
                    <a:pt x="41656" y="2066797"/>
                  </a:lnTo>
                  <a:lnTo>
                    <a:pt x="41656" y="2050288"/>
                  </a:lnTo>
                  <a:lnTo>
                    <a:pt x="48640" y="2050288"/>
                  </a:lnTo>
                  <a:lnTo>
                    <a:pt x="48640" y="2033651"/>
                  </a:lnTo>
                  <a:lnTo>
                    <a:pt x="69469" y="2033651"/>
                  </a:lnTo>
                  <a:lnTo>
                    <a:pt x="69469" y="2017140"/>
                  </a:lnTo>
                  <a:lnTo>
                    <a:pt x="69469" y="1984120"/>
                  </a:lnTo>
                  <a:lnTo>
                    <a:pt x="69469" y="1967610"/>
                  </a:lnTo>
                  <a:lnTo>
                    <a:pt x="83312" y="1967610"/>
                  </a:lnTo>
                  <a:lnTo>
                    <a:pt x="83312" y="1950974"/>
                  </a:lnTo>
                  <a:lnTo>
                    <a:pt x="83312" y="1917953"/>
                  </a:lnTo>
                  <a:lnTo>
                    <a:pt x="90297" y="1917953"/>
                  </a:lnTo>
                  <a:lnTo>
                    <a:pt x="90297" y="1901443"/>
                  </a:lnTo>
                  <a:lnTo>
                    <a:pt x="90297" y="1884933"/>
                  </a:lnTo>
                  <a:lnTo>
                    <a:pt x="97155" y="1884933"/>
                  </a:lnTo>
                  <a:lnTo>
                    <a:pt x="97155" y="1868296"/>
                  </a:lnTo>
                  <a:lnTo>
                    <a:pt x="104139" y="1868296"/>
                  </a:lnTo>
                  <a:lnTo>
                    <a:pt x="104139" y="1851787"/>
                  </a:lnTo>
                  <a:lnTo>
                    <a:pt x="111125" y="1851787"/>
                  </a:lnTo>
                  <a:lnTo>
                    <a:pt x="111125" y="1835277"/>
                  </a:lnTo>
                  <a:lnTo>
                    <a:pt x="117983" y="1835277"/>
                  </a:lnTo>
                  <a:lnTo>
                    <a:pt x="117983" y="1818766"/>
                  </a:lnTo>
                  <a:lnTo>
                    <a:pt x="117983" y="1802256"/>
                  </a:lnTo>
                  <a:lnTo>
                    <a:pt x="124968" y="1802256"/>
                  </a:lnTo>
                  <a:lnTo>
                    <a:pt x="124968" y="1785746"/>
                  </a:lnTo>
                  <a:lnTo>
                    <a:pt x="131952" y="1785746"/>
                  </a:lnTo>
                  <a:lnTo>
                    <a:pt x="131952" y="1769109"/>
                  </a:lnTo>
                  <a:lnTo>
                    <a:pt x="138811" y="1769109"/>
                  </a:lnTo>
                  <a:lnTo>
                    <a:pt x="138811" y="1752600"/>
                  </a:lnTo>
                  <a:lnTo>
                    <a:pt x="159638" y="1752600"/>
                  </a:lnTo>
                  <a:lnTo>
                    <a:pt x="159638" y="1736089"/>
                  </a:lnTo>
                  <a:lnTo>
                    <a:pt x="180467" y="1736089"/>
                  </a:lnTo>
                  <a:lnTo>
                    <a:pt x="180467" y="1719579"/>
                  </a:lnTo>
                  <a:lnTo>
                    <a:pt x="187451" y="1719579"/>
                  </a:lnTo>
                  <a:lnTo>
                    <a:pt x="187451" y="1703070"/>
                  </a:lnTo>
                  <a:lnTo>
                    <a:pt x="194437" y="1703070"/>
                  </a:lnTo>
                  <a:lnTo>
                    <a:pt x="194437" y="1686433"/>
                  </a:lnTo>
                  <a:lnTo>
                    <a:pt x="194437" y="1669922"/>
                  </a:lnTo>
                  <a:lnTo>
                    <a:pt x="201295" y="1669922"/>
                  </a:lnTo>
                  <a:lnTo>
                    <a:pt x="201295" y="1653413"/>
                  </a:lnTo>
                  <a:lnTo>
                    <a:pt x="215264" y="1653413"/>
                  </a:lnTo>
                  <a:lnTo>
                    <a:pt x="215264" y="1636902"/>
                  </a:lnTo>
                  <a:lnTo>
                    <a:pt x="215264" y="1620392"/>
                  </a:lnTo>
                  <a:lnTo>
                    <a:pt x="222123" y="1620392"/>
                  </a:lnTo>
                  <a:lnTo>
                    <a:pt x="222123" y="1603755"/>
                  </a:lnTo>
                  <a:lnTo>
                    <a:pt x="229108" y="1603755"/>
                  </a:lnTo>
                  <a:lnTo>
                    <a:pt x="229108" y="1587245"/>
                  </a:lnTo>
                  <a:lnTo>
                    <a:pt x="242950" y="1587245"/>
                  </a:lnTo>
                  <a:lnTo>
                    <a:pt x="242950" y="1570735"/>
                  </a:lnTo>
                  <a:lnTo>
                    <a:pt x="263778" y="1570735"/>
                  </a:lnTo>
                  <a:lnTo>
                    <a:pt x="263778" y="1554226"/>
                  </a:lnTo>
                  <a:lnTo>
                    <a:pt x="263778" y="1537715"/>
                  </a:lnTo>
                  <a:lnTo>
                    <a:pt x="284607" y="1537715"/>
                  </a:lnTo>
                  <a:lnTo>
                    <a:pt x="284607" y="1521205"/>
                  </a:lnTo>
                  <a:lnTo>
                    <a:pt x="284607" y="1504568"/>
                  </a:lnTo>
                  <a:lnTo>
                    <a:pt x="284607" y="1488058"/>
                  </a:lnTo>
                  <a:lnTo>
                    <a:pt x="312420" y="1488058"/>
                  </a:lnTo>
                  <a:lnTo>
                    <a:pt x="340106" y="1488058"/>
                  </a:lnTo>
                  <a:lnTo>
                    <a:pt x="340106" y="1471548"/>
                  </a:lnTo>
                  <a:lnTo>
                    <a:pt x="354075" y="1471548"/>
                  </a:lnTo>
                  <a:lnTo>
                    <a:pt x="354075" y="1455039"/>
                  </a:lnTo>
                  <a:lnTo>
                    <a:pt x="367919" y="1455039"/>
                  </a:lnTo>
                  <a:lnTo>
                    <a:pt x="367919" y="1438528"/>
                  </a:lnTo>
                  <a:lnTo>
                    <a:pt x="374903" y="1438528"/>
                  </a:lnTo>
                  <a:lnTo>
                    <a:pt x="374903" y="1421891"/>
                  </a:lnTo>
                  <a:lnTo>
                    <a:pt x="388747" y="1421891"/>
                  </a:lnTo>
                  <a:lnTo>
                    <a:pt x="388747" y="1405382"/>
                  </a:lnTo>
                  <a:lnTo>
                    <a:pt x="437388" y="1405382"/>
                  </a:lnTo>
                  <a:lnTo>
                    <a:pt x="437388" y="1388871"/>
                  </a:lnTo>
                  <a:lnTo>
                    <a:pt x="458088" y="1388871"/>
                  </a:lnTo>
                  <a:lnTo>
                    <a:pt x="458088" y="1372361"/>
                  </a:lnTo>
                  <a:lnTo>
                    <a:pt x="478917" y="1372361"/>
                  </a:lnTo>
                  <a:lnTo>
                    <a:pt x="478917" y="1355852"/>
                  </a:lnTo>
                  <a:lnTo>
                    <a:pt x="492887" y="1355852"/>
                  </a:lnTo>
                  <a:lnTo>
                    <a:pt x="492887" y="1339341"/>
                  </a:lnTo>
                  <a:lnTo>
                    <a:pt x="548386" y="1339341"/>
                  </a:lnTo>
                  <a:lnTo>
                    <a:pt x="548386" y="1322704"/>
                  </a:lnTo>
                  <a:lnTo>
                    <a:pt x="562228" y="1322704"/>
                  </a:lnTo>
                  <a:lnTo>
                    <a:pt x="562228" y="1306195"/>
                  </a:lnTo>
                  <a:lnTo>
                    <a:pt x="569213" y="1306195"/>
                  </a:lnTo>
                  <a:lnTo>
                    <a:pt x="569213" y="1289684"/>
                  </a:lnTo>
                  <a:lnTo>
                    <a:pt x="569213" y="1273174"/>
                  </a:lnTo>
                  <a:lnTo>
                    <a:pt x="610870" y="1273174"/>
                  </a:lnTo>
                  <a:lnTo>
                    <a:pt x="610870" y="1256664"/>
                  </a:lnTo>
                  <a:lnTo>
                    <a:pt x="631698" y="1256664"/>
                  </a:lnTo>
                  <a:lnTo>
                    <a:pt x="652526" y="1256664"/>
                  </a:lnTo>
                  <a:lnTo>
                    <a:pt x="652526" y="1223517"/>
                  </a:lnTo>
                  <a:lnTo>
                    <a:pt x="652526" y="1207008"/>
                  </a:lnTo>
                  <a:lnTo>
                    <a:pt x="659511" y="1207008"/>
                  </a:lnTo>
                  <a:lnTo>
                    <a:pt x="659511" y="1190497"/>
                  </a:lnTo>
                  <a:lnTo>
                    <a:pt x="666369" y="1190497"/>
                  </a:lnTo>
                  <a:lnTo>
                    <a:pt x="666369" y="1173988"/>
                  </a:lnTo>
                  <a:lnTo>
                    <a:pt x="701039" y="1173988"/>
                  </a:lnTo>
                  <a:lnTo>
                    <a:pt x="701039" y="1157351"/>
                  </a:lnTo>
                  <a:lnTo>
                    <a:pt x="708025" y="1157351"/>
                  </a:lnTo>
                  <a:lnTo>
                    <a:pt x="708025" y="1140840"/>
                  </a:lnTo>
                  <a:lnTo>
                    <a:pt x="715010" y="1140840"/>
                  </a:lnTo>
                  <a:lnTo>
                    <a:pt x="715010" y="1124330"/>
                  </a:lnTo>
                  <a:lnTo>
                    <a:pt x="721868" y="1124330"/>
                  </a:lnTo>
                  <a:lnTo>
                    <a:pt x="728852" y="1124330"/>
                  </a:lnTo>
                  <a:lnTo>
                    <a:pt x="728852" y="1107820"/>
                  </a:lnTo>
                  <a:lnTo>
                    <a:pt x="770509" y="1107820"/>
                  </a:lnTo>
                  <a:lnTo>
                    <a:pt x="770509" y="1091310"/>
                  </a:lnTo>
                  <a:lnTo>
                    <a:pt x="770509" y="1074801"/>
                  </a:lnTo>
                  <a:lnTo>
                    <a:pt x="812164" y="1074801"/>
                  </a:lnTo>
                  <a:lnTo>
                    <a:pt x="812164" y="1058164"/>
                  </a:lnTo>
                  <a:lnTo>
                    <a:pt x="846836" y="1058164"/>
                  </a:lnTo>
                  <a:lnTo>
                    <a:pt x="846836" y="1041653"/>
                  </a:lnTo>
                  <a:lnTo>
                    <a:pt x="867663" y="1041653"/>
                  </a:lnTo>
                  <a:lnTo>
                    <a:pt x="867663" y="1025143"/>
                  </a:lnTo>
                  <a:lnTo>
                    <a:pt x="937133" y="1025143"/>
                  </a:lnTo>
                  <a:lnTo>
                    <a:pt x="937133" y="1008633"/>
                  </a:lnTo>
                  <a:lnTo>
                    <a:pt x="978788" y="1008633"/>
                  </a:lnTo>
                  <a:lnTo>
                    <a:pt x="978788" y="992123"/>
                  </a:lnTo>
                  <a:lnTo>
                    <a:pt x="985647" y="992123"/>
                  </a:lnTo>
                  <a:lnTo>
                    <a:pt x="985647" y="975486"/>
                  </a:lnTo>
                  <a:lnTo>
                    <a:pt x="1034288" y="975486"/>
                  </a:lnTo>
                  <a:lnTo>
                    <a:pt x="1034288" y="942466"/>
                  </a:lnTo>
                  <a:lnTo>
                    <a:pt x="1075944" y="942466"/>
                  </a:lnTo>
                  <a:lnTo>
                    <a:pt x="1075944" y="925957"/>
                  </a:lnTo>
                  <a:lnTo>
                    <a:pt x="1138427" y="925957"/>
                  </a:lnTo>
                  <a:lnTo>
                    <a:pt x="1138427" y="909446"/>
                  </a:lnTo>
                  <a:lnTo>
                    <a:pt x="1214754" y="909446"/>
                  </a:lnTo>
                  <a:lnTo>
                    <a:pt x="1214754" y="892809"/>
                  </a:lnTo>
                  <a:lnTo>
                    <a:pt x="1228598" y="892809"/>
                  </a:lnTo>
                  <a:lnTo>
                    <a:pt x="1256411" y="892809"/>
                  </a:lnTo>
                  <a:lnTo>
                    <a:pt x="1277239" y="892809"/>
                  </a:lnTo>
                  <a:lnTo>
                    <a:pt x="1277239" y="876299"/>
                  </a:lnTo>
                  <a:lnTo>
                    <a:pt x="1311909" y="876299"/>
                  </a:lnTo>
                  <a:lnTo>
                    <a:pt x="1311909" y="859789"/>
                  </a:lnTo>
                  <a:lnTo>
                    <a:pt x="1402206" y="859789"/>
                  </a:lnTo>
                  <a:lnTo>
                    <a:pt x="1402206" y="843279"/>
                  </a:lnTo>
                  <a:lnTo>
                    <a:pt x="1603502" y="843279"/>
                  </a:lnTo>
                  <a:lnTo>
                    <a:pt x="1603502" y="810259"/>
                  </a:lnTo>
                  <a:lnTo>
                    <a:pt x="1631188" y="810259"/>
                  </a:lnTo>
                  <a:lnTo>
                    <a:pt x="1631188" y="793622"/>
                  </a:lnTo>
                  <a:lnTo>
                    <a:pt x="1652016" y="793622"/>
                  </a:lnTo>
                  <a:lnTo>
                    <a:pt x="1652016" y="777113"/>
                  </a:lnTo>
                  <a:lnTo>
                    <a:pt x="1679828" y="777113"/>
                  </a:lnTo>
                  <a:lnTo>
                    <a:pt x="1679828" y="760602"/>
                  </a:lnTo>
                  <a:lnTo>
                    <a:pt x="1721484" y="760602"/>
                  </a:lnTo>
                  <a:lnTo>
                    <a:pt x="1721484" y="744092"/>
                  </a:lnTo>
                  <a:lnTo>
                    <a:pt x="1853311" y="744092"/>
                  </a:lnTo>
                  <a:lnTo>
                    <a:pt x="1853311" y="727582"/>
                  </a:lnTo>
                  <a:lnTo>
                    <a:pt x="1888108" y="727582"/>
                  </a:lnTo>
                  <a:lnTo>
                    <a:pt x="1922779" y="727582"/>
                  </a:lnTo>
                  <a:lnTo>
                    <a:pt x="1922779" y="710945"/>
                  </a:lnTo>
                  <a:lnTo>
                    <a:pt x="1943607" y="710945"/>
                  </a:lnTo>
                  <a:lnTo>
                    <a:pt x="1943607" y="677926"/>
                  </a:lnTo>
                  <a:lnTo>
                    <a:pt x="1957451" y="677926"/>
                  </a:lnTo>
                  <a:lnTo>
                    <a:pt x="1957451" y="661415"/>
                  </a:lnTo>
                  <a:lnTo>
                    <a:pt x="2110231" y="661415"/>
                  </a:lnTo>
                  <a:lnTo>
                    <a:pt x="2110231" y="644905"/>
                  </a:lnTo>
                  <a:lnTo>
                    <a:pt x="2172589" y="644905"/>
                  </a:lnTo>
                  <a:lnTo>
                    <a:pt x="2172589" y="611758"/>
                  </a:lnTo>
                  <a:lnTo>
                    <a:pt x="2283714" y="611758"/>
                  </a:lnTo>
                  <a:lnTo>
                    <a:pt x="2283714" y="595248"/>
                  </a:lnTo>
                  <a:lnTo>
                    <a:pt x="2283714" y="562228"/>
                  </a:lnTo>
                  <a:lnTo>
                    <a:pt x="2346198" y="562228"/>
                  </a:lnTo>
                  <a:lnTo>
                    <a:pt x="2346198" y="529082"/>
                  </a:lnTo>
                  <a:lnTo>
                    <a:pt x="2422525" y="529082"/>
                  </a:lnTo>
                  <a:lnTo>
                    <a:pt x="2422525" y="512571"/>
                  </a:lnTo>
                  <a:lnTo>
                    <a:pt x="2491994" y="512571"/>
                  </a:lnTo>
                  <a:lnTo>
                    <a:pt x="2491994" y="479551"/>
                  </a:lnTo>
                  <a:lnTo>
                    <a:pt x="2498852" y="479551"/>
                  </a:lnTo>
                  <a:lnTo>
                    <a:pt x="2498852" y="446404"/>
                  </a:lnTo>
                  <a:lnTo>
                    <a:pt x="2512822" y="446404"/>
                  </a:lnTo>
                  <a:lnTo>
                    <a:pt x="2575179" y="446404"/>
                  </a:lnTo>
                  <a:lnTo>
                    <a:pt x="2575179" y="413384"/>
                  </a:lnTo>
                  <a:lnTo>
                    <a:pt x="2644648" y="413384"/>
                  </a:lnTo>
                  <a:lnTo>
                    <a:pt x="2644648" y="363854"/>
                  </a:lnTo>
                  <a:lnTo>
                    <a:pt x="2714117" y="363854"/>
                  </a:lnTo>
                  <a:lnTo>
                    <a:pt x="2714117" y="330707"/>
                  </a:lnTo>
                  <a:lnTo>
                    <a:pt x="2804287" y="330707"/>
                  </a:lnTo>
                  <a:lnTo>
                    <a:pt x="2804287" y="281177"/>
                  </a:lnTo>
                  <a:lnTo>
                    <a:pt x="2811272" y="281177"/>
                  </a:lnTo>
                  <a:lnTo>
                    <a:pt x="2811272" y="231520"/>
                  </a:lnTo>
                  <a:lnTo>
                    <a:pt x="2818129" y="231520"/>
                  </a:lnTo>
                  <a:lnTo>
                    <a:pt x="2818129" y="198500"/>
                  </a:lnTo>
                  <a:lnTo>
                    <a:pt x="2852928" y="198500"/>
                  </a:lnTo>
                  <a:lnTo>
                    <a:pt x="2852928" y="148843"/>
                  </a:lnTo>
                  <a:lnTo>
                    <a:pt x="2880614" y="148843"/>
                  </a:lnTo>
                  <a:lnTo>
                    <a:pt x="2880614" y="99313"/>
                  </a:lnTo>
                  <a:lnTo>
                    <a:pt x="2970911" y="99313"/>
                  </a:lnTo>
                  <a:lnTo>
                    <a:pt x="2970911" y="49656"/>
                  </a:lnTo>
                  <a:lnTo>
                    <a:pt x="2998597" y="49656"/>
                  </a:lnTo>
                  <a:lnTo>
                    <a:pt x="2998597" y="0"/>
                  </a:lnTo>
                  <a:lnTo>
                    <a:pt x="3144393" y="0"/>
                  </a:lnTo>
                </a:path>
              </a:pathLst>
            </a:custGeom>
            <a:ln w="381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 descr=""/>
            <p:cNvSpPr/>
            <p:nvPr/>
          </p:nvSpPr>
          <p:spPr>
            <a:xfrm>
              <a:off x="5347461" y="1837690"/>
              <a:ext cx="157480" cy="0"/>
            </a:xfrm>
            <a:custGeom>
              <a:avLst/>
              <a:gdLst/>
              <a:ahLst/>
              <a:cxnLst/>
              <a:rect l="l" t="t" r="r" b="b"/>
              <a:pathLst>
                <a:path w="157479" h="0">
                  <a:moveTo>
                    <a:pt x="0" y="0"/>
                  </a:moveTo>
                  <a:lnTo>
                    <a:pt x="157352" y="0"/>
                  </a:lnTo>
                </a:path>
              </a:pathLst>
            </a:custGeom>
            <a:ln w="38100">
              <a:solidFill>
                <a:srgbClr val="0D445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 descr=""/>
            <p:cNvSpPr/>
            <p:nvPr/>
          </p:nvSpPr>
          <p:spPr>
            <a:xfrm>
              <a:off x="5347461" y="1689354"/>
              <a:ext cx="157480" cy="0"/>
            </a:xfrm>
            <a:custGeom>
              <a:avLst/>
              <a:gdLst/>
              <a:ahLst/>
              <a:cxnLst/>
              <a:rect l="l" t="t" r="r" b="b"/>
              <a:pathLst>
                <a:path w="157479" h="0">
                  <a:moveTo>
                    <a:pt x="0" y="0"/>
                  </a:moveTo>
                  <a:lnTo>
                    <a:pt x="157352" y="0"/>
                  </a:lnTo>
                </a:path>
              </a:pathLst>
            </a:custGeom>
            <a:ln w="38100">
              <a:solidFill>
                <a:srgbClr val="ACA77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2" name="object 52" descr=""/>
          <p:cNvSpPr txBox="1"/>
          <p:nvPr/>
        </p:nvSpPr>
        <p:spPr>
          <a:xfrm>
            <a:off x="83311" y="723283"/>
            <a:ext cx="3907154" cy="675640"/>
          </a:xfrm>
          <a:prstGeom prst="rect">
            <a:avLst/>
          </a:prstGeom>
        </p:spPr>
        <p:txBody>
          <a:bodyPr wrap="square" lIns="0" tIns="838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dirty="0" sz="1400" b="1">
                <a:solidFill>
                  <a:srgbClr val="0D445E"/>
                </a:solidFill>
                <a:latin typeface="Arial"/>
                <a:cs typeface="Arial"/>
              </a:rPr>
              <a:t>Death,</a:t>
            </a:r>
            <a:r>
              <a:rPr dirty="0" sz="1400" spc="-40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D445E"/>
                </a:solidFill>
                <a:latin typeface="Arial"/>
                <a:cs typeface="Arial"/>
              </a:rPr>
              <a:t>stroke</a:t>
            </a:r>
            <a:r>
              <a:rPr dirty="0" sz="1400" spc="-30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D445E"/>
                </a:solidFill>
                <a:latin typeface="Arial"/>
                <a:cs typeface="Arial"/>
              </a:rPr>
              <a:t>or</a:t>
            </a:r>
            <a:r>
              <a:rPr dirty="0" sz="1400" spc="-10" b="1">
                <a:solidFill>
                  <a:srgbClr val="0D445E"/>
                </a:solidFill>
                <a:latin typeface="Arial"/>
                <a:cs typeface="Arial"/>
              </a:rPr>
              <a:t> unplanned</a:t>
            </a:r>
            <a:r>
              <a:rPr dirty="0" sz="1400" spc="-60" b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D445E"/>
                </a:solidFill>
                <a:latin typeface="Arial"/>
                <a:cs typeface="Arial"/>
              </a:rPr>
              <a:t>CV </a:t>
            </a:r>
            <a:r>
              <a:rPr dirty="0" sz="1400" spc="-10" b="1">
                <a:solidFill>
                  <a:srgbClr val="0D445E"/>
                </a:solidFill>
                <a:latin typeface="Arial"/>
                <a:cs typeface="Arial"/>
              </a:rPr>
              <a:t>hospitalization</a:t>
            </a:r>
            <a:endParaRPr sz="1400">
              <a:latin typeface="Arial"/>
              <a:cs typeface="Arial"/>
            </a:endParaRPr>
          </a:p>
          <a:p>
            <a:pPr marL="1708785">
              <a:lnSpc>
                <a:spcPct val="100000"/>
              </a:lnSpc>
              <a:spcBef>
                <a:spcPts val="715"/>
              </a:spcBef>
            </a:pPr>
            <a:r>
              <a:rPr dirty="0" sz="1800" spc="-50" b="1">
                <a:solidFill>
                  <a:srgbClr val="0D445E"/>
                </a:solidFill>
                <a:latin typeface="Arial"/>
                <a:cs typeface="Arial"/>
              </a:rPr>
              <a:t>NT-</a:t>
            </a:r>
            <a:r>
              <a:rPr dirty="0" sz="1800" spc="-10" b="1">
                <a:solidFill>
                  <a:srgbClr val="0D445E"/>
                </a:solidFill>
                <a:latin typeface="Arial"/>
                <a:cs typeface="Arial"/>
              </a:rPr>
              <a:t>proBNP</a:t>
            </a:r>
            <a:endParaRPr sz="1800">
              <a:latin typeface="Arial"/>
              <a:cs typeface="Arial"/>
            </a:endParaRPr>
          </a:p>
        </p:txBody>
      </p:sp>
      <p:sp>
        <p:nvSpPr>
          <p:cNvPr id="53" name="object 53" descr=""/>
          <p:cNvSpPr txBox="1"/>
          <p:nvPr/>
        </p:nvSpPr>
        <p:spPr>
          <a:xfrm>
            <a:off x="6586219" y="1098930"/>
            <a:ext cx="91503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0D445E"/>
                </a:solidFill>
                <a:latin typeface="Arial"/>
                <a:cs typeface="Arial"/>
              </a:rPr>
              <a:t>hs-</a:t>
            </a:r>
            <a:r>
              <a:rPr dirty="0" sz="1800" spc="-20" b="1">
                <a:solidFill>
                  <a:srgbClr val="0D445E"/>
                </a:solidFill>
                <a:latin typeface="Arial"/>
                <a:cs typeface="Arial"/>
              </a:rPr>
              <a:t>cTnT</a:t>
            </a:r>
            <a:endParaRPr sz="1800">
              <a:latin typeface="Arial"/>
              <a:cs typeface="Arial"/>
            </a:endParaRPr>
          </a:p>
        </p:txBody>
      </p:sp>
      <p:sp>
        <p:nvSpPr>
          <p:cNvPr id="54" name="object 54" descr=""/>
          <p:cNvSpPr txBox="1"/>
          <p:nvPr/>
        </p:nvSpPr>
        <p:spPr>
          <a:xfrm>
            <a:off x="5525770" y="1445463"/>
            <a:ext cx="483234" cy="47053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>
                <a:latin typeface="Arial"/>
                <a:cs typeface="Arial"/>
              </a:rPr>
              <a:t>Tertile</a:t>
            </a:r>
            <a:r>
              <a:rPr dirty="0" sz="1000" spc="-50">
                <a:latin typeface="Arial"/>
                <a:cs typeface="Arial"/>
              </a:rPr>
              <a:t> 3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50"/>
              </a:lnSpc>
            </a:pPr>
            <a:r>
              <a:rPr dirty="0" sz="1000">
                <a:latin typeface="Arial"/>
                <a:cs typeface="Arial"/>
              </a:rPr>
              <a:t>Tertile</a:t>
            </a:r>
            <a:r>
              <a:rPr dirty="0" sz="1000" spc="-50">
                <a:latin typeface="Arial"/>
                <a:cs typeface="Arial"/>
              </a:rPr>
              <a:t> 2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50"/>
              </a:lnSpc>
            </a:pPr>
            <a:r>
              <a:rPr dirty="0" sz="1000">
                <a:latin typeface="Arial"/>
                <a:cs typeface="Arial"/>
              </a:rPr>
              <a:t>Tertile</a:t>
            </a:r>
            <a:r>
              <a:rPr dirty="0" sz="1000" spc="-50">
                <a:latin typeface="Arial"/>
                <a:cs typeface="Arial"/>
              </a:rPr>
              <a:t> 1</a:t>
            </a:r>
            <a:endParaRPr sz="1000">
              <a:latin typeface="Arial"/>
              <a:cs typeface="Arial"/>
            </a:endParaRPr>
          </a:p>
        </p:txBody>
      </p:sp>
      <p:sp>
        <p:nvSpPr>
          <p:cNvPr id="55" name="object 55" descr=""/>
          <p:cNvSpPr/>
          <p:nvPr/>
        </p:nvSpPr>
        <p:spPr>
          <a:xfrm>
            <a:off x="5347461" y="1541017"/>
            <a:ext cx="157480" cy="0"/>
          </a:xfrm>
          <a:custGeom>
            <a:avLst/>
            <a:gdLst/>
            <a:ahLst/>
            <a:cxnLst/>
            <a:rect l="l" t="t" r="r" b="b"/>
            <a:pathLst>
              <a:path w="157479" h="0">
                <a:moveTo>
                  <a:pt x="0" y="0"/>
                </a:moveTo>
                <a:lnTo>
                  <a:pt x="157352" y="0"/>
                </a:lnTo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94945">
              <a:lnSpc>
                <a:spcPct val="100000"/>
              </a:lnSpc>
              <a:spcBef>
                <a:spcPts val="95"/>
              </a:spcBef>
            </a:pPr>
            <a:r>
              <a:rPr dirty="0" sz="2800"/>
              <a:t>Death,</a:t>
            </a:r>
            <a:r>
              <a:rPr dirty="0" sz="2800" spc="-55"/>
              <a:t> </a:t>
            </a:r>
            <a:r>
              <a:rPr dirty="0" sz="2800"/>
              <a:t>Stroke</a:t>
            </a:r>
            <a:r>
              <a:rPr dirty="0" sz="2800" spc="-55"/>
              <a:t> </a:t>
            </a:r>
            <a:r>
              <a:rPr dirty="0" sz="2800"/>
              <a:t>or</a:t>
            </a:r>
            <a:r>
              <a:rPr dirty="0" sz="2800" spc="-65"/>
              <a:t> </a:t>
            </a:r>
            <a:r>
              <a:rPr dirty="0" sz="2800"/>
              <a:t>HF</a:t>
            </a:r>
            <a:r>
              <a:rPr dirty="0" sz="2800" spc="-60"/>
              <a:t> </a:t>
            </a:r>
            <a:r>
              <a:rPr dirty="0" sz="2800" spc="-10"/>
              <a:t>Hospitalization</a:t>
            </a:r>
            <a:endParaRPr sz="2800"/>
          </a:p>
        </p:txBody>
      </p:sp>
      <p:sp>
        <p:nvSpPr>
          <p:cNvPr id="3" name="object 3" descr=""/>
          <p:cNvSpPr/>
          <p:nvPr/>
        </p:nvSpPr>
        <p:spPr>
          <a:xfrm>
            <a:off x="664337" y="1431721"/>
            <a:ext cx="3705225" cy="2669540"/>
          </a:xfrm>
          <a:custGeom>
            <a:avLst/>
            <a:gdLst/>
            <a:ahLst/>
            <a:cxnLst/>
            <a:rect l="l" t="t" r="r" b="b"/>
            <a:pathLst>
              <a:path w="3705225" h="2669540">
                <a:moveTo>
                  <a:pt x="53162" y="2575687"/>
                </a:moveTo>
                <a:lnTo>
                  <a:pt x="3704666" y="2575687"/>
                </a:lnTo>
                <a:lnTo>
                  <a:pt x="3704666" y="0"/>
                </a:lnTo>
                <a:lnTo>
                  <a:pt x="53162" y="0"/>
                </a:lnTo>
                <a:lnTo>
                  <a:pt x="53162" y="2575687"/>
                </a:lnTo>
                <a:close/>
              </a:path>
              <a:path w="3705225" h="2669540">
                <a:moveTo>
                  <a:pt x="0" y="135839"/>
                </a:moveTo>
                <a:lnTo>
                  <a:pt x="52971" y="135839"/>
                </a:lnTo>
              </a:path>
              <a:path w="3705225" h="2669540">
                <a:moveTo>
                  <a:pt x="0" y="915619"/>
                </a:moveTo>
                <a:lnTo>
                  <a:pt x="52971" y="915619"/>
                </a:lnTo>
              </a:path>
              <a:path w="3705225" h="2669540">
                <a:moveTo>
                  <a:pt x="0" y="1695399"/>
                </a:moveTo>
                <a:lnTo>
                  <a:pt x="52971" y="1695399"/>
                </a:lnTo>
              </a:path>
              <a:path w="3705225" h="2669540">
                <a:moveTo>
                  <a:pt x="0" y="2475204"/>
                </a:moveTo>
                <a:lnTo>
                  <a:pt x="52971" y="2475204"/>
                </a:lnTo>
              </a:path>
              <a:path w="3705225" h="2669540">
                <a:moveTo>
                  <a:pt x="133083" y="2577401"/>
                </a:moveTo>
                <a:lnTo>
                  <a:pt x="133083" y="2669171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463702" y="1412239"/>
            <a:ext cx="18097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25">
                <a:latin typeface="Arial"/>
                <a:cs typeface="Arial"/>
              </a:rPr>
              <a:t>60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463702" y="2192274"/>
            <a:ext cx="1809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>
                <a:latin typeface="Arial"/>
                <a:cs typeface="Arial"/>
              </a:rPr>
              <a:t>40</a:t>
            </a:r>
            <a:endParaRPr sz="11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463702" y="2972181"/>
            <a:ext cx="1809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>
                <a:latin typeface="Arial"/>
                <a:cs typeface="Arial"/>
              </a:rPr>
              <a:t>20</a:t>
            </a:r>
            <a:endParaRPr sz="11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42340" y="3752189"/>
            <a:ext cx="10350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0">
                <a:latin typeface="Arial"/>
                <a:cs typeface="Arial"/>
              </a:rPr>
              <a:t>0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745947" y="4082592"/>
            <a:ext cx="10350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0">
                <a:latin typeface="Arial"/>
                <a:cs typeface="Arial"/>
              </a:rPr>
              <a:t>0</a:t>
            </a:r>
            <a:endParaRPr sz="1100">
              <a:latin typeface="Arial"/>
              <a:cs typeface="Arial"/>
            </a:endParaRPr>
          </a:p>
        </p:txBody>
      </p:sp>
      <p:sp>
        <p:nvSpPr>
          <p:cNvPr id="9" name="object 9" descr=""/>
          <p:cNvSpPr/>
          <p:nvPr/>
        </p:nvSpPr>
        <p:spPr>
          <a:xfrm>
            <a:off x="1431797" y="4009123"/>
            <a:ext cx="0" cy="92075"/>
          </a:xfrm>
          <a:custGeom>
            <a:avLst/>
            <a:gdLst/>
            <a:ahLst/>
            <a:cxnLst/>
            <a:rect l="l" t="t" r="r" b="b"/>
            <a:pathLst>
              <a:path w="0" h="92075">
                <a:moveTo>
                  <a:pt x="0" y="0"/>
                </a:moveTo>
                <a:lnTo>
                  <a:pt x="0" y="9177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1341500" y="4082592"/>
            <a:ext cx="1809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>
                <a:latin typeface="Arial"/>
                <a:cs typeface="Arial"/>
              </a:rPr>
              <a:t>12</a:t>
            </a:r>
            <a:endParaRPr sz="1100">
              <a:latin typeface="Arial"/>
              <a:cs typeface="Arial"/>
            </a:endParaRPr>
          </a:p>
        </p:txBody>
      </p:sp>
      <p:sp>
        <p:nvSpPr>
          <p:cNvPr id="11" name="object 11" descr=""/>
          <p:cNvSpPr/>
          <p:nvPr/>
        </p:nvSpPr>
        <p:spPr>
          <a:xfrm>
            <a:off x="2066163" y="4009123"/>
            <a:ext cx="1903095" cy="92075"/>
          </a:xfrm>
          <a:custGeom>
            <a:avLst/>
            <a:gdLst/>
            <a:ahLst/>
            <a:cxnLst/>
            <a:rect l="l" t="t" r="r" b="b"/>
            <a:pathLst>
              <a:path w="1903095" h="92075">
                <a:moveTo>
                  <a:pt x="0" y="0"/>
                </a:moveTo>
                <a:lnTo>
                  <a:pt x="0" y="91770"/>
                </a:lnTo>
              </a:path>
              <a:path w="1903095" h="92075">
                <a:moveTo>
                  <a:pt x="634238" y="0"/>
                </a:moveTo>
                <a:lnTo>
                  <a:pt x="634238" y="91770"/>
                </a:lnTo>
              </a:path>
              <a:path w="1903095" h="92075">
                <a:moveTo>
                  <a:pt x="1268602" y="0"/>
                </a:moveTo>
                <a:lnTo>
                  <a:pt x="1268602" y="91770"/>
                </a:lnTo>
              </a:path>
              <a:path w="1903095" h="92075">
                <a:moveTo>
                  <a:pt x="1902967" y="0"/>
                </a:moveTo>
                <a:lnTo>
                  <a:pt x="1902967" y="9177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3879341" y="4082592"/>
            <a:ext cx="1809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>
                <a:latin typeface="Arial"/>
                <a:cs typeface="Arial"/>
              </a:rPr>
              <a:t>60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203513" y="1463446"/>
            <a:ext cx="196215" cy="268668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z="1200">
                <a:latin typeface="Arial"/>
                <a:cs typeface="Arial"/>
              </a:rPr>
              <a:t>Death,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Stroke or</a:t>
            </a:r>
            <a:r>
              <a:rPr dirty="0" sz="1200" spc="-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HF</a:t>
            </a:r>
            <a:r>
              <a:rPr dirty="0" sz="1200" spc="1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Hospitalization</a:t>
            </a:r>
            <a:r>
              <a:rPr dirty="0" sz="1200" spc="-25">
                <a:latin typeface="Arial"/>
                <a:cs typeface="Arial"/>
              </a:rPr>
              <a:t> (%)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996054" y="2360422"/>
            <a:ext cx="29845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0" b="1">
                <a:solidFill>
                  <a:srgbClr val="C00000"/>
                </a:solidFill>
                <a:latin typeface="Arial"/>
                <a:cs typeface="Arial"/>
              </a:rPr>
              <a:t>38.4</a:t>
            </a:r>
            <a:endParaRPr sz="11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3996054" y="2966161"/>
            <a:ext cx="298450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20" b="1">
                <a:solidFill>
                  <a:srgbClr val="ACA773"/>
                </a:solidFill>
                <a:latin typeface="Arial"/>
                <a:cs typeface="Arial"/>
              </a:rPr>
              <a:t>23.1</a:t>
            </a:r>
            <a:endParaRPr sz="11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3995420" y="3398266"/>
            <a:ext cx="29845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0" b="1">
                <a:solidFill>
                  <a:srgbClr val="0D445E"/>
                </a:solidFill>
                <a:latin typeface="Arial"/>
                <a:cs typeface="Arial"/>
              </a:rPr>
              <a:t>11.9</a:t>
            </a:r>
            <a:endParaRPr sz="11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910333" y="3086862"/>
            <a:ext cx="29845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0" b="1">
                <a:solidFill>
                  <a:srgbClr val="C00000"/>
                </a:solidFill>
                <a:latin typeface="Arial"/>
                <a:cs typeface="Arial"/>
              </a:rPr>
              <a:t>16.1</a:t>
            </a:r>
            <a:endParaRPr sz="11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949576" y="3405327"/>
            <a:ext cx="220979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25" b="1">
                <a:solidFill>
                  <a:srgbClr val="ACA773"/>
                </a:solidFill>
                <a:latin typeface="Arial"/>
                <a:cs typeface="Arial"/>
              </a:rPr>
              <a:t>9.1</a:t>
            </a:r>
            <a:endParaRPr sz="11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949576" y="3794556"/>
            <a:ext cx="220979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25" b="1">
                <a:solidFill>
                  <a:srgbClr val="0D445E"/>
                </a:solidFill>
                <a:latin typeface="Arial"/>
                <a:cs typeface="Arial"/>
              </a:rPr>
              <a:t>5.0</a:t>
            </a:r>
            <a:endParaRPr sz="1100">
              <a:latin typeface="Arial"/>
              <a:cs typeface="Arial"/>
            </a:endParaRPr>
          </a:p>
        </p:txBody>
      </p:sp>
      <p:sp>
        <p:nvSpPr>
          <p:cNvPr id="20" name="object 20" descr=""/>
          <p:cNvSpPr/>
          <p:nvPr/>
        </p:nvSpPr>
        <p:spPr>
          <a:xfrm>
            <a:off x="5226177" y="1420609"/>
            <a:ext cx="3704590" cy="2669540"/>
          </a:xfrm>
          <a:custGeom>
            <a:avLst/>
            <a:gdLst/>
            <a:ahLst/>
            <a:cxnLst/>
            <a:rect l="l" t="t" r="r" b="b"/>
            <a:pathLst>
              <a:path w="3704590" h="2669540">
                <a:moveTo>
                  <a:pt x="53086" y="2575687"/>
                </a:moveTo>
                <a:lnTo>
                  <a:pt x="3704590" y="2575687"/>
                </a:lnTo>
                <a:lnTo>
                  <a:pt x="3704590" y="0"/>
                </a:lnTo>
                <a:lnTo>
                  <a:pt x="53086" y="0"/>
                </a:lnTo>
                <a:lnTo>
                  <a:pt x="53086" y="2575687"/>
                </a:lnTo>
                <a:close/>
              </a:path>
              <a:path w="3704590" h="2669540">
                <a:moveTo>
                  <a:pt x="0" y="135902"/>
                </a:moveTo>
                <a:lnTo>
                  <a:pt x="52959" y="135902"/>
                </a:lnTo>
              </a:path>
              <a:path w="3704590" h="2669540">
                <a:moveTo>
                  <a:pt x="0" y="915682"/>
                </a:moveTo>
                <a:lnTo>
                  <a:pt x="52959" y="915682"/>
                </a:lnTo>
              </a:path>
              <a:path w="3704590" h="2669540">
                <a:moveTo>
                  <a:pt x="0" y="1695462"/>
                </a:moveTo>
                <a:lnTo>
                  <a:pt x="52959" y="1695462"/>
                </a:lnTo>
              </a:path>
              <a:path w="3704590" h="2669540">
                <a:moveTo>
                  <a:pt x="0" y="2475191"/>
                </a:moveTo>
                <a:lnTo>
                  <a:pt x="52959" y="2475191"/>
                </a:lnTo>
              </a:path>
              <a:path w="3704590" h="2669540">
                <a:moveTo>
                  <a:pt x="133096" y="2577401"/>
                </a:moveTo>
                <a:lnTo>
                  <a:pt x="133096" y="2669159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 txBox="1"/>
          <p:nvPr/>
        </p:nvSpPr>
        <p:spPr>
          <a:xfrm>
            <a:off x="5026278" y="1401318"/>
            <a:ext cx="18097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25">
                <a:latin typeface="Arial"/>
                <a:cs typeface="Arial"/>
              </a:rPr>
              <a:t>60</a:t>
            </a:r>
            <a:endParaRPr sz="11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5026278" y="2181225"/>
            <a:ext cx="1809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>
                <a:latin typeface="Arial"/>
                <a:cs typeface="Arial"/>
              </a:rPr>
              <a:t>40</a:t>
            </a:r>
            <a:endParaRPr sz="11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5026278" y="2961259"/>
            <a:ext cx="1809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>
                <a:latin typeface="Arial"/>
                <a:cs typeface="Arial"/>
              </a:rPr>
              <a:t>20</a:t>
            </a:r>
            <a:endParaRPr sz="11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5104891" y="3741216"/>
            <a:ext cx="10350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0">
                <a:latin typeface="Arial"/>
                <a:cs typeface="Arial"/>
              </a:rPr>
              <a:t>0</a:t>
            </a:r>
            <a:endParaRPr sz="11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5308472" y="4071620"/>
            <a:ext cx="10350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0">
                <a:latin typeface="Arial"/>
                <a:cs typeface="Arial"/>
              </a:rPr>
              <a:t>0</a:t>
            </a:r>
            <a:endParaRPr sz="1100">
              <a:latin typeface="Arial"/>
              <a:cs typeface="Arial"/>
            </a:endParaRPr>
          </a:p>
        </p:txBody>
      </p:sp>
      <p:sp>
        <p:nvSpPr>
          <p:cNvPr id="26" name="object 26" descr=""/>
          <p:cNvSpPr/>
          <p:nvPr/>
        </p:nvSpPr>
        <p:spPr>
          <a:xfrm>
            <a:off x="5993638" y="3998010"/>
            <a:ext cx="0" cy="92075"/>
          </a:xfrm>
          <a:custGeom>
            <a:avLst/>
            <a:gdLst/>
            <a:ahLst/>
            <a:cxnLst/>
            <a:rect l="l" t="t" r="r" b="b"/>
            <a:pathLst>
              <a:path w="0" h="92075">
                <a:moveTo>
                  <a:pt x="0" y="0"/>
                </a:moveTo>
                <a:lnTo>
                  <a:pt x="0" y="91757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 descr=""/>
          <p:cNvSpPr txBox="1"/>
          <p:nvPr/>
        </p:nvSpPr>
        <p:spPr>
          <a:xfrm>
            <a:off x="5904103" y="4071620"/>
            <a:ext cx="1809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>
                <a:latin typeface="Arial"/>
                <a:cs typeface="Arial"/>
              </a:rPr>
              <a:t>12</a:t>
            </a:r>
            <a:endParaRPr sz="1100">
              <a:latin typeface="Arial"/>
              <a:cs typeface="Arial"/>
            </a:endParaRPr>
          </a:p>
        </p:txBody>
      </p:sp>
      <p:sp>
        <p:nvSpPr>
          <p:cNvPr id="28" name="object 28" descr=""/>
          <p:cNvSpPr/>
          <p:nvPr/>
        </p:nvSpPr>
        <p:spPr>
          <a:xfrm>
            <a:off x="6627876" y="3998010"/>
            <a:ext cx="1903095" cy="92075"/>
          </a:xfrm>
          <a:custGeom>
            <a:avLst/>
            <a:gdLst/>
            <a:ahLst/>
            <a:cxnLst/>
            <a:rect l="l" t="t" r="r" b="b"/>
            <a:pathLst>
              <a:path w="1903095" h="92075">
                <a:moveTo>
                  <a:pt x="0" y="0"/>
                </a:moveTo>
                <a:lnTo>
                  <a:pt x="0" y="91757"/>
                </a:lnTo>
              </a:path>
              <a:path w="1903095" h="92075">
                <a:moveTo>
                  <a:pt x="634365" y="0"/>
                </a:moveTo>
                <a:lnTo>
                  <a:pt x="634365" y="91757"/>
                </a:lnTo>
              </a:path>
              <a:path w="1903095" h="92075">
                <a:moveTo>
                  <a:pt x="1268729" y="0"/>
                </a:moveTo>
                <a:lnTo>
                  <a:pt x="1268729" y="91757"/>
                </a:lnTo>
              </a:path>
              <a:path w="1903095" h="92075">
                <a:moveTo>
                  <a:pt x="1903095" y="0"/>
                </a:moveTo>
                <a:lnTo>
                  <a:pt x="1903095" y="91757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 descr=""/>
          <p:cNvSpPr txBox="1"/>
          <p:nvPr/>
        </p:nvSpPr>
        <p:spPr>
          <a:xfrm>
            <a:off x="8441817" y="4071620"/>
            <a:ext cx="1809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>
                <a:latin typeface="Arial"/>
                <a:cs typeface="Arial"/>
              </a:rPr>
              <a:t>60</a:t>
            </a:r>
            <a:endParaRPr sz="1100">
              <a:latin typeface="Arial"/>
              <a:cs typeface="Arial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4766014" y="1452169"/>
            <a:ext cx="196215" cy="268668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z="1200">
                <a:latin typeface="Arial"/>
                <a:cs typeface="Arial"/>
              </a:rPr>
              <a:t>Death,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Stroke or</a:t>
            </a:r>
            <a:r>
              <a:rPr dirty="0" sz="1200" spc="-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HF</a:t>
            </a:r>
            <a:r>
              <a:rPr dirty="0" sz="1200" spc="1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Hospitalization</a:t>
            </a:r>
            <a:r>
              <a:rPr dirty="0" sz="1200" spc="-25">
                <a:latin typeface="Arial"/>
                <a:cs typeface="Arial"/>
              </a:rPr>
              <a:t> (%)</a:t>
            </a:r>
            <a:endParaRPr sz="1200">
              <a:latin typeface="Arial"/>
              <a:cs typeface="Arial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7608189" y="1552194"/>
            <a:ext cx="11309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"/>
                <a:cs typeface="Arial"/>
              </a:rPr>
              <a:t>Log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rank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p=0.20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8546972" y="2424176"/>
            <a:ext cx="29845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0" b="1">
                <a:solidFill>
                  <a:srgbClr val="C00000"/>
                </a:solidFill>
                <a:latin typeface="Arial"/>
                <a:cs typeface="Arial"/>
              </a:rPr>
              <a:t>34.1</a:t>
            </a:r>
            <a:endParaRPr sz="1100">
              <a:latin typeface="Arial"/>
              <a:cs typeface="Arial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8546972" y="2948152"/>
            <a:ext cx="298450" cy="415925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dirty="0" sz="1100" spc="-20" b="1">
                <a:solidFill>
                  <a:srgbClr val="ACA773"/>
                </a:solidFill>
                <a:latin typeface="Arial"/>
                <a:cs typeface="Arial"/>
              </a:rPr>
              <a:t>20.8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 spc="-20" b="1">
                <a:solidFill>
                  <a:srgbClr val="0D445E"/>
                </a:solidFill>
                <a:latin typeface="Arial"/>
                <a:cs typeface="Arial"/>
              </a:rPr>
              <a:t>17.5</a:t>
            </a:r>
            <a:endParaRPr sz="1100">
              <a:latin typeface="Arial"/>
              <a:cs typeface="Arial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6467347" y="3056001"/>
            <a:ext cx="298450" cy="3517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280"/>
              </a:lnSpc>
              <a:spcBef>
                <a:spcPts val="100"/>
              </a:spcBef>
            </a:pPr>
            <a:r>
              <a:rPr dirty="0" sz="1100" spc="-20" b="1">
                <a:solidFill>
                  <a:srgbClr val="ACA773"/>
                </a:solidFill>
                <a:latin typeface="Arial"/>
                <a:cs typeface="Arial"/>
              </a:rPr>
              <a:t>11.7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ts val="1280"/>
              </a:lnSpc>
            </a:pPr>
            <a:r>
              <a:rPr dirty="0" sz="1100" spc="-20" b="1">
                <a:solidFill>
                  <a:srgbClr val="C00000"/>
                </a:solidFill>
                <a:latin typeface="Arial"/>
                <a:cs typeface="Arial"/>
              </a:rPr>
              <a:t>11.1</a:t>
            </a:r>
            <a:endParaRPr sz="1100">
              <a:latin typeface="Arial"/>
              <a:cs typeface="Arial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6506971" y="3693414"/>
            <a:ext cx="22034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 b="1">
                <a:solidFill>
                  <a:srgbClr val="0D445E"/>
                </a:solidFill>
                <a:latin typeface="Arial"/>
                <a:cs typeface="Arial"/>
              </a:rPr>
              <a:t>7.2</a:t>
            </a:r>
            <a:endParaRPr sz="1100">
              <a:latin typeface="Arial"/>
              <a:cs typeface="Arial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3005073" y="1552194"/>
            <a:ext cx="12160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"/>
                <a:cs typeface="Arial"/>
              </a:rPr>
              <a:t>Log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rank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p&lt;0.001</a:t>
            </a:r>
            <a:endParaRPr sz="1200">
              <a:latin typeface="Arial"/>
              <a:cs typeface="Arial"/>
            </a:endParaRPr>
          </a:p>
        </p:txBody>
      </p:sp>
      <p:sp>
        <p:nvSpPr>
          <p:cNvPr id="37" name="object 37" descr=""/>
          <p:cNvSpPr/>
          <p:nvPr/>
        </p:nvSpPr>
        <p:spPr>
          <a:xfrm>
            <a:off x="787654" y="3521455"/>
            <a:ext cx="3194685" cy="471170"/>
          </a:xfrm>
          <a:custGeom>
            <a:avLst/>
            <a:gdLst/>
            <a:ahLst/>
            <a:cxnLst/>
            <a:rect l="l" t="t" r="r" b="b"/>
            <a:pathLst>
              <a:path w="3194685" h="471170">
                <a:moveTo>
                  <a:pt x="0" y="470916"/>
                </a:moveTo>
                <a:lnTo>
                  <a:pt x="133984" y="470916"/>
                </a:lnTo>
                <a:lnTo>
                  <a:pt x="133984" y="454685"/>
                </a:lnTo>
                <a:lnTo>
                  <a:pt x="162204" y="454685"/>
                </a:lnTo>
                <a:lnTo>
                  <a:pt x="162204" y="438442"/>
                </a:lnTo>
                <a:lnTo>
                  <a:pt x="239776" y="438442"/>
                </a:lnTo>
                <a:lnTo>
                  <a:pt x="239776" y="422211"/>
                </a:lnTo>
                <a:lnTo>
                  <a:pt x="267982" y="422211"/>
                </a:lnTo>
                <a:lnTo>
                  <a:pt x="317347" y="422211"/>
                </a:lnTo>
                <a:lnTo>
                  <a:pt x="409016" y="422211"/>
                </a:lnTo>
                <a:lnTo>
                  <a:pt x="409016" y="405968"/>
                </a:lnTo>
                <a:lnTo>
                  <a:pt x="641730" y="405968"/>
                </a:lnTo>
                <a:lnTo>
                  <a:pt x="719327" y="405968"/>
                </a:lnTo>
                <a:lnTo>
                  <a:pt x="719327" y="389737"/>
                </a:lnTo>
                <a:lnTo>
                  <a:pt x="881507" y="389737"/>
                </a:lnTo>
                <a:lnTo>
                  <a:pt x="881507" y="373494"/>
                </a:lnTo>
                <a:lnTo>
                  <a:pt x="895603" y="373494"/>
                </a:lnTo>
                <a:lnTo>
                  <a:pt x="895603" y="357263"/>
                </a:lnTo>
                <a:lnTo>
                  <a:pt x="980185" y="357263"/>
                </a:lnTo>
                <a:lnTo>
                  <a:pt x="980185" y="340995"/>
                </a:lnTo>
                <a:lnTo>
                  <a:pt x="1036701" y="340995"/>
                </a:lnTo>
                <a:lnTo>
                  <a:pt x="1036701" y="324739"/>
                </a:lnTo>
                <a:lnTo>
                  <a:pt x="1043685" y="324739"/>
                </a:lnTo>
                <a:lnTo>
                  <a:pt x="1043685" y="308610"/>
                </a:lnTo>
                <a:lnTo>
                  <a:pt x="1128268" y="308610"/>
                </a:lnTo>
                <a:lnTo>
                  <a:pt x="1128268" y="292354"/>
                </a:lnTo>
                <a:lnTo>
                  <a:pt x="1191768" y="292354"/>
                </a:lnTo>
                <a:lnTo>
                  <a:pt x="1191768" y="276098"/>
                </a:lnTo>
                <a:lnTo>
                  <a:pt x="1276477" y="276098"/>
                </a:lnTo>
                <a:lnTo>
                  <a:pt x="1473834" y="276098"/>
                </a:lnTo>
                <a:lnTo>
                  <a:pt x="1473834" y="259842"/>
                </a:lnTo>
                <a:lnTo>
                  <a:pt x="1544446" y="259842"/>
                </a:lnTo>
                <a:lnTo>
                  <a:pt x="1544446" y="243586"/>
                </a:lnTo>
                <a:lnTo>
                  <a:pt x="1558544" y="243586"/>
                </a:lnTo>
                <a:lnTo>
                  <a:pt x="1558544" y="227330"/>
                </a:lnTo>
                <a:lnTo>
                  <a:pt x="1636014" y="227330"/>
                </a:lnTo>
                <a:lnTo>
                  <a:pt x="1636014" y="211074"/>
                </a:lnTo>
                <a:lnTo>
                  <a:pt x="1748916" y="211074"/>
                </a:lnTo>
                <a:lnTo>
                  <a:pt x="1748916" y="194945"/>
                </a:lnTo>
                <a:lnTo>
                  <a:pt x="1755902" y="194945"/>
                </a:lnTo>
                <a:lnTo>
                  <a:pt x="1755902" y="178689"/>
                </a:lnTo>
                <a:lnTo>
                  <a:pt x="1769998" y="178689"/>
                </a:lnTo>
                <a:lnTo>
                  <a:pt x="1769998" y="162433"/>
                </a:lnTo>
                <a:lnTo>
                  <a:pt x="1918208" y="162433"/>
                </a:lnTo>
                <a:lnTo>
                  <a:pt x="2228469" y="162433"/>
                </a:lnTo>
                <a:lnTo>
                  <a:pt x="2228469" y="129921"/>
                </a:lnTo>
                <a:lnTo>
                  <a:pt x="2320163" y="129921"/>
                </a:lnTo>
                <a:lnTo>
                  <a:pt x="2320163" y="113665"/>
                </a:lnTo>
                <a:lnTo>
                  <a:pt x="2320163" y="97409"/>
                </a:lnTo>
                <a:lnTo>
                  <a:pt x="2404745" y="97409"/>
                </a:lnTo>
                <a:lnTo>
                  <a:pt x="2404745" y="65024"/>
                </a:lnTo>
                <a:lnTo>
                  <a:pt x="2552826" y="65024"/>
                </a:lnTo>
                <a:lnTo>
                  <a:pt x="2616326" y="65024"/>
                </a:lnTo>
                <a:lnTo>
                  <a:pt x="2616326" y="32512"/>
                </a:lnTo>
                <a:lnTo>
                  <a:pt x="2813811" y="32512"/>
                </a:lnTo>
                <a:lnTo>
                  <a:pt x="2813811" y="0"/>
                </a:lnTo>
                <a:lnTo>
                  <a:pt x="3194558" y="0"/>
                </a:lnTo>
              </a:path>
            </a:pathLst>
          </a:custGeom>
          <a:ln w="38100">
            <a:solidFill>
              <a:srgbClr val="0D445E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38" name="object 38" descr=""/>
          <p:cNvGrpSpPr/>
          <p:nvPr/>
        </p:nvGrpSpPr>
        <p:grpSpPr>
          <a:xfrm>
            <a:off x="777913" y="2450845"/>
            <a:ext cx="3223895" cy="1577975"/>
            <a:chOff x="777913" y="2450845"/>
            <a:chExt cx="3223895" cy="1577975"/>
          </a:xfrm>
        </p:grpSpPr>
        <p:sp>
          <p:nvSpPr>
            <p:cNvPr id="39" name="object 39" descr=""/>
            <p:cNvSpPr/>
            <p:nvPr/>
          </p:nvSpPr>
          <p:spPr>
            <a:xfrm>
              <a:off x="797928" y="3073907"/>
              <a:ext cx="3184525" cy="935990"/>
            </a:xfrm>
            <a:custGeom>
              <a:avLst/>
              <a:gdLst/>
              <a:ahLst/>
              <a:cxnLst/>
              <a:rect l="l" t="t" r="r" b="b"/>
              <a:pathLst>
                <a:path w="3184525" h="935989">
                  <a:moveTo>
                    <a:pt x="0" y="935761"/>
                  </a:moveTo>
                  <a:lnTo>
                    <a:pt x="0" y="918743"/>
                  </a:lnTo>
                  <a:lnTo>
                    <a:pt x="42176" y="918743"/>
                  </a:lnTo>
                  <a:lnTo>
                    <a:pt x="42176" y="901725"/>
                  </a:lnTo>
                  <a:lnTo>
                    <a:pt x="49212" y="901725"/>
                  </a:lnTo>
                  <a:lnTo>
                    <a:pt x="49212" y="884720"/>
                  </a:lnTo>
                  <a:lnTo>
                    <a:pt x="91389" y="884720"/>
                  </a:lnTo>
                  <a:lnTo>
                    <a:pt x="105448" y="884720"/>
                  </a:lnTo>
                  <a:lnTo>
                    <a:pt x="105448" y="867702"/>
                  </a:lnTo>
                  <a:lnTo>
                    <a:pt x="168706" y="867702"/>
                  </a:lnTo>
                  <a:lnTo>
                    <a:pt x="168706" y="850684"/>
                  </a:lnTo>
                  <a:lnTo>
                    <a:pt x="196824" y="850684"/>
                  </a:lnTo>
                  <a:lnTo>
                    <a:pt x="196824" y="833678"/>
                  </a:lnTo>
                  <a:lnTo>
                    <a:pt x="231978" y="833678"/>
                  </a:lnTo>
                  <a:lnTo>
                    <a:pt x="231978" y="816660"/>
                  </a:lnTo>
                  <a:lnTo>
                    <a:pt x="253060" y="816660"/>
                  </a:lnTo>
                  <a:lnTo>
                    <a:pt x="253060" y="799642"/>
                  </a:lnTo>
                  <a:lnTo>
                    <a:pt x="267119" y="799642"/>
                  </a:lnTo>
                  <a:lnTo>
                    <a:pt x="267119" y="782574"/>
                  </a:lnTo>
                  <a:lnTo>
                    <a:pt x="267119" y="765683"/>
                  </a:lnTo>
                  <a:lnTo>
                    <a:pt x="316331" y="765683"/>
                  </a:lnTo>
                  <a:lnTo>
                    <a:pt x="365531" y="765683"/>
                  </a:lnTo>
                  <a:lnTo>
                    <a:pt x="365531" y="748665"/>
                  </a:lnTo>
                  <a:lnTo>
                    <a:pt x="414743" y="748665"/>
                  </a:lnTo>
                  <a:lnTo>
                    <a:pt x="414743" y="731647"/>
                  </a:lnTo>
                  <a:lnTo>
                    <a:pt x="485025" y="731647"/>
                  </a:lnTo>
                  <a:lnTo>
                    <a:pt x="485025" y="714629"/>
                  </a:lnTo>
                  <a:lnTo>
                    <a:pt x="499122" y="714629"/>
                  </a:lnTo>
                  <a:lnTo>
                    <a:pt x="541286" y="714629"/>
                  </a:lnTo>
                  <a:lnTo>
                    <a:pt x="541286" y="697611"/>
                  </a:lnTo>
                  <a:lnTo>
                    <a:pt x="548271" y="697611"/>
                  </a:lnTo>
                  <a:lnTo>
                    <a:pt x="548271" y="680593"/>
                  </a:lnTo>
                  <a:lnTo>
                    <a:pt x="555383" y="680593"/>
                  </a:lnTo>
                  <a:lnTo>
                    <a:pt x="555383" y="663575"/>
                  </a:lnTo>
                  <a:lnTo>
                    <a:pt x="639711" y="663575"/>
                  </a:lnTo>
                  <a:lnTo>
                    <a:pt x="667778" y="663575"/>
                  </a:lnTo>
                  <a:lnTo>
                    <a:pt x="667778" y="646557"/>
                  </a:lnTo>
                  <a:lnTo>
                    <a:pt x="1096657" y="646557"/>
                  </a:lnTo>
                  <a:lnTo>
                    <a:pt x="1096657" y="629539"/>
                  </a:lnTo>
                  <a:lnTo>
                    <a:pt x="1131709" y="629539"/>
                  </a:lnTo>
                  <a:lnTo>
                    <a:pt x="1131709" y="612521"/>
                  </a:lnTo>
                  <a:lnTo>
                    <a:pt x="1166888" y="612521"/>
                  </a:lnTo>
                  <a:lnTo>
                    <a:pt x="1166888" y="595503"/>
                  </a:lnTo>
                  <a:lnTo>
                    <a:pt x="1202067" y="595503"/>
                  </a:lnTo>
                  <a:lnTo>
                    <a:pt x="1202067" y="578485"/>
                  </a:lnTo>
                  <a:lnTo>
                    <a:pt x="1230134" y="578485"/>
                  </a:lnTo>
                  <a:lnTo>
                    <a:pt x="1230134" y="561467"/>
                  </a:lnTo>
                  <a:lnTo>
                    <a:pt x="1272298" y="561467"/>
                  </a:lnTo>
                  <a:lnTo>
                    <a:pt x="1448066" y="561467"/>
                  </a:lnTo>
                  <a:lnTo>
                    <a:pt x="1448066" y="544449"/>
                  </a:lnTo>
                  <a:lnTo>
                    <a:pt x="1476133" y="544449"/>
                  </a:lnTo>
                  <a:lnTo>
                    <a:pt x="1476133" y="527431"/>
                  </a:lnTo>
                  <a:lnTo>
                    <a:pt x="1504327" y="527431"/>
                  </a:lnTo>
                  <a:lnTo>
                    <a:pt x="1504327" y="510413"/>
                  </a:lnTo>
                  <a:lnTo>
                    <a:pt x="1560588" y="510413"/>
                  </a:lnTo>
                  <a:lnTo>
                    <a:pt x="1560588" y="493395"/>
                  </a:lnTo>
                  <a:lnTo>
                    <a:pt x="1616722" y="493395"/>
                  </a:lnTo>
                  <a:lnTo>
                    <a:pt x="1616722" y="476377"/>
                  </a:lnTo>
                  <a:lnTo>
                    <a:pt x="1623834" y="476377"/>
                  </a:lnTo>
                  <a:lnTo>
                    <a:pt x="1623834" y="459359"/>
                  </a:lnTo>
                  <a:lnTo>
                    <a:pt x="1680095" y="459359"/>
                  </a:lnTo>
                  <a:lnTo>
                    <a:pt x="1680095" y="442341"/>
                  </a:lnTo>
                  <a:lnTo>
                    <a:pt x="1848751" y="442341"/>
                  </a:lnTo>
                  <a:lnTo>
                    <a:pt x="1848751" y="425323"/>
                  </a:lnTo>
                  <a:lnTo>
                    <a:pt x="1911997" y="425323"/>
                  </a:lnTo>
                  <a:lnTo>
                    <a:pt x="2291600" y="425323"/>
                  </a:lnTo>
                  <a:lnTo>
                    <a:pt x="2291600" y="391287"/>
                  </a:lnTo>
                  <a:lnTo>
                    <a:pt x="2460383" y="391287"/>
                  </a:lnTo>
                  <a:lnTo>
                    <a:pt x="2460383" y="357250"/>
                  </a:lnTo>
                  <a:lnTo>
                    <a:pt x="2467368" y="357250"/>
                  </a:lnTo>
                  <a:lnTo>
                    <a:pt x="2467368" y="323215"/>
                  </a:lnTo>
                  <a:lnTo>
                    <a:pt x="2509532" y="323215"/>
                  </a:lnTo>
                  <a:lnTo>
                    <a:pt x="2509532" y="289179"/>
                  </a:lnTo>
                  <a:lnTo>
                    <a:pt x="2523629" y="289179"/>
                  </a:lnTo>
                  <a:lnTo>
                    <a:pt x="2523629" y="255269"/>
                  </a:lnTo>
                  <a:lnTo>
                    <a:pt x="2544711" y="255269"/>
                  </a:lnTo>
                  <a:lnTo>
                    <a:pt x="2622054" y="255269"/>
                  </a:lnTo>
                  <a:lnTo>
                    <a:pt x="2622054" y="221234"/>
                  </a:lnTo>
                  <a:lnTo>
                    <a:pt x="2748546" y="221234"/>
                  </a:lnTo>
                  <a:lnTo>
                    <a:pt x="2748546" y="170180"/>
                  </a:lnTo>
                  <a:lnTo>
                    <a:pt x="2846971" y="170180"/>
                  </a:lnTo>
                  <a:lnTo>
                    <a:pt x="2846971" y="136144"/>
                  </a:lnTo>
                  <a:lnTo>
                    <a:pt x="2853956" y="136144"/>
                  </a:lnTo>
                  <a:lnTo>
                    <a:pt x="2853956" y="85090"/>
                  </a:lnTo>
                  <a:lnTo>
                    <a:pt x="2973463" y="85090"/>
                  </a:lnTo>
                  <a:lnTo>
                    <a:pt x="2973463" y="34036"/>
                  </a:lnTo>
                  <a:lnTo>
                    <a:pt x="2994545" y="34036"/>
                  </a:lnTo>
                  <a:lnTo>
                    <a:pt x="2994545" y="0"/>
                  </a:lnTo>
                  <a:lnTo>
                    <a:pt x="3184410" y="0"/>
                  </a:lnTo>
                </a:path>
              </a:pathLst>
            </a:custGeom>
            <a:ln w="38100">
              <a:solidFill>
                <a:srgbClr val="ACA77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796963" y="2469895"/>
              <a:ext cx="3184525" cy="1524000"/>
            </a:xfrm>
            <a:custGeom>
              <a:avLst/>
              <a:gdLst/>
              <a:ahLst/>
              <a:cxnLst/>
              <a:rect l="l" t="t" r="r" b="b"/>
              <a:pathLst>
                <a:path w="3184525" h="1524000">
                  <a:moveTo>
                    <a:pt x="0" y="1524000"/>
                  </a:moveTo>
                  <a:lnTo>
                    <a:pt x="49212" y="1524000"/>
                  </a:lnTo>
                  <a:lnTo>
                    <a:pt x="49212" y="1507426"/>
                  </a:lnTo>
                  <a:lnTo>
                    <a:pt x="84366" y="1507426"/>
                  </a:lnTo>
                  <a:lnTo>
                    <a:pt x="84366" y="1490865"/>
                  </a:lnTo>
                  <a:lnTo>
                    <a:pt x="140601" y="1490865"/>
                  </a:lnTo>
                  <a:lnTo>
                    <a:pt x="140601" y="1474304"/>
                  </a:lnTo>
                  <a:lnTo>
                    <a:pt x="140601" y="1457731"/>
                  </a:lnTo>
                  <a:lnTo>
                    <a:pt x="175742" y="1457731"/>
                  </a:lnTo>
                  <a:lnTo>
                    <a:pt x="175742" y="1441170"/>
                  </a:lnTo>
                  <a:lnTo>
                    <a:pt x="217919" y="1441170"/>
                  </a:lnTo>
                  <a:lnTo>
                    <a:pt x="217919" y="1408036"/>
                  </a:lnTo>
                  <a:lnTo>
                    <a:pt x="217919" y="1391539"/>
                  </a:lnTo>
                  <a:lnTo>
                    <a:pt x="288213" y="1391539"/>
                  </a:lnTo>
                  <a:lnTo>
                    <a:pt x="288213" y="1374902"/>
                  </a:lnTo>
                  <a:lnTo>
                    <a:pt x="316331" y="1374902"/>
                  </a:lnTo>
                  <a:lnTo>
                    <a:pt x="344449" y="1374902"/>
                  </a:lnTo>
                  <a:lnTo>
                    <a:pt x="344449" y="1358392"/>
                  </a:lnTo>
                  <a:lnTo>
                    <a:pt x="351485" y="1358392"/>
                  </a:lnTo>
                  <a:lnTo>
                    <a:pt x="351485" y="1341755"/>
                  </a:lnTo>
                  <a:lnTo>
                    <a:pt x="379603" y="1341755"/>
                  </a:lnTo>
                  <a:lnTo>
                    <a:pt x="379603" y="1325245"/>
                  </a:lnTo>
                  <a:lnTo>
                    <a:pt x="393661" y="1325245"/>
                  </a:lnTo>
                  <a:lnTo>
                    <a:pt x="393661" y="1308608"/>
                  </a:lnTo>
                  <a:lnTo>
                    <a:pt x="499071" y="1308608"/>
                  </a:lnTo>
                  <a:lnTo>
                    <a:pt x="499071" y="1292098"/>
                  </a:lnTo>
                  <a:lnTo>
                    <a:pt x="513168" y="1292098"/>
                  </a:lnTo>
                  <a:lnTo>
                    <a:pt x="513168" y="1275461"/>
                  </a:lnTo>
                  <a:lnTo>
                    <a:pt x="548347" y="1275461"/>
                  </a:lnTo>
                  <a:lnTo>
                    <a:pt x="548347" y="1258951"/>
                  </a:lnTo>
                  <a:lnTo>
                    <a:pt x="583399" y="1258951"/>
                  </a:lnTo>
                  <a:lnTo>
                    <a:pt x="639660" y="1258951"/>
                  </a:lnTo>
                  <a:lnTo>
                    <a:pt x="660742" y="1258951"/>
                  </a:lnTo>
                  <a:lnTo>
                    <a:pt x="660742" y="1242441"/>
                  </a:lnTo>
                  <a:lnTo>
                    <a:pt x="674839" y="1242441"/>
                  </a:lnTo>
                  <a:lnTo>
                    <a:pt x="674839" y="1225804"/>
                  </a:lnTo>
                  <a:lnTo>
                    <a:pt x="695921" y="1225804"/>
                  </a:lnTo>
                  <a:lnTo>
                    <a:pt x="695921" y="1209294"/>
                  </a:lnTo>
                  <a:lnTo>
                    <a:pt x="717003" y="1209294"/>
                  </a:lnTo>
                  <a:lnTo>
                    <a:pt x="717003" y="1192657"/>
                  </a:lnTo>
                  <a:lnTo>
                    <a:pt x="717003" y="1176147"/>
                  </a:lnTo>
                  <a:lnTo>
                    <a:pt x="723988" y="1176147"/>
                  </a:lnTo>
                  <a:lnTo>
                    <a:pt x="723988" y="1159510"/>
                  </a:lnTo>
                  <a:lnTo>
                    <a:pt x="745070" y="1159510"/>
                  </a:lnTo>
                  <a:lnTo>
                    <a:pt x="745070" y="1143000"/>
                  </a:lnTo>
                  <a:lnTo>
                    <a:pt x="759167" y="1143000"/>
                  </a:lnTo>
                  <a:lnTo>
                    <a:pt x="759167" y="1126490"/>
                  </a:lnTo>
                  <a:lnTo>
                    <a:pt x="780249" y="1126490"/>
                  </a:lnTo>
                  <a:lnTo>
                    <a:pt x="780249" y="1109853"/>
                  </a:lnTo>
                  <a:lnTo>
                    <a:pt x="822413" y="1109853"/>
                  </a:lnTo>
                  <a:lnTo>
                    <a:pt x="822413" y="1093343"/>
                  </a:lnTo>
                  <a:lnTo>
                    <a:pt x="871689" y="1093343"/>
                  </a:lnTo>
                  <a:lnTo>
                    <a:pt x="871689" y="1060196"/>
                  </a:lnTo>
                  <a:lnTo>
                    <a:pt x="934935" y="1060196"/>
                  </a:lnTo>
                  <a:lnTo>
                    <a:pt x="934935" y="1043559"/>
                  </a:lnTo>
                  <a:lnTo>
                    <a:pt x="956017" y="1043559"/>
                  </a:lnTo>
                  <a:lnTo>
                    <a:pt x="991196" y="1043559"/>
                  </a:lnTo>
                  <a:lnTo>
                    <a:pt x="991196" y="1027049"/>
                  </a:lnTo>
                  <a:lnTo>
                    <a:pt x="998181" y="1027049"/>
                  </a:lnTo>
                  <a:lnTo>
                    <a:pt x="998181" y="1010412"/>
                  </a:lnTo>
                  <a:lnTo>
                    <a:pt x="1047457" y="1010412"/>
                  </a:lnTo>
                  <a:lnTo>
                    <a:pt x="1047457" y="977392"/>
                  </a:lnTo>
                  <a:lnTo>
                    <a:pt x="1068539" y="977392"/>
                  </a:lnTo>
                  <a:lnTo>
                    <a:pt x="1068539" y="960755"/>
                  </a:lnTo>
                  <a:lnTo>
                    <a:pt x="1075524" y="960755"/>
                  </a:lnTo>
                  <a:lnTo>
                    <a:pt x="1075524" y="944245"/>
                  </a:lnTo>
                  <a:lnTo>
                    <a:pt x="1096606" y="944245"/>
                  </a:lnTo>
                  <a:lnTo>
                    <a:pt x="1096606" y="927608"/>
                  </a:lnTo>
                  <a:lnTo>
                    <a:pt x="1110703" y="927608"/>
                  </a:lnTo>
                  <a:lnTo>
                    <a:pt x="1110703" y="911098"/>
                  </a:lnTo>
                  <a:lnTo>
                    <a:pt x="1152867" y="911098"/>
                  </a:lnTo>
                  <a:lnTo>
                    <a:pt x="1152867" y="894461"/>
                  </a:lnTo>
                  <a:lnTo>
                    <a:pt x="1244180" y="894461"/>
                  </a:lnTo>
                  <a:lnTo>
                    <a:pt x="1244180" y="877951"/>
                  </a:lnTo>
                  <a:lnTo>
                    <a:pt x="1272374" y="877951"/>
                  </a:lnTo>
                  <a:lnTo>
                    <a:pt x="1328635" y="877951"/>
                  </a:lnTo>
                  <a:lnTo>
                    <a:pt x="1328635" y="861441"/>
                  </a:lnTo>
                  <a:lnTo>
                    <a:pt x="1391881" y="861441"/>
                  </a:lnTo>
                  <a:lnTo>
                    <a:pt x="1391881" y="844804"/>
                  </a:lnTo>
                  <a:lnTo>
                    <a:pt x="1419948" y="844804"/>
                  </a:lnTo>
                  <a:lnTo>
                    <a:pt x="1419948" y="828294"/>
                  </a:lnTo>
                  <a:lnTo>
                    <a:pt x="1434045" y="828294"/>
                  </a:lnTo>
                  <a:lnTo>
                    <a:pt x="1434045" y="811657"/>
                  </a:lnTo>
                  <a:lnTo>
                    <a:pt x="1448142" y="811657"/>
                  </a:lnTo>
                  <a:lnTo>
                    <a:pt x="1448142" y="795147"/>
                  </a:lnTo>
                  <a:lnTo>
                    <a:pt x="1511388" y="795147"/>
                  </a:lnTo>
                  <a:lnTo>
                    <a:pt x="1511388" y="778510"/>
                  </a:lnTo>
                  <a:lnTo>
                    <a:pt x="1651977" y="778510"/>
                  </a:lnTo>
                  <a:lnTo>
                    <a:pt x="1651977" y="762000"/>
                  </a:lnTo>
                  <a:lnTo>
                    <a:pt x="1694141" y="762000"/>
                  </a:lnTo>
                  <a:lnTo>
                    <a:pt x="1694141" y="745490"/>
                  </a:lnTo>
                  <a:lnTo>
                    <a:pt x="1743290" y="745490"/>
                  </a:lnTo>
                  <a:lnTo>
                    <a:pt x="1743290" y="712343"/>
                  </a:lnTo>
                  <a:lnTo>
                    <a:pt x="1778469" y="712343"/>
                  </a:lnTo>
                  <a:lnTo>
                    <a:pt x="1778469" y="695706"/>
                  </a:lnTo>
                  <a:lnTo>
                    <a:pt x="1855812" y="695706"/>
                  </a:lnTo>
                  <a:lnTo>
                    <a:pt x="1855812" y="679196"/>
                  </a:lnTo>
                  <a:lnTo>
                    <a:pt x="1876894" y="679196"/>
                  </a:lnTo>
                  <a:lnTo>
                    <a:pt x="1876894" y="662559"/>
                  </a:lnTo>
                  <a:lnTo>
                    <a:pt x="1883879" y="662559"/>
                  </a:lnTo>
                  <a:lnTo>
                    <a:pt x="1883879" y="646049"/>
                  </a:lnTo>
                  <a:lnTo>
                    <a:pt x="1912073" y="646049"/>
                  </a:lnTo>
                  <a:lnTo>
                    <a:pt x="1947125" y="646049"/>
                  </a:lnTo>
                  <a:lnTo>
                    <a:pt x="1947125" y="629412"/>
                  </a:lnTo>
                  <a:lnTo>
                    <a:pt x="1947125" y="596392"/>
                  </a:lnTo>
                  <a:lnTo>
                    <a:pt x="1968207" y="596392"/>
                  </a:lnTo>
                  <a:lnTo>
                    <a:pt x="1968207" y="579755"/>
                  </a:lnTo>
                  <a:lnTo>
                    <a:pt x="1982304" y="579755"/>
                  </a:lnTo>
                  <a:lnTo>
                    <a:pt x="1982304" y="563245"/>
                  </a:lnTo>
                  <a:lnTo>
                    <a:pt x="2073744" y="563245"/>
                  </a:lnTo>
                  <a:lnTo>
                    <a:pt x="2073744" y="530098"/>
                  </a:lnTo>
                  <a:lnTo>
                    <a:pt x="2333840" y="530098"/>
                  </a:lnTo>
                  <a:lnTo>
                    <a:pt x="2333840" y="513461"/>
                  </a:lnTo>
                  <a:lnTo>
                    <a:pt x="2376004" y="513461"/>
                  </a:lnTo>
                  <a:lnTo>
                    <a:pt x="2376004" y="480441"/>
                  </a:lnTo>
                  <a:lnTo>
                    <a:pt x="2453347" y="480441"/>
                  </a:lnTo>
                  <a:lnTo>
                    <a:pt x="2453347" y="463804"/>
                  </a:lnTo>
                  <a:lnTo>
                    <a:pt x="2544660" y="463804"/>
                  </a:lnTo>
                  <a:lnTo>
                    <a:pt x="2551772" y="463804"/>
                  </a:lnTo>
                  <a:lnTo>
                    <a:pt x="2551772" y="414147"/>
                  </a:lnTo>
                  <a:lnTo>
                    <a:pt x="2586824" y="414147"/>
                  </a:lnTo>
                  <a:lnTo>
                    <a:pt x="2586824" y="381000"/>
                  </a:lnTo>
                  <a:lnTo>
                    <a:pt x="2678264" y="381000"/>
                  </a:lnTo>
                  <a:lnTo>
                    <a:pt x="2678264" y="347853"/>
                  </a:lnTo>
                  <a:lnTo>
                    <a:pt x="2818853" y="347853"/>
                  </a:lnTo>
                  <a:lnTo>
                    <a:pt x="2818853" y="314706"/>
                  </a:lnTo>
                  <a:lnTo>
                    <a:pt x="2839935" y="314706"/>
                  </a:lnTo>
                  <a:lnTo>
                    <a:pt x="2839935" y="265049"/>
                  </a:lnTo>
                  <a:lnTo>
                    <a:pt x="2839935" y="215392"/>
                  </a:lnTo>
                  <a:lnTo>
                    <a:pt x="2839935" y="182245"/>
                  </a:lnTo>
                  <a:lnTo>
                    <a:pt x="2917278" y="182245"/>
                  </a:lnTo>
                  <a:lnTo>
                    <a:pt x="2917278" y="132461"/>
                  </a:lnTo>
                  <a:lnTo>
                    <a:pt x="2917278" y="82804"/>
                  </a:lnTo>
                  <a:lnTo>
                    <a:pt x="3008591" y="82804"/>
                  </a:lnTo>
                  <a:lnTo>
                    <a:pt x="3008591" y="49656"/>
                  </a:lnTo>
                  <a:lnTo>
                    <a:pt x="3036785" y="49656"/>
                  </a:lnTo>
                  <a:lnTo>
                    <a:pt x="3036785" y="0"/>
                  </a:lnTo>
                  <a:lnTo>
                    <a:pt x="3184359" y="0"/>
                  </a:lnTo>
                </a:path>
              </a:pathLst>
            </a:custGeom>
            <a:ln w="381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1" name="object 41" descr=""/>
          <p:cNvSpPr txBox="1"/>
          <p:nvPr/>
        </p:nvSpPr>
        <p:spPr>
          <a:xfrm>
            <a:off x="1581403" y="4041091"/>
            <a:ext cx="1929764" cy="463550"/>
          </a:xfrm>
          <a:prstGeom prst="rect">
            <a:avLst/>
          </a:prstGeom>
        </p:spPr>
        <p:txBody>
          <a:bodyPr wrap="square" lIns="0" tIns="54610" rIns="0" bIns="0" rtlCol="0" vert="horz">
            <a:spAutoFit/>
          </a:bodyPr>
          <a:lstStyle/>
          <a:p>
            <a:pPr marL="407034">
              <a:lnSpc>
                <a:spcPct val="100000"/>
              </a:lnSpc>
              <a:spcBef>
                <a:spcPts val="430"/>
              </a:spcBef>
              <a:tabLst>
                <a:tab pos="1041400" algn="l"/>
                <a:tab pos="1675764" algn="l"/>
              </a:tabLst>
            </a:pPr>
            <a:r>
              <a:rPr dirty="0" sz="1100" spc="-25">
                <a:latin typeface="Arial"/>
                <a:cs typeface="Arial"/>
              </a:rPr>
              <a:t>24</a:t>
            </a:r>
            <a:r>
              <a:rPr dirty="0" sz="1100">
                <a:latin typeface="Arial"/>
                <a:cs typeface="Arial"/>
              </a:rPr>
              <a:t>	</a:t>
            </a:r>
            <a:r>
              <a:rPr dirty="0" sz="1100" spc="-25">
                <a:latin typeface="Arial"/>
                <a:cs typeface="Arial"/>
              </a:rPr>
              <a:t>36</a:t>
            </a:r>
            <a:r>
              <a:rPr dirty="0" sz="1100">
                <a:latin typeface="Arial"/>
                <a:cs typeface="Arial"/>
              </a:rPr>
              <a:t>	</a:t>
            </a:r>
            <a:r>
              <a:rPr dirty="0" sz="1100" spc="-25">
                <a:latin typeface="Arial"/>
                <a:cs typeface="Arial"/>
              </a:rPr>
              <a:t>48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dirty="0" sz="1200">
                <a:latin typeface="Arial"/>
                <a:cs typeface="Arial"/>
              </a:rPr>
              <a:t>Months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from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Randomization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42" name="object 42" descr=""/>
          <p:cNvGrpSpPr/>
          <p:nvPr/>
        </p:nvGrpSpPr>
        <p:grpSpPr>
          <a:xfrm>
            <a:off x="5323713" y="1670304"/>
            <a:ext cx="3223260" cy="2319655"/>
            <a:chOff x="5323713" y="1670304"/>
            <a:chExt cx="3223260" cy="2319655"/>
          </a:xfrm>
        </p:grpSpPr>
        <p:sp>
          <p:nvSpPr>
            <p:cNvPr id="43" name="object 43" descr=""/>
            <p:cNvSpPr/>
            <p:nvPr/>
          </p:nvSpPr>
          <p:spPr>
            <a:xfrm>
              <a:off x="5372227" y="3276981"/>
              <a:ext cx="3155950" cy="673100"/>
            </a:xfrm>
            <a:custGeom>
              <a:avLst/>
              <a:gdLst/>
              <a:ahLst/>
              <a:cxnLst/>
              <a:rect l="l" t="t" r="r" b="b"/>
              <a:pathLst>
                <a:path w="3155950" h="673100">
                  <a:moveTo>
                    <a:pt x="0" y="672592"/>
                  </a:moveTo>
                  <a:lnTo>
                    <a:pt x="90550" y="672592"/>
                  </a:lnTo>
                  <a:lnTo>
                    <a:pt x="90550" y="656577"/>
                  </a:lnTo>
                  <a:lnTo>
                    <a:pt x="139319" y="656577"/>
                  </a:lnTo>
                  <a:lnTo>
                    <a:pt x="139319" y="640562"/>
                  </a:lnTo>
                  <a:lnTo>
                    <a:pt x="160147" y="640562"/>
                  </a:lnTo>
                  <a:lnTo>
                    <a:pt x="160147" y="624547"/>
                  </a:lnTo>
                  <a:lnTo>
                    <a:pt x="174117" y="624547"/>
                  </a:lnTo>
                  <a:lnTo>
                    <a:pt x="250698" y="624547"/>
                  </a:lnTo>
                  <a:lnTo>
                    <a:pt x="250698" y="608520"/>
                  </a:lnTo>
                  <a:lnTo>
                    <a:pt x="264668" y="608520"/>
                  </a:lnTo>
                  <a:lnTo>
                    <a:pt x="264668" y="592455"/>
                  </a:lnTo>
                  <a:lnTo>
                    <a:pt x="313436" y="592455"/>
                  </a:lnTo>
                  <a:lnTo>
                    <a:pt x="348234" y="592455"/>
                  </a:lnTo>
                  <a:lnTo>
                    <a:pt x="348234" y="576453"/>
                  </a:lnTo>
                  <a:lnTo>
                    <a:pt x="410972" y="576453"/>
                  </a:lnTo>
                  <a:lnTo>
                    <a:pt x="410972" y="560451"/>
                  </a:lnTo>
                  <a:lnTo>
                    <a:pt x="494538" y="560451"/>
                  </a:lnTo>
                  <a:lnTo>
                    <a:pt x="494538" y="544449"/>
                  </a:lnTo>
                  <a:lnTo>
                    <a:pt x="536321" y="544449"/>
                  </a:lnTo>
                  <a:lnTo>
                    <a:pt x="536321" y="528447"/>
                  </a:lnTo>
                  <a:lnTo>
                    <a:pt x="543306" y="528447"/>
                  </a:lnTo>
                  <a:lnTo>
                    <a:pt x="543306" y="512445"/>
                  </a:lnTo>
                  <a:lnTo>
                    <a:pt x="578103" y="512445"/>
                  </a:lnTo>
                  <a:lnTo>
                    <a:pt x="578103" y="496443"/>
                  </a:lnTo>
                  <a:lnTo>
                    <a:pt x="633857" y="496443"/>
                  </a:lnTo>
                  <a:lnTo>
                    <a:pt x="689610" y="496443"/>
                  </a:lnTo>
                  <a:lnTo>
                    <a:pt x="689610" y="480441"/>
                  </a:lnTo>
                  <a:lnTo>
                    <a:pt x="710438" y="480441"/>
                  </a:lnTo>
                  <a:lnTo>
                    <a:pt x="710438" y="464439"/>
                  </a:lnTo>
                  <a:lnTo>
                    <a:pt x="884682" y="464439"/>
                  </a:lnTo>
                  <a:lnTo>
                    <a:pt x="884682" y="448437"/>
                  </a:lnTo>
                  <a:lnTo>
                    <a:pt x="1030859" y="448437"/>
                  </a:lnTo>
                  <a:lnTo>
                    <a:pt x="1030859" y="432308"/>
                  </a:lnTo>
                  <a:lnTo>
                    <a:pt x="1100582" y="432308"/>
                  </a:lnTo>
                  <a:lnTo>
                    <a:pt x="1114552" y="432308"/>
                  </a:lnTo>
                  <a:lnTo>
                    <a:pt x="1114552" y="416306"/>
                  </a:lnTo>
                  <a:lnTo>
                    <a:pt x="1177163" y="416306"/>
                  </a:lnTo>
                  <a:lnTo>
                    <a:pt x="1177163" y="400304"/>
                  </a:lnTo>
                  <a:lnTo>
                    <a:pt x="1260728" y="400304"/>
                  </a:lnTo>
                  <a:lnTo>
                    <a:pt x="1379220" y="400304"/>
                  </a:lnTo>
                  <a:lnTo>
                    <a:pt x="1379220" y="384302"/>
                  </a:lnTo>
                  <a:lnTo>
                    <a:pt x="1455801" y="384302"/>
                  </a:lnTo>
                  <a:lnTo>
                    <a:pt x="1455801" y="368300"/>
                  </a:lnTo>
                  <a:lnTo>
                    <a:pt x="1462786" y="368300"/>
                  </a:lnTo>
                  <a:lnTo>
                    <a:pt x="1462786" y="352298"/>
                  </a:lnTo>
                  <a:lnTo>
                    <a:pt x="1539367" y="352298"/>
                  </a:lnTo>
                  <a:lnTo>
                    <a:pt x="1539367" y="336296"/>
                  </a:lnTo>
                  <a:lnTo>
                    <a:pt x="1616075" y="336296"/>
                  </a:lnTo>
                  <a:lnTo>
                    <a:pt x="1616075" y="304292"/>
                  </a:lnTo>
                  <a:lnTo>
                    <a:pt x="1678686" y="304292"/>
                  </a:lnTo>
                  <a:lnTo>
                    <a:pt x="1678686" y="288290"/>
                  </a:lnTo>
                  <a:lnTo>
                    <a:pt x="1866773" y="288290"/>
                  </a:lnTo>
                  <a:lnTo>
                    <a:pt x="1866773" y="272161"/>
                  </a:lnTo>
                  <a:lnTo>
                    <a:pt x="1894713" y="272161"/>
                  </a:lnTo>
                  <a:lnTo>
                    <a:pt x="2201164" y="272161"/>
                  </a:lnTo>
                  <a:lnTo>
                    <a:pt x="2201164" y="256159"/>
                  </a:lnTo>
                  <a:lnTo>
                    <a:pt x="2270887" y="256159"/>
                  </a:lnTo>
                  <a:lnTo>
                    <a:pt x="2270887" y="224155"/>
                  </a:lnTo>
                  <a:lnTo>
                    <a:pt x="2312670" y="224155"/>
                  </a:lnTo>
                  <a:lnTo>
                    <a:pt x="2312670" y="208153"/>
                  </a:lnTo>
                  <a:lnTo>
                    <a:pt x="2445004" y="208153"/>
                  </a:lnTo>
                  <a:lnTo>
                    <a:pt x="2445004" y="176149"/>
                  </a:lnTo>
                  <a:lnTo>
                    <a:pt x="2500756" y="176149"/>
                  </a:lnTo>
                  <a:lnTo>
                    <a:pt x="2500756" y="144145"/>
                  </a:lnTo>
                  <a:lnTo>
                    <a:pt x="2521584" y="144145"/>
                  </a:lnTo>
                  <a:lnTo>
                    <a:pt x="2598293" y="144145"/>
                  </a:lnTo>
                  <a:lnTo>
                    <a:pt x="2598293" y="112014"/>
                  </a:lnTo>
                  <a:lnTo>
                    <a:pt x="2814193" y="112014"/>
                  </a:lnTo>
                  <a:lnTo>
                    <a:pt x="2814193" y="80010"/>
                  </a:lnTo>
                  <a:lnTo>
                    <a:pt x="2946527" y="80010"/>
                  </a:lnTo>
                  <a:lnTo>
                    <a:pt x="2946527" y="32004"/>
                  </a:lnTo>
                  <a:lnTo>
                    <a:pt x="2967481" y="32004"/>
                  </a:lnTo>
                  <a:lnTo>
                    <a:pt x="2967481" y="0"/>
                  </a:lnTo>
                  <a:lnTo>
                    <a:pt x="3155569" y="0"/>
                  </a:lnTo>
                </a:path>
              </a:pathLst>
            </a:custGeom>
            <a:ln w="38100">
              <a:solidFill>
                <a:srgbClr val="0D445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5379847" y="3094101"/>
              <a:ext cx="3148330" cy="876935"/>
            </a:xfrm>
            <a:custGeom>
              <a:avLst/>
              <a:gdLst/>
              <a:ahLst/>
              <a:cxnLst/>
              <a:rect l="l" t="t" r="r" b="b"/>
              <a:pathLst>
                <a:path w="3148329" h="876935">
                  <a:moveTo>
                    <a:pt x="0" y="876808"/>
                  </a:moveTo>
                  <a:lnTo>
                    <a:pt x="0" y="859269"/>
                  </a:lnTo>
                  <a:lnTo>
                    <a:pt x="41655" y="859269"/>
                  </a:lnTo>
                  <a:lnTo>
                    <a:pt x="41655" y="841730"/>
                  </a:lnTo>
                  <a:lnTo>
                    <a:pt x="48640" y="841730"/>
                  </a:lnTo>
                  <a:lnTo>
                    <a:pt x="48640" y="824191"/>
                  </a:lnTo>
                  <a:lnTo>
                    <a:pt x="132079" y="824191"/>
                  </a:lnTo>
                  <a:lnTo>
                    <a:pt x="132079" y="806653"/>
                  </a:lnTo>
                  <a:lnTo>
                    <a:pt x="138937" y="806653"/>
                  </a:lnTo>
                  <a:lnTo>
                    <a:pt x="138937" y="789114"/>
                  </a:lnTo>
                  <a:lnTo>
                    <a:pt x="166750" y="789114"/>
                  </a:lnTo>
                  <a:lnTo>
                    <a:pt x="166750" y="771525"/>
                  </a:lnTo>
                  <a:lnTo>
                    <a:pt x="194563" y="771525"/>
                  </a:lnTo>
                  <a:lnTo>
                    <a:pt x="194563" y="753999"/>
                  </a:lnTo>
                  <a:lnTo>
                    <a:pt x="215391" y="753999"/>
                  </a:lnTo>
                  <a:lnTo>
                    <a:pt x="215391" y="736473"/>
                  </a:lnTo>
                  <a:lnTo>
                    <a:pt x="229362" y="736473"/>
                  </a:lnTo>
                  <a:lnTo>
                    <a:pt x="229362" y="718947"/>
                  </a:lnTo>
                  <a:lnTo>
                    <a:pt x="236219" y="718947"/>
                  </a:lnTo>
                  <a:lnTo>
                    <a:pt x="236219" y="701421"/>
                  </a:lnTo>
                  <a:lnTo>
                    <a:pt x="264032" y="701421"/>
                  </a:lnTo>
                  <a:lnTo>
                    <a:pt x="264032" y="683895"/>
                  </a:lnTo>
                  <a:lnTo>
                    <a:pt x="312674" y="683895"/>
                  </a:lnTo>
                  <a:lnTo>
                    <a:pt x="361314" y="683895"/>
                  </a:lnTo>
                  <a:lnTo>
                    <a:pt x="361314" y="666369"/>
                  </a:lnTo>
                  <a:lnTo>
                    <a:pt x="389127" y="666369"/>
                  </a:lnTo>
                  <a:lnTo>
                    <a:pt x="389127" y="648843"/>
                  </a:lnTo>
                  <a:lnTo>
                    <a:pt x="403098" y="648843"/>
                  </a:lnTo>
                  <a:lnTo>
                    <a:pt x="549020" y="648843"/>
                  </a:lnTo>
                  <a:lnTo>
                    <a:pt x="549020" y="631317"/>
                  </a:lnTo>
                  <a:lnTo>
                    <a:pt x="632332" y="631317"/>
                  </a:lnTo>
                  <a:lnTo>
                    <a:pt x="660145" y="631317"/>
                  </a:lnTo>
                  <a:lnTo>
                    <a:pt x="660145" y="613791"/>
                  </a:lnTo>
                  <a:lnTo>
                    <a:pt x="708787" y="613791"/>
                  </a:lnTo>
                  <a:lnTo>
                    <a:pt x="708787" y="596265"/>
                  </a:lnTo>
                  <a:lnTo>
                    <a:pt x="736600" y="596265"/>
                  </a:lnTo>
                  <a:lnTo>
                    <a:pt x="736600" y="578739"/>
                  </a:lnTo>
                  <a:lnTo>
                    <a:pt x="771398" y="578739"/>
                  </a:lnTo>
                  <a:lnTo>
                    <a:pt x="771398" y="561086"/>
                  </a:lnTo>
                  <a:lnTo>
                    <a:pt x="813053" y="561086"/>
                  </a:lnTo>
                  <a:lnTo>
                    <a:pt x="813053" y="543560"/>
                  </a:lnTo>
                  <a:lnTo>
                    <a:pt x="861694" y="543560"/>
                  </a:lnTo>
                  <a:lnTo>
                    <a:pt x="861694" y="526034"/>
                  </a:lnTo>
                  <a:lnTo>
                    <a:pt x="924178" y="526034"/>
                  </a:lnTo>
                  <a:lnTo>
                    <a:pt x="924178" y="508508"/>
                  </a:lnTo>
                  <a:lnTo>
                    <a:pt x="945006" y="508508"/>
                  </a:lnTo>
                  <a:lnTo>
                    <a:pt x="945006" y="490982"/>
                  </a:lnTo>
                  <a:lnTo>
                    <a:pt x="965962" y="490982"/>
                  </a:lnTo>
                  <a:lnTo>
                    <a:pt x="965962" y="473456"/>
                  </a:lnTo>
                  <a:lnTo>
                    <a:pt x="1021461" y="473456"/>
                  </a:lnTo>
                  <a:lnTo>
                    <a:pt x="1021461" y="455930"/>
                  </a:lnTo>
                  <a:lnTo>
                    <a:pt x="1056258" y="455930"/>
                  </a:lnTo>
                  <a:lnTo>
                    <a:pt x="1063243" y="455930"/>
                  </a:lnTo>
                  <a:lnTo>
                    <a:pt x="1063243" y="438404"/>
                  </a:lnTo>
                  <a:lnTo>
                    <a:pt x="1084072" y="438404"/>
                  </a:lnTo>
                  <a:lnTo>
                    <a:pt x="1084072" y="420878"/>
                  </a:lnTo>
                  <a:lnTo>
                    <a:pt x="1118742" y="420878"/>
                  </a:lnTo>
                  <a:lnTo>
                    <a:pt x="1118742" y="403351"/>
                  </a:lnTo>
                  <a:lnTo>
                    <a:pt x="1188338" y="403351"/>
                  </a:lnTo>
                  <a:lnTo>
                    <a:pt x="1188338" y="385825"/>
                  </a:lnTo>
                  <a:lnTo>
                    <a:pt x="1257807" y="385825"/>
                  </a:lnTo>
                  <a:lnTo>
                    <a:pt x="1417574" y="385825"/>
                  </a:lnTo>
                  <a:lnTo>
                    <a:pt x="1417574" y="368300"/>
                  </a:lnTo>
                  <a:lnTo>
                    <a:pt x="1431544" y="368300"/>
                  </a:lnTo>
                  <a:lnTo>
                    <a:pt x="1431544" y="350647"/>
                  </a:lnTo>
                  <a:lnTo>
                    <a:pt x="1431544" y="333121"/>
                  </a:lnTo>
                  <a:lnTo>
                    <a:pt x="1487043" y="333121"/>
                  </a:lnTo>
                  <a:lnTo>
                    <a:pt x="1487043" y="315594"/>
                  </a:lnTo>
                  <a:lnTo>
                    <a:pt x="1494027" y="315594"/>
                  </a:lnTo>
                  <a:lnTo>
                    <a:pt x="1494027" y="298069"/>
                  </a:lnTo>
                  <a:lnTo>
                    <a:pt x="1521841" y="298069"/>
                  </a:lnTo>
                  <a:lnTo>
                    <a:pt x="1521841" y="263017"/>
                  </a:lnTo>
                  <a:lnTo>
                    <a:pt x="1542669" y="263017"/>
                  </a:lnTo>
                  <a:lnTo>
                    <a:pt x="1542669" y="245491"/>
                  </a:lnTo>
                  <a:lnTo>
                    <a:pt x="1598295" y="245491"/>
                  </a:lnTo>
                  <a:lnTo>
                    <a:pt x="1598295" y="227965"/>
                  </a:lnTo>
                  <a:lnTo>
                    <a:pt x="1660778" y="227965"/>
                  </a:lnTo>
                  <a:lnTo>
                    <a:pt x="1660778" y="210438"/>
                  </a:lnTo>
                  <a:lnTo>
                    <a:pt x="1730248" y="210438"/>
                  </a:lnTo>
                  <a:lnTo>
                    <a:pt x="1730248" y="192912"/>
                  </a:lnTo>
                  <a:lnTo>
                    <a:pt x="1758060" y="192912"/>
                  </a:lnTo>
                  <a:lnTo>
                    <a:pt x="1758060" y="175387"/>
                  </a:lnTo>
                  <a:lnTo>
                    <a:pt x="1890141" y="175387"/>
                  </a:lnTo>
                  <a:lnTo>
                    <a:pt x="2432177" y="175387"/>
                  </a:lnTo>
                  <a:lnTo>
                    <a:pt x="2432177" y="140207"/>
                  </a:lnTo>
                  <a:lnTo>
                    <a:pt x="2480818" y="140207"/>
                  </a:lnTo>
                  <a:lnTo>
                    <a:pt x="2480818" y="105156"/>
                  </a:lnTo>
                  <a:lnTo>
                    <a:pt x="2515488" y="105156"/>
                  </a:lnTo>
                  <a:lnTo>
                    <a:pt x="2522474" y="105156"/>
                  </a:lnTo>
                  <a:lnTo>
                    <a:pt x="2522474" y="87630"/>
                  </a:lnTo>
                  <a:lnTo>
                    <a:pt x="2786506" y="87630"/>
                  </a:lnTo>
                  <a:lnTo>
                    <a:pt x="2786506" y="35051"/>
                  </a:lnTo>
                  <a:lnTo>
                    <a:pt x="2883788" y="35051"/>
                  </a:lnTo>
                  <a:lnTo>
                    <a:pt x="2883788" y="0"/>
                  </a:lnTo>
                  <a:lnTo>
                    <a:pt x="3147949" y="0"/>
                  </a:lnTo>
                </a:path>
              </a:pathLst>
            </a:custGeom>
            <a:ln w="38100">
              <a:solidFill>
                <a:srgbClr val="ACA77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 descr=""/>
            <p:cNvSpPr/>
            <p:nvPr/>
          </p:nvSpPr>
          <p:spPr>
            <a:xfrm>
              <a:off x="5376291" y="2546223"/>
              <a:ext cx="3148330" cy="1407160"/>
            </a:xfrm>
            <a:custGeom>
              <a:avLst/>
              <a:gdLst/>
              <a:ahLst/>
              <a:cxnLst/>
              <a:rect l="l" t="t" r="r" b="b"/>
              <a:pathLst>
                <a:path w="3148329" h="1407160">
                  <a:moveTo>
                    <a:pt x="0" y="1407071"/>
                  </a:moveTo>
                  <a:lnTo>
                    <a:pt x="83312" y="1407071"/>
                  </a:lnTo>
                  <a:lnTo>
                    <a:pt x="83312" y="1389913"/>
                  </a:lnTo>
                  <a:lnTo>
                    <a:pt x="104267" y="1389913"/>
                  </a:lnTo>
                  <a:lnTo>
                    <a:pt x="104267" y="1372755"/>
                  </a:lnTo>
                  <a:lnTo>
                    <a:pt x="138937" y="1372755"/>
                  </a:lnTo>
                  <a:lnTo>
                    <a:pt x="138937" y="1355598"/>
                  </a:lnTo>
                  <a:lnTo>
                    <a:pt x="215392" y="1355598"/>
                  </a:lnTo>
                  <a:lnTo>
                    <a:pt x="215392" y="1338440"/>
                  </a:lnTo>
                  <a:lnTo>
                    <a:pt x="264033" y="1338440"/>
                  </a:lnTo>
                  <a:lnTo>
                    <a:pt x="264033" y="1321308"/>
                  </a:lnTo>
                  <a:lnTo>
                    <a:pt x="284861" y="1321308"/>
                  </a:lnTo>
                  <a:lnTo>
                    <a:pt x="284861" y="1304163"/>
                  </a:lnTo>
                  <a:lnTo>
                    <a:pt x="312674" y="1304163"/>
                  </a:lnTo>
                  <a:lnTo>
                    <a:pt x="340487" y="1304163"/>
                  </a:lnTo>
                  <a:lnTo>
                    <a:pt x="340487" y="1287017"/>
                  </a:lnTo>
                  <a:lnTo>
                    <a:pt x="375158" y="1287017"/>
                  </a:lnTo>
                  <a:lnTo>
                    <a:pt x="375158" y="1269745"/>
                  </a:lnTo>
                  <a:lnTo>
                    <a:pt x="479425" y="1269745"/>
                  </a:lnTo>
                  <a:lnTo>
                    <a:pt x="479425" y="1252601"/>
                  </a:lnTo>
                  <a:lnTo>
                    <a:pt x="493395" y="1252601"/>
                  </a:lnTo>
                  <a:lnTo>
                    <a:pt x="493395" y="1235455"/>
                  </a:lnTo>
                  <a:lnTo>
                    <a:pt x="507238" y="1235455"/>
                  </a:lnTo>
                  <a:lnTo>
                    <a:pt x="507238" y="1218311"/>
                  </a:lnTo>
                  <a:lnTo>
                    <a:pt x="542036" y="1218311"/>
                  </a:lnTo>
                  <a:lnTo>
                    <a:pt x="542036" y="1201165"/>
                  </a:lnTo>
                  <a:lnTo>
                    <a:pt x="632333" y="1201165"/>
                  </a:lnTo>
                  <a:lnTo>
                    <a:pt x="653161" y="1201165"/>
                  </a:lnTo>
                  <a:lnTo>
                    <a:pt x="653161" y="1184020"/>
                  </a:lnTo>
                  <a:lnTo>
                    <a:pt x="667131" y="1184020"/>
                  </a:lnTo>
                  <a:lnTo>
                    <a:pt x="667131" y="1166876"/>
                  </a:lnTo>
                  <a:lnTo>
                    <a:pt x="708787" y="1166876"/>
                  </a:lnTo>
                  <a:lnTo>
                    <a:pt x="708787" y="1149730"/>
                  </a:lnTo>
                  <a:lnTo>
                    <a:pt x="715772" y="1149730"/>
                  </a:lnTo>
                  <a:lnTo>
                    <a:pt x="715772" y="1132458"/>
                  </a:lnTo>
                  <a:lnTo>
                    <a:pt x="750443" y="1132458"/>
                  </a:lnTo>
                  <a:lnTo>
                    <a:pt x="861695" y="1132458"/>
                  </a:lnTo>
                  <a:lnTo>
                    <a:pt x="861695" y="1115314"/>
                  </a:lnTo>
                  <a:lnTo>
                    <a:pt x="868553" y="1115314"/>
                  </a:lnTo>
                  <a:lnTo>
                    <a:pt x="868553" y="1098168"/>
                  </a:lnTo>
                  <a:lnTo>
                    <a:pt x="979805" y="1098168"/>
                  </a:lnTo>
                  <a:lnTo>
                    <a:pt x="979805" y="1081023"/>
                  </a:lnTo>
                  <a:lnTo>
                    <a:pt x="986789" y="1081023"/>
                  </a:lnTo>
                  <a:lnTo>
                    <a:pt x="986789" y="1063879"/>
                  </a:lnTo>
                  <a:lnTo>
                    <a:pt x="1035431" y="1063879"/>
                  </a:lnTo>
                  <a:lnTo>
                    <a:pt x="1035431" y="1029588"/>
                  </a:lnTo>
                  <a:lnTo>
                    <a:pt x="1084072" y="1029588"/>
                  </a:lnTo>
                  <a:lnTo>
                    <a:pt x="1084072" y="1012443"/>
                  </a:lnTo>
                  <a:lnTo>
                    <a:pt x="1139570" y="1012443"/>
                  </a:lnTo>
                  <a:lnTo>
                    <a:pt x="1139570" y="995171"/>
                  </a:lnTo>
                  <a:lnTo>
                    <a:pt x="1153540" y="995171"/>
                  </a:lnTo>
                  <a:lnTo>
                    <a:pt x="1153540" y="978026"/>
                  </a:lnTo>
                  <a:lnTo>
                    <a:pt x="1216025" y="978026"/>
                  </a:lnTo>
                  <a:lnTo>
                    <a:pt x="1216025" y="960882"/>
                  </a:lnTo>
                  <a:lnTo>
                    <a:pt x="1229994" y="960882"/>
                  </a:lnTo>
                  <a:lnTo>
                    <a:pt x="1229994" y="943737"/>
                  </a:lnTo>
                  <a:lnTo>
                    <a:pt x="1257681" y="943737"/>
                  </a:lnTo>
                  <a:lnTo>
                    <a:pt x="1313307" y="943737"/>
                  </a:lnTo>
                  <a:lnTo>
                    <a:pt x="1313307" y="926591"/>
                  </a:lnTo>
                  <a:lnTo>
                    <a:pt x="1403604" y="926591"/>
                  </a:lnTo>
                  <a:lnTo>
                    <a:pt x="1403604" y="909446"/>
                  </a:lnTo>
                  <a:lnTo>
                    <a:pt x="1605153" y="909446"/>
                  </a:lnTo>
                  <a:lnTo>
                    <a:pt x="1605153" y="892301"/>
                  </a:lnTo>
                  <a:lnTo>
                    <a:pt x="1632965" y="892301"/>
                  </a:lnTo>
                  <a:lnTo>
                    <a:pt x="1632965" y="875157"/>
                  </a:lnTo>
                  <a:lnTo>
                    <a:pt x="1723263" y="875157"/>
                  </a:lnTo>
                  <a:lnTo>
                    <a:pt x="1723263" y="858012"/>
                  </a:lnTo>
                  <a:lnTo>
                    <a:pt x="1723263" y="840739"/>
                  </a:lnTo>
                  <a:lnTo>
                    <a:pt x="1744217" y="840739"/>
                  </a:lnTo>
                  <a:lnTo>
                    <a:pt x="1744217" y="823594"/>
                  </a:lnTo>
                  <a:lnTo>
                    <a:pt x="1827530" y="823594"/>
                  </a:lnTo>
                  <a:lnTo>
                    <a:pt x="1827530" y="806450"/>
                  </a:lnTo>
                  <a:lnTo>
                    <a:pt x="1834514" y="806450"/>
                  </a:lnTo>
                  <a:lnTo>
                    <a:pt x="1834514" y="789304"/>
                  </a:lnTo>
                  <a:lnTo>
                    <a:pt x="1855342" y="789304"/>
                  </a:lnTo>
                  <a:lnTo>
                    <a:pt x="1855342" y="755014"/>
                  </a:lnTo>
                  <a:lnTo>
                    <a:pt x="1890140" y="755014"/>
                  </a:lnTo>
                  <a:lnTo>
                    <a:pt x="1924812" y="755014"/>
                  </a:lnTo>
                  <a:lnTo>
                    <a:pt x="1924812" y="737869"/>
                  </a:lnTo>
                  <a:lnTo>
                    <a:pt x="1924812" y="720725"/>
                  </a:lnTo>
                  <a:lnTo>
                    <a:pt x="1945639" y="720725"/>
                  </a:lnTo>
                  <a:lnTo>
                    <a:pt x="1945639" y="703452"/>
                  </a:lnTo>
                  <a:lnTo>
                    <a:pt x="1959610" y="703452"/>
                  </a:lnTo>
                  <a:lnTo>
                    <a:pt x="1959610" y="669163"/>
                  </a:lnTo>
                  <a:lnTo>
                    <a:pt x="2049907" y="669163"/>
                  </a:lnTo>
                  <a:lnTo>
                    <a:pt x="2049907" y="652018"/>
                  </a:lnTo>
                  <a:lnTo>
                    <a:pt x="2286127" y="652018"/>
                  </a:lnTo>
                  <a:lnTo>
                    <a:pt x="2286127" y="617727"/>
                  </a:lnTo>
                  <a:lnTo>
                    <a:pt x="2286127" y="600582"/>
                  </a:lnTo>
                  <a:lnTo>
                    <a:pt x="2348738" y="600582"/>
                  </a:lnTo>
                  <a:lnTo>
                    <a:pt x="2348738" y="566165"/>
                  </a:lnTo>
                  <a:lnTo>
                    <a:pt x="2369566" y="566165"/>
                  </a:lnTo>
                  <a:lnTo>
                    <a:pt x="2369566" y="549020"/>
                  </a:lnTo>
                  <a:lnTo>
                    <a:pt x="2425191" y="549020"/>
                  </a:lnTo>
                  <a:lnTo>
                    <a:pt x="2425191" y="514731"/>
                  </a:lnTo>
                  <a:lnTo>
                    <a:pt x="2515489" y="514731"/>
                  </a:lnTo>
                  <a:lnTo>
                    <a:pt x="2557144" y="514731"/>
                  </a:lnTo>
                  <a:lnTo>
                    <a:pt x="2557144" y="480440"/>
                  </a:lnTo>
                  <a:lnTo>
                    <a:pt x="2578100" y="480440"/>
                  </a:lnTo>
                  <a:lnTo>
                    <a:pt x="2578100" y="446150"/>
                  </a:lnTo>
                  <a:lnTo>
                    <a:pt x="2647568" y="446150"/>
                  </a:lnTo>
                  <a:lnTo>
                    <a:pt x="2647568" y="394588"/>
                  </a:lnTo>
                  <a:lnTo>
                    <a:pt x="2717038" y="394588"/>
                  </a:lnTo>
                  <a:lnTo>
                    <a:pt x="2717038" y="360299"/>
                  </a:lnTo>
                  <a:lnTo>
                    <a:pt x="2772664" y="360299"/>
                  </a:lnTo>
                  <a:lnTo>
                    <a:pt x="2772664" y="308863"/>
                  </a:lnTo>
                  <a:lnTo>
                    <a:pt x="2807335" y="308863"/>
                  </a:lnTo>
                  <a:lnTo>
                    <a:pt x="2807335" y="274446"/>
                  </a:lnTo>
                  <a:lnTo>
                    <a:pt x="2807335" y="223012"/>
                  </a:lnTo>
                  <a:lnTo>
                    <a:pt x="2814319" y="223012"/>
                  </a:lnTo>
                  <a:lnTo>
                    <a:pt x="2814319" y="188721"/>
                  </a:lnTo>
                  <a:lnTo>
                    <a:pt x="2821305" y="188721"/>
                  </a:lnTo>
                  <a:lnTo>
                    <a:pt x="2821305" y="137159"/>
                  </a:lnTo>
                  <a:lnTo>
                    <a:pt x="2883789" y="137159"/>
                  </a:lnTo>
                  <a:lnTo>
                    <a:pt x="2883789" y="85725"/>
                  </a:lnTo>
                  <a:lnTo>
                    <a:pt x="2974086" y="85725"/>
                  </a:lnTo>
                  <a:lnTo>
                    <a:pt x="2974086" y="51434"/>
                  </a:lnTo>
                  <a:lnTo>
                    <a:pt x="3001899" y="51434"/>
                  </a:lnTo>
                  <a:lnTo>
                    <a:pt x="3001899" y="0"/>
                  </a:lnTo>
                  <a:lnTo>
                    <a:pt x="3147822" y="0"/>
                  </a:lnTo>
                </a:path>
              </a:pathLst>
            </a:custGeom>
            <a:ln w="381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5342763" y="1837690"/>
              <a:ext cx="157480" cy="0"/>
            </a:xfrm>
            <a:custGeom>
              <a:avLst/>
              <a:gdLst/>
              <a:ahLst/>
              <a:cxnLst/>
              <a:rect l="l" t="t" r="r" b="b"/>
              <a:pathLst>
                <a:path w="157479" h="0">
                  <a:moveTo>
                    <a:pt x="0" y="0"/>
                  </a:moveTo>
                  <a:lnTo>
                    <a:pt x="157225" y="0"/>
                  </a:lnTo>
                </a:path>
              </a:pathLst>
            </a:custGeom>
            <a:ln w="38100">
              <a:solidFill>
                <a:srgbClr val="0D445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5342763" y="1689354"/>
              <a:ext cx="157480" cy="0"/>
            </a:xfrm>
            <a:custGeom>
              <a:avLst/>
              <a:gdLst/>
              <a:ahLst/>
              <a:cxnLst/>
              <a:rect l="l" t="t" r="r" b="b"/>
              <a:pathLst>
                <a:path w="157479" h="0">
                  <a:moveTo>
                    <a:pt x="0" y="0"/>
                  </a:moveTo>
                  <a:lnTo>
                    <a:pt x="157225" y="0"/>
                  </a:lnTo>
                </a:path>
              </a:pathLst>
            </a:custGeom>
            <a:ln w="38100">
              <a:solidFill>
                <a:srgbClr val="ACA77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8" name="object 48" descr=""/>
          <p:cNvSpPr txBox="1"/>
          <p:nvPr/>
        </p:nvSpPr>
        <p:spPr>
          <a:xfrm>
            <a:off x="6144005" y="4030398"/>
            <a:ext cx="1929764" cy="462915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407034">
              <a:lnSpc>
                <a:spcPct val="100000"/>
              </a:lnSpc>
              <a:spcBef>
                <a:spcPts val="425"/>
              </a:spcBef>
              <a:tabLst>
                <a:tab pos="1041400" algn="l"/>
                <a:tab pos="1675764" algn="l"/>
              </a:tabLst>
            </a:pPr>
            <a:r>
              <a:rPr dirty="0" sz="1100" spc="-25">
                <a:latin typeface="Arial"/>
                <a:cs typeface="Arial"/>
              </a:rPr>
              <a:t>24</a:t>
            </a:r>
            <a:r>
              <a:rPr dirty="0" sz="1100">
                <a:latin typeface="Arial"/>
                <a:cs typeface="Arial"/>
              </a:rPr>
              <a:t>	</a:t>
            </a:r>
            <a:r>
              <a:rPr dirty="0" sz="1100" spc="-25">
                <a:latin typeface="Arial"/>
                <a:cs typeface="Arial"/>
              </a:rPr>
              <a:t>36</a:t>
            </a:r>
            <a:r>
              <a:rPr dirty="0" sz="1100">
                <a:latin typeface="Arial"/>
                <a:cs typeface="Arial"/>
              </a:rPr>
              <a:t>	</a:t>
            </a:r>
            <a:r>
              <a:rPr dirty="0" sz="1100" spc="-25">
                <a:latin typeface="Arial"/>
                <a:cs typeface="Arial"/>
              </a:rPr>
              <a:t>48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dirty="0" sz="1200">
                <a:latin typeface="Arial"/>
                <a:cs typeface="Arial"/>
              </a:rPr>
              <a:t>Months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from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Randomization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49" name="object 49" descr=""/>
          <p:cNvSpPr txBox="1"/>
          <p:nvPr/>
        </p:nvSpPr>
        <p:spPr>
          <a:xfrm>
            <a:off x="1774698" y="1098930"/>
            <a:ext cx="124523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0" b="1">
                <a:solidFill>
                  <a:srgbClr val="0D445E"/>
                </a:solidFill>
                <a:latin typeface="Arial"/>
                <a:cs typeface="Arial"/>
              </a:rPr>
              <a:t>NT-</a:t>
            </a:r>
            <a:r>
              <a:rPr dirty="0" sz="1800" spc="-10" b="1">
                <a:solidFill>
                  <a:srgbClr val="0D445E"/>
                </a:solidFill>
                <a:latin typeface="Arial"/>
                <a:cs typeface="Arial"/>
              </a:rPr>
              <a:t>proBNP</a:t>
            </a:r>
            <a:endParaRPr sz="1800">
              <a:latin typeface="Arial"/>
              <a:cs typeface="Arial"/>
            </a:endParaRPr>
          </a:p>
        </p:txBody>
      </p:sp>
      <p:sp>
        <p:nvSpPr>
          <p:cNvPr id="50" name="object 50" descr=""/>
          <p:cNvSpPr txBox="1"/>
          <p:nvPr/>
        </p:nvSpPr>
        <p:spPr>
          <a:xfrm>
            <a:off x="6581393" y="1098930"/>
            <a:ext cx="91503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0D445E"/>
                </a:solidFill>
                <a:latin typeface="Arial"/>
                <a:cs typeface="Arial"/>
              </a:rPr>
              <a:t>hs-</a:t>
            </a:r>
            <a:r>
              <a:rPr dirty="0" sz="1800" spc="-20" b="1">
                <a:solidFill>
                  <a:srgbClr val="0D445E"/>
                </a:solidFill>
                <a:latin typeface="Arial"/>
                <a:cs typeface="Arial"/>
              </a:rPr>
              <a:t>cTnT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51" name="object 51" descr=""/>
          <p:cNvGrpSpPr/>
          <p:nvPr/>
        </p:nvGrpSpPr>
        <p:grpSpPr>
          <a:xfrm>
            <a:off x="755535" y="1670304"/>
            <a:ext cx="195580" cy="186690"/>
            <a:chOff x="755535" y="1670304"/>
            <a:chExt cx="195580" cy="186690"/>
          </a:xfrm>
        </p:grpSpPr>
        <p:sp>
          <p:nvSpPr>
            <p:cNvPr id="52" name="object 52" descr=""/>
            <p:cNvSpPr/>
            <p:nvPr/>
          </p:nvSpPr>
          <p:spPr>
            <a:xfrm>
              <a:off x="774585" y="1837690"/>
              <a:ext cx="157480" cy="0"/>
            </a:xfrm>
            <a:custGeom>
              <a:avLst/>
              <a:gdLst/>
              <a:ahLst/>
              <a:cxnLst/>
              <a:rect l="l" t="t" r="r" b="b"/>
              <a:pathLst>
                <a:path w="157480" h="0">
                  <a:moveTo>
                    <a:pt x="0" y="0"/>
                  </a:moveTo>
                  <a:lnTo>
                    <a:pt x="157302" y="0"/>
                  </a:lnTo>
                </a:path>
              </a:pathLst>
            </a:custGeom>
            <a:ln w="38100">
              <a:solidFill>
                <a:srgbClr val="0D445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 descr=""/>
            <p:cNvSpPr/>
            <p:nvPr/>
          </p:nvSpPr>
          <p:spPr>
            <a:xfrm>
              <a:off x="774585" y="1689354"/>
              <a:ext cx="157480" cy="0"/>
            </a:xfrm>
            <a:custGeom>
              <a:avLst/>
              <a:gdLst/>
              <a:ahLst/>
              <a:cxnLst/>
              <a:rect l="l" t="t" r="r" b="b"/>
              <a:pathLst>
                <a:path w="157480" h="0">
                  <a:moveTo>
                    <a:pt x="0" y="0"/>
                  </a:moveTo>
                  <a:lnTo>
                    <a:pt x="157302" y="0"/>
                  </a:lnTo>
                </a:path>
              </a:pathLst>
            </a:custGeom>
            <a:ln w="38100">
              <a:solidFill>
                <a:srgbClr val="ACA77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4" name="object 54" descr=""/>
          <p:cNvSpPr txBox="1"/>
          <p:nvPr/>
        </p:nvSpPr>
        <p:spPr>
          <a:xfrm>
            <a:off x="952296" y="1445463"/>
            <a:ext cx="483234" cy="47053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>
                <a:latin typeface="Arial"/>
                <a:cs typeface="Arial"/>
              </a:rPr>
              <a:t>Tertile</a:t>
            </a:r>
            <a:r>
              <a:rPr dirty="0" sz="1000" spc="-50">
                <a:latin typeface="Arial"/>
                <a:cs typeface="Arial"/>
              </a:rPr>
              <a:t> 3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50"/>
              </a:lnSpc>
            </a:pPr>
            <a:r>
              <a:rPr dirty="0" sz="1000">
                <a:latin typeface="Arial"/>
                <a:cs typeface="Arial"/>
              </a:rPr>
              <a:t>Tertile</a:t>
            </a:r>
            <a:r>
              <a:rPr dirty="0" sz="1000" spc="-50">
                <a:latin typeface="Arial"/>
                <a:cs typeface="Arial"/>
              </a:rPr>
              <a:t> 2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50"/>
              </a:lnSpc>
            </a:pPr>
            <a:r>
              <a:rPr dirty="0" sz="1000">
                <a:latin typeface="Arial"/>
                <a:cs typeface="Arial"/>
              </a:rPr>
              <a:t>Tertile</a:t>
            </a:r>
            <a:r>
              <a:rPr dirty="0" sz="1000" spc="-50">
                <a:latin typeface="Arial"/>
                <a:cs typeface="Arial"/>
              </a:rPr>
              <a:t> 1</a:t>
            </a:r>
            <a:endParaRPr sz="1000">
              <a:latin typeface="Arial"/>
              <a:cs typeface="Arial"/>
            </a:endParaRPr>
          </a:p>
        </p:txBody>
      </p:sp>
      <p:sp>
        <p:nvSpPr>
          <p:cNvPr id="55" name="object 55" descr=""/>
          <p:cNvSpPr/>
          <p:nvPr/>
        </p:nvSpPr>
        <p:spPr>
          <a:xfrm>
            <a:off x="774585" y="1541017"/>
            <a:ext cx="157480" cy="0"/>
          </a:xfrm>
          <a:custGeom>
            <a:avLst/>
            <a:gdLst/>
            <a:ahLst/>
            <a:cxnLst/>
            <a:rect l="l" t="t" r="r" b="b"/>
            <a:pathLst>
              <a:path w="157480" h="0">
                <a:moveTo>
                  <a:pt x="0" y="0"/>
                </a:moveTo>
                <a:lnTo>
                  <a:pt x="157302" y="0"/>
                </a:lnTo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 descr=""/>
          <p:cNvSpPr txBox="1"/>
          <p:nvPr/>
        </p:nvSpPr>
        <p:spPr>
          <a:xfrm>
            <a:off x="5520944" y="1445463"/>
            <a:ext cx="483234" cy="47053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>
                <a:latin typeface="Arial"/>
                <a:cs typeface="Arial"/>
              </a:rPr>
              <a:t>Tertile</a:t>
            </a:r>
            <a:r>
              <a:rPr dirty="0" sz="1000" spc="-50">
                <a:latin typeface="Arial"/>
                <a:cs typeface="Arial"/>
              </a:rPr>
              <a:t> 3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50"/>
              </a:lnSpc>
            </a:pPr>
            <a:r>
              <a:rPr dirty="0" sz="1000">
                <a:latin typeface="Arial"/>
                <a:cs typeface="Arial"/>
              </a:rPr>
              <a:t>Tertile</a:t>
            </a:r>
            <a:r>
              <a:rPr dirty="0" sz="1000" spc="-50">
                <a:latin typeface="Arial"/>
                <a:cs typeface="Arial"/>
              </a:rPr>
              <a:t> 2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50"/>
              </a:lnSpc>
            </a:pPr>
            <a:r>
              <a:rPr dirty="0" sz="1000">
                <a:latin typeface="Arial"/>
                <a:cs typeface="Arial"/>
              </a:rPr>
              <a:t>Tertile</a:t>
            </a:r>
            <a:r>
              <a:rPr dirty="0" sz="1000" spc="-50">
                <a:latin typeface="Arial"/>
                <a:cs typeface="Arial"/>
              </a:rPr>
              <a:t> 1</a:t>
            </a:r>
            <a:endParaRPr sz="1000">
              <a:latin typeface="Arial"/>
              <a:cs typeface="Arial"/>
            </a:endParaRPr>
          </a:p>
        </p:txBody>
      </p:sp>
      <p:sp>
        <p:nvSpPr>
          <p:cNvPr id="57" name="object 57" descr=""/>
          <p:cNvSpPr/>
          <p:nvPr/>
        </p:nvSpPr>
        <p:spPr>
          <a:xfrm>
            <a:off x="5342763" y="1541017"/>
            <a:ext cx="157480" cy="0"/>
          </a:xfrm>
          <a:custGeom>
            <a:avLst/>
            <a:gdLst/>
            <a:ahLst/>
            <a:cxnLst/>
            <a:rect l="l" t="t" r="r" b="b"/>
            <a:pathLst>
              <a:path w="157479" h="0">
                <a:moveTo>
                  <a:pt x="0" y="0"/>
                </a:moveTo>
                <a:lnTo>
                  <a:pt x="157225" y="0"/>
                </a:lnTo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1F5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Heather Prince</dc:creator>
  <dc:title>PowerPoint Presentation</dc:title>
  <dcterms:created xsi:type="dcterms:W3CDTF">2025-03-31T15:03:51Z</dcterms:created>
  <dcterms:modified xsi:type="dcterms:W3CDTF">2025-03-31T15:03:51Z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2025-03-30T00:00:00Z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2025-03-31T00:00:00Z</vt:filetime>
  </property>
  <property fmtid="{D5CDD505-2E9C-101B-9397-08002B2CF9AE}" pid="5" name="Producer">
    <vt:lpwstr>Microsoft® PowerPoint® for Microsoft 365</vt:lpwstr>
  </property>
</Properties>
</file>