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72" r:id="rId5"/>
    <p:sldId id="271" r:id="rId6"/>
    <p:sldId id="273" r:id="rId7"/>
    <p:sldId id="270" r:id="rId8"/>
    <p:sldId id="274" r:id="rId9"/>
    <p:sldId id="269" r:id="rId10"/>
    <p:sldId id="268" r:id="rId11"/>
    <p:sldId id="267" r:id="rId12"/>
    <p:sldId id="266" r:id="rId13"/>
    <p:sldId id="265" r:id="rId14"/>
    <p:sldId id="275" r:id="rId15"/>
    <p:sldId id="26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E05C45-9077-4777-98C9-D1B9BC1F0A53}" type="datetimeFigureOut">
              <a:rPr lang="en-US" smtClean="0"/>
              <a:t>4/29/2019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B874C2-DEFC-411A-AB2B-1FD0B2327C7C}" type="slidenum">
              <a:rPr lang="en-US" smtClean="0"/>
              <a:t>‹#›</a:t>
            </a:fld>
            <a:endParaRPr lang="en-US"/>
          </a:p>
        </p:txBody>
      </p:sp>
    </p:spTree>
    <p:extLst>
      <p:ext uri="{BB962C8B-B14F-4D97-AF65-F5344CB8AC3E}">
        <p14:creationId xmlns:p14="http://schemas.microsoft.com/office/powerpoint/2010/main" val="2468921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AEEFA695-7C2F-4779-84CE-49791D8D3D63}" type="datetimeFigureOut">
              <a:rPr lang="en-US" smtClean="0"/>
              <a:t>4/29/2019</a:t>
            </a:fld>
            <a:endParaRPr lang="en-US"/>
          </a:p>
        </p:txBody>
      </p:sp>
      <p:sp>
        <p:nvSpPr>
          <p:cNvPr id="8" name="Slide Number Placeholder 7"/>
          <p:cNvSpPr>
            <a:spLocks noGrp="1"/>
          </p:cNvSpPr>
          <p:nvPr>
            <p:ph type="sldNum" sz="quarter" idx="11"/>
          </p:nvPr>
        </p:nvSpPr>
        <p:spPr/>
        <p:txBody>
          <a:bodyPr/>
          <a:lstStyle/>
          <a:p>
            <a:fld id="{4A790DFD-C1F6-493D-A72D-4B7D7EDA2CC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FA695-7C2F-4779-84CE-49791D8D3D63}"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90DFD-C1F6-493D-A72D-4B7D7EDA2CC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FA695-7C2F-4779-84CE-49791D8D3D63}"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90DFD-C1F6-493D-A72D-4B7D7EDA2CC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EFA695-7C2F-4779-84CE-49791D8D3D63}"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90DFD-C1F6-493D-A72D-4B7D7EDA2CC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EFA695-7C2F-4779-84CE-49791D8D3D63}"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90DFD-C1F6-493D-A72D-4B7D7EDA2CC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EEFA695-7C2F-4779-84CE-49791D8D3D63}"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90DFD-C1F6-493D-A72D-4B7D7EDA2CCE}"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EEFA695-7C2F-4779-84CE-49791D8D3D63}" type="datetimeFigureOut">
              <a:rPr lang="en-US" smtClean="0"/>
              <a:t>4/29/2019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790DFD-C1F6-493D-A72D-4B7D7EDA2CCE}"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EFA695-7C2F-4779-84CE-49791D8D3D63}" type="datetimeFigureOut">
              <a:rPr lang="en-US" smtClean="0"/>
              <a:t>4/29/2019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90DFD-C1F6-493D-A72D-4B7D7EDA2CC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FA695-7C2F-4779-84CE-49791D8D3D63}" type="datetimeFigureOut">
              <a:rPr lang="en-US" smtClean="0"/>
              <a:t>4/29/2019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790DFD-C1F6-493D-A72D-4B7D7EDA2CC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EFA695-7C2F-4779-84CE-49791D8D3D63}"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90DFD-C1F6-493D-A72D-4B7D7EDA2CC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EFA695-7C2F-4779-84CE-49791D8D3D63}"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90DFD-C1F6-493D-A72D-4B7D7EDA2CC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AEEFA695-7C2F-4779-84CE-49791D8D3D63}" type="datetimeFigureOut">
              <a:rPr lang="en-US" smtClean="0"/>
              <a:t>4/29/2019</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4A790DFD-C1F6-493D-A72D-4B7D7EDA2CCE}"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2228850"/>
          </a:xfrm>
        </p:spPr>
        <p:txBody>
          <a:bodyPr>
            <a:normAutofit fontScale="90000"/>
          </a:bodyPr>
          <a:lstStyle/>
          <a:p>
            <a:r>
              <a:rPr lang="en-US" dirty="0" smtClean="0"/>
              <a:t>Ruptured </a:t>
            </a:r>
            <a:r>
              <a:rPr lang="en-US" dirty="0" err="1" smtClean="0"/>
              <a:t>Angiomyolipoma</a:t>
            </a:r>
            <a:r>
              <a:rPr lang="en-US" dirty="0" smtClean="0"/>
              <a:t> After Thrombolytic Therapy In High Risk Pulmonary Embolism</a:t>
            </a:r>
            <a:endParaRPr lang="en-US" dirty="0"/>
          </a:p>
        </p:txBody>
      </p:sp>
      <p:sp>
        <p:nvSpPr>
          <p:cNvPr id="3" name="Subtitle 2"/>
          <p:cNvSpPr>
            <a:spLocks noGrp="1"/>
          </p:cNvSpPr>
          <p:nvPr>
            <p:ph type="subTitle" idx="1"/>
          </p:nvPr>
        </p:nvSpPr>
        <p:spPr>
          <a:xfrm>
            <a:off x="685800" y="3657600"/>
            <a:ext cx="7315200" cy="1144632"/>
          </a:xfrm>
        </p:spPr>
        <p:txBody>
          <a:bodyPr>
            <a:noAutofit/>
          </a:bodyPr>
          <a:lstStyle/>
          <a:p>
            <a:r>
              <a:rPr lang="en-US" sz="1400" dirty="0" smtClean="0"/>
              <a:t>Saudi German Hospital Cairo Branch</a:t>
            </a:r>
          </a:p>
          <a:p>
            <a:r>
              <a:rPr lang="en-US" sz="1400" dirty="0" smtClean="0"/>
              <a:t>Presented by Dr. </a:t>
            </a:r>
            <a:r>
              <a:rPr lang="en-US" sz="1400" dirty="0" err="1" smtClean="0"/>
              <a:t>Housam</a:t>
            </a:r>
            <a:r>
              <a:rPr lang="en-US" sz="1400" dirty="0" smtClean="0"/>
              <a:t> </a:t>
            </a:r>
            <a:r>
              <a:rPr lang="en-US" sz="1400" dirty="0" smtClean="0"/>
              <a:t>Hassan   </a:t>
            </a:r>
            <a:endParaRPr lang="en-US" sz="1400" dirty="0" smtClean="0"/>
          </a:p>
          <a:p>
            <a:r>
              <a:rPr lang="en-US" sz="1400" dirty="0" smtClean="0"/>
              <a:t>Cardiology Registrar, </a:t>
            </a:r>
            <a:r>
              <a:rPr lang="en-US" sz="1400" dirty="0" err="1" smtClean="0"/>
              <a:t>Msc</a:t>
            </a:r>
            <a:endParaRPr lang="en-US" sz="1400" dirty="0" smtClean="0"/>
          </a:p>
          <a:p>
            <a:endParaRPr lang="en-US" sz="1400" dirty="0"/>
          </a:p>
          <a:p>
            <a:r>
              <a:rPr lang="en-US" sz="1400" dirty="0" smtClean="0"/>
              <a:t>Authors: </a:t>
            </a:r>
          </a:p>
          <a:p>
            <a:r>
              <a:rPr lang="en-US" sz="1400" dirty="0" err="1" smtClean="0"/>
              <a:t>Housam</a:t>
            </a:r>
            <a:r>
              <a:rPr lang="en-US" sz="1400" dirty="0" smtClean="0"/>
              <a:t> Hassan (</a:t>
            </a:r>
            <a:r>
              <a:rPr lang="en-US" sz="1400" dirty="0" err="1" smtClean="0"/>
              <a:t>Msc</a:t>
            </a:r>
            <a:r>
              <a:rPr lang="en-US" sz="1400" dirty="0" smtClean="0"/>
              <a:t>), Mohamed </a:t>
            </a:r>
            <a:r>
              <a:rPr lang="en-US" sz="1400" dirty="0" err="1" smtClean="0"/>
              <a:t>Helmy</a:t>
            </a:r>
            <a:r>
              <a:rPr lang="en-US" sz="1400" dirty="0" smtClean="0"/>
              <a:t> (MD), </a:t>
            </a:r>
            <a:r>
              <a:rPr lang="en-US" sz="1400" dirty="0" err="1" smtClean="0"/>
              <a:t>Ahmed.E.Ragb</a:t>
            </a:r>
            <a:r>
              <a:rPr lang="en-US" sz="1400" dirty="0" smtClean="0"/>
              <a:t> (</a:t>
            </a:r>
            <a:r>
              <a:rPr lang="en-US" sz="1400" dirty="0" err="1" smtClean="0"/>
              <a:t>Msc</a:t>
            </a:r>
            <a:r>
              <a:rPr lang="en-US" sz="1400" dirty="0" smtClean="0"/>
              <a:t>), </a:t>
            </a:r>
            <a:r>
              <a:rPr lang="en-US" sz="1400" dirty="0" err="1" smtClean="0"/>
              <a:t>Mohamed.H.Abdelmaksoud</a:t>
            </a:r>
            <a:r>
              <a:rPr lang="en-US" sz="1400" dirty="0" smtClean="0"/>
              <a:t> (MD), </a:t>
            </a:r>
            <a:r>
              <a:rPr lang="en-US" sz="1400" dirty="0" err="1"/>
              <a:t>Mahmoud.F</a:t>
            </a:r>
            <a:r>
              <a:rPr lang="en-US" sz="1400" dirty="0"/>
              <a:t>. </a:t>
            </a:r>
            <a:r>
              <a:rPr lang="en-US" sz="1400" dirty="0" err="1" smtClean="0"/>
              <a:t>Elmeniesy</a:t>
            </a:r>
            <a:r>
              <a:rPr lang="en-US" sz="1400" dirty="0" smtClean="0"/>
              <a:t> (MD),  </a:t>
            </a:r>
            <a:r>
              <a:rPr lang="en-US" sz="1400" dirty="0"/>
              <a:t>Mahmoud </a:t>
            </a:r>
            <a:r>
              <a:rPr lang="en-US" sz="1400" dirty="0" err="1" smtClean="0"/>
              <a:t>Saraya</a:t>
            </a:r>
            <a:r>
              <a:rPr lang="en-US" sz="1400" dirty="0" smtClean="0"/>
              <a:t> (MD),</a:t>
            </a:r>
            <a:r>
              <a:rPr lang="en-US" sz="1400" baseline="30000" dirty="0" smtClean="0"/>
              <a:t> </a:t>
            </a:r>
            <a:r>
              <a:rPr lang="en-US" sz="1400" dirty="0" err="1" smtClean="0"/>
              <a:t>Mostafa</a:t>
            </a:r>
            <a:r>
              <a:rPr lang="en-US" sz="1400" dirty="0" smtClean="0"/>
              <a:t> </a:t>
            </a:r>
            <a:r>
              <a:rPr lang="en-US" sz="1400" dirty="0" err="1" smtClean="0"/>
              <a:t>Abdelmonaem</a:t>
            </a:r>
            <a:r>
              <a:rPr lang="en-US" sz="1400" dirty="0" smtClean="0"/>
              <a:t> (MD), </a:t>
            </a:r>
            <a:r>
              <a:rPr lang="en-US" sz="1400" dirty="0" err="1" smtClean="0"/>
              <a:t>Tarek.K.Othman</a:t>
            </a:r>
            <a:r>
              <a:rPr lang="en-US" sz="1400" dirty="0" smtClean="0"/>
              <a:t> (MD), </a:t>
            </a:r>
            <a:r>
              <a:rPr lang="en-US" sz="1400" dirty="0" err="1"/>
              <a:t>Mostafa</a:t>
            </a:r>
            <a:r>
              <a:rPr lang="en-US" sz="1400" dirty="0"/>
              <a:t> </a:t>
            </a:r>
            <a:r>
              <a:rPr lang="en-US" sz="1400" dirty="0" smtClean="0"/>
              <a:t>Ibrahim (MD), </a:t>
            </a:r>
            <a:r>
              <a:rPr lang="en-US" sz="1400" dirty="0" err="1" smtClean="0"/>
              <a:t>Mohammed.A.Elmolla</a:t>
            </a:r>
            <a:r>
              <a:rPr lang="en-US" sz="1400" dirty="0" smtClean="0"/>
              <a:t> (MD), </a:t>
            </a:r>
            <a:r>
              <a:rPr lang="en-US" sz="1400" dirty="0" err="1" smtClean="0"/>
              <a:t>Amr.M.Salem</a:t>
            </a:r>
            <a:r>
              <a:rPr lang="en-US" sz="1400" dirty="0" smtClean="0"/>
              <a:t> (</a:t>
            </a:r>
            <a:r>
              <a:rPr lang="en-US" sz="1400" dirty="0" err="1" smtClean="0"/>
              <a:t>Msc</a:t>
            </a:r>
            <a:r>
              <a:rPr lang="en-US" sz="1400" dirty="0" smtClean="0"/>
              <a:t>),  </a:t>
            </a:r>
            <a:r>
              <a:rPr lang="en-US" sz="1400" dirty="0" err="1" smtClean="0"/>
              <a:t>Amir.A.Abdelghany</a:t>
            </a:r>
            <a:r>
              <a:rPr lang="en-US" sz="1400" dirty="0" smtClean="0"/>
              <a:t> (</a:t>
            </a:r>
            <a:r>
              <a:rPr lang="en-US" sz="1400" dirty="0" err="1" smtClean="0"/>
              <a:t>Msc</a:t>
            </a:r>
            <a:r>
              <a:rPr lang="en-US" sz="1400" dirty="0" smtClean="0"/>
              <a:t>), </a:t>
            </a:r>
            <a:r>
              <a:rPr lang="en-US" sz="1400" dirty="0" err="1" smtClean="0"/>
              <a:t>Bassem.A.Abdelhalim</a:t>
            </a:r>
            <a:r>
              <a:rPr lang="en-US" sz="1400" dirty="0" smtClean="0"/>
              <a:t> (</a:t>
            </a:r>
            <a:r>
              <a:rPr lang="en-US" sz="1400" dirty="0" err="1" smtClean="0"/>
              <a:t>Msc</a:t>
            </a:r>
            <a:r>
              <a:rPr lang="en-US" sz="1400" dirty="0" smtClean="0"/>
              <a:t>), </a:t>
            </a:r>
            <a:r>
              <a:rPr lang="en-US" sz="1400" dirty="0"/>
              <a:t>Ahmed </a:t>
            </a:r>
            <a:r>
              <a:rPr lang="en-US" sz="1400" dirty="0" err="1" smtClean="0"/>
              <a:t>Behiery</a:t>
            </a:r>
            <a:r>
              <a:rPr lang="en-US" sz="1400" dirty="0" smtClean="0"/>
              <a:t> (</a:t>
            </a:r>
            <a:r>
              <a:rPr lang="en-US" sz="1400" dirty="0" err="1" smtClean="0"/>
              <a:t>Msc</a:t>
            </a:r>
            <a:r>
              <a:rPr lang="en-US" sz="1400" dirty="0" smtClean="0"/>
              <a:t>), </a:t>
            </a:r>
            <a:r>
              <a:rPr lang="en-US" sz="1400" dirty="0" err="1" smtClean="0"/>
              <a:t>Ahmed.F.Tharwat</a:t>
            </a:r>
            <a:r>
              <a:rPr lang="en-US" sz="1400" dirty="0" smtClean="0"/>
              <a:t> (MD)</a:t>
            </a:r>
            <a:endParaRPr lang="en-US" sz="1400" dirty="0"/>
          </a:p>
          <a:p>
            <a:endParaRPr lang="en-US" sz="1400" dirty="0" smtClean="0"/>
          </a:p>
          <a:p>
            <a:endParaRPr lang="en-US" sz="1400" dirty="0" smtClean="0"/>
          </a:p>
        </p:txBody>
      </p:sp>
    </p:spTree>
    <p:extLst>
      <p:ext uri="{BB962C8B-B14F-4D97-AF65-F5344CB8AC3E}">
        <p14:creationId xmlns:p14="http://schemas.microsoft.com/office/powerpoint/2010/main" val="2872620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315200" cy="1154097"/>
          </a:xfrm>
        </p:spPr>
        <p:txBody>
          <a:bodyPr/>
          <a:lstStyle/>
          <a:p>
            <a:r>
              <a:rPr lang="en-US" dirty="0" smtClean="0"/>
              <a:t>CT pulmonary angiography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47800"/>
            <a:ext cx="5448929"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15000" y="1905000"/>
            <a:ext cx="2590800" cy="1477328"/>
          </a:xfrm>
          <a:prstGeom prst="rect">
            <a:avLst/>
          </a:prstGeom>
          <a:noFill/>
        </p:spPr>
        <p:txBody>
          <a:bodyPr wrap="square" rtlCol="0">
            <a:spAutoFit/>
          </a:bodyPr>
          <a:lstStyle/>
          <a:p>
            <a:r>
              <a:rPr lang="en-US" dirty="0" smtClean="0"/>
              <a:t>Figure (2) CT pulmonary angiography reveals extensive  bilateral  pulmonary emboli </a:t>
            </a:r>
            <a:endParaRPr lang="en-US" dirty="0"/>
          </a:p>
        </p:txBody>
      </p:sp>
    </p:spTree>
    <p:extLst>
      <p:ext uri="{BB962C8B-B14F-4D97-AF65-F5344CB8AC3E}">
        <p14:creationId xmlns:p14="http://schemas.microsoft.com/office/powerpoint/2010/main" val="3555838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315200" cy="1154097"/>
          </a:xfrm>
        </p:spPr>
        <p:txBody>
          <a:bodyPr>
            <a:normAutofit fontScale="90000"/>
          </a:bodyPr>
          <a:lstStyle/>
          <a:p>
            <a:r>
              <a:rPr lang="en-US" dirty="0" smtClean="0"/>
              <a:t>Inferior Vena Cava filter and peripheral angiography:</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435217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799" y="5181600"/>
            <a:ext cx="4199773" cy="1477328"/>
          </a:xfrm>
          <a:prstGeom prst="rect">
            <a:avLst/>
          </a:prstGeom>
          <a:noFill/>
        </p:spPr>
        <p:txBody>
          <a:bodyPr wrap="square" rtlCol="0">
            <a:spAutoFit/>
          </a:bodyPr>
          <a:lstStyle/>
          <a:p>
            <a:r>
              <a:rPr lang="en-US" dirty="0" smtClean="0"/>
              <a:t>Figure (3) Showing selective angiography for </a:t>
            </a:r>
            <a:r>
              <a:rPr lang="en-US" dirty="0" err="1" smtClean="0"/>
              <a:t>angiomyolipoma</a:t>
            </a:r>
            <a:r>
              <a:rPr lang="en-US" dirty="0" smtClean="0"/>
              <a:t> feeding vessels after successful implantation of inferior vena cava filter in the same setting.</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988" y="1523999"/>
            <a:ext cx="4323412" cy="3505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810594" y="5334000"/>
            <a:ext cx="3886200" cy="923330"/>
          </a:xfrm>
          <a:prstGeom prst="rect">
            <a:avLst/>
          </a:prstGeom>
          <a:noFill/>
        </p:spPr>
        <p:txBody>
          <a:bodyPr wrap="square" rtlCol="0">
            <a:spAutoFit/>
          </a:bodyPr>
          <a:lstStyle/>
          <a:p>
            <a:r>
              <a:rPr lang="en-US" dirty="0" smtClean="0"/>
              <a:t>Figure (4) angiography showing successful selective embolization of feeding vessel using vascular plug</a:t>
            </a:r>
            <a:endParaRPr lang="en-US" dirty="0"/>
          </a:p>
        </p:txBody>
      </p:sp>
    </p:spTree>
    <p:extLst>
      <p:ext uri="{BB962C8B-B14F-4D97-AF65-F5344CB8AC3E}">
        <p14:creationId xmlns:p14="http://schemas.microsoft.com/office/powerpoint/2010/main" val="1049804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315200" cy="1154097"/>
          </a:xfrm>
        </p:spPr>
        <p:txBody>
          <a:bodyPr/>
          <a:lstStyle/>
          <a:p>
            <a:r>
              <a:rPr lang="en-US" dirty="0" smtClean="0"/>
              <a:t>Selective </a:t>
            </a:r>
            <a:r>
              <a:rPr lang="en-US" dirty="0"/>
              <a:t>A</a:t>
            </a:r>
            <a:r>
              <a:rPr lang="en-US" dirty="0" smtClean="0"/>
              <a:t>rterial Embolization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600201"/>
            <a:ext cx="41910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1" y="1600201"/>
            <a:ext cx="41910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5334000"/>
            <a:ext cx="3733800" cy="923330"/>
          </a:xfrm>
          <a:prstGeom prst="rect">
            <a:avLst/>
          </a:prstGeom>
          <a:noFill/>
        </p:spPr>
        <p:txBody>
          <a:bodyPr wrap="square" rtlCol="0">
            <a:spAutoFit/>
          </a:bodyPr>
          <a:lstStyle/>
          <a:p>
            <a:r>
              <a:rPr lang="en-US" dirty="0" smtClean="0"/>
              <a:t>Figure (5) Selective angiography showing </a:t>
            </a:r>
            <a:r>
              <a:rPr lang="en-US" dirty="0" err="1" smtClean="0"/>
              <a:t>aneurysmatic</a:t>
            </a:r>
            <a:r>
              <a:rPr lang="en-US" dirty="0" smtClean="0"/>
              <a:t> dilatation of </a:t>
            </a:r>
            <a:r>
              <a:rPr lang="en-US" dirty="0" err="1" smtClean="0"/>
              <a:t>angiomyolipoma</a:t>
            </a:r>
            <a:r>
              <a:rPr lang="en-US" dirty="0" smtClean="0"/>
              <a:t> feeding vessel </a:t>
            </a:r>
            <a:endParaRPr lang="en-US" dirty="0"/>
          </a:p>
        </p:txBody>
      </p:sp>
      <p:sp>
        <p:nvSpPr>
          <p:cNvPr id="5" name="TextBox 4"/>
          <p:cNvSpPr txBox="1"/>
          <p:nvPr/>
        </p:nvSpPr>
        <p:spPr>
          <a:xfrm>
            <a:off x="4495801" y="5334000"/>
            <a:ext cx="3962399" cy="1200329"/>
          </a:xfrm>
          <a:prstGeom prst="rect">
            <a:avLst/>
          </a:prstGeom>
          <a:noFill/>
        </p:spPr>
        <p:txBody>
          <a:bodyPr wrap="square" rtlCol="0">
            <a:spAutoFit/>
          </a:bodyPr>
          <a:lstStyle/>
          <a:p>
            <a:r>
              <a:rPr lang="en-US" dirty="0" smtClean="0"/>
              <a:t>Figure (6) Selective angiography showing successful embolization of </a:t>
            </a:r>
            <a:r>
              <a:rPr lang="en-US" dirty="0" err="1" smtClean="0"/>
              <a:t>angiomyolipoma</a:t>
            </a:r>
            <a:r>
              <a:rPr lang="en-US" dirty="0" smtClean="0"/>
              <a:t> feeding vessels using vascular plugs.</a:t>
            </a:r>
            <a:endParaRPr lang="en-US" dirty="0"/>
          </a:p>
        </p:txBody>
      </p:sp>
    </p:spTree>
    <p:extLst>
      <p:ext uri="{BB962C8B-B14F-4D97-AF65-F5344CB8AC3E}">
        <p14:creationId xmlns:p14="http://schemas.microsoft.com/office/powerpoint/2010/main" val="3399386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315200" cy="1154097"/>
          </a:xfrm>
        </p:spPr>
        <p:txBody>
          <a:bodyPr>
            <a:normAutofit fontScale="90000"/>
          </a:bodyPr>
          <a:lstStyle/>
          <a:p>
            <a:r>
              <a:rPr lang="en-US" dirty="0" smtClean="0"/>
              <a:t>Follow up CT Abdomen and Pelvis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6" y="1676400"/>
            <a:ext cx="4270374"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95800" y="1676400"/>
            <a:ext cx="3810000" cy="3970318"/>
          </a:xfrm>
          <a:prstGeom prst="rect">
            <a:avLst/>
          </a:prstGeom>
          <a:noFill/>
        </p:spPr>
        <p:txBody>
          <a:bodyPr wrap="square" rtlCol="0">
            <a:spAutoFit/>
          </a:bodyPr>
          <a:lstStyle/>
          <a:p>
            <a:r>
              <a:rPr lang="en-US" dirty="0" smtClean="0"/>
              <a:t>Figure (7) Follow up CT abdomen 24 hours later showing  a stationary non-enhanced appearance of the previously noted ill-defined borders with surrounding </a:t>
            </a:r>
            <a:r>
              <a:rPr lang="en-US" dirty="0" err="1" smtClean="0"/>
              <a:t>illdefined</a:t>
            </a:r>
            <a:r>
              <a:rPr lang="en-US" dirty="0" smtClean="0"/>
              <a:t> extensive collection/hematoma of mixed blood and fluid density, filling the left </a:t>
            </a:r>
            <a:r>
              <a:rPr lang="en-US" dirty="0" err="1" smtClean="0"/>
              <a:t>perinephric</a:t>
            </a:r>
            <a:r>
              <a:rPr lang="en-US" dirty="0" smtClean="0"/>
              <a:t> space and left retroperitoneal space and extending down to the left iliac fossa with currently noted pelvic retro-peritoneal fluid collection/extension down to the pre-sacral level</a:t>
            </a:r>
            <a:endParaRPr lang="en-US" dirty="0"/>
          </a:p>
        </p:txBody>
      </p:sp>
    </p:spTree>
    <p:extLst>
      <p:ext uri="{BB962C8B-B14F-4D97-AF65-F5344CB8AC3E}">
        <p14:creationId xmlns:p14="http://schemas.microsoft.com/office/powerpoint/2010/main" val="2564360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315200" cy="1154097"/>
          </a:xfrm>
        </p:spPr>
        <p:txBody>
          <a:bodyPr/>
          <a:lstStyle/>
          <a:p>
            <a:r>
              <a:rPr lang="en-US" dirty="0" smtClean="0"/>
              <a:t>Take Home Message </a:t>
            </a:r>
            <a:endParaRPr lang="en-US" dirty="0"/>
          </a:p>
        </p:txBody>
      </p:sp>
      <p:sp>
        <p:nvSpPr>
          <p:cNvPr id="3" name="Content Placeholder 2"/>
          <p:cNvSpPr>
            <a:spLocks noGrp="1"/>
          </p:cNvSpPr>
          <p:nvPr>
            <p:ph idx="1"/>
          </p:nvPr>
        </p:nvSpPr>
        <p:spPr>
          <a:xfrm>
            <a:off x="457200" y="1371600"/>
            <a:ext cx="8458200" cy="4937761"/>
          </a:xfrm>
        </p:spPr>
        <p:txBody>
          <a:bodyPr>
            <a:normAutofit fontScale="92500" lnSpcReduction="10000"/>
          </a:bodyPr>
          <a:lstStyle/>
          <a:p>
            <a:r>
              <a:rPr lang="en-US" dirty="0" smtClean="0"/>
              <a:t>High clinical suspicion is the key in diagnosis of pulmonary embolism</a:t>
            </a:r>
          </a:p>
          <a:p>
            <a:pPr marL="45720" indent="0">
              <a:buNone/>
            </a:pPr>
            <a:r>
              <a:rPr lang="en-US" dirty="0" smtClean="0"/>
              <a:t> </a:t>
            </a:r>
          </a:p>
          <a:p>
            <a:r>
              <a:rPr lang="en-US" dirty="0" smtClean="0"/>
              <a:t>Risk stratification and Early initiation of  anticoagulation and thrombolytic therapy in high risk pulmonary embolism is crucial </a:t>
            </a:r>
          </a:p>
          <a:p>
            <a:pPr marL="45720" indent="0">
              <a:buNone/>
            </a:pPr>
            <a:endParaRPr lang="en-US" dirty="0" smtClean="0"/>
          </a:p>
          <a:p>
            <a:r>
              <a:rPr lang="en-US" dirty="0" smtClean="0"/>
              <a:t>Rapid detection of complication and resuscitation are cornerstone in improving morbidity and mortality</a:t>
            </a:r>
          </a:p>
          <a:p>
            <a:pPr marL="45720" indent="0">
              <a:buNone/>
            </a:pPr>
            <a:endParaRPr lang="en-US" dirty="0" smtClean="0"/>
          </a:p>
          <a:p>
            <a:r>
              <a:rPr lang="en-US" dirty="0" smtClean="0"/>
              <a:t>Effective communication between highly skilled physicians in well equipped facility may predict better outcome for high risk patients requiring early intervention</a:t>
            </a:r>
          </a:p>
          <a:p>
            <a:pPr marL="45720" indent="0">
              <a:buNone/>
            </a:pPr>
            <a:endParaRPr lang="en-US" dirty="0" smtClean="0"/>
          </a:p>
          <a:p>
            <a:r>
              <a:rPr lang="en-US" dirty="0" smtClean="0"/>
              <a:t>Selective arterial embolization is an effective treatment modality  for management of retroperitoneal hematoma due to ruptured </a:t>
            </a:r>
            <a:r>
              <a:rPr lang="en-US" dirty="0" err="1" smtClean="0"/>
              <a:t>angiomyolipoma</a:t>
            </a:r>
            <a:r>
              <a:rPr lang="en-US" dirty="0" smtClean="0"/>
              <a:t> after thrombolytic therapy in high risk pulmonary embolism </a:t>
            </a:r>
            <a:endParaRPr lang="en-US" dirty="0"/>
          </a:p>
        </p:txBody>
      </p:sp>
    </p:spTree>
    <p:extLst>
      <p:ext uri="{BB962C8B-B14F-4D97-AF65-F5344CB8AC3E}">
        <p14:creationId xmlns:p14="http://schemas.microsoft.com/office/powerpoint/2010/main" val="1337348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066800"/>
            <a:ext cx="3657600" cy="1154097"/>
          </a:xfrm>
        </p:spPr>
        <p:txBody>
          <a:bodyPr/>
          <a:lstStyle/>
          <a:p>
            <a:r>
              <a:rPr lang="en-US" dirty="0" smtClean="0"/>
              <a:t>Thank You </a:t>
            </a:r>
            <a:endParaRPr lang="en-US" dirty="0"/>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2667000"/>
            <a:ext cx="64008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044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315200" cy="1154097"/>
          </a:xfrm>
        </p:spPr>
        <p:txBody>
          <a:bodyPr/>
          <a:lstStyle/>
          <a:p>
            <a:r>
              <a:rPr lang="en-US" dirty="0" smtClean="0"/>
              <a:t>History:</a:t>
            </a:r>
            <a:endParaRPr lang="en-US" dirty="0"/>
          </a:p>
        </p:txBody>
      </p:sp>
      <p:sp>
        <p:nvSpPr>
          <p:cNvPr id="3" name="Content Placeholder 2"/>
          <p:cNvSpPr>
            <a:spLocks noGrp="1"/>
          </p:cNvSpPr>
          <p:nvPr>
            <p:ph idx="1"/>
          </p:nvPr>
        </p:nvSpPr>
        <p:spPr>
          <a:xfrm>
            <a:off x="457200" y="1600200"/>
            <a:ext cx="7696200" cy="4800600"/>
          </a:xfrm>
        </p:spPr>
        <p:txBody>
          <a:bodyPr/>
          <a:lstStyle/>
          <a:p>
            <a:r>
              <a:rPr lang="en-US" dirty="0"/>
              <a:t>A 68-year-old menopausal lady with a history osteoarthritic </a:t>
            </a:r>
            <a:r>
              <a:rPr lang="en-US" dirty="0" err="1"/>
              <a:t>tibio</a:t>
            </a:r>
            <a:r>
              <a:rPr lang="en-US" dirty="0"/>
              <a:t>-femoral and patella-femoral articulations presented to the emergency department with a </a:t>
            </a:r>
            <a:r>
              <a:rPr lang="en-US" dirty="0">
                <a:solidFill>
                  <a:srgbClr val="FFFF00"/>
                </a:solidFill>
              </a:rPr>
              <a:t>complaint of dysuria and right flank pain, she was diagnosed with urinary tract infection.</a:t>
            </a:r>
            <a:r>
              <a:rPr lang="en-US" dirty="0"/>
              <a:t> </a:t>
            </a:r>
            <a:endParaRPr lang="en-US" dirty="0" smtClean="0"/>
          </a:p>
          <a:p>
            <a:endParaRPr lang="en-US" dirty="0" smtClean="0"/>
          </a:p>
          <a:p>
            <a:endParaRPr lang="en-US" dirty="0"/>
          </a:p>
          <a:p>
            <a:r>
              <a:rPr lang="en-US" dirty="0" smtClean="0"/>
              <a:t>During </a:t>
            </a:r>
            <a:r>
              <a:rPr lang="en-US" dirty="0"/>
              <a:t>hospitalization, urine culture demonstrated Escherichia coli colony more than 100,000 </a:t>
            </a:r>
            <a:r>
              <a:rPr lang="en-US" dirty="0" err="1"/>
              <a:t>cfu</a:t>
            </a:r>
            <a:r>
              <a:rPr lang="en-US" dirty="0"/>
              <a:t>/</a:t>
            </a:r>
            <a:r>
              <a:rPr lang="en-US" dirty="0" err="1"/>
              <a:t>mL.</a:t>
            </a:r>
            <a:r>
              <a:rPr lang="en-US" dirty="0"/>
              <a:t> Complete blood picture showed </a:t>
            </a:r>
            <a:r>
              <a:rPr lang="en-US" dirty="0">
                <a:solidFill>
                  <a:srgbClr val="FFFF00"/>
                </a:solidFill>
              </a:rPr>
              <a:t>leukocytosis of 19.5 cells/L, hemoglobin; 11.6g/</a:t>
            </a:r>
            <a:r>
              <a:rPr lang="en-US" dirty="0" err="1">
                <a:solidFill>
                  <a:srgbClr val="FFFF00"/>
                </a:solidFill>
              </a:rPr>
              <a:t>dL</a:t>
            </a:r>
            <a:r>
              <a:rPr lang="en-US" dirty="0"/>
              <a:t>, </a:t>
            </a:r>
            <a:r>
              <a:rPr lang="en-US" dirty="0" err="1"/>
              <a:t>hematocrite</a:t>
            </a:r>
            <a:r>
              <a:rPr lang="en-US" dirty="0"/>
              <a:t>; 37%, </a:t>
            </a:r>
            <a:r>
              <a:rPr lang="en-US" dirty="0" smtClean="0"/>
              <a:t>urea</a:t>
            </a:r>
            <a:r>
              <a:rPr lang="en-US" dirty="0"/>
              <a:t>; 54mg/</a:t>
            </a:r>
            <a:r>
              <a:rPr lang="en-US" dirty="0" err="1"/>
              <a:t>dL</a:t>
            </a:r>
            <a:r>
              <a:rPr lang="en-US" dirty="0"/>
              <a:t> (Max44), serum </a:t>
            </a:r>
            <a:r>
              <a:rPr lang="en-US" dirty="0" err="1"/>
              <a:t>creatinine</a:t>
            </a:r>
            <a:r>
              <a:rPr lang="en-US" dirty="0"/>
              <a:t>; 1.5mg/</a:t>
            </a:r>
            <a:r>
              <a:rPr lang="en-US" dirty="0" err="1"/>
              <a:t>dL</a:t>
            </a:r>
            <a:r>
              <a:rPr lang="en-US" dirty="0"/>
              <a:t>, CRP; 4.6mg/</a:t>
            </a:r>
            <a:r>
              <a:rPr lang="en-US" dirty="0" err="1"/>
              <a:t>dL</a:t>
            </a:r>
            <a:r>
              <a:rPr lang="en-US" dirty="0"/>
              <a:t> (max0.5). </a:t>
            </a:r>
            <a:r>
              <a:rPr lang="en-US" dirty="0">
                <a:solidFill>
                  <a:srgbClr val="FFFF00"/>
                </a:solidFill>
              </a:rPr>
              <a:t>Antibiotics and rehydration were initiated</a:t>
            </a:r>
            <a:r>
              <a:rPr lang="en-US" dirty="0"/>
              <a:t>. </a:t>
            </a:r>
          </a:p>
        </p:txBody>
      </p:sp>
    </p:spTree>
    <p:extLst>
      <p:ext uri="{BB962C8B-B14F-4D97-AF65-F5344CB8AC3E}">
        <p14:creationId xmlns:p14="http://schemas.microsoft.com/office/powerpoint/2010/main" val="1124610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315200" cy="1154097"/>
          </a:xfrm>
        </p:spPr>
        <p:txBody>
          <a:bodyPr/>
          <a:lstStyle/>
          <a:p>
            <a:r>
              <a:rPr lang="en-US" dirty="0" smtClean="0"/>
              <a:t>Examination </a:t>
            </a:r>
            <a:endParaRPr lang="en-US" dirty="0"/>
          </a:p>
        </p:txBody>
      </p:sp>
      <p:sp>
        <p:nvSpPr>
          <p:cNvPr id="3" name="Content Placeholder 2"/>
          <p:cNvSpPr>
            <a:spLocks noGrp="1"/>
          </p:cNvSpPr>
          <p:nvPr>
            <p:ph idx="1"/>
          </p:nvPr>
        </p:nvSpPr>
        <p:spPr>
          <a:xfrm>
            <a:off x="304800" y="1447801"/>
            <a:ext cx="8001000" cy="4343400"/>
          </a:xfrm>
        </p:spPr>
        <p:txBody>
          <a:bodyPr>
            <a:normAutofit/>
          </a:bodyPr>
          <a:lstStyle/>
          <a:p>
            <a:r>
              <a:rPr lang="en-US" dirty="0"/>
              <a:t>12 hours later, the patient complained from </a:t>
            </a:r>
            <a:r>
              <a:rPr lang="en-US" dirty="0">
                <a:solidFill>
                  <a:srgbClr val="FFFF00"/>
                </a:solidFill>
              </a:rPr>
              <a:t>acute severe dyspnea </a:t>
            </a:r>
            <a:r>
              <a:rPr lang="en-US" dirty="0"/>
              <a:t>associated with </a:t>
            </a:r>
            <a:r>
              <a:rPr lang="en-US" dirty="0">
                <a:solidFill>
                  <a:srgbClr val="FFFF00"/>
                </a:solidFill>
              </a:rPr>
              <a:t>hemodynamic instability. </a:t>
            </a:r>
            <a:endParaRPr lang="en-US" dirty="0" smtClean="0">
              <a:solidFill>
                <a:srgbClr val="FFFF00"/>
              </a:solidFill>
            </a:endParaRPr>
          </a:p>
          <a:p>
            <a:endParaRPr lang="en-US" dirty="0">
              <a:solidFill>
                <a:srgbClr val="FFFF00"/>
              </a:solidFill>
            </a:endParaRPr>
          </a:p>
          <a:p>
            <a:r>
              <a:rPr lang="en-US" dirty="0" smtClean="0"/>
              <a:t>On </a:t>
            </a:r>
            <a:r>
              <a:rPr lang="en-US" dirty="0"/>
              <a:t>examination her body temperature was 37.0°C, heart rate 117bpm, respiratory rate </a:t>
            </a:r>
            <a:r>
              <a:rPr lang="en-US" dirty="0">
                <a:solidFill>
                  <a:srgbClr val="FFFF00"/>
                </a:solidFill>
              </a:rPr>
              <a:t>38</a:t>
            </a:r>
            <a:r>
              <a:rPr lang="en-US" dirty="0"/>
              <a:t> breaths/min, </a:t>
            </a:r>
            <a:r>
              <a:rPr lang="en-US" dirty="0">
                <a:solidFill>
                  <a:srgbClr val="FFFF00"/>
                </a:solidFill>
              </a:rPr>
              <a:t>blood pressure was 80/50</a:t>
            </a:r>
            <a:r>
              <a:rPr lang="en-US" dirty="0"/>
              <a:t>, and oxygen saturation was 75%. Bilateral respiratory movements were identical. Breath sounds were diminished and no wheezes were heard. Regular heart rhythm, with prominent pulmonary component of cardiac second sound. Peripheral pulsations were not felt and reduced urine output recorded. </a:t>
            </a:r>
            <a:endParaRPr lang="en-US" dirty="0" smtClean="0"/>
          </a:p>
          <a:p>
            <a:endParaRPr lang="en-US" dirty="0"/>
          </a:p>
        </p:txBody>
      </p:sp>
    </p:spTree>
    <p:extLst>
      <p:ext uri="{BB962C8B-B14F-4D97-AF65-F5344CB8AC3E}">
        <p14:creationId xmlns:p14="http://schemas.microsoft.com/office/powerpoint/2010/main" val="3740412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315200" cy="1154097"/>
          </a:xfrm>
        </p:spPr>
        <p:txBody>
          <a:bodyPr/>
          <a:lstStyle/>
          <a:p>
            <a:r>
              <a:rPr lang="en-US" dirty="0" smtClean="0"/>
              <a:t>Investigations:</a:t>
            </a:r>
            <a:endParaRPr lang="en-US" dirty="0"/>
          </a:p>
        </p:txBody>
      </p:sp>
      <p:sp>
        <p:nvSpPr>
          <p:cNvPr id="3" name="Content Placeholder 2"/>
          <p:cNvSpPr>
            <a:spLocks noGrp="1"/>
          </p:cNvSpPr>
          <p:nvPr>
            <p:ph idx="1"/>
          </p:nvPr>
        </p:nvSpPr>
        <p:spPr>
          <a:xfrm>
            <a:off x="304800" y="1219200"/>
            <a:ext cx="8382000" cy="5257799"/>
          </a:xfrm>
        </p:spPr>
        <p:txBody>
          <a:bodyPr>
            <a:normAutofit lnSpcReduction="10000"/>
          </a:bodyPr>
          <a:lstStyle/>
          <a:p>
            <a:r>
              <a:rPr lang="en-US" dirty="0"/>
              <a:t> </a:t>
            </a:r>
            <a:r>
              <a:rPr lang="en-US" dirty="0">
                <a:solidFill>
                  <a:srgbClr val="FFFF00"/>
                </a:solidFill>
              </a:rPr>
              <a:t>Arterial blood gas analysis </a:t>
            </a:r>
            <a:r>
              <a:rPr lang="en-US" dirty="0"/>
              <a:t>showed: pH; 7.47, </a:t>
            </a:r>
            <a:r>
              <a:rPr lang="en-US" dirty="0">
                <a:solidFill>
                  <a:srgbClr val="FFFF00"/>
                </a:solidFill>
              </a:rPr>
              <a:t>PaO2; 65 mm Hg</a:t>
            </a:r>
            <a:r>
              <a:rPr lang="en-US" dirty="0"/>
              <a:t>, PaCO2; 29mm Hg, and HCO3; 28mmol/L (with 4 L/min flow rate of oxygen inhalation). Cardiac troponin I; 0.02ng/mL, CK-MB; 1.6ng/mL, D-dimer level; 238ng/mL(normal), </a:t>
            </a:r>
            <a:r>
              <a:rPr lang="en-US" dirty="0" err="1"/>
              <a:t>procalcitonin</a:t>
            </a:r>
            <a:r>
              <a:rPr lang="en-US" dirty="0"/>
              <a:t>; 0.2ng/ml. </a:t>
            </a:r>
            <a:endParaRPr lang="en-US" dirty="0" smtClean="0"/>
          </a:p>
          <a:p>
            <a:endParaRPr lang="en-US" dirty="0" smtClean="0"/>
          </a:p>
          <a:p>
            <a:r>
              <a:rPr lang="en-US" dirty="0" smtClean="0">
                <a:solidFill>
                  <a:srgbClr val="FFFF00"/>
                </a:solidFill>
              </a:rPr>
              <a:t>Electrocardiography: </a:t>
            </a:r>
            <a:r>
              <a:rPr lang="en-US" dirty="0"/>
              <a:t>revealed signs of RV strain, including inversion of T waves in leads V1–V3 and the classical Q wave in lead III</a:t>
            </a:r>
            <a:r>
              <a:rPr lang="en-US" dirty="0" smtClean="0"/>
              <a:t>.</a:t>
            </a:r>
          </a:p>
          <a:p>
            <a:pPr marL="45720" indent="0">
              <a:buNone/>
            </a:pPr>
            <a:r>
              <a:rPr lang="en-US" dirty="0" smtClean="0"/>
              <a:t> </a:t>
            </a:r>
          </a:p>
          <a:p>
            <a:r>
              <a:rPr lang="en-US" dirty="0" smtClean="0">
                <a:solidFill>
                  <a:srgbClr val="FFFF00"/>
                </a:solidFill>
              </a:rPr>
              <a:t>Bedside echocardiography: </a:t>
            </a:r>
            <a:r>
              <a:rPr lang="en-US" dirty="0"/>
              <a:t>revealed RV pressure overload characterized by dilated and hypokinetic RV. Color Doppler Ultrasound revealed moderate tricuspid regurgitation and severe pulmonary hypertension, pulmonary artery systolic pressure of 90mmHg and impaired right ventricular systolic function. </a:t>
            </a:r>
            <a:endParaRPr lang="en-US" dirty="0" smtClean="0"/>
          </a:p>
          <a:p>
            <a:pPr marL="45720" indent="0">
              <a:buNone/>
            </a:pPr>
            <a:endParaRPr lang="en-US" dirty="0" smtClean="0"/>
          </a:p>
          <a:p>
            <a:r>
              <a:rPr lang="en-US" dirty="0" smtClean="0">
                <a:solidFill>
                  <a:srgbClr val="FFFF00"/>
                </a:solidFill>
              </a:rPr>
              <a:t>Lower </a:t>
            </a:r>
            <a:r>
              <a:rPr lang="en-US" dirty="0">
                <a:solidFill>
                  <a:srgbClr val="FFFF00"/>
                </a:solidFill>
              </a:rPr>
              <a:t>limb venous </a:t>
            </a:r>
            <a:r>
              <a:rPr lang="en-US" dirty="0" smtClean="0">
                <a:solidFill>
                  <a:srgbClr val="FFFF00"/>
                </a:solidFill>
              </a:rPr>
              <a:t>duplex: </a:t>
            </a:r>
            <a:r>
              <a:rPr lang="en-US" dirty="0"/>
              <a:t>showed </a:t>
            </a:r>
            <a:r>
              <a:rPr lang="en-US" dirty="0" err="1"/>
              <a:t>subacute</a:t>
            </a:r>
            <a:r>
              <a:rPr lang="en-US" dirty="0"/>
              <a:t> deep venous thrombosis in </a:t>
            </a:r>
            <a:r>
              <a:rPr lang="en-US" dirty="0" err="1"/>
              <a:t>iliofemoral</a:t>
            </a:r>
            <a:r>
              <a:rPr lang="en-US" dirty="0"/>
              <a:t> segment</a:t>
            </a:r>
          </a:p>
        </p:txBody>
      </p:sp>
    </p:spTree>
    <p:extLst>
      <p:ext uri="{BB962C8B-B14F-4D97-AF65-F5344CB8AC3E}">
        <p14:creationId xmlns:p14="http://schemas.microsoft.com/office/powerpoint/2010/main" val="199349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1371599"/>
          </a:xfrm>
        </p:spPr>
        <p:txBody>
          <a:bodyPr>
            <a:normAutofit/>
          </a:bodyPr>
          <a:lstStyle/>
          <a:p>
            <a:r>
              <a:rPr lang="en-US" dirty="0" smtClean="0"/>
              <a:t>Management of High risk pulmonary embolism:</a:t>
            </a:r>
            <a:endParaRPr lang="en-US" dirty="0"/>
          </a:p>
        </p:txBody>
      </p:sp>
      <p:sp>
        <p:nvSpPr>
          <p:cNvPr id="3" name="Content Placeholder 2"/>
          <p:cNvSpPr>
            <a:spLocks noGrp="1"/>
          </p:cNvSpPr>
          <p:nvPr>
            <p:ph idx="1"/>
          </p:nvPr>
        </p:nvSpPr>
        <p:spPr>
          <a:xfrm>
            <a:off x="152400" y="1905000"/>
            <a:ext cx="8839200" cy="4800599"/>
          </a:xfrm>
        </p:spPr>
        <p:txBody>
          <a:bodyPr>
            <a:normAutofit/>
          </a:bodyPr>
          <a:lstStyle/>
          <a:p>
            <a:r>
              <a:rPr lang="en-US" dirty="0"/>
              <a:t>Based on her </a:t>
            </a:r>
            <a:r>
              <a:rPr lang="en-US" dirty="0">
                <a:solidFill>
                  <a:srgbClr val="FFFF00"/>
                </a:solidFill>
              </a:rPr>
              <a:t>initial diagnosis of high risk pulmonary embolism</a:t>
            </a:r>
            <a:r>
              <a:rPr lang="en-US" dirty="0"/>
              <a:t>, she was transferred immediately to coronary care unit </a:t>
            </a:r>
            <a:endParaRPr lang="en-US" dirty="0" smtClean="0"/>
          </a:p>
          <a:p>
            <a:endParaRPr lang="en-US" dirty="0" smtClean="0"/>
          </a:p>
          <a:p>
            <a:r>
              <a:rPr lang="en-US" dirty="0" smtClean="0"/>
              <a:t>she </a:t>
            </a:r>
            <a:r>
              <a:rPr lang="en-US" dirty="0"/>
              <a:t>received intravenous </a:t>
            </a:r>
            <a:r>
              <a:rPr lang="en-US" dirty="0">
                <a:solidFill>
                  <a:srgbClr val="FFFF00"/>
                </a:solidFill>
              </a:rPr>
              <a:t>thrombolytic therapy with recombinant tissue plasminogen activator </a:t>
            </a:r>
            <a:r>
              <a:rPr lang="en-US" dirty="0"/>
              <a:t>(</a:t>
            </a:r>
            <a:r>
              <a:rPr lang="en-US" dirty="0" err="1"/>
              <a:t>rt</a:t>
            </a:r>
            <a:r>
              <a:rPr lang="en-US" dirty="0"/>
              <a:t>-PA, 100mg administered over 120 minutes) and </a:t>
            </a:r>
            <a:r>
              <a:rPr lang="en-US" dirty="0">
                <a:solidFill>
                  <a:srgbClr val="FFFF00"/>
                </a:solidFill>
              </a:rPr>
              <a:t>an anticoagulant </a:t>
            </a:r>
            <a:r>
              <a:rPr lang="en-US" dirty="0"/>
              <a:t>(Intravenous heparin continuous infusion with targeted partial </a:t>
            </a:r>
            <a:r>
              <a:rPr lang="en-US" dirty="0" err="1"/>
              <a:t>thromboplastin</a:t>
            </a:r>
            <a:r>
              <a:rPr lang="en-US" dirty="0"/>
              <a:t> time 50-70 seconds</a:t>
            </a:r>
            <a:r>
              <a:rPr lang="en-US" dirty="0" smtClean="0"/>
              <a:t>) </a:t>
            </a:r>
          </a:p>
          <a:p>
            <a:endParaRPr lang="en-US" dirty="0" smtClean="0"/>
          </a:p>
          <a:p>
            <a:r>
              <a:rPr lang="en-US" dirty="0" smtClean="0">
                <a:solidFill>
                  <a:srgbClr val="FFFF00"/>
                </a:solidFill>
              </a:rPr>
              <a:t>vasopressor</a:t>
            </a:r>
            <a:r>
              <a:rPr lang="en-US" dirty="0" smtClean="0"/>
              <a:t> </a:t>
            </a:r>
            <a:r>
              <a:rPr lang="en-US" dirty="0"/>
              <a:t>(norepinephrine) and normal saline infusion were </a:t>
            </a:r>
            <a:r>
              <a:rPr lang="en-US" dirty="0" smtClean="0"/>
              <a:t>administered</a:t>
            </a:r>
          </a:p>
          <a:p>
            <a:pPr marL="45720" indent="0">
              <a:buNone/>
            </a:pPr>
            <a:endParaRPr lang="en-US" dirty="0" smtClean="0"/>
          </a:p>
        </p:txBody>
      </p:sp>
    </p:spTree>
    <p:extLst>
      <p:ext uri="{BB962C8B-B14F-4D97-AF65-F5344CB8AC3E}">
        <p14:creationId xmlns:p14="http://schemas.microsoft.com/office/powerpoint/2010/main" val="1745240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838199"/>
          </a:xfrm>
        </p:spPr>
        <p:txBody>
          <a:bodyPr/>
          <a:lstStyle/>
          <a:p>
            <a:r>
              <a:rPr lang="en-US" dirty="0" smtClean="0"/>
              <a:t>Complication:</a:t>
            </a:r>
            <a:endParaRPr lang="en-US" dirty="0"/>
          </a:p>
        </p:txBody>
      </p:sp>
      <p:sp>
        <p:nvSpPr>
          <p:cNvPr id="3" name="Content Placeholder 2"/>
          <p:cNvSpPr>
            <a:spLocks noGrp="1"/>
          </p:cNvSpPr>
          <p:nvPr>
            <p:ph idx="1"/>
          </p:nvPr>
        </p:nvSpPr>
        <p:spPr>
          <a:xfrm>
            <a:off x="304800" y="914400"/>
            <a:ext cx="8610600" cy="5715000"/>
          </a:xfrm>
        </p:spPr>
        <p:txBody>
          <a:bodyPr>
            <a:normAutofit lnSpcReduction="10000"/>
          </a:bodyPr>
          <a:lstStyle/>
          <a:p>
            <a:r>
              <a:rPr lang="en-US" dirty="0"/>
              <a:t>6 hours after thrombolytic therapy patient complained from </a:t>
            </a:r>
            <a:r>
              <a:rPr lang="en-US" dirty="0">
                <a:solidFill>
                  <a:srgbClr val="FFFF00"/>
                </a:solidFill>
              </a:rPr>
              <a:t>acute left abdominal pain radiating to the back</a:t>
            </a:r>
            <a:r>
              <a:rPr lang="en-US" dirty="0"/>
              <a:t>. </a:t>
            </a:r>
          </a:p>
          <a:p>
            <a:pPr marL="45720" indent="0">
              <a:buNone/>
            </a:pPr>
            <a:endParaRPr lang="en-US" dirty="0" smtClean="0"/>
          </a:p>
          <a:p>
            <a:r>
              <a:rPr lang="en-US" dirty="0" smtClean="0"/>
              <a:t>the </a:t>
            </a:r>
            <a:r>
              <a:rPr lang="en-US" dirty="0"/>
              <a:t>patient </a:t>
            </a:r>
            <a:r>
              <a:rPr lang="en-US" dirty="0" smtClean="0"/>
              <a:t>became </a:t>
            </a:r>
            <a:r>
              <a:rPr lang="en-US" dirty="0">
                <a:solidFill>
                  <a:srgbClr val="FFFF00"/>
                </a:solidFill>
              </a:rPr>
              <a:t>pale, heart rate 125bpm, </a:t>
            </a:r>
            <a:r>
              <a:rPr lang="en-US" dirty="0"/>
              <a:t>blood pressure dropped to 90/60 and respiratory rate was 28 breaths per minute. Heparin infusion was held. </a:t>
            </a:r>
            <a:endParaRPr lang="en-US" dirty="0" smtClean="0"/>
          </a:p>
          <a:p>
            <a:endParaRPr lang="en-US" dirty="0" smtClean="0"/>
          </a:p>
          <a:p>
            <a:r>
              <a:rPr lang="en-US" dirty="0" smtClean="0">
                <a:solidFill>
                  <a:srgbClr val="FFFF00"/>
                </a:solidFill>
              </a:rPr>
              <a:t>Hemoglobin </a:t>
            </a:r>
            <a:r>
              <a:rPr lang="en-US" dirty="0">
                <a:solidFill>
                  <a:srgbClr val="FFFF00"/>
                </a:solidFill>
              </a:rPr>
              <a:t>dropped to 7.8gm/</a:t>
            </a:r>
            <a:r>
              <a:rPr lang="en-US" dirty="0" err="1">
                <a:solidFill>
                  <a:srgbClr val="FFFF00"/>
                </a:solidFill>
              </a:rPr>
              <a:t>dL</a:t>
            </a:r>
            <a:r>
              <a:rPr lang="en-US" dirty="0"/>
              <a:t>. Immediate resuscitation performed including transfusion of 4 packs of whole fresh blood, continuous saline infusion and reversal of transfused heparin using vitamin K agonist</a:t>
            </a:r>
            <a:r>
              <a:rPr lang="en-US" dirty="0" smtClean="0"/>
              <a:t>.</a:t>
            </a:r>
          </a:p>
          <a:p>
            <a:endParaRPr lang="en-US" dirty="0" smtClean="0"/>
          </a:p>
          <a:p>
            <a:r>
              <a:rPr lang="en-US" dirty="0" smtClean="0"/>
              <a:t> </a:t>
            </a:r>
            <a:r>
              <a:rPr lang="en-US" dirty="0" err="1"/>
              <a:t>Pelvi</a:t>
            </a:r>
            <a:r>
              <a:rPr lang="en-US" dirty="0"/>
              <a:t>-abdominal </a:t>
            </a:r>
            <a:r>
              <a:rPr lang="en-US" dirty="0" smtClean="0"/>
              <a:t>ultrasound: </a:t>
            </a:r>
            <a:r>
              <a:rPr lang="en-US" dirty="0"/>
              <a:t>demonstrated the presence of </a:t>
            </a:r>
            <a:r>
              <a:rPr lang="en-US" dirty="0" err="1"/>
              <a:t>angiomyolipoma</a:t>
            </a:r>
            <a:r>
              <a:rPr lang="en-US" dirty="0"/>
              <a:t> measuring 5.0X5.9cm on the lower pole of the left kidney</a:t>
            </a:r>
            <a:r>
              <a:rPr lang="en-US" dirty="0" smtClean="0"/>
              <a:t>.</a:t>
            </a:r>
          </a:p>
          <a:p>
            <a:pPr marL="45720" indent="0">
              <a:buNone/>
            </a:pPr>
            <a:endParaRPr lang="en-US" dirty="0" smtClean="0"/>
          </a:p>
          <a:p>
            <a:r>
              <a:rPr lang="en-US" b="1" dirty="0" smtClean="0">
                <a:solidFill>
                  <a:srgbClr val="FFFF00"/>
                </a:solidFill>
              </a:rPr>
              <a:t> </a:t>
            </a:r>
            <a:r>
              <a:rPr lang="en-US" b="1" dirty="0">
                <a:solidFill>
                  <a:srgbClr val="FFFF00"/>
                </a:solidFill>
              </a:rPr>
              <a:t>CT </a:t>
            </a:r>
            <a:r>
              <a:rPr lang="en-US" b="1" dirty="0" smtClean="0">
                <a:solidFill>
                  <a:srgbClr val="FFFF00"/>
                </a:solidFill>
              </a:rPr>
              <a:t>with contrast: </a:t>
            </a:r>
            <a:r>
              <a:rPr lang="en-US" b="1" dirty="0">
                <a:solidFill>
                  <a:srgbClr val="FFFF00"/>
                </a:solidFill>
              </a:rPr>
              <a:t>revealed significant retroperitoneal hematoma due to ruptured </a:t>
            </a:r>
            <a:r>
              <a:rPr lang="en-US" b="1" dirty="0" err="1">
                <a:solidFill>
                  <a:srgbClr val="FFFF00"/>
                </a:solidFill>
              </a:rPr>
              <a:t>angiomyolipoma</a:t>
            </a:r>
            <a:r>
              <a:rPr lang="en-US" b="1" dirty="0">
                <a:solidFill>
                  <a:srgbClr val="FFFF00"/>
                </a:solidFill>
              </a:rPr>
              <a:t> and bilateral filling defects in both main pulmonary arteries </a:t>
            </a:r>
            <a:r>
              <a:rPr lang="en-US" dirty="0"/>
              <a:t>(Figure 1, 2)</a:t>
            </a:r>
          </a:p>
          <a:p>
            <a:endParaRPr lang="en-US" dirty="0"/>
          </a:p>
        </p:txBody>
      </p:sp>
    </p:spTree>
    <p:extLst>
      <p:ext uri="{BB962C8B-B14F-4D97-AF65-F5344CB8AC3E}">
        <p14:creationId xmlns:p14="http://schemas.microsoft.com/office/powerpoint/2010/main" val="3862080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315200" cy="1154097"/>
          </a:xfrm>
        </p:spPr>
        <p:txBody>
          <a:bodyPr>
            <a:normAutofit fontScale="90000"/>
          </a:bodyPr>
          <a:lstStyle/>
          <a:p>
            <a:r>
              <a:rPr lang="en-US" dirty="0" smtClean="0"/>
              <a:t>Management of Retroperitoneal Hematoma:</a:t>
            </a:r>
            <a:endParaRPr lang="en-US" dirty="0"/>
          </a:p>
        </p:txBody>
      </p:sp>
      <p:sp>
        <p:nvSpPr>
          <p:cNvPr id="3" name="Content Placeholder 2"/>
          <p:cNvSpPr>
            <a:spLocks noGrp="1"/>
          </p:cNvSpPr>
          <p:nvPr>
            <p:ph idx="1"/>
          </p:nvPr>
        </p:nvSpPr>
        <p:spPr>
          <a:xfrm>
            <a:off x="152400" y="1600200"/>
            <a:ext cx="8915400" cy="4876800"/>
          </a:xfrm>
        </p:spPr>
        <p:txBody>
          <a:bodyPr>
            <a:normAutofit/>
          </a:bodyPr>
          <a:lstStyle/>
          <a:p>
            <a:endParaRPr lang="en-US" b="1" dirty="0" smtClean="0">
              <a:solidFill>
                <a:srgbClr val="FFFF00"/>
              </a:solidFill>
            </a:endParaRPr>
          </a:p>
          <a:p>
            <a:r>
              <a:rPr lang="en-US" b="1" dirty="0" smtClean="0">
                <a:solidFill>
                  <a:srgbClr val="FFFF00"/>
                </a:solidFill>
              </a:rPr>
              <a:t>Inferior Vena Cava filter was implanted </a:t>
            </a:r>
          </a:p>
          <a:p>
            <a:pPr marL="45720" indent="0">
              <a:buNone/>
            </a:pPr>
            <a:endParaRPr lang="en-US" b="1" dirty="0" smtClean="0">
              <a:solidFill>
                <a:srgbClr val="FFFF00"/>
              </a:solidFill>
            </a:endParaRPr>
          </a:p>
          <a:p>
            <a:r>
              <a:rPr lang="en-US" b="1" dirty="0" smtClean="0">
                <a:solidFill>
                  <a:srgbClr val="FFFF00"/>
                </a:solidFill>
              </a:rPr>
              <a:t>Peripheral angiography demonstrated</a:t>
            </a:r>
            <a:r>
              <a:rPr lang="en-US" dirty="0" smtClean="0"/>
              <a:t>: two </a:t>
            </a:r>
            <a:r>
              <a:rPr lang="en-US" dirty="0"/>
              <a:t>ruptured vessels feeding retroperitoneal hematoma; one of them was large and </a:t>
            </a:r>
            <a:r>
              <a:rPr lang="en-US" dirty="0" err="1" smtClean="0"/>
              <a:t>aneurysmatic</a:t>
            </a:r>
            <a:endParaRPr lang="en-US" dirty="0"/>
          </a:p>
          <a:p>
            <a:pPr marL="45720" indent="0">
              <a:buNone/>
            </a:pPr>
            <a:endParaRPr lang="en-US" dirty="0" smtClean="0"/>
          </a:p>
          <a:p>
            <a:r>
              <a:rPr lang="en-US" b="1" dirty="0">
                <a:solidFill>
                  <a:srgbClr val="FFFF00"/>
                </a:solidFill>
              </a:rPr>
              <a:t>S</a:t>
            </a:r>
            <a:r>
              <a:rPr lang="en-US" b="1" dirty="0" smtClean="0">
                <a:solidFill>
                  <a:srgbClr val="FFFF00"/>
                </a:solidFill>
              </a:rPr>
              <a:t>elective </a:t>
            </a:r>
            <a:r>
              <a:rPr lang="en-US" b="1" dirty="0">
                <a:solidFill>
                  <a:srgbClr val="FFFF00"/>
                </a:solidFill>
              </a:rPr>
              <a:t>arterial embolization </a:t>
            </a:r>
            <a:r>
              <a:rPr lang="en-US" dirty="0"/>
              <a:t>for both feeding vessels using 3 vascular </a:t>
            </a:r>
            <a:r>
              <a:rPr lang="en-US" dirty="0" smtClean="0"/>
              <a:t>plugs was done in the same setting</a:t>
            </a:r>
          </a:p>
          <a:p>
            <a:pPr marL="45720" indent="0">
              <a:buNone/>
            </a:pPr>
            <a:endParaRPr lang="en-US" dirty="0" smtClean="0"/>
          </a:p>
          <a:p>
            <a:r>
              <a:rPr lang="en-US" b="1" dirty="0" smtClean="0">
                <a:solidFill>
                  <a:srgbClr val="FFFF00"/>
                </a:solidFill>
              </a:rPr>
              <a:t>Anticoagulation</a:t>
            </a:r>
            <a:r>
              <a:rPr lang="en-US" dirty="0" smtClean="0"/>
              <a:t> </a:t>
            </a:r>
            <a:r>
              <a:rPr lang="en-US" dirty="0"/>
              <a:t>using heparin infusion </a:t>
            </a:r>
            <a:r>
              <a:rPr lang="en-US" dirty="0" smtClean="0"/>
              <a:t>resumed after 5 days (Targeting </a:t>
            </a:r>
            <a:r>
              <a:rPr lang="en-US" dirty="0"/>
              <a:t>1.5 times baseline partial </a:t>
            </a:r>
            <a:r>
              <a:rPr lang="en-US" dirty="0" err="1"/>
              <a:t>thromboplastin</a:t>
            </a:r>
            <a:r>
              <a:rPr lang="en-US" dirty="0"/>
              <a:t> time) with close follow up of hemoglobin, </a:t>
            </a:r>
            <a:r>
              <a:rPr lang="en-US" dirty="0" err="1"/>
              <a:t>hematocrite</a:t>
            </a:r>
            <a:r>
              <a:rPr lang="en-US" dirty="0"/>
              <a:t>, PTT, kidney function test and oxygen saturation. </a:t>
            </a:r>
            <a:endParaRPr lang="en-US" dirty="0" smtClean="0"/>
          </a:p>
        </p:txBody>
      </p:sp>
    </p:spTree>
    <p:extLst>
      <p:ext uri="{BB962C8B-B14F-4D97-AF65-F5344CB8AC3E}">
        <p14:creationId xmlns:p14="http://schemas.microsoft.com/office/powerpoint/2010/main" val="2235338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315200" cy="1154097"/>
          </a:xfrm>
        </p:spPr>
        <p:txBody>
          <a:bodyPr/>
          <a:lstStyle/>
          <a:p>
            <a:r>
              <a:rPr lang="en-US" dirty="0" smtClean="0"/>
              <a:t>Monitoring and follow up </a:t>
            </a:r>
            <a:endParaRPr lang="en-US" dirty="0"/>
          </a:p>
        </p:txBody>
      </p:sp>
      <p:sp>
        <p:nvSpPr>
          <p:cNvPr id="3" name="Content Placeholder 2"/>
          <p:cNvSpPr>
            <a:spLocks noGrp="1"/>
          </p:cNvSpPr>
          <p:nvPr>
            <p:ph idx="1"/>
          </p:nvPr>
        </p:nvSpPr>
        <p:spPr>
          <a:xfrm>
            <a:off x="304800" y="1447800"/>
            <a:ext cx="8382000" cy="4953000"/>
          </a:xfrm>
        </p:spPr>
        <p:txBody>
          <a:bodyPr>
            <a:normAutofit/>
          </a:bodyPr>
          <a:lstStyle/>
          <a:p>
            <a:r>
              <a:rPr lang="en-US" dirty="0"/>
              <a:t>3 days after thrombolytic therapy, </a:t>
            </a:r>
            <a:r>
              <a:rPr lang="en-US" dirty="0">
                <a:solidFill>
                  <a:srgbClr val="FFFF00"/>
                </a:solidFill>
              </a:rPr>
              <a:t>hypoxemia remarkably improved, </a:t>
            </a:r>
            <a:r>
              <a:rPr lang="en-US" dirty="0"/>
              <a:t>arterial blood gas analysis revealed pH; 7.40, PaO2; 81 mmHg, PaCO2; 38mmHg, (On room air). Her oxygen saturation was </a:t>
            </a:r>
            <a:r>
              <a:rPr lang="en-US" dirty="0">
                <a:solidFill>
                  <a:srgbClr val="FFFF00"/>
                </a:solidFill>
              </a:rPr>
              <a:t>92% </a:t>
            </a:r>
            <a:r>
              <a:rPr lang="en-US" dirty="0"/>
              <a:t>maintained on room air</a:t>
            </a:r>
            <a:r>
              <a:rPr lang="en-US" dirty="0" smtClean="0"/>
              <a:t>.</a:t>
            </a:r>
          </a:p>
          <a:p>
            <a:endParaRPr lang="en-US" dirty="0" smtClean="0"/>
          </a:p>
          <a:p>
            <a:r>
              <a:rPr lang="en-US" dirty="0" smtClean="0"/>
              <a:t> </a:t>
            </a:r>
            <a:r>
              <a:rPr lang="en-US" dirty="0">
                <a:solidFill>
                  <a:srgbClr val="FFFF00"/>
                </a:solidFill>
              </a:rPr>
              <a:t>Follow up CT abdomen </a:t>
            </a:r>
            <a:r>
              <a:rPr lang="en-US" dirty="0"/>
              <a:t>and pelvis with IV contrast demonstrated stationary size of retroperitoneal hematoma (Figure7</a:t>
            </a:r>
            <a:r>
              <a:rPr lang="en-US" dirty="0" smtClean="0"/>
              <a:t>).</a:t>
            </a:r>
          </a:p>
          <a:p>
            <a:endParaRPr lang="en-US" dirty="0" smtClean="0"/>
          </a:p>
          <a:p>
            <a:r>
              <a:rPr lang="en-US" dirty="0" smtClean="0"/>
              <a:t> </a:t>
            </a:r>
            <a:r>
              <a:rPr lang="en-US" dirty="0">
                <a:solidFill>
                  <a:srgbClr val="FFFF00"/>
                </a:solidFill>
              </a:rPr>
              <a:t>Follow up echocardiography </a:t>
            </a:r>
            <a:r>
              <a:rPr lang="en-US" dirty="0"/>
              <a:t>revealed decreased RV diastolic dimensions with fair RV systolic function, pulmonary artery systolic pressure decreased to 55mmHg. </a:t>
            </a:r>
            <a:endParaRPr lang="en-US" dirty="0" smtClean="0"/>
          </a:p>
          <a:p>
            <a:endParaRPr lang="en-US" dirty="0" smtClean="0"/>
          </a:p>
          <a:p>
            <a:r>
              <a:rPr lang="en-US" dirty="0" smtClean="0"/>
              <a:t>Upon </a:t>
            </a:r>
            <a:r>
              <a:rPr lang="en-US" dirty="0"/>
              <a:t>discharge, she was prescribed antibiotic, </a:t>
            </a:r>
            <a:r>
              <a:rPr lang="en-US" dirty="0" err="1"/>
              <a:t>paracetamol</a:t>
            </a:r>
            <a:r>
              <a:rPr lang="en-US" dirty="0"/>
              <a:t> and non-vitamin K novel oral anticoagulant (</a:t>
            </a:r>
            <a:r>
              <a:rPr lang="en-US" dirty="0" err="1"/>
              <a:t>Apixaban</a:t>
            </a:r>
            <a:r>
              <a:rPr lang="en-US" dirty="0"/>
              <a:t> 5mg twice daily). </a:t>
            </a:r>
          </a:p>
          <a:p>
            <a:endParaRPr lang="en-US" dirty="0"/>
          </a:p>
        </p:txBody>
      </p:sp>
    </p:spTree>
    <p:extLst>
      <p:ext uri="{BB962C8B-B14F-4D97-AF65-F5344CB8AC3E}">
        <p14:creationId xmlns:p14="http://schemas.microsoft.com/office/powerpoint/2010/main" val="1099504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5454007"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652655" y="1225689"/>
            <a:ext cx="3352800" cy="5632311"/>
          </a:xfrm>
          <a:prstGeom prst="rect">
            <a:avLst/>
          </a:prstGeom>
          <a:noFill/>
        </p:spPr>
        <p:txBody>
          <a:bodyPr wrap="square" rtlCol="0">
            <a:spAutoFit/>
          </a:bodyPr>
          <a:lstStyle/>
          <a:p>
            <a:r>
              <a:rPr lang="en-US" dirty="0" smtClean="0"/>
              <a:t>Figure (1) CT abdomen with contrast demonstrating a large heterogeneous left renal lower polar mass lesion of mixed soft tissue and fat density, measures about (5 x 5.6 x 4.5) cm in the maximum (AP, CC &amp; TS) dimensions. The lesion shows ill-defined borders with surrounding ill-defined extensive collection of mixed blood and fluid density, filling the left </a:t>
            </a:r>
            <a:r>
              <a:rPr lang="en-US" dirty="0" err="1" smtClean="0"/>
              <a:t>perinephric</a:t>
            </a:r>
            <a:r>
              <a:rPr lang="en-US" dirty="0" smtClean="0"/>
              <a:t> space and left retroperitoneal space and extending down to the left iliac fossa, measuring about (10 x 10 x 28 ) cm in the maximum (CC, TS &amp; AP)dimensions of about 60 HU (blood) denoting hematoma.</a:t>
            </a:r>
            <a:endParaRPr lang="en-US" dirty="0"/>
          </a:p>
        </p:txBody>
      </p:sp>
      <p:sp>
        <p:nvSpPr>
          <p:cNvPr id="5" name="TextBox 4"/>
          <p:cNvSpPr txBox="1"/>
          <p:nvPr/>
        </p:nvSpPr>
        <p:spPr>
          <a:xfrm>
            <a:off x="457200" y="152400"/>
            <a:ext cx="8229600" cy="646331"/>
          </a:xfrm>
          <a:prstGeom prst="rect">
            <a:avLst/>
          </a:prstGeom>
          <a:noFill/>
        </p:spPr>
        <p:txBody>
          <a:bodyPr wrap="square" rtlCol="0">
            <a:spAutoFit/>
          </a:bodyPr>
          <a:lstStyle/>
          <a:p>
            <a:r>
              <a:rPr lang="en-US" sz="3600" dirty="0" smtClean="0">
                <a:solidFill>
                  <a:srgbClr val="FFC000"/>
                </a:solidFill>
              </a:rPr>
              <a:t>CT Abdomen and Pelvis with contrast</a:t>
            </a:r>
            <a:endParaRPr lang="en-US" sz="3600" dirty="0">
              <a:solidFill>
                <a:srgbClr val="FFC000"/>
              </a:solidFill>
            </a:endParaRPr>
          </a:p>
        </p:txBody>
      </p:sp>
    </p:spTree>
    <p:extLst>
      <p:ext uri="{BB962C8B-B14F-4D97-AF65-F5344CB8AC3E}">
        <p14:creationId xmlns:p14="http://schemas.microsoft.com/office/powerpoint/2010/main" val="34017878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4457</TotalTime>
  <Words>1170</Words>
  <Application>Microsoft Office PowerPoint</Application>
  <PresentationFormat>On-screen Show (4:3)</PresentationFormat>
  <Paragraphs>80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Perspective</vt:lpstr>
      <vt:lpstr>Ruptured Angiomyolipoma After Thrombolytic Therapy In High Risk Pulmonary Embolism</vt:lpstr>
      <vt:lpstr>History:</vt:lpstr>
      <vt:lpstr>Examination </vt:lpstr>
      <vt:lpstr>Investigations:</vt:lpstr>
      <vt:lpstr>Management of High risk pulmonary embolism:</vt:lpstr>
      <vt:lpstr>Complication:</vt:lpstr>
      <vt:lpstr>Management of Retroperitoneal Hematoma:</vt:lpstr>
      <vt:lpstr>Monitoring and follow up </vt:lpstr>
      <vt:lpstr>PowerPoint Presentation</vt:lpstr>
      <vt:lpstr>CT pulmonary angiography</vt:lpstr>
      <vt:lpstr>Inferior Vena Cava filter and peripheral angiography:</vt:lpstr>
      <vt:lpstr>Selective Arterial Embolization</vt:lpstr>
      <vt:lpstr>Follow up CT Abdomen and Pelvis</vt:lpstr>
      <vt:lpstr>Take Home Message </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Ruptured Angiomyolipoma After Thrombolytic Therapy In High Risk Pulmonary Embolism</dc:title>
  <dc:creator>housam</dc:creator>
  <cp:lastModifiedBy>housam</cp:lastModifiedBy>
  <cp:revision>13</cp:revision>
  <dcterms:created xsi:type="dcterms:W3CDTF">2018-10-23T18:07:00Z</dcterms:created>
  <dcterms:modified xsi:type="dcterms:W3CDTF">2019-04-29T20:22:37Z</dcterms:modified>
</cp:coreProperties>
</file>