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7" r:id="rId5"/>
    <p:sldId id="266" r:id="rId6"/>
    <p:sldId id="268" r:id="rId7"/>
    <p:sldId id="269" r:id="rId8"/>
    <p:sldId id="271" r:id="rId9"/>
    <p:sldId id="272" r:id="rId10"/>
    <p:sldId id="273" r:id="rId11"/>
    <p:sldId id="274" r:id="rId12"/>
    <p:sldId id="275" r:id="rId13"/>
    <p:sldId id="277" r:id="rId14"/>
    <p:sldId id="278" r:id="rId15"/>
    <p:sldId id="280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43" autoAdjust="0"/>
  </p:normalViewPr>
  <p:slideViewPr>
    <p:cSldViewPr>
      <p:cViewPr>
        <p:scale>
          <a:sx n="81" d="100"/>
          <a:sy n="81" d="100"/>
        </p:scale>
        <p:origin x="-1056" y="-2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39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Very Late BVS Thrombosis </a:t>
            </a:r>
            <a:r>
              <a:rPr lang="en-US" dirty="0"/>
              <a:t>D</a:t>
            </a:r>
            <a:r>
              <a:rPr lang="en-US" dirty="0" smtClean="0"/>
              <a:t>ue to Intraluminal </a:t>
            </a:r>
            <a:r>
              <a:rPr lang="en-US" dirty="0"/>
              <a:t>S</a:t>
            </a:r>
            <a:r>
              <a:rPr lang="en-US" dirty="0" smtClean="0"/>
              <a:t>caffold </a:t>
            </a:r>
            <a:r>
              <a:rPr lang="en-US" dirty="0"/>
              <a:t>D</a:t>
            </a:r>
            <a:r>
              <a:rPr lang="en-US" dirty="0" smtClean="0"/>
              <a:t>ismantling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0350"/>
            <a:ext cx="6400800" cy="13144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Gibran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Nascif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MD</a:t>
            </a:r>
          </a:p>
          <a:p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Instituto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Nacional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Cardiologia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- Rio de Janeiro, Brazil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704"/>
            <a:ext cx="8229600" cy="857250"/>
          </a:xfrm>
        </p:spPr>
        <p:txBody>
          <a:bodyPr/>
          <a:lstStyle/>
          <a:p>
            <a:r>
              <a:rPr lang="en-US" dirty="0" smtClean="0"/>
              <a:t>Angioplasty</a:t>
            </a:r>
            <a:endParaRPr lang="en-US" dirty="0"/>
          </a:p>
        </p:txBody>
      </p:sp>
      <p:pic>
        <p:nvPicPr>
          <p:cNvPr id="6" name="CATVE_1_1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895350"/>
            <a:ext cx="3394075" cy="3394075"/>
          </a:xfrm>
        </p:spPr>
      </p:pic>
    </p:spTree>
    <p:extLst>
      <p:ext uri="{BB962C8B-B14F-4D97-AF65-F5344CB8AC3E}">
        <p14:creationId xmlns:p14="http://schemas.microsoft.com/office/powerpoint/2010/main" val="18522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704"/>
            <a:ext cx="8229600" cy="857250"/>
          </a:xfrm>
        </p:spPr>
        <p:txBody>
          <a:bodyPr/>
          <a:lstStyle/>
          <a:p>
            <a:r>
              <a:rPr lang="en-US" dirty="0" smtClean="0"/>
              <a:t>Angioplasty</a:t>
            </a:r>
            <a:endParaRPr lang="en-US" dirty="0"/>
          </a:p>
        </p:txBody>
      </p:sp>
      <p:pic>
        <p:nvPicPr>
          <p:cNvPr id="5" name="CATVE_1_1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895350"/>
            <a:ext cx="3394075" cy="3394075"/>
          </a:xfrm>
        </p:spPr>
      </p:pic>
    </p:spTree>
    <p:extLst>
      <p:ext uri="{BB962C8B-B14F-4D97-AF65-F5344CB8AC3E}">
        <p14:creationId xmlns:p14="http://schemas.microsoft.com/office/powerpoint/2010/main" val="352079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704"/>
            <a:ext cx="8229600" cy="857250"/>
          </a:xfrm>
        </p:spPr>
        <p:txBody>
          <a:bodyPr/>
          <a:lstStyle/>
          <a:p>
            <a:r>
              <a:rPr lang="en-US" dirty="0" smtClean="0"/>
              <a:t>Angioplasty</a:t>
            </a:r>
            <a:endParaRPr lang="en-US" dirty="0"/>
          </a:p>
        </p:txBody>
      </p:sp>
      <p:pic>
        <p:nvPicPr>
          <p:cNvPr id="6" name="CATVE_1_1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895350"/>
            <a:ext cx="3394075" cy="3394075"/>
          </a:xfrm>
        </p:spPr>
      </p:pic>
    </p:spTree>
    <p:extLst>
      <p:ext uri="{BB962C8B-B14F-4D97-AF65-F5344CB8AC3E}">
        <p14:creationId xmlns:p14="http://schemas.microsoft.com/office/powerpoint/2010/main" val="320934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58"/>
            <a:ext cx="8229600" cy="857250"/>
          </a:xfrm>
        </p:spPr>
        <p:txBody>
          <a:bodyPr/>
          <a:lstStyle/>
          <a:p>
            <a:r>
              <a:rPr lang="en-US" dirty="0" smtClean="0"/>
              <a:t>OCT after DES implant</a:t>
            </a:r>
            <a:endParaRPr lang="en-US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idx="1"/>
          </p:nvPr>
        </p:nvSpPr>
        <p:spPr>
          <a:xfrm>
            <a:off x="789718" y="666750"/>
            <a:ext cx="4040188" cy="479822"/>
          </a:xfrm>
        </p:spPr>
        <p:txBody>
          <a:bodyPr>
            <a:normAutofit/>
          </a:bodyPr>
          <a:lstStyle/>
          <a:p>
            <a:endParaRPr lang="pt-BR" sz="1800" b="0" dirty="0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quarter" idx="3"/>
          </p:nvPr>
        </p:nvSpPr>
        <p:spPr>
          <a:xfrm>
            <a:off x="4953000" y="666750"/>
            <a:ext cx="4041775" cy="479822"/>
          </a:xfrm>
        </p:spPr>
        <p:txBody>
          <a:bodyPr>
            <a:normAutofit/>
          </a:bodyPr>
          <a:lstStyle/>
          <a:p>
            <a:endParaRPr lang="pt-BR" sz="1800" b="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47750"/>
            <a:ext cx="3733800" cy="3116262"/>
          </a:xfrm>
        </p:spPr>
      </p:pic>
      <p:pic>
        <p:nvPicPr>
          <p:cNvPr id="14" name="Espaço Reservado para Conteúdo 1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047750"/>
            <a:ext cx="3733800" cy="3124200"/>
          </a:xfrm>
        </p:spPr>
      </p:pic>
    </p:spTree>
    <p:extLst>
      <p:ext uri="{BB962C8B-B14F-4D97-AF65-F5344CB8AC3E}">
        <p14:creationId xmlns:p14="http://schemas.microsoft.com/office/powerpoint/2010/main" val="133807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Clinical Outcome</a:t>
            </a:r>
            <a:endParaRPr lang="en-US" sz="4000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81000" y="1123950"/>
            <a:ext cx="8229600" cy="339447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The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patient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was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discharged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symptom-free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,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with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negative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biomarkers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and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the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same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innocent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pattern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of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EKG.</a:t>
            </a:r>
          </a:p>
          <a:p>
            <a:pPr>
              <a:buFontTx/>
              <a:buChar char="-"/>
            </a:pP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Patient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is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in use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of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DAPT</a:t>
            </a:r>
          </a:p>
          <a:p>
            <a:pPr>
              <a:buFontTx/>
              <a:buChar char="-"/>
            </a:pP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Remained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asymptomatic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in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the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follow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up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at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1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and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3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months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61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Thank you</a:t>
            </a:r>
            <a:endParaRPr lang="en-US" sz="4000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81000" y="112395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>
              <a:solidFill>
                <a:schemeClr val="tx1">
                  <a:lumMod val="95000"/>
                  <a:lumOff val="5000"/>
                </a:schemeClr>
              </a:solidFill>
              <a:latin typeface="TradeGothic" pitchFamily="2" charset="0"/>
            </a:endParaRPr>
          </a:p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  <a:latin typeface="TradeGothic" pitchFamily="2" charset="0"/>
            </a:endParaRPr>
          </a:p>
          <a:p>
            <a:pPr marL="0" indent="0">
              <a:buNone/>
            </a:pPr>
            <a:endParaRPr lang="pt-BR" dirty="0">
              <a:solidFill>
                <a:schemeClr val="tx1">
                  <a:lumMod val="95000"/>
                  <a:lumOff val="5000"/>
                </a:schemeClr>
              </a:solidFill>
              <a:latin typeface="TradeGothic" pitchFamily="2" charset="0"/>
            </a:endParaRPr>
          </a:p>
          <a:p>
            <a:pPr marL="0" indent="0">
              <a:buNone/>
            </a:pPr>
            <a:endParaRPr lang="pt-BR" dirty="0">
              <a:solidFill>
                <a:schemeClr val="tx1">
                  <a:lumMod val="95000"/>
                  <a:lumOff val="5000"/>
                </a:schemeClr>
              </a:solidFill>
              <a:latin typeface="TradeGothic" pitchFamily="2" charset="0"/>
            </a:endParaRPr>
          </a:p>
          <a:p>
            <a:pPr marL="0" indent="0" algn="ctr">
              <a:buNone/>
            </a:pPr>
            <a:endParaRPr lang="pt-BR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radeGothic" pitchFamily="2" charset="0"/>
            </a:endParaRPr>
          </a:p>
          <a:p>
            <a:pPr marL="0" indent="0" algn="ctr">
              <a:buNone/>
            </a:pP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gibran_bn@hotmail.com</a:t>
            </a:r>
            <a:endParaRPr lang="pt-BR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19150"/>
            <a:ext cx="746759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8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57250"/>
            <a:ext cx="7239000" cy="314325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Gibran </a:t>
            </a:r>
            <a:r>
              <a:rPr lang="en-US" sz="3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Nascif</a:t>
            </a: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, MD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 </a:t>
            </a:r>
          </a:p>
          <a:p>
            <a:pPr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radeGothic" pitchFamily="2" charset="0"/>
              </a:rPr>
              <a:t>Fellow of Interventional Cardiology on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radeGothic" pitchFamily="2" charset="0"/>
              </a:rPr>
              <a:t>Instituto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radeGothic" pitchFamily="2" charset="0"/>
              </a:rPr>
              <a:t>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radeGothic" pitchFamily="2" charset="0"/>
              </a:rPr>
              <a:t>Nacional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radeGothic" pitchFamily="2" charset="0"/>
              </a:rPr>
              <a:t> de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radeGothic" pitchFamily="2" charset="0"/>
              </a:rPr>
              <a:t>Cardiologia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radeGothic" pitchFamily="2" charset="0"/>
              </a:rPr>
              <a:t>. Rio de Janeiro - Brazil</a:t>
            </a:r>
          </a:p>
          <a:p>
            <a:pPr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radeGothic" pitchFamily="2" charset="0"/>
              </a:rPr>
              <a:t>I have no relevant financial relationships</a:t>
            </a:r>
          </a:p>
          <a:p>
            <a:pPr>
              <a:buNone/>
            </a:pP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radeGothic" pitchFamily="2" charset="0"/>
              </a:rPr>
              <a:t>I do not have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  <a:latin typeface="TradeGothic" pitchFamily="2" charset="0"/>
              </a:rPr>
              <a:t>conflit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  <a:latin typeface="TradeGothic" pitchFamily="2" charset="0"/>
              </a:rPr>
              <a:t> of interests</a:t>
            </a:r>
          </a:p>
          <a:p>
            <a:pPr>
              <a:buNone/>
            </a:pPr>
            <a:endParaRPr lang="en-US" sz="2000" dirty="0" smtClean="0">
              <a:solidFill>
                <a:schemeClr val="tx2"/>
              </a:solidFill>
              <a:latin typeface="Trade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51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773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Case Report</a:t>
            </a:r>
            <a:endParaRPr lang="en-US" sz="4000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81000" y="1123950"/>
            <a:ext cx="8229600" cy="3394472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 45 year old male, underwent elective angioplasty with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BVS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of the proximal portion of his anterior descendent artery (LAD) in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June 2016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radeGothic" pitchFamily="2" charset="0"/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The procedure was performed in outstanding conditions and guided by optical coherence tomography (OCT) 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Remained asymptomatic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about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two years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On dual antiplatelet therapy (DAPT) throughout this period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773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Case Report</a:t>
            </a:r>
            <a:endParaRPr lang="en-US" sz="4000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81000" y="1123950"/>
            <a:ext cx="8229600" cy="3394472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On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July 2018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this patient was consulted on our emergency room with acute  chest pain symptom after emotional stress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He was on use of: Aspirin, P2Y12 inhibitor, 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B</a:t>
            </a: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-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blocker, Statin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First EKG did not have significant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alterations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BP: 135x85, Pulse: 90, regular rhythm. Normal S1 and S2</a:t>
            </a: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Resp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: 18, normal lung auscultation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radeGothic" pitchFamily="2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489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81"/>
            <a:ext cx="8229600" cy="857250"/>
          </a:xfrm>
        </p:spPr>
        <p:txBody>
          <a:bodyPr/>
          <a:lstStyle/>
          <a:p>
            <a:r>
              <a:rPr lang="en-US" dirty="0" smtClean="0"/>
              <a:t>EKG</a:t>
            </a:r>
            <a:endParaRPr lang="en-US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19150"/>
            <a:ext cx="7268590" cy="3334216"/>
          </a:xfrm>
        </p:spPr>
      </p:pic>
    </p:spTree>
    <p:extLst>
      <p:ext uri="{BB962C8B-B14F-4D97-AF65-F5344CB8AC3E}">
        <p14:creationId xmlns:p14="http://schemas.microsoft.com/office/powerpoint/2010/main" val="35129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773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Case Report</a:t>
            </a:r>
            <a:endParaRPr lang="en-US" sz="4000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81000" y="1123950"/>
            <a:ext cx="8229600" cy="339447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After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his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first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troponin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revealed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positive in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combination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with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acute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refractory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chest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pain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sympton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, 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cardiac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catheterization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was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performed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.</a:t>
            </a:r>
          </a:p>
          <a:p>
            <a:pPr>
              <a:buFontTx/>
              <a:buChar char="-"/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The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culprit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artery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was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found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to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be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the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same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LAD,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at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the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spot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of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BVS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implantation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,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with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lumen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obstruction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of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approximately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90%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radeGothic" pitchFamily="2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733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704"/>
            <a:ext cx="8229600" cy="857250"/>
          </a:xfrm>
        </p:spPr>
        <p:txBody>
          <a:bodyPr/>
          <a:lstStyle/>
          <a:p>
            <a:r>
              <a:rPr lang="en-US" dirty="0" err="1" smtClean="0"/>
              <a:t>Coronariography</a:t>
            </a:r>
            <a:endParaRPr lang="en-US" dirty="0"/>
          </a:p>
        </p:txBody>
      </p:sp>
      <p:pic>
        <p:nvPicPr>
          <p:cNvPr id="5" name="CATVE_1_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895350"/>
            <a:ext cx="3394075" cy="3394075"/>
          </a:xfrm>
        </p:spPr>
      </p:pic>
    </p:spTree>
    <p:extLst>
      <p:ext uri="{BB962C8B-B14F-4D97-AF65-F5344CB8AC3E}">
        <p14:creationId xmlns:p14="http://schemas.microsoft.com/office/powerpoint/2010/main" val="120290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58"/>
            <a:ext cx="8229600" cy="857250"/>
          </a:xfrm>
        </p:spPr>
        <p:txBody>
          <a:bodyPr/>
          <a:lstStyle/>
          <a:p>
            <a:r>
              <a:rPr lang="en-US" dirty="0" smtClean="0"/>
              <a:t>OCT</a:t>
            </a:r>
            <a:endParaRPr lang="en-US" dirty="0"/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idx="1"/>
          </p:nvPr>
        </p:nvSpPr>
        <p:spPr>
          <a:xfrm>
            <a:off x="789718" y="666750"/>
            <a:ext cx="4040188" cy="479822"/>
          </a:xfrm>
        </p:spPr>
        <p:txBody>
          <a:bodyPr>
            <a:normAutofit/>
          </a:bodyPr>
          <a:lstStyle/>
          <a:p>
            <a:r>
              <a:rPr lang="pt-BR" sz="1800" b="0" dirty="0" err="1" smtClean="0"/>
              <a:t>Acute</a:t>
            </a:r>
            <a:r>
              <a:rPr lang="pt-BR" sz="1800" b="0" dirty="0" smtClean="0"/>
              <a:t> </a:t>
            </a:r>
            <a:r>
              <a:rPr lang="pt-BR" sz="1800" b="0" dirty="0" err="1" smtClean="0"/>
              <a:t>thrombus</a:t>
            </a:r>
            <a:r>
              <a:rPr lang="pt-BR" sz="1800" b="0" dirty="0" smtClean="0"/>
              <a:t> </a:t>
            </a:r>
            <a:r>
              <a:rPr lang="pt-BR" sz="1800" b="0" dirty="0" err="1" smtClean="0"/>
              <a:t>formation</a:t>
            </a:r>
            <a:endParaRPr lang="pt-BR" sz="1800" b="0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76350"/>
            <a:ext cx="3886743" cy="2962689"/>
          </a:xfrm>
        </p:spPr>
      </p:pic>
      <p:sp>
        <p:nvSpPr>
          <p:cNvPr id="11" name="Espaço Reservado para Texto 10"/>
          <p:cNvSpPr>
            <a:spLocks noGrp="1"/>
          </p:cNvSpPr>
          <p:nvPr>
            <p:ph type="body" sz="quarter" idx="3"/>
          </p:nvPr>
        </p:nvSpPr>
        <p:spPr>
          <a:xfrm>
            <a:off x="4953000" y="666750"/>
            <a:ext cx="4041775" cy="479822"/>
          </a:xfrm>
        </p:spPr>
        <p:txBody>
          <a:bodyPr>
            <a:normAutofit/>
          </a:bodyPr>
          <a:lstStyle/>
          <a:p>
            <a:r>
              <a:rPr lang="en-US" sz="1800" b="0" dirty="0"/>
              <a:t>I</a:t>
            </a:r>
            <a:r>
              <a:rPr lang="en-US" sz="1800" b="0" dirty="0" smtClean="0"/>
              <a:t>ntraluminal </a:t>
            </a:r>
            <a:r>
              <a:rPr lang="en-US" sz="1800" b="0" dirty="0"/>
              <a:t>scaffold </a:t>
            </a:r>
            <a:r>
              <a:rPr lang="en-US" sz="1800" b="0" dirty="0" smtClean="0"/>
              <a:t>dismantling (ILDS)</a:t>
            </a:r>
            <a:endParaRPr lang="pt-BR" sz="1800" b="0" dirty="0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14" y="1276350"/>
            <a:ext cx="396295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7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773"/>
            <a:ext cx="8229600" cy="8572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What to do now?</a:t>
            </a:r>
            <a:endParaRPr lang="en-US" sz="4000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381000" y="1123950"/>
            <a:ext cx="8229600" cy="339447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The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lesion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was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treated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in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the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same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procediment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</a:p>
          <a:p>
            <a:pPr>
              <a:buFontTx/>
              <a:buChar char="-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second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generation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DES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was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implanted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and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post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dilated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with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non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compliant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 </a:t>
            </a:r>
            <a:r>
              <a:rPr lang="pt-BR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radeGothic" pitchFamily="2" charset="0"/>
              </a:rPr>
              <a:t>ballon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98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</TotalTime>
  <Words>284</Words>
  <Application>Microsoft Office PowerPoint</Application>
  <PresentationFormat>Apresentação na tela (16:9)</PresentationFormat>
  <Paragraphs>45</Paragraphs>
  <Slides>15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Theme1</vt:lpstr>
      <vt:lpstr>Very Late BVS Thrombosis Due to Intraluminal Scaffold Dismantling</vt:lpstr>
      <vt:lpstr>Apresentação do PowerPoint</vt:lpstr>
      <vt:lpstr>Case Report</vt:lpstr>
      <vt:lpstr>Case Report</vt:lpstr>
      <vt:lpstr>EKG</vt:lpstr>
      <vt:lpstr>Case Report</vt:lpstr>
      <vt:lpstr>Coronariography</vt:lpstr>
      <vt:lpstr>OCT</vt:lpstr>
      <vt:lpstr>What to do now?</vt:lpstr>
      <vt:lpstr>Angioplasty</vt:lpstr>
      <vt:lpstr>Angioplasty</vt:lpstr>
      <vt:lpstr>Angioplasty</vt:lpstr>
      <vt:lpstr>OCT after DES implant</vt:lpstr>
      <vt:lpstr>Clinical Outcome</vt:lpstr>
      <vt:lpstr>Thank you</vt:lpstr>
    </vt:vector>
  </TitlesOfParts>
  <Company>MedStar Health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vxm133</dc:creator>
  <cp:lastModifiedBy>usuario</cp:lastModifiedBy>
  <cp:revision>52</cp:revision>
  <dcterms:created xsi:type="dcterms:W3CDTF">2015-01-08T17:01:57Z</dcterms:created>
  <dcterms:modified xsi:type="dcterms:W3CDTF">2018-12-14T02:45:03Z</dcterms:modified>
</cp:coreProperties>
</file>