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12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1028" y="295408"/>
            <a:ext cx="876554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21631" y="2465189"/>
            <a:ext cx="8958580" cy="279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image" Target="../media/image51.jpg"/><Relationship Id="rId7" Type="http://schemas.openxmlformats.org/officeDocument/2006/relationships/image" Target="../media/image52.jpg"/><Relationship Id="rId8" Type="http://schemas.openxmlformats.org/officeDocument/2006/relationships/image" Target="../media/image53.jpg"/><Relationship Id="rId9" Type="http://schemas.openxmlformats.org/officeDocument/2006/relationships/image" Target="../media/image54.jpg"/><Relationship Id="rId10" Type="http://schemas.openxmlformats.org/officeDocument/2006/relationships/image" Target="../media/image55.jpg"/><Relationship Id="rId11" Type="http://schemas.openxmlformats.org/officeDocument/2006/relationships/image" Target="../media/image56.jpg"/><Relationship Id="rId12" Type="http://schemas.openxmlformats.org/officeDocument/2006/relationships/image" Target="../media/image57.jpg"/><Relationship Id="rId13" Type="http://schemas.openxmlformats.org/officeDocument/2006/relationships/image" Target="../media/image58.jpg"/><Relationship Id="rId14" Type="http://schemas.openxmlformats.org/officeDocument/2006/relationships/image" Target="../media/image59.jpg"/><Relationship Id="rId15" Type="http://schemas.openxmlformats.org/officeDocument/2006/relationships/image" Target="../media/image60.jpg"/><Relationship Id="rId16" Type="http://schemas.openxmlformats.org/officeDocument/2006/relationships/image" Target="../media/image6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15.jpg"/><Relationship Id="rId7" Type="http://schemas.openxmlformats.org/officeDocument/2006/relationships/image" Target="../media/image2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92800" y="5765800"/>
            <a:ext cx="1497375" cy="540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67300" y="5765800"/>
            <a:ext cx="530995" cy="530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67300" y="1066800"/>
            <a:ext cx="2049172" cy="975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94900" y="5765800"/>
            <a:ext cx="1171472" cy="3548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72582" y="2063259"/>
            <a:ext cx="384746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30">
                <a:solidFill>
                  <a:srgbClr val="FFC000"/>
                </a:solidFill>
                <a:latin typeface="Calibri"/>
                <a:cs typeface="Calibri"/>
              </a:rPr>
              <a:t>COMPARE-ABSORB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7780">
              <a:lnSpc>
                <a:spcPct val="156700"/>
              </a:lnSpc>
              <a:spcBef>
                <a:spcPts val="100"/>
              </a:spcBef>
            </a:pPr>
            <a:r>
              <a:rPr dirty="0" spc="-5"/>
              <a:t>Prospective, </a:t>
            </a:r>
            <a:r>
              <a:rPr dirty="0"/>
              <a:t>single blind, </a:t>
            </a:r>
            <a:r>
              <a:rPr dirty="0" spc="-5"/>
              <a:t>multicenter randomized controlled </a:t>
            </a:r>
            <a:r>
              <a:rPr dirty="0"/>
              <a:t>trial </a:t>
            </a:r>
            <a:r>
              <a:rPr dirty="0" spc="-5"/>
              <a:t>comparing  </a:t>
            </a:r>
            <a:r>
              <a:rPr dirty="0">
                <a:solidFill>
                  <a:srgbClr val="FFC000"/>
                </a:solidFill>
              </a:rPr>
              <a:t>Absorb </a:t>
            </a:r>
            <a:r>
              <a:rPr dirty="0" spc="-5">
                <a:solidFill>
                  <a:srgbClr val="FFC000"/>
                </a:solidFill>
              </a:rPr>
              <a:t>versus </a:t>
            </a:r>
            <a:r>
              <a:rPr dirty="0">
                <a:solidFill>
                  <a:srgbClr val="FFC000"/>
                </a:solidFill>
              </a:rPr>
              <a:t>Xience </a:t>
            </a:r>
            <a:r>
              <a:rPr dirty="0"/>
              <a:t>in a high-risk patient and/or </a:t>
            </a:r>
            <a:r>
              <a:rPr dirty="0" spc="-5"/>
              <a:t>complex </a:t>
            </a:r>
            <a:r>
              <a:rPr dirty="0"/>
              <a:t>lesion</a:t>
            </a:r>
            <a:r>
              <a:rPr dirty="0" spc="-85"/>
              <a:t> </a:t>
            </a:r>
            <a:r>
              <a:rPr dirty="0"/>
              <a:t>population</a:t>
            </a:r>
          </a:p>
          <a:p>
            <a:pPr algn="ctr" marR="3810">
              <a:lnSpc>
                <a:spcPct val="100000"/>
              </a:lnSpc>
              <a:spcBef>
                <a:spcPts val="320"/>
              </a:spcBef>
            </a:pPr>
            <a:r>
              <a:rPr dirty="0" sz="3800">
                <a:solidFill>
                  <a:srgbClr val="FFC000"/>
                </a:solidFill>
              </a:rPr>
              <a:t>Final </a:t>
            </a:r>
            <a:r>
              <a:rPr dirty="0" sz="3800" spc="-15">
                <a:solidFill>
                  <a:srgbClr val="FFC000"/>
                </a:solidFill>
              </a:rPr>
              <a:t>7-year</a:t>
            </a:r>
            <a:r>
              <a:rPr dirty="0" sz="3800" spc="-20">
                <a:solidFill>
                  <a:srgbClr val="FFC000"/>
                </a:solidFill>
              </a:rPr>
              <a:t> </a:t>
            </a:r>
            <a:r>
              <a:rPr dirty="0" sz="3800" spc="-15">
                <a:solidFill>
                  <a:srgbClr val="FFC000"/>
                </a:solidFill>
              </a:rPr>
              <a:t>results</a:t>
            </a:r>
            <a:endParaRPr sz="3800"/>
          </a:p>
          <a:p>
            <a:pPr algn="ctr" marL="605155">
              <a:lnSpc>
                <a:spcPct val="100000"/>
              </a:lnSpc>
              <a:spcBef>
                <a:spcPts val="1345"/>
              </a:spcBef>
            </a:pPr>
            <a:r>
              <a:rPr dirty="0" sz="2650" i="1">
                <a:latin typeface="Calibri"/>
                <a:cs typeface="Calibri"/>
              </a:rPr>
              <a:t>Pieter </a:t>
            </a:r>
            <a:r>
              <a:rPr dirty="0" sz="2650" spc="5" i="1">
                <a:latin typeface="Calibri"/>
                <a:cs typeface="Calibri"/>
              </a:rPr>
              <a:t>C </a:t>
            </a:r>
            <a:r>
              <a:rPr dirty="0" sz="2650" i="1">
                <a:latin typeface="Calibri"/>
                <a:cs typeface="Calibri"/>
              </a:rPr>
              <a:t>Smits, </a:t>
            </a:r>
            <a:r>
              <a:rPr dirty="0" sz="2650" spc="5" i="1">
                <a:latin typeface="Calibri"/>
                <a:cs typeface="Calibri"/>
              </a:rPr>
              <a:t>MD, </a:t>
            </a:r>
            <a:r>
              <a:rPr dirty="0" sz="2650" i="1">
                <a:latin typeface="Calibri"/>
                <a:cs typeface="Calibri"/>
              </a:rPr>
              <a:t>PhD,</a:t>
            </a:r>
            <a:r>
              <a:rPr dirty="0" sz="2650" spc="-10" i="1">
                <a:latin typeface="Calibri"/>
                <a:cs typeface="Calibri"/>
              </a:rPr>
              <a:t> </a:t>
            </a:r>
            <a:r>
              <a:rPr dirty="0" sz="2650" spc="5" i="1">
                <a:latin typeface="Calibri"/>
                <a:cs typeface="Calibri"/>
              </a:rPr>
              <a:t>FESC</a:t>
            </a:r>
            <a:endParaRPr sz="2650">
              <a:latin typeface="Calibri"/>
              <a:cs typeface="Calibri"/>
            </a:endParaRPr>
          </a:p>
          <a:p>
            <a:pPr algn="ctr" marL="604520">
              <a:lnSpc>
                <a:spcPct val="100000"/>
              </a:lnSpc>
              <a:spcBef>
                <a:spcPts val="980"/>
              </a:spcBef>
            </a:pPr>
            <a:r>
              <a:rPr dirty="0" sz="2650" spc="5" i="1">
                <a:latin typeface="Calibri"/>
                <a:cs typeface="Calibri"/>
              </a:rPr>
              <a:t>On behalf </a:t>
            </a:r>
            <a:r>
              <a:rPr dirty="0" sz="2650" i="1">
                <a:latin typeface="Calibri"/>
                <a:cs typeface="Calibri"/>
              </a:rPr>
              <a:t>of </a:t>
            </a:r>
            <a:r>
              <a:rPr dirty="0" sz="2650" spc="5" i="1">
                <a:latin typeface="Calibri"/>
                <a:cs typeface="Calibri"/>
              </a:rPr>
              <a:t>the COMPARE-ABSORB investigators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900" y="558800"/>
            <a:ext cx="3612536" cy="926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900" y="914400"/>
            <a:ext cx="9753597" cy="5809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6400" y="177369"/>
            <a:ext cx="97129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7-year results </a:t>
            </a:r>
            <a:r>
              <a:rPr dirty="0" sz="3200"/>
              <a:t>in Landmark </a:t>
            </a:r>
            <a:r>
              <a:rPr dirty="0" sz="3200" spc="-5"/>
              <a:t>analysis </a:t>
            </a:r>
            <a:r>
              <a:rPr dirty="0" sz="3200"/>
              <a:t>@ </a:t>
            </a:r>
            <a:r>
              <a:rPr dirty="0" sz="3200" spc="-5"/>
              <a:t>3-year:</a:t>
            </a:r>
            <a:r>
              <a:rPr dirty="0" sz="3200" spc="-185"/>
              <a:t> </a:t>
            </a:r>
            <a:r>
              <a:rPr dirty="0" sz="3200">
                <a:solidFill>
                  <a:srgbClr val="FDE25E"/>
                </a:solidFill>
              </a:rPr>
              <a:t>TLF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136937" y="3786516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6.7%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7773" y="5151135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5.9%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1187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0.53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131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0.32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0411" y="241473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1.19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(0.85-1.66)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0.32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1050" y="239074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1.14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(0.76-1.77)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0.53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3205" y="3539333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9.0%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9316" y="4722778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7.6%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0556" y="3753765"/>
            <a:ext cx="1325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alibri"/>
                <a:cs typeface="Calibri"/>
              </a:rPr>
              <a:t>P</a:t>
            </a:r>
            <a:r>
              <a:rPr dirty="0" baseline="-21739" sz="1725" spc="7">
                <a:latin typeface="Calibri"/>
                <a:cs typeface="Calibri"/>
              </a:rPr>
              <a:t>non-inf</a:t>
            </a:r>
            <a:r>
              <a:rPr dirty="0" baseline="-21739" sz="1725" spc="172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&lt;0.001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2791" y="4155849"/>
            <a:ext cx="0" cy="219075"/>
          </a:xfrm>
          <a:custGeom>
            <a:avLst/>
            <a:gdLst/>
            <a:ahLst/>
            <a:cxnLst/>
            <a:rect l="l" t="t" r="r" b="b"/>
            <a:pathLst>
              <a:path w="0" h="219075">
                <a:moveTo>
                  <a:pt x="0" y="0"/>
                </a:moveTo>
                <a:lnTo>
                  <a:pt x="0" y="21894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29928" y="435574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42862" y="85725"/>
                </a:moveTo>
                <a:lnTo>
                  <a:pt x="0" y="0"/>
                </a:lnTo>
                <a:lnTo>
                  <a:pt x="85724" y="0"/>
                </a:lnTo>
                <a:lnTo>
                  <a:pt x="42862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8400" y="774700"/>
            <a:ext cx="9819527" cy="578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0847" y="177369"/>
            <a:ext cx="1052512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7-year results </a:t>
            </a:r>
            <a:r>
              <a:rPr dirty="0" sz="3200"/>
              <a:t>in Landmark </a:t>
            </a:r>
            <a:r>
              <a:rPr dirty="0" sz="3200" spc="-5"/>
              <a:t>analysis </a:t>
            </a:r>
            <a:r>
              <a:rPr dirty="0" sz="3200"/>
              <a:t>@ </a:t>
            </a:r>
            <a:r>
              <a:rPr dirty="0" sz="3200" spc="-5"/>
              <a:t>3-year:</a:t>
            </a:r>
            <a:r>
              <a:rPr dirty="0" sz="3200" spc="-185"/>
              <a:t> </a:t>
            </a:r>
            <a:r>
              <a:rPr dirty="0" sz="3200" spc="-5">
                <a:solidFill>
                  <a:srgbClr val="FDE25E"/>
                </a:solidFill>
              </a:rPr>
              <a:t>C-Death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960095" y="4626138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2.3%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60095" y="4176726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2.8%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1187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0.58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131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0.40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0411" y="241473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1.47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(0.60-3.59)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0.40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7651" y="4441473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1.4%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7651" y="4899240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1.0%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0353" y="240488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0.84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(0.45-1.57)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0.58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38278" y="2296480"/>
            <a:ext cx="1254125" cy="0"/>
          </a:xfrm>
          <a:custGeom>
            <a:avLst/>
            <a:gdLst/>
            <a:ahLst/>
            <a:cxnLst/>
            <a:rect l="l" t="t" r="r" b="b"/>
            <a:pathLst>
              <a:path w="1254125" h="0">
                <a:moveTo>
                  <a:pt x="0" y="0"/>
                </a:moveTo>
                <a:lnTo>
                  <a:pt x="125372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938278" y="2296480"/>
            <a:ext cx="1254125" cy="923925"/>
          </a:xfrm>
          <a:custGeom>
            <a:avLst/>
            <a:gdLst/>
            <a:ahLst/>
            <a:cxnLst/>
            <a:rect l="l" t="t" r="r" b="b"/>
            <a:pathLst>
              <a:path w="1254125" h="923925">
                <a:moveTo>
                  <a:pt x="1253721" y="923330"/>
                </a:moveTo>
                <a:lnTo>
                  <a:pt x="0" y="92333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017018" y="2323186"/>
            <a:ext cx="10166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pts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died  of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COVID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17018" y="2871826"/>
            <a:ext cx="1194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BRS</a:t>
            </a:r>
            <a:r>
              <a:rPr dirty="0" sz="1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932569" y="3899727"/>
            <a:ext cx="1259840" cy="0"/>
          </a:xfrm>
          <a:custGeom>
            <a:avLst/>
            <a:gdLst/>
            <a:ahLst/>
            <a:cxnLst/>
            <a:rect l="l" t="t" r="r" b="b"/>
            <a:pathLst>
              <a:path w="1259840" h="0">
                <a:moveTo>
                  <a:pt x="0" y="0"/>
                </a:moveTo>
                <a:lnTo>
                  <a:pt x="125943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932569" y="3899727"/>
            <a:ext cx="1259840" cy="923925"/>
          </a:xfrm>
          <a:custGeom>
            <a:avLst/>
            <a:gdLst/>
            <a:ahLst/>
            <a:cxnLst/>
            <a:rect l="l" t="t" r="r" b="b"/>
            <a:pathLst>
              <a:path w="1259840" h="923925">
                <a:moveTo>
                  <a:pt x="1259430" y="923330"/>
                </a:moveTo>
                <a:lnTo>
                  <a:pt x="0" y="92333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011310" y="3926433"/>
            <a:ext cx="11811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95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pts</a:t>
            </a:r>
            <a:r>
              <a:rPr dirty="0" sz="18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died  of</a:t>
            </a:r>
            <a:r>
              <a:rPr dirty="0" sz="18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COVID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EES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300" y="850899"/>
            <a:ext cx="9896309" cy="576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6272" y="177369"/>
            <a:ext cx="1007491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7-year results </a:t>
            </a:r>
            <a:r>
              <a:rPr dirty="0" sz="3200"/>
              <a:t>in Landmark </a:t>
            </a:r>
            <a:r>
              <a:rPr dirty="0" sz="3200" spc="-5"/>
              <a:t>analysis </a:t>
            </a:r>
            <a:r>
              <a:rPr dirty="0" sz="3200"/>
              <a:t>@ </a:t>
            </a:r>
            <a:r>
              <a:rPr dirty="0" sz="3200" spc="-5"/>
              <a:t>3-year:</a:t>
            </a:r>
            <a:r>
              <a:rPr dirty="0" sz="3200" spc="-185"/>
              <a:t> </a:t>
            </a:r>
            <a:r>
              <a:rPr dirty="0" sz="3200">
                <a:solidFill>
                  <a:srgbClr val="FDE25E"/>
                </a:solidFill>
              </a:rPr>
              <a:t>TV-MI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960095" y="4626138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2.0%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60095" y="4176726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2.2%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1187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0.86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131" y="1614034"/>
            <a:ext cx="13544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5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baseline="-21604" sz="1350" spc="7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sz="1400" spc="5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sz="140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02E4B"/>
                </a:solidFill>
                <a:latin typeface="Arial"/>
                <a:cs typeface="Arial"/>
              </a:rPr>
              <a:t>0.0501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0411" y="241473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1.61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(0.99-2.59)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0.053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7651" y="4297095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5.2%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7651" y="5268205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3.3%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0353" y="240488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0.99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(0.46-1.40)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0.86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000" y="914400"/>
            <a:ext cx="10065418" cy="5684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3559" y="177369"/>
            <a:ext cx="102990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7-year results </a:t>
            </a:r>
            <a:r>
              <a:rPr dirty="0" sz="3200"/>
              <a:t>in Landmark </a:t>
            </a:r>
            <a:r>
              <a:rPr dirty="0" sz="3200" spc="-5"/>
              <a:t>analysis </a:t>
            </a:r>
            <a:r>
              <a:rPr dirty="0" sz="3200"/>
              <a:t>@ </a:t>
            </a:r>
            <a:r>
              <a:rPr dirty="0" sz="3200" spc="-5"/>
              <a:t>3-year:</a:t>
            </a:r>
            <a:r>
              <a:rPr dirty="0" sz="3200" spc="-185"/>
              <a:t> </a:t>
            </a:r>
            <a:r>
              <a:rPr dirty="0" sz="3200" spc="-5">
                <a:solidFill>
                  <a:srgbClr val="FDE25E"/>
                </a:solidFill>
              </a:rPr>
              <a:t>CI-TLR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152599" y="4353421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4.4%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0726" y="5428007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2.2%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1187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0.02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6131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0.92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0411" y="241473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1.02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(0.67-1,57)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0.92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7651" y="4152715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5.2%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7651" y="5123827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5.1%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0353" y="240488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1.97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(1.08-3.06)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0.03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914399"/>
            <a:ext cx="10087809" cy="5632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8315" y="177369"/>
            <a:ext cx="103898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7-year results </a:t>
            </a:r>
            <a:r>
              <a:rPr dirty="0" sz="3200"/>
              <a:t>in Landmark </a:t>
            </a:r>
            <a:r>
              <a:rPr dirty="0" sz="3200" spc="-5"/>
              <a:t>analysis </a:t>
            </a:r>
            <a:r>
              <a:rPr dirty="0" sz="3200"/>
              <a:t>@ </a:t>
            </a:r>
            <a:r>
              <a:rPr dirty="0" sz="3200" spc="-5"/>
              <a:t>3-year: </a:t>
            </a:r>
            <a:r>
              <a:rPr dirty="0" sz="3200" spc="-5">
                <a:solidFill>
                  <a:srgbClr val="FDE25E"/>
                </a:solidFill>
              </a:rPr>
              <a:t>Def.</a:t>
            </a:r>
            <a:r>
              <a:rPr dirty="0" sz="3200" spc="-180">
                <a:solidFill>
                  <a:srgbClr val="FDE25E"/>
                </a:solidFill>
              </a:rPr>
              <a:t> </a:t>
            </a:r>
            <a:r>
              <a:rPr dirty="0" sz="3200" spc="-5">
                <a:solidFill>
                  <a:srgbClr val="FDE25E"/>
                </a:solidFill>
              </a:rPr>
              <a:t>DT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10192708" y="5013185"/>
            <a:ext cx="710565" cy="369570"/>
          </a:xfrm>
          <a:custGeom>
            <a:avLst/>
            <a:gdLst/>
            <a:ahLst/>
            <a:cxnLst/>
            <a:rect l="l" t="t" r="r" b="b"/>
            <a:pathLst>
              <a:path w="710565" h="369570">
                <a:moveTo>
                  <a:pt x="0" y="0"/>
                </a:moveTo>
                <a:lnTo>
                  <a:pt x="710451" y="0"/>
                </a:lnTo>
                <a:lnTo>
                  <a:pt x="71045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197470" y="5039890"/>
            <a:ext cx="7010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0.4%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92708" y="4643852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0.5%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1187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0.69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6131" y="1658484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0.07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0411" y="241473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</a:t>
            </a:r>
            <a:r>
              <a:rPr dirty="0" sz="1400">
                <a:latin typeface="Calibri"/>
                <a:cs typeface="Calibri"/>
              </a:rPr>
              <a:t>= 2.06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(0.93-4.56)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0.07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17651" y="4367300"/>
            <a:ext cx="710565" cy="369570"/>
          </a:xfrm>
          <a:custGeom>
            <a:avLst/>
            <a:gdLst/>
            <a:ahLst/>
            <a:cxnLst/>
            <a:rect l="l" t="t" r="r" b="b"/>
            <a:pathLst>
              <a:path w="710564" h="369570">
                <a:moveTo>
                  <a:pt x="0" y="0"/>
                </a:moveTo>
                <a:lnTo>
                  <a:pt x="710451" y="0"/>
                </a:lnTo>
                <a:lnTo>
                  <a:pt x="710451" y="369331"/>
                </a:lnTo>
                <a:lnTo>
                  <a:pt x="0" y="3693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522414" y="4394005"/>
            <a:ext cx="7010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2.3%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17651" y="4754860"/>
            <a:ext cx="710565" cy="369570"/>
          </a:xfrm>
          <a:custGeom>
            <a:avLst/>
            <a:gdLst/>
            <a:ahLst/>
            <a:cxnLst/>
            <a:rect l="l" t="t" r="r" b="b"/>
            <a:pathLst>
              <a:path w="710564" h="369570">
                <a:moveTo>
                  <a:pt x="0" y="0"/>
                </a:moveTo>
                <a:lnTo>
                  <a:pt x="710451" y="0"/>
                </a:lnTo>
                <a:lnTo>
                  <a:pt x="710451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D5D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522414" y="4781566"/>
            <a:ext cx="7010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1.1%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60353" y="2404889"/>
            <a:ext cx="2372995" cy="52324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Calibri"/>
                <a:cs typeface="Calibri"/>
              </a:rPr>
              <a:t>HR (95%CI) =0.741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(0.17-3.30)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P =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0.69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5781" y="177369"/>
            <a:ext cx="94551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/>
              <a:t>Kaplan-Meier-Plot </a:t>
            </a:r>
            <a:r>
              <a:rPr dirty="0" sz="3200"/>
              <a:t>Primary Endpoint: </a:t>
            </a:r>
            <a:r>
              <a:rPr dirty="0" sz="3200">
                <a:solidFill>
                  <a:srgbClr val="FDE25E"/>
                </a:solidFill>
              </a:rPr>
              <a:t>TLF</a:t>
            </a:r>
            <a:r>
              <a:rPr dirty="0" sz="3200" spc="-145">
                <a:solidFill>
                  <a:srgbClr val="FDE25E"/>
                </a:solidFill>
              </a:rPr>
              <a:t> </a:t>
            </a:r>
            <a:r>
              <a:rPr dirty="0" sz="3200" spc="-5">
                <a:solidFill>
                  <a:srgbClr val="FDE25E"/>
                </a:solidFill>
              </a:rPr>
              <a:t>(DoCE)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295400" y="876300"/>
            <a:ext cx="9448799" cy="5682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237469" y="1052929"/>
            <a:ext cx="2940685" cy="646430"/>
          </a:xfrm>
          <a:prstGeom prst="rect">
            <a:avLst/>
          </a:prstGeom>
          <a:ln w="9525">
            <a:solidFill>
              <a:srgbClr val="002E4B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dirty="0" sz="1800" spc="-5">
                <a:latin typeface="Calibri"/>
                <a:cs typeface="Calibri"/>
              </a:rPr>
              <a:t>HR (95%CI) </a:t>
            </a:r>
            <a:r>
              <a:rPr dirty="0" sz="1800">
                <a:latin typeface="Calibri"/>
                <a:cs typeface="Calibri"/>
              </a:rPr>
              <a:t>= 1.17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(0.90-1.52)</a:t>
            </a:r>
            <a:endParaRPr sz="1800">
              <a:latin typeface="Calibri"/>
              <a:cs typeface="Calibri"/>
            </a:endParaRPr>
          </a:p>
          <a:p>
            <a:pPr algn="ctr" marR="558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P =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0.24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9006" y="1840967"/>
            <a:ext cx="83883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15.1%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00950" y="4015237"/>
            <a:ext cx="83883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13.1%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90536" y="5386870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z="900" spc="5" b="1">
                <a:solidFill>
                  <a:srgbClr val="002E4B"/>
                </a:solidFill>
                <a:latin typeface="Arial"/>
                <a:cs typeface="Arial"/>
              </a:rPr>
              <a:t>Logrank</a:t>
            </a:r>
            <a:r>
              <a:rPr dirty="0" baseline="13888" sz="2100" spc="7" b="1">
                <a:solidFill>
                  <a:srgbClr val="002E4B"/>
                </a:solidFill>
                <a:latin typeface="Arial"/>
                <a:cs typeface="Arial"/>
              </a:rPr>
              <a:t>=</a:t>
            </a:r>
            <a:r>
              <a:rPr dirty="0" baseline="13888" sz="2100" spc="-5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baseline="13888" sz="2100" spc="-7" b="1">
                <a:solidFill>
                  <a:srgbClr val="002E4B"/>
                </a:solidFill>
                <a:latin typeface="Arial"/>
                <a:cs typeface="Arial"/>
              </a:rPr>
              <a:t>0.24</a:t>
            </a:r>
            <a:endParaRPr baseline="13888"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298" y="3914980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5.2%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2299" y="5314312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4.3%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6377" y="3124847"/>
            <a:ext cx="710565" cy="36957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9.0%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6379" y="4791464"/>
            <a:ext cx="710565" cy="369570"/>
          </a:xfrm>
          <a:prstGeom prst="rect">
            <a:avLst/>
          </a:prstGeom>
          <a:ln w="9525">
            <a:solidFill>
              <a:srgbClr val="0D5D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dirty="0" sz="1800" spc="-5" b="1">
                <a:solidFill>
                  <a:srgbClr val="252EC2"/>
                </a:solidFill>
                <a:latin typeface="Arial"/>
                <a:cs typeface="Arial"/>
              </a:rPr>
              <a:t>7.6%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3488" y="3443872"/>
            <a:ext cx="1325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alibri"/>
                <a:cs typeface="Calibri"/>
              </a:rPr>
              <a:t>P</a:t>
            </a:r>
            <a:r>
              <a:rPr dirty="0" baseline="-21739" sz="1725" spc="7">
                <a:latin typeface="Calibri"/>
                <a:cs typeface="Calibri"/>
              </a:rPr>
              <a:t>non-inf</a:t>
            </a:r>
            <a:r>
              <a:rPr dirty="0" baseline="-21739" sz="1725" spc="172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&lt;0.001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5703" y="2620996"/>
            <a:ext cx="1325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alibri"/>
                <a:cs typeface="Calibri"/>
              </a:rPr>
              <a:t>P</a:t>
            </a:r>
            <a:r>
              <a:rPr dirty="0" baseline="-21739" sz="1725" spc="7">
                <a:latin typeface="Calibri"/>
                <a:cs typeface="Calibri"/>
              </a:rPr>
              <a:t>non-inf</a:t>
            </a:r>
            <a:r>
              <a:rPr dirty="0" baseline="-21739" sz="1725" spc="172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=0.009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7668" y="245414"/>
            <a:ext cx="21094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C000"/>
                </a:solidFill>
              </a:rPr>
              <a:t>Summary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24584" y="1158828"/>
            <a:ext cx="10942955" cy="4953635"/>
          </a:xfrm>
          <a:custGeom>
            <a:avLst/>
            <a:gdLst/>
            <a:ahLst/>
            <a:cxnLst/>
            <a:rect l="l" t="t" r="r" b="b"/>
            <a:pathLst>
              <a:path w="10942955" h="4953635">
                <a:moveTo>
                  <a:pt x="0" y="0"/>
                </a:moveTo>
                <a:lnTo>
                  <a:pt x="10942830" y="0"/>
                </a:lnTo>
                <a:lnTo>
                  <a:pt x="10942830" y="4953213"/>
                </a:lnTo>
                <a:lnTo>
                  <a:pt x="0" y="4953213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3324" y="1160576"/>
            <a:ext cx="10606405" cy="467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100"/>
              </a:spcBef>
              <a:buClr>
                <a:srgbClr val="FDE25E"/>
              </a:buClr>
              <a:buSzPct val="110714"/>
              <a:buFont typeface="Arial"/>
              <a:buChar char="•"/>
              <a:tabLst>
                <a:tab pos="355600" algn="l"/>
                <a:tab pos="356235" algn="l"/>
                <a:tab pos="385191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At 7-year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follow-up,	no benefit was observed with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BVS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comparison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to Xience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DES,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despite a dedicated</a:t>
            </a:r>
            <a:r>
              <a:rPr dirty="0" sz="2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implantation  protocol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prolonged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DAPT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duration for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BVS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E25E"/>
              </a:buClr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 marL="355600" marR="420370" indent="-342900">
              <a:lnSpc>
                <a:spcPct val="110000"/>
              </a:lnSpc>
              <a:spcBef>
                <a:spcPts val="1795"/>
              </a:spcBef>
              <a:buClr>
                <a:srgbClr val="FDE25E"/>
              </a:buClr>
              <a:buSzPct val="110714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After 30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days, the TLF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event curves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in time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run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parallel for  both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devices.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E25E"/>
              </a:buClr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 marL="355600" marR="124460" indent="-342900">
              <a:lnSpc>
                <a:spcPct val="110000"/>
              </a:lnSpc>
              <a:spcBef>
                <a:spcPts val="1795"/>
              </a:spcBef>
              <a:buClr>
                <a:srgbClr val="FDE25E"/>
              </a:buClr>
              <a:buSzPct val="110714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Significantly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target lesion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revascularizations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occurred  within the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BVS arm after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3-year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landmark</a:t>
            </a:r>
            <a:r>
              <a:rPr dirty="0" sz="2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2900" y="0"/>
            <a:ext cx="858165" cy="126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58490" y="1291619"/>
            <a:ext cx="9258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6530">
              <a:lnSpc>
                <a:spcPct val="100000"/>
              </a:lnSpc>
              <a:spcBef>
                <a:spcPts val="100"/>
              </a:spcBef>
            </a:pP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Stephan  </a:t>
            </a: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ACHENBACH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0800" y="444500"/>
            <a:ext cx="929507" cy="12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690142" y="1735387"/>
            <a:ext cx="7239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320">
              <a:lnSpc>
                <a:spcPct val="100000"/>
              </a:lnSpc>
              <a:spcBef>
                <a:spcPts val="100"/>
              </a:spcBef>
            </a:pP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Emanuele  </a:t>
            </a: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BARBATO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6800" y="1295400"/>
            <a:ext cx="987805" cy="12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74166" y="2586766"/>
            <a:ext cx="8324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Bernard  </a:t>
            </a: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CHEVALIER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54200" y="5041900"/>
            <a:ext cx="1048531" cy="126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9486" y="6303540"/>
            <a:ext cx="878840" cy="431165"/>
          </a:xfrm>
          <a:custGeom>
            <a:avLst/>
            <a:gdLst/>
            <a:ahLst/>
            <a:cxnLst/>
            <a:rect l="l" t="t" r="r" b="b"/>
            <a:pathLst>
              <a:path w="878839" h="431165">
                <a:moveTo>
                  <a:pt x="0" y="0"/>
                </a:moveTo>
                <a:lnTo>
                  <a:pt x="878767" y="0"/>
                </a:lnTo>
                <a:lnTo>
                  <a:pt x="878767" y="430886"/>
                </a:lnTo>
                <a:lnTo>
                  <a:pt x="0" y="430886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12475" y="6332701"/>
            <a:ext cx="70866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1605">
              <a:lnSpc>
                <a:spcPct val="100000"/>
              </a:lnSpc>
              <a:spcBef>
                <a:spcPts val="100"/>
              </a:spcBef>
            </a:pP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Javier 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ESCANED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740900" y="0"/>
            <a:ext cx="840171" cy="126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815552" y="1297949"/>
            <a:ext cx="68580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Tommaso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 GORI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75700" y="444499"/>
            <a:ext cx="899783" cy="125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929622" y="1742207"/>
            <a:ext cx="5378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Victor  </a:t>
            </a: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KOCKA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734300" y="1295399"/>
            <a:ext cx="945798" cy="1259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778870" y="2585724"/>
            <a:ext cx="77851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9055">
              <a:lnSpc>
                <a:spcPct val="100000"/>
              </a:lnSpc>
              <a:spcBef>
                <a:spcPts val="100"/>
              </a:spcBef>
            </a:pP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Guiseppe 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TARANTINI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21400" y="2578100"/>
            <a:ext cx="1108954" cy="1268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187977" y="3872404"/>
            <a:ext cx="85661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625">
              <a:lnSpc>
                <a:spcPct val="100000"/>
              </a:lnSpc>
              <a:spcBef>
                <a:spcPts val="100"/>
              </a:spcBef>
            </a:pP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Robert-Jan 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VAN</a:t>
            </a:r>
            <a:r>
              <a:rPr dirty="0" sz="1100" spc="-100" b="1" i="1">
                <a:solidFill>
                  <a:srgbClr val="FFCC99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GEUNS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68900" y="2578100"/>
            <a:ext cx="840000" cy="126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367084" y="3864009"/>
            <a:ext cx="4527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8735">
              <a:lnSpc>
                <a:spcPct val="100000"/>
              </a:lnSpc>
              <a:spcBef>
                <a:spcPts val="100"/>
              </a:spcBef>
            </a:pP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Peter 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SMITS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44000" y="5067300"/>
            <a:ext cx="1452943" cy="1259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610069" y="6323583"/>
            <a:ext cx="593725" cy="431165"/>
          </a:xfrm>
          <a:custGeom>
            <a:avLst/>
            <a:gdLst/>
            <a:ahLst/>
            <a:cxnLst/>
            <a:rect l="l" t="t" r="r" b="b"/>
            <a:pathLst>
              <a:path w="593725" h="431165">
                <a:moveTo>
                  <a:pt x="0" y="0"/>
                </a:moveTo>
                <a:lnTo>
                  <a:pt x="593431" y="0"/>
                </a:lnTo>
                <a:lnTo>
                  <a:pt x="593431" y="430886"/>
                </a:lnTo>
                <a:lnTo>
                  <a:pt x="0" y="430886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691678" y="6352744"/>
            <a:ext cx="429259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560">
              <a:lnSpc>
                <a:spcPct val="100000"/>
              </a:lnSpc>
              <a:spcBef>
                <a:spcPts val="100"/>
              </a:spcBef>
            </a:pP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Nick 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WEST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15300" y="4406900"/>
            <a:ext cx="952158" cy="1259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282337" y="5703385"/>
            <a:ext cx="6083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1135">
              <a:lnSpc>
                <a:spcPct val="100000"/>
              </a:lnSpc>
              <a:spcBef>
                <a:spcPts val="100"/>
              </a:spcBef>
            </a:pP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Jan 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TIJSSEN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7014" y="4334277"/>
            <a:ext cx="5537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3660">
              <a:lnSpc>
                <a:spcPct val="100000"/>
              </a:lnSpc>
              <a:spcBef>
                <a:spcPts val="100"/>
              </a:spcBef>
            </a:pP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Yoshi 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ONUMA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77100" y="2946400"/>
            <a:ext cx="945000" cy="1260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301990" y="4245810"/>
            <a:ext cx="902969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 marR="5080" indent="-158750">
              <a:lnSpc>
                <a:spcPct val="100000"/>
              </a:lnSpc>
              <a:spcBef>
                <a:spcPts val="100"/>
              </a:spcBef>
            </a:pP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Marie-Claude </a:t>
            </a:r>
            <a:r>
              <a:rPr dirty="0" sz="1100" b="1" i="1">
                <a:solidFill>
                  <a:srgbClr val="FFCC99"/>
                </a:solidFill>
                <a:latin typeface="Arial"/>
                <a:cs typeface="Arial"/>
              </a:rPr>
              <a:t> MORICE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60700" y="4406900"/>
            <a:ext cx="1260000" cy="1260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33390" y="5703385"/>
            <a:ext cx="5302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604" marR="5080" indent="-2540">
              <a:lnSpc>
                <a:spcPct val="100000"/>
              </a:lnSpc>
              <a:spcBef>
                <a:spcPts val="100"/>
              </a:spcBef>
            </a:pP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Dariusz </a:t>
            </a:r>
            <a:r>
              <a:rPr dirty="0" sz="1100" spc="-5" b="1" i="1">
                <a:solidFill>
                  <a:srgbClr val="FFCC99"/>
                </a:solidFill>
                <a:latin typeface="Arial"/>
                <a:cs typeface="Arial"/>
              </a:rPr>
              <a:t> DUDEK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14800" y="2971800"/>
            <a:ext cx="978332" cy="12760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673113" y="343337"/>
            <a:ext cx="33845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FDE25E"/>
                </a:solidFill>
              </a:rPr>
              <a:t>Steering</a:t>
            </a:r>
            <a:r>
              <a:rPr dirty="0" sz="2800" spc="-85">
                <a:solidFill>
                  <a:srgbClr val="FDE25E"/>
                </a:solidFill>
              </a:rPr>
              <a:t> </a:t>
            </a:r>
            <a:r>
              <a:rPr dirty="0" sz="2800" spc="-5">
                <a:solidFill>
                  <a:srgbClr val="FDE25E"/>
                </a:solidFill>
              </a:rPr>
              <a:t>Committee</a:t>
            </a:r>
            <a:endParaRPr sz="2800"/>
          </a:p>
        </p:txBody>
      </p:sp>
      <p:sp>
        <p:nvSpPr>
          <p:cNvPr id="33" name="object 33"/>
          <p:cNvSpPr/>
          <p:nvPr/>
        </p:nvSpPr>
        <p:spPr>
          <a:xfrm>
            <a:off x="5245100" y="1181100"/>
            <a:ext cx="1849814" cy="4745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63682" y="2574846"/>
            <a:ext cx="2064385" cy="1699895"/>
          </a:xfrm>
          <a:custGeom>
            <a:avLst/>
            <a:gdLst/>
            <a:ahLst/>
            <a:cxnLst/>
            <a:rect l="l" t="t" r="r" b="b"/>
            <a:pathLst>
              <a:path w="2064384" h="1699895">
                <a:moveTo>
                  <a:pt x="0" y="0"/>
                </a:moveTo>
                <a:lnTo>
                  <a:pt x="2064093" y="0"/>
                </a:lnTo>
                <a:lnTo>
                  <a:pt x="2064093" y="1699284"/>
                </a:lnTo>
                <a:lnTo>
                  <a:pt x="0" y="169928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3113" y="64995"/>
            <a:ext cx="391350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>
                <a:solidFill>
                  <a:srgbClr val="FFC000"/>
                </a:solidFill>
              </a:rPr>
              <a:t>Trial</a:t>
            </a:r>
            <a:r>
              <a:rPr dirty="0" sz="3600" spc="-85">
                <a:solidFill>
                  <a:srgbClr val="FFC000"/>
                </a:solidFill>
              </a:rPr>
              <a:t> </a:t>
            </a:r>
            <a:r>
              <a:rPr dirty="0" sz="3600">
                <a:solidFill>
                  <a:srgbClr val="FFC000"/>
                </a:solidFill>
              </a:rPr>
              <a:t>Organisation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468153" y="1020675"/>
            <a:ext cx="9255760" cy="4247515"/>
          </a:xfrm>
          <a:prstGeom prst="rect">
            <a:avLst/>
          </a:prstGeom>
          <a:solidFill>
            <a:srgbClr val="002E4B"/>
          </a:solidFill>
        </p:spPr>
        <p:txBody>
          <a:bodyPr wrap="square" lIns="0" tIns="39370" rIns="0" bIns="0" rtlCol="0" vert="horz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310"/>
              </a:spcBef>
              <a:buClr>
                <a:srgbClr val="FFC000"/>
              </a:buClr>
              <a:buSzPct val="102777"/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Grant giver :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Abbott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Vascular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buClr>
                <a:srgbClr val="FFC000"/>
              </a:buClr>
              <a:buSzPct val="102777"/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Grant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receiver and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sponsor: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Maasstad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Hospital,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Rotterdam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C000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buClr>
                <a:srgbClr val="FFC000"/>
              </a:buClr>
              <a:buSzPct val="102777"/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conductor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CERIC,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Geneva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buClr>
                <a:srgbClr val="FFC000"/>
              </a:buClr>
              <a:buSzPct val="102777"/>
              <a:buFont typeface="Arial"/>
              <a:buChar char="•"/>
              <a:tabLst>
                <a:tab pos="377190" algn="l"/>
                <a:tab pos="377825" algn="l"/>
                <a:tab pos="1151890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CRO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CERC,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Paris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C000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buClr>
                <a:srgbClr val="FFC000"/>
              </a:buClr>
              <a:buSzPct val="102777"/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Corelab and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Statistics :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Cardialyis,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Rotterdam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buClr>
                <a:srgbClr val="FFC000"/>
              </a:buClr>
              <a:buSzPct val="102777"/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DSMB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: Stefan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James,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Eric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Boersma,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Michel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Bertrand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C000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buClr>
                <a:srgbClr val="FFC000"/>
              </a:buClr>
              <a:buSzPct val="102777"/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Senior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Consultant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: Patrick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Serruys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C000"/>
              </a:buClr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5"/>
              </a:spcBef>
              <a:buClr>
                <a:srgbClr val="FFC000"/>
              </a:buClr>
              <a:buSzPct val="102777"/>
              <a:buFont typeface="Arial"/>
              <a:buChar char="•"/>
              <a:tabLst>
                <a:tab pos="377190" algn="l"/>
                <a:tab pos="377825" algn="l"/>
                <a:tab pos="745490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Lead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Clinical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Trial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Managers: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Ute Windhovel,</a:t>
            </a:r>
            <a:r>
              <a:rPr dirty="0" sz="1800" spc="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Tatamo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Rakotoary,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Ria van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Vliet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0800" y="5829300"/>
            <a:ext cx="1362057" cy="750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18200" y="5803900"/>
            <a:ext cx="2103287" cy="774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05200" y="5803900"/>
            <a:ext cx="1520535" cy="775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39200" y="5803900"/>
            <a:ext cx="2340264" cy="7758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2610" y="4470854"/>
            <a:ext cx="2745105" cy="5943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b="0">
                <a:latin typeface="Calibri Light"/>
                <a:cs typeface="Calibri Light"/>
              </a:rPr>
              <a:t>pcronline.com</a:t>
            </a:r>
            <a:endParaRPr sz="37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4800" y="2717800"/>
            <a:ext cx="1420224" cy="1420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6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86757"/>
            <a:ext cx="12192000" cy="125730"/>
          </a:xfrm>
          <a:custGeom>
            <a:avLst/>
            <a:gdLst/>
            <a:ahLst/>
            <a:cxnLst/>
            <a:rect l="l" t="t" r="r" b="b"/>
            <a:pathLst>
              <a:path w="12192000" h="125730">
                <a:moveTo>
                  <a:pt x="0" y="0"/>
                </a:moveTo>
                <a:lnTo>
                  <a:pt x="12192000" y="0"/>
                </a:lnTo>
                <a:lnTo>
                  <a:pt x="12192000" y="125178"/>
                </a:lnTo>
                <a:lnTo>
                  <a:pt x="0" y="125178"/>
                </a:lnTo>
                <a:lnTo>
                  <a:pt x="0" y="0"/>
                </a:lnTo>
                <a:close/>
              </a:path>
            </a:pathLst>
          </a:custGeom>
          <a:solidFill>
            <a:srgbClr val="F6C9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93141" y="6424406"/>
            <a:ext cx="960119" cy="249554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450" spc="-15" b="0">
                <a:solidFill>
                  <a:srgbClr val="61207A"/>
                </a:solidFill>
                <a:latin typeface="Calibri Light"/>
                <a:cs typeface="Calibri Light"/>
              </a:rPr>
              <a:t>europcr.com</a:t>
            </a:r>
            <a:endParaRPr sz="145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3629" y="6369461"/>
            <a:ext cx="670806" cy="403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1525" y="67052"/>
            <a:ext cx="6380480" cy="680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" b="0">
                <a:latin typeface="Calibri"/>
                <a:cs typeface="Calibri"/>
              </a:rPr>
              <a:t>Potential </a:t>
            </a:r>
            <a:r>
              <a:rPr dirty="0" sz="4300" spc="-10" b="0">
                <a:latin typeface="Calibri"/>
                <a:cs typeface="Calibri"/>
              </a:rPr>
              <a:t>conflicts </a:t>
            </a:r>
            <a:r>
              <a:rPr dirty="0" sz="4300" spc="-5" b="0">
                <a:latin typeface="Calibri"/>
                <a:cs typeface="Calibri"/>
              </a:rPr>
              <a:t>of</a:t>
            </a:r>
            <a:r>
              <a:rPr dirty="0" sz="4300" spc="-70" b="0">
                <a:latin typeface="Calibri"/>
                <a:cs typeface="Calibri"/>
              </a:rPr>
              <a:t> </a:t>
            </a:r>
            <a:r>
              <a:rPr dirty="0" sz="4300" spc="-25" b="0">
                <a:latin typeface="Calibri"/>
                <a:cs typeface="Calibri"/>
              </a:rPr>
              <a:t>interest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968" y="1244503"/>
            <a:ext cx="8155940" cy="3470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262626"/>
                </a:solidFill>
                <a:latin typeface="Calibri"/>
                <a:cs typeface="Calibri"/>
              </a:rPr>
              <a:t>Speaker's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name: </a:t>
            </a:r>
            <a:r>
              <a:rPr dirty="0" sz="2400" spc="-10" b="1">
                <a:solidFill>
                  <a:srgbClr val="262626"/>
                </a:solidFill>
                <a:latin typeface="Calibri"/>
                <a:cs typeface="Calibri"/>
              </a:rPr>
              <a:t>Pieter</a:t>
            </a:r>
            <a:r>
              <a:rPr dirty="0" sz="2400" spc="-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62626"/>
                </a:solidFill>
                <a:latin typeface="Calibri"/>
                <a:cs typeface="Calibri"/>
              </a:rPr>
              <a:t>Smits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Segoe UI Emoji"/>
                <a:cs typeface="Segoe UI Emoji"/>
              </a:rPr>
              <a:t>☑ </a:t>
            </a:r>
            <a:r>
              <a:rPr dirty="0" sz="1800">
                <a:latin typeface="Calibri"/>
                <a:cs typeface="Calibri"/>
              </a:rPr>
              <a:t>I </a:t>
            </a:r>
            <a:r>
              <a:rPr dirty="0" sz="1800" spc="-15">
                <a:latin typeface="Calibri"/>
                <a:cs typeface="Calibri"/>
              </a:rPr>
              <a:t>have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following potential conflicts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5">
                <a:latin typeface="Calibri"/>
                <a:cs typeface="Calibri"/>
              </a:rPr>
              <a:t>interest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report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0"/>
              </a:spcBef>
              <a:buSzPct val="102777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800" spc="-10">
                <a:latin typeface="Calibri"/>
                <a:cs typeface="Calibri"/>
              </a:rPr>
              <a:t>Receipt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grants </a:t>
            </a:r>
            <a:r>
              <a:rPr dirty="0" sz="1800">
                <a:latin typeface="Calibri"/>
                <a:cs typeface="Calibri"/>
              </a:rPr>
              <a:t>/ </a:t>
            </a:r>
            <a:r>
              <a:rPr dirty="0" sz="1800" spc="-10">
                <a:latin typeface="Calibri"/>
                <a:cs typeface="Calibri"/>
              </a:rPr>
              <a:t>research </a:t>
            </a:r>
            <a:r>
              <a:rPr dirty="0" sz="1800" spc="-5">
                <a:latin typeface="Calibri"/>
                <a:cs typeface="Calibri"/>
              </a:rPr>
              <a:t>supports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Abbott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4"/>
              </a:spcBef>
              <a:buSzPct val="102777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800" spc="-10">
                <a:latin typeface="Calibri"/>
                <a:cs typeface="Calibri"/>
              </a:rPr>
              <a:t>Receipt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grants </a:t>
            </a:r>
            <a:r>
              <a:rPr dirty="0" sz="1800">
                <a:latin typeface="Calibri"/>
                <a:cs typeface="Calibri"/>
              </a:rPr>
              <a:t>/ </a:t>
            </a:r>
            <a:r>
              <a:rPr dirty="0" sz="1800" spc="-10">
                <a:latin typeface="Calibri"/>
                <a:cs typeface="Calibri"/>
              </a:rPr>
              <a:t>research </a:t>
            </a:r>
            <a:r>
              <a:rPr dirty="0" sz="1800" spc="-5">
                <a:latin typeface="Calibri"/>
                <a:cs typeface="Calibri"/>
              </a:rPr>
              <a:t>supports </a:t>
            </a:r>
            <a:r>
              <a:rPr dirty="0" sz="1800">
                <a:latin typeface="Calibri"/>
                <a:cs typeface="Calibri"/>
              </a:rPr>
              <a:t>- </a:t>
            </a:r>
            <a:r>
              <a:rPr dirty="0" sz="1800" spc="-5">
                <a:latin typeface="Calibri"/>
                <a:cs typeface="Calibri"/>
              </a:rPr>
              <a:t>Sahajanand Medical </a:t>
            </a:r>
            <a:r>
              <a:rPr dirty="0" sz="1800" spc="-15">
                <a:latin typeface="Calibri"/>
                <a:cs typeface="Calibri"/>
              </a:rPr>
              <a:t>Technologies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(SMT)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0"/>
              </a:spcBef>
              <a:buSzPct val="102777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800" spc="-10">
                <a:latin typeface="Calibri"/>
                <a:cs typeface="Calibri"/>
              </a:rPr>
              <a:t>Receipt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honoraria </a:t>
            </a:r>
            <a:r>
              <a:rPr dirty="0" sz="1800" spc="-5">
                <a:latin typeface="Calibri"/>
                <a:cs typeface="Calibri"/>
              </a:rPr>
              <a:t>or </a:t>
            </a:r>
            <a:r>
              <a:rPr dirty="0" sz="1800" spc="-10">
                <a:latin typeface="Calibri"/>
                <a:cs typeface="Calibri"/>
              </a:rPr>
              <a:t>consultation </a:t>
            </a:r>
            <a:r>
              <a:rPr dirty="0" sz="1800" spc="-15">
                <a:latin typeface="Calibri"/>
                <a:cs typeface="Calibri"/>
              </a:rPr>
              <a:t>fees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Abbott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0"/>
              </a:spcBef>
              <a:buSzPct val="102777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800" spc="-10">
                <a:latin typeface="Calibri"/>
                <a:cs typeface="Calibri"/>
              </a:rPr>
              <a:t>Receipt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honoraria </a:t>
            </a:r>
            <a:r>
              <a:rPr dirty="0" sz="1800" spc="-5">
                <a:latin typeface="Calibri"/>
                <a:cs typeface="Calibri"/>
              </a:rPr>
              <a:t>or </a:t>
            </a:r>
            <a:r>
              <a:rPr dirty="0" sz="1800" spc="-10">
                <a:latin typeface="Calibri"/>
                <a:cs typeface="Calibri"/>
              </a:rPr>
              <a:t>consultation </a:t>
            </a:r>
            <a:r>
              <a:rPr dirty="0" sz="1800" spc="-15">
                <a:latin typeface="Calibri"/>
                <a:cs typeface="Calibri"/>
              </a:rPr>
              <a:t>fees </a:t>
            </a:r>
            <a:r>
              <a:rPr dirty="0" sz="1800">
                <a:latin typeface="Calibri"/>
                <a:cs typeface="Calibri"/>
              </a:rPr>
              <a:t>- </a:t>
            </a:r>
            <a:r>
              <a:rPr dirty="0" sz="1800" spc="-5">
                <a:latin typeface="Calibri"/>
                <a:cs typeface="Calibri"/>
              </a:rPr>
              <a:t>Sahajanand Medical </a:t>
            </a:r>
            <a:r>
              <a:rPr dirty="0" sz="1800" spc="-15">
                <a:latin typeface="Calibri"/>
                <a:cs typeface="Calibri"/>
              </a:rPr>
              <a:t>Technologies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(SMT)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4"/>
              </a:spcBef>
              <a:buSzPct val="102777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800" spc="-10">
                <a:latin typeface="Calibri"/>
                <a:cs typeface="Calibri"/>
              </a:rPr>
              <a:t>Receipt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honoraria </a:t>
            </a:r>
            <a:r>
              <a:rPr dirty="0" sz="1800" spc="-5">
                <a:latin typeface="Calibri"/>
                <a:cs typeface="Calibri"/>
              </a:rPr>
              <a:t>or </a:t>
            </a:r>
            <a:r>
              <a:rPr dirty="0" sz="1800" spc="-10">
                <a:latin typeface="Calibri"/>
                <a:cs typeface="Calibri"/>
              </a:rPr>
              <a:t>consultation </a:t>
            </a:r>
            <a:r>
              <a:rPr dirty="0" sz="1800" spc="-15">
                <a:latin typeface="Calibri"/>
                <a:cs typeface="Calibri"/>
              </a:rPr>
              <a:t>fees </a:t>
            </a:r>
            <a:r>
              <a:rPr dirty="0" sz="1800">
                <a:latin typeface="Calibri"/>
                <a:cs typeface="Calibri"/>
              </a:rPr>
              <a:t>-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MicroPort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0"/>
              </a:spcBef>
              <a:buSzPct val="102777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800" spc="-10">
                <a:latin typeface="Calibri"/>
                <a:cs typeface="Calibri"/>
              </a:rPr>
              <a:t>Receipt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honoraria </a:t>
            </a:r>
            <a:r>
              <a:rPr dirty="0" sz="1800" spc="-5">
                <a:latin typeface="Calibri"/>
                <a:cs typeface="Calibri"/>
              </a:rPr>
              <a:t>or </a:t>
            </a:r>
            <a:r>
              <a:rPr dirty="0" sz="1800" spc="-10">
                <a:latin typeface="Calibri"/>
                <a:cs typeface="Calibri"/>
              </a:rPr>
              <a:t>consultation </a:t>
            </a:r>
            <a:r>
              <a:rPr dirty="0" sz="1800" spc="-15">
                <a:latin typeface="Calibri"/>
                <a:cs typeface="Calibri"/>
              </a:rPr>
              <a:t>fees </a:t>
            </a:r>
            <a:r>
              <a:rPr dirty="0" sz="1800">
                <a:latin typeface="Calibri"/>
                <a:cs typeface="Calibri"/>
              </a:rPr>
              <a:t>- </a:t>
            </a:r>
            <a:r>
              <a:rPr dirty="0" sz="1800" spc="-5">
                <a:latin typeface="Calibri"/>
                <a:cs typeface="Calibri"/>
              </a:rPr>
              <a:t>Elixir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Medical</a:t>
            </a:r>
            <a:endParaRPr sz="1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34"/>
              </a:spcBef>
              <a:buSzPct val="102777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800" spc="-10">
                <a:latin typeface="Calibri"/>
                <a:cs typeface="Calibri"/>
              </a:rPr>
              <a:t>Stock </a:t>
            </a:r>
            <a:r>
              <a:rPr dirty="0" sz="1800" spc="-5">
                <a:latin typeface="Calibri"/>
                <a:cs typeface="Calibri"/>
              </a:rPr>
              <a:t>shareholder </a:t>
            </a:r>
            <a:r>
              <a:rPr dirty="0" sz="1800">
                <a:latin typeface="Calibri"/>
                <a:cs typeface="Calibri"/>
              </a:rPr>
              <a:t>– </a:t>
            </a:r>
            <a:r>
              <a:rPr dirty="0" sz="1800" spc="-10">
                <a:latin typeface="Calibri"/>
                <a:cs typeface="Calibri"/>
              </a:rPr>
              <a:t>CERC </a:t>
            </a:r>
            <a:r>
              <a:rPr dirty="0" sz="1800" spc="-5">
                <a:latin typeface="Calibri"/>
                <a:cs typeface="Calibri"/>
              </a:rPr>
              <a:t>(minor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shareholder)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Key features </a:t>
            </a:r>
            <a:r>
              <a:rPr dirty="0"/>
              <a:t>of</a:t>
            </a:r>
            <a:r>
              <a:rPr dirty="0" spc="-30"/>
              <a:t> COMPARE-ABSORB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731" y="679225"/>
            <a:ext cx="11093450" cy="6000115"/>
          </a:xfrm>
          <a:prstGeom prst="rect">
            <a:avLst/>
          </a:prstGeom>
        </p:spPr>
        <p:txBody>
          <a:bodyPr wrap="square" lIns="0" tIns="205740" rIns="0" bIns="0" rtlCol="0" vert="horz">
            <a:spAutoFit/>
          </a:bodyPr>
          <a:lstStyle/>
          <a:p>
            <a:pPr algn="ctr" marL="462280">
              <a:lnSpc>
                <a:spcPct val="100000"/>
              </a:lnSpc>
              <a:spcBef>
                <a:spcPts val="1620"/>
              </a:spcBef>
            </a:pP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Specific patient population, FU period </a:t>
            </a:r>
            <a:r>
              <a:rPr dirty="0" sz="2200" spc="-5" b="1">
                <a:solidFill>
                  <a:srgbClr val="FFC000"/>
                </a:solidFill>
                <a:latin typeface="Arial"/>
                <a:cs typeface="Arial"/>
              </a:rPr>
              <a:t>and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implantation</a:t>
            </a:r>
            <a:r>
              <a:rPr dirty="0" sz="22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C000"/>
                </a:solidFill>
                <a:latin typeface="Arial"/>
                <a:cs typeface="Arial"/>
              </a:rPr>
              <a:t>technique</a:t>
            </a:r>
            <a:endParaRPr sz="2200">
              <a:latin typeface="Arial"/>
              <a:cs typeface="Arial"/>
            </a:endParaRPr>
          </a:p>
          <a:p>
            <a:pPr marL="240665" marR="612140" indent="-228600">
              <a:lnSpc>
                <a:spcPts val="2590"/>
              </a:lnSpc>
              <a:spcBef>
                <a:spcPts val="2075"/>
              </a:spcBef>
              <a:buSzPct val="102083"/>
              <a:buChar char="•"/>
              <a:tabLst>
                <a:tab pos="241935" algn="l"/>
              </a:tabLst>
            </a:pPr>
            <a:r>
              <a:rPr dirty="0" sz="2400" spc="-13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study a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patient population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is high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risk for restenosis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which potentially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might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benefit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most from resorbable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scaffolds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3700">
              <a:latin typeface="Arial"/>
              <a:cs typeface="Arial"/>
            </a:endParaRPr>
          </a:p>
          <a:p>
            <a:pPr marL="241935" indent="-229235">
              <a:lnSpc>
                <a:spcPts val="2735"/>
              </a:lnSpc>
              <a:spcBef>
                <a:spcPts val="5"/>
              </a:spcBef>
              <a:buSzPct val="102083"/>
              <a:buChar char="•"/>
              <a:tabLst>
                <a:tab pos="24193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Selection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specific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patients and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complex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lesions not investigated in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previous</a:t>
            </a:r>
            <a:endParaRPr sz="2400">
              <a:latin typeface="Arial"/>
              <a:cs typeface="Arial"/>
            </a:endParaRPr>
          </a:p>
          <a:p>
            <a:pPr marL="240665">
              <a:lnSpc>
                <a:spcPts val="2735"/>
              </a:lnSpc>
            </a:pP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RCT’s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like: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STEMI,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acute non-STEMI, bifurcations and long lesions and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 CTO’s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Arial"/>
              <a:cs typeface="Arial"/>
            </a:endParaRPr>
          </a:p>
          <a:p>
            <a:pPr marL="240665" marR="5080" indent="-228600">
              <a:lnSpc>
                <a:spcPts val="2590"/>
              </a:lnSpc>
              <a:buSzPct val="102083"/>
              <a:buChar char="•"/>
              <a:tabLst>
                <a:tab pos="24193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Follow-up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period at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7-year,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several years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fully resorption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scaffold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only 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BVS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trial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FU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beyond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241935" indent="-229235">
              <a:lnSpc>
                <a:spcPct val="100000"/>
              </a:lnSpc>
              <a:buSzPct val="102083"/>
              <a:buChar char="•"/>
              <a:tabLst>
                <a:tab pos="241935" algn="l"/>
              </a:tabLst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PSP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implantation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technique from the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endParaRPr sz="2400">
              <a:latin typeface="Arial"/>
              <a:cs typeface="Arial"/>
            </a:endParaRPr>
          </a:p>
          <a:p>
            <a:pPr lvl="1" marL="698500" indent="-229870">
              <a:lnSpc>
                <a:spcPct val="100000"/>
              </a:lnSpc>
              <a:spcBef>
                <a:spcPts val="290"/>
              </a:spcBef>
              <a:buSzPct val="102777"/>
              <a:buChar char="•"/>
              <a:tabLst>
                <a:tab pos="698500" algn="l"/>
                <a:tab pos="6991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Mandatory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pre-dilatation 1:1 balloon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artery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ratio</a:t>
            </a:r>
            <a:endParaRPr sz="1800">
              <a:latin typeface="Arial"/>
              <a:cs typeface="Arial"/>
            </a:endParaRPr>
          </a:p>
          <a:p>
            <a:pPr lvl="1" marL="698500" indent="-229870">
              <a:lnSpc>
                <a:spcPct val="100000"/>
              </a:lnSpc>
              <a:spcBef>
                <a:spcPts val="284"/>
              </a:spcBef>
              <a:buSzPct val="102777"/>
              <a:buChar char="•"/>
              <a:tabLst>
                <a:tab pos="698500" algn="l"/>
                <a:tab pos="6991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IVUS / OCT / QCA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guidance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treatment target vessels &lt;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2.75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dirty="0" sz="180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recommended</a:t>
            </a:r>
            <a:endParaRPr sz="1800">
              <a:latin typeface="Arial"/>
              <a:cs typeface="Arial"/>
            </a:endParaRPr>
          </a:p>
          <a:p>
            <a:pPr lvl="1" marL="698500" indent="-229870">
              <a:lnSpc>
                <a:spcPct val="100000"/>
              </a:lnSpc>
              <a:spcBef>
                <a:spcPts val="280"/>
              </a:spcBef>
              <a:buSzPct val="102777"/>
              <a:buChar char="•"/>
              <a:tabLst>
                <a:tab pos="698500" algn="l"/>
                <a:tab pos="699135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Mandatory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high pressure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(&gt;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16 atm.)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post-dilatation</a:t>
            </a:r>
            <a:endParaRPr sz="1800">
              <a:latin typeface="Arial"/>
              <a:cs typeface="Arial"/>
            </a:endParaRPr>
          </a:p>
          <a:p>
            <a:pPr lvl="1" marL="698500" indent="-229870">
              <a:lnSpc>
                <a:spcPct val="100000"/>
              </a:lnSpc>
              <a:spcBef>
                <a:spcPts val="285"/>
              </a:spcBef>
              <a:buSzPct val="102777"/>
              <a:buChar char="•"/>
              <a:tabLst>
                <a:tab pos="698500" algn="l"/>
                <a:tab pos="69913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Usage 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off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NC balloons up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0.50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mm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larger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than the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scaffold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post-dilatation highly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recommended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100" y="914400"/>
            <a:ext cx="11163300" cy="554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0768" y="947650"/>
            <a:ext cx="11084560" cy="5464810"/>
          </a:xfrm>
          <a:custGeom>
            <a:avLst/>
            <a:gdLst/>
            <a:ahLst/>
            <a:cxnLst/>
            <a:rect l="l" t="t" r="r" b="b"/>
            <a:pathLst>
              <a:path w="11084560" h="5464810">
                <a:moveTo>
                  <a:pt x="0" y="0"/>
                </a:moveTo>
                <a:lnTo>
                  <a:pt x="11084009" y="0"/>
                </a:lnTo>
                <a:lnTo>
                  <a:pt x="11084009" y="5464725"/>
                </a:lnTo>
                <a:lnTo>
                  <a:pt x="0" y="5464725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0768" y="947650"/>
            <a:ext cx="11084560" cy="5464810"/>
          </a:xfrm>
          <a:custGeom>
            <a:avLst/>
            <a:gdLst/>
            <a:ahLst/>
            <a:cxnLst/>
            <a:rect l="l" t="t" r="r" b="b"/>
            <a:pathLst>
              <a:path w="11084560" h="5464810">
                <a:moveTo>
                  <a:pt x="0" y="0"/>
                </a:moveTo>
                <a:lnTo>
                  <a:pt x="11084009" y="0"/>
                </a:lnTo>
                <a:lnTo>
                  <a:pt x="11084009" y="5464725"/>
                </a:lnTo>
                <a:lnTo>
                  <a:pt x="0" y="546472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3953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30697" y="4245697"/>
            <a:ext cx="183515" cy="283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1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7956" y="140523"/>
            <a:ext cx="434086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>
                <a:solidFill>
                  <a:srgbClr val="FFC000"/>
                </a:solidFill>
              </a:rPr>
              <a:t>Why </a:t>
            </a:r>
            <a:r>
              <a:rPr dirty="0" sz="4400" spc="-5">
                <a:solidFill>
                  <a:srgbClr val="FFC000"/>
                </a:solidFill>
              </a:rPr>
              <a:t>this</a:t>
            </a:r>
            <a:r>
              <a:rPr dirty="0" sz="4400" spc="-90">
                <a:solidFill>
                  <a:srgbClr val="FFC000"/>
                </a:solidFill>
              </a:rPr>
              <a:t> </a:t>
            </a:r>
            <a:r>
              <a:rPr dirty="0" sz="4400" spc="-5">
                <a:solidFill>
                  <a:srgbClr val="FFC000"/>
                </a:solidFill>
              </a:rPr>
              <a:t>study?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4244275" y="6445489"/>
            <a:ext cx="36652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Madhavan </a:t>
            </a:r>
            <a:r>
              <a:rPr dirty="0" sz="1800" spc="-5" i="1">
                <a:solidFill>
                  <a:srgbClr val="FFFFFF"/>
                </a:solidFill>
                <a:latin typeface="Calibri"/>
                <a:cs typeface="Calibri"/>
              </a:rPr>
              <a:t>et al. </a:t>
            </a:r>
            <a:r>
              <a:rPr dirty="0" sz="1800" spc="-25" i="1">
                <a:solidFill>
                  <a:srgbClr val="FFFFFF"/>
                </a:solidFill>
                <a:latin typeface="Calibri"/>
                <a:cs typeface="Calibri"/>
              </a:rPr>
              <a:t>JACC</a:t>
            </a:r>
            <a:r>
              <a:rPr dirty="0" sz="1800" spc="-8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2020;75:590-604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3200" y="1092200"/>
            <a:ext cx="6797762" cy="5241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663834" y="2524812"/>
            <a:ext cx="1878330" cy="1200785"/>
          </a:xfrm>
          <a:prstGeom prst="rect">
            <a:avLst/>
          </a:prstGeom>
          <a:solidFill>
            <a:srgbClr val="002E4B"/>
          </a:solidFill>
          <a:ln w="9525">
            <a:solidFill>
              <a:srgbClr val="FFFFFF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algn="ctr" marL="198120" marR="192405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Annual</a:t>
            </a:r>
            <a:r>
              <a:rPr dirty="0" sz="18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increase  TLF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1.9%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BMS &amp; 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26570" sz="1725" spc="7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r>
              <a:rPr dirty="0" sz="1800" spc="-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6197" y="1136821"/>
            <a:ext cx="259715" cy="284480"/>
          </a:xfrm>
          <a:custGeom>
            <a:avLst/>
            <a:gdLst/>
            <a:ahLst/>
            <a:cxnLst/>
            <a:rect l="l" t="t" r="r" b="b"/>
            <a:pathLst>
              <a:path w="259714" h="284480">
                <a:moveTo>
                  <a:pt x="0" y="0"/>
                </a:moveTo>
                <a:lnTo>
                  <a:pt x="259492" y="0"/>
                </a:lnTo>
                <a:lnTo>
                  <a:pt x="259492" y="284205"/>
                </a:lnTo>
                <a:lnTo>
                  <a:pt x="0" y="2842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16197" y="1136821"/>
            <a:ext cx="259715" cy="284480"/>
          </a:xfrm>
          <a:custGeom>
            <a:avLst/>
            <a:gdLst/>
            <a:ahLst/>
            <a:cxnLst/>
            <a:rect l="l" t="t" r="r" b="b"/>
            <a:pathLst>
              <a:path w="259714" h="284480">
                <a:moveTo>
                  <a:pt x="0" y="0"/>
                </a:moveTo>
                <a:lnTo>
                  <a:pt x="259492" y="0"/>
                </a:lnTo>
                <a:lnTo>
                  <a:pt x="259492" y="284205"/>
                </a:lnTo>
                <a:lnTo>
                  <a:pt x="0" y="2842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69561" y="2623666"/>
            <a:ext cx="1784985" cy="1200785"/>
          </a:xfrm>
          <a:prstGeom prst="rect">
            <a:avLst/>
          </a:prstGeom>
          <a:solidFill>
            <a:srgbClr val="002E4B"/>
          </a:solidFill>
          <a:ln w="9525">
            <a:solidFill>
              <a:srgbClr val="FFFFFF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algn="ctr" marL="99695" marR="97155" indent="5715">
              <a:lnSpc>
                <a:spcPct val="100000"/>
              </a:lnSpc>
              <a:spcBef>
                <a:spcPts val="244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Meta-analysis 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(on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patient</a:t>
            </a:r>
            <a:r>
              <a:rPr dirty="0" sz="18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level) 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19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stent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RCT’s</a:t>
            </a:r>
            <a:endParaRPr sz="1800">
              <a:latin typeface="Calibri"/>
              <a:cs typeface="Calibri"/>
            </a:endParaRPr>
          </a:p>
          <a:p>
            <a:pPr marL="40513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25.032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7400" y="228600"/>
            <a:ext cx="5964522" cy="2963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44700" y="927100"/>
            <a:ext cx="6099207" cy="3275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51300" y="2120900"/>
            <a:ext cx="6022244" cy="3771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61961" y="258902"/>
            <a:ext cx="763905" cy="523240"/>
          </a:xfrm>
          <a:custGeom>
            <a:avLst/>
            <a:gdLst/>
            <a:ahLst/>
            <a:cxnLst/>
            <a:rect l="l" t="t" r="r" b="b"/>
            <a:pathLst>
              <a:path w="763904" h="523240">
                <a:moveTo>
                  <a:pt x="0" y="0"/>
                </a:moveTo>
                <a:lnTo>
                  <a:pt x="763599" y="0"/>
                </a:lnTo>
                <a:lnTo>
                  <a:pt x="763599" y="523220"/>
                </a:lnTo>
                <a:lnTo>
                  <a:pt x="0" y="52322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140701" y="282099"/>
            <a:ext cx="59880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Pre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34065" y="959426"/>
            <a:ext cx="963294" cy="523240"/>
          </a:xfrm>
          <a:custGeom>
            <a:avLst/>
            <a:gdLst/>
            <a:ahLst/>
            <a:cxnLst/>
            <a:rect l="l" t="t" r="r" b="b"/>
            <a:pathLst>
              <a:path w="963295" h="523240">
                <a:moveTo>
                  <a:pt x="0" y="0"/>
                </a:moveTo>
                <a:lnTo>
                  <a:pt x="962774" y="0"/>
                </a:lnTo>
                <a:lnTo>
                  <a:pt x="962774" y="523220"/>
                </a:lnTo>
                <a:lnTo>
                  <a:pt x="0" y="52322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512805" y="982624"/>
            <a:ext cx="79629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Post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10649811" y="2415817"/>
            <a:ext cx="1518285" cy="523240"/>
          </a:xfrm>
          <a:custGeom>
            <a:avLst/>
            <a:gdLst/>
            <a:ahLst/>
            <a:cxnLst/>
            <a:rect l="l" t="t" r="r" b="b"/>
            <a:pathLst>
              <a:path w="1518284" h="523239">
                <a:moveTo>
                  <a:pt x="0" y="0"/>
                </a:moveTo>
                <a:lnTo>
                  <a:pt x="1517743" y="0"/>
                </a:lnTo>
                <a:lnTo>
                  <a:pt x="1517743" y="523220"/>
                </a:lnTo>
                <a:lnTo>
                  <a:pt x="0" y="52322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728552" y="2439014"/>
            <a:ext cx="12312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yr</a:t>
            </a:r>
            <a:r>
              <a:rPr dirty="0" sz="28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FU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958" y="4867261"/>
            <a:ext cx="307911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3130" marR="5080" indent="-90106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Example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ABSORB B</a:t>
            </a:r>
            <a:r>
              <a:rPr dirty="0" sz="24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case 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100" y="5943600"/>
            <a:ext cx="1362057" cy="750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91600" y="2946400"/>
            <a:ext cx="3195177" cy="3859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8700" y="0"/>
            <a:ext cx="5093895" cy="323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80500" y="3441700"/>
            <a:ext cx="2643613" cy="2643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0600" y="3441700"/>
            <a:ext cx="2614114" cy="2614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26000" y="3441700"/>
            <a:ext cx="2614113" cy="26141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0417" y="6158002"/>
            <a:ext cx="2597150" cy="462280"/>
          </a:xfrm>
          <a:custGeom>
            <a:avLst/>
            <a:gdLst/>
            <a:ahLst/>
            <a:cxnLst/>
            <a:rect l="l" t="t" r="r" b="b"/>
            <a:pathLst>
              <a:path w="2597150" h="462279">
                <a:moveTo>
                  <a:pt x="0" y="0"/>
                </a:moveTo>
                <a:lnTo>
                  <a:pt x="2596984" y="0"/>
                </a:lnTo>
                <a:lnTo>
                  <a:pt x="2596984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29157" y="6182602"/>
            <a:ext cx="24142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Proximal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marker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93346" y="6165408"/>
            <a:ext cx="2135505" cy="462280"/>
          </a:xfrm>
          <a:custGeom>
            <a:avLst/>
            <a:gdLst/>
            <a:ahLst/>
            <a:cxnLst/>
            <a:rect l="l" t="t" r="r" b="b"/>
            <a:pathLst>
              <a:path w="2135504" h="462279">
                <a:moveTo>
                  <a:pt x="0" y="0"/>
                </a:moveTo>
                <a:lnTo>
                  <a:pt x="2135020" y="0"/>
                </a:lnTo>
                <a:lnTo>
                  <a:pt x="2135020" y="461664"/>
                </a:lnTo>
                <a:lnTo>
                  <a:pt x="0" y="46166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572087" y="6190008"/>
            <a:ext cx="19564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Distal</a:t>
            </a:r>
            <a:r>
              <a:rPr dirty="0" sz="24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marker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8879" y="6485882"/>
            <a:ext cx="38201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….and nothing in</a:t>
            </a:r>
            <a:r>
              <a:rPr dirty="0" sz="24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between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4393" y="423087"/>
            <a:ext cx="30791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13130" marR="5080" indent="-90106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Example </a:t>
            </a:r>
            <a:r>
              <a:rPr dirty="0" sz="2400">
                <a:latin typeface="Calibri"/>
                <a:cs typeface="Calibri"/>
              </a:rPr>
              <a:t>ABSORB B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case  </a:t>
            </a:r>
            <a:r>
              <a:rPr dirty="0" sz="2400">
                <a:latin typeface="Calibri"/>
                <a:cs typeface="Calibri"/>
              </a:rPr>
              <a:t>5 </a:t>
            </a:r>
            <a:r>
              <a:rPr dirty="0" sz="2400" spc="-10">
                <a:latin typeface="Calibri"/>
                <a:cs typeface="Calibri"/>
              </a:rPr>
              <a:t>year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68000" y="88900"/>
            <a:ext cx="1362057" cy="750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08500" y="3441700"/>
            <a:ext cx="3586164" cy="2941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1016000"/>
            <a:ext cx="8737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7689" y="1014441"/>
            <a:ext cx="8737600" cy="5486400"/>
          </a:xfrm>
          <a:custGeom>
            <a:avLst/>
            <a:gdLst/>
            <a:ahLst/>
            <a:cxnLst/>
            <a:rect l="l" t="t" r="r" b="b"/>
            <a:pathLst>
              <a:path w="8737600" h="5486400">
                <a:moveTo>
                  <a:pt x="0" y="0"/>
                </a:moveTo>
                <a:lnTo>
                  <a:pt x="8737600" y="0"/>
                </a:lnTo>
                <a:lnTo>
                  <a:pt x="8737600" y="5486399"/>
                </a:lnTo>
                <a:lnTo>
                  <a:pt x="0" y="54863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4C8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86772" y="159887"/>
            <a:ext cx="789305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 b="0">
                <a:solidFill>
                  <a:srgbClr val="FFC000"/>
                </a:solidFill>
                <a:latin typeface="Arial"/>
                <a:cs typeface="Arial"/>
              </a:rPr>
              <a:t>COMPARE </a:t>
            </a:r>
            <a:r>
              <a:rPr dirty="0" b="0">
                <a:solidFill>
                  <a:srgbClr val="FFC000"/>
                </a:solidFill>
                <a:latin typeface="Arial"/>
                <a:cs typeface="Arial"/>
              </a:rPr>
              <a:t>- ABSORB</a:t>
            </a:r>
            <a:r>
              <a:rPr dirty="0" spc="-275" b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b="0">
                <a:solidFill>
                  <a:srgbClr val="FFC000"/>
                </a:solidFill>
                <a:latin typeface="Arial"/>
                <a:cs typeface="Arial"/>
              </a:rPr>
              <a:t>Expectation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346200" y="1752600"/>
            <a:ext cx="927100" cy="17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38256" y="1835150"/>
            <a:ext cx="749300" cy="6350"/>
          </a:xfrm>
          <a:custGeom>
            <a:avLst/>
            <a:gdLst/>
            <a:ahLst/>
            <a:cxnLst/>
            <a:rect l="l" t="t" r="r" b="b"/>
            <a:pathLst>
              <a:path w="749300" h="6350">
                <a:moveTo>
                  <a:pt x="0" y="0"/>
                </a:moveTo>
                <a:lnTo>
                  <a:pt x="749300" y="6350"/>
                </a:lnTo>
              </a:path>
            </a:pathLst>
          </a:custGeom>
          <a:ln w="25400">
            <a:solidFill>
              <a:srgbClr val="34C8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48847" y="1691808"/>
            <a:ext cx="19475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5">
                <a:latin typeface="Arial"/>
                <a:cs typeface="Arial"/>
              </a:rPr>
              <a:t>ABSORB</a:t>
            </a:r>
            <a:r>
              <a:rPr dirty="0" baseline="24691" sz="1350" spc="7">
                <a:latin typeface="Arial"/>
                <a:cs typeface="Arial"/>
              </a:rPr>
              <a:t>TM</a:t>
            </a:r>
            <a:r>
              <a:rPr dirty="0" baseline="24691" sz="1350" spc="1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expectation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9356" y="1020756"/>
            <a:ext cx="1822450" cy="428625"/>
          </a:xfrm>
          <a:custGeom>
            <a:avLst/>
            <a:gdLst/>
            <a:ahLst/>
            <a:cxnLst/>
            <a:rect l="l" t="t" r="r" b="b"/>
            <a:pathLst>
              <a:path w="1822450" h="428625">
                <a:moveTo>
                  <a:pt x="0" y="0"/>
                </a:moveTo>
                <a:lnTo>
                  <a:pt x="1822450" y="0"/>
                </a:lnTo>
                <a:lnTo>
                  <a:pt x="1822450" y="428623"/>
                </a:lnTo>
                <a:lnTo>
                  <a:pt x="0" y="4286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22557" y="3683000"/>
            <a:ext cx="5956300" cy="369570"/>
          </a:xfrm>
          <a:custGeom>
            <a:avLst/>
            <a:gdLst/>
            <a:ahLst/>
            <a:cxnLst/>
            <a:rect l="l" t="t" r="r" b="b"/>
            <a:pathLst>
              <a:path w="5956300" h="369570">
                <a:moveTo>
                  <a:pt x="0" y="0"/>
                </a:moveTo>
                <a:lnTo>
                  <a:pt x="5956300" y="0"/>
                </a:lnTo>
                <a:lnTo>
                  <a:pt x="59563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25616" y="4368477"/>
            <a:ext cx="3191510" cy="398780"/>
          </a:xfrm>
          <a:custGeom>
            <a:avLst/>
            <a:gdLst/>
            <a:ahLst/>
            <a:cxnLst/>
            <a:rect l="l" t="t" r="r" b="b"/>
            <a:pathLst>
              <a:path w="3191510" h="398779">
                <a:moveTo>
                  <a:pt x="0" y="0"/>
                </a:moveTo>
                <a:lnTo>
                  <a:pt x="3190881" y="0"/>
                </a:lnTo>
                <a:lnTo>
                  <a:pt x="3190881" y="398297"/>
                </a:lnTo>
                <a:lnTo>
                  <a:pt x="0" y="3982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1402" y="4610992"/>
            <a:ext cx="1804670" cy="694055"/>
          </a:xfrm>
          <a:custGeom>
            <a:avLst/>
            <a:gdLst/>
            <a:ahLst/>
            <a:cxnLst/>
            <a:rect l="l" t="t" r="r" b="b"/>
            <a:pathLst>
              <a:path w="1804670" h="694054">
                <a:moveTo>
                  <a:pt x="0" y="330675"/>
                </a:moveTo>
                <a:lnTo>
                  <a:pt x="1734956" y="0"/>
                </a:lnTo>
                <a:lnTo>
                  <a:pt x="1804104" y="362801"/>
                </a:lnTo>
                <a:lnTo>
                  <a:pt x="69148" y="693476"/>
                </a:lnTo>
                <a:lnTo>
                  <a:pt x="0" y="330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99777" y="4760596"/>
            <a:ext cx="1245235" cy="542925"/>
          </a:xfrm>
          <a:custGeom>
            <a:avLst/>
            <a:gdLst/>
            <a:ahLst/>
            <a:cxnLst/>
            <a:rect l="l" t="t" r="r" b="b"/>
            <a:pathLst>
              <a:path w="1245235" h="542925">
                <a:moveTo>
                  <a:pt x="0" y="325047"/>
                </a:moveTo>
                <a:lnTo>
                  <a:pt x="1185369" y="0"/>
                </a:lnTo>
                <a:lnTo>
                  <a:pt x="1245093" y="217798"/>
                </a:lnTo>
                <a:lnTo>
                  <a:pt x="59723" y="542846"/>
                </a:lnTo>
                <a:lnTo>
                  <a:pt x="0" y="32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08588" y="4933953"/>
            <a:ext cx="1095375" cy="370205"/>
          </a:xfrm>
          <a:custGeom>
            <a:avLst/>
            <a:gdLst/>
            <a:ahLst/>
            <a:cxnLst/>
            <a:rect l="l" t="t" r="r" b="b"/>
            <a:pathLst>
              <a:path w="1095375" h="370204">
                <a:moveTo>
                  <a:pt x="0" y="0"/>
                </a:moveTo>
                <a:lnTo>
                  <a:pt x="1095375" y="0"/>
                </a:lnTo>
                <a:lnTo>
                  <a:pt x="1095375" y="369888"/>
                </a:lnTo>
                <a:lnTo>
                  <a:pt x="0" y="3698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987329" y="4960659"/>
            <a:ext cx="927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TLF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55927" y="3826904"/>
            <a:ext cx="4525010" cy="647700"/>
          </a:xfrm>
          <a:custGeom>
            <a:avLst/>
            <a:gdLst/>
            <a:ahLst/>
            <a:cxnLst/>
            <a:rect l="l" t="t" r="r" b="b"/>
            <a:pathLst>
              <a:path w="4525009" h="647700">
                <a:moveTo>
                  <a:pt x="0" y="0"/>
                </a:moveTo>
                <a:lnTo>
                  <a:pt x="4524382" y="0"/>
                </a:lnTo>
                <a:lnTo>
                  <a:pt x="4524382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64820" y="1020755"/>
            <a:ext cx="3147060" cy="5486400"/>
          </a:xfrm>
          <a:custGeom>
            <a:avLst/>
            <a:gdLst/>
            <a:ahLst/>
            <a:cxnLst/>
            <a:rect l="l" t="t" r="r" b="b"/>
            <a:pathLst>
              <a:path w="3147059" h="5486400">
                <a:moveTo>
                  <a:pt x="0" y="0"/>
                </a:moveTo>
                <a:lnTo>
                  <a:pt x="3146435" y="0"/>
                </a:lnTo>
                <a:lnTo>
                  <a:pt x="3146435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90600" y="4216400"/>
            <a:ext cx="11049000" cy="113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85850" y="4291012"/>
            <a:ext cx="10874375" cy="953769"/>
          </a:xfrm>
          <a:custGeom>
            <a:avLst/>
            <a:gdLst/>
            <a:ahLst/>
            <a:cxnLst/>
            <a:rect l="l" t="t" r="r" b="b"/>
            <a:pathLst>
              <a:path w="10874375" h="953770">
                <a:moveTo>
                  <a:pt x="0" y="953293"/>
                </a:moveTo>
                <a:lnTo>
                  <a:pt x="16668" y="949325"/>
                </a:lnTo>
                <a:lnTo>
                  <a:pt x="46831" y="942975"/>
                </a:lnTo>
                <a:lnTo>
                  <a:pt x="85725" y="934243"/>
                </a:lnTo>
                <a:lnTo>
                  <a:pt x="129381" y="924718"/>
                </a:lnTo>
                <a:lnTo>
                  <a:pt x="173831" y="912812"/>
                </a:lnTo>
                <a:lnTo>
                  <a:pt x="215106" y="900906"/>
                </a:lnTo>
                <a:lnTo>
                  <a:pt x="249237" y="889793"/>
                </a:lnTo>
                <a:lnTo>
                  <a:pt x="271462" y="878681"/>
                </a:lnTo>
                <a:lnTo>
                  <a:pt x="296862" y="860425"/>
                </a:lnTo>
                <a:lnTo>
                  <a:pt x="312737" y="849312"/>
                </a:lnTo>
                <a:lnTo>
                  <a:pt x="321468" y="842962"/>
                </a:lnTo>
                <a:lnTo>
                  <a:pt x="327025" y="840581"/>
                </a:lnTo>
                <a:lnTo>
                  <a:pt x="334168" y="838993"/>
                </a:lnTo>
                <a:lnTo>
                  <a:pt x="345281" y="836612"/>
                </a:lnTo>
                <a:lnTo>
                  <a:pt x="365125" y="831850"/>
                </a:lnTo>
                <a:lnTo>
                  <a:pt x="397668" y="822325"/>
                </a:lnTo>
                <a:lnTo>
                  <a:pt x="451643" y="802481"/>
                </a:lnTo>
                <a:lnTo>
                  <a:pt x="506412" y="785018"/>
                </a:lnTo>
                <a:lnTo>
                  <a:pt x="550068" y="776287"/>
                </a:lnTo>
                <a:lnTo>
                  <a:pt x="580231" y="769937"/>
                </a:lnTo>
                <a:lnTo>
                  <a:pt x="596900" y="765968"/>
                </a:lnTo>
                <a:lnTo>
                  <a:pt x="604837" y="764381"/>
                </a:lnTo>
                <a:lnTo>
                  <a:pt x="604043" y="764381"/>
                </a:lnTo>
                <a:lnTo>
                  <a:pt x="598487" y="765968"/>
                </a:lnTo>
                <a:lnTo>
                  <a:pt x="580231" y="769937"/>
                </a:lnTo>
                <a:lnTo>
                  <a:pt x="572293" y="772318"/>
                </a:lnTo>
                <a:lnTo>
                  <a:pt x="567531" y="773906"/>
                </a:lnTo>
                <a:lnTo>
                  <a:pt x="568325" y="774700"/>
                </a:lnTo>
                <a:lnTo>
                  <a:pt x="577850" y="773906"/>
                </a:lnTo>
                <a:lnTo>
                  <a:pt x="597693" y="771525"/>
                </a:lnTo>
                <a:lnTo>
                  <a:pt x="630237" y="765968"/>
                </a:lnTo>
                <a:lnTo>
                  <a:pt x="677862" y="758825"/>
                </a:lnTo>
                <a:lnTo>
                  <a:pt x="707231" y="753268"/>
                </a:lnTo>
                <a:lnTo>
                  <a:pt x="742156" y="747712"/>
                </a:lnTo>
                <a:lnTo>
                  <a:pt x="777875" y="738187"/>
                </a:lnTo>
                <a:lnTo>
                  <a:pt x="814387" y="728662"/>
                </a:lnTo>
                <a:lnTo>
                  <a:pt x="859631" y="719931"/>
                </a:lnTo>
                <a:lnTo>
                  <a:pt x="904875" y="710406"/>
                </a:lnTo>
                <a:lnTo>
                  <a:pt x="959643" y="692150"/>
                </a:lnTo>
                <a:lnTo>
                  <a:pt x="1013618" y="673100"/>
                </a:lnTo>
                <a:lnTo>
                  <a:pt x="1039812" y="661987"/>
                </a:lnTo>
                <a:lnTo>
                  <a:pt x="1067593" y="654050"/>
                </a:lnTo>
                <a:lnTo>
                  <a:pt x="1139825" y="646112"/>
                </a:lnTo>
                <a:lnTo>
                  <a:pt x="1212056" y="635793"/>
                </a:lnTo>
                <a:lnTo>
                  <a:pt x="1285081" y="619125"/>
                </a:lnTo>
                <a:lnTo>
                  <a:pt x="1357312" y="597693"/>
                </a:lnTo>
                <a:lnTo>
                  <a:pt x="1384300" y="588168"/>
                </a:lnTo>
                <a:lnTo>
                  <a:pt x="1411287" y="579437"/>
                </a:lnTo>
                <a:lnTo>
                  <a:pt x="1465262" y="569912"/>
                </a:lnTo>
                <a:lnTo>
                  <a:pt x="1520031" y="560387"/>
                </a:lnTo>
                <a:lnTo>
                  <a:pt x="1547812" y="554831"/>
                </a:lnTo>
                <a:lnTo>
                  <a:pt x="1568450" y="550068"/>
                </a:lnTo>
                <a:lnTo>
                  <a:pt x="1582737" y="546893"/>
                </a:lnTo>
                <a:lnTo>
                  <a:pt x="1591468" y="544512"/>
                </a:lnTo>
                <a:lnTo>
                  <a:pt x="1597818" y="542925"/>
                </a:lnTo>
                <a:lnTo>
                  <a:pt x="1595437" y="542131"/>
                </a:lnTo>
                <a:lnTo>
                  <a:pt x="1590675" y="541337"/>
                </a:lnTo>
                <a:lnTo>
                  <a:pt x="1592262" y="538956"/>
                </a:lnTo>
                <a:lnTo>
                  <a:pt x="1646237" y="523081"/>
                </a:lnTo>
                <a:lnTo>
                  <a:pt x="1736725" y="504825"/>
                </a:lnTo>
                <a:lnTo>
                  <a:pt x="1800225" y="495300"/>
                </a:lnTo>
                <a:lnTo>
                  <a:pt x="1863725" y="485775"/>
                </a:lnTo>
                <a:lnTo>
                  <a:pt x="1935956" y="467518"/>
                </a:lnTo>
                <a:lnTo>
                  <a:pt x="1981200" y="457993"/>
                </a:lnTo>
                <a:lnTo>
                  <a:pt x="2026443" y="448468"/>
                </a:lnTo>
                <a:lnTo>
                  <a:pt x="2053431" y="438150"/>
                </a:lnTo>
                <a:lnTo>
                  <a:pt x="2081212" y="430212"/>
                </a:lnTo>
                <a:lnTo>
                  <a:pt x="2189162" y="419100"/>
                </a:lnTo>
                <a:lnTo>
                  <a:pt x="2297906" y="411162"/>
                </a:lnTo>
                <a:lnTo>
                  <a:pt x="2328862" y="400050"/>
                </a:lnTo>
                <a:lnTo>
                  <a:pt x="2354262" y="391318"/>
                </a:lnTo>
                <a:lnTo>
                  <a:pt x="2374106" y="384968"/>
                </a:lnTo>
                <a:lnTo>
                  <a:pt x="2390775" y="379412"/>
                </a:lnTo>
                <a:lnTo>
                  <a:pt x="2436018" y="367506"/>
                </a:lnTo>
                <a:lnTo>
                  <a:pt x="2478087" y="365125"/>
                </a:lnTo>
                <a:lnTo>
                  <a:pt x="2498725" y="364331"/>
                </a:lnTo>
                <a:lnTo>
                  <a:pt x="2524125" y="362743"/>
                </a:lnTo>
                <a:lnTo>
                  <a:pt x="2594768" y="358775"/>
                </a:lnTo>
                <a:lnTo>
                  <a:pt x="2641600" y="354806"/>
                </a:lnTo>
                <a:lnTo>
                  <a:pt x="2685256" y="346075"/>
                </a:lnTo>
                <a:lnTo>
                  <a:pt x="2724150" y="338137"/>
                </a:lnTo>
                <a:lnTo>
                  <a:pt x="2762250" y="328612"/>
                </a:lnTo>
                <a:lnTo>
                  <a:pt x="2804318" y="317500"/>
                </a:lnTo>
                <a:lnTo>
                  <a:pt x="2831306" y="307181"/>
                </a:lnTo>
                <a:lnTo>
                  <a:pt x="2859087" y="299243"/>
                </a:lnTo>
                <a:lnTo>
                  <a:pt x="2931318" y="289718"/>
                </a:lnTo>
                <a:lnTo>
                  <a:pt x="3003550" y="280193"/>
                </a:lnTo>
                <a:lnTo>
                  <a:pt x="3040062" y="269875"/>
                </a:lnTo>
                <a:lnTo>
                  <a:pt x="3075781" y="261937"/>
                </a:lnTo>
                <a:lnTo>
                  <a:pt x="3375025" y="250825"/>
                </a:lnTo>
                <a:lnTo>
                  <a:pt x="3673475" y="242887"/>
                </a:lnTo>
                <a:lnTo>
                  <a:pt x="4125118" y="224631"/>
                </a:lnTo>
                <a:lnTo>
                  <a:pt x="4523581" y="205581"/>
                </a:lnTo>
                <a:lnTo>
                  <a:pt x="4677568" y="195262"/>
                </a:lnTo>
                <a:lnTo>
                  <a:pt x="4831556" y="187325"/>
                </a:lnTo>
                <a:lnTo>
                  <a:pt x="5735637" y="168275"/>
                </a:lnTo>
                <a:lnTo>
                  <a:pt x="5776118" y="161131"/>
                </a:lnTo>
                <a:lnTo>
                  <a:pt x="5804693" y="156368"/>
                </a:lnTo>
                <a:lnTo>
                  <a:pt x="5824537" y="152400"/>
                </a:lnTo>
                <a:lnTo>
                  <a:pt x="5836443" y="150812"/>
                </a:lnTo>
                <a:lnTo>
                  <a:pt x="5842793" y="149225"/>
                </a:lnTo>
                <a:lnTo>
                  <a:pt x="5844381" y="149225"/>
                </a:lnTo>
                <a:lnTo>
                  <a:pt x="5842793" y="150018"/>
                </a:lnTo>
                <a:lnTo>
                  <a:pt x="5845968" y="150812"/>
                </a:lnTo>
                <a:lnTo>
                  <a:pt x="5853906" y="150812"/>
                </a:lnTo>
                <a:lnTo>
                  <a:pt x="5868193" y="149225"/>
                </a:lnTo>
                <a:lnTo>
                  <a:pt x="5890418" y="147637"/>
                </a:lnTo>
                <a:lnTo>
                  <a:pt x="5922962" y="143668"/>
                </a:lnTo>
                <a:lnTo>
                  <a:pt x="5967412" y="138112"/>
                </a:lnTo>
                <a:lnTo>
                  <a:pt x="6025356" y="130968"/>
                </a:lnTo>
                <a:lnTo>
                  <a:pt x="6080125" y="120650"/>
                </a:lnTo>
                <a:lnTo>
                  <a:pt x="6134100" y="111918"/>
                </a:lnTo>
                <a:lnTo>
                  <a:pt x="6685756" y="100806"/>
                </a:lnTo>
                <a:lnTo>
                  <a:pt x="7237412" y="93662"/>
                </a:lnTo>
                <a:lnTo>
                  <a:pt x="7355681" y="85725"/>
                </a:lnTo>
                <a:lnTo>
                  <a:pt x="7473156" y="74612"/>
                </a:lnTo>
                <a:lnTo>
                  <a:pt x="7518400" y="65881"/>
                </a:lnTo>
                <a:lnTo>
                  <a:pt x="7563643" y="53975"/>
                </a:lnTo>
                <a:lnTo>
                  <a:pt x="7608093" y="42862"/>
                </a:lnTo>
                <a:lnTo>
                  <a:pt x="7654131" y="37306"/>
                </a:lnTo>
                <a:lnTo>
                  <a:pt x="8576468" y="0"/>
                </a:lnTo>
                <a:lnTo>
                  <a:pt x="8699500" y="2381"/>
                </a:lnTo>
                <a:lnTo>
                  <a:pt x="8811418" y="4762"/>
                </a:lnTo>
                <a:lnTo>
                  <a:pt x="8912225" y="7143"/>
                </a:lnTo>
                <a:lnTo>
                  <a:pt x="9002712" y="8731"/>
                </a:lnTo>
                <a:lnTo>
                  <a:pt x="9084468" y="10318"/>
                </a:lnTo>
                <a:lnTo>
                  <a:pt x="9157493" y="11906"/>
                </a:lnTo>
                <a:lnTo>
                  <a:pt x="9222581" y="13493"/>
                </a:lnTo>
                <a:lnTo>
                  <a:pt x="9281318" y="15081"/>
                </a:lnTo>
                <a:lnTo>
                  <a:pt x="9334500" y="15875"/>
                </a:lnTo>
                <a:lnTo>
                  <a:pt x="9382125" y="16668"/>
                </a:lnTo>
                <a:lnTo>
                  <a:pt x="9467056" y="18256"/>
                </a:lnTo>
                <a:lnTo>
                  <a:pt x="9540875" y="19050"/>
                </a:lnTo>
                <a:lnTo>
                  <a:pt x="9612312" y="19843"/>
                </a:lnTo>
                <a:lnTo>
                  <a:pt x="9686925" y="19843"/>
                </a:lnTo>
                <a:lnTo>
                  <a:pt x="9771856" y="20637"/>
                </a:lnTo>
                <a:lnTo>
                  <a:pt x="9820275" y="19843"/>
                </a:lnTo>
                <a:lnTo>
                  <a:pt x="9874250" y="19843"/>
                </a:lnTo>
                <a:lnTo>
                  <a:pt x="9933781" y="19843"/>
                </a:lnTo>
                <a:lnTo>
                  <a:pt x="9999662" y="19843"/>
                </a:lnTo>
                <a:lnTo>
                  <a:pt x="10073481" y="19843"/>
                </a:lnTo>
                <a:lnTo>
                  <a:pt x="10156031" y="19843"/>
                </a:lnTo>
                <a:lnTo>
                  <a:pt x="10247312" y="19050"/>
                </a:lnTo>
                <a:lnTo>
                  <a:pt x="10348912" y="19050"/>
                </a:lnTo>
                <a:lnTo>
                  <a:pt x="10461625" y="19050"/>
                </a:lnTo>
                <a:lnTo>
                  <a:pt x="10586243" y="19050"/>
                </a:lnTo>
                <a:lnTo>
                  <a:pt x="10723562" y="19050"/>
                </a:lnTo>
                <a:lnTo>
                  <a:pt x="10874375" y="19050"/>
                </a:lnTo>
              </a:path>
            </a:pathLst>
          </a:custGeom>
          <a:ln w="25400">
            <a:solidFill>
              <a:srgbClr val="34C819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50279" y="5657850"/>
            <a:ext cx="3353435" cy="0"/>
          </a:xfrm>
          <a:custGeom>
            <a:avLst/>
            <a:gdLst/>
            <a:ahLst/>
            <a:cxnLst/>
            <a:rect l="l" t="t" r="r" b="b"/>
            <a:pathLst>
              <a:path w="3353434" h="0">
                <a:moveTo>
                  <a:pt x="0" y="0"/>
                </a:moveTo>
                <a:lnTo>
                  <a:pt x="335281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149821" y="5778233"/>
            <a:ext cx="2235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45249" y="5773466"/>
            <a:ext cx="2235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84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39413" y="3876452"/>
            <a:ext cx="3230880" cy="466090"/>
          </a:xfrm>
          <a:custGeom>
            <a:avLst/>
            <a:gdLst/>
            <a:ahLst/>
            <a:cxnLst/>
            <a:rect l="l" t="t" r="r" b="b"/>
            <a:pathLst>
              <a:path w="3230879" h="466089">
                <a:moveTo>
                  <a:pt x="0" y="465914"/>
                </a:moveTo>
                <a:lnTo>
                  <a:pt x="3230360" y="0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60947" y="5657850"/>
            <a:ext cx="0" cy="92710"/>
          </a:xfrm>
          <a:custGeom>
            <a:avLst/>
            <a:gdLst/>
            <a:ahLst/>
            <a:cxnLst/>
            <a:rect l="l" t="t" r="r" b="b"/>
            <a:pathLst>
              <a:path w="0" h="92710">
                <a:moveTo>
                  <a:pt x="0" y="0"/>
                </a:moveTo>
                <a:lnTo>
                  <a:pt x="0" y="922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746847" y="5645150"/>
            <a:ext cx="0" cy="92710"/>
          </a:xfrm>
          <a:custGeom>
            <a:avLst/>
            <a:gdLst/>
            <a:ahLst/>
            <a:cxnLst/>
            <a:rect l="l" t="t" r="r" b="b"/>
            <a:pathLst>
              <a:path w="0" h="92710">
                <a:moveTo>
                  <a:pt x="0" y="0"/>
                </a:moveTo>
                <a:lnTo>
                  <a:pt x="0" y="922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842386" y="1653075"/>
            <a:ext cx="5054600" cy="2093595"/>
          </a:xfrm>
          <a:custGeom>
            <a:avLst/>
            <a:gdLst/>
            <a:ahLst/>
            <a:cxnLst/>
            <a:rect l="l" t="t" r="r" b="b"/>
            <a:pathLst>
              <a:path w="5054600" h="2093595">
                <a:moveTo>
                  <a:pt x="0" y="0"/>
                </a:moveTo>
                <a:lnTo>
                  <a:pt x="5054112" y="0"/>
                </a:lnTo>
                <a:lnTo>
                  <a:pt x="5054112" y="2093312"/>
                </a:lnTo>
                <a:lnTo>
                  <a:pt x="0" y="2093312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921126" y="1757768"/>
            <a:ext cx="47485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"/>
              </a:spcBef>
              <a:buClr>
                <a:srgbClr val="FFC000"/>
              </a:buClr>
              <a:buSzPct val="102777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hypothesised that the use of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BVS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49726" y="2141816"/>
            <a:ext cx="4559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high-risk population for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re-stenosis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might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49726" y="2525864"/>
            <a:ext cx="4359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demonstrate better long-term</a:t>
            </a:r>
            <a:r>
              <a:rPr dirty="0" sz="18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49726" y="2909912"/>
            <a:ext cx="4343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compared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metallic DES </a:t>
            </a:r>
            <a:r>
              <a:rPr dirty="0" u="heavy" sz="18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after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dirty="0" sz="18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BVS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49726" y="3293960"/>
            <a:ext cx="1155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resorption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54153" y="2197393"/>
            <a:ext cx="5054600" cy="1543685"/>
          </a:xfrm>
          <a:custGeom>
            <a:avLst/>
            <a:gdLst/>
            <a:ahLst/>
            <a:cxnLst/>
            <a:rect l="l" t="t" r="r" b="b"/>
            <a:pathLst>
              <a:path w="5054600" h="1543685">
                <a:moveTo>
                  <a:pt x="0" y="0"/>
                </a:moveTo>
                <a:lnTo>
                  <a:pt x="5054112" y="0"/>
                </a:lnTo>
                <a:lnTo>
                  <a:pt x="5054112" y="1543431"/>
                </a:lnTo>
                <a:lnTo>
                  <a:pt x="0" y="1543431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432893" y="2183929"/>
            <a:ext cx="4773295" cy="1328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Clr>
                <a:srgbClr val="FFC000"/>
              </a:buClr>
              <a:buSzPct val="102631"/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1900" spc="-15" b="1">
                <a:solidFill>
                  <a:srgbClr val="FFFFFF"/>
                </a:solidFill>
                <a:latin typeface="Arial"/>
                <a:cs typeface="Arial"/>
              </a:rPr>
              <a:t>COMPARE-ABSORB </a:t>
            </a: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a dedicated  optimal implantation technique for</a:t>
            </a:r>
            <a:r>
              <a:rPr dirty="0" sz="19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 b="1">
                <a:solidFill>
                  <a:srgbClr val="FFFFFF"/>
                </a:solidFill>
                <a:latin typeface="Arial"/>
                <a:cs typeface="Arial"/>
              </a:rPr>
              <a:t>BVS  </a:t>
            </a: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1900" spc="-5" b="1">
                <a:solidFill>
                  <a:srgbClr val="FFFFFF"/>
                </a:solidFill>
                <a:latin typeface="Arial"/>
                <a:cs typeface="Arial"/>
              </a:rPr>
              <a:t>mandated </a:t>
            </a:r>
            <a:r>
              <a:rPr dirty="0" sz="1900" b="1">
                <a:solidFill>
                  <a:srgbClr val="FFFFFF"/>
                </a:solidFill>
                <a:latin typeface="Arial"/>
                <a:cs typeface="Arial"/>
              </a:rPr>
              <a:t>from the</a:t>
            </a:r>
            <a:r>
              <a:rPr dirty="0" sz="19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900" spc="-5" b="1">
                <a:solidFill>
                  <a:srgbClr val="FFFFFF"/>
                </a:solidFill>
                <a:latin typeface="Arial"/>
                <a:cs typeface="Arial"/>
              </a:rPr>
              <a:t>start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832112"/>
            <a:ext cx="11766550" cy="5017770"/>
          </a:xfrm>
          <a:custGeom>
            <a:avLst/>
            <a:gdLst/>
            <a:ahLst/>
            <a:cxnLst/>
            <a:rect l="l" t="t" r="r" b="b"/>
            <a:pathLst>
              <a:path w="11766550" h="5017770">
                <a:moveTo>
                  <a:pt x="0" y="0"/>
                </a:moveTo>
                <a:lnTo>
                  <a:pt x="11766397" y="0"/>
                </a:lnTo>
                <a:lnTo>
                  <a:pt x="11766397" y="5017514"/>
                </a:lnTo>
                <a:lnTo>
                  <a:pt x="0" y="5017514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5750" y="832112"/>
            <a:ext cx="11766550" cy="5017770"/>
          </a:xfrm>
          <a:custGeom>
            <a:avLst/>
            <a:gdLst/>
            <a:ahLst/>
            <a:cxnLst/>
            <a:rect l="l" t="t" r="r" b="b"/>
            <a:pathLst>
              <a:path w="11766550" h="5017770">
                <a:moveTo>
                  <a:pt x="0" y="0"/>
                </a:moveTo>
                <a:lnTo>
                  <a:pt x="11766397" y="0"/>
                </a:lnTo>
                <a:lnTo>
                  <a:pt x="11766397" y="5017514"/>
                </a:lnTo>
                <a:lnTo>
                  <a:pt x="0" y="501751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35400" y="2997200"/>
            <a:ext cx="9652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04434" y="3089326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 h="0">
                <a:moveTo>
                  <a:pt x="0" y="0"/>
                </a:moveTo>
                <a:lnTo>
                  <a:pt x="41737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0100" y="2463800"/>
            <a:ext cx="533400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21814" y="2547316"/>
            <a:ext cx="328930" cy="290830"/>
          </a:xfrm>
          <a:custGeom>
            <a:avLst/>
            <a:gdLst/>
            <a:ahLst/>
            <a:cxnLst/>
            <a:rect l="l" t="t" r="r" b="b"/>
            <a:pathLst>
              <a:path w="328929" h="290830">
                <a:moveTo>
                  <a:pt x="0" y="290512"/>
                </a:moveTo>
                <a:lnTo>
                  <a:pt x="3286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10200" y="2463800"/>
            <a:ext cx="1739900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72829" y="2545802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 h="0">
                <a:moveTo>
                  <a:pt x="0" y="0"/>
                </a:moveTo>
                <a:lnTo>
                  <a:pt x="783148" y="0"/>
                </a:lnTo>
              </a:path>
            </a:pathLst>
          </a:custGeom>
          <a:ln w="3080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67117" y="2498915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4" h="88900">
                <a:moveTo>
                  <a:pt x="0" y="0"/>
                </a:moveTo>
                <a:lnTo>
                  <a:pt x="76355" y="44181"/>
                </a:lnTo>
                <a:lnTo>
                  <a:pt x="313" y="8889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22800" y="3200400"/>
            <a:ext cx="520700" cy="469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26573" y="3292924"/>
            <a:ext cx="323850" cy="266065"/>
          </a:xfrm>
          <a:custGeom>
            <a:avLst/>
            <a:gdLst/>
            <a:ahLst/>
            <a:cxnLst/>
            <a:rect l="l" t="t" r="r" b="b"/>
            <a:pathLst>
              <a:path w="323850" h="266064">
                <a:moveTo>
                  <a:pt x="323850" y="265509"/>
                </a:moveTo>
                <a:lnTo>
                  <a:pt x="0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53000" y="3606800"/>
            <a:ext cx="2197100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72829" y="3684442"/>
            <a:ext cx="783590" cy="0"/>
          </a:xfrm>
          <a:custGeom>
            <a:avLst/>
            <a:gdLst/>
            <a:ahLst/>
            <a:cxnLst/>
            <a:rect l="l" t="t" r="r" b="b"/>
            <a:pathLst>
              <a:path w="783590" h="0">
                <a:moveTo>
                  <a:pt x="0" y="0"/>
                </a:moveTo>
                <a:lnTo>
                  <a:pt x="783148" y="0"/>
                </a:lnTo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44076" y="3667007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0"/>
                </a:moveTo>
                <a:lnTo>
                  <a:pt x="0" y="34871"/>
                </a:lnTo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67063" y="3635619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4" h="88900">
                <a:moveTo>
                  <a:pt x="0" y="0"/>
                </a:moveTo>
                <a:lnTo>
                  <a:pt x="76410" y="44087"/>
                </a:lnTo>
                <a:lnTo>
                  <a:pt x="422" y="8889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30700" y="2781300"/>
            <a:ext cx="622300" cy="622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96770" y="2828578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501254" y="250627"/>
                </a:moveTo>
                <a:lnTo>
                  <a:pt x="0" y="250627"/>
                </a:lnTo>
                <a:lnTo>
                  <a:pt x="4038" y="205576"/>
                </a:lnTo>
                <a:lnTo>
                  <a:pt x="15680" y="163174"/>
                </a:lnTo>
                <a:lnTo>
                  <a:pt x="34218" y="124130"/>
                </a:lnTo>
                <a:lnTo>
                  <a:pt x="58945" y="89151"/>
                </a:lnTo>
                <a:lnTo>
                  <a:pt x="89152" y="58944"/>
                </a:lnTo>
                <a:lnTo>
                  <a:pt x="124132" y="34217"/>
                </a:lnTo>
                <a:lnTo>
                  <a:pt x="163176" y="15679"/>
                </a:lnTo>
                <a:lnTo>
                  <a:pt x="205580" y="4037"/>
                </a:lnTo>
                <a:lnTo>
                  <a:pt x="250627" y="0"/>
                </a:lnTo>
                <a:lnTo>
                  <a:pt x="295678" y="4038"/>
                </a:lnTo>
                <a:lnTo>
                  <a:pt x="338079" y="15680"/>
                </a:lnTo>
                <a:lnTo>
                  <a:pt x="377123" y="34218"/>
                </a:lnTo>
                <a:lnTo>
                  <a:pt x="412103" y="58944"/>
                </a:lnTo>
                <a:lnTo>
                  <a:pt x="442309" y="89151"/>
                </a:lnTo>
                <a:lnTo>
                  <a:pt x="467036" y="124131"/>
                </a:lnTo>
                <a:lnTo>
                  <a:pt x="485574" y="163175"/>
                </a:lnTo>
                <a:lnTo>
                  <a:pt x="497216" y="205576"/>
                </a:lnTo>
                <a:lnTo>
                  <a:pt x="501254" y="250627"/>
                </a:lnTo>
                <a:close/>
              </a:path>
              <a:path w="501650" h="501650">
                <a:moveTo>
                  <a:pt x="250627" y="501254"/>
                </a:moveTo>
                <a:lnTo>
                  <a:pt x="205576" y="497216"/>
                </a:lnTo>
                <a:lnTo>
                  <a:pt x="163175" y="485574"/>
                </a:lnTo>
                <a:lnTo>
                  <a:pt x="124130" y="467035"/>
                </a:lnTo>
                <a:lnTo>
                  <a:pt x="89151" y="442309"/>
                </a:lnTo>
                <a:lnTo>
                  <a:pt x="58944" y="412102"/>
                </a:lnTo>
                <a:lnTo>
                  <a:pt x="34218" y="377123"/>
                </a:lnTo>
                <a:lnTo>
                  <a:pt x="15679" y="338078"/>
                </a:lnTo>
                <a:lnTo>
                  <a:pt x="4038" y="295677"/>
                </a:lnTo>
                <a:lnTo>
                  <a:pt x="0" y="250627"/>
                </a:lnTo>
                <a:lnTo>
                  <a:pt x="501254" y="250627"/>
                </a:lnTo>
                <a:lnTo>
                  <a:pt x="497216" y="295677"/>
                </a:lnTo>
                <a:lnTo>
                  <a:pt x="485574" y="338079"/>
                </a:lnTo>
                <a:lnTo>
                  <a:pt x="467036" y="377123"/>
                </a:lnTo>
                <a:lnTo>
                  <a:pt x="442309" y="412102"/>
                </a:lnTo>
                <a:lnTo>
                  <a:pt x="412102" y="442309"/>
                </a:lnTo>
                <a:lnTo>
                  <a:pt x="377122" y="467036"/>
                </a:lnTo>
                <a:lnTo>
                  <a:pt x="338078" y="485574"/>
                </a:lnTo>
                <a:lnTo>
                  <a:pt x="295676" y="497216"/>
                </a:lnTo>
                <a:lnTo>
                  <a:pt x="250627" y="5012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572785" y="2958900"/>
            <a:ext cx="14922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b="1" i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7269" y="2628114"/>
            <a:ext cx="1232535" cy="9353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64465" rIns="0" bIns="0" rtlCol="0" vert="horz">
            <a:spAutoFit/>
          </a:bodyPr>
          <a:lstStyle/>
          <a:p>
            <a:pPr algn="ctr" marL="99060" marR="92075" indent="635">
              <a:lnSpc>
                <a:spcPts val="1620"/>
              </a:lnSpc>
              <a:spcBef>
                <a:spcPts val="1295"/>
              </a:spcBef>
            </a:pPr>
            <a:r>
              <a:rPr dirty="0" sz="1400" spc="-40" b="1" i="1">
                <a:latin typeface="Tahoma"/>
                <a:cs typeface="Tahoma"/>
              </a:rPr>
              <a:t>Emergent/  </a:t>
            </a:r>
            <a:r>
              <a:rPr dirty="0" sz="1400" spc="-30" b="1" i="1">
                <a:latin typeface="Tahoma"/>
                <a:cs typeface="Tahoma"/>
              </a:rPr>
              <a:t>Elective</a:t>
            </a:r>
            <a:r>
              <a:rPr dirty="0" sz="1400" spc="-95" b="1" i="1">
                <a:latin typeface="Tahoma"/>
                <a:cs typeface="Tahoma"/>
              </a:rPr>
              <a:t> </a:t>
            </a:r>
            <a:r>
              <a:rPr dirty="0" sz="1400" spc="-40" b="1" i="1">
                <a:latin typeface="Tahoma"/>
                <a:cs typeface="Tahoma"/>
              </a:rPr>
              <a:t>PCI  </a:t>
            </a:r>
            <a:r>
              <a:rPr dirty="0" sz="1400" spc="-35" b="1" i="1">
                <a:latin typeface="Tahoma"/>
                <a:cs typeface="Tahoma"/>
              </a:rPr>
              <a:t>2100 pts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50426" y="2189631"/>
            <a:ext cx="1223010" cy="607695"/>
          </a:xfrm>
          <a:custGeom>
            <a:avLst/>
            <a:gdLst/>
            <a:ahLst/>
            <a:cxnLst/>
            <a:rect l="l" t="t" r="r" b="b"/>
            <a:pathLst>
              <a:path w="1223010" h="607694">
                <a:moveTo>
                  <a:pt x="0" y="0"/>
                </a:moveTo>
                <a:lnTo>
                  <a:pt x="1222402" y="0"/>
                </a:lnTo>
                <a:lnTo>
                  <a:pt x="1222402" y="607458"/>
                </a:lnTo>
                <a:lnTo>
                  <a:pt x="0" y="60745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050426" y="2189631"/>
            <a:ext cx="1223010" cy="6076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93675" rIns="0" bIns="0" rtlCol="0" vert="horz">
            <a:spAutoFit/>
          </a:bodyPr>
          <a:lstStyle/>
          <a:p>
            <a:pPr marL="252729">
              <a:lnSpc>
                <a:spcPct val="100000"/>
              </a:lnSpc>
              <a:spcBef>
                <a:spcPts val="1525"/>
              </a:spcBef>
            </a:pPr>
            <a:r>
              <a:rPr dirty="0" sz="1400" spc="-35" b="1" i="1">
                <a:latin typeface="Tahoma"/>
                <a:cs typeface="Tahoma"/>
              </a:rPr>
              <a:t>ABSORB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050426" y="3440241"/>
            <a:ext cx="1223010" cy="607695"/>
          </a:xfrm>
          <a:custGeom>
            <a:avLst/>
            <a:gdLst/>
            <a:ahLst/>
            <a:cxnLst/>
            <a:rect l="l" t="t" r="r" b="b"/>
            <a:pathLst>
              <a:path w="1223010" h="607695">
                <a:moveTo>
                  <a:pt x="0" y="0"/>
                </a:moveTo>
                <a:lnTo>
                  <a:pt x="1222402" y="0"/>
                </a:lnTo>
                <a:lnTo>
                  <a:pt x="1222402" y="607459"/>
                </a:lnTo>
                <a:lnTo>
                  <a:pt x="0" y="6074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050426" y="3440241"/>
            <a:ext cx="1223010" cy="607695"/>
          </a:xfrm>
          <a:custGeom>
            <a:avLst/>
            <a:gdLst/>
            <a:ahLst/>
            <a:cxnLst/>
            <a:rect l="l" t="t" r="r" b="b"/>
            <a:pathLst>
              <a:path w="1223010" h="607695">
                <a:moveTo>
                  <a:pt x="0" y="0"/>
                </a:moveTo>
                <a:lnTo>
                  <a:pt x="1222402" y="0"/>
                </a:lnTo>
                <a:lnTo>
                  <a:pt x="1222402" y="607459"/>
                </a:lnTo>
                <a:lnTo>
                  <a:pt x="0" y="60745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059159" y="3617340"/>
            <a:ext cx="1209040" cy="243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15595">
              <a:lnSpc>
                <a:spcPct val="100000"/>
              </a:lnSpc>
              <a:spcBef>
                <a:spcPts val="130"/>
              </a:spcBef>
            </a:pPr>
            <a:r>
              <a:rPr dirty="0" sz="1400" spc="-30" b="1" i="1">
                <a:latin typeface="Tahoma"/>
                <a:cs typeface="Tahoma"/>
              </a:rPr>
              <a:t>Xience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49523" y="3600476"/>
            <a:ext cx="1555750" cy="168402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29"/>
              </a:spcBef>
            </a:pPr>
            <a:r>
              <a:rPr dirty="0" sz="1400" spc="-35" b="1" i="1">
                <a:solidFill>
                  <a:srgbClr val="FFCC99"/>
                </a:solidFill>
                <a:latin typeface="Tahoma"/>
                <a:cs typeface="Tahoma"/>
              </a:rPr>
              <a:t>Randomization  </a:t>
            </a:r>
            <a:r>
              <a:rPr dirty="0" sz="1400" spc="-25" b="1" i="1">
                <a:solidFill>
                  <a:srgbClr val="FFCC99"/>
                </a:solidFill>
                <a:latin typeface="Tahoma"/>
                <a:cs typeface="Tahoma"/>
              </a:rPr>
              <a:t>after </a:t>
            </a:r>
            <a:r>
              <a:rPr dirty="0" sz="1400" spc="-30" b="1" i="1">
                <a:solidFill>
                  <a:srgbClr val="FFCC99"/>
                </a:solidFill>
                <a:latin typeface="Tahoma"/>
                <a:cs typeface="Tahoma"/>
              </a:rPr>
              <a:t>successful  wiring </a:t>
            </a:r>
            <a:r>
              <a:rPr dirty="0" sz="1400" spc="-25" b="1" i="1">
                <a:solidFill>
                  <a:srgbClr val="FFCC99"/>
                </a:solidFill>
                <a:latin typeface="Tahoma"/>
                <a:cs typeface="Tahoma"/>
              </a:rPr>
              <a:t>first </a:t>
            </a:r>
            <a:r>
              <a:rPr dirty="0" sz="1400" spc="-30" b="1" i="1">
                <a:solidFill>
                  <a:srgbClr val="FFCC99"/>
                </a:solidFill>
                <a:latin typeface="Tahoma"/>
                <a:cs typeface="Tahoma"/>
              </a:rPr>
              <a:t>target  </a:t>
            </a:r>
            <a:r>
              <a:rPr dirty="0" sz="1400" spc="-25" b="1" i="1">
                <a:solidFill>
                  <a:srgbClr val="FFCC99"/>
                </a:solidFill>
                <a:latin typeface="Tahoma"/>
                <a:cs typeface="Tahoma"/>
              </a:rPr>
              <a:t>lesion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50"/>
              </a:lnSpc>
              <a:spcBef>
                <a:spcPts val="1520"/>
              </a:spcBef>
            </a:pPr>
            <a:r>
              <a:rPr dirty="0" sz="1400" spc="-30" b="1" i="1">
                <a:solidFill>
                  <a:srgbClr val="FFCC99"/>
                </a:solidFill>
                <a:latin typeface="Tahoma"/>
                <a:cs typeface="Tahoma"/>
              </a:rPr>
              <a:t>Stratification</a:t>
            </a:r>
            <a:r>
              <a:rPr dirty="0" sz="1400" spc="-50" b="1" i="1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dirty="0" sz="1400" spc="-30" b="1" i="1">
                <a:solidFill>
                  <a:srgbClr val="FFCC99"/>
                </a:solidFill>
                <a:latin typeface="Tahoma"/>
                <a:cs typeface="Tahoma"/>
              </a:rPr>
              <a:t>for:</a:t>
            </a:r>
            <a:endParaRPr sz="1400">
              <a:latin typeface="Tahoma"/>
              <a:cs typeface="Tahoma"/>
            </a:endParaRPr>
          </a:p>
          <a:p>
            <a:pPr marL="227329" indent="-215265">
              <a:lnSpc>
                <a:spcPts val="1620"/>
              </a:lnSpc>
              <a:buFont typeface="Tahoma"/>
              <a:buChar char="-"/>
              <a:tabLst>
                <a:tab pos="227329" algn="l"/>
                <a:tab pos="227965" algn="l"/>
              </a:tabLst>
            </a:pPr>
            <a:r>
              <a:rPr dirty="0" sz="1400" spc="-40" b="1" i="1">
                <a:solidFill>
                  <a:srgbClr val="FFCC99"/>
                </a:solidFill>
                <a:latin typeface="Tahoma"/>
                <a:cs typeface="Tahoma"/>
              </a:rPr>
              <a:t>STEMI</a:t>
            </a:r>
            <a:endParaRPr sz="1400">
              <a:latin typeface="Tahoma"/>
              <a:cs typeface="Tahoma"/>
            </a:endParaRPr>
          </a:p>
          <a:p>
            <a:pPr marL="227329" indent="-215265">
              <a:lnSpc>
                <a:spcPts val="1650"/>
              </a:lnSpc>
              <a:buFont typeface="Tahoma"/>
              <a:buChar char="-"/>
              <a:tabLst>
                <a:tab pos="227329" algn="l"/>
                <a:tab pos="227965" algn="l"/>
              </a:tabLst>
            </a:pPr>
            <a:r>
              <a:rPr dirty="0" sz="1400" spc="-50" b="1" i="1">
                <a:solidFill>
                  <a:srgbClr val="FFCC99"/>
                </a:solidFill>
                <a:latin typeface="Tahoma"/>
                <a:cs typeface="Tahoma"/>
              </a:rPr>
              <a:t>DM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85282" y="1078417"/>
            <a:ext cx="454025" cy="339090"/>
          </a:xfrm>
          <a:custGeom>
            <a:avLst/>
            <a:gdLst/>
            <a:ahLst/>
            <a:cxnLst/>
            <a:rect l="l" t="t" r="r" b="b"/>
            <a:pathLst>
              <a:path w="454025" h="339090">
                <a:moveTo>
                  <a:pt x="0" y="0"/>
                </a:moveTo>
                <a:lnTo>
                  <a:pt x="453969" y="0"/>
                </a:lnTo>
                <a:lnTo>
                  <a:pt x="453969" y="338554"/>
                </a:lnTo>
                <a:lnTo>
                  <a:pt x="0" y="338554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964022" y="1098328"/>
            <a:ext cx="291465" cy="283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70" b="1" i="1">
                <a:solidFill>
                  <a:srgbClr val="FFCC99"/>
                </a:solidFill>
                <a:latin typeface="Tahoma"/>
                <a:cs typeface="Tahoma"/>
              </a:rPr>
              <a:t>1Y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44878" y="1427480"/>
            <a:ext cx="0" cy="2944495"/>
          </a:xfrm>
          <a:custGeom>
            <a:avLst/>
            <a:gdLst/>
            <a:ahLst/>
            <a:cxnLst/>
            <a:rect l="l" t="t" r="r" b="b"/>
            <a:pathLst>
              <a:path w="0" h="2944495">
                <a:moveTo>
                  <a:pt x="0" y="0"/>
                </a:moveTo>
                <a:lnTo>
                  <a:pt x="0" y="294432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181337" y="1095630"/>
            <a:ext cx="454025" cy="339090"/>
          </a:xfrm>
          <a:custGeom>
            <a:avLst/>
            <a:gdLst/>
            <a:ahLst/>
            <a:cxnLst/>
            <a:rect l="l" t="t" r="r" b="b"/>
            <a:pathLst>
              <a:path w="454025" h="339090">
                <a:moveTo>
                  <a:pt x="0" y="0"/>
                </a:moveTo>
                <a:lnTo>
                  <a:pt x="453969" y="0"/>
                </a:lnTo>
                <a:lnTo>
                  <a:pt x="453969" y="338553"/>
                </a:lnTo>
                <a:lnTo>
                  <a:pt x="0" y="338553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001000" y="2476500"/>
            <a:ext cx="1473200" cy="17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099197" y="2547314"/>
            <a:ext cx="1269365" cy="2540"/>
          </a:xfrm>
          <a:custGeom>
            <a:avLst/>
            <a:gdLst/>
            <a:ahLst/>
            <a:cxnLst/>
            <a:rect l="l" t="t" r="r" b="b"/>
            <a:pathLst>
              <a:path w="1269365" h="2539">
                <a:moveTo>
                  <a:pt x="0" y="0"/>
                </a:moveTo>
                <a:lnTo>
                  <a:pt x="1269348" y="2105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292467" y="2504843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4" h="88900">
                <a:moveTo>
                  <a:pt x="0" y="88899"/>
                </a:moveTo>
                <a:lnTo>
                  <a:pt x="76273" y="44576"/>
                </a:lnTo>
                <a:lnTo>
                  <a:pt x="148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93945" y="1427480"/>
            <a:ext cx="27305" cy="2944495"/>
          </a:xfrm>
          <a:custGeom>
            <a:avLst/>
            <a:gdLst/>
            <a:ahLst/>
            <a:cxnLst/>
            <a:rect l="l" t="t" r="r" b="b"/>
            <a:pathLst>
              <a:path w="27304" h="2944495">
                <a:moveTo>
                  <a:pt x="27125" y="0"/>
                </a:moveTo>
                <a:lnTo>
                  <a:pt x="0" y="2944326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001000" y="3606800"/>
            <a:ext cx="1485900" cy="177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099197" y="3679713"/>
            <a:ext cx="1286510" cy="6350"/>
          </a:xfrm>
          <a:custGeom>
            <a:avLst/>
            <a:gdLst/>
            <a:ahLst/>
            <a:cxnLst/>
            <a:rect l="l" t="t" r="r" b="b"/>
            <a:pathLst>
              <a:path w="1286509" h="6350">
                <a:moveTo>
                  <a:pt x="0" y="6294"/>
                </a:moveTo>
                <a:lnTo>
                  <a:pt x="1286229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309205" y="3635635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4" h="88900">
                <a:moveTo>
                  <a:pt x="0" y="0"/>
                </a:moveTo>
                <a:lnTo>
                  <a:pt x="76417" y="44076"/>
                </a:lnTo>
                <a:lnTo>
                  <a:pt x="434" y="8889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690596" y="1421556"/>
            <a:ext cx="1403350" cy="67818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ctr" marL="38100" marR="30480" indent="-1270">
              <a:lnSpc>
                <a:spcPts val="1680"/>
              </a:lnSpc>
              <a:spcBef>
                <a:spcPts val="235"/>
              </a:spcBef>
            </a:pP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1</a:t>
            </a:r>
            <a:r>
              <a:rPr dirty="0" baseline="23391" sz="1425" spc="-37" b="1" i="1">
                <a:solidFill>
                  <a:srgbClr val="FFCC99"/>
                </a:solidFill>
                <a:latin typeface="Tahoma"/>
                <a:cs typeface="Tahoma"/>
              </a:rPr>
              <a:t>st </a:t>
            </a: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analysis:  </a:t>
            </a:r>
            <a:r>
              <a:rPr dirty="0" sz="1450" spc="-25" b="1" i="1">
                <a:solidFill>
                  <a:srgbClr val="FFFFFF"/>
                </a:solidFill>
                <a:latin typeface="Tahoma"/>
                <a:cs typeface="Tahoma"/>
              </a:rPr>
              <a:t>Non-inferiority  </a:t>
            </a: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in </a:t>
            </a:r>
            <a:r>
              <a:rPr dirty="0" sz="1450" spc="-35" b="1" i="1">
                <a:solidFill>
                  <a:srgbClr val="FFCC99"/>
                </a:solidFill>
                <a:latin typeface="Tahoma"/>
                <a:cs typeface="Tahoma"/>
              </a:rPr>
              <a:t>TLF </a:t>
            </a:r>
            <a:r>
              <a:rPr dirty="0" sz="1450" spc="-30" b="1" i="1">
                <a:solidFill>
                  <a:srgbClr val="FFCC99"/>
                </a:solidFill>
                <a:latin typeface="Tahoma"/>
                <a:cs typeface="Tahoma"/>
              </a:rPr>
              <a:t>at</a:t>
            </a:r>
            <a:r>
              <a:rPr dirty="0" sz="1450" spc="-35" b="1" i="1">
                <a:solidFill>
                  <a:srgbClr val="FFCC99"/>
                </a:solidFill>
                <a:latin typeface="Tahoma"/>
                <a:cs typeface="Tahoma"/>
              </a:rPr>
              <a:t> 1Y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68569" y="3916302"/>
            <a:ext cx="1633855" cy="8915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ctr" marL="38100" marR="30480" indent="635">
              <a:lnSpc>
                <a:spcPts val="1680"/>
              </a:lnSpc>
              <a:spcBef>
                <a:spcPts val="235"/>
              </a:spcBef>
            </a:pP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3</a:t>
            </a:r>
            <a:r>
              <a:rPr dirty="0" baseline="23391" sz="1425" spc="-37" b="1" i="1">
                <a:solidFill>
                  <a:srgbClr val="FFCC99"/>
                </a:solidFill>
                <a:latin typeface="Tahoma"/>
                <a:cs typeface="Tahoma"/>
              </a:rPr>
              <a:t>rd </a:t>
            </a: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analysis:  </a:t>
            </a:r>
            <a:r>
              <a:rPr dirty="0" sz="1450" spc="-35" b="1" i="1">
                <a:solidFill>
                  <a:srgbClr val="FFFFFF"/>
                </a:solidFill>
                <a:latin typeface="Tahoma"/>
                <a:cs typeface="Tahoma"/>
              </a:rPr>
              <a:t>Cumulative  </a:t>
            </a:r>
            <a:r>
              <a:rPr dirty="0" sz="1450" spc="-25" b="1" i="1">
                <a:solidFill>
                  <a:srgbClr val="FFFFFF"/>
                </a:solidFill>
                <a:latin typeface="Tahoma"/>
                <a:cs typeface="Tahoma"/>
              </a:rPr>
              <a:t>superiority </a:t>
            </a: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in</a:t>
            </a:r>
            <a:r>
              <a:rPr dirty="0" sz="1450" spc="-100" b="1" i="1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dirty="0" sz="1450" spc="-35" b="1" i="1">
                <a:solidFill>
                  <a:srgbClr val="FFCC99"/>
                </a:solidFill>
                <a:latin typeface="Tahoma"/>
                <a:cs typeface="Tahoma"/>
              </a:rPr>
              <a:t>TLF  </a:t>
            </a:r>
            <a:r>
              <a:rPr dirty="0" sz="1450" spc="-30" b="1" i="1">
                <a:solidFill>
                  <a:srgbClr val="FFCC99"/>
                </a:solidFill>
                <a:latin typeface="Tahoma"/>
                <a:cs typeface="Tahoma"/>
              </a:rPr>
              <a:t>at</a:t>
            </a: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dirty="0" sz="1450" spc="-35" b="1" i="1">
                <a:solidFill>
                  <a:srgbClr val="FFCC99"/>
                </a:solidFill>
                <a:latin typeface="Tahoma"/>
                <a:cs typeface="Tahoma"/>
              </a:rPr>
              <a:t>7Y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02253" y="1994250"/>
            <a:ext cx="16135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429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FFCC99"/>
                </a:solidFill>
                <a:latin typeface="Arial"/>
                <a:cs typeface="Arial"/>
              </a:rPr>
              <a:t>45 sites  </a:t>
            </a:r>
            <a:r>
              <a:rPr dirty="0" sz="1800" spc="-5" b="1" i="1">
                <a:solidFill>
                  <a:srgbClr val="FFCC99"/>
                </a:solidFill>
                <a:latin typeface="Arial"/>
                <a:cs typeface="Arial"/>
              </a:rPr>
              <a:t>across</a:t>
            </a:r>
            <a:r>
              <a:rPr dirty="0" sz="1800" spc="-95" b="1" i="1">
                <a:solidFill>
                  <a:srgbClr val="FFCC99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FFCC99"/>
                </a:solidFill>
                <a:latin typeface="Arial"/>
                <a:cs typeface="Arial"/>
              </a:rPr>
              <a:t>Europe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952376" y="4775217"/>
            <a:ext cx="4718050" cy="954405"/>
          </a:xfrm>
          <a:prstGeom prst="rect">
            <a:avLst/>
          </a:prstGeom>
          <a:solidFill>
            <a:srgbClr val="FFC000"/>
          </a:solidFill>
          <a:ln w="9525">
            <a:solidFill>
              <a:srgbClr val="FFFFFF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648970" indent="-215265">
              <a:lnSpc>
                <a:spcPts val="1710"/>
              </a:lnSpc>
              <a:spcBef>
                <a:spcPts val="300"/>
              </a:spcBef>
              <a:buFont typeface="Arial"/>
              <a:buChar char="•"/>
              <a:tabLst>
                <a:tab pos="648970" algn="l"/>
                <a:tab pos="649605" algn="l"/>
              </a:tabLst>
            </a:pPr>
            <a:r>
              <a:rPr dirty="0" sz="1450" spc="-35" b="1" i="1">
                <a:latin typeface="Tahoma"/>
                <a:cs typeface="Tahoma"/>
              </a:rPr>
              <a:t>Extended </a:t>
            </a:r>
            <a:r>
              <a:rPr dirty="0" sz="1450" spc="-30" b="1" i="1">
                <a:latin typeface="Tahoma"/>
                <a:cs typeface="Tahoma"/>
              </a:rPr>
              <a:t>the </a:t>
            </a:r>
            <a:r>
              <a:rPr dirty="0" sz="1450" spc="-35" b="1" i="1">
                <a:latin typeface="Tahoma"/>
                <a:cs typeface="Tahoma"/>
              </a:rPr>
              <a:t>follow-up from 5 </a:t>
            </a:r>
            <a:r>
              <a:rPr dirty="0" sz="1450" spc="-30" b="1" i="1">
                <a:latin typeface="Tahoma"/>
                <a:cs typeface="Tahoma"/>
              </a:rPr>
              <a:t>to </a:t>
            </a:r>
            <a:r>
              <a:rPr dirty="0" sz="1450" spc="-35" b="1" i="1">
                <a:latin typeface="Tahoma"/>
                <a:cs typeface="Tahoma"/>
              </a:rPr>
              <a:t>7</a:t>
            </a:r>
            <a:r>
              <a:rPr dirty="0" sz="1450" spc="70" b="1" i="1">
                <a:latin typeface="Tahoma"/>
                <a:cs typeface="Tahoma"/>
              </a:rPr>
              <a:t> </a:t>
            </a:r>
            <a:r>
              <a:rPr dirty="0" sz="1450" spc="-30" b="1" i="1">
                <a:latin typeface="Tahoma"/>
                <a:cs typeface="Tahoma"/>
              </a:rPr>
              <a:t>years</a:t>
            </a:r>
            <a:endParaRPr sz="1450">
              <a:latin typeface="Tahoma"/>
              <a:cs typeface="Tahoma"/>
            </a:endParaRPr>
          </a:p>
          <a:p>
            <a:pPr marL="648970" indent="-215265">
              <a:lnSpc>
                <a:spcPts val="1680"/>
              </a:lnSpc>
              <a:buFont typeface="Arial"/>
              <a:buChar char="•"/>
              <a:tabLst>
                <a:tab pos="648970" algn="l"/>
                <a:tab pos="649605" algn="l"/>
              </a:tabLst>
            </a:pPr>
            <a:r>
              <a:rPr dirty="0" sz="1450" spc="-35" b="1" i="1">
                <a:latin typeface="Tahoma"/>
                <a:cs typeface="Tahoma"/>
              </a:rPr>
              <a:t>Excluded </a:t>
            </a:r>
            <a:r>
              <a:rPr dirty="0" sz="1450" spc="-30" b="1" i="1">
                <a:latin typeface="Tahoma"/>
                <a:cs typeface="Tahoma"/>
              </a:rPr>
              <a:t>target vessel </a:t>
            </a:r>
            <a:r>
              <a:rPr dirty="0" sz="1450" spc="-25" b="1" i="1">
                <a:latin typeface="Tahoma"/>
                <a:cs typeface="Tahoma"/>
              </a:rPr>
              <a:t>ref. </a:t>
            </a:r>
            <a:r>
              <a:rPr dirty="0" sz="1450" spc="-35" b="1" i="1">
                <a:latin typeface="Tahoma"/>
                <a:cs typeface="Tahoma"/>
              </a:rPr>
              <a:t>diam. </a:t>
            </a:r>
            <a:r>
              <a:rPr dirty="0" sz="1450" spc="-45" b="1" i="1">
                <a:latin typeface="Tahoma"/>
                <a:cs typeface="Tahoma"/>
              </a:rPr>
              <a:t>&lt; </a:t>
            </a:r>
            <a:r>
              <a:rPr dirty="0" sz="1450" spc="-30" b="1" i="1">
                <a:latin typeface="Tahoma"/>
                <a:cs typeface="Tahoma"/>
              </a:rPr>
              <a:t>2.5</a:t>
            </a:r>
            <a:r>
              <a:rPr dirty="0" sz="1450" spc="90" b="1" i="1">
                <a:latin typeface="Tahoma"/>
                <a:cs typeface="Tahoma"/>
              </a:rPr>
              <a:t> </a:t>
            </a:r>
            <a:r>
              <a:rPr dirty="0" sz="1450" spc="-50" b="1" i="1">
                <a:latin typeface="Tahoma"/>
                <a:cs typeface="Tahoma"/>
              </a:rPr>
              <a:t>mm</a:t>
            </a:r>
            <a:endParaRPr sz="1450">
              <a:latin typeface="Tahoma"/>
              <a:cs typeface="Tahoma"/>
            </a:endParaRPr>
          </a:p>
          <a:p>
            <a:pPr marL="648970" indent="-215265">
              <a:lnSpc>
                <a:spcPts val="1680"/>
              </a:lnSpc>
              <a:buFont typeface="Arial"/>
              <a:buChar char="•"/>
              <a:tabLst>
                <a:tab pos="648970" algn="l"/>
                <a:tab pos="649605" algn="l"/>
              </a:tabLst>
            </a:pPr>
            <a:r>
              <a:rPr dirty="0" sz="1450" spc="-35" b="1" i="1">
                <a:latin typeface="Tahoma"/>
                <a:cs typeface="Tahoma"/>
              </a:rPr>
              <a:t>Excluded high </a:t>
            </a:r>
            <a:r>
              <a:rPr dirty="0" sz="1450" spc="-25" b="1" i="1">
                <a:latin typeface="Tahoma"/>
                <a:cs typeface="Tahoma"/>
              </a:rPr>
              <a:t>risk </a:t>
            </a:r>
            <a:r>
              <a:rPr dirty="0" sz="1450" spc="-30" b="1" i="1">
                <a:latin typeface="Tahoma"/>
                <a:cs typeface="Tahoma"/>
              </a:rPr>
              <a:t>bleeding</a:t>
            </a:r>
            <a:r>
              <a:rPr dirty="0" sz="1450" spc="25" b="1" i="1">
                <a:latin typeface="Tahoma"/>
                <a:cs typeface="Tahoma"/>
              </a:rPr>
              <a:t> </a:t>
            </a:r>
            <a:r>
              <a:rPr dirty="0" sz="1450" spc="-35" b="1" i="1">
                <a:latin typeface="Tahoma"/>
                <a:cs typeface="Tahoma"/>
              </a:rPr>
              <a:t>patients</a:t>
            </a:r>
            <a:endParaRPr sz="1450">
              <a:latin typeface="Tahoma"/>
              <a:cs typeface="Tahoma"/>
            </a:endParaRPr>
          </a:p>
          <a:p>
            <a:pPr marL="648970" indent="-215265">
              <a:lnSpc>
                <a:spcPts val="1710"/>
              </a:lnSpc>
              <a:buFont typeface="Arial"/>
              <a:buChar char="•"/>
              <a:tabLst>
                <a:tab pos="648970" algn="l"/>
                <a:tab pos="649605" algn="l"/>
              </a:tabLst>
            </a:pPr>
            <a:r>
              <a:rPr dirty="0" sz="1450" spc="-40" b="1" i="1">
                <a:latin typeface="Tahoma"/>
                <a:cs typeface="Tahoma"/>
              </a:rPr>
              <a:t>Recommendation </a:t>
            </a:r>
            <a:r>
              <a:rPr dirty="0" sz="1450" spc="-35" b="1" i="1">
                <a:latin typeface="Tahoma"/>
                <a:cs typeface="Tahoma"/>
              </a:rPr>
              <a:t>on </a:t>
            </a:r>
            <a:r>
              <a:rPr dirty="0" sz="1450" spc="-30" b="1" i="1">
                <a:latin typeface="Tahoma"/>
                <a:cs typeface="Tahoma"/>
              </a:rPr>
              <a:t>extension</a:t>
            </a:r>
            <a:r>
              <a:rPr dirty="0" sz="1450" spc="20" b="1" i="1">
                <a:latin typeface="Tahoma"/>
                <a:cs typeface="Tahoma"/>
              </a:rPr>
              <a:t> </a:t>
            </a:r>
            <a:r>
              <a:rPr dirty="0" sz="1450" spc="-40" b="1" i="1">
                <a:latin typeface="Tahoma"/>
                <a:cs typeface="Tahoma"/>
              </a:rPr>
              <a:t>DAPT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21080" y="2543006"/>
            <a:ext cx="643255" cy="6985"/>
          </a:xfrm>
          <a:custGeom>
            <a:avLst/>
            <a:gdLst/>
            <a:ahLst/>
            <a:cxnLst/>
            <a:rect l="l" t="t" r="r" b="b"/>
            <a:pathLst>
              <a:path w="643254" h="6985">
                <a:moveTo>
                  <a:pt x="0" y="0"/>
                </a:moveTo>
                <a:lnTo>
                  <a:pt x="642646" y="6456"/>
                </a:lnTo>
              </a:path>
            </a:pathLst>
          </a:custGeom>
          <a:ln w="38099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221080" y="3682777"/>
            <a:ext cx="643255" cy="6985"/>
          </a:xfrm>
          <a:custGeom>
            <a:avLst/>
            <a:gdLst/>
            <a:ahLst/>
            <a:cxnLst/>
            <a:rect l="l" t="t" r="r" b="b"/>
            <a:pathLst>
              <a:path w="643254" h="6985">
                <a:moveTo>
                  <a:pt x="0" y="0"/>
                </a:moveTo>
                <a:lnTo>
                  <a:pt x="642646" y="6456"/>
                </a:lnTo>
              </a:path>
            </a:pathLst>
          </a:custGeom>
          <a:ln w="381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983080" y="1476206"/>
            <a:ext cx="10795" cy="2895600"/>
          </a:xfrm>
          <a:custGeom>
            <a:avLst/>
            <a:gdLst/>
            <a:ahLst/>
            <a:cxnLst/>
            <a:rect l="l" t="t" r="r" b="b"/>
            <a:pathLst>
              <a:path w="10795" h="2895600">
                <a:moveTo>
                  <a:pt x="10247" y="0"/>
                </a:moveTo>
                <a:lnTo>
                  <a:pt x="0" y="2895599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799682" y="1095630"/>
            <a:ext cx="454025" cy="339090"/>
          </a:xfrm>
          <a:custGeom>
            <a:avLst/>
            <a:gdLst/>
            <a:ahLst/>
            <a:cxnLst/>
            <a:rect l="l" t="t" r="r" b="b"/>
            <a:pathLst>
              <a:path w="454025" h="339090">
                <a:moveTo>
                  <a:pt x="0" y="0"/>
                </a:moveTo>
                <a:lnTo>
                  <a:pt x="453969" y="0"/>
                </a:lnTo>
                <a:lnTo>
                  <a:pt x="453969" y="338553"/>
                </a:lnTo>
                <a:lnTo>
                  <a:pt x="0" y="338553"/>
                </a:lnTo>
                <a:lnTo>
                  <a:pt x="0" y="0"/>
                </a:lnTo>
                <a:close/>
              </a:path>
            </a:pathLst>
          </a:custGeom>
          <a:solidFill>
            <a:srgbClr val="002E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7853022" y="1060971"/>
            <a:ext cx="1724025" cy="125222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  <a:tabLst>
                <a:tab pos="1381125" algn="l"/>
              </a:tabLst>
            </a:pPr>
            <a:r>
              <a:rPr dirty="0" sz="1700" spc="-70" b="1" i="1">
                <a:solidFill>
                  <a:srgbClr val="FFCC99"/>
                </a:solidFill>
                <a:latin typeface="Tahoma"/>
                <a:cs typeface="Tahoma"/>
              </a:rPr>
              <a:t>3Y	7Y</a:t>
            </a:r>
            <a:endParaRPr sz="1700">
              <a:latin typeface="Tahoma"/>
              <a:cs typeface="Tahoma"/>
            </a:endParaRPr>
          </a:p>
          <a:p>
            <a:pPr algn="ctr" marL="210820" marR="198755" indent="-1270">
              <a:lnSpc>
                <a:spcPts val="1680"/>
              </a:lnSpc>
              <a:spcBef>
                <a:spcPts val="509"/>
              </a:spcBef>
            </a:pP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2</a:t>
            </a:r>
            <a:r>
              <a:rPr dirty="0" baseline="23391" sz="1425" spc="-37" b="1" i="1">
                <a:solidFill>
                  <a:srgbClr val="FFCC99"/>
                </a:solidFill>
                <a:latin typeface="Tahoma"/>
                <a:cs typeface="Tahoma"/>
              </a:rPr>
              <a:t>nd </a:t>
            </a: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analysis:  </a:t>
            </a:r>
            <a:r>
              <a:rPr dirty="0" sz="1450" spc="-30" b="1" i="1">
                <a:solidFill>
                  <a:srgbClr val="FFFFFF"/>
                </a:solidFill>
                <a:latin typeface="Tahoma"/>
                <a:cs typeface="Tahoma"/>
              </a:rPr>
              <a:t>Superiority </a:t>
            </a:r>
            <a:r>
              <a:rPr dirty="0" sz="1450" spc="-25" b="1" i="1">
                <a:solidFill>
                  <a:srgbClr val="FFCC99"/>
                </a:solidFill>
                <a:latin typeface="Tahoma"/>
                <a:cs typeface="Tahoma"/>
              </a:rPr>
              <a:t>in  </a:t>
            </a:r>
            <a:r>
              <a:rPr dirty="0" sz="1450" spc="-35" b="1" i="1">
                <a:solidFill>
                  <a:srgbClr val="FFCC99"/>
                </a:solidFill>
                <a:latin typeface="Tahoma"/>
                <a:cs typeface="Tahoma"/>
              </a:rPr>
              <a:t>TLF between</a:t>
            </a:r>
            <a:r>
              <a:rPr dirty="0" sz="1450" spc="-65" b="1" i="1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dirty="0" sz="1450" spc="-35" b="1" i="1">
                <a:solidFill>
                  <a:srgbClr val="FFCC99"/>
                </a:solidFill>
                <a:latin typeface="Tahoma"/>
                <a:cs typeface="Tahoma"/>
              </a:rPr>
              <a:t>3</a:t>
            </a:r>
            <a:endParaRPr sz="1450">
              <a:latin typeface="Tahoma"/>
              <a:cs typeface="Tahoma"/>
            </a:endParaRPr>
          </a:p>
          <a:p>
            <a:pPr algn="ctr" marL="5715">
              <a:lnSpc>
                <a:spcPts val="1635"/>
              </a:lnSpc>
            </a:pPr>
            <a:r>
              <a:rPr dirty="0" sz="1450" spc="-35" b="1" i="1">
                <a:solidFill>
                  <a:srgbClr val="FFCC99"/>
                </a:solidFill>
                <a:latin typeface="Tahoma"/>
                <a:cs typeface="Tahoma"/>
              </a:rPr>
              <a:t>and 7</a:t>
            </a:r>
            <a:r>
              <a:rPr dirty="0" sz="1450" spc="-15" b="1" i="1">
                <a:solidFill>
                  <a:srgbClr val="FFCC99"/>
                </a:solidFill>
                <a:latin typeface="Tahoma"/>
                <a:cs typeface="Tahoma"/>
              </a:rPr>
              <a:t> </a:t>
            </a:r>
            <a:r>
              <a:rPr dirty="0" sz="1450" spc="-30" b="1" i="1">
                <a:solidFill>
                  <a:srgbClr val="FFCC99"/>
                </a:solidFill>
                <a:latin typeface="Tahoma"/>
                <a:cs typeface="Tahoma"/>
              </a:rPr>
              <a:t>years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60779" y="1077007"/>
            <a:ext cx="2223770" cy="646430"/>
          </a:xfrm>
          <a:prstGeom prst="rect">
            <a:avLst/>
          </a:prstGeom>
          <a:solidFill>
            <a:srgbClr val="92D050"/>
          </a:solidFill>
          <a:ln w="9525">
            <a:solidFill>
              <a:srgbClr val="FFFFF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565150" marR="94615" indent="-463550">
              <a:lnSpc>
                <a:spcPct val="100000"/>
              </a:lnSpc>
              <a:spcBef>
                <a:spcPts val="310"/>
              </a:spcBef>
            </a:pPr>
            <a:r>
              <a:rPr dirty="0" sz="1800" spc="-5" b="1" i="1">
                <a:solidFill>
                  <a:srgbClr val="2B51C0"/>
                </a:solidFill>
                <a:latin typeface="Arial"/>
                <a:cs typeface="Arial"/>
              </a:rPr>
              <a:t>Amended</a:t>
            </a:r>
            <a:r>
              <a:rPr dirty="0" sz="1800" spc="-95" b="1" i="1">
                <a:solidFill>
                  <a:srgbClr val="2B51C0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2B51C0"/>
                </a:solidFill>
                <a:latin typeface="Arial"/>
                <a:cs typeface="Arial"/>
              </a:rPr>
              <a:t>protocol  </a:t>
            </a:r>
            <a:r>
              <a:rPr dirty="0" sz="1800" spc="-5" b="1" i="1">
                <a:solidFill>
                  <a:srgbClr val="2B51C0"/>
                </a:solidFill>
                <a:latin typeface="Arial"/>
                <a:cs typeface="Arial"/>
              </a:rPr>
              <a:t>April</a:t>
            </a:r>
            <a:r>
              <a:rPr dirty="0" sz="1800" spc="-20" b="1" i="1">
                <a:solidFill>
                  <a:srgbClr val="2B51C0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2B51C0"/>
                </a:solidFill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210800" y="101600"/>
            <a:ext cx="1603439" cy="4374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4658517" y="38523"/>
            <a:ext cx="287845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000"/>
                </a:solidFill>
              </a:rPr>
              <a:t>Trial</a:t>
            </a:r>
            <a:r>
              <a:rPr dirty="0" spc="-95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design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99921" y="2470520"/>
            <a:ext cx="2180590" cy="2554605"/>
          </a:xfrm>
          <a:prstGeom prst="rect">
            <a:avLst/>
          </a:prstGeom>
          <a:solidFill>
            <a:srgbClr val="002E4B"/>
          </a:solidFill>
          <a:ln w="9525">
            <a:solidFill>
              <a:srgbClr val="FFFFFF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0805" marR="295910">
              <a:lnSpc>
                <a:spcPct val="100000"/>
              </a:lnSpc>
              <a:spcBef>
                <a:spcPts val="350"/>
              </a:spcBef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Patients high</a:t>
            </a:r>
            <a:r>
              <a:rPr dirty="0" sz="1600" spc="-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risk 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16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restenosis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ahoma"/>
              <a:cs typeface="Tahoma"/>
            </a:endParaRPr>
          </a:p>
          <a:p>
            <a:pPr marL="377825" indent="-287020">
              <a:lnSpc>
                <a:spcPct val="100000"/>
              </a:lnSpc>
              <a:buSzPct val="103125"/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DM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and/or</a:t>
            </a:r>
            <a:r>
              <a:rPr dirty="0" sz="16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MVD</a:t>
            </a:r>
            <a:endParaRPr sz="1600">
              <a:latin typeface="Tahoma"/>
              <a:cs typeface="Tahoma"/>
            </a:endParaRPr>
          </a:p>
          <a:p>
            <a:pPr marL="377825" indent="-287020">
              <a:lnSpc>
                <a:spcPct val="100000"/>
              </a:lnSpc>
              <a:buSzPct val="103125"/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Complex</a:t>
            </a:r>
            <a:r>
              <a:rPr dirty="0" sz="1600" spc="-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lesion</a:t>
            </a:r>
            <a:endParaRPr sz="1600">
              <a:latin typeface="Tahoma"/>
              <a:cs typeface="Tahoma"/>
            </a:endParaRPr>
          </a:p>
          <a:p>
            <a:pPr lvl="1" marL="476250" indent="-147320">
              <a:lnSpc>
                <a:spcPct val="100000"/>
              </a:lnSpc>
              <a:buChar char="-"/>
              <a:tabLst>
                <a:tab pos="476884" algn="l"/>
              </a:tabLst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Long &gt;28</a:t>
            </a:r>
            <a:r>
              <a:rPr dirty="0" sz="1600" spc="-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mm</a:t>
            </a:r>
            <a:endParaRPr sz="1600">
              <a:latin typeface="Tahoma"/>
              <a:cs typeface="Tahoma"/>
            </a:endParaRPr>
          </a:p>
          <a:p>
            <a:pPr lvl="1" marL="476250" indent="-147320">
              <a:lnSpc>
                <a:spcPct val="100000"/>
              </a:lnSpc>
              <a:buChar char="-"/>
              <a:tabLst>
                <a:tab pos="476884" algn="l"/>
              </a:tabLst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Bifurcation</a:t>
            </a:r>
            <a:endParaRPr sz="1600">
              <a:latin typeface="Tahoma"/>
              <a:cs typeface="Tahoma"/>
            </a:endParaRPr>
          </a:p>
          <a:p>
            <a:pPr lvl="1" marL="476250" indent="-147320">
              <a:lnSpc>
                <a:spcPct val="100000"/>
              </a:lnSpc>
              <a:buChar char="-"/>
              <a:tabLst>
                <a:tab pos="476884" algn="l"/>
              </a:tabLst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CTO</a:t>
            </a:r>
            <a:endParaRPr sz="1600">
              <a:latin typeface="Tahoma"/>
              <a:cs typeface="Tahoma"/>
            </a:endParaRPr>
          </a:p>
          <a:p>
            <a:pPr lvl="1" marL="476250" indent="-147320">
              <a:lnSpc>
                <a:spcPct val="100000"/>
              </a:lnSpc>
              <a:buChar char="-"/>
              <a:tabLst>
                <a:tab pos="476884" algn="l"/>
              </a:tabLst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Small</a:t>
            </a:r>
            <a:r>
              <a:rPr dirty="0" sz="1600" spc="-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vessel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13300" y="4406900"/>
            <a:ext cx="4711700" cy="177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14255" y="4477813"/>
            <a:ext cx="4509770" cy="6350"/>
          </a:xfrm>
          <a:custGeom>
            <a:avLst/>
            <a:gdLst/>
            <a:ahLst/>
            <a:cxnLst/>
            <a:rect l="l" t="t" r="r" b="b"/>
            <a:pathLst>
              <a:path w="4509770" h="6350">
                <a:moveTo>
                  <a:pt x="0" y="0"/>
                </a:moveTo>
                <a:lnTo>
                  <a:pt x="4509551" y="596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347742" y="4439231"/>
            <a:ext cx="76835" cy="88900"/>
          </a:xfrm>
          <a:custGeom>
            <a:avLst/>
            <a:gdLst/>
            <a:ahLst/>
            <a:cxnLst/>
            <a:rect l="l" t="t" r="r" b="b"/>
            <a:pathLst>
              <a:path w="76834" h="88900">
                <a:moveTo>
                  <a:pt x="0" y="88900"/>
                </a:moveTo>
                <a:lnTo>
                  <a:pt x="76258" y="44550"/>
                </a:lnTo>
                <a:lnTo>
                  <a:pt x="117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474919" y="6500388"/>
            <a:ext cx="3878579" cy="307975"/>
          </a:xfrm>
          <a:custGeom>
            <a:avLst/>
            <a:gdLst/>
            <a:ahLst/>
            <a:cxnLst/>
            <a:rect l="l" t="t" r="r" b="b"/>
            <a:pathLst>
              <a:path w="3878579" h="307975">
                <a:moveTo>
                  <a:pt x="0" y="0"/>
                </a:moveTo>
                <a:lnTo>
                  <a:pt x="3878305" y="0"/>
                </a:lnTo>
                <a:lnTo>
                  <a:pt x="3878305" y="307776"/>
                </a:lnTo>
                <a:lnTo>
                  <a:pt x="0" y="30777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78793" y="6085158"/>
            <a:ext cx="1150620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Enrolment was stopped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after 1670 pts (80%) because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increase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in MI and </a:t>
            </a:r>
            <a:r>
              <a:rPr dirty="0" sz="1600" spc="-85">
                <a:solidFill>
                  <a:srgbClr val="FFFFFF"/>
                </a:solidFill>
                <a:latin typeface="Tahoma"/>
                <a:cs typeface="Tahoma"/>
              </a:rPr>
              <a:t>DT, </a:t>
            </a:r>
            <a:r>
              <a:rPr dirty="0" sz="1600" spc="-30">
                <a:solidFill>
                  <a:srgbClr val="FFFFFF"/>
                </a:solidFill>
                <a:latin typeface="Tahoma"/>
                <a:cs typeface="Tahoma"/>
              </a:rPr>
              <a:t>however,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non-inferiority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@ </a:t>
            </a:r>
            <a:r>
              <a:rPr dirty="0" sz="1600" spc="-10">
                <a:solidFill>
                  <a:srgbClr val="FFFFFF"/>
                </a:solidFill>
                <a:latin typeface="Tahoma"/>
                <a:cs typeface="Tahoma"/>
              </a:rPr>
              <a:t>1-year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on TLF </a:t>
            </a:r>
            <a:r>
              <a:rPr dirty="0" sz="1600" spc="-5">
                <a:solidFill>
                  <a:srgbClr val="FFFFFF"/>
                </a:solidFill>
                <a:latin typeface="Tahoma"/>
                <a:cs typeface="Tahoma"/>
              </a:rPr>
              <a:t>was</a:t>
            </a:r>
            <a:r>
              <a:rPr dirty="0" sz="1600" spc="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FFFFFF"/>
                </a:solidFill>
                <a:latin typeface="Tahoma"/>
                <a:cs typeface="Tahoma"/>
              </a:rPr>
              <a:t>met</a:t>
            </a:r>
            <a:endParaRPr sz="1600">
              <a:latin typeface="Tahoma"/>
              <a:cs typeface="Tahoma"/>
            </a:endParaRPr>
          </a:p>
          <a:p>
            <a:pPr marL="4187190">
              <a:lnSpc>
                <a:spcPct val="100000"/>
              </a:lnSpc>
              <a:spcBef>
                <a:spcPts val="1550"/>
              </a:spcBef>
            </a:pPr>
            <a:r>
              <a:rPr dirty="0" sz="1450" spc="-30" i="1">
                <a:solidFill>
                  <a:srgbClr val="FFFFFF"/>
                </a:solidFill>
                <a:latin typeface="Tahoma"/>
                <a:cs typeface="Tahoma"/>
              </a:rPr>
              <a:t>Smits </a:t>
            </a:r>
            <a:r>
              <a:rPr dirty="0" sz="1450" spc="-25" i="1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dirty="0" sz="1450" spc="-20" i="1">
                <a:solidFill>
                  <a:srgbClr val="FFFFFF"/>
                </a:solidFill>
                <a:latin typeface="Tahoma"/>
                <a:cs typeface="Tahoma"/>
              </a:rPr>
              <a:t>al. </a:t>
            </a:r>
            <a:r>
              <a:rPr dirty="0" sz="1450" spc="-30" i="1">
                <a:solidFill>
                  <a:srgbClr val="FFFFFF"/>
                </a:solidFill>
                <a:latin typeface="Tahoma"/>
                <a:cs typeface="Tahoma"/>
              </a:rPr>
              <a:t>EuroIntervention</a:t>
            </a:r>
            <a:r>
              <a:rPr dirty="0" sz="1450" spc="-5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50" spc="-30" i="1">
                <a:solidFill>
                  <a:srgbClr val="FFFFFF"/>
                </a:solidFill>
                <a:latin typeface="Tahoma"/>
                <a:cs typeface="Tahoma"/>
              </a:rPr>
              <a:t>2020;16:645-653</a:t>
            </a:r>
            <a:endParaRPr sz="1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9142" y="4164256"/>
            <a:ext cx="146222" cy="179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03861" y="3041876"/>
            <a:ext cx="0" cy="1123950"/>
          </a:xfrm>
          <a:custGeom>
            <a:avLst/>
            <a:gdLst/>
            <a:ahLst/>
            <a:cxnLst/>
            <a:rect l="l" t="t" r="r" b="b"/>
            <a:pathLst>
              <a:path w="0" h="1123950">
                <a:moveTo>
                  <a:pt x="0" y="0"/>
                </a:moveTo>
                <a:lnTo>
                  <a:pt x="0" y="1123451"/>
                </a:lnTo>
              </a:path>
            </a:pathLst>
          </a:custGeom>
          <a:ln w="324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6600" y="1358900"/>
            <a:ext cx="2997200" cy="74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76572" y="1339005"/>
            <a:ext cx="2958465" cy="7029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020" rIns="0" bIns="0" rtlCol="0" vert="horz">
            <a:spAutoFit/>
          </a:bodyPr>
          <a:lstStyle/>
          <a:p>
            <a:pPr marL="718820" marR="500380" indent="-216535">
              <a:lnSpc>
                <a:spcPct val="100000"/>
              </a:lnSpc>
              <a:spcBef>
                <a:spcPts val="260"/>
              </a:spcBef>
            </a:pPr>
            <a:r>
              <a:rPr dirty="0" sz="2000" spc="-5" b="1">
                <a:solidFill>
                  <a:srgbClr val="2B51C0"/>
                </a:solidFill>
                <a:latin typeface="Arial"/>
                <a:cs typeface="Arial"/>
              </a:rPr>
              <a:t>Randomized</a:t>
            </a:r>
            <a:r>
              <a:rPr dirty="0" sz="2000" spc="-90" b="1">
                <a:solidFill>
                  <a:srgbClr val="2B51C0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2B51C0"/>
                </a:solidFill>
                <a:latin typeface="Arial"/>
                <a:cs typeface="Arial"/>
              </a:rPr>
              <a:t>1:1  N=1670</a:t>
            </a:r>
            <a:r>
              <a:rPr dirty="0" sz="2000" spc="-140" b="1">
                <a:solidFill>
                  <a:srgbClr val="2B51C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B51C0"/>
                </a:solidFill>
                <a:latin typeface="Arial"/>
                <a:cs typeface="Arial"/>
              </a:rPr>
              <a:t>(ITT)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25600" y="1943100"/>
            <a:ext cx="2552700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39328" y="2187872"/>
            <a:ext cx="2052955" cy="721995"/>
          </a:xfrm>
          <a:prstGeom prst="rect">
            <a:avLst/>
          </a:prstGeom>
          <a:solidFill>
            <a:srgbClr val="252EC2"/>
          </a:solidFill>
        </p:spPr>
        <p:txBody>
          <a:bodyPr wrap="square" lIns="0" tIns="52705" rIns="0" bIns="0" rtlCol="0" vert="horz">
            <a:spAutoFit/>
          </a:bodyPr>
          <a:lstStyle/>
          <a:p>
            <a:pPr marL="647065" marR="612140" indent="-29845">
              <a:lnSpc>
                <a:spcPct val="100000"/>
              </a:lnSpc>
              <a:spcBef>
                <a:spcPts val="41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Xience 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N=822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9142" y="2090464"/>
            <a:ext cx="174625" cy="114300"/>
          </a:xfrm>
          <a:custGeom>
            <a:avLst/>
            <a:gdLst/>
            <a:ahLst/>
            <a:cxnLst/>
            <a:rect l="l" t="t" r="r" b="b"/>
            <a:pathLst>
              <a:path w="174625" h="114300">
                <a:moveTo>
                  <a:pt x="95211" y="114299"/>
                </a:moveTo>
                <a:lnTo>
                  <a:pt x="0" y="0"/>
                </a:lnTo>
                <a:lnTo>
                  <a:pt x="76161" y="0"/>
                </a:lnTo>
                <a:lnTo>
                  <a:pt x="76161" y="19049"/>
                </a:lnTo>
                <a:lnTo>
                  <a:pt x="174586" y="19049"/>
                </a:lnTo>
                <a:lnTo>
                  <a:pt x="95211" y="114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05303" y="1826939"/>
            <a:ext cx="1787525" cy="282575"/>
          </a:xfrm>
          <a:custGeom>
            <a:avLst/>
            <a:gdLst/>
            <a:ahLst/>
            <a:cxnLst/>
            <a:rect l="l" t="t" r="r" b="b"/>
            <a:pathLst>
              <a:path w="1787525" h="282575">
                <a:moveTo>
                  <a:pt x="38100" y="282574"/>
                </a:moveTo>
                <a:lnTo>
                  <a:pt x="0" y="282574"/>
                </a:lnTo>
                <a:lnTo>
                  <a:pt x="0" y="19049"/>
                </a:lnTo>
                <a:lnTo>
                  <a:pt x="1495" y="11626"/>
                </a:lnTo>
                <a:lnTo>
                  <a:pt x="5572" y="5572"/>
                </a:lnTo>
                <a:lnTo>
                  <a:pt x="11627" y="1494"/>
                </a:lnTo>
                <a:lnTo>
                  <a:pt x="19050" y="0"/>
                </a:lnTo>
                <a:lnTo>
                  <a:pt x="1787525" y="0"/>
                </a:lnTo>
                <a:lnTo>
                  <a:pt x="1787525" y="19049"/>
                </a:lnTo>
                <a:lnTo>
                  <a:pt x="38100" y="19049"/>
                </a:lnTo>
                <a:lnTo>
                  <a:pt x="19050" y="38099"/>
                </a:lnTo>
                <a:lnTo>
                  <a:pt x="38100" y="38099"/>
                </a:lnTo>
                <a:lnTo>
                  <a:pt x="38100" y="282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43403" y="2090464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60325" y="19049"/>
                </a:moveTo>
                <a:lnTo>
                  <a:pt x="0" y="19049"/>
                </a:lnTo>
                <a:lnTo>
                  <a:pt x="0" y="0"/>
                </a:lnTo>
                <a:lnTo>
                  <a:pt x="76200" y="0"/>
                </a:lnTo>
                <a:lnTo>
                  <a:pt x="60325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24353" y="184598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9050" y="19049"/>
                </a:moveTo>
                <a:lnTo>
                  <a:pt x="0" y="19049"/>
                </a:lnTo>
                <a:lnTo>
                  <a:pt x="19050" y="0"/>
                </a:lnTo>
                <a:lnTo>
                  <a:pt x="1905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43403" y="1855514"/>
            <a:ext cx="1749425" cy="0"/>
          </a:xfrm>
          <a:custGeom>
            <a:avLst/>
            <a:gdLst/>
            <a:ahLst/>
            <a:cxnLst/>
            <a:rect l="l" t="t" r="r" b="b"/>
            <a:pathLst>
              <a:path w="1749425" h="0">
                <a:moveTo>
                  <a:pt x="0" y="0"/>
                </a:moveTo>
                <a:lnTo>
                  <a:pt x="1749425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68080" y="2090464"/>
            <a:ext cx="174625" cy="114300"/>
          </a:xfrm>
          <a:custGeom>
            <a:avLst/>
            <a:gdLst/>
            <a:ahLst/>
            <a:cxnLst/>
            <a:rect l="l" t="t" r="r" b="b"/>
            <a:pathLst>
              <a:path w="174625" h="114300">
                <a:moveTo>
                  <a:pt x="95250" y="114299"/>
                </a:moveTo>
                <a:lnTo>
                  <a:pt x="0" y="0"/>
                </a:lnTo>
                <a:lnTo>
                  <a:pt x="76200" y="0"/>
                </a:lnTo>
                <a:lnTo>
                  <a:pt x="76200" y="19049"/>
                </a:lnTo>
                <a:lnTo>
                  <a:pt x="174625" y="19049"/>
                </a:lnTo>
                <a:lnTo>
                  <a:pt x="95250" y="114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344280" y="1845989"/>
            <a:ext cx="38100" cy="263525"/>
          </a:xfrm>
          <a:custGeom>
            <a:avLst/>
            <a:gdLst/>
            <a:ahLst/>
            <a:cxnLst/>
            <a:rect l="l" t="t" r="r" b="b"/>
            <a:pathLst>
              <a:path w="38100" h="263525">
                <a:moveTo>
                  <a:pt x="38100" y="263524"/>
                </a:moveTo>
                <a:lnTo>
                  <a:pt x="0" y="263524"/>
                </a:lnTo>
                <a:lnTo>
                  <a:pt x="0" y="0"/>
                </a:lnTo>
                <a:lnTo>
                  <a:pt x="19050" y="19049"/>
                </a:lnTo>
                <a:lnTo>
                  <a:pt x="38100" y="19049"/>
                </a:lnTo>
                <a:lnTo>
                  <a:pt x="38100" y="263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82380" y="2090464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60325" y="19049"/>
                </a:moveTo>
                <a:lnTo>
                  <a:pt x="0" y="19049"/>
                </a:lnTo>
                <a:lnTo>
                  <a:pt x="0" y="0"/>
                </a:lnTo>
                <a:lnTo>
                  <a:pt x="76200" y="0"/>
                </a:lnTo>
                <a:lnTo>
                  <a:pt x="60325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17003" y="1845989"/>
            <a:ext cx="1865630" cy="0"/>
          </a:xfrm>
          <a:custGeom>
            <a:avLst/>
            <a:gdLst/>
            <a:ahLst/>
            <a:cxnLst/>
            <a:rect l="l" t="t" r="r" b="b"/>
            <a:pathLst>
              <a:path w="1865629" h="0">
                <a:moveTo>
                  <a:pt x="0" y="0"/>
                </a:moveTo>
                <a:lnTo>
                  <a:pt x="186537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44280" y="1845989"/>
            <a:ext cx="38100" cy="19050"/>
          </a:xfrm>
          <a:custGeom>
            <a:avLst/>
            <a:gdLst/>
            <a:ahLst/>
            <a:cxnLst/>
            <a:rect l="l" t="t" r="r" b="b"/>
            <a:pathLst>
              <a:path w="38100" h="19050">
                <a:moveTo>
                  <a:pt x="38100" y="19049"/>
                </a:moveTo>
                <a:lnTo>
                  <a:pt x="19050" y="19049"/>
                </a:lnTo>
                <a:lnTo>
                  <a:pt x="0" y="0"/>
                </a:lnTo>
                <a:lnTo>
                  <a:pt x="38100" y="0"/>
                </a:lnTo>
                <a:lnTo>
                  <a:pt x="38100" y="19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937500" y="215900"/>
            <a:ext cx="752854" cy="1011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846269" y="323134"/>
            <a:ext cx="71888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5">
                <a:solidFill>
                  <a:srgbClr val="FFC000"/>
                </a:solidFill>
              </a:rPr>
              <a:t>7-Year </a:t>
            </a:r>
            <a:r>
              <a:rPr dirty="0" sz="3600" spc="-5">
                <a:solidFill>
                  <a:srgbClr val="FFC000"/>
                </a:solidFill>
              </a:rPr>
              <a:t>Study </a:t>
            </a:r>
            <a:r>
              <a:rPr dirty="0" sz="3600">
                <a:solidFill>
                  <a:srgbClr val="FFC000"/>
                </a:solidFill>
              </a:rPr>
              <a:t>Flow </a:t>
            </a:r>
            <a:r>
              <a:rPr dirty="0" sz="3600" spc="-10">
                <a:solidFill>
                  <a:srgbClr val="FFC000"/>
                </a:solidFill>
              </a:rPr>
              <a:t>and</a:t>
            </a:r>
            <a:r>
              <a:rPr dirty="0" sz="3600" spc="70">
                <a:solidFill>
                  <a:srgbClr val="FFC000"/>
                </a:solidFill>
              </a:rPr>
              <a:t> </a:t>
            </a:r>
            <a:r>
              <a:rPr dirty="0" sz="3600" spc="-5">
                <a:solidFill>
                  <a:srgbClr val="FFC000"/>
                </a:solidFill>
              </a:rPr>
              <a:t>Follow-up</a:t>
            </a:r>
            <a:endParaRPr sz="3600"/>
          </a:p>
        </p:txBody>
      </p:sp>
      <p:sp>
        <p:nvSpPr>
          <p:cNvPr id="20" name="object 20"/>
          <p:cNvSpPr txBox="1"/>
          <p:nvPr/>
        </p:nvSpPr>
        <p:spPr>
          <a:xfrm>
            <a:off x="6745351" y="3273926"/>
            <a:ext cx="22491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 =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19 no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@ 7</a:t>
            </a:r>
            <a:r>
              <a:rPr dirty="0" sz="1600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yr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 =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19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withdrew</a:t>
            </a:r>
            <a:r>
              <a:rPr dirty="0" sz="16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consent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 =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67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76701" y="4244971"/>
            <a:ext cx="146222" cy="1977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351420" y="3007989"/>
            <a:ext cx="0" cy="1238250"/>
          </a:xfrm>
          <a:custGeom>
            <a:avLst/>
            <a:gdLst/>
            <a:ahLst/>
            <a:cxnLst/>
            <a:rect l="l" t="t" r="r" b="b"/>
            <a:pathLst>
              <a:path w="0" h="1238250">
                <a:moveTo>
                  <a:pt x="0" y="0"/>
                </a:moveTo>
                <a:lnTo>
                  <a:pt x="0" y="1238164"/>
                </a:lnTo>
              </a:path>
            </a:pathLst>
          </a:custGeom>
          <a:ln w="324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84087" y="2202618"/>
            <a:ext cx="2052955" cy="75311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83820" rIns="0" bIns="0" rtlCol="0" vert="horz">
            <a:spAutoFit/>
          </a:bodyPr>
          <a:lstStyle/>
          <a:p>
            <a:pPr marL="609600" marR="580390" indent="-29845">
              <a:lnSpc>
                <a:spcPct val="100000"/>
              </a:lnSpc>
              <a:spcBef>
                <a:spcPts val="66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Absorb  N=848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44535" y="3277780"/>
            <a:ext cx="22491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 =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25 no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contact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@ 7</a:t>
            </a:r>
            <a:r>
              <a:rPr dirty="0" sz="1600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yr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 =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withdrew</a:t>
            </a:r>
            <a:r>
              <a:rPr dirty="0" sz="1600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consent 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 =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69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died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7425" y="4427899"/>
            <a:ext cx="2052955" cy="721995"/>
          </a:xfrm>
          <a:prstGeom prst="rect">
            <a:avLst/>
          </a:prstGeom>
          <a:solidFill>
            <a:srgbClr val="252EC2"/>
          </a:solidFill>
        </p:spPr>
        <p:txBody>
          <a:bodyPr wrap="square" lIns="0" tIns="46355" rIns="0" bIns="0" rtlCol="0" vert="horz">
            <a:spAutoFit/>
          </a:bodyPr>
          <a:lstStyle/>
          <a:p>
            <a:pPr marL="647065" marR="612140" indent="-29845">
              <a:lnSpc>
                <a:spcPct val="100000"/>
              </a:lnSpc>
              <a:spcBef>
                <a:spcPts val="36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Xience 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N=784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06981" y="4443352"/>
            <a:ext cx="2052955" cy="69088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52069" rIns="0" bIns="0" rtlCol="0" vert="horz">
            <a:spAutoFit/>
          </a:bodyPr>
          <a:lstStyle/>
          <a:p>
            <a:pPr marL="572135" marR="617220" indent="-29845">
              <a:lnSpc>
                <a:spcPct val="100000"/>
              </a:lnSpc>
              <a:spcBef>
                <a:spcPts val="409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Absorb  N=802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4151" y="4752064"/>
            <a:ext cx="2451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7-Year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2966" y="5240332"/>
            <a:ext cx="3131185" cy="70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3709">
              <a:lnSpc>
                <a:spcPct val="1231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94.6% </a:t>
            </a:r>
            <a:r>
              <a:rPr dirty="0" sz="1800" spc="-45" b="1">
                <a:solidFill>
                  <a:srgbClr val="FFFF00"/>
                </a:solidFill>
                <a:latin typeface="Arial"/>
                <a:cs typeface="Arial"/>
              </a:rPr>
              <a:t>FU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Complete*  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(95.5%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vital status</a:t>
            </a:r>
            <a:r>
              <a:rPr dirty="0" sz="1800" spc="-1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complete)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12178" y="5256374"/>
            <a:ext cx="3131820" cy="701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73709">
              <a:lnSpc>
                <a:spcPct val="1231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95.4% </a:t>
            </a:r>
            <a:r>
              <a:rPr dirty="0" sz="1800" spc="-45" b="1">
                <a:solidFill>
                  <a:srgbClr val="FFFF00"/>
                </a:solidFill>
                <a:latin typeface="Arial"/>
                <a:cs typeface="Arial"/>
              </a:rPr>
              <a:t>FU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Complete*  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(96.5%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vital status</a:t>
            </a:r>
            <a:r>
              <a:rPr dirty="0" sz="1800" spc="-9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Arial"/>
                <a:cs typeface="Arial"/>
              </a:rPr>
              <a:t>complete)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85819" y="6189930"/>
            <a:ext cx="3886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00"/>
                </a:solidFill>
                <a:latin typeface="Calibri"/>
                <a:cs typeface="Calibri"/>
              </a:rPr>
              <a:t>*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Complete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clinical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information</a:t>
            </a:r>
            <a:r>
              <a:rPr dirty="0" sz="1800" spc="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00"/>
                </a:solidFill>
                <a:latin typeface="Calibri"/>
                <a:cs typeface="Calibri"/>
              </a:rPr>
              <a:t>available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7062" y="354695"/>
            <a:ext cx="331660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FFC000"/>
                </a:solidFill>
              </a:rPr>
              <a:t>DAPT</a:t>
            </a:r>
            <a:r>
              <a:rPr dirty="0" sz="4400" spc="-95">
                <a:solidFill>
                  <a:srgbClr val="FFC000"/>
                </a:solidFill>
              </a:rPr>
              <a:t> </a:t>
            </a:r>
            <a:r>
              <a:rPr dirty="0" sz="4400">
                <a:solidFill>
                  <a:srgbClr val="FFC000"/>
                </a:solidFill>
              </a:rPr>
              <a:t>usage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66800" y="1219200"/>
            <a:ext cx="11125200" cy="5054600"/>
          </a:xfrm>
          <a:custGeom>
            <a:avLst/>
            <a:gdLst/>
            <a:ahLst/>
            <a:cxnLst/>
            <a:rect l="l" t="t" r="r" b="b"/>
            <a:pathLst>
              <a:path w="11125200" h="5054600">
                <a:moveTo>
                  <a:pt x="0" y="0"/>
                </a:moveTo>
                <a:lnTo>
                  <a:pt x="11125200" y="0"/>
                </a:lnTo>
                <a:lnTo>
                  <a:pt x="11125200" y="5054600"/>
                </a:lnTo>
                <a:lnTo>
                  <a:pt x="0" y="5054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" y="1219200"/>
            <a:ext cx="11125200" cy="5054600"/>
          </a:xfrm>
          <a:custGeom>
            <a:avLst/>
            <a:gdLst/>
            <a:ahLst/>
            <a:cxnLst/>
            <a:rect l="l" t="t" r="r" b="b"/>
            <a:pathLst>
              <a:path w="11125200" h="5054600">
                <a:moveTo>
                  <a:pt x="0" y="0"/>
                </a:moveTo>
                <a:lnTo>
                  <a:pt x="11125200" y="0"/>
                </a:lnTo>
                <a:lnTo>
                  <a:pt x="11125200" y="5054600"/>
                </a:lnTo>
                <a:lnTo>
                  <a:pt x="0" y="5054600"/>
                </a:ln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1468100" cy="628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05800" y="2019300"/>
            <a:ext cx="2425700" cy="495300"/>
          </a:xfrm>
          <a:custGeom>
            <a:avLst/>
            <a:gdLst/>
            <a:ahLst/>
            <a:cxnLst/>
            <a:rect l="l" t="t" r="r" b="b"/>
            <a:pathLst>
              <a:path w="2425700" h="495300">
                <a:moveTo>
                  <a:pt x="0" y="0"/>
                </a:moveTo>
                <a:lnTo>
                  <a:pt x="2425700" y="0"/>
                </a:lnTo>
                <a:lnTo>
                  <a:pt x="24257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62433" y="219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62433" y="219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65633" y="2079244"/>
            <a:ext cx="7270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Xience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20766" y="219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520766" y="219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520766" y="219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723966" y="2079244"/>
            <a:ext cx="7797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A</a:t>
            </a:r>
            <a:r>
              <a:rPr dirty="0" sz="2000" spc="-10" b="1">
                <a:latin typeface="Calibri"/>
                <a:cs typeface="Calibri"/>
              </a:rPr>
              <a:t>b</a:t>
            </a:r>
            <a:r>
              <a:rPr dirty="0" sz="2000" b="1">
                <a:latin typeface="Calibri"/>
                <a:cs typeface="Calibri"/>
              </a:rPr>
              <a:t>sorb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6454" y="1933348"/>
            <a:ext cx="247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33F50"/>
                </a:solidFill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44360" y="5800725"/>
            <a:ext cx="82804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P=0.51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92709" y="5800725"/>
            <a:ext cx="94488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P&lt;0.001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70284" y="5800899"/>
            <a:ext cx="94488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P&lt;0.001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36285" y="5800899"/>
            <a:ext cx="94488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P&lt;0.001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9135" y="5800725"/>
            <a:ext cx="94488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P=0.002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16893" y="5800725"/>
            <a:ext cx="82804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P=0.78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33903" y="5800725"/>
            <a:ext cx="82804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P=0.58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25397" y="5800725"/>
            <a:ext cx="828040" cy="3695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P=0.45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15938" y="2411937"/>
            <a:ext cx="3475354" cy="2033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*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Calibri"/>
              <a:cs typeface="Calibri"/>
            </a:endParaRPr>
          </a:p>
          <a:p>
            <a:pPr marL="1094105">
              <a:lnSpc>
                <a:spcPts val="2740"/>
              </a:lnSpc>
            </a:pPr>
            <a:r>
              <a:rPr dirty="0" sz="2400" b="1">
                <a:latin typeface="Calibri"/>
                <a:cs typeface="Calibri"/>
              </a:rPr>
              <a:t>*</a:t>
            </a:r>
            <a:endParaRPr sz="2400">
              <a:latin typeface="Calibri"/>
              <a:cs typeface="Calibri"/>
            </a:endParaRPr>
          </a:p>
          <a:p>
            <a:pPr marL="2173605">
              <a:lnSpc>
                <a:spcPts val="2740"/>
              </a:lnSpc>
            </a:pPr>
            <a:r>
              <a:rPr dirty="0" sz="2400" b="1">
                <a:latin typeface="Calibri"/>
                <a:cs typeface="Calibri"/>
              </a:rPr>
              <a:t>*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535"/>
              </a:spcBef>
            </a:pPr>
            <a:r>
              <a:rPr dirty="0" sz="2400" b="1">
                <a:latin typeface="Calibri"/>
                <a:cs typeface="Calibri"/>
              </a:rPr>
              <a:t>*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2025-05-22T13:57:19Z</dcterms:created>
  <dcterms:modified xsi:type="dcterms:W3CDTF">2025-05-22T13:57:19Z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2025-05-22T00:00:00Z</vt:filetime>
  </property>
</Properties>
</file>