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5143500"/>
  <p:notesSz cx="9144000" cy="51435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5"/>
            <a:ext cx="7772400" cy="10801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285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183005"/>
            <a:ext cx="3977640" cy="33947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9144000" h="5143500">
                <a:moveTo>
                  <a:pt x="0" y="0"/>
                </a:moveTo>
                <a:lnTo>
                  <a:pt x="9144000" y="0"/>
                </a:lnTo>
                <a:lnTo>
                  <a:pt x="9144000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rgbClr val="61207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72035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0" y="665067"/>
            <a:ext cx="9144000" cy="93980"/>
          </a:xfrm>
          <a:custGeom>
            <a:avLst/>
            <a:gdLst/>
            <a:ahLst/>
            <a:cxnLst/>
            <a:rect l="l" t="t" r="r" b="b"/>
            <a:pathLst>
              <a:path w="9144000" h="93979">
                <a:moveTo>
                  <a:pt x="0" y="0"/>
                </a:moveTo>
                <a:lnTo>
                  <a:pt x="9144000" y="0"/>
                </a:lnTo>
                <a:lnTo>
                  <a:pt x="9144000" y="93883"/>
                </a:lnTo>
                <a:lnTo>
                  <a:pt x="0" y="93883"/>
                </a:lnTo>
                <a:lnTo>
                  <a:pt x="0" y="0"/>
                </a:lnTo>
                <a:close/>
              </a:path>
            </a:pathLst>
          </a:custGeom>
          <a:solidFill>
            <a:srgbClr val="F6C90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37775" y="3361393"/>
            <a:ext cx="2068449" cy="4521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3871" y="1161476"/>
            <a:ext cx="8516257" cy="1635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4783455"/>
            <a:ext cx="292608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4783455"/>
            <a:ext cx="2103120" cy="2571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7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5" Type="http://schemas.openxmlformats.org/officeDocument/2006/relationships/image" Target="../media/image11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5" Type="http://schemas.openxmlformats.org/officeDocument/2006/relationships/image" Target="../media/image14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12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419600" y="4318000"/>
            <a:ext cx="1123032" cy="4057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797300" y="4318000"/>
            <a:ext cx="398247" cy="3982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797300" y="800100"/>
            <a:ext cx="1536879" cy="7319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7493000" y="4330700"/>
            <a:ext cx="878605" cy="26614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939948" y="1774043"/>
            <a:ext cx="7267575" cy="7569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 indent="8128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F6C90E"/>
                </a:solidFill>
                <a:latin typeface="Arial"/>
                <a:cs typeface="Arial"/>
              </a:rPr>
              <a:t>Meta-Analysis of Individual Patient </a:t>
            </a:r>
            <a:r>
              <a:rPr dirty="0" sz="2400" spc="-5" b="1">
                <a:solidFill>
                  <a:srgbClr val="F6C90E"/>
                </a:solidFill>
                <a:latin typeface="Arial"/>
                <a:cs typeface="Arial"/>
              </a:rPr>
              <a:t>Data </a:t>
            </a:r>
            <a:r>
              <a:rPr dirty="0" sz="2400" b="1">
                <a:solidFill>
                  <a:srgbClr val="F6C90E"/>
                </a:solidFill>
                <a:latin typeface="Arial"/>
                <a:cs typeface="Arial"/>
              </a:rPr>
              <a:t>from the  PROTECTED </a:t>
            </a:r>
            <a:r>
              <a:rPr dirty="0" sz="2400" spc="-90" b="1">
                <a:solidFill>
                  <a:srgbClr val="F6C90E"/>
                </a:solidFill>
                <a:latin typeface="Arial"/>
                <a:cs typeface="Arial"/>
              </a:rPr>
              <a:t>TAVR </a:t>
            </a:r>
            <a:r>
              <a:rPr dirty="0" sz="2400" spc="-5" b="1">
                <a:solidFill>
                  <a:srgbClr val="F6C90E"/>
                </a:solidFill>
                <a:latin typeface="Arial"/>
                <a:cs typeface="Arial"/>
              </a:rPr>
              <a:t>and BHF </a:t>
            </a:r>
            <a:r>
              <a:rPr dirty="0" sz="2400" spc="-45" b="1">
                <a:solidFill>
                  <a:srgbClr val="F6C90E"/>
                </a:solidFill>
                <a:latin typeface="Arial"/>
                <a:cs typeface="Arial"/>
              </a:rPr>
              <a:t>PROTECT-TAVI</a:t>
            </a:r>
            <a:r>
              <a:rPr dirty="0" sz="2400" spc="65" b="1">
                <a:solidFill>
                  <a:srgbClr val="F6C90E"/>
                </a:solidFill>
                <a:latin typeface="Arial"/>
                <a:cs typeface="Arial"/>
              </a:rPr>
              <a:t> </a:t>
            </a:r>
            <a:r>
              <a:rPr dirty="0" sz="2400" spc="-30" b="1">
                <a:solidFill>
                  <a:srgbClr val="F6C90E"/>
                </a:solidFill>
                <a:latin typeface="Arial"/>
                <a:cs typeface="Arial"/>
              </a:rPr>
              <a:t>Trials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97198" y="2628457"/>
            <a:ext cx="6739255" cy="1122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2202180" marR="2184400">
              <a:lnSpc>
                <a:spcPct val="120000"/>
              </a:lnSpc>
              <a:spcBef>
                <a:spcPts val="100"/>
              </a:spcBef>
            </a:pP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Rajesh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K</a:t>
            </a:r>
            <a:r>
              <a:rPr dirty="0" sz="2000" spc="-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Kharbanda 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on behalf of</a:t>
            </a:r>
            <a:r>
              <a:rPr dirty="0" sz="2000" spc="-4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the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PROTECTED </a:t>
            </a:r>
            <a:r>
              <a:rPr dirty="0" sz="2000" spc="-75">
                <a:solidFill>
                  <a:srgbClr val="FFFFFF"/>
                </a:solidFill>
                <a:latin typeface="Arial"/>
                <a:cs typeface="Arial"/>
              </a:rPr>
              <a:t>TAVR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and </a:t>
            </a:r>
            <a:r>
              <a:rPr dirty="0" sz="2000">
                <a:solidFill>
                  <a:srgbClr val="FFFFFF"/>
                </a:solidFill>
                <a:latin typeface="Arial"/>
                <a:cs typeface="Arial"/>
              </a:rPr>
              <a:t>BHF PROTECT </a:t>
            </a:r>
            <a:r>
              <a:rPr dirty="0" sz="2000" spc="-75">
                <a:solidFill>
                  <a:srgbClr val="FFFFFF"/>
                </a:solidFill>
                <a:latin typeface="Arial"/>
                <a:cs typeface="Arial"/>
              </a:rPr>
              <a:t>TAVI</a:t>
            </a:r>
            <a:r>
              <a:rPr dirty="0" sz="2000" spc="-13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2000" spc="-5">
                <a:solidFill>
                  <a:srgbClr val="FFFFFF"/>
                </a:solidFill>
                <a:latin typeface="Arial"/>
                <a:cs typeface="Arial"/>
              </a:rPr>
              <a:t>investigators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39541" y="4826561"/>
            <a:ext cx="745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83541" y="955422"/>
            <a:ext cx="7191375" cy="2731135"/>
          </a:xfrm>
          <a:prstGeom prst="rect">
            <a:avLst/>
          </a:prstGeom>
        </p:spPr>
        <p:txBody>
          <a:bodyPr wrap="square" lIns="0" tIns="80010" rIns="0" bIns="0" rtlCol="0" vert="horz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30"/>
              </a:spcBef>
              <a:buSzPct val="102083"/>
              <a:buFont typeface="Wingdings"/>
              <a:buChar char=""/>
              <a:tabLst>
                <a:tab pos="355600" algn="l"/>
              </a:tabLst>
            </a:pPr>
            <a:r>
              <a:rPr dirty="0" sz="2400" spc="-5">
                <a:latin typeface="Calibri"/>
                <a:cs typeface="Calibri"/>
              </a:rPr>
              <a:t>Complier </a:t>
            </a:r>
            <a:r>
              <a:rPr dirty="0" sz="2400" spc="-20">
                <a:latin typeface="Calibri"/>
                <a:cs typeface="Calibri"/>
              </a:rPr>
              <a:t>Average </a:t>
            </a:r>
            <a:r>
              <a:rPr dirty="0" sz="2400" spc="-5">
                <a:latin typeface="Calibri"/>
                <a:cs typeface="Calibri"/>
              </a:rPr>
              <a:t>Causal </a:t>
            </a:r>
            <a:r>
              <a:rPr dirty="0" sz="2400" spc="-30">
                <a:latin typeface="Calibri"/>
                <a:cs typeface="Calibri"/>
              </a:rPr>
              <a:t>Effect </a:t>
            </a:r>
            <a:r>
              <a:rPr dirty="0" sz="2400" spc="-10">
                <a:latin typeface="Calibri"/>
                <a:cs typeface="Calibri"/>
              </a:rPr>
              <a:t>(CACE)</a:t>
            </a:r>
            <a:r>
              <a:rPr dirty="0" sz="2400" spc="3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analysis</a:t>
            </a:r>
            <a:endParaRPr sz="2400">
              <a:latin typeface="Calibri"/>
              <a:cs typeface="Calibri"/>
            </a:endParaRPr>
          </a:p>
          <a:p>
            <a:pPr lvl="1" marL="755650" indent="-286385">
              <a:lnSpc>
                <a:spcPct val="100000"/>
              </a:lnSpc>
              <a:spcBef>
                <a:spcPts val="455"/>
              </a:spcBef>
              <a:buSzPct val="102500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2000" spc="-5">
                <a:latin typeface="Calibri"/>
                <a:cs typeface="Calibri"/>
              </a:rPr>
              <a:t>Preserves randomisation</a:t>
            </a:r>
            <a:endParaRPr sz="2000">
              <a:latin typeface="Calibri"/>
              <a:cs typeface="Calibri"/>
            </a:endParaRPr>
          </a:p>
          <a:p>
            <a:pPr lvl="1" marL="755650" indent="-286385">
              <a:lnSpc>
                <a:spcPct val="100000"/>
              </a:lnSpc>
              <a:spcBef>
                <a:spcPts val="420"/>
              </a:spcBef>
              <a:buSzPct val="102500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2000">
                <a:latin typeface="Calibri"/>
                <a:cs typeface="Calibri"/>
              </a:rPr>
              <a:t>Assumes </a:t>
            </a:r>
            <a:r>
              <a:rPr dirty="0" sz="2000" spc="-5">
                <a:latin typeface="Calibri"/>
                <a:cs typeface="Calibri"/>
              </a:rPr>
              <a:t>no harm </a:t>
            </a:r>
            <a:r>
              <a:rPr dirty="0" sz="2000">
                <a:latin typeface="Calibri"/>
                <a:cs typeface="Calibri"/>
              </a:rPr>
              <a:t>with </a:t>
            </a:r>
            <a:r>
              <a:rPr dirty="0" sz="2000" spc="-10">
                <a:latin typeface="Calibri"/>
                <a:cs typeface="Calibri"/>
              </a:rPr>
              <a:t>unsuccessful filter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deployment</a:t>
            </a:r>
            <a:endParaRPr sz="2000">
              <a:latin typeface="Calibri"/>
              <a:cs typeface="Calibri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Arial"/>
              <a:buChar char="–"/>
            </a:pPr>
            <a:endParaRPr sz="28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buSzPct val="102083"/>
              <a:buFont typeface="Wingdings"/>
              <a:buChar char=""/>
              <a:tabLst>
                <a:tab pos="355600" algn="l"/>
              </a:tabLst>
            </a:pPr>
            <a:r>
              <a:rPr dirty="0" sz="2400" spc="-20">
                <a:latin typeface="Calibri"/>
                <a:cs typeface="Calibri"/>
              </a:rPr>
              <a:t>Per-Protocol</a:t>
            </a:r>
            <a:r>
              <a:rPr dirty="0" sz="2400" spc="-10">
                <a:latin typeface="Calibri"/>
                <a:cs typeface="Calibri"/>
              </a:rPr>
              <a:t> </a:t>
            </a:r>
            <a:r>
              <a:rPr dirty="0" sz="2400" spc="-5">
                <a:latin typeface="Calibri"/>
                <a:cs typeface="Calibri"/>
              </a:rPr>
              <a:t>analysis</a:t>
            </a:r>
            <a:endParaRPr sz="2400">
              <a:latin typeface="Calibri"/>
              <a:cs typeface="Calibri"/>
            </a:endParaRPr>
          </a:p>
          <a:p>
            <a:pPr lvl="1" marL="755650" indent="-286385">
              <a:lnSpc>
                <a:spcPct val="100000"/>
              </a:lnSpc>
              <a:spcBef>
                <a:spcPts val="455"/>
              </a:spcBef>
              <a:buSzPct val="102500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2000" spc="-5">
                <a:latin typeface="Calibri"/>
                <a:cs typeface="Calibri"/>
              </a:rPr>
              <a:t>Limits population </a:t>
            </a:r>
            <a:r>
              <a:rPr dirty="0" sz="2000" spc="-10">
                <a:latin typeface="Calibri"/>
                <a:cs typeface="Calibri"/>
              </a:rPr>
              <a:t>to patients </a:t>
            </a:r>
            <a:r>
              <a:rPr dirty="0" sz="2000">
                <a:latin typeface="Calibri"/>
                <a:cs typeface="Calibri"/>
              </a:rPr>
              <a:t>with </a:t>
            </a:r>
            <a:r>
              <a:rPr dirty="0" sz="2000" spc="-10">
                <a:latin typeface="Calibri"/>
                <a:cs typeface="Calibri"/>
              </a:rPr>
              <a:t>successful filter</a:t>
            </a:r>
            <a:r>
              <a:rPr dirty="0" sz="2000" spc="70">
                <a:latin typeface="Calibri"/>
                <a:cs typeface="Calibri"/>
              </a:rPr>
              <a:t> </a:t>
            </a:r>
            <a:r>
              <a:rPr dirty="0" sz="2000" spc="-10">
                <a:latin typeface="Calibri"/>
                <a:cs typeface="Calibri"/>
              </a:rPr>
              <a:t>deployment</a:t>
            </a:r>
            <a:endParaRPr sz="2000">
              <a:latin typeface="Calibri"/>
              <a:cs typeface="Calibri"/>
            </a:endParaRPr>
          </a:p>
          <a:p>
            <a:pPr lvl="1" marL="755650" indent="-286385">
              <a:lnSpc>
                <a:spcPct val="100000"/>
              </a:lnSpc>
              <a:spcBef>
                <a:spcPts val="420"/>
              </a:spcBef>
              <a:buSzPct val="102500"/>
              <a:buFont typeface="Arial"/>
              <a:buChar char="–"/>
              <a:tabLst>
                <a:tab pos="755015" algn="l"/>
                <a:tab pos="755650" algn="l"/>
              </a:tabLst>
            </a:pPr>
            <a:r>
              <a:rPr dirty="0" sz="2000" spc="-15">
                <a:latin typeface="Calibri"/>
                <a:cs typeface="Calibri"/>
              </a:rPr>
              <a:t>May </a:t>
            </a:r>
            <a:r>
              <a:rPr dirty="0" sz="2000" spc="-10">
                <a:latin typeface="Calibri"/>
                <a:cs typeface="Calibri"/>
              </a:rPr>
              <a:t>introduce </a:t>
            </a:r>
            <a:r>
              <a:rPr dirty="0" sz="2000" spc="-5">
                <a:latin typeface="Calibri"/>
                <a:cs typeface="Calibri"/>
              </a:rPr>
              <a:t>selection</a:t>
            </a:r>
            <a:r>
              <a:rPr dirty="0" sz="2000" spc="10">
                <a:latin typeface="Calibri"/>
                <a:cs typeface="Calibri"/>
              </a:rPr>
              <a:t> </a:t>
            </a:r>
            <a:r>
              <a:rPr dirty="0" sz="2000" spc="-5">
                <a:latin typeface="Calibri"/>
                <a:cs typeface="Calibri"/>
              </a:rPr>
              <a:t>bias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228348" y="15490"/>
            <a:ext cx="4643120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20" b="0">
                <a:latin typeface="Calibri"/>
                <a:cs typeface="Calibri"/>
              </a:rPr>
              <a:t>Caveats </a:t>
            </a:r>
            <a:r>
              <a:rPr dirty="0" sz="3600" spc="-5" b="0">
                <a:latin typeface="Calibri"/>
                <a:cs typeface="Calibri"/>
              </a:rPr>
              <a:t>of</a:t>
            </a:r>
            <a:r>
              <a:rPr dirty="0" sz="3600" spc="-25" b="0">
                <a:latin typeface="Calibri"/>
                <a:cs typeface="Calibri"/>
              </a:rPr>
              <a:t> </a:t>
            </a:r>
            <a:r>
              <a:rPr dirty="0" sz="3600" spc="-20" b="0">
                <a:latin typeface="Calibri"/>
                <a:cs typeface="Calibri"/>
              </a:rPr>
              <a:t>interpretation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39541" y="4826561"/>
            <a:ext cx="745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383540" y="1022349"/>
            <a:ext cx="7992745" cy="3312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4965" marR="466090" indent="-342265">
              <a:lnSpc>
                <a:spcPct val="100000"/>
              </a:lnSpc>
              <a:spcBef>
                <a:spcPts val="100"/>
              </a:spcBef>
              <a:buSzPct val="102000"/>
              <a:buFont typeface="Wingdings"/>
              <a:buChar char=""/>
              <a:tabLst>
                <a:tab pos="355600" algn="l"/>
              </a:tabLst>
            </a:pPr>
            <a:r>
              <a:rPr dirty="0" sz="2500">
                <a:latin typeface="Calibri"/>
                <a:cs typeface="Calibri"/>
              </a:rPr>
              <a:t>No </a:t>
            </a:r>
            <a:r>
              <a:rPr dirty="0" sz="2500" spc="-5">
                <a:latin typeface="Calibri"/>
                <a:cs typeface="Calibri"/>
              </a:rPr>
              <a:t>reduction in </a:t>
            </a:r>
            <a:r>
              <a:rPr dirty="0" sz="2500" spc="-15">
                <a:latin typeface="Calibri"/>
                <a:cs typeface="Calibri"/>
              </a:rPr>
              <a:t>periprocedural </a:t>
            </a:r>
            <a:r>
              <a:rPr dirty="0" sz="2500" spc="-30">
                <a:latin typeface="Calibri"/>
                <a:cs typeface="Calibri"/>
              </a:rPr>
              <a:t>stroke </a:t>
            </a:r>
            <a:r>
              <a:rPr dirty="0" sz="2500">
                <a:latin typeface="Calibri"/>
                <a:cs typeface="Calibri"/>
              </a:rPr>
              <a:t>with </a:t>
            </a:r>
            <a:r>
              <a:rPr dirty="0" sz="2500" spc="-5">
                <a:latin typeface="Calibri"/>
                <a:cs typeface="Calibri"/>
              </a:rPr>
              <a:t>Sentinel CEP  </a:t>
            </a:r>
            <a:r>
              <a:rPr dirty="0" sz="2500" spc="-10">
                <a:latin typeface="Calibri"/>
                <a:cs typeface="Calibri"/>
              </a:rPr>
              <a:t>compared </a:t>
            </a:r>
            <a:r>
              <a:rPr dirty="0" sz="2500">
                <a:latin typeface="Calibri"/>
                <a:cs typeface="Calibri"/>
              </a:rPr>
              <a:t>with </a:t>
            </a:r>
            <a:r>
              <a:rPr dirty="0" sz="2500" spc="-15">
                <a:latin typeface="Calibri"/>
                <a:cs typeface="Calibri"/>
              </a:rPr>
              <a:t>control </a:t>
            </a:r>
            <a:r>
              <a:rPr dirty="0" sz="2500">
                <a:latin typeface="Calibri"/>
                <a:cs typeface="Calibri"/>
              </a:rPr>
              <a:t>as a </a:t>
            </a:r>
            <a:r>
              <a:rPr dirty="0" sz="2500" spc="-10">
                <a:latin typeface="Calibri"/>
                <a:cs typeface="Calibri"/>
              </a:rPr>
              <a:t>routine </a:t>
            </a:r>
            <a:r>
              <a:rPr dirty="0" sz="2500" spc="-20">
                <a:latin typeface="Calibri"/>
                <a:cs typeface="Calibri"/>
              </a:rPr>
              <a:t>strategy</a:t>
            </a:r>
            <a:endParaRPr sz="2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3400">
              <a:latin typeface="Calibri"/>
              <a:cs typeface="Calibri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SzPct val="102000"/>
              <a:buFont typeface="Wingdings"/>
              <a:buChar char=""/>
              <a:tabLst>
                <a:tab pos="355600" algn="l"/>
              </a:tabLst>
            </a:pPr>
            <a:r>
              <a:rPr dirty="0" sz="2500">
                <a:latin typeface="Calibri"/>
                <a:cs typeface="Calibri"/>
              </a:rPr>
              <a:t>In </a:t>
            </a:r>
            <a:r>
              <a:rPr dirty="0" sz="2500" spc="-10">
                <a:latin typeface="Calibri"/>
                <a:cs typeface="Calibri"/>
              </a:rPr>
              <a:t>secondary </a:t>
            </a:r>
            <a:r>
              <a:rPr dirty="0" sz="2500" spc="-5">
                <a:latin typeface="Calibri"/>
                <a:cs typeface="Calibri"/>
              </a:rPr>
              <a:t>analysis </a:t>
            </a:r>
            <a:r>
              <a:rPr dirty="0" sz="2500" spc="-15">
                <a:latin typeface="Calibri"/>
                <a:cs typeface="Calibri"/>
              </a:rPr>
              <a:t>to </a:t>
            </a:r>
            <a:r>
              <a:rPr dirty="0" sz="2500" spc="-10">
                <a:latin typeface="Calibri"/>
                <a:cs typeface="Calibri"/>
              </a:rPr>
              <a:t>account </a:t>
            </a:r>
            <a:r>
              <a:rPr dirty="0" sz="2500" spc="-20">
                <a:latin typeface="Calibri"/>
                <a:cs typeface="Calibri"/>
              </a:rPr>
              <a:t>for</a:t>
            </a:r>
            <a:r>
              <a:rPr dirty="0" sz="2500" spc="30">
                <a:latin typeface="Calibri"/>
                <a:cs typeface="Calibri"/>
              </a:rPr>
              <a:t> </a:t>
            </a:r>
            <a:r>
              <a:rPr dirty="0" sz="2500" spc="-10">
                <a:latin typeface="Calibri"/>
                <a:cs typeface="Calibri"/>
              </a:rPr>
              <a:t>non-adherence</a:t>
            </a:r>
            <a:endParaRPr sz="2500">
              <a:latin typeface="Calibri"/>
              <a:cs typeface="Calibri"/>
            </a:endParaRPr>
          </a:p>
          <a:p>
            <a:pPr lvl="1" marL="754380" marR="500380" indent="-342265">
              <a:lnSpc>
                <a:spcPct val="100000"/>
              </a:lnSpc>
              <a:spcBef>
                <a:spcPts val="580"/>
              </a:spcBef>
              <a:buSzPct val="102083"/>
              <a:buFont typeface="Wingdings"/>
              <a:buChar char=""/>
              <a:tabLst>
                <a:tab pos="755650" algn="l"/>
              </a:tabLst>
            </a:pPr>
            <a:r>
              <a:rPr dirty="0" sz="2400">
                <a:latin typeface="Calibri"/>
                <a:cs typeface="Calibri"/>
              </a:rPr>
              <a:t>No </a:t>
            </a:r>
            <a:r>
              <a:rPr dirty="0" sz="2400" spc="-10">
                <a:latin typeface="Calibri"/>
                <a:cs typeface="Calibri"/>
              </a:rPr>
              <a:t>significant </a:t>
            </a:r>
            <a:r>
              <a:rPr dirty="0" sz="2400" spc="-15">
                <a:latin typeface="Calibri"/>
                <a:cs typeface="Calibri"/>
              </a:rPr>
              <a:t>difference </a:t>
            </a:r>
            <a:r>
              <a:rPr dirty="0" sz="2400" spc="-5">
                <a:latin typeface="Calibri"/>
                <a:cs typeface="Calibri"/>
              </a:rPr>
              <a:t>in </a:t>
            </a:r>
            <a:r>
              <a:rPr dirty="0" sz="2400" spc="-30">
                <a:latin typeface="Calibri"/>
                <a:cs typeface="Calibri"/>
              </a:rPr>
              <a:t>stroke </a:t>
            </a:r>
            <a:r>
              <a:rPr dirty="0" sz="2400">
                <a:latin typeface="Calibri"/>
                <a:cs typeface="Calibri"/>
              </a:rPr>
              <a:t>with </a:t>
            </a:r>
            <a:r>
              <a:rPr dirty="0" sz="2400" spc="-5">
                <a:latin typeface="Calibri"/>
                <a:cs typeface="Calibri"/>
              </a:rPr>
              <a:t>CEP using </a:t>
            </a:r>
            <a:r>
              <a:rPr dirty="0" sz="2400" spc="-10">
                <a:latin typeface="Calibri"/>
                <a:cs typeface="Calibri"/>
              </a:rPr>
              <a:t>CACE  </a:t>
            </a:r>
            <a:r>
              <a:rPr dirty="0" sz="2400" spc="-5">
                <a:latin typeface="Calibri"/>
                <a:cs typeface="Calibri"/>
              </a:rPr>
              <a:t>analysis</a:t>
            </a:r>
            <a:endParaRPr sz="2400">
              <a:latin typeface="Calibri"/>
              <a:cs typeface="Calibri"/>
            </a:endParaRPr>
          </a:p>
          <a:p>
            <a:pPr lvl="1" marL="754380" marR="5080" indent="-342265">
              <a:lnSpc>
                <a:spcPct val="100000"/>
              </a:lnSpc>
              <a:spcBef>
                <a:spcPts val="575"/>
              </a:spcBef>
              <a:buSzPct val="102083"/>
              <a:buFont typeface="Wingdings"/>
              <a:buChar char=""/>
              <a:tabLst>
                <a:tab pos="755650" algn="l"/>
              </a:tabLst>
            </a:pPr>
            <a:r>
              <a:rPr dirty="0" sz="2400" spc="-20">
                <a:latin typeface="Calibri"/>
                <a:cs typeface="Calibri"/>
              </a:rPr>
              <a:t>Per-Protocol </a:t>
            </a:r>
            <a:r>
              <a:rPr dirty="0" sz="2400" spc="-5">
                <a:latin typeface="Calibri"/>
                <a:cs typeface="Calibri"/>
              </a:rPr>
              <a:t>analysis suggests </a:t>
            </a:r>
            <a:r>
              <a:rPr dirty="0" sz="2400" spc="-10">
                <a:latin typeface="Calibri"/>
                <a:cs typeface="Calibri"/>
              </a:rPr>
              <a:t>that </a:t>
            </a:r>
            <a:r>
              <a:rPr dirty="0" sz="2400" spc="-5">
                <a:latin typeface="Calibri"/>
                <a:cs typeface="Calibri"/>
              </a:rPr>
              <a:t>disabling </a:t>
            </a:r>
            <a:r>
              <a:rPr dirty="0" sz="2400" spc="-30">
                <a:latin typeface="Calibri"/>
                <a:cs typeface="Calibri"/>
              </a:rPr>
              <a:t>stroke </a:t>
            </a:r>
            <a:r>
              <a:rPr dirty="0" sz="2400" spc="-15">
                <a:latin typeface="Calibri"/>
                <a:cs typeface="Calibri"/>
              </a:rPr>
              <a:t>may </a:t>
            </a:r>
            <a:r>
              <a:rPr dirty="0" sz="2400" spc="-5">
                <a:latin typeface="Calibri"/>
                <a:cs typeface="Calibri"/>
              </a:rPr>
              <a:t>be  reduced in </a:t>
            </a:r>
            <a:r>
              <a:rPr dirty="0" sz="2400">
                <a:latin typeface="Calibri"/>
                <a:cs typeface="Calibri"/>
              </a:rPr>
              <a:t>the </a:t>
            </a:r>
            <a:r>
              <a:rPr dirty="0" sz="2400" spc="-5">
                <a:latin typeface="Calibri"/>
                <a:cs typeface="Calibri"/>
              </a:rPr>
              <a:t>CEP </a:t>
            </a:r>
            <a:r>
              <a:rPr dirty="0" sz="2400" spc="-15">
                <a:latin typeface="Calibri"/>
                <a:cs typeface="Calibri"/>
              </a:rPr>
              <a:t>group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428845" y="15490"/>
            <a:ext cx="223202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spc="-5" b="0">
                <a:latin typeface="Calibri"/>
                <a:cs typeface="Calibri"/>
              </a:rPr>
              <a:t>Conclusions</a:t>
            </a:r>
            <a:endParaRPr sz="3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13871" y="1161476"/>
            <a:ext cx="8261350" cy="16351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SzPct val="102083"/>
              <a:buFont typeface="Wingdings"/>
              <a:buChar char=""/>
              <a:tabLst>
                <a:tab pos="356235" algn="l"/>
              </a:tabLst>
            </a:pPr>
            <a:r>
              <a:rPr dirty="0" sz="2400" spc="-5">
                <a:latin typeface="Calibri"/>
                <a:cs typeface="Calibri"/>
              </a:rPr>
              <a:t>Identify </a:t>
            </a:r>
            <a:r>
              <a:rPr dirty="0" sz="2400" spc="-75">
                <a:latin typeface="Calibri"/>
                <a:cs typeface="Calibri"/>
              </a:rPr>
              <a:t>TAVI </a:t>
            </a:r>
            <a:r>
              <a:rPr dirty="0" sz="2400" spc="-30">
                <a:latin typeface="Calibri"/>
                <a:cs typeface="Calibri"/>
              </a:rPr>
              <a:t>stroke </a:t>
            </a:r>
            <a:r>
              <a:rPr dirty="0" sz="2400">
                <a:latin typeface="Calibri"/>
                <a:cs typeface="Calibri"/>
              </a:rPr>
              <a:t>risk </a:t>
            </a:r>
            <a:r>
              <a:rPr dirty="0" sz="2400" spc="-20">
                <a:latin typeface="Calibri"/>
                <a:cs typeface="Calibri"/>
              </a:rPr>
              <a:t>factors </a:t>
            </a:r>
            <a:r>
              <a:rPr dirty="0" sz="2400">
                <a:latin typeface="Calibri"/>
                <a:cs typeface="Calibri"/>
              </a:rPr>
              <a:t>and </a:t>
            </a:r>
            <a:r>
              <a:rPr dirty="0" sz="2400" spc="-10">
                <a:latin typeface="Calibri"/>
                <a:cs typeface="Calibri"/>
              </a:rPr>
              <a:t>develop </a:t>
            </a:r>
            <a:r>
              <a:rPr dirty="0" sz="2400">
                <a:latin typeface="Calibri"/>
                <a:cs typeface="Calibri"/>
              </a:rPr>
              <a:t>a risk</a:t>
            </a:r>
            <a:r>
              <a:rPr dirty="0" sz="2400" spc="114">
                <a:latin typeface="Calibri"/>
                <a:cs typeface="Calibri"/>
              </a:rPr>
              <a:t> </a:t>
            </a:r>
            <a:r>
              <a:rPr dirty="0" sz="2400" spc="-15">
                <a:latin typeface="Calibri"/>
                <a:cs typeface="Calibri"/>
              </a:rPr>
              <a:t>score</a:t>
            </a:r>
            <a:endParaRPr sz="2400">
              <a:latin typeface="Calibri"/>
              <a:cs typeface="Calibri"/>
            </a:endParaRPr>
          </a:p>
          <a:p>
            <a:pPr>
              <a:lnSpc>
                <a:spcPct val="100000"/>
              </a:lnSpc>
              <a:buFont typeface="Wingdings"/>
              <a:buChar char=""/>
            </a:pPr>
            <a:endParaRPr sz="3300">
              <a:latin typeface="Calibri"/>
              <a:cs typeface="Calibri"/>
            </a:endParaRPr>
          </a:p>
          <a:p>
            <a:pPr marL="354965" marR="5080" indent="-342900">
              <a:lnSpc>
                <a:spcPct val="100000"/>
              </a:lnSpc>
              <a:buSzPct val="102083"/>
              <a:buFont typeface="Wingdings"/>
              <a:buChar char=""/>
              <a:tabLst>
                <a:tab pos="356235" algn="l"/>
              </a:tabLst>
            </a:pPr>
            <a:r>
              <a:rPr dirty="0" sz="2400" spc="-10">
                <a:latin typeface="Calibri"/>
                <a:cs typeface="Calibri"/>
              </a:rPr>
              <a:t>Explore patient subgroups </a:t>
            </a:r>
            <a:r>
              <a:rPr dirty="0" sz="2400" spc="-15">
                <a:latin typeface="Calibri"/>
                <a:cs typeface="Calibri"/>
              </a:rPr>
              <a:t>to </a:t>
            </a:r>
            <a:r>
              <a:rPr dirty="0" sz="2400" spc="-5">
                <a:latin typeface="Calibri"/>
                <a:cs typeface="Calibri"/>
              </a:rPr>
              <a:t>identify </a:t>
            </a:r>
            <a:r>
              <a:rPr dirty="0" sz="2400">
                <a:latin typeface="Calibri"/>
                <a:cs typeface="Calibri"/>
              </a:rPr>
              <a:t>those </a:t>
            </a:r>
            <a:r>
              <a:rPr dirty="0" sz="2400" spc="-10">
                <a:latin typeface="Calibri"/>
                <a:cs typeface="Calibri"/>
              </a:rPr>
              <a:t>where </a:t>
            </a:r>
            <a:r>
              <a:rPr dirty="0" sz="2400" spc="-5">
                <a:latin typeface="Calibri"/>
                <a:cs typeface="Calibri"/>
              </a:rPr>
              <a:t>CEP might be  </a:t>
            </a:r>
            <a:r>
              <a:rPr dirty="0" sz="2400" spc="-15">
                <a:latin typeface="Calibri"/>
                <a:cs typeface="Calibri"/>
              </a:rPr>
              <a:t>effective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635467" y="15490"/>
            <a:ext cx="3827145" cy="57404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600" b="0">
                <a:latin typeface="Calibri"/>
                <a:cs typeface="Calibri"/>
              </a:rPr>
              <a:t>Planned </a:t>
            </a:r>
            <a:r>
              <a:rPr dirty="0" sz="3600" spc="-15" b="0">
                <a:latin typeface="Calibri"/>
                <a:cs typeface="Calibri"/>
              </a:rPr>
              <a:t>future</a:t>
            </a:r>
            <a:r>
              <a:rPr dirty="0" sz="3600" spc="-65" b="0">
                <a:latin typeface="Calibri"/>
                <a:cs typeface="Calibri"/>
              </a:rPr>
              <a:t> </a:t>
            </a:r>
            <a:r>
              <a:rPr dirty="0" sz="3600" spc="-15" b="0">
                <a:latin typeface="Calibri"/>
                <a:cs typeface="Calibri"/>
              </a:rPr>
              <a:t>work</a:t>
            </a:r>
            <a:endParaRPr sz="36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1415" y="4159694"/>
            <a:ext cx="8153400" cy="8604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264160">
              <a:lnSpc>
                <a:spcPct val="100000"/>
              </a:lnSpc>
              <a:spcBef>
                <a:spcPts val="100"/>
              </a:spcBef>
            </a:pPr>
            <a:r>
              <a:rPr dirty="0" sz="1600" spc="-5">
                <a:solidFill>
                  <a:srgbClr val="808080"/>
                </a:solidFill>
                <a:latin typeface="Calibri"/>
                <a:cs typeface="Calibri"/>
              </a:rPr>
              <a:t>Further discussion in </a:t>
            </a:r>
            <a:r>
              <a:rPr dirty="0" sz="1600">
                <a:solidFill>
                  <a:srgbClr val="808080"/>
                </a:solidFill>
                <a:latin typeface="Calibri"/>
                <a:cs typeface="Calibri"/>
              </a:rPr>
              <a:t>the </a:t>
            </a:r>
            <a:r>
              <a:rPr dirty="0" sz="1600" spc="-5">
                <a:solidFill>
                  <a:srgbClr val="808080"/>
                </a:solidFill>
                <a:latin typeface="Calibri"/>
                <a:cs typeface="Calibri"/>
              </a:rPr>
              <a:t>symposium</a:t>
            </a:r>
            <a:r>
              <a:rPr dirty="0" sz="1600" spc="-1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600" spc="-5">
                <a:solidFill>
                  <a:srgbClr val="808080"/>
                </a:solidFill>
                <a:latin typeface="Calibri"/>
                <a:cs typeface="Calibri"/>
              </a:rPr>
              <a:t>session</a:t>
            </a:r>
            <a:endParaRPr sz="1600">
              <a:latin typeface="Calibri"/>
              <a:cs typeface="Calibri"/>
            </a:endParaRPr>
          </a:p>
          <a:p>
            <a:pPr algn="ctr" marR="277495">
              <a:lnSpc>
                <a:spcPct val="100000"/>
              </a:lnSpc>
              <a:spcBef>
                <a:spcPts val="10"/>
              </a:spcBef>
            </a:pPr>
            <a:r>
              <a:rPr dirty="0" sz="1400" spc="-5">
                <a:solidFill>
                  <a:srgbClr val="808080"/>
                </a:solidFill>
                <a:latin typeface="Calibri"/>
                <a:cs typeface="Calibri"/>
              </a:rPr>
              <a:t>“Clinical implications of </a:t>
            </a:r>
            <a:r>
              <a:rPr dirty="0" sz="1400" spc="-45">
                <a:solidFill>
                  <a:srgbClr val="808080"/>
                </a:solidFill>
                <a:latin typeface="Calibri"/>
                <a:cs typeface="Calibri"/>
              </a:rPr>
              <a:t>TAVI </a:t>
            </a:r>
            <a:r>
              <a:rPr dirty="0" sz="1400">
                <a:solidFill>
                  <a:srgbClr val="808080"/>
                </a:solidFill>
                <a:latin typeface="Calibri"/>
                <a:cs typeface="Calibri"/>
              </a:rPr>
              <a:t>and </a:t>
            </a:r>
            <a:r>
              <a:rPr dirty="0" sz="1400" spc="-10">
                <a:solidFill>
                  <a:srgbClr val="808080"/>
                </a:solidFill>
                <a:latin typeface="Calibri"/>
                <a:cs typeface="Calibri"/>
              </a:rPr>
              <a:t>cerebral </a:t>
            </a:r>
            <a:r>
              <a:rPr dirty="0" sz="1400">
                <a:solidFill>
                  <a:srgbClr val="808080"/>
                </a:solidFill>
                <a:latin typeface="Calibri"/>
                <a:cs typeface="Calibri"/>
              </a:rPr>
              <a:t>embolic </a:t>
            </a:r>
            <a:r>
              <a:rPr dirty="0" sz="1400" spc="-5">
                <a:solidFill>
                  <a:srgbClr val="808080"/>
                </a:solidFill>
                <a:latin typeface="Calibri"/>
                <a:cs typeface="Calibri"/>
              </a:rPr>
              <a:t>protection </a:t>
            </a:r>
            <a:r>
              <a:rPr dirty="0" sz="1400">
                <a:solidFill>
                  <a:srgbClr val="808080"/>
                </a:solidFill>
                <a:latin typeface="Calibri"/>
                <a:cs typeface="Calibri"/>
              </a:rPr>
              <a:t>- </a:t>
            </a:r>
            <a:r>
              <a:rPr dirty="0" sz="1400" spc="-10">
                <a:solidFill>
                  <a:srgbClr val="808080"/>
                </a:solidFill>
                <a:latin typeface="Calibri"/>
                <a:cs typeface="Calibri"/>
              </a:rPr>
              <a:t>Current </a:t>
            </a:r>
            <a:r>
              <a:rPr dirty="0" sz="1400" spc="-5">
                <a:solidFill>
                  <a:srgbClr val="808080"/>
                </a:solidFill>
                <a:latin typeface="Calibri"/>
                <a:cs typeface="Calibri"/>
              </a:rPr>
              <a:t>challenges </a:t>
            </a:r>
            <a:r>
              <a:rPr dirty="0" sz="1400">
                <a:solidFill>
                  <a:srgbClr val="808080"/>
                </a:solidFill>
                <a:latin typeface="Calibri"/>
                <a:cs typeface="Calibri"/>
              </a:rPr>
              <a:t>and </a:t>
            </a:r>
            <a:r>
              <a:rPr dirty="0" sz="1400" spc="-10">
                <a:solidFill>
                  <a:srgbClr val="808080"/>
                </a:solidFill>
                <a:latin typeface="Calibri"/>
                <a:cs typeface="Calibri"/>
              </a:rPr>
              <a:t>future</a:t>
            </a:r>
            <a:r>
              <a:rPr dirty="0" sz="1400" spc="130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400" spc="-10">
                <a:solidFill>
                  <a:srgbClr val="808080"/>
                </a:solidFill>
                <a:latin typeface="Calibri"/>
                <a:cs typeface="Calibri"/>
              </a:rPr>
              <a:t>considerations”</a:t>
            </a:r>
            <a:endParaRPr sz="1400">
              <a:latin typeface="Calibri"/>
              <a:cs typeface="Calibri"/>
            </a:endParaRPr>
          </a:p>
          <a:p>
            <a:pPr algn="ctr" marR="264795">
              <a:lnSpc>
                <a:spcPts val="1660"/>
              </a:lnSpc>
              <a:tabLst>
                <a:tab pos="2742565" algn="l"/>
              </a:tabLst>
            </a:pPr>
            <a:r>
              <a:rPr dirty="0" sz="1400" spc="-15" b="1">
                <a:solidFill>
                  <a:srgbClr val="808080"/>
                </a:solidFill>
                <a:latin typeface="Calibri"/>
                <a:cs typeface="Calibri"/>
              </a:rPr>
              <a:t>Wednesday </a:t>
            </a:r>
            <a:r>
              <a:rPr dirty="0" sz="1400" b="1">
                <a:solidFill>
                  <a:srgbClr val="808080"/>
                </a:solidFill>
                <a:latin typeface="Calibri"/>
                <a:cs typeface="Calibri"/>
              </a:rPr>
              <a:t>21</a:t>
            </a:r>
            <a:r>
              <a:rPr dirty="0" sz="1400" spc="20" b="1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808080"/>
                </a:solidFill>
                <a:latin typeface="Calibri"/>
                <a:cs typeface="Calibri"/>
              </a:rPr>
              <a:t>May</a:t>
            </a:r>
            <a:r>
              <a:rPr dirty="0" sz="1400" spc="5" b="1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400" b="1">
                <a:solidFill>
                  <a:srgbClr val="808080"/>
                </a:solidFill>
                <a:latin typeface="Calibri"/>
                <a:cs typeface="Calibri"/>
              </a:rPr>
              <a:t>2025	13:45 - 14:45 </a:t>
            </a:r>
            <a:r>
              <a:rPr dirty="0" sz="1400" spc="-10" b="1">
                <a:solidFill>
                  <a:srgbClr val="808080"/>
                </a:solidFill>
                <a:latin typeface="Calibri"/>
                <a:cs typeface="Calibri"/>
              </a:rPr>
              <a:t>Room </a:t>
            </a:r>
            <a:r>
              <a:rPr dirty="0" sz="1400" b="1">
                <a:solidFill>
                  <a:srgbClr val="808080"/>
                </a:solidFill>
                <a:latin typeface="Calibri"/>
                <a:cs typeface="Calibri"/>
              </a:rPr>
              <a:t>Maillot</a:t>
            </a:r>
            <a:endParaRPr sz="1400">
              <a:latin typeface="Calibri"/>
              <a:cs typeface="Calibri"/>
            </a:endParaRPr>
          </a:p>
          <a:p>
            <a:pPr algn="r" marR="5080">
              <a:lnSpc>
                <a:spcPts val="1300"/>
              </a:lnSpc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5240">
              <a:lnSpc>
                <a:spcPct val="100000"/>
              </a:lnSpc>
              <a:spcBef>
                <a:spcPts val="100"/>
              </a:spcBef>
            </a:pPr>
            <a:r>
              <a:rPr dirty="0"/>
              <a:t>pc</a:t>
            </a:r>
            <a:r>
              <a:rPr dirty="0" spc="-55"/>
              <a:t>r</a:t>
            </a:r>
            <a:r>
              <a:rPr dirty="0" spc="-5"/>
              <a:t>online.</a:t>
            </a:r>
            <a:r>
              <a:rPr dirty="0" spc="-30"/>
              <a:t>c</a:t>
            </a:r>
            <a:r>
              <a:rPr dirty="0" spc="-5"/>
              <a:t>om</a:t>
            </a:r>
          </a:p>
        </p:txBody>
      </p:sp>
      <p:sp>
        <p:nvSpPr>
          <p:cNvPr id="3" name="object 3"/>
          <p:cNvSpPr/>
          <p:nvPr/>
        </p:nvSpPr>
        <p:spPr>
          <a:xfrm>
            <a:off x="4038600" y="2044700"/>
            <a:ext cx="1065169" cy="106516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39541" y="4826561"/>
            <a:ext cx="745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169362" y="49221"/>
            <a:ext cx="475488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5" b="0">
                <a:latin typeface="Calibri"/>
                <a:cs typeface="Calibri"/>
              </a:rPr>
              <a:t>Potential </a:t>
            </a:r>
            <a:r>
              <a:rPr dirty="0" sz="3200" spc="-10" b="0">
                <a:latin typeface="Calibri"/>
                <a:cs typeface="Calibri"/>
              </a:rPr>
              <a:t>conflicts </a:t>
            </a:r>
            <a:r>
              <a:rPr dirty="0" sz="3200" spc="-5" b="0">
                <a:latin typeface="Calibri"/>
                <a:cs typeface="Calibri"/>
              </a:rPr>
              <a:t>of</a:t>
            </a:r>
            <a:r>
              <a:rPr dirty="0" sz="3200" spc="-60" b="0">
                <a:latin typeface="Calibri"/>
                <a:cs typeface="Calibri"/>
              </a:rPr>
              <a:t> </a:t>
            </a:r>
            <a:r>
              <a:rPr dirty="0" sz="3200" spc="-20" b="0">
                <a:latin typeface="Calibri"/>
                <a:cs typeface="Calibri"/>
              </a:rPr>
              <a:t>interest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30051" y="930202"/>
            <a:ext cx="7840345" cy="12877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10" b="1">
                <a:solidFill>
                  <a:srgbClr val="262626"/>
                </a:solidFill>
                <a:latin typeface="Calibri"/>
                <a:cs typeface="Calibri"/>
              </a:rPr>
              <a:t>Speaker's </a:t>
            </a:r>
            <a:r>
              <a:rPr dirty="0" sz="1800" b="1">
                <a:solidFill>
                  <a:srgbClr val="262626"/>
                </a:solidFill>
                <a:latin typeface="Calibri"/>
                <a:cs typeface="Calibri"/>
              </a:rPr>
              <a:t>name: Rajesh</a:t>
            </a:r>
            <a:r>
              <a:rPr dirty="0" sz="1800" spc="-5" b="1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800" b="1">
                <a:solidFill>
                  <a:srgbClr val="262626"/>
                </a:solidFill>
                <a:latin typeface="Calibri"/>
                <a:cs typeface="Calibri"/>
              </a:rPr>
              <a:t>Kharbanda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dirty="0" sz="1350">
                <a:latin typeface="Segoe UI Emoji"/>
                <a:cs typeface="Segoe UI Emoji"/>
              </a:rPr>
              <a:t>☑ </a:t>
            </a:r>
            <a:r>
              <a:rPr dirty="0" sz="1800" spc="-15">
                <a:latin typeface="Calibri"/>
                <a:cs typeface="Calibri"/>
              </a:rPr>
              <a:t>Speaker fees </a:t>
            </a:r>
            <a:r>
              <a:rPr dirty="0" sz="1800" spc="-10">
                <a:latin typeface="Calibri"/>
                <a:cs typeface="Calibri"/>
              </a:rPr>
              <a:t>from Boston </a:t>
            </a:r>
            <a:r>
              <a:rPr dirty="0" sz="1800" spc="-5">
                <a:latin typeface="Calibri"/>
                <a:cs typeface="Calibri"/>
              </a:rPr>
              <a:t>Scientific, </a:t>
            </a:r>
            <a:r>
              <a:rPr dirty="0" sz="1800" spc="-15">
                <a:latin typeface="Calibri"/>
                <a:cs typeface="Calibri"/>
              </a:rPr>
              <a:t>Edwards Life </a:t>
            </a:r>
            <a:r>
              <a:rPr dirty="0" sz="1800" spc="-5">
                <a:latin typeface="Calibri"/>
                <a:cs typeface="Calibri"/>
              </a:rPr>
              <a:t>Sciences,</a:t>
            </a:r>
            <a:r>
              <a:rPr dirty="0" sz="1800" spc="110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Medtronic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400">
                <a:latin typeface="Segoe UI Emoji"/>
                <a:cs typeface="Segoe UI Emoji"/>
              </a:rPr>
              <a:t>☑ </a:t>
            </a:r>
            <a:r>
              <a:rPr dirty="0" sz="1800" spc="-10">
                <a:latin typeface="Calibri"/>
                <a:cs typeface="Calibri"/>
              </a:rPr>
              <a:t>Educational grants to </a:t>
            </a:r>
            <a:r>
              <a:rPr dirty="0" sz="1800">
                <a:latin typeface="Calibri"/>
                <a:cs typeface="Calibri"/>
              </a:rPr>
              <a:t>the </a:t>
            </a:r>
            <a:r>
              <a:rPr dirty="0" sz="1800" spc="-5">
                <a:latin typeface="Calibri"/>
                <a:cs typeface="Calibri"/>
              </a:rPr>
              <a:t>institution </a:t>
            </a:r>
            <a:r>
              <a:rPr dirty="0" sz="1800" spc="-10">
                <a:latin typeface="Calibri"/>
                <a:cs typeface="Calibri"/>
              </a:rPr>
              <a:t>from Boston </a:t>
            </a:r>
            <a:r>
              <a:rPr dirty="0" sz="1800" spc="-5">
                <a:latin typeface="Calibri"/>
                <a:cs typeface="Calibri"/>
              </a:rPr>
              <a:t>Scientific, </a:t>
            </a:r>
            <a:r>
              <a:rPr dirty="0" sz="1800" spc="-15">
                <a:latin typeface="Calibri"/>
                <a:cs typeface="Calibri"/>
              </a:rPr>
              <a:t>Edwards Life</a:t>
            </a:r>
            <a:r>
              <a:rPr dirty="0" sz="1800" spc="80">
                <a:latin typeface="Calibri"/>
                <a:cs typeface="Calibri"/>
              </a:rPr>
              <a:t> </a:t>
            </a:r>
            <a:r>
              <a:rPr dirty="0" sz="1800" spc="-5">
                <a:latin typeface="Calibri"/>
                <a:cs typeface="Calibri"/>
              </a:rPr>
              <a:t>Sciences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39541" y="4826561"/>
            <a:ext cx="745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558325" y="49221"/>
            <a:ext cx="197866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0" b="0">
                <a:latin typeface="Calibri"/>
                <a:cs typeface="Calibri"/>
              </a:rPr>
              <a:t>Background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57566" y="3024632"/>
            <a:ext cx="709295" cy="839469"/>
          </a:xfrm>
          <a:custGeom>
            <a:avLst/>
            <a:gdLst/>
            <a:ahLst/>
            <a:cxnLst/>
            <a:rect l="l" t="t" r="r" b="b"/>
            <a:pathLst>
              <a:path w="709294" h="839470">
                <a:moveTo>
                  <a:pt x="0" y="0"/>
                </a:moveTo>
                <a:lnTo>
                  <a:pt x="709298" y="0"/>
                </a:lnTo>
                <a:lnTo>
                  <a:pt x="709298" y="839054"/>
                </a:lnTo>
                <a:lnTo>
                  <a:pt x="0" y="839054"/>
                </a:lnTo>
                <a:lnTo>
                  <a:pt x="0" y="0"/>
                </a:lnTo>
                <a:close/>
              </a:path>
            </a:pathLst>
          </a:custGeom>
          <a:solidFill>
            <a:srgbClr val="D9969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92444" y="3528065"/>
            <a:ext cx="709295" cy="335915"/>
          </a:xfrm>
          <a:custGeom>
            <a:avLst/>
            <a:gdLst/>
            <a:ahLst/>
            <a:cxnLst/>
            <a:rect l="l" t="t" r="r" b="b"/>
            <a:pathLst>
              <a:path w="709295" h="335914">
                <a:moveTo>
                  <a:pt x="0" y="0"/>
                </a:moveTo>
                <a:lnTo>
                  <a:pt x="709298" y="0"/>
                </a:lnTo>
                <a:lnTo>
                  <a:pt x="709298" y="335621"/>
                </a:lnTo>
                <a:lnTo>
                  <a:pt x="0" y="335621"/>
                </a:lnTo>
                <a:lnTo>
                  <a:pt x="0" y="0"/>
                </a:lnTo>
                <a:close/>
              </a:path>
            </a:pathLst>
          </a:custGeom>
          <a:solidFill>
            <a:srgbClr val="D9969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457566" y="2059718"/>
            <a:ext cx="709295" cy="965200"/>
          </a:xfrm>
          <a:custGeom>
            <a:avLst/>
            <a:gdLst/>
            <a:ahLst/>
            <a:cxnLst/>
            <a:rect l="l" t="t" r="r" b="b"/>
            <a:pathLst>
              <a:path w="709294" h="965200">
                <a:moveTo>
                  <a:pt x="0" y="0"/>
                </a:moveTo>
                <a:lnTo>
                  <a:pt x="709298" y="0"/>
                </a:lnTo>
                <a:lnTo>
                  <a:pt x="709298" y="964913"/>
                </a:lnTo>
                <a:lnTo>
                  <a:pt x="0" y="964913"/>
                </a:lnTo>
                <a:lnTo>
                  <a:pt x="0" y="0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592444" y="2437293"/>
            <a:ext cx="709295" cy="1090930"/>
          </a:xfrm>
          <a:custGeom>
            <a:avLst/>
            <a:gdLst/>
            <a:ahLst/>
            <a:cxnLst/>
            <a:rect l="l" t="t" r="r" b="b"/>
            <a:pathLst>
              <a:path w="709295" h="1090929">
                <a:moveTo>
                  <a:pt x="0" y="0"/>
                </a:moveTo>
                <a:lnTo>
                  <a:pt x="709298" y="0"/>
                </a:lnTo>
                <a:lnTo>
                  <a:pt x="709298" y="1090771"/>
                </a:lnTo>
                <a:lnTo>
                  <a:pt x="0" y="1090771"/>
                </a:lnTo>
                <a:lnTo>
                  <a:pt x="0" y="0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244776" y="3863687"/>
            <a:ext cx="2270125" cy="0"/>
          </a:xfrm>
          <a:custGeom>
            <a:avLst/>
            <a:gdLst/>
            <a:ahLst/>
            <a:cxnLst/>
            <a:rect l="l" t="t" r="r" b="b"/>
            <a:pathLst>
              <a:path w="2270125" h="0">
                <a:moveTo>
                  <a:pt x="0" y="0"/>
                </a:moveTo>
                <a:lnTo>
                  <a:pt x="226975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244776" y="3863687"/>
            <a:ext cx="2270125" cy="0"/>
          </a:xfrm>
          <a:custGeom>
            <a:avLst/>
            <a:gdLst/>
            <a:ahLst/>
            <a:cxnLst/>
            <a:rect l="l" t="t" r="r" b="b"/>
            <a:pathLst>
              <a:path w="2270125" h="0">
                <a:moveTo>
                  <a:pt x="0" y="0"/>
                </a:moveTo>
                <a:lnTo>
                  <a:pt x="2269757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1244776" y="1766049"/>
            <a:ext cx="0" cy="2098040"/>
          </a:xfrm>
          <a:custGeom>
            <a:avLst/>
            <a:gdLst/>
            <a:ahLst/>
            <a:cxnLst/>
            <a:rect l="l" t="t" r="r" b="b"/>
            <a:pathLst>
              <a:path w="0" h="2098040">
                <a:moveTo>
                  <a:pt x="0" y="0"/>
                </a:moveTo>
                <a:lnTo>
                  <a:pt x="0" y="2097637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44776" y="1766049"/>
            <a:ext cx="0" cy="2098040"/>
          </a:xfrm>
          <a:custGeom>
            <a:avLst/>
            <a:gdLst/>
            <a:ahLst/>
            <a:cxnLst/>
            <a:rect l="l" t="t" r="r" b="b"/>
            <a:pathLst>
              <a:path w="0" h="2098040">
                <a:moveTo>
                  <a:pt x="0" y="0"/>
                </a:moveTo>
                <a:lnTo>
                  <a:pt x="0" y="2097637"/>
                </a:lnTo>
              </a:path>
            </a:pathLst>
          </a:custGeom>
          <a:ln w="12700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1214296" y="3863687"/>
            <a:ext cx="30480" cy="0"/>
          </a:xfrm>
          <a:custGeom>
            <a:avLst/>
            <a:gdLst/>
            <a:ahLst/>
            <a:cxnLst/>
            <a:rect l="l" t="t" r="r" b="b"/>
            <a:pathLst>
              <a:path w="30480" h="0">
                <a:moveTo>
                  <a:pt x="0" y="0"/>
                </a:moveTo>
                <a:lnTo>
                  <a:pt x="3048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1214296" y="3863687"/>
            <a:ext cx="30480" cy="0"/>
          </a:xfrm>
          <a:custGeom>
            <a:avLst/>
            <a:gdLst/>
            <a:ahLst/>
            <a:cxnLst/>
            <a:rect l="l" t="t" r="r" b="b"/>
            <a:pathLst>
              <a:path w="30480" h="0">
                <a:moveTo>
                  <a:pt x="0" y="0"/>
                </a:moveTo>
                <a:lnTo>
                  <a:pt x="30480" y="0"/>
                </a:lnTo>
              </a:path>
            </a:pathLst>
          </a:custGeom>
          <a:ln w="12700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214296" y="3444159"/>
            <a:ext cx="30480" cy="0"/>
          </a:xfrm>
          <a:custGeom>
            <a:avLst/>
            <a:gdLst/>
            <a:ahLst/>
            <a:cxnLst/>
            <a:rect l="l" t="t" r="r" b="b"/>
            <a:pathLst>
              <a:path w="30480" h="0">
                <a:moveTo>
                  <a:pt x="0" y="0"/>
                </a:moveTo>
                <a:lnTo>
                  <a:pt x="3048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1214296" y="3444159"/>
            <a:ext cx="30480" cy="0"/>
          </a:xfrm>
          <a:custGeom>
            <a:avLst/>
            <a:gdLst/>
            <a:ahLst/>
            <a:cxnLst/>
            <a:rect l="l" t="t" r="r" b="b"/>
            <a:pathLst>
              <a:path w="30480" h="0">
                <a:moveTo>
                  <a:pt x="0" y="0"/>
                </a:moveTo>
                <a:lnTo>
                  <a:pt x="30480" y="0"/>
                </a:lnTo>
              </a:path>
            </a:pathLst>
          </a:custGeom>
          <a:ln w="12700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1214296" y="3024632"/>
            <a:ext cx="30480" cy="0"/>
          </a:xfrm>
          <a:custGeom>
            <a:avLst/>
            <a:gdLst/>
            <a:ahLst/>
            <a:cxnLst/>
            <a:rect l="l" t="t" r="r" b="b"/>
            <a:pathLst>
              <a:path w="30480" h="0">
                <a:moveTo>
                  <a:pt x="0" y="0"/>
                </a:moveTo>
                <a:lnTo>
                  <a:pt x="3048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214296" y="3024632"/>
            <a:ext cx="30480" cy="0"/>
          </a:xfrm>
          <a:custGeom>
            <a:avLst/>
            <a:gdLst/>
            <a:ahLst/>
            <a:cxnLst/>
            <a:rect l="l" t="t" r="r" b="b"/>
            <a:pathLst>
              <a:path w="30480" h="0">
                <a:moveTo>
                  <a:pt x="0" y="0"/>
                </a:moveTo>
                <a:lnTo>
                  <a:pt x="30480" y="0"/>
                </a:lnTo>
              </a:path>
            </a:pathLst>
          </a:custGeom>
          <a:ln w="12700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1214296" y="2605104"/>
            <a:ext cx="30480" cy="0"/>
          </a:xfrm>
          <a:custGeom>
            <a:avLst/>
            <a:gdLst/>
            <a:ahLst/>
            <a:cxnLst/>
            <a:rect l="l" t="t" r="r" b="b"/>
            <a:pathLst>
              <a:path w="30480" h="0">
                <a:moveTo>
                  <a:pt x="0" y="0"/>
                </a:moveTo>
                <a:lnTo>
                  <a:pt x="3048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1214296" y="2605104"/>
            <a:ext cx="30480" cy="0"/>
          </a:xfrm>
          <a:custGeom>
            <a:avLst/>
            <a:gdLst/>
            <a:ahLst/>
            <a:cxnLst/>
            <a:rect l="l" t="t" r="r" b="b"/>
            <a:pathLst>
              <a:path w="30480" h="0">
                <a:moveTo>
                  <a:pt x="0" y="0"/>
                </a:moveTo>
                <a:lnTo>
                  <a:pt x="30480" y="0"/>
                </a:lnTo>
              </a:path>
            </a:pathLst>
          </a:custGeom>
          <a:ln w="12700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1214296" y="2185577"/>
            <a:ext cx="30480" cy="0"/>
          </a:xfrm>
          <a:custGeom>
            <a:avLst/>
            <a:gdLst/>
            <a:ahLst/>
            <a:cxnLst/>
            <a:rect l="l" t="t" r="r" b="b"/>
            <a:pathLst>
              <a:path w="30480" h="0">
                <a:moveTo>
                  <a:pt x="0" y="0"/>
                </a:moveTo>
                <a:lnTo>
                  <a:pt x="3048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1214296" y="2185577"/>
            <a:ext cx="30480" cy="0"/>
          </a:xfrm>
          <a:custGeom>
            <a:avLst/>
            <a:gdLst/>
            <a:ahLst/>
            <a:cxnLst/>
            <a:rect l="l" t="t" r="r" b="b"/>
            <a:pathLst>
              <a:path w="30480" h="0">
                <a:moveTo>
                  <a:pt x="0" y="0"/>
                </a:moveTo>
                <a:lnTo>
                  <a:pt x="30480" y="0"/>
                </a:lnTo>
              </a:path>
            </a:pathLst>
          </a:custGeom>
          <a:ln w="12700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1214296" y="1766049"/>
            <a:ext cx="30480" cy="0"/>
          </a:xfrm>
          <a:custGeom>
            <a:avLst/>
            <a:gdLst/>
            <a:ahLst/>
            <a:cxnLst/>
            <a:rect l="l" t="t" r="r" b="b"/>
            <a:pathLst>
              <a:path w="30480" h="0">
                <a:moveTo>
                  <a:pt x="0" y="0"/>
                </a:moveTo>
                <a:lnTo>
                  <a:pt x="30480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214296" y="1766049"/>
            <a:ext cx="30480" cy="0"/>
          </a:xfrm>
          <a:custGeom>
            <a:avLst/>
            <a:gdLst/>
            <a:ahLst/>
            <a:cxnLst/>
            <a:rect l="l" t="t" r="r" b="b"/>
            <a:pathLst>
              <a:path w="30480" h="0">
                <a:moveTo>
                  <a:pt x="0" y="0"/>
                </a:moveTo>
                <a:lnTo>
                  <a:pt x="30480" y="0"/>
                </a:lnTo>
              </a:path>
            </a:pathLst>
          </a:custGeom>
          <a:ln w="12700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502660" y="3933392"/>
            <a:ext cx="640080" cy="192405"/>
          </a:xfrm>
          <a:prstGeom prst="rect">
            <a:avLst/>
          </a:prstGeom>
          <a:ln w="12700">
            <a:solidFill>
              <a:srgbClr val="F79646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6830">
              <a:lnSpc>
                <a:spcPts val="1490"/>
              </a:lnSpc>
            </a:pPr>
            <a:r>
              <a:rPr dirty="0" sz="1400" spc="-10" b="1">
                <a:solidFill>
                  <a:srgbClr val="595959"/>
                </a:solidFill>
                <a:latin typeface="Calibri"/>
                <a:cs typeface="Calibri"/>
              </a:rPr>
              <a:t>Control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708277" y="3933392"/>
            <a:ext cx="469265" cy="192405"/>
          </a:xfrm>
          <a:prstGeom prst="rect">
            <a:avLst/>
          </a:prstGeom>
          <a:ln w="12700">
            <a:solidFill>
              <a:srgbClr val="7030A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102235">
              <a:lnSpc>
                <a:spcPts val="1490"/>
              </a:lnSpc>
            </a:pPr>
            <a:r>
              <a:rPr dirty="0" sz="1400" spc="-5" b="1">
                <a:solidFill>
                  <a:srgbClr val="595959"/>
                </a:solidFill>
                <a:latin typeface="Calibri"/>
                <a:cs typeface="Calibri"/>
              </a:rPr>
              <a:t>CEP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39762" y="1685887"/>
            <a:ext cx="1289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solidFill>
                  <a:srgbClr val="595959"/>
                </a:solidFill>
                <a:latin typeface="Calibri"/>
                <a:cs typeface="Calibri"/>
              </a:rPr>
              <a:t>50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39762" y="2105414"/>
            <a:ext cx="1289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solidFill>
                  <a:srgbClr val="595959"/>
                </a:solidFill>
                <a:latin typeface="Calibri"/>
                <a:cs typeface="Calibri"/>
              </a:rPr>
              <a:t>40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039762" y="2524942"/>
            <a:ext cx="1289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solidFill>
                  <a:srgbClr val="595959"/>
                </a:solidFill>
                <a:latin typeface="Calibri"/>
                <a:cs typeface="Calibri"/>
              </a:rPr>
              <a:t>30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039762" y="2944469"/>
            <a:ext cx="1289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solidFill>
                  <a:srgbClr val="595959"/>
                </a:solidFill>
                <a:latin typeface="Calibri"/>
                <a:cs typeface="Calibri"/>
              </a:rPr>
              <a:t>20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039762" y="3363997"/>
            <a:ext cx="1289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solidFill>
                  <a:srgbClr val="595959"/>
                </a:solidFill>
                <a:latin typeface="Calibri"/>
                <a:cs typeface="Calibri"/>
              </a:rPr>
              <a:t>10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090562" y="3783524"/>
            <a:ext cx="7747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solidFill>
                  <a:srgbClr val="595959"/>
                </a:solidFill>
                <a:latin typeface="Calibri"/>
                <a:cs typeface="Calibri"/>
              </a:rPr>
              <a:t>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32840" y="3343778"/>
            <a:ext cx="16764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20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901056" y="3595495"/>
            <a:ext cx="9652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FFFFFF"/>
                </a:solidFill>
                <a:latin typeface="Calibri"/>
                <a:cs typeface="Calibri"/>
              </a:rPr>
              <a:t>8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732840" y="2441794"/>
            <a:ext cx="16764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404040"/>
                </a:solidFill>
                <a:latin typeface="Calibri"/>
                <a:cs typeface="Calibri"/>
              </a:rPr>
              <a:t>23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867719" y="2882298"/>
            <a:ext cx="16764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solidFill>
                  <a:srgbClr val="404040"/>
                </a:solidFill>
                <a:latin typeface="Calibri"/>
                <a:cs typeface="Calibri"/>
              </a:rPr>
              <a:t>26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584061" y="1427106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40">
                <a:moveTo>
                  <a:pt x="0" y="0"/>
                </a:moveTo>
                <a:lnTo>
                  <a:pt x="91439" y="0"/>
                </a:lnTo>
                <a:lnTo>
                  <a:pt x="91439" y="91439"/>
                </a:lnTo>
                <a:lnTo>
                  <a:pt x="0" y="9143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584061" y="1427106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40">
                <a:moveTo>
                  <a:pt x="0" y="0"/>
                </a:moveTo>
                <a:lnTo>
                  <a:pt x="91439" y="0"/>
                </a:lnTo>
                <a:lnTo>
                  <a:pt x="91439" y="91439"/>
                </a:lnTo>
                <a:lnTo>
                  <a:pt x="0" y="91439"/>
                </a:lnTo>
                <a:lnTo>
                  <a:pt x="0" y="0"/>
                </a:lnTo>
                <a:close/>
              </a:path>
            </a:pathLst>
          </a:custGeom>
          <a:solidFill>
            <a:srgbClr val="D9969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3584061" y="1427106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40">
                <a:moveTo>
                  <a:pt x="0" y="0"/>
                </a:moveTo>
                <a:lnTo>
                  <a:pt x="91439" y="0"/>
                </a:lnTo>
                <a:lnTo>
                  <a:pt x="91439" y="91439"/>
                </a:lnTo>
                <a:lnTo>
                  <a:pt x="0" y="9143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3693281" y="1343595"/>
            <a:ext cx="1330325" cy="4222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8400"/>
              </a:lnSpc>
              <a:spcBef>
                <a:spcPts val="100"/>
              </a:spcBef>
            </a:pPr>
            <a:r>
              <a:rPr dirty="0" sz="1200" spc="-5" b="1">
                <a:solidFill>
                  <a:srgbClr val="595959"/>
                </a:solidFill>
                <a:latin typeface="Calibri"/>
                <a:cs typeface="Calibri"/>
              </a:rPr>
              <a:t>Disabling </a:t>
            </a:r>
            <a:r>
              <a:rPr dirty="0" sz="1200" spc="-15" b="1">
                <a:solidFill>
                  <a:srgbClr val="595959"/>
                </a:solidFill>
                <a:latin typeface="Calibri"/>
                <a:cs typeface="Calibri"/>
              </a:rPr>
              <a:t>stroke  </a:t>
            </a:r>
            <a:r>
              <a:rPr dirty="0" sz="1200" b="1">
                <a:solidFill>
                  <a:srgbClr val="595959"/>
                </a:solidFill>
                <a:latin typeface="Calibri"/>
                <a:cs typeface="Calibri"/>
              </a:rPr>
              <a:t>Non-disabling</a:t>
            </a:r>
            <a:r>
              <a:rPr dirty="0" sz="1200" spc="-70" b="1">
                <a:solidFill>
                  <a:srgbClr val="595959"/>
                </a:solidFill>
                <a:latin typeface="Calibri"/>
                <a:cs typeface="Calibri"/>
              </a:rPr>
              <a:t> </a:t>
            </a:r>
            <a:r>
              <a:rPr dirty="0" sz="1200" spc="-15" b="1">
                <a:solidFill>
                  <a:srgbClr val="595959"/>
                </a:solidFill>
                <a:latin typeface="Calibri"/>
                <a:cs typeface="Calibri"/>
              </a:rPr>
              <a:t>stroke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3584061" y="1625323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39">
                <a:moveTo>
                  <a:pt x="0" y="0"/>
                </a:moveTo>
                <a:lnTo>
                  <a:pt x="91439" y="0"/>
                </a:lnTo>
                <a:lnTo>
                  <a:pt x="91439" y="91439"/>
                </a:lnTo>
                <a:lnTo>
                  <a:pt x="0" y="9143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3584061" y="1625323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39">
                <a:moveTo>
                  <a:pt x="0" y="0"/>
                </a:moveTo>
                <a:lnTo>
                  <a:pt x="91439" y="0"/>
                </a:lnTo>
                <a:lnTo>
                  <a:pt x="91439" y="91439"/>
                </a:lnTo>
                <a:lnTo>
                  <a:pt x="0" y="91439"/>
                </a:lnTo>
                <a:lnTo>
                  <a:pt x="0" y="0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3584061" y="1625323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39">
                <a:moveTo>
                  <a:pt x="0" y="0"/>
                </a:moveTo>
                <a:lnTo>
                  <a:pt x="91439" y="0"/>
                </a:lnTo>
                <a:lnTo>
                  <a:pt x="91439" y="91439"/>
                </a:lnTo>
                <a:lnTo>
                  <a:pt x="0" y="9143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1635927" y="1818481"/>
            <a:ext cx="3829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2.9%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771500" y="2186196"/>
            <a:ext cx="3829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2.3%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899891" y="1387021"/>
            <a:ext cx="925830" cy="3276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19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-0.6% </a:t>
            </a:r>
            <a:r>
              <a:rPr dirty="0" sz="1100">
                <a:latin typeface="Calibri"/>
                <a:cs typeface="Calibri"/>
              </a:rPr>
              <a:t>[-1.7,</a:t>
            </a:r>
            <a:r>
              <a:rPr dirty="0" sz="1100" spc="-8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0.5]</a:t>
            </a:r>
            <a:endParaRPr sz="1100">
              <a:latin typeface="Calibri"/>
              <a:cs typeface="Calibri"/>
            </a:endParaRPr>
          </a:p>
          <a:p>
            <a:pPr algn="ctr" marL="1270">
              <a:lnSpc>
                <a:spcPts val="1190"/>
              </a:lnSpc>
            </a:pPr>
            <a:r>
              <a:rPr dirty="0" sz="1100" spc="-5" i="1">
                <a:latin typeface="Calibri"/>
                <a:cs typeface="Calibri"/>
              </a:rPr>
              <a:t>p=0.30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1768791" y="1748038"/>
            <a:ext cx="1161415" cy="0"/>
          </a:xfrm>
          <a:custGeom>
            <a:avLst/>
            <a:gdLst/>
            <a:ahLst/>
            <a:cxnLst/>
            <a:rect l="l" t="t" r="r" b="b"/>
            <a:pathLst>
              <a:path w="1161414" h="0">
                <a:moveTo>
                  <a:pt x="1161287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/>
          <p:nvPr/>
        </p:nvSpPr>
        <p:spPr>
          <a:xfrm>
            <a:off x="2930078" y="1755668"/>
            <a:ext cx="0" cy="408940"/>
          </a:xfrm>
          <a:custGeom>
            <a:avLst/>
            <a:gdLst/>
            <a:ahLst/>
            <a:cxnLst/>
            <a:rect l="l" t="t" r="r" b="b"/>
            <a:pathLst>
              <a:path w="0" h="408939">
                <a:moveTo>
                  <a:pt x="0" y="0"/>
                </a:moveTo>
                <a:lnTo>
                  <a:pt x="0" y="408887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9" name="object 49"/>
          <p:cNvSpPr/>
          <p:nvPr/>
        </p:nvSpPr>
        <p:spPr>
          <a:xfrm>
            <a:off x="1768790" y="1755668"/>
            <a:ext cx="1270" cy="74930"/>
          </a:xfrm>
          <a:custGeom>
            <a:avLst/>
            <a:gdLst/>
            <a:ahLst/>
            <a:cxnLst/>
            <a:rect l="l" t="t" r="r" b="b"/>
            <a:pathLst>
              <a:path w="1269" h="74930">
                <a:moveTo>
                  <a:pt x="574" y="-4762"/>
                </a:moveTo>
                <a:lnTo>
                  <a:pt x="574" y="79610"/>
                </a:lnTo>
              </a:path>
            </a:pathLst>
          </a:custGeom>
          <a:ln w="106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843855" y="2438259"/>
            <a:ext cx="165100" cy="86741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>
                <a:latin typeface="Calibri"/>
                <a:cs typeface="Calibri"/>
              </a:rPr>
              <a:t>No. </a:t>
            </a:r>
            <a:r>
              <a:rPr dirty="0" sz="1100" spc="-5">
                <a:latin typeface="Calibri"/>
                <a:cs typeface="Calibri"/>
              </a:rPr>
              <a:t>of</a:t>
            </a:r>
            <a:r>
              <a:rPr dirty="0" sz="1100" spc="-8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patients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350613" y="827304"/>
            <a:ext cx="2018030" cy="439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8270">
              <a:lnSpc>
                <a:spcPct val="100000"/>
              </a:lnSpc>
              <a:spcBef>
                <a:spcPts val="100"/>
              </a:spcBef>
            </a:pPr>
            <a:r>
              <a:rPr dirty="0" sz="2000" spc="-15" b="1">
                <a:solidFill>
                  <a:srgbClr val="942985"/>
                </a:solidFill>
                <a:latin typeface="Calibri"/>
                <a:cs typeface="Calibri"/>
              </a:rPr>
              <a:t>PROTECTED</a:t>
            </a:r>
            <a:r>
              <a:rPr dirty="0" sz="2000" spc="-40" b="1">
                <a:solidFill>
                  <a:srgbClr val="942985"/>
                </a:solidFill>
                <a:latin typeface="Calibri"/>
                <a:cs typeface="Calibri"/>
              </a:rPr>
              <a:t> </a:t>
            </a:r>
            <a:r>
              <a:rPr dirty="0" sz="2000" spc="-70" b="1">
                <a:solidFill>
                  <a:srgbClr val="942985"/>
                </a:solidFill>
                <a:latin typeface="Calibri"/>
                <a:cs typeface="Calibri"/>
              </a:rPr>
              <a:t>TAVR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dirty="0" sz="700" spc="-5">
                <a:solidFill>
                  <a:srgbClr val="595959"/>
                </a:solidFill>
                <a:latin typeface="Times New Roman"/>
                <a:cs typeface="Times New Roman"/>
              </a:rPr>
              <a:t>Kapadia, </a:t>
            </a:r>
            <a:r>
              <a:rPr dirty="0" sz="700">
                <a:solidFill>
                  <a:srgbClr val="595959"/>
                </a:solidFill>
                <a:latin typeface="Times New Roman"/>
                <a:cs typeface="Times New Roman"/>
              </a:rPr>
              <a:t>et al. N Engl J </a:t>
            </a:r>
            <a:r>
              <a:rPr dirty="0" sz="700" spc="-5">
                <a:solidFill>
                  <a:srgbClr val="595959"/>
                </a:solidFill>
                <a:latin typeface="Times New Roman"/>
                <a:cs typeface="Times New Roman"/>
              </a:rPr>
              <a:t>Med.</a:t>
            </a:r>
            <a:r>
              <a:rPr dirty="0" sz="700" spc="-9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700">
                <a:solidFill>
                  <a:srgbClr val="595959"/>
                </a:solidFill>
                <a:latin typeface="Times New Roman"/>
                <a:cs typeface="Times New Roman"/>
              </a:rPr>
              <a:t>2022;387(14):1253-1263.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5717860" y="2760016"/>
            <a:ext cx="709930" cy="1101725"/>
          </a:xfrm>
          <a:custGeom>
            <a:avLst/>
            <a:gdLst/>
            <a:ahLst/>
            <a:cxnLst/>
            <a:rect l="l" t="t" r="r" b="b"/>
            <a:pathLst>
              <a:path w="709929" h="1101725">
                <a:moveTo>
                  <a:pt x="0" y="0"/>
                </a:moveTo>
                <a:lnTo>
                  <a:pt x="709306" y="0"/>
                </a:lnTo>
                <a:lnTo>
                  <a:pt x="709306" y="1101163"/>
                </a:lnTo>
                <a:lnTo>
                  <a:pt x="0" y="1101163"/>
                </a:lnTo>
                <a:lnTo>
                  <a:pt x="0" y="0"/>
                </a:lnTo>
                <a:close/>
              </a:path>
            </a:pathLst>
          </a:custGeom>
          <a:solidFill>
            <a:srgbClr val="D9969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6852750" y="2884676"/>
            <a:ext cx="709930" cy="976630"/>
          </a:xfrm>
          <a:custGeom>
            <a:avLst/>
            <a:gdLst/>
            <a:ahLst/>
            <a:cxnLst/>
            <a:rect l="l" t="t" r="r" b="b"/>
            <a:pathLst>
              <a:path w="709929" h="976629">
                <a:moveTo>
                  <a:pt x="0" y="0"/>
                </a:moveTo>
                <a:lnTo>
                  <a:pt x="709306" y="0"/>
                </a:lnTo>
                <a:lnTo>
                  <a:pt x="709306" y="976503"/>
                </a:lnTo>
                <a:lnTo>
                  <a:pt x="0" y="976503"/>
                </a:lnTo>
                <a:lnTo>
                  <a:pt x="0" y="0"/>
                </a:lnTo>
                <a:close/>
              </a:path>
            </a:pathLst>
          </a:custGeom>
          <a:solidFill>
            <a:srgbClr val="D99694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5717860" y="2157493"/>
            <a:ext cx="709930" cy="602615"/>
          </a:xfrm>
          <a:custGeom>
            <a:avLst/>
            <a:gdLst/>
            <a:ahLst/>
            <a:cxnLst/>
            <a:rect l="l" t="t" r="r" b="b"/>
            <a:pathLst>
              <a:path w="709929" h="602614">
                <a:moveTo>
                  <a:pt x="0" y="0"/>
                </a:moveTo>
                <a:lnTo>
                  <a:pt x="709306" y="0"/>
                </a:lnTo>
                <a:lnTo>
                  <a:pt x="709306" y="602523"/>
                </a:lnTo>
                <a:lnTo>
                  <a:pt x="0" y="602523"/>
                </a:lnTo>
                <a:lnTo>
                  <a:pt x="0" y="0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6852750" y="2178269"/>
            <a:ext cx="709930" cy="706755"/>
          </a:xfrm>
          <a:custGeom>
            <a:avLst/>
            <a:gdLst/>
            <a:ahLst/>
            <a:cxnLst/>
            <a:rect l="l" t="t" r="r" b="b"/>
            <a:pathLst>
              <a:path w="709929" h="706755">
                <a:moveTo>
                  <a:pt x="0" y="0"/>
                </a:moveTo>
                <a:lnTo>
                  <a:pt x="709306" y="0"/>
                </a:lnTo>
                <a:lnTo>
                  <a:pt x="709306" y="706406"/>
                </a:lnTo>
                <a:lnTo>
                  <a:pt x="0" y="706406"/>
                </a:lnTo>
                <a:lnTo>
                  <a:pt x="0" y="0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5505068" y="3861179"/>
            <a:ext cx="2270125" cy="0"/>
          </a:xfrm>
          <a:custGeom>
            <a:avLst/>
            <a:gdLst/>
            <a:ahLst/>
            <a:cxnLst/>
            <a:rect l="l" t="t" r="r" b="b"/>
            <a:pathLst>
              <a:path w="2270125" h="0">
                <a:moveTo>
                  <a:pt x="0" y="0"/>
                </a:moveTo>
                <a:lnTo>
                  <a:pt x="226978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5505068" y="3861179"/>
            <a:ext cx="2270125" cy="0"/>
          </a:xfrm>
          <a:custGeom>
            <a:avLst/>
            <a:gdLst/>
            <a:ahLst/>
            <a:cxnLst/>
            <a:rect l="l" t="t" r="r" b="b"/>
            <a:pathLst>
              <a:path w="2270125" h="0">
                <a:moveTo>
                  <a:pt x="0" y="0"/>
                </a:moveTo>
                <a:lnTo>
                  <a:pt x="2269780" y="0"/>
                </a:lnTo>
              </a:path>
            </a:pathLst>
          </a:custGeom>
          <a:ln w="9525">
            <a:solidFill>
              <a:srgbClr val="D9D9D9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/>
          <p:nvPr/>
        </p:nvSpPr>
        <p:spPr>
          <a:xfrm>
            <a:off x="5505068" y="1783513"/>
            <a:ext cx="0" cy="2077720"/>
          </a:xfrm>
          <a:custGeom>
            <a:avLst/>
            <a:gdLst/>
            <a:ahLst/>
            <a:cxnLst/>
            <a:rect l="l" t="t" r="r" b="b"/>
            <a:pathLst>
              <a:path w="0" h="2077720">
                <a:moveTo>
                  <a:pt x="0" y="0"/>
                </a:moveTo>
                <a:lnTo>
                  <a:pt x="0" y="207766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/>
          <p:nvPr/>
        </p:nvSpPr>
        <p:spPr>
          <a:xfrm>
            <a:off x="5505068" y="1783513"/>
            <a:ext cx="0" cy="2077720"/>
          </a:xfrm>
          <a:custGeom>
            <a:avLst/>
            <a:gdLst/>
            <a:ahLst/>
            <a:cxnLst/>
            <a:rect l="l" t="t" r="r" b="b"/>
            <a:pathLst>
              <a:path w="0" h="2077720">
                <a:moveTo>
                  <a:pt x="0" y="0"/>
                </a:moveTo>
                <a:lnTo>
                  <a:pt x="0" y="2077666"/>
                </a:lnTo>
              </a:path>
            </a:pathLst>
          </a:custGeom>
          <a:ln w="12700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0" name="object 60"/>
          <p:cNvSpPr/>
          <p:nvPr/>
        </p:nvSpPr>
        <p:spPr>
          <a:xfrm>
            <a:off x="5474588" y="3861179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 h="0">
                <a:moveTo>
                  <a:pt x="0" y="0"/>
                </a:moveTo>
                <a:lnTo>
                  <a:pt x="3047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/>
          <p:nvPr/>
        </p:nvSpPr>
        <p:spPr>
          <a:xfrm>
            <a:off x="5474588" y="3861179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 h="0">
                <a:moveTo>
                  <a:pt x="0" y="0"/>
                </a:moveTo>
                <a:lnTo>
                  <a:pt x="30479" y="0"/>
                </a:lnTo>
              </a:path>
            </a:pathLst>
          </a:custGeom>
          <a:ln w="12700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2" name="object 62"/>
          <p:cNvSpPr/>
          <p:nvPr/>
        </p:nvSpPr>
        <p:spPr>
          <a:xfrm>
            <a:off x="5474588" y="3445646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 h="0">
                <a:moveTo>
                  <a:pt x="0" y="0"/>
                </a:moveTo>
                <a:lnTo>
                  <a:pt x="3047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5474588" y="3445646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 h="0">
                <a:moveTo>
                  <a:pt x="0" y="0"/>
                </a:moveTo>
                <a:lnTo>
                  <a:pt x="30479" y="0"/>
                </a:lnTo>
              </a:path>
            </a:pathLst>
          </a:custGeom>
          <a:ln w="12700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5474588" y="3030113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 h="0">
                <a:moveTo>
                  <a:pt x="0" y="0"/>
                </a:moveTo>
                <a:lnTo>
                  <a:pt x="3047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5474588" y="3030113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 h="0">
                <a:moveTo>
                  <a:pt x="0" y="0"/>
                </a:moveTo>
                <a:lnTo>
                  <a:pt x="30479" y="0"/>
                </a:lnTo>
              </a:path>
            </a:pathLst>
          </a:custGeom>
          <a:ln w="12700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5474588" y="2614579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 h="0">
                <a:moveTo>
                  <a:pt x="0" y="0"/>
                </a:moveTo>
                <a:lnTo>
                  <a:pt x="3047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5474588" y="2614579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 h="0">
                <a:moveTo>
                  <a:pt x="0" y="0"/>
                </a:moveTo>
                <a:lnTo>
                  <a:pt x="30479" y="0"/>
                </a:lnTo>
              </a:path>
            </a:pathLst>
          </a:custGeom>
          <a:ln w="12700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5474588" y="2199046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 h="0">
                <a:moveTo>
                  <a:pt x="0" y="0"/>
                </a:moveTo>
                <a:lnTo>
                  <a:pt x="3047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5474588" y="2199046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 h="0">
                <a:moveTo>
                  <a:pt x="0" y="0"/>
                </a:moveTo>
                <a:lnTo>
                  <a:pt x="30479" y="0"/>
                </a:lnTo>
              </a:path>
            </a:pathLst>
          </a:custGeom>
          <a:ln w="12700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5474588" y="1783513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 h="0">
                <a:moveTo>
                  <a:pt x="0" y="0"/>
                </a:moveTo>
                <a:lnTo>
                  <a:pt x="30479" y="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5474588" y="1783513"/>
            <a:ext cx="30480" cy="0"/>
          </a:xfrm>
          <a:custGeom>
            <a:avLst/>
            <a:gdLst/>
            <a:ahLst/>
            <a:cxnLst/>
            <a:rect l="l" t="t" r="r" b="b"/>
            <a:pathLst>
              <a:path w="30479" h="0">
                <a:moveTo>
                  <a:pt x="0" y="0"/>
                </a:moveTo>
                <a:lnTo>
                  <a:pt x="30479" y="0"/>
                </a:lnTo>
              </a:path>
            </a:pathLst>
          </a:custGeom>
          <a:ln w="12700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5743004" y="3933392"/>
            <a:ext cx="640080" cy="192405"/>
          </a:xfrm>
          <a:prstGeom prst="rect">
            <a:avLst/>
          </a:prstGeom>
          <a:ln w="12700">
            <a:solidFill>
              <a:srgbClr val="F79646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56515">
              <a:lnSpc>
                <a:spcPts val="1470"/>
              </a:lnSpc>
            </a:pPr>
            <a:r>
              <a:rPr dirty="0" sz="1400" spc="-10" b="1">
                <a:solidFill>
                  <a:srgbClr val="595959"/>
                </a:solidFill>
                <a:latin typeface="Calibri"/>
                <a:cs typeface="Calibri"/>
              </a:rPr>
              <a:t>Control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6979415" y="3933392"/>
            <a:ext cx="469265" cy="192405"/>
          </a:xfrm>
          <a:prstGeom prst="rect">
            <a:avLst/>
          </a:prstGeom>
          <a:ln w="12700">
            <a:solidFill>
              <a:srgbClr val="7030A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91440">
              <a:lnSpc>
                <a:spcPts val="1470"/>
              </a:lnSpc>
            </a:pPr>
            <a:r>
              <a:rPr dirty="0" sz="1400" spc="-5" b="1">
                <a:solidFill>
                  <a:srgbClr val="595959"/>
                </a:solidFill>
                <a:latin typeface="Calibri"/>
                <a:cs typeface="Calibri"/>
              </a:rPr>
              <a:t>CEP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249254" y="1703350"/>
            <a:ext cx="18034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solidFill>
                  <a:srgbClr val="595959"/>
                </a:solidFill>
                <a:latin typeface="Calibri"/>
                <a:cs typeface="Calibri"/>
              </a:rPr>
              <a:t>100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300054" y="2118884"/>
            <a:ext cx="1289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solidFill>
                  <a:srgbClr val="595959"/>
                </a:solidFill>
                <a:latin typeface="Calibri"/>
                <a:cs typeface="Calibri"/>
              </a:rPr>
              <a:t>80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5300054" y="2534417"/>
            <a:ext cx="1289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solidFill>
                  <a:srgbClr val="595959"/>
                </a:solidFill>
                <a:latin typeface="Calibri"/>
                <a:cs typeface="Calibri"/>
              </a:rPr>
              <a:t>60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5300054" y="2949950"/>
            <a:ext cx="1289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solidFill>
                  <a:srgbClr val="595959"/>
                </a:solidFill>
                <a:latin typeface="Calibri"/>
                <a:cs typeface="Calibri"/>
              </a:rPr>
              <a:t>40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300054" y="3365484"/>
            <a:ext cx="1289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solidFill>
                  <a:srgbClr val="595959"/>
                </a:solidFill>
                <a:latin typeface="Calibri"/>
                <a:cs typeface="Calibri"/>
              </a:rPr>
              <a:t>20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350854" y="3781017"/>
            <a:ext cx="7747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b="1">
                <a:solidFill>
                  <a:srgbClr val="595959"/>
                </a:solidFill>
                <a:latin typeface="Calibri"/>
                <a:cs typeface="Calibri"/>
              </a:rPr>
              <a:t>0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999488" y="3213570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FFFFFF"/>
                </a:solidFill>
                <a:latin typeface="Calibri"/>
                <a:cs typeface="Calibri"/>
              </a:rPr>
              <a:t>53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7134378" y="3275900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FFFFFF"/>
                </a:solidFill>
                <a:latin typeface="Calibri"/>
                <a:cs typeface="Calibri"/>
              </a:rPr>
              <a:t>47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5999488" y="2361726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404040"/>
                </a:solidFill>
                <a:latin typeface="Calibri"/>
                <a:cs typeface="Calibri"/>
              </a:rPr>
              <a:t>29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7134378" y="2434445"/>
            <a:ext cx="1543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 b="1">
                <a:solidFill>
                  <a:srgbClr val="404040"/>
                </a:solidFill>
                <a:latin typeface="Calibri"/>
                <a:cs typeface="Calibri"/>
              </a:rPr>
              <a:t>34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896776" y="1436436"/>
            <a:ext cx="1511935" cy="706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114300">
              <a:lnSpc>
                <a:spcPts val="1190"/>
              </a:lnSpc>
              <a:spcBef>
                <a:spcPts val="100"/>
              </a:spcBef>
            </a:pPr>
            <a:r>
              <a:rPr dirty="0" sz="1100" spc="-5">
                <a:latin typeface="Calibri"/>
                <a:cs typeface="Calibri"/>
              </a:rPr>
              <a:t>-0.02% </a:t>
            </a:r>
            <a:r>
              <a:rPr dirty="0" sz="1100">
                <a:latin typeface="Calibri"/>
                <a:cs typeface="Calibri"/>
              </a:rPr>
              <a:t>[-0.68,</a:t>
            </a:r>
            <a:r>
              <a:rPr dirty="0" sz="1100" spc="-30">
                <a:latin typeface="Calibri"/>
                <a:cs typeface="Calibri"/>
              </a:rPr>
              <a:t> </a:t>
            </a:r>
            <a:r>
              <a:rPr dirty="0" sz="1100">
                <a:latin typeface="Calibri"/>
                <a:cs typeface="Calibri"/>
              </a:rPr>
              <a:t>0.63]</a:t>
            </a:r>
            <a:endParaRPr sz="1100">
              <a:latin typeface="Calibri"/>
              <a:cs typeface="Calibri"/>
            </a:endParaRPr>
          </a:p>
          <a:p>
            <a:pPr algn="ctr" marR="111125">
              <a:lnSpc>
                <a:spcPts val="1190"/>
              </a:lnSpc>
            </a:pPr>
            <a:r>
              <a:rPr dirty="0" sz="1100" spc="-5" i="1">
                <a:latin typeface="Calibri"/>
                <a:cs typeface="Calibri"/>
              </a:rPr>
              <a:t>p=0.94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1141095" algn="l"/>
              </a:tabLst>
            </a:pPr>
            <a:r>
              <a:rPr dirty="0" sz="1400" b="1">
                <a:latin typeface="Calibri"/>
                <a:cs typeface="Calibri"/>
              </a:rPr>
              <a:t>2.2%	2.1%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85" name="object 85"/>
          <p:cNvSpPr/>
          <p:nvPr/>
        </p:nvSpPr>
        <p:spPr>
          <a:xfrm>
            <a:off x="6017154" y="1810409"/>
            <a:ext cx="1123950" cy="0"/>
          </a:xfrm>
          <a:custGeom>
            <a:avLst/>
            <a:gdLst/>
            <a:ahLst/>
            <a:cxnLst/>
            <a:rect l="l" t="t" r="r" b="b"/>
            <a:pathLst>
              <a:path w="1123950" h="0">
                <a:moveTo>
                  <a:pt x="0" y="0"/>
                </a:moveTo>
                <a:lnTo>
                  <a:pt x="1123757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6021270" y="1809992"/>
            <a:ext cx="0" cy="128905"/>
          </a:xfrm>
          <a:custGeom>
            <a:avLst/>
            <a:gdLst/>
            <a:ahLst/>
            <a:cxnLst/>
            <a:rect l="l" t="t" r="r" b="b"/>
            <a:pathLst>
              <a:path w="0" h="128905">
                <a:moveTo>
                  <a:pt x="0" y="0"/>
                </a:moveTo>
                <a:lnTo>
                  <a:pt x="0" y="12879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7142330" y="1808248"/>
            <a:ext cx="0" cy="128905"/>
          </a:xfrm>
          <a:custGeom>
            <a:avLst/>
            <a:gdLst/>
            <a:ahLst/>
            <a:cxnLst/>
            <a:rect l="l" t="t" r="r" b="b"/>
            <a:pathLst>
              <a:path w="0" h="128905">
                <a:moveTo>
                  <a:pt x="0" y="0"/>
                </a:moveTo>
                <a:lnTo>
                  <a:pt x="0" y="12879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 txBox="1"/>
          <p:nvPr/>
        </p:nvSpPr>
        <p:spPr>
          <a:xfrm>
            <a:off x="5100782" y="2438258"/>
            <a:ext cx="165100" cy="867410"/>
          </a:xfrm>
          <a:prstGeom prst="rect">
            <a:avLst/>
          </a:prstGeom>
        </p:spPr>
        <p:txBody>
          <a:bodyPr wrap="square" lIns="0" tIns="0" rIns="0" bIns="0" rtlCol="0" vert="vert270">
            <a:spAutoFit/>
          </a:bodyPr>
          <a:lstStyle/>
          <a:p>
            <a:pPr marL="12700">
              <a:lnSpc>
                <a:spcPts val="1145"/>
              </a:lnSpc>
            </a:pPr>
            <a:r>
              <a:rPr dirty="0" sz="1100">
                <a:latin typeface="Calibri"/>
                <a:cs typeface="Calibri"/>
              </a:rPr>
              <a:t>No. </a:t>
            </a:r>
            <a:r>
              <a:rPr dirty="0" sz="1100" spc="-5">
                <a:latin typeface="Calibri"/>
                <a:cs typeface="Calibri"/>
              </a:rPr>
              <a:t>of</a:t>
            </a:r>
            <a:r>
              <a:rPr dirty="0" sz="1100" spc="-80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patients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5430354" y="827304"/>
            <a:ext cx="2541270" cy="4400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24130">
              <a:lnSpc>
                <a:spcPct val="100000"/>
              </a:lnSpc>
              <a:spcBef>
                <a:spcPts val="100"/>
              </a:spcBef>
            </a:pPr>
            <a:r>
              <a:rPr dirty="0" sz="2000" b="1">
                <a:solidFill>
                  <a:srgbClr val="942985"/>
                </a:solidFill>
                <a:latin typeface="Calibri"/>
                <a:cs typeface="Calibri"/>
              </a:rPr>
              <a:t>BHF</a:t>
            </a:r>
            <a:r>
              <a:rPr dirty="0" sz="2000" spc="-15" b="1">
                <a:solidFill>
                  <a:srgbClr val="942985"/>
                </a:solidFill>
                <a:latin typeface="Calibri"/>
                <a:cs typeface="Calibri"/>
              </a:rPr>
              <a:t> </a:t>
            </a:r>
            <a:r>
              <a:rPr dirty="0" sz="2000" spc="-45" b="1">
                <a:solidFill>
                  <a:srgbClr val="942985"/>
                </a:solidFill>
                <a:latin typeface="Calibri"/>
                <a:cs typeface="Calibri"/>
              </a:rPr>
              <a:t>PROTECT-TAVI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20"/>
              </a:spcBef>
            </a:pPr>
            <a:r>
              <a:rPr dirty="0" sz="700" spc="-5">
                <a:solidFill>
                  <a:srgbClr val="595959"/>
                </a:solidFill>
                <a:latin typeface="Times New Roman"/>
                <a:cs typeface="Times New Roman"/>
              </a:rPr>
              <a:t>Kharbanda, </a:t>
            </a:r>
            <a:r>
              <a:rPr dirty="0" sz="700">
                <a:solidFill>
                  <a:srgbClr val="595959"/>
                </a:solidFill>
                <a:latin typeface="Times New Roman"/>
                <a:cs typeface="Times New Roman"/>
              </a:rPr>
              <a:t>et al. N Engl J </a:t>
            </a:r>
            <a:r>
              <a:rPr dirty="0" sz="700" spc="-5">
                <a:solidFill>
                  <a:srgbClr val="595959"/>
                </a:solidFill>
                <a:latin typeface="Times New Roman"/>
                <a:cs typeface="Times New Roman"/>
              </a:rPr>
              <a:t>Med. </a:t>
            </a:r>
            <a:r>
              <a:rPr dirty="0" sz="700">
                <a:solidFill>
                  <a:srgbClr val="595959"/>
                </a:solidFill>
                <a:latin typeface="Times New Roman"/>
                <a:cs typeface="Times New Roman"/>
              </a:rPr>
              <a:t>2025. doi:</a:t>
            </a:r>
            <a:r>
              <a:rPr dirty="0" sz="700" spc="-95">
                <a:solidFill>
                  <a:srgbClr val="595959"/>
                </a:solidFill>
                <a:latin typeface="Times New Roman"/>
                <a:cs typeface="Times New Roman"/>
              </a:rPr>
              <a:t> </a:t>
            </a:r>
            <a:r>
              <a:rPr dirty="0" sz="700">
                <a:solidFill>
                  <a:srgbClr val="595959"/>
                </a:solidFill>
                <a:latin typeface="Times New Roman"/>
                <a:cs typeface="Times New Roman"/>
              </a:rPr>
              <a:t>10.1056/NEJMoa2415120.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871085" y="4022669"/>
            <a:ext cx="6614795" cy="991235"/>
          </a:xfrm>
          <a:prstGeom prst="rect">
            <a:avLst/>
          </a:prstGeom>
        </p:spPr>
        <p:txBody>
          <a:bodyPr wrap="square" lIns="0" tIns="102235" rIns="0" bIns="0" rtlCol="0" vert="horz">
            <a:spAutoFit/>
          </a:bodyPr>
          <a:lstStyle/>
          <a:p>
            <a:pPr marL="725170">
              <a:lnSpc>
                <a:spcPct val="100000"/>
              </a:lnSpc>
              <a:spcBef>
                <a:spcPts val="805"/>
              </a:spcBef>
              <a:tabLst>
                <a:tab pos="1857375" algn="l"/>
                <a:tab pos="4965700" algn="l"/>
                <a:tab pos="6118225" algn="l"/>
              </a:tabLst>
            </a:pPr>
            <a:r>
              <a:rPr dirty="0" sz="1100">
                <a:latin typeface="Calibri"/>
                <a:cs typeface="Calibri"/>
              </a:rPr>
              <a:t>N=1499	N=1501	N=3799	N=3795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0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SzPct val="102777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800" spc="-10">
                <a:latin typeface="Calibri"/>
                <a:cs typeface="Calibri"/>
              </a:rPr>
              <a:t>Largest randomized </a:t>
            </a:r>
            <a:r>
              <a:rPr dirty="0" sz="1800" spc="-5">
                <a:latin typeface="Calibri"/>
                <a:cs typeface="Calibri"/>
              </a:rPr>
              <a:t>studies of CEP use during</a:t>
            </a:r>
            <a:r>
              <a:rPr dirty="0" sz="1800" spc="10">
                <a:latin typeface="Calibri"/>
                <a:cs typeface="Calibri"/>
              </a:rPr>
              <a:t> </a:t>
            </a:r>
            <a:r>
              <a:rPr dirty="0" sz="1800" spc="-60">
                <a:latin typeface="Calibri"/>
                <a:cs typeface="Calibri"/>
              </a:rPr>
              <a:t>TAVI</a:t>
            </a:r>
            <a:endParaRPr sz="1800">
              <a:latin typeface="Calibri"/>
              <a:cs typeface="Calibri"/>
            </a:endParaRPr>
          </a:p>
          <a:p>
            <a:pPr marL="299085" indent="-286385">
              <a:lnSpc>
                <a:spcPct val="100000"/>
              </a:lnSpc>
              <a:buSzPct val="102777"/>
              <a:buFont typeface="Arial"/>
              <a:buChar char="•"/>
              <a:tabLst>
                <a:tab pos="298450" algn="l"/>
                <a:tab pos="299085" algn="l"/>
              </a:tabLst>
            </a:pPr>
            <a:r>
              <a:rPr dirty="0" sz="1800">
                <a:latin typeface="Calibri"/>
                <a:cs typeface="Calibri"/>
              </a:rPr>
              <a:t>All </a:t>
            </a:r>
            <a:r>
              <a:rPr dirty="0" sz="1800" spc="-10">
                <a:latin typeface="Calibri"/>
                <a:cs typeface="Calibri"/>
              </a:rPr>
              <a:t>surgical </a:t>
            </a:r>
            <a:r>
              <a:rPr dirty="0" sz="1800">
                <a:latin typeface="Calibri"/>
                <a:cs typeface="Calibri"/>
              </a:rPr>
              <a:t>risk; </a:t>
            </a:r>
            <a:r>
              <a:rPr dirty="0" sz="1800" spc="-10">
                <a:latin typeface="Calibri"/>
                <a:cs typeface="Calibri"/>
              </a:rPr>
              <a:t>CEC </a:t>
            </a:r>
            <a:r>
              <a:rPr dirty="0" sz="1800" spc="-5">
                <a:latin typeface="Calibri"/>
                <a:cs typeface="Calibri"/>
              </a:rPr>
              <a:t>adjudication of </a:t>
            </a:r>
            <a:r>
              <a:rPr dirty="0" sz="1800" spc="-20">
                <a:latin typeface="Calibri"/>
                <a:cs typeface="Calibri"/>
              </a:rPr>
              <a:t>stroke </a:t>
            </a:r>
            <a:r>
              <a:rPr dirty="0" sz="1800" spc="-10">
                <a:latin typeface="Calibri"/>
                <a:cs typeface="Calibri"/>
              </a:rPr>
              <a:t>at </a:t>
            </a:r>
            <a:r>
              <a:rPr dirty="0" sz="1800" spc="-5">
                <a:latin typeface="Calibri"/>
                <a:cs typeface="Calibri"/>
              </a:rPr>
              <a:t>72h/hospital</a:t>
            </a:r>
            <a:r>
              <a:rPr dirty="0" sz="1800" spc="55">
                <a:latin typeface="Calibri"/>
                <a:cs typeface="Calibri"/>
              </a:rPr>
              <a:t> </a:t>
            </a:r>
            <a:r>
              <a:rPr dirty="0" sz="1800" spc="-10">
                <a:latin typeface="Calibri"/>
                <a:cs typeface="Calibri"/>
              </a:rPr>
              <a:t>discharge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39541" y="4826561"/>
            <a:ext cx="745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35018" y="66087"/>
            <a:ext cx="8425815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15" b="0">
                <a:latin typeface="Calibri"/>
                <a:cs typeface="Calibri"/>
              </a:rPr>
              <a:t>Prospective </a:t>
            </a:r>
            <a:r>
              <a:rPr dirty="0" sz="3000" spc="-5" b="0">
                <a:latin typeface="Calibri"/>
                <a:cs typeface="Calibri"/>
              </a:rPr>
              <a:t>individual </a:t>
            </a:r>
            <a:r>
              <a:rPr dirty="0" sz="3000" spc="-10" b="0">
                <a:latin typeface="Calibri"/>
                <a:cs typeface="Calibri"/>
              </a:rPr>
              <a:t>patient </a:t>
            </a:r>
            <a:r>
              <a:rPr dirty="0" sz="3000" spc="-20" b="0">
                <a:latin typeface="Calibri"/>
                <a:cs typeface="Calibri"/>
              </a:rPr>
              <a:t>data </a:t>
            </a:r>
            <a:r>
              <a:rPr dirty="0" sz="3000" spc="-5" b="0">
                <a:latin typeface="Calibri"/>
                <a:cs typeface="Calibri"/>
              </a:rPr>
              <a:t>(IPD)</a:t>
            </a:r>
            <a:r>
              <a:rPr dirty="0" sz="3000" spc="35" b="0">
                <a:latin typeface="Calibri"/>
                <a:cs typeface="Calibri"/>
              </a:rPr>
              <a:t> </a:t>
            </a:r>
            <a:r>
              <a:rPr dirty="0" sz="3000" spc="-10" b="0">
                <a:latin typeface="Calibri"/>
                <a:cs typeface="Calibri"/>
              </a:rPr>
              <a:t>meta-analysis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93203" y="4136324"/>
            <a:ext cx="6450330" cy="574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1800" spc="-10">
                <a:latin typeface="Calibri"/>
                <a:cs typeface="Calibri"/>
              </a:rPr>
              <a:t>Difference </a:t>
            </a:r>
            <a:r>
              <a:rPr dirty="0" sz="1800" spc="-5">
                <a:latin typeface="Calibri"/>
                <a:cs typeface="Calibri"/>
              </a:rPr>
              <a:t>in incidence of </a:t>
            </a:r>
            <a:r>
              <a:rPr dirty="0" sz="1800" spc="-20">
                <a:latin typeface="Calibri"/>
                <a:cs typeface="Calibri"/>
              </a:rPr>
              <a:t>stroke </a:t>
            </a:r>
            <a:r>
              <a:rPr dirty="0" sz="1800" spc="-5">
                <a:latin typeface="Calibri"/>
                <a:cs typeface="Calibri"/>
              </a:rPr>
              <a:t>(72h </a:t>
            </a:r>
            <a:r>
              <a:rPr dirty="0" sz="1800" spc="-40">
                <a:latin typeface="Calibri"/>
                <a:cs typeface="Calibri"/>
              </a:rPr>
              <a:t>post-TAVI </a:t>
            </a:r>
            <a:r>
              <a:rPr dirty="0" sz="1800" spc="-5">
                <a:latin typeface="Calibri"/>
                <a:cs typeface="Calibri"/>
              </a:rPr>
              <a:t>or </a:t>
            </a:r>
            <a:r>
              <a:rPr dirty="0" sz="1800" spc="-10">
                <a:latin typeface="Calibri"/>
                <a:cs typeface="Calibri"/>
              </a:rPr>
              <a:t>hospital discharge)  </a:t>
            </a:r>
            <a:r>
              <a:rPr dirty="0" sz="1800" spc="-5">
                <a:latin typeface="Calibri"/>
                <a:cs typeface="Calibri"/>
              </a:rPr>
              <a:t>between interventional (CEP) </a:t>
            </a:r>
            <a:r>
              <a:rPr dirty="0" sz="1800">
                <a:latin typeface="Calibri"/>
                <a:cs typeface="Calibri"/>
              </a:rPr>
              <a:t>and </a:t>
            </a:r>
            <a:r>
              <a:rPr dirty="0" sz="1800" spc="-15">
                <a:latin typeface="Calibri"/>
                <a:cs typeface="Calibri"/>
              </a:rPr>
              <a:t>control </a:t>
            </a:r>
            <a:r>
              <a:rPr dirty="0" sz="1800" spc="-5">
                <a:latin typeface="Calibri"/>
                <a:cs typeface="Calibri"/>
              </a:rPr>
              <a:t>(no CEP) </a:t>
            </a:r>
            <a:r>
              <a:rPr dirty="0" sz="1800">
                <a:latin typeface="Calibri"/>
                <a:cs typeface="Calibri"/>
              </a:rPr>
              <a:t>arms </a:t>
            </a:r>
            <a:r>
              <a:rPr dirty="0" sz="1800" spc="-5">
                <a:latin typeface="Calibri"/>
                <a:cs typeface="Calibri"/>
              </a:rPr>
              <a:t>of </a:t>
            </a:r>
            <a:r>
              <a:rPr dirty="0" sz="1800">
                <a:latin typeface="Calibri"/>
                <a:cs typeface="Calibri"/>
              </a:rPr>
              <a:t>the</a:t>
            </a:r>
            <a:r>
              <a:rPr dirty="0" sz="1800" spc="-25">
                <a:latin typeface="Calibri"/>
                <a:cs typeface="Calibri"/>
              </a:rPr>
              <a:t> </a:t>
            </a:r>
            <a:r>
              <a:rPr dirty="0" sz="1800">
                <a:latin typeface="Calibri"/>
                <a:cs typeface="Calibri"/>
              </a:rPr>
              <a:t>trials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343840" y="1387495"/>
            <a:ext cx="2456815" cy="432434"/>
          </a:xfrm>
          <a:custGeom>
            <a:avLst/>
            <a:gdLst/>
            <a:ahLst/>
            <a:cxnLst/>
            <a:rect l="l" t="t" r="r" b="b"/>
            <a:pathLst>
              <a:path w="2456815" h="432435">
                <a:moveTo>
                  <a:pt x="2384266" y="432292"/>
                </a:moveTo>
                <a:lnTo>
                  <a:pt x="72050" y="432292"/>
                </a:lnTo>
                <a:lnTo>
                  <a:pt x="44005" y="426630"/>
                </a:lnTo>
                <a:lnTo>
                  <a:pt x="21103" y="411189"/>
                </a:lnTo>
                <a:lnTo>
                  <a:pt x="5662" y="388287"/>
                </a:lnTo>
                <a:lnTo>
                  <a:pt x="0" y="360242"/>
                </a:lnTo>
                <a:lnTo>
                  <a:pt x="0" y="72050"/>
                </a:lnTo>
                <a:lnTo>
                  <a:pt x="5662" y="44005"/>
                </a:lnTo>
                <a:lnTo>
                  <a:pt x="21103" y="21102"/>
                </a:lnTo>
                <a:lnTo>
                  <a:pt x="44005" y="5662"/>
                </a:lnTo>
                <a:lnTo>
                  <a:pt x="72050" y="0"/>
                </a:lnTo>
                <a:lnTo>
                  <a:pt x="2384266" y="0"/>
                </a:lnTo>
                <a:lnTo>
                  <a:pt x="2412311" y="5662"/>
                </a:lnTo>
                <a:lnTo>
                  <a:pt x="2435213" y="21103"/>
                </a:lnTo>
                <a:lnTo>
                  <a:pt x="2450654" y="44005"/>
                </a:lnTo>
                <a:lnTo>
                  <a:pt x="2456317" y="72050"/>
                </a:lnTo>
                <a:lnTo>
                  <a:pt x="2456317" y="360242"/>
                </a:lnTo>
                <a:lnTo>
                  <a:pt x="2450654" y="388287"/>
                </a:lnTo>
                <a:lnTo>
                  <a:pt x="2435214" y="411189"/>
                </a:lnTo>
                <a:lnTo>
                  <a:pt x="2412312" y="426630"/>
                </a:lnTo>
                <a:lnTo>
                  <a:pt x="2384266" y="43229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344068" y="1387475"/>
            <a:ext cx="2456815" cy="433070"/>
          </a:xfrm>
          <a:custGeom>
            <a:avLst/>
            <a:gdLst/>
            <a:ahLst/>
            <a:cxnLst/>
            <a:rect l="l" t="t" r="r" b="b"/>
            <a:pathLst>
              <a:path w="2456815" h="433069">
                <a:moveTo>
                  <a:pt x="0" y="72231"/>
                </a:moveTo>
                <a:lnTo>
                  <a:pt x="5556" y="44450"/>
                </a:lnTo>
                <a:lnTo>
                  <a:pt x="21431" y="21431"/>
                </a:lnTo>
                <a:lnTo>
                  <a:pt x="44450" y="5556"/>
                </a:lnTo>
                <a:lnTo>
                  <a:pt x="72231" y="0"/>
                </a:lnTo>
                <a:lnTo>
                  <a:pt x="2384425" y="0"/>
                </a:lnTo>
                <a:lnTo>
                  <a:pt x="2412206" y="5556"/>
                </a:lnTo>
                <a:lnTo>
                  <a:pt x="2435225" y="21431"/>
                </a:lnTo>
                <a:lnTo>
                  <a:pt x="2451100" y="44450"/>
                </a:lnTo>
                <a:lnTo>
                  <a:pt x="2456656" y="72231"/>
                </a:lnTo>
                <a:lnTo>
                  <a:pt x="2456656" y="360362"/>
                </a:lnTo>
                <a:lnTo>
                  <a:pt x="2451100" y="388143"/>
                </a:lnTo>
                <a:lnTo>
                  <a:pt x="2435225" y="411162"/>
                </a:lnTo>
                <a:lnTo>
                  <a:pt x="2412206" y="427037"/>
                </a:lnTo>
                <a:lnTo>
                  <a:pt x="2384425" y="432593"/>
                </a:lnTo>
                <a:lnTo>
                  <a:pt x="72231" y="432593"/>
                </a:lnTo>
                <a:lnTo>
                  <a:pt x="44450" y="427037"/>
                </a:lnTo>
                <a:lnTo>
                  <a:pt x="21431" y="411162"/>
                </a:lnTo>
                <a:lnTo>
                  <a:pt x="5556" y="388143"/>
                </a:lnTo>
                <a:lnTo>
                  <a:pt x="0" y="360362"/>
                </a:lnTo>
                <a:lnTo>
                  <a:pt x="0" y="72231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571999" y="1819788"/>
            <a:ext cx="1172845" cy="240029"/>
          </a:xfrm>
          <a:custGeom>
            <a:avLst/>
            <a:gdLst/>
            <a:ahLst/>
            <a:cxnLst/>
            <a:rect l="l" t="t" r="r" b="b"/>
            <a:pathLst>
              <a:path w="1172845" h="240030">
                <a:moveTo>
                  <a:pt x="0" y="0"/>
                </a:moveTo>
                <a:lnTo>
                  <a:pt x="0" y="148476"/>
                </a:lnTo>
                <a:lnTo>
                  <a:pt x="1172521" y="148476"/>
                </a:lnTo>
                <a:lnTo>
                  <a:pt x="1172521" y="239803"/>
                </a:lnTo>
              </a:path>
            </a:pathLst>
          </a:custGeom>
          <a:ln w="1269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5706420" y="2040542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0"/>
                </a:moveTo>
                <a:lnTo>
                  <a:pt x="0" y="0"/>
                </a:lnTo>
                <a:lnTo>
                  <a:pt x="38100" y="76200"/>
                </a:lnTo>
                <a:lnTo>
                  <a:pt x="7620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577773" y="2116269"/>
            <a:ext cx="1657350" cy="432434"/>
          </a:xfrm>
          <a:custGeom>
            <a:avLst/>
            <a:gdLst/>
            <a:ahLst/>
            <a:cxnLst/>
            <a:rect l="l" t="t" r="r" b="b"/>
            <a:pathLst>
              <a:path w="1657350" h="432435">
                <a:moveTo>
                  <a:pt x="1585114" y="432293"/>
                </a:moveTo>
                <a:lnTo>
                  <a:pt x="72050" y="432293"/>
                </a:lnTo>
                <a:lnTo>
                  <a:pt x="44005" y="426631"/>
                </a:lnTo>
                <a:lnTo>
                  <a:pt x="21103" y="411190"/>
                </a:lnTo>
                <a:lnTo>
                  <a:pt x="5662" y="388288"/>
                </a:lnTo>
                <a:lnTo>
                  <a:pt x="0" y="360242"/>
                </a:lnTo>
                <a:lnTo>
                  <a:pt x="0" y="72050"/>
                </a:lnTo>
                <a:lnTo>
                  <a:pt x="5662" y="44005"/>
                </a:lnTo>
                <a:lnTo>
                  <a:pt x="21103" y="21102"/>
                </a:lnTo>
                <a:lnTo>
                  <a:pt x="44005" y="5662"/>
                </a:lnTo>
                <a:lnTo>
                  <a:pt x="72050" y="0"/>
                </a:lnTo>
                <a:lnTo>
                  <a:pt x="1585114" y="0"/>
                </a:lnTo>
                <a:lnTo>
                  <a:pt x="1613159" y="5662"/>
                </a:lnTo>
                <a:lnTo>
                  <a:pt x="1636061" y="21103"/>
                </a:lnTo>
                <a:lnTo>
                  <a:pt x="1651502" y="44005"/>
                </a:lnTo>
                <a:lnTo>
                  <a:pt x="1657164" y="72050"/>
                </a:lnTo>
                <a:lnTo>
                  <a:pt x="1657164" y="360242"/>
                </a:lnTo>
                <a:lnTo>
                  <a:pt x="1651502" y="388288"/>
                </a:lnTo>
                <a:lnTo>
                  <a:pt x="1636061" y="411190"/>
                </a:lnTo>
                <a:lnTo>
                  <a:pt x="1613159" y="426631"/>
                </a:lnTo>
                <a:lnTo>
                  <a:pt x="1585114" y="432293"/>
                </a:lnTo>
                <a:close/>
              </a:path>
            </a:pathLst>
          </a:custGeom>
          <a:solidFill>
            <a:srgbClr val="FDE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578100" y="2116931"/>
            <a:ext cx="1657350" cy="431800"/>
          </a:xfrm>
          <a:custGeom>
            <a:avLst/>
            <a:gdLst/>
            <a:ahLst/>
            <a:cxnLst/>
            <a:rect l="l" t="t" r="r" b="b"/>
            <a:pathLst>
              <a:path w="1657350" h="431800">
                <a:moveTo>
                  <a:pt x="0" y="71437"/>
                </a:moveTo>
                <a:lnTo>
                  <a:pt x="5556" y="43656"/>
                </a:lnTo>
                <a:lnTo>
                  <a:pt x="21431" y="20637"/>
                </a:lnTo>
                <a:lnTo>
                  <a:pt x="44450" y="5556"/>
                </a:lnTo>
                <a:lnTo>
                  <a:pt x="72231" y="0"/>
                </a:lnTo>
                <a:lnTo>
                  <a:pt x="1585118" y="0"/>
                </a:lnTo>
                <a:lnTo>
                  <a:pt x="1612900" y="5556"/>
                </a:lnTo>
                <a:lnTo>
                  <a:pt x="1635918" y="20637"/>
                </a:lnTo>
                <a:lnTo>
                  <a:pt x="1651793" y="43656"/>
                </a:lnTo>
                <a:lnTo>
                  <a:pt x="1657350" y="71437"/>
                </a:lnTo>
                <a:lnTo>
                  <a:pt x="1657350" y="359568"/>
                </a:lnTo>
                <a:lnTo>
                  <a:pt x="1651793" y="388143"/>
                </a:lnTo>
                <a:lnTo>
                  <a:pt x="1635918" y="411162"/>
                </a:lnTo>
                <a:lnTo>
                  <a:pt x="1612900" y="426243"/>
                </a:lnTo>
                <a:lnTo>
                  <a:pt x="1585118" y="431800"/>
                </a:lnTo>
                <a:lnTo>
                  <a:pt x="72231" y="431800"/>
                </a:lnTo>
                <a:lnTo>
                  <a:pt x="44450" y="426243"/>
                </a:lnTo>
                <a:lnTo>
                  <a:pt x="21431" y="411162"/>
                </a:lnTo>
                <a:lnTo>
                  <a:pt x="5556" y="388143"/>
                </a:lnTo>
                <a:lnTo>
                  <a:pt x="0" y="359568"/>
                </a:lnTo>
                <a:lnTo>
                  <a:pt x="0" y="71437"/>
                </a:lnTo>
                <a:close/>
              </a:path>
            </a:pathLst>
          </a:custGeom>
          <a:ln w="254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760678" y="2111954"/>
            <a:ext cx="1292225" cy="3949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575"/>
              </a:lnSpc>
              <a:spcBef>
                <a:spcPts val="100"/>
              </a:spcBef>
            </a:pPr>
            <a:r>
              <a:rPr dirty="0" sz="1400" spc="-50" b="1">
                <a:latin typeface="Calibri"/>
                <a:cs typeface="Calibri"/>
              </a:rPr>
              <a:t>TAVI </a:t>
            </a:r>
            <a:r>
              <a:rPr dirty="0" sz="1400" spc="-5" b="1">
                <a:latin typeface="Calibri"/>
                <a:cs typeface="Calibri"/>
              </a:rPr>
              <a:t>without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CEP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ts val="1335"/>
              </a:lnSpc>
            </a:pPr>
            <a:r>
              <a:rPr dirty="0" sz="1200">
                <a:latin typeface="Calibri"/>
                <a:cs typeface="Calibri"/>
              </a:rPr>
              <a:t>N=5319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738295" y="2864915"/>
            <a:ext cx="565150" cy="0"/>
          </a:xfrm>
          <a:custGeom>
            <a:avLst/>
            <a:gdLst/>
            <a:ahLst/>
            <a:cxnLst/>
            <a:rect l="l" t="t" r="r" b="b"/>
            <a:pathLst>
              <a:path w="565150" h="0">
                <a:moveTo>
                  <a:pt x="0" y="0"/>
                </a:moveTo>
                <a:lnTo>
                  <a:pt x="564642" y="0"/>
                </a:lnTo>
              </a:path>
            </a:pathLst>
          </a:custGeom>
          <a:ln w="9525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6283887" y="282681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0" y="0"/>
                </a:lnTo>
                <a:lnTo>
                  <a:pt x="76200" y="38100"/>
                </a:lnTo>
                <a:lnTo>
                  <a:pt x="0" y="76200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3404137" y="2548563"/>
            <a:ext cx="2540" cy="481965"/>
          </a:xfrm>
          <a:custGeom>
            <a:avLst/>
            <a:gdLst/>
            <a:ahLst/>
            <a:cxnLst/>
            <a:rect l="l" t="t" r="r" b="b"/>
            <a:pathLst>
              <a:path w="2539" h="481964">
                <a:moveTo>
                  <a:pt x="2220" y="0"/>
                </a:moveTo>
                <a:lnTo>
                  <a:pt x="0" y="481584"/>
                </a:lnTo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3366125" y="3010922"/>
            <a:ext cx="76200" cy="76835"/>
          </a:xfrm>
          <a:custGeom>
            <a:avLst/>
            <a:gdLst/>
            <a:ahLst/>
            <a:cxnLst/>
            <a:rect l="l" t="t" r="r" b="b"/>
            <a:pathLst>
              <a:path w="76200" h="76835">
                <a:moveTo>
                  <a:pt x="37748" y="76374"/>
                </a:moveTo>
                <a:lnTo>
                  <a:pt x="76199" y="351"/>
                </a:lnTo>
                <a:lnTo>
                  <a:pt x="0" y="0"/>
                </a:lnTo>
                <a:lnTo>
                  <a:pt x="37748" y="763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2908035" y="3087296"/>
            <a:ext cx="991869" cy="328295"/>
          </a:xfrm>
          <a:custGeom>
            <a:avLst/>
            <a:gdLst/>
            <a:ahLst/>
            <a:cxnLst/>
            <a:rect l="l" t="t" r="r" b="b"/>
            <a:pathLst>
              <a:path w="991870" h="328295">
                <a:moveTo>
                  <a:pt x="936995" y="328056"/>
                </a:moveTo>
                <a:lnTo>
                  <a:pt x="54677" y="328056"/>
                </a:lnTo>
                <a:lnTo>
                  <a:pt x="33394" y="323759"/>
                </a:lnTo>
                <a:lnTo>
                  <a:pt x="16014" y="312041"/>
                </a:lnTo>
                <a:lnTo>
                  <a:pt x="4296" y="294662"/>
                </a:lnTo>
                <a:lnTo>
                  <a:pt x="0" y="273379"/>
                </a:lnTo>
                <a:lnTo>
                  <a:pt x="0" y="54677"/>
                </a:lnTo>
                <a:lnTo>
                  <a:pt x="4296" y="33394"/>
                </a:lnTo>
                <a:lnTo>
                  <a:pt x="16014" y="16014"/>
                </a:lnTo>
                <a:lnTo>
                  <a:pt x="33394" y="4296"/>
                </a:lnTo>
                <a:lnTo>
                  <a:pt x="54677" y="0"/>
                </a:lnTo>
                <a:lnTo>
                  <a:pt x="936996" y="0"/>
                </a:lnTo>
                <a:lnTo>
                  <a:pt x="958278" y="4296"/>
                </a:lnTo>
                <a:lnTo>
                  <a:pt x="975658" y="16014"/>
                </a:lnTo>
                <a:lnTo>
                  <a:pt x="987375" y="33394"/>
                </a:lnTo>
                <a:lnTo>
                  <a:pt x="991672" y="54677"/>
                </a:lnTo>
                <a:lnTo>
                  <a:pt x="991672" y="273379"/>
                </a:lnTo>
                <a:lnTo>
                  <a:pt x="987375" y="294662"/>
                </a:lnTo>
                <a:lnTo>
                  <a:pt x="975658" y="312041"/>
                </a:lnTo>
                <a:lnTo>
                  <a:pt x="958278" y="323759"/>
                </a:lnTo>
                <a:lnTo>
                  <a:pt x="936995" y="328056"/>
                </a:lnTo>
                <a:close/>
              </a:path>
            </a:pathLst>
          </a:custGeom>
          <a:solidFill>
            <a:srgbClr val="FDE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908300" y="3087687"/>
            <a:ext cx="991869" cy="328295"/>
          </a:xfrm>
          <a:custGeom>
            <a:avLst/>
            <a:gdLst/>
            <a:ahLst/>
            <a:cxnLst/>
            <a:rect l="l" t="t" r="r" b="b"/>
            <a:pathLst>
              <a:path w="991870" h="328295">
                <a:moveTo>
                  <a:pt x="0" y="54768"/>
                </a:moveTo>
                <a:lnTo>
                  <a:pt x="3968" y="33337"/>
                </a:lnTo>
                <a:lnTo>
                  <a:pt x="15875" y="15875"/>
                </a:lnTo>
                <a:lnTo>
                  <a:pt x="33337" y="3968"/>
                </a:lnTo>
                <a:lnTo>
                  <a:pt x="54768" y="0"/>
                </a:lnTo>
                <a:lnTo>
                  <a:pt x="937418" y="0"/>
                </a:lnTo>
                <a:lnTo>
                  <a:pt x="958850" y="3968"/>
                </a:lnTo>
                <a:lnTo>
                  <a:pt x="975518" y="15875"/>
                </a:lnTo>
                <a:lnTo>
                  <a:pt x="987425" y="33337"/>
                </a:lnTo>
                <a:lnTo>
                  <a:pt x="991393" y="54768"/>
                </a:lnTo>
                <a:lnTo>
                  <a:pt x="991393" y="273050"/>
                </a:lnTo>
                <a:lnTo>
                  <a:pt x="987425" y="294481"/>
                </a:lnTo>
                <a:lnTo>
                  <a:pt x="975518" y="311943"/>
                </a:lnTo>
                <a:lnTo>
                  <a:pt x="958850" y="323850"/>
                </a:lnTo>
                <a:lnTo>
                  <a:pt x="937418" y="327818"/>
                </a:lnTo>
                <a:lnTo>
                  <a:pt x="54768" y="327818"/>
                </a:lnTo>
                <a:lnTo>
                  <a:pt x="33337" y="323850"/>
                </a:lnTo>
                <a:lnTo>
                  <a:pt x="15875" y="311943"/>
                </a:lnTo>
                <a:lnTo>
                  <a:pt x="3968" y="294481"/>
                </a:lnTo>
                <a:lnTo>
                  <a:pt x="0" y="273050"/>
                </a:lnTo>
                <a:lnTo>
                  <a:pt x="0" y="54768"/>
                </a:lnTo>
                <a:close/>
              </a:path>
            </a:pathLst>
          </a:custGeom>
          <a:ln w="254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148284" y="3137431"/>
            <a:ext cx="5092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N=5293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77577" y="2680280"/>
            <a:ext cx="1005840" cy="320040"/>
          </a:xfrm>
          <a:prstGeom prst="rect">
            <a:avLst/>
          </a:prstGeom>
          <a:ln w="9525">
            <a:solidFill>
              <a:srgbClr val="BFBFBF"/>
            </a:solidFill>
          </a:ln>
        </p:spPr>
        <p:txBody>
          <a:bodyPr wrap="square" lIns="0" tIns="12065" rIns="0" bIns="0" rtlCol="0" vert="horz">
            <a:spAutoFit/>
          </a:bodyPr>
          <a:lstStyle/>
          <a:p>
            <a:pPr marL="247650" marR="176530" indent="-62865">
              <a:lnSpc>
                <a:spcPts val="1120"/>
              </a:lnSpc>
              <a:spcBef>
                <a:spcPts val="95"/>
              </a:spcBef>
            </a:pPr>
            <a:r>
              <a:rPr dirty="0" sz="1100">
                <a:latin typeface="Calibri"/>
                <a:cs typeface="Calibri"/>
              </a:rPr>
              <a:t>26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patients  </a:t>
            </a:r>
            <a:r>
              <a:rPr dirty="0" sz="1100">
                <a:latin typeface="Calibri"/>
                <a:cs typeface="Calibri"/>
              </a:rPr>
              <a:t>excluded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406357" y="1819788"/>
            <a:ext cx="1165860" cy="239395"/>
          </a:xfrm>
          <a:custGeom>
            <a:avLst/>
            <a:gdLst/>
            <a:ahLst/>
            <a:cxnLst/>
            <a:rect l="l" t="t" r="r" b="b"/>
            <a:pathLst>
              <a:path w="1165860" h="239394">
                <a:moveTo>
                  <a:pt x="1165643" y="0"/>
                </a:moveTo>
                <a:lnTo>
                  <a:pt x="1165643" y="148240"/>
                </a:lnTo>
                <a:lnTo>
                  <a:pt x="0" y="148240"/>
                </a:lnTo>
                <a:lnTo>
                  <a:pt x="0" y="23933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3368257" y="204006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0"/>
                </a:moveTo>
                <a:lnTo>
                  <a:pt x="76200" y="0"/>
                </a:lnTo>
                <a:lnTo>
                  <a:pt x="38100" y="7620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4915937" y="2116742"/>
            <a:ext cx="1657350" cy="432434"/>
          </a:xfrm>
          <a:custGeom>
            <a:avLst/>
            <a:gdLst/>
            <a:ahLst/>
            <a:cxnLst/>
            <a:rect l="l" t="t" r="r" b="b"/>
            <a:pathLst>
              <a:path w="1657350" h="432435">
                <a:moveTo>
                  <a:pt x="72050" y="432293"/>
                </a:moveTo>
                <a:lnTo>
                  <a:pt x="44005" y="426630"/>
                </a:lnTo>
                <a:lnTo>
                  <a:pt x="21103" y="411189"/>
                </a:lnTo>
                <a:lnTo>
                  <a:pt x="5662" y="388287"/>
                </a:lnTo>
                <a:lnTo>
                  <a:pt x="0" y="360242"/>
                </a:lnTo>
                <a:lnTo>
                  <a:pt x="0" y="72050"/>
                </a:lnTo>
                <a:lnTo>
                  <a:pt x="5662" y="44005"/>
                </a:lnTo>
                <a:lnTo>
                  <a:pt x="21103" y="21102"/>
                </a:lnTo>
                <a:lnTo>
                  <a:pt x="44005" y="5662"/>
                </a:lnTo>
                <a:lnTo>
                  <a:pt x="72050" y="0"/>
                </a:lnTo>
                <a:lnTo>
                  <a:pt x="1585114" y="0"/>
                </a:lnTo>
                <a:lnTo>
                  <a:pt x="1636061" y="21103"/>
                </a:lnTo>
                <a:lnTo>
                  <a:pt x="1657164" y="72050"/>
                </a:lnTo>
                <a:lnTo>
                  <a:pt x="1657165" y="360242"/>
                </a:lnTo>
                <a:lnTo>
                  <a:pt x="1651503" y="388288"/>
                </a:lnTo>
                <a:lnTo>
                  <a:pt x="1636061" y="411190"/>
                </a:lnTo>
                <a:lnTo>
                  <a:pt x="1613159" y="426631"/>
                </a:lnTo>
                <a:lnTo>
                  <a:pt x="1585115" y="432292"/>
                </a:lnTo>
                <a:lnTo>
                  <a:pt x="72050" y="432293"/>
                </a:lnTo>
                <a:close/>
              </a:path>
            </a:pathLst>
          </a:custGeom>
          <a:solidFill>
            <a:srgbClr val="E6E0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4916487" y="2116931"/>
            <a:ext cx="1657350" cy="433070"/>
          </a:xfrm>
          <a:custGeom>
            <a:avLst/>
            <a:gdLst/>
            <a:ahLst/>
            <a:cxnLst/>
            <a:rect l="l" t="t" r="r" b="b"/>
            <a:pathLst>
              <a:path w="1657350" h="433069">
                <a:moveTo>
                  <a:pt x="0" y="72231"/>
                </a:moveTo>
                <a:lnTo>
                  <a:pt x="5556" y="44450"/>
                </a:lnTo>
                <a:lnTo>
                  <a:pt x="20637" y="21431"/>
                </a:lnTo>
                <a:lnTo>
                  <a:pt x="43656" y="5556"/>
                </a:lnTo>
                <a:lnTo>
                  <a:pt x="72231" y="0"/>
                </a:lnTo>
                <a:lnTo>
                  <a:pt x="1585118" y="0"/>
                </a:lnTo>
                <a:lnTo>
                  <a:pt x="1612900" y="5556"/>
                </a:lnTo>
                <a:lnTo>
                  <a:pt x="1635918" y="21431"/>
                </a:lnTo>
                <a:lnTo>
                  <a:pt x="1651793" y="44450"/>
                </a:lnTo>
                <a:lnTo>
                  <a:pt x="1657350" y="72231"/>
                </a:lnTo>
                <a:lnTo>
                  <a:pt x="1657350" y="360362"/>
                </a:lnTo>
                <a:lnTo>
                  <a:pt x="1651793" y="388143"/>
                </a:lnTo>
                <a:lnTo>
                  <a:pt x="1635918" y="411162"/>
                </a:lnTo>
                <a:lnTo>
                  <a:pt x="1612900" y="427037"/>
                </a:lnTo>
                <a:lnTo>
                  <a:pt x="1585118" y="432593"/>
                </a:lnTo>
                <a:lnTo>
                  <a:pt x="72231" y="432593"/>
                </a:lnTo>
                <a:lnTo>
                  <a:pt x="43656" y="427037"/>
                </a:lnTo>
                <a:lnTo>
                  <a:pt x="20637" y="411162"/>
                </a:lnTo>
                <a:lnTo>
                  <a:pt x="5556" y="388143"/>
                </a:lnTo>
                <a:lnTo>
                  <a:pt x="0" y="360362"/>
                </a:lnTo>
                <a:lnTo>
                  <a:pt x="0" y="72231"/>
                </a:lnTo>
                <a:close/>
              </a:path>
            </a:pathLst>
          </a:custGeom>
          <a:ln w="25400">
            <a:solidFill>
              <a:srgbClr val="61207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5225048" y="2112427"/>
            <a:ext cx="1039494" cy="3949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575"/>
              </a:lnSpc>
              <a:spcBef>
                <a:spcPts val="100"/>
              </a:spcBef>
            </a:pPr>
            <a:r>
              <a:rPr dirty="0" sz="1400" spc="-50" b="1">
                <a:latin typeface="Calibri"/>
                <a:cs typeface="Calibri"/>
              </a:rPr>
              <a:t>TAVI </a:t>
            </a:r>
            <a:r>
              <a:rPr dirty="0" sz="1400" spc="-5" b="1">
                <a:latin typeface="Calibri"/>
                <a:cs typeface="Calibri"/>
              </a:rPr>
              <a:t>with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CEP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ts val="1335"/>
              </a:lnSpc>
            </a:pPr>
            <a:r>
              <a:rPr dirty="0" sz="1200">
                <a:latin typeface="Calibri"/>
                <a:cs typeface="Calibri"/>
              </a:rPr>
              <a:t>N=5316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742301" y="2549036"/>
            <a:ext cx="2540" cy="481330"/>
          </a:xfrm>
          <a:custGeom>
            <a:avLst/>
            <a:gdLst/>
            <a:ahLst/>
            <a:cxnLst/>
            <a:rect l="l" t="t" r="r" b="b"/>
            <a:pathLst>
              <a:path w="2539" h="481330">
                <a:moveTo>
                  <a:pt x="2220" y="0"/>
                </a:moveTo>
                <a:lnTo>
                  <a:pt x="0" y="48111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5704289" y="3010921"/>
            <a:ext cx="76200" cy="76835"/>
          </a:xfrm>
          <a:custGeom>
            <a:avLst/>
            <a:gdLst/>
            <a:ahLst/>
            <a:cxnLst/>
            <a:rect l="l" t="t" r="r" b="b"/>
            <a:pathLst>
              <a:path w="76200" h="76835">
                <a:moveTo>
                  <a:pt x="37747" y="76375"/>
                </a:moveTo>
                <a:lnTo>
                  <a:pt x="76199" y="351"/>
                </a:lnTo>
                <a:lnTo>
                  <a:pt x="0" y="0"/>
                </a:lnTo>
                <a:lnTo>
                  <a:pt x="37747" y="7637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2840566" y="2864915"/>
            <a:ext cx="565150" cy="0"/>
          </a:xfrm>
          <a:custGeom>
            <a:avLst/>
            <a:gdLst/>
            <a:ahLst/>
            <a:cxnLst/>
            <a:rect l="l" t="t" r="r" b="b"/>
            <a:pathLst>
              <a:path w="565150" h="0">
                <a:moveTo>
                  <a:pt x="564641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2783416" y="282681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76200"/>
                </a:moveTo>
                <a:lnTo>
                  <a:pt x="76200" y="0"/>
                </a:lnTo>
                <a:lnTo>
                  <a:pt x="0" y="38100"/>
                </a:lnTo>
                <a:lnTo>
                  <a:pt x="76200" y="76200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5246199" y="3087296"/>
            <a:ext cx="991869" cy="328295"/>
          </a:xfrm>
          <a:custGeom>
            <a:avLst/>
            <a:gdLst/>
            <a:ahLst/>
            <a:cxnLst/>
            <a:rect l="l" t="t" r="r" b="b"/>
            <a:pathLst>
              <a:path w="991870" h="328295">
                <a:moveTo>
                  <a:pt x="936995" y="328056"/>
                </a:moveTo>
                <a:lnTo>
                  <a:pt x="54677" y="328056"/>
                </a:lnTo>
                <a:lnTo>
                  <a:pt x="33394" y="323759"/>
                </a:lnTo>
                <a:lnTo>
                  <a:pt x="16014" y="312041"/>
                </a:lnTo>
                <a:lnTo>
                  <a:pt x="4296" y="294662"/>
                </a:lnTo>
                <a:lnTo>
                  <a:pt x="0" y="273379"/>
                </a:lnTo>
                <a:lnTo>
                  <a:pt x="0" y="54677"/>
                </a:lnTo>
                <a:lnTo>
                  <a:pt x="4296" y="33394"/>
                </a:lnTo>
                <a:lnTo>
                  <a:pt x="16014" y="16014"/>
                </a:lnTo>
                <a:lnTo>
                  <a:pt x="33394" y="4296"/>
                </a:lnTo>
                <a:lnTo>
                  <a:pt x="54676" y="0"/>
                </a:lnTo>
                <a:lnTo>
                  <a:pt x="936996" y="0"/>
                </a:lnTo>
                <a:lnTo>
                  <a:pt x="958278" y="4296"/>
                </a:lnTo>
                <a:lnTo>
                  <a:pt x="975658" y="16014"/>
                </a:lnTo>
                <a:lnTo>
                  <a:pt x="987375" y="33394"/>
                </a:lnTo>
                <a:lnTo>
                  <a:pt x="991672" y="54677"/>
                </a:lnTo>
                <a:lnTo>
                  <a:pt x="991672" y="273379"/>
                </a:lnTo>
                <a:lnTo>
                  <a:pt x="987375" y="294662"/>
                </a:lnTo>
                <a:lnTo>
                  <a:pt x="975658" y="312041"/>
                </a:lnTo>
                <a:lnTo>
                  <a:pt x="958278" y="323759"/>
                </a:lnTo>
                <a:lnTo>
                  <a:pt x="936995" y="328056"/>
                </a:lnTo>
                <a:close/>
              </a:path>
            </a:pathLst>
          </a:custGeom>
          <a:solidFill>
            <a:srgbClr val="E6E0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5246687" y="3087687"/>
            <a:ext cx="991869" cy="328295"/>
          </a:xfrm>
          <a:custGeom>
            <a:avLst/>
            <a:gdLst/>
            <a:ahLst/>
            <a:cxnLst/>
            <a:rect l="l" t="t" r="r" b="b"/>
            <a:pathLst>
              <a:path w="991870" h="328295">
                <a:moveTo>
                  <a:pt x="0" y="54768"/>
                </a:moveTo>
                <a:lnTo>
                  <a:pt x="3968" y="33337"/>
                </a:lnTo>
                <a:lnTo>
                  <a:pt x="15875" y="15875"/>
                </a:lnTo>
                <a:lnTo>
                  <a:pt x="33337" y="3968"/>
                </a:lnTo>
                <a:lnTo>
                  <a:pt x="54768" y="0"/>
                </a:lnTo>
                <a:lnTo>
                  <a:pt x="936625" y="0"/>
                </a:lnTo>
                <a:lnTo>
                  <a:pt x="958056" y="3968"/>
                </a:lnTo>
                <a:lnTo>
                  <a:pt x="975518" y="15875"/>
                </a:lnTo>
                <a:lnTo>
                  <a:pt x="987425" y="33337"/>
                </a:lnTo>
                <a:lnTo>
                  <a:pt x="991393" y="54768"/>
                </a:lnTo>
                <a:lnTo>
                  <a:pt x="991393" y="273050"/>
                </a:lnTo>
                <a:lnTo>
                  <a:pt x="987425" y="294481"/>
                </a:lnTo>
                <a:lnTo>
                  <a:pt x="975518" y="311943"/>
                </a:lnTo>
                <a:lnTo>
                  <a:pt x="958056" y="323850"/>
                </a:lnTo>
                <a:lnTo>
                  <a:pt x="936625" y="327818"/>
                </a:lnTo>
                <a:lnTo>
                  <a:pt x="54768" y="327818"/>
                </a:lnTo>
                <a:lnTo>
                  <a:pt x="33337" y="323850"/>
                </a:lnTo>
                <a:lnTo>
                  <a:pt x="15875" y="311943"/>
                </a:lnTo>
                <a:lnTo>
                  <a:pt x="3968" y="294481"/>
                </a:lnTo>
                <a:lnTo>
                  <a:pt x="0" y="273050"/>
                </a:lnTo>
                <a:lnTo>
                  <a:pt x="0" y="54768"/>
                </a:lnTo>
                <a:close/>
              </a:path>
            </a:pathLst>
          </a:custGeom>
          <a:ln w="25400">
            <a:solidFill>
              <a:srgbClr val="61207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5486449" y="3137431"/>
            <a:ext cx="5092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N=5287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360582" y="2680280"/>
            <a:ext cx="1005840" cy="320040"/>
          </a:xfrm>
          <a:prstGeom prst="rect">
            <a:avLst/>
          </a:prstGeom>
          <a:ln w="9525">
            <a:solidFill>
              <a:srgbClr val="BFBFBF"/>
            </a:solidFill>
          </a:ln>
        </p:spPr>
        <p:txBody>
          <a:bodyPr wrap="square" lIns="0" tIns="12065" rIns="0" bIns="0" rtlCol="0" vert="horz">
            <a:spAutoFit/>
          </a:bodyPr>
          <a:lstStyle/>
          <a:p>
            <a:pPr marL="247650" marR="160655" indent="-78740">
              <a:lnSpc>
                <a:spcPts val="1120"/>
              </a:lnSpc>
              <a:spcBef>
                <a:spcPts val="95"/>
              </a:spcBef>
            </a:pPr>
            <a:r>
              <a:rPr dirty="0" sz="1100">
                <a:latin typeface="Calibri"/>
                <a:cs typeface="Calibri"/>
              </a:rPr>
              <a:t>29 </a:t>
            </a:r>
            <a:r>
              <a:rPr dirty="0" sz="1100" spc="-5">
                <a:latin typeface="Calibri"/>
                <a:cs typeface="Calibri"/>
              </a:rPr>
              <a:t>patients  </a:t>
            </a:r>
            <a:r>
              <a:rPr dirty="0" sz="1100">
                <a:latin typeface="Calibri"/>
                <a:cs typeface="Calibri"/>
              </a:rPr>
              <a:t>excluded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329182" y="919012"/>
            <a:ext cx="2087245" cy="274320"/>
          </a:xfrm>
          <a:custGeom>
            <a:avLst/>
            <a:gdLst/>
            <a:ahLst/>
            <a:cxnLst/>
            <a:rect l="l" t="t" r="r" b="b"/>
            <a:pathLst>
              <a:path w="2087245" h="274319">
                <a:moveTo>
                  <a:pt x="45721" y="274320"/>
                </a:moveTo>
                <a:lnTo>
                  <a:pt x="3592" y="246395"/>
                </a:lnTo>
                <a:lnTo>
                  <a:pt x="0" y="45720"/>
                </a:lnTo>
                <a:lnTo>
                  <a:pt x="3593" y="27924"/>
                </a:lnTo>
                <a:lnTo>
                  <a:pt x="13391" y="13391"/>
                </a:lnTo>
                <a:lnTo>
                  <a:pt x="27924" y="3592"/>
                </a:lnTo>
                <a:lnTo>
                  <a:pt x="45720" y="0"/>
                </a:lnTo>
                <a:lnTo>
                  <a:pt x="2040987" y="0"/>
                </a:lnTo>
                <a:lnTo>
                  <a:pt x="2058783" y="3592"/>
                </a:lnTo>
                <a:lnTo>
                  <a:pt x="2073316" y="13391"/>
                </a:lnTo>
                <a:lnTo>
                  <a:pt x="2083115" y="27924"/>
                </a:lnTo>
                <a:lnTo>
                  <a:pt x="2086708" y="45720"/>
                </a:lnTo>
                <a:lnTo>
                  <a:pt x="2086708" y="228599"/>
                </a:lnTo>
                <a:lnTo>
                  <a:pt x="2058783" y="270727"/>
                </a:lnTo>
                <a:lnTo>
                  <a:pt x="45721" y="27432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2329656" y="919162"/>
            <a:ext cx="2087245" cy="274955"/>
          </a:xfrm>
          <a:custGeom>
            <a:avLst/>
            <a:gdLst/>
            <a:ahLst/>
            <a:cxnLst/>
            <a:rect l="l" t="t" r="r" b="b"/>
            <a:pathLst>
              <a:path w="2087245" h="274955">
                <a:moveTo>
                  <a:pt x="0" y="46037"/>
                </a:moveTo>
                <a:lnTo>
                  <a:pt x="3968" y="27781"/>
                </a:lnTo>
                <a:lnTo>
                  <a:pt x="13493" y="13493"/>
                </a:lnTo>
                <a:lnTo>
                  <a:pt x="27781" y="3968"/>
                </a:lnTo>
                <a:lnTo>
                  <a:pt x="45243" y="0"/>
                </a:lnTo>
                <a:lnTo>
                  <a:pt x="2040731" y="0"/>
                </a:lnTo>
                <a:lnTo>
                  <a:pt x="2058987" y="3968"/>
                </a:lnTo>
                <a:lnTo>
                  <a:pt x="2073275" y="13493"/>
                </a:lnTo>
                <a:lnTo>
                  <a:pt x="2082800" y="27781"/>
                </a:lnTo>
                <a:lnTo>
                  <a:pt x="2086768" y="46037"/>
                </a:lnTo>
                <a:lnTo>
                  <a:pt x="2086768" y="228600"/>
                </a:lnTo>
                <a:lnTo>
                  <a:pt x="2082800" y="246856"/>
                </a:lnTo>
                <a:lnTo>
                  <a:pt x="2073275" y="261143"/>
                </a:lnTo>
                <a:lnTo>
                  <a:pt x="2058987" y="270668"/>
                </a:lnTo>
                <a:lnTo>
                  <a:pt x="2040731" y="274637"/>
                </a:lnTo>
                <a:lnTo>
                  <a:pt x="45243" y="274637"/>
                </a:lnTo>
                <a:lnTo>
                  <a:pt x="27781" y="270668"/>
                </a:lnTo>
                <a:lnTo>
                  <a:pt x="13493" y="261143"/>
                </a:lnTo>
                <a:lnTo>
                  <a:pt x="3968" y="246856"/>
                </a:lnTo>
                <a:lnTo>
                  <a:pt x="0" y="228600"/>
                </a:lnTo>
                <a:lnTo>
                  <a:pt x="0" y="460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4749879" y="919012"/>
            <a:ext cx="2087245" cy="274320"/>
          </a:xfrm>
          <a:custGeom>
            <a:avLst/>
            <a:gdLst/>
            <a:ahLst/>
            <a:cxnLst/>
            <a:rect l="l" t="t" r="r" b="b"/>
            <a:pathLst>
              <a:path w="2087245" h="274319">
                <a:moveTo>
                  <a:pt x="45721" y="274320"/>
                </a:moveTo>
                <a:lnTo>
                  <a:pt x="3593" y="246395"/>
                </a:lnTo>
                <a:lnTo>
                  <a:pt x="0" y="45720"/>
                </a:lnTo>
                <a:lnTo>
                  <a:pt x="3593" y="27924"/>
                </a:lnTo>
                <a:lnTo>
                  <a:pt x="13391" y="13391"/>
                </a:lnTo>
                <a:lnTo>
                  <a:pt x="27924" y="3592"/>
                </a:lnTo>
                <a:lnTo>
                  <a:pt x="45720" y="0"/>
                </a:lnTo>
                <a:lnTo>
                  <a:pt x="2040986" y="0"/>
                </a:lnTo>
                <a:lnTo>
                  <a:pt x="2083114" y="27924"/>
                </a:lnTo>
                <a:lnTo>
                  <a:pt x="2086708" y="228599"/>
                </a:lnTo>
                <a:lnTo>
                  <a:pt x="2083114" y="246395"/>
                </a:lnTo>
                <a:lnTo>
                  <a:pt x="2073315" y="260928"/>
                </a:lnTo>
                <a:lnTo>
                  <a:pt x="2058782" y="270727"/>
                </a:lnTo>
                <a:lnTo>
                  <a:pt x="2040986" y="274319"/>
                </a:lnTo>
                <a:lnTo>
                  <a:pt x="45721" y="274320"/>
                </a:lnTo>
                <a:close/>
              </a:path>
            </a:pathLst>
          </a:custGeom>
          <a:solidFill>
            <a:srgbClr val="F2F2F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4750593" y="919162"/>
            <a:ext cx="2085975" cy="274955"/>
          </a:xfrm>
          <a:custGeom>
            <a:avLst/>
            <a:gdLst/>
            <a:ahLst/>
            <a:cxnLst/>
            <a:rect l="l" t="t" r="r" b="b"/>
            <a:pathLst>
              <a:path w="2085975" h="274955">
                <a:moveTo>
                  <a:pt x="0" y="46037"/>
                </a:moveTo>
                <a:lnTo>
                  <a:pt x="3175" y="27781"/>
                </a:lnTo>
                <a:lnTo>
                  <a:pt x="13493" y="13493"/>
                </a:lnTo>
                <a:lnTo>
                  <a:pt x="27781" y="3968"/>
                </a:lnTo>
                <a:lnTo>
                  <a:pt x="45243" y="0"/>
                </a:lnTo>
                <a:lnTo>
                  <a:pt x="2040731" y="0"/>
                </a:lnTo>
                <a:lnTo>
                  <a:pt x="2058193" y="3968"/>
                </a:lnTo>
                <a:lnTo>
                  <a:pt x="2073275" y="13493"/>
                </a:lnTo>
                <a:lnTo>
                  <a:pt x="2082800" y="27781"/>
                </a:lnTo>
                <a:lnTo>
                  <a:pt x="2085975" y="46037"/>
                </a:lnTo>
                <a:lnTo>
                  <a:pt x="2085975" y="228600"/>
                </a:lnTo>
                <a:lnTo>
                  <a:pt x="2082800" y="246856"/>
                </a:lnTo>
                <a:lnTo>
                  <a:pt x="2073275" y="261143"/>
                </a:lnTo>
                <a:lnTo>
                  <a:pt x="2058193" y="270668"/>
                </a:lnTo>
                <a:lnTo>
                  <a:pt x="2040731" y="274637"/>
                </a:lnTo>
                <a:lnTo>
                  <a:pt x="45243" y="274637"/>
                </a:lnTo>
                <a:lnTo>
                  <a:pt x="27781" y="270668"/>
                </a:lnTo>
                <a:lnTo>
                  <a:pt x="13493" y="261143"/>
                </a:lnTo>
                <a:lnTo>
                  <a:pt x="3175" y="246856"/>
                </a:lnTo>
                <a:lnTo>
                  <a:pt x="0" y="228600"/>
                </a:lnTo>
                <a:lnTo>
                  <a:pt x="0" y="46037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342753" y="942279"/>
            <a:ext cx="4481195" cy="8477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29209">
              <a:lnSpc>
                <a:spcPct val="100000"/>
              </a:lnSpc>
              <a:spcBef>
                <a:spcPts val="100"/>
              </a:spcBef>
              <a:tabLst>
                <a:tab pos="2414270" algn="l"/>
              </a:tabLst>
            </a:pPr>
            <a:r>
              <a:rPr dirty="0" sz="1200" spc="-10" b="1">
                <a:latin typeface="Calibri"/>
                <a:cs typeface="Calibri"/>
              </a:rPr>
              <a:t>PROTECTED</a:t>
            </a:r>
            <a:r>
              <a:rPr dirty="0" sz="1200" spc="-5" b="1">
                <a:latin typeface="Calibri"/>
                <a:cs typeface="Calibri"/>
              </a:rPr>
              <a:t> </a:t>
            </a:r>
            <a:r>
              <a:rPr dirty="0" sz="1200" spc="-35" b="1">
                <a:latin typeface="Calibri"/>
                <a:cs typeface="Calibri"/>
              </a:rPr>
              <a:t>TAVR:</a:t>
            </a:r>
            <a:r>
              <a:rPr dirty="0" sz="1200" spc="-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N=3000	BHF </a:t>
            </a:r>
            <a:r>
              <a:rPr dirty="0" sz="1200" spc="-30" b="1">
                <a:latin typeface="Calibri"/>
                <a:cs typeface="Calibri"/>
              </a:rPr>
              <a:t>PROTECT-TAVI:</a:t>
            </a:r>
            <a:r>
              <a:rPr dirty="0" sz="1200" spc="-15" b="1">
                <a:latin typeface="Calibri"/>
                <a:cs typeface="Calibri"/>
              </a:rPr>
              <a:t> </a:t>
            </a:r>
            <a:r>
              <a:rPr dirty="0" sz="1200" b="1">
                <a:latin typeface="Calibri"/>
                <a:cs typeface="Calibri"/>
              </a:rPr>
              <a:t>N=7635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750">
              <a:latin typeface="Calibri"/>
              <a:cs typeface="Calibri"/>
            </a:endParaRPr>
          </a:p>
          <a:p>
            <a:pPr algn="ctr" marL="1189355" marR="1202055">
              <a:lnSpc>
                <a:spcPts val="1430"/>
              </a:lnSpc>
            </a:pPr>
            <a:r>
              <a:rPr dirty="0" sz="1400" b="1">
                <a:latin typeface="Calibri"/>
                <a:cs typeface="Calibri"/>
              </a:rPr>
              <a:t>Individual </a:t>
            </a:r>
            <a:r>
              <a:rPr dirty="0" sz="1400" spc="-5" b="1">
                <a:latin typeface="Calibri"/>
                <a:cs typeface="Calibri"/>
              </a:rPr>
              <a:t>patient </a:t>
            </a:r>
            <a:r>
              <a:rPr dirty="0" sz="1400" spc="-10" b="1">
                <a:latin typeface="Calibri"/>
                <a:cs typeface="Calibri"/>
              </a:rPr>
              <a:t>data</a:t>
            </a:r>
            <a:r>
              <a:rPr dirty="0" sz="1400" spc="-80" b="1">
                <a:latin typeface="Calibri"/>
                <a:cs typeface="Calibri"/>
              </a:rPr>
              <a:t> </a:t>
            </a:r>
            <a:r>
              <a:rPr dirty="0" sz="1400" b="1">
                <a:latin typeface="Calibri"/>
                <a:cs typeface="Calibri"/>
              </a:rPr>
              <a:t>(IPD)  N=10,635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4389357" y="1176461"/>
            <a:ext cx="379799" cy="21103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3742797" y="3031465"/>
            <a:ext cx="1722120" cy="700405"/>
          </a:xfrm>
          <a:prstGeom prst="rect">
            <a:avLst/>
          </a:prstGeom>
        </p:spPr>
        <p:txBody>
          <a:bodyPr wrap="square" lIns="0" tIns="45085" rIns="0" bIns="0" rtlCol="0" vert="horz">
            <a:spAutoFit/>
          </a:bodyPr>
          <a:lstStyle/>
          <a:p>
            <a:pPr algn="ctr" marL="361315" marR="411480">
              <a:lnSpc>
                <a:spcPts val="1430"/>
              </a:lnSpc>
              <a:spcBef>
                <a:spcPts val="355"/>
              </a:spcBef>
            </a:pPr>
            <a:r>
              <a:rPr dirty="0" sz="1400" spc="-5" b="1">
                <a:latin typeface="Calibri"/>
                <a:cs typeface="Calibri"/>
              </a:rPr>
              <a:t>Modified</a:t>
            </a:r>
            <a:r>
              <a:rPr dirty="0" sz="1400" spc="-95" b="1">
                <a:latin typeface="Calibri"/>
                <a:cs typeface="Calibri"/>
              </a:rPr>
              <a:t> </a:t>
            </a:r>
            <a:r>
              <a:rPr dirty="0" sz="1400" spc="5" b="1">
                <a:latin typeface="Calibri"/>
                <a:cs typeface="Calibri"/>
              </a:rPr>
              <a:t>ITT  </a:t>
            </a:r>
            <a:r>
              <a:rPr dirty="0" sz="1400" spc="-5" b="1">
                <a:latin typeface="Calibri"/>
                <a:cs typeface="Calibri"/>
              </a:rPr>
              <a:t>population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60"/>
              </a:spcBef>
            </a:pPr>
            <a:r>
              <a:rPr dirty="0" sz="1200">
                <a:latin typeface="Calibri"/>
                <a:cs typeface="Calibri"/>
              </a:rPr>
              <a:t>All </a:t>
            </a:r>
            <a:r>
              <a:rPr dirty="0" sz="1200" spc="-5">
                <a:latin typeface="Calibri"/>
                <a:cs typeface="Calibri"/>
              </a:rPr>
              <a:t>randomised</a:t>
            </a:r>
            <a:r>
              <a:rPr dirty="0" sz="1200" spc="-70">
                <a:latin typeface="Calibri"/>
                <a:cs typeface="Calibri"/>
              </a:rPr>
              <a:t> </a:t>
            </a:r>
            <a:r>
              <a:rPr dirty="0" sz="1200" spc="-5">
                <a:latin typeface="Calibri"/>
                <a:cs typeface="Calibri"/>
              </a:rPr>
              <a:t>participants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598260" y="3678940"/>
            <a:ext cx="20085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whose </a:t>
            </a:r>
            <a:r>
              <a:rPr dirty="0" sz="1200" spc="-40">
                <a:latin typeface="Calibri"/>
                <a:cs typeface="Calibri"/>
              </a:rPr>
              <a:t>TAVI </a:t>
            </a:r>
            <a:r>
              <a:rPr dirty="0" sz="1200" spc="-10">
                <a:latin typeface="Calibri"/>
                <a:cs typeface="Calibri"/>
              </a:rPr>
              <a:t>procedure </a:t>
            </a:r>
            <a:r>
              <a:rPr dirty="0" sz="1200" spc="-5">
                <a:latin typeface="Calibri"/>
                <a:cs typeface="Calibri"/>
              </a:rPr>
              <a:t>is</a:t>
            </a:r>
            <a:r>
              <a:rPr dirty="0" sz="1200">
                <a:latin typeface="Calibri"/>
                <a:cs typeface="Calibri"/>
              </a:rPr>
              <a:t> </a:t>
            </a:r>
            <a:r>
              <a:rPr dirty="0" sz="1200" spc="-10">
                <a:latin typeface="Calibri"/>
                <a:cs typeface="Calibri"/>
              </a:rPr>
              <a:t>started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83539" y="4136324"/>
            <a:ext cx="1638935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solidFill>
                  <a:srgbClr val="942985"/>
                </a:solidFill>
                <a:latin typeface="Calibri"/>
                <a:cs typeface="Calibri"/>
              </a:rPr>
              <a:t>Primary</a:t>
            </a:r>
            <a:r>
              <a:rPr dirty="0" sz="1800" spc="-45" b="1">
                <a:solidFill>
                  <a:srgbClr val="942985"/>
                </a:solidFill>
                <a:latin typeface="Calibri"/>
                <a:cs typeface="Calibri"/>
              </a:rPr>
              <a:t> </a:t>
            </a:r>
            <a:r>
              <a:rPr dirty="0" sz="1800" spc="-5" b="1">
                <a:solidFill>
                  <a:srgbClr val="942985"/>
                </a:solidFill>
                <a:latin typeface="Calibri"/>
                <a:cs typeface="Calibri"/>
              </a:rPr>
              <a:t>analysis: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20809" y="4903370"/>
            <a:ext cx="4905375" cy="1854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50">
                <a:solidFill>
                  <a:srgbClr val="808080"/>
                </a:solidFill>
                <a:latin typeface="Calibri"/>
                <a:cs typeface="Calibri"/>
              </a:rPr>
              <a:t>Meta-analysis </a:t>
            </a:r>
            <a:r>
              <a:rPr dirty="0" sz="1050" spc="-5">
                <a:solidFill>
                  <a:srgbClr val="808080"/>
                </a:solidFill>
                <a:latin typeface="Calibri"/>
                <a:cs typeface="Calibri"/>
              </a:rPr>
              <a:t>plan </a:t>
            </a:r>
            <a:r>
              <a:rPr dirty="0" sz="1050">
                <a:solidFill>
                  <a:srgbClr val="808080"/>
                </a:solidFill>
                <a:latin typeface="Calibri"/>
                <a:cs typeface="Calibri"/>
              </a:rPr>
              <a:t>registered </a:t>
            </a:r>
            <a:r>
              <a:rPr dirty="0" sz="1050" spc="-5">
                <a:solidFill>
                  <a:srgbClr val="808080"/>
                </a:solidFill>
                <a:latin typeface="Calibri"/>
                <a:cs typeface="Calibri"/>
              </a:rPr>
              <a:t>prior </a:t>
            </a:r>
            <a:r>
              <a:rPr dirty="0" sz="1050">
                <a:solidFill>
                  <a:srgbClr val="808080"/>
                </a:solidFill>
                <a:latin typeface="Calibri"/>
                <a:cs typeface="Calibri"/>
              </a:rPr>
              <a:t>to </a:t>
            </a:r>
            <a:r>
              <a:rPr dirty="0" sz="1050" spc="-5">
                <a:solidFill>
                  <a:srgbClr val="808080"/>
                </a:solidFill>
                <a:latin typeface="Calibri"/>
                <a:cs typeface="Calibri"/>
              </a:rPr>
              <a:t>data unmasking: </a:t>
            </a:r>
            <a:r>
              <a:rPr dirty="0" sz="1050">
                <a:solidFill>
                  <a:srgbClr val="808080"/>
                </a:solidFill>
                <a:latin typeface="Calibri"/>
                <a:cs typeface="Calibri"/>
              </a:rPr>
              <a:t>PROSPERO 2022</a:t>
            </a:r>
            <a:r>
              <a:rPr dirty="0" sz="1050" spc="-75">
                <a:solidFill>
                  <a:srgbClr val="808080"/>
                </a:solidFill>
                <a:latin typeface="Calibri"/>
                <a:cs typeface="Calibri"/>
              </a:rPr>
              <a:t> </a:t>
            </a:r>
            <a:r>
              <a:rPr dirty="0" sz="1050" spc="-5">
                <a:solidFill>
                  <a:srgbClr val="808080"/>
                </a:solidFill>
                <a:latin typeface="Calibri"/>
                <a:cs typeface="Calibri"/>
              </a:rPr>
              <a:t>CRD42022324160</a:t>
            </a:r>
            <a:endParaRPr sz="10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98694" y="49221"/>
            <a:ext cx="369697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20" b="0">
                <a:latin typeface="Calibri"/>
                <a:cs typeface="Calibri"/>
              </a:rPr>
              <a:t>Patient</a:t>
            </a:r>
            <a:r>
              <a:rPr dirty="0" sz="3200" spc="-80" b="0">
                <a:latin typeface="Calibri"/>
                <a:cs typeface="Calibri"/>
              </a:rPr>
              <a:t> </a:t>
            </a:r>
            <a:r>
              <a:rPr dirty="0" sz="3200" spc="-10" b="0">
                <a:latin typeface="Calibri"/>
                <a:cs typeface="Calibri"/>
              </a:rPr>
              <a:t>Characteristics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117478" y="1206153"/>
            <a:ext cx="1657350" cy="432434"/>
          </a:xfrm>
          <a:custGeom>
            <a:avLst/>
            <a:gdLst/>
            <a:ahLst/>
            <a:cxnLst/>
            <a:rect l="l" t="t" r="r" b="b"/>
            <a:pathLst>
              <a:path w="1657350" h="432435">
                <a:moveTo>
                  <a:pt x="72050" y="432293"/>
                </a:moveTo>
                <a:lnTo>
                  <a:pt x="44004" y="426630"/>
                </a:lnTo>
                <a:lnTo>
                  <a:pt x="21103" y="411189"/>
                </a:lnTo>
                <a:lnTo>
                  <a:pt x="5662" y="388287"/>
                </a:lnTo>
                <a:lnTo>
                  <a:pt x="0" y="360242"/>
                </a:lnTo>
                <a:lnTo>
                  <a:pt x="0" y="72050"/>
                </a:lnTo>
                <a:lnTo>
                  <a:pt x="5662" y="44005"/>
                </a:lnTo>
                <a:lnTo>
                  <a:pt x="21103" y="21102"/>
                </a:lnTo>
                <a:lnTo>
                  <a:pt x="44005" y="5662"/>
                </a:lnTo>
                <a:lnTo>
                  <a:pt x="72050" y="0"/>
                </a:lnTo>
                <a:lnTo>
                  <a:pt x="1585114" y="0"/>
                </a:lnTo>
                <a:lnTo>
                  <a:pt x="1613159" y="5662"/>
                </a:lnTo>
                <a:lnTo>
                  <a:pt x="1636061" y="21103"/>
                </a:lnTo>
                <a:lnTo>
                  <a:pt x="1651502" y="44005"/>
                </a:lnTo>
                <a:lnTo>
                  <a:pt x="1657164" y="72050"/>
                </a:lnTo>
                <a:lnTo>
                  <a:pt x="1657164" y="360242"/>
                </a:lnTo>
                <a:lnTo>
                  <a:pt x="1636061" y="411190"/>
                </a:lnTo>
                <a:lnTo>
                  <a:pt x="1585114" y="432292"/>
                </a:lnTo>
                <a:lnTo>
                  <a:pt x="72050" y="432293"/>
                </a:lnTo>
                <a:close/>
              </a:path>
            </a:pathLst>
          </a:custGeom>
          <a:solidFill>
            <a:srgbClr val="FDE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117850" y="1206500"/>
            <a:ext cx="1657350" cy="433070"/>
          </a:xfrm>
          <a:custGeom>
            <a:avLst/>
            <a:gdLst/>
            <a:ahLst/>
            <a:cxnLst/>
            <a:rect l="l" t="t" r="r" b="b"/>
            <a:pathLst>
              <a:path w="1657350" h="433069">
                <a:moveTo>
                  <a:pt x="0" y="72231"/>
                </a:moveTo>
                <a:lnTo>
                  <a:pt x="5556" y="44450"/>
                </a:lnTo>
                <a:lnTo>
                  <a:pt x="21431" y="21431"/>
                </a:lnTo>
                <a:lnTo>
                  <a:pt x="44450" y="5556"/>
                </a:lnTo>
                <a:lnTo>
                  <a:pt x="72231" y="0"/>
                </a:lnTo>
                <a:lnTo>
                  <a:pt x="1585118" y="0"/>
                </a:lnTo>
                <a:lnTo>
                  <a:pt x="1612900" y="5556"/>
                </a:lnTo>
                <a:lnTo>
                  <a:pt x="1635918" y="21431"/>
                </a:lnTo>
                <a:lnTo>
                  <a:pt x="1651793" y="44450"/>
                </a:lnTo>
                <a:lnTo>
                  <a:pt x="1657350" y="72231"/>
                </a:lnTo>
                <a:lnTo>
                  <a:pt x="1657350" y="360362"/>
                </a:lnTo>
                <a:lnTo>
                  <a:pt x="1651793" y="388143"/>
                </a:lnTo>
                <a:lnTo>
                  <a:pt x="1635918" y="411162"/>
                </a:lnTo>
                <a:lnTo>
                  <a:pt x="1612900" y="427037"/>
                </a:lnTo>
                <a:lnTo>
                  <a:pt x="1585118" y="432593"/>
                </a:lnTo>
                <a:lnTo>
                  <a:pt x="72231" y="432593"/>
                </a:lnTo>
                <a:lnTo>
                  <a:pt x="44450" y="427037"/>
                </a:lnTo>
                <a:lnTo>
                  <a:pt x="21431" y="411162"/>
                </a:lnTo>
                <a:lnTo>
                  <a:pt x="5556" y="388143"/>
                </a:lnTo>
                <a:lnTo>
                  <a:pt x="0" y="360362"/>
                </a:lnTo>
                <a:lnTo>
                  <a:pt x="0" y="72231"/>
                </a:lnTo>
                <a:close/>
              </a:path>
            </a:pathLst>
          </a:custGeom>
          <a:ln w="254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3300383" y="1201838"/>
            <a:ext cx="1292225" cy="3949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575"/>
              </a:lnSpc>
              <a:spcBef>
                <a:spcPts val="100"/>
              </a:spcBef>
            </a:pPr>
            <a:r>
              <a:rPr dirty="0" sz="1400" spc="-50" b="1">
                <a:latin typeface="Calibri"/>
                <a:cs typeface="Calibri"/>
              </a:rPr>
              <a:t>TAVI </a:t>
            </a:r>
            <a:r>
              <a:rPr dirty="0" sz="1400" spc="-5" b="1">
                <a:latin typeface="Calibri"/>
                <a:cs typeface="Calibri"/>
              </a:rPr>
              <a:t>without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CEP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ts val="1335"/>
              </a:lnSpc>
            </a:pPr>
            <a:r>
              <a:rPr dirty="0" sz="1200">
                <a:latin typeface="Calibri"/>
                <a:cs typeface="Calibri"/>
              </a:rPr>
              <a:t>N=5293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455642" y="1206626"/>
            <a:ext cx="1657350" cy="432434"/>
          </a:xfrm>
          <a:custGeom>
            <a:avLst/>
            <a:gdLst/>
            <a:ahLst/>
            <a:cxnLst/>
            <a:rect l="l" t="t" r="r" b="b"/>
            <a:pathLst>
              <a:path w="1657350" h="432435">
                <a:moveTo>
                  <a:pt x="1585113" y="432292"/>
                </a:moveTo>
                <a:lnTo>
                  <a:pt x="72050" y="432292"/>
                </a:lnTo>
                <a:lnTo>
                  <a:pt x="44005" y="426630"/>
                </a:lnTo>
                <a:lnTo>
                  <a:pt x="21103" y="411189"/>
                </a:lnTo>
                <a:lnTo>
                  <a:pt x="5662" y="388287"/>
                </a:lnTo>
                <a:lnTo>
                  <a:pt x="0" y="360242"/>
                </a:lnTo>
                <a:lnTo>
                  <a:pt x="0" y="72050"/>
                </a:lnTo>
                <a:lnTo>
                  <a:pt x="5662" y="44005"/>
                </a:lnTo>
                <a:lnTo>
                  <a:pt x="21103" y="21102"/>
                </a:lnTo>
                <a:lnTo>
                  <a:pt x="44005" y="5662"/>
                </a:lnTo>
                <a:lnTo>
                  <a:pt x="72050" y="0"/>
                </a:lnTo>
                <a:lnTo>
                  <a:pt x="1585114" y="0"/>
                </a:lnTo>
                <a:lnTo>
                  <a:pt x="1636061" y="21103"/>
                </a:lnTo>
                <a:lnTo>
                  <a:pt x="1657164" y="72050"/>
                </a:lnTo>
                <a:lnTo>
                  <a:pt x="1657165" y="360242"/>
                </a:lnTo>
                <a:lnTo>
                  <a:pt x="1651501" y="388287"/>
                </a:lnTo>
                <a:lnTo>
                  <a:pt x="1636060" y="411189"/>
                </a:lnTo>
                <a:lnTo>
                  <a:pt x="1613158" y="426630"/>
                </a:lnTo>
                <a:lnTo>
                  <a:pt x="1585113" y="432292"/>
                </a:lnTo>
                <a:close/>
              </a:path>
            </a:pathLst>
          </a:custGeom>
          <a:solidFill>
            <a:srgbClr val="E6E0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456237" y="1207293"/>
            <a:ext cx="1656714" cy="431800"/>
          </a:xfrm>
          <a:custGeom>
            <a:avLst/>
            <a:gdLst/>
            <a:ahLst/>
            <a:cxnLst/>
            <a:rect l="l" t="t" r="r" b="b"/>
            <a:pathLst>
              <a:path w="1656715" h="431800">
                <a:moveTo>
                  <a:pt x="0" y="71437"/>
                </a:moveTo>
                <a:lnTo>
                  <a:pt x="5556" y="43656"/>
                </a:lnTo>
                <a:lnTo>
                  <a:pt x="20637" y="20637"/>
                </a:lnTo>
                <a:lnTo>
                  <a:pt x="43656" y="5556"/>
                </a:lnTo>
                <a:lnTo>
                  <a:pt x="71437" y="0"/>
                </a:lnTo>
                <a:lnTo>
                  <a:pt x="1585118" y="0"/>
                </a:lnTo>
                <a:lnTo>
                  <a:pt x="1612900" y="5556"/>
                </a:lnTo>
                <a:lnTo>
                  <a:pt x="1635918" y="20637"/>
                </a:lnTo>
                <a:lnTo>
                  <a:pt x="1651000" y="43656"/>
                </a:lnTo>
                <a:lnTo>
                  <a:pt x="1656556" y="71437"/>
                </a:lnTo>
                <a:lnTo>
                  <a:pt x="1656556" y="359568"/>
                </a:lnTo>
                <a:lnTo>
                  <a:pt x="1651000" y="388143"/>
                </a:lnTo>
                <a:lnTo>
                  <a:pt x="1635918" y="411162"/>
                </a:lnTo>
                <a:lnTo>
                  <a:pt x="1612900" y="426243"/>
                </a:lnTo>
                <a:lnTo>
                  <a:pt x="1585118" y="431800"/>
                </a:lnTo>
                <a:lnTo>
                  <a:pt x="71437" y="431800"/>
                </a:lnTo>
                <a:lnTo>
                  <a:pt x="43656" y="426243"/>
                </a:lnTo>
                <a:lnTo>
                  <a:pt x="20637" y="411162"/>
                </a:lnTo>
                <a:lnTo>
                  <a:pt x="5556" y="388143"/>
                </a:lnTo>
                <a:lnTo>
                  <a:pt x="0" y="359568"/>
                </a:lnTo>
                <a:lnTo>
                  <a:pt x="0" y="71437"/>
                </a:lnTo>
                <a:close/>
              </a:path>
            </a:pathLst>
          </a:custGeom>
          <a:ln w="25400">
            <a:solidFill>
              <a:srgbClr val="61207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5764753" y="1202311"/>
            <a:ext cx="1039494" cy="3949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575"/>
              </a:lnSpc>
              <a:spcBef>
                <a:spcPts val="100"/>
              </a:spcBef>
            </a:pPr>
            <a:r>
              <a:rPr dirty="0" sz="1400" spc="-50" b="1">
                <a:latin typeface="Calibri"/>
                <a:cs typeface="Calibri"/>
              </a:rPr>
              <a:t>TAVI </a:t>
            </a:r>
            <a:r>
              <a:rPr dirty="0" sz="1400" spc="-5" b="1">
                <a:latin typeface="Calibri"/>
                <a:cs typeface="Calibri"/>
              </a:rPr>
              <a:t>with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CEP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ts val="1335"/>
              </a:lnSpc>
            </a:pPr>
            <a:r>
              <a:rPr dirty="0" sz="1200">
                <a:latin typeface="Calibri"/>
                <a:cs typeface="Calibri"/>
              </a:rPr>
              <a:t>N=5287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74266" y="833165"/>
            <a:ext cx="2326640" cy="2997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800" spc="-5" b="1">
                <a:latin typeface="Calibri"/>
                <a:cs typeface="Calibri"/>
              </a:rPr>
              <a:t>Modified </a:t>
            </a:r>
            <a:r>
              <a:rPr dirty="0" sz="1800" spc="5" b="1">
                <a:latin typeface="Calibri"/>
                <a:cs typeface="Calibri"/>
              </a:rPr>
              <a:t>ITT</a:t>
            </a:r>
            <a:r>
              <a:rPr dirty="0" sz="1800" spc="-55" b="1">
                <a:latin typeface="Calibri"/>
                <a:cs typeface="Calibri"/>
              </a:rPr>
              <a:t> </a:t>
            </a:r>
            <a:r>
              <a:rPr dirty="0" sz="1800" spc="-5" b="1">
                <a:latin typeface="Calibri"/>
                <a:cs typeface="Calibri"/>
              </a:rPr>
              <a:t>population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75011" y="1684120"/>
            <a:ext cx="65468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80.6±7.0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486607" y="2181101"/>
            <a:ext cx="1033144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38.2%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Female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007552" y="2595856"/>
            <a:ext cx="2011045" cy="48260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dirty="0" sz="1400" spc="-10">
                <a:latin typeface="Calibri"/>
                <a:cs typeface="Calibri"/>
              </a:rPr>
              <a:t>STS Score: </a:t>
            </a:r>
            <a:r>
              <a:rPr dirty="0" sz="1400">
                <a:latin typeface="Calibri"/>
                <a:cs typeface="Calibri"/>
              </a:rPr>
              <a:t>2.6% [1.7,</a:t>
            </a:r>
            <a:r>
              <a:rPr dirty="0" sz="1400" spc="-2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4.2]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dirty="0" sz="1400" spc="-10">
                <a:latin typeface="Calibri"/>
                <a:cs typeface="Calibri"/>
              </a:rPr>
              <a:t>EuroScore </a:t>
            </a:r>
            <a:r>
              <a:rPr dirty="0" sz="1400">
                <a:latin typeface="Calibri"/>
                <a:cs typeface="Calibri"/>
              </a:rPr>
              <a:t>II: 2.5% [1.6,</a:t>
            </a:r>
            <a:r>
              <a:rPr dirty="0" sz="1400" spc="-8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4.3]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30227" y="1679048"/>
            <a:ext cx="65468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80.6±7.0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841823" y="2184631"/>
            <a:ext cx="1033144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39.9%</a:t>
            </a:r>
            <a:r>
              <a:rPr dirty="0" sz="1400" spc="-70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Female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15225" y="2615581"/>
            <a:ext cx="2011045" cy="482600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algn="r" marR="52069">
              <a:lnSpc>
                <a:spcPct val="100000"/>
              </a:lnSpc>
              <a:spcBef>
                <a:spcPts val="215"/>
              </a:spcBef>
            </a:pPr>
            <a:r>
              <a:rPr dirty="0" sz="1400" spc="-10">
                <a:latin typeface="Calibri"/>
                <a:cs typeface="Calibri"/>
              </a:rPr>
              <a:t>STS Score: </a:t>
            </a:r>
            <a:r>
              <a:rPr dirty="0" sz="1400">
                <a:latin typeface="Calibri"/>
                <a:cs typeface="Calibri"/>
              </a:rPr>
              <a:t>2.7% [1.7,</a:t>
            </a:r>
            <a:r>
              <a:rPr dirty="0" sz="1400" spc="-60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4.1]</a:t>
            </a:r>
            <a:endParaRPr sz="1400">
              <a:latin typeface="Calibri"/>
              <a:cs typeface="Calibri"/>
            </a:endParaRPr>
          </a:p>
          <a:p>
            <a:pPr algn="r" marR="5080">
              <a:lnSpc>
                <a:spcPct val="100000"/>
              </a:lnSpc>
              <a:spcBef>
                <a:spcPts val="120"/>
              </a:spcBef>
            </a:pPr>
            <a:r>
              <a:rPr dirty="0" sz="1400" spc="-10">
                <a:latin typeface="Calibri"/>
                <a:cs typeface="Calibri"/>
              </a:rPr>
              <a:t>EuroScore </a:t>
            </a:r>
            <a:r>
              <a:rPr dirty="0" sz="1400">
                <a:latin typeface="Calibri"/>
                <a:cs typeface="Calibri"/>
              </a:rPr>
              <a:t>II: 2.6% [1.6,</a:t>
            </a:r>
            <a:r>
              <a:rPr dirty="0" sz="1400" spc="-8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4.4]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432678" y="1587632"/>
            <a:ext cx="278047" cy="43724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2298700" y="2070100"/>
            <a:ext cx="542420" cy="111531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838206" y="3332953"/>
          <a:ext cx="7965440" cy="16916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76195"/>
                <a:gridCol w="1616075"/>
                <a:gridCol w="2437764"/>
                <a:gridCol w="1334770"/>
              </a:tblGrid>
              <a:tr h="270589">
                <a:tc>
                  <a:txBody>
                    <a:bodyPr/>
                    <a:lstStyle/>
                    <a:p>
                      <a:pPr marL="163830">
                        <a:lnSpc>
                          <a:spcPts val="1475"/>
                        </a:lnSpc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Native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Valve</a:t>
                      </a:r>
                      <a:r>
                        <a:rPr dirty="0" sz="1400" spc="-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 spc="-20">
                          <a:latin typeface="Calibri"/>
                          <a:cs typeface="Calibri"/>
                        </a:rPr>
                        <a:t>Type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118745">
                        <a:lnSpc>
                          <a:spcPts val="114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8.2%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Bicuspid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857885">
                        <a:lnSpc>
                          <a:spcPts val="133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8.8%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400">
                          <a:latin typeface="Calibri"/>
                          <a:cs typeface="Calibri"/>
                        </a:rPr>
                        <a:t>Bicuspid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497040">
                <a:tc>
                  <a:txBody>
                    <a:bodyPr/>
                    <a:lstStyle/>
                    <a:p>
                      <a:pPr marL="236220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dirty="0" sz="1400" spc="-5">
                          <a:latin typeface="Calibri"/>
                          <a:cs typeface="Calibri"/>
                        </a:rPr>
                        <a:t>Medical</a:t>
                      </a:r>
                      <a:r>
                        <a:rPr dirty="0" sz="1400" spc="-10">
                          <a:latin typeface="Calibri"/>
                          <a:cs typeface="Calibri"/>
                        </a:rPr>
                        <a:t> History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Coronary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artery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disease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2984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marL="314960">
                        <a:lnSpc>
                          <a:spcPct val="10000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40.6%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endParaRPr sz="16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41.2%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3175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8572">
                <a:tc>
                  <a:txBody>
                    <a:bodyPr/>
                    <a:lstStyle/>
                    <a:p>
                      <a:pPr marL="31750">
                        <a:lnSpc>
                          <a:spcPts val="1380"/>
                        </a:lnSpc>
                      </a:pPr>
                      <a:r>
                        <a:rPr dirty="0" sz="1200">
                          <a:latin typeface="Calibri"/>
                          <a:cs typeface="Calibri"/>
                        </a:rPr>
                        <a:t>Prior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coronary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revascularization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960">
                        <a:lnSpc>
                          <a:spcPts val="157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18.8%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17.8%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8573">
                <a:tc>
                  <a:txBody>
                    <a:bodyPr/>
                    <a:lstStyle/>
                    <a:p>
                      <a:pPr marL="31750">
                        <a:lnSpc>
                          <a:spcPts val="1380"/>
                        </a:lnSpc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History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of</a:t>
                      </a:r>
                      <a:r>
                        <a:rPr dirty="0" sz="1200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5">
                          <a:latin typeface="Calibri"/>
                          <a:cs typeface="Calibri"/>
                        </a:rPr>
                        <a:t>stroke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60680">
                        <a:lnSpc>
                          <a:spcPts val="157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6.8%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6.3%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38573">
                <a:tc>
                  <a:txBody>
                    <a:bodyPr/>
                    <a:lstStyle/>
                    <a:p>
                      <a:pPr marL="31750">
                        <a:lnSpc>
                          <a:spcPts val="1380"/>
                        </a:lnSpc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History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of transient ischemic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 attacks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60680">
                        <a:lnSpc>
                          <a:spcPts val="157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7.1%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7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7.6%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/>
                </a:tc>
              </a:tr>
              <a:tr h="208261">
                <a:tc>
                  <a:txBody>
                    <a:bodyPr/>
                    <a:lstStyle/>
                    <a:p>
                      <a:pPr marL="31750">
                        <a:lnSpc>
                          <a:spcPts val="1380"/>
                        </a:lnSpc>
                      </a:pPr>
                      <a:r>
                        <a:rPr dirty="0" sz="1200" spc="-10">
                          <a:latin typeface="Calibri"/>
                          <a:cs typeface="Calibri"/>
                        </a:rPr>
                        <a:t>History </a:t>
                      </a:r>
                      <a:r>
                        <a:rPr dirty="0" sz="1200" spc="-5">
                          <a:latin typeface="Calibri"/>
                          <a:cs typeface="Calibri"/>
                        </a:rPr>
                        <a:t>of atrial fibrillation or</a:t>
                      </a:r>
                      <a:r>
                        <a:rPr dirty="0" sz="1200" spc="5">
                          <a:latin typeface="Calibri"/>
                          <a:cs typeface="Calibri"/>
                        </a:rPr>
                        <a:t> </a:t>
                      </a:r>
                      <a:r>
                        <a:rPr dirty="0" sz="1200" spc="-10">
                          <a:latin typeface="Calibri"/>
                          <a:cs typeface="Calibri"/>
                        </a:rPr>
                        <a:t>flutter</a:t>
                      </a:r>
                      <a:endParaRPr sz="12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314960">
                        <a:lnSpc>
                          <a:spcPts val="154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33.5%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40"/>
                        </a:lnSpc>
                      </a:pPr>
                      <a:r>
                        <a:rPr dirty="0" sz="1400">
                          <a:latin typeface="Calibri"/>
                          <a:cs typeface="Calibri"/>
                        </a:rPr>
                        <a:t>34.0%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B="0" marT="0"/>
                </a:tc>
                <a:tc>
                  <a:txBody>
                    <a:bodyPr/>
                    <a:lstStyle/>
                    <a:p>
                      <a:pPr marL="58356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dirty="0" sz="1100" spc="-5" b="0">
                          <a:solidFill>
                            <a:srgbClr val="61207A"/>
                          </a:solidFill>
                          <a:latin typeface="Calibri Light"/>
                          <a:cs typeface="Calibri Light"/>
                        </a:rPr>
                        <a:t>europcr.com</a:t>
                      </a:r>
                      <a:endParaRPr sz="1100">
                        <a:latin typeface="Calibri Light"/>
                        <a:cs typeface="Calibri Light"/>
                      </a:endParaRPr>
                    </a:p>
                  </a:txBody>
                  <a:tcPr marL="0" marR="0" marB="0" marT="22860"/>
                </a:tc>
              </a:tr>
            </a:tbl>
          </a:graphicData>
        </a:graphic>
      </p:graphicFrame>
      <p:sp>
        <p:nvSpPr>
          <p:cNvPr id="20" name="object 20"/>
          <p:cNvSpPr txBox="1"/>
          <p:nvPr/>
        </p:nvSpPr>
        <p:spPr>
          <a:xfrm>
            <a:off x="1260373" y="1664076"/>
            <a:ext cx="75882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alibri"/>
                <a:cs typeface="Calibri"/>
              </a:rPr>
              <a:t>Mean</a:t>
            </a:r>
            <a:r>
              <a:rPr dirty="0" sz="1400" spc="-75">
                <a:latin typeface="Calibri"/>
                <a:cs typeface="Calibri"/>
              </a:rPr>
              <a:t> </a:t>
            </a:r>
            <a:r>
              <a:rPr dirty="0" sz="1400" spc="-5">
                <a:latin typeface="Calibri"/>
                <a:cs typeface="Calibri"/>
              </a:rPr>
              <a:t>Age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05456" y="2208645"/>
            <a:ext cx="26987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latin typeface="Calibri"/>
                <a:cs typeface="Calibri"/>
              </a:rPr>
              <a:t>S</a:t>
            </a:r>
            <a:r>
              <a:rPr dirty="0" sz="1400" spc="-25">
                <a:latin typeface="Calibri"/>
                <a:cs typeface="Calibri"/>
              </a:rPr>
              <a:t>e</a:t>
            </a:r>
            <a:r>
              <a:rPr dirty="0" sz="1400">
                <a:latin typeface="Calibri"/>
                <a:cs typeface="Calibri"/>
              </a:rPr>
              <a:t>x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83801" y="2782722"/>
            <a:ext cx="912494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0">
                <a:latin typeface="Calibri"/>
                <a:cs typeface="Calibri"/>
              </a:rPr>
              <a:t>Surgical</a:t>
            </a:r>
            <a:r>
              <a:rPr dirty="0" sz="1400" spc="-55">
                <a:latin typeface="Calibri"/>
                <a:cs typeface="Calibri"/>
              </a:rPr>
              <a:t> </a:t>
            </a:r>
            <a:r>
              <a:rPr dirty="0" sz="1400">
                <a:latin typeface="Calibri"/>
                <a:cs typeface="Calibri"/>
              </a:rPr>
              <a:t>Risk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336800" y="3175000"/>
            <a:ext cx="507110" cy="50711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39541" y="4826561"/>
            <a:ext cx="745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362115" y="1959349"/>
            <a:ext cx="1302385" cy="1952625"/>
          </a:xfrm>
          <a:custGeom>
            <a:avLst/>
            <a:gdLst/>
            <a:ahLst/>
            <a:cxnLst/>
            <a:rect l="l" t="t" r="r" b="b"/>
            <a:pathLst>
              <a:path w="1302385" h="1952625">
                <a:moveTo>
                  <a:pt x="0" y="0"/>
                </a:moveTo>
                <a:lnTo>
                  <a:pt x="1302054" y="0"/>
                </a:lnTo>
                <a:lnTo>
                  <a:pt x="1302054" y="1952595"/>
                </a:lnTo>
                <a:lnTo>
                  <a:pt x="0" y="1952595"/>
                </a:lnTo>
                <a:lnTo>
                  <a:pt x="0" y="0"/>
                </a:lnTo>
                <a:close/>
              </a:path>
            </a:pathLst>
          </a:custGeom>
          <a:solidFill>
            <a:srgbClr val="FCD5B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362115" y="1959349"/>
            <a:ext cx="1302385" cy="1952625"/>
          </a:xfrm>
          <a:custGeom>
            <a:avLst/>
            <a:gdLst/>
            <a:ahLst/>
            <a:cxnLst/>
            <a:rect l="l" t="t" r="r" b="b"/>
            <a:pathLst>
              <a:path w="1302385" h="1952625">
                <a:moveTo>
                  <a:pt x="0" y="0"/>
                </a:moveTo>
                <a:lnTo>
                  <a:pt x="1302054" y="0"/>
                </a:lnTo>
                <a:lnTo>
                  <a:pt x="1302054" y="1952595"/>
                </a:lnTo>
                <a:lnTo>
                  <a:pt x="0" y="195259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072969" y="2808304"/>
            <a:ext cx="1302385" cy="1104265"/>
          </a:xfrm>
          <a:custGeom>
            <a:avLst/>
            <a:gdLst/>
            <a:ahLst/>
            <a:cxnLst/>
            <a:rect l="l" t="t" r="r" b="b"/>
            <a:pathLst>
              <a:path w="1302385" h="1104264">
                <a:moveTo>
                  <a:pt x="0" y="0"/>
                </a:moveTo>
                <a:lnTo>
                  <a:pt x="1302054" y="0"/>
                </a:lnTo>
                <a:lnTo>
                  <a:pt x="1302054" y="1103640"/>
                </a:lnTo>
                <a:lnTo>
                  <a:pt x="0" y="1103640"/>
                </a:lnTo>
                <a:lnTo>
                  <a:pt x="0" y="0"/>
                </a:lnTo>
                <a:close/>
              </a:path>
            </a:pathLst>
          </a:custGeom>
          <a:solidFill>
            <a:srgbClr val="FCD5B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072969" y="2808304"/>
            <a:ext cx="1302385" cy="1104265"/>
          </a:xfrm>
          <a:custGeom>
            <a:avLst/>
            <a:gdLst/>
            <a:ahLst/>
            <a:cxnLst/>
            <a:rect l="l" t="t" r="r" b="b"/>
            <a:pathLst>
              <a:path w="1302385" h="1104264">
                <a:moveTo>
                  <a:pt x="0" y="0"/>
                </a:moveTo>
                <a:lnTo>
                  <a:pt x="1302054" y="0"/>
                </a:lnTo>
                <a:lnTo>
                  <a:pt x="1302054" y="1103640"/>
                </a:lnTo>
                <a:lnTo>
                  <a:pt x="0" y="110364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794375" y="2044245"/>
            <a:ext cx="1302385" cy="1868170"/>
          </a:xfrm>
          <a:custGeom>
            <a:avLst/>
            <a:gdLst/>
            <a:ahLst/>
            <a:cxnLst/>
            <a:rect l="l" t="t" r="r" b="b"/>
            <a:pathLst>
              <a:path w="1302385" h="1868170">
                <a:moveTo>
                  <a:pt x="0" y="0"/>
                </a:moveTo>
                <a:lnTo>
                  <a:pt x="1302054" y="0"/>
                </a:lnTo>
                <a:lnTo>
                  <a:pt x="1302054" y="1867700"/>
                </a:lnTo>
                <a:lnTo>
                  <a:pt x="0" y="1867700"/>
                </a:lnTo>
                <a:lnTo>
                  <a:pt x="0" y="0"/>
                </a:lnTo>
                <a:close/>
              </a:path>
            </a:pathLst>
          </a:custGeom>
          <a:solidFill>
            <a:srgbClr val="B3A2C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794375" y="2044245"/>
            <a:ext cx="1302385" cy="1868170"/>
          </a:xfrm>
          <a:custGeom>
            <a:avLst/>
            <a:gdLst/>
            <a:ahLst/>
            <a:cxnLst/>
            <a:rect l="l" t="t" r="r" b="b"/>
            <a:pathLst>
              <a:path w="1302385" h="1868170">
                <a:moveTo>
                  <a:pt x="0" y="0"/>
                </a:moveTo>
                <a:lnTo>
                  <a:pt x="1302054" y="0"/>
                </a:lnTo>
                <a:lnTo>
                  <a:pt x="1302054" y="1867700"/>
                </a:lnTo>
                <a:lnTo>
                  <a:pt x="0" y="186770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703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6505230" y="3062990"/>
            <a:ext cx="1302385" cy="848994"/>
          </a:xfrm>
          <a:custGeom>
            <a:avLst/>
            <a:gdLst/>
            <a:ahLst/>
            <a:cxnLst/>
            <a:rect l="l" t="t" r="r" b="b"/>
            <a:pathLst>
              <a:path w="1302384" h="848995">
                <a:moveTo>
                  <a:pt x="0" y="0"/>
                </a:moveTo>
                <a:lnTo>
                  <a:pt x="1302053" y="0"/>
                </a:lnTo>
                <a:lnTo>
                  <a:pt x="1302053" y="848954"/>
                </a:lnTo>
                <a:lnTo>
                  <a:pt x="0" y="84895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703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873844" y="3911945"/>
            <a:ext cx="7421880" cy="0"/>
          </a:xfrm>
          <a:custGeom>
            <a:avLst/>
            <a:gdLst/>
            <a:ahLst/>
            <a:cxnLst/>
            <a:rect l="l" t="t" r="r" b="b"/>
            <a:pathLst>
              <a:path w="7421880" h="0">
                <a:moveTo>
                  <a:pt x="0" y="0"/>
                </a:moveTo>
                <a:lnTo>
                  <a:pt x="742171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873844" y="3911945"/>
            <a:ext cx="7421880" cy="0"/>
          </a:xfrm>
          <a:custGeom>
            <a:avLst/>
            <a:gdLst/>
            <a:ahLst/>
            <a:cxnLst/>
            <a:rect l="l" t="t" r="r" b="b"/>
            <a:pathLst>
              <a:path w="7421880" h="0">
                <a:moveTo>
                  <a:pt x="0" y="0"/>
                </a:moveTo>
                <a:lnTo>
                  <a:pt x="7421710" y="0"/>
                </a:lnTo>
              </a:path>
            </a:pathLst>
          </a:custGeom>
          <a:ln w="12700">
            <a:solidFill>
              <a:srgbClr val="4D4D4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838517" y="1955590"/>
            <a:ext cx="3702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2.3%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270777" y="2040486"/>
            <a:ext cx="3702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2.2%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509992" y="3067753"/>
            <a:ext cx="1292860" cy="838200"/>
          </a:xfrm>
          <a:prstGeom prst="rect">
            <a:avLst/>
          </a:prstGeom>
          <a:solidFill>
            <a:srgbClr val="B3A2C7"/>
          </a:solidFill>
        </p:spPr>
        <p:txBody>
          <a:bodyPr wrap="square" lIns="0" tIns="3810" rIns="0" bIns="0" rtlCol="0" vert="horz">
            <a:spAutoFit/>
          </a:bodyPr>
          <a:lstStyle/>
          <a:p>
            <a:pPr algn="ctr" marL="7620">
              <a:lnSpc>
                <a:spcPct val="100000"/>
              </a:lnSpc>
              <a:spcBef>
                <a:spcPts val="30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1.0%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046359" y="1051728"/>
            <a:ext cx="105410" cy="105410"/>
          </a:xfrm>
          <a:custGeom>
            <a:avLst/>
            <a:gdLst/>
            <a:ahLst/>
            <a:cxnLst/>
            <a:rect l="l" t="t" r="r" b="b"/>
            <a:pathLst>
              <a:path w="105410" h="105409">
                <a:moveTo>
                  <a:pt x="0" y="0"/>
                </a:moveTo>
                <a:lnTo>
                  <a:pt x="105155" y="0"/>
                </a:lnTo>
                <a:lnTo>
                  <a:pt x="105155" y="105155"/>
                </a:lnTo>
                <a:lnTo>
                  <a:pt x="0" y="10515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046359" y="1051728"/>
            <a:ext cx="105410" cy="105410"/>
          </a:xfrm>
          <a:custGeom>
            <a:avLst/>
            <a:gdLst/>
            <a:ahLst/>
            <a:cxnLst/>
            <a:rect l="l" t="t" r="r" b="b"/>
            <a:pathLst>
              <a:path w="105410" h="105409">
                <a:moveTo>
                  <a:pt x="0" y="0"/>
                </a:moveTo>
                <a:lnTo>
                  <a:pt x="105155" y="0"/>
                </a:lnTo>
                <a:lnTo>
                  <a:pt x="105155" y="105155"/>
                </a:lnTo>
                <a:lnTo>
                  <a:pt x="0" y="105155"/>
                </a:lnTo>
                <a:lnTo>
                  <a:pt x="0" y="0"/>
                </a:lnTo>
                <a:close/>
              </a:path>
            </a:pathLst>
          </a:custGeom>
          <a:solidFill>
            <a:srgbClr val="FCD5B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046359" y="1051728"/>
            <a:ext cx="105410" cy="105410"/>
          </a:xfrm>
          <a:custGeom>
            <a:avLst/>
            <a:gdLst/>
            <a:ahLst/>
            <a:cxnLst/>
            <a:rect l="l" t="t" r="r" b="b"/>
            <a:pathLst>
              <a:path w="105410" h="105409">
                <a:moveTo>
                  <a:pt x="0" y="0"/>
                </a:moveTo>
                <a:lnTo>
                  <a:pt x="105155" y="0"/>
                </a:lnTo>
                <a:lnTo>
                  <a:pt x="105155" y="105155"/>
                </a:lnTo>
                <a:lnTo>
                  <a:pt x="0" y="10515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6173867" y="924810"/>
            <a:ext cx="1972310" cy="54991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22800"/>
              </a:lnSpc>
              <a:spcBef>
                <a:spcPts val="100"/>
              </a:spcBef>
            </a:pPr>
            <a:r>
              <a:rPr dirty="0" sz="1400" spc="-45">
                <a:solidFill>
                  <a:srgbClr val="FF9900"/>
                </a:solidFill>
                <a:latin typeface="Calibri"/>
                <a:cs typeface="Calibri"/>
              </a:rPr>
              <a:t>TAVI </a:t>
            </a:r>
            <a:r>
              <a:rPr dirty="0" sz="1400">
                <a:solidFill>
                  <a:srgbClr val="FF9900"/>
                </a:solidFill>
                <a:latin typeface="Calibri"/>
                <a:cs typeface="Calibri"/>
              </a:rPr>
              <a:t>without </a:t>
            </a:r>
            <a:r>
              <a:rPr dirty="0" sz="1400" spc="-5">
                <a:solidFill>
                  <a:srgbClr val="FF9900"/>
                </a:solidFill>
                <a:latin typeface="Calibri"/>
                <a:cs typeface="Calibri"/>
              </a:rPr>
              <a:t>CEP (N=5293)  </a:t>
            </a:r>
            <a:r>
              <a:rPr dirty="0" sz="1400" spc="-45">
                <a:solidFill>
                  <a:srgbClr val="7030A0"/>
                </a:solidFill>
                <a:latin typeface="Calibri"/>
                <a:cs typeface="Calibri"/>
              </a:rPr>
              <a:t>TAVI </a:t>
            </a:r>
            <a:r>
              <a:rPr dirty="0" sz="1400">
                <a:solidFill>
                  <a:srgbClr val="7030A0"/>
                </a:solidFill>
                <a:latin typeface="Calibri"/>
                <a:cs typeface="Calibri"/>
              </a:rPr>
              <a:t>with </a:t>
            </a:r>
            <a:r>
              <a:rPr dirty="0" sz="1400" spc="-5">
                <a:solidFill>
                  <a:srgbClr val="7030A0"/>
                </a:solidFill>
                <a:latin typeface="Calibri"/>
                <a:cs typeface="Calibri"/>
              </a:rPr>
              <a:t>CEP</a:t>
            </a:r>
            <a:r>
              <a:rPr dirty="0" sz="1400" spc="5">
                <a:solidFill>
                  <a:srgbClr val="7030A0"/>
                </a:solidFill>
                <a:latin typeface="Calibri"/>
                <a:cs typeface="Calibri"/>
              </a:rPr>
              <a:t> </a:t>
            </a:r>
            <a:r>
              <a:rPr dirty="0" sz="1400" spc="-5">
                <a:solidFill>
                  <a:srgbClr val="7030A0"/>
                </a:solidFill>
                <a:latin typeface="Calibri"/>
                <a:cs typeface="Calibri"/>
              </a:rPr>
              <a:t>(N=5287)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6046359" y="1313825"/>
            <a:ext cx="105410" cy="105410"/>
          </a:xfrm>
          <a:custGeom>
            <a:avLst/>
            <a:gdLst/>
            <a:ahLst/>
            <a:cxnLst/>
            <a:rect l="l" t="t" r="r" b="b"/>
            <a:pathLst>
              <a:path w="105410" h="105409">
                <a:moveTo>
                  <a:pt x="0" y="0"/>
                </a:moveTo>
                <a:lnTo>
                  <a:pt x="105155" y="0"/>
                </a:lnTo>
                <a:lnTo>
                  <a:pt x="105155" y="105155"/>
                </a:lnTo>
                <a:lnTo>
                  <a:pt x="0" y="10515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703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6046359" y="1313825"/>
            <a:ext cx="105410" cy="105410"/>
          </a:xfrm>
          <a:custGeom>
            <a:avLst/>
            <a:gdLst/>
            <a:ahLst/>
            <a:cxnLst/>
            <a:rect l="l" t="t" r="r" b="b"/>
            <a:pathLst>
              <a:path w="105410" h="105409">
                <a:moveTo>
                  <a:pt x="0" y="0"/>
                </a:moveTo>
                <a:lnTo>
                  <a:pt x="105155" y="0"/>
                </a:lnTo>
                <a:lnTo>
                  <a:pt x="105155" y="105155"/>
                </a:lnTo>
                <a:lnTo>
                  <a:pt x="0" y="105155"/>
                </a:lnTo>
                <a:lnTo>
                  <a:pt x="0" y="0"/>
                </a:lnTo>
                <a:close/>
              </a:path>
            </a:pathLst>
          </a:custGeom>
          <a:solidFill>
            <a:srgbClr val="B3A2C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6046359" y="1313825"/>
            <a:ext cx="105410" cy="105410"/>
          </a:xfrm>
          <a:custGeom>
            <a:avLst/>
            <a:gdLst/>
            <a:ahLst/>
            <a:cxnLst/>
            <a:rect l="l" t="t" r="r" b="b"/>
            <a:pathLst>
              <a:path w="105410" h="105409">
                <a:moveTo>
                  <a:pt x="0" y="0"/>
                </a:moveTo>
                <a:lnTo>
                  <a:pt x="105155" y="0"/>
                </a:lnTo>
                <a:lnTo>
                  <a:pt x="105155" y="105155"/>
                </a:lnTo>
                <a:lnTo>
                  <a:pt x="0" y="105155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703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163425" y="1407856"/>
            <a:ext cx="1171575" cy="4521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262626"/>
                </a:solidFill>
                <a:latin typeface="Calibri"/>
                <a:cs typeface="Calibri"/>
              </a:rPr>
              <a:t>-0.1% </a:t>
            </a:r>
            <a:r>
              <a:rPr dirty="0" sz="1400">
                <a:solidFill>
                  <a:srgbClr val="262626"/>
                </a:solidFill>
                <a:latin typeface="Calibri"/>
                <a:cs typeface="Calibri"/>
              </a:rPr>
              <a:t>[-0.7,</a:t>
            </a:r>
            <a:r>
              <a:rPr dirty="0" sz="1400" spc="-8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262626"/>
                </a:solidFill>
                <a:latin typeface="Calibri"/>
                <a:cs typeface="Calibri"/>
              </a:rPr>
              <a:t>0.4]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dirty="0" sz="1400" b="1" i="1">
                <a:solidFill>
                  <a:srgbClr val="262626"/>
                </a:solidFill>
                <a:latin typeface="Calibri"/>
                <a:cs typeface="Calibri"/>
              </a:rPr>
              <a:t>p=0.641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549372" y="2259550"/>
            <a:ext cx="1471930" cy="7842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L="300355">
              <a:lnSpc>
                <a:spcPct val="100000"/>
              </a:lnSpc>
              <a:spcBef>
                <a:spcPts val="100"/>
              </a:spcBef>
            </a:pPr>
            <a:r>
              <a:rPr dirty="0" sz="1400" spc="-5">
                <a:solidFill>
                  <a:srgbClr val="262626"/>
                </a:solidFill>
                <a:latin typeface="Calibri"/>
                <a:cs typeface="Calibri"/>
              </a:rPr>
              <a:t>-0.4% </a:t>
            </a:r>
            <a:r>
              <a:rPr dirty="0" sz="1400">
                <a:solidFill>
                  <a:srgbClr val="262626"/>
                </a:solidFill>
                <a:latin typeface="Calibri"/>
                <a:cs typeface="Calibri"/>
              </a:rPr>
              <a:t>[-0.8,</a:t>
            </a:r>
            <a:r>
              <a:rPr dirty="0" sz="1400" spc="-85">
                <a:solidFill>
                  <a:srgbClr val="262626"/>
                </a:solidFill>
                <a:latin typeface="Calibri"/>
                <a:cs typeface="Calibri"/>
              </a:rPr>
              <a:t> </a:t>
            </a:r>
            <a:r>
              <a:rPr dirty="0" sz="1400">
                <a:solidFill>
                  <a:srgbClr val="262626"/>
                </a:solidFill>
                <a:latin typeface="Calibri"/>
                <a:cs typeface="Calibri"/>
              </a:rPr>
              <a:t>0.1]</a:t>
            </a:r>
            <a:endParaRPr sz="1400">
              <a:latin typeface="Calibri"/>
              <a:cs typeface="Calibri"/>
            </a:endParaRPr>
          </a:p>
          <a:p>
            <a:pPr algn="ctr" marL="295910">
              <a:lnSpc>
                <a:spcPct val="100000"/>
              </a:lnSpc>
            </a:pPr>
            <a:r>
              <a:rPr dirty="0" sz="1400" b="1" i="1">
                <a:solidFill>
                  <a:srgbClr val="262626"/>
                </a:solidFill>
                <a:latin typeface="Calibri"/>
                <a:cs typeface="Calibri"/>
              </a:rPr>
              <a:t>p=0.090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930"/>
              </a:spcBef>
            </a:pPr>
            <a:r>
              <a:rPr dirty="0" sz="1400" b="1">
                <a:solidFill>
                  <a:srgbClr val="FFFFFF"/>
                </a:solidFill>
                <a:latin typeface="Calibri"/>
                <a:cs typeface="Calibri"/>
              </a:rPr>
              <a:t>1.3%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title"/>
          </p:nvPr>
        </p:nvSpPr>
        <p:spPr>
          <a:xfrm>
            <a:off x="193297" y="66087"/>
            <a:ext cx="8765540" cy="4826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000" spc="-30" b="0">
                <a:latin typeface="Calibri"/>
                <a:cs typeface="Calibri"/>
              </a:rPr>
              <a:t>Stroke </a:t>
            </a:r>
            <a:r>
              <a:rPr dirty="0" sz="3000" b="0">
                <a:latin typeface="Calibri"/>
                <a:cs typeface="Calibri"/>
              </a:rPr>
              <a:t>and </a:t>
            </a:r>
            <a:r>
              <a:rPr dirty="0" sz="3000" spc="-5" b="0">
                <a:latin typeface="Calibri"/>
                <a:cs typeface="Calibri"/>
              </a:rPr>
              <a:t>Disabling </a:t>
            </a:r>
            <a:r>
              <a:rPr dirty="0" sz="3000" spc="-35" b="0">
                <a:latin typeface="Calibri"/>
                <a:cs typeface="Calibri"/>
              </a:rPr>
              <a:t>stroke </a:t>
            </a:r>
            <a:r>
              <a:rPr dirty="0" sz="3000" spc="-15" b="0">
                <a:latin typeface="Calibri"/>
                <a:cs typeface="Calibri"/>
              </a:rPr>
              <a:t>at </a:t>
            </a:r>
            <a:r>
              <a:rPr dirty="0" sz="3000" b="0">
                <a:latin typeface="Calibri"/>
                <a:cs typeface="Calibri"/>
              </a:rPr>
              <a:t>72h </a:t>
            </a:r>
            <a:r>
              <a:rPr dirty="0" sz="3000" spc="-15" b="0">
                <a:latin typeface="Calibri"/>
                <a:cs typeface="Calibri"/>
              </a:rPr>
              <a:t>post </a:t>
            </a:r>
            <a:r>
              <a:rPr dirty="0" sz="3000" spc="-95" b="0">
                <a:latin typeface="Calibri"/>
                <a:cs typeface="Calibri"/>
              </a:rPr>
              <a:t>TAVI </a:t>
            </a:r>
            <a:r>
              <a:rPr dirty="0" sz="3000" spc="-5" b="0">
                <a:latin typeface="Calibri"/>
                <a:cs typeface="Calibri"/>
              </a:rPr>
              <a:t>or</a:t>
            </a:r>
            <a:r>
              <a:rPr dirty="0" sz="3000" spc="175" b="0">
                <a:latin typeface="Calibri"/>
                <a:cs typeface="Calibri"/>
              </a:rPr>
              <a:t> </a:t>
            </a:r>
            <a:r>
              <a:rPr dirty="0" sz="3000" spc="-15" b="0">
                <a:latin typeface="Calibri"/>
                <a:cs typeface="Calibri"/>
              </a:rPr>
              <a:t>discharge</a:t>
            </a:r>
            <a:endParaRPr sz="30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92789" y="3899661"/>
            <a:ext cx="7164070" cy="829944"/>
          </a:xfrm>
          <a:prstGeom prst="rect">
            <a:avLst/>
          </a:prstGeom>
        </p:spPr>
        <p:txBody>
          <a:bodyPr wrap="square" lIns="0" tIns="126365" rIns="0" bIns="0" rtlCol="0" vert="horz">
            <a:spAutoFit/>
          </a:bodyPr>
          <a:lstStyle/>
          <a:p>
            <a:pPr algn="ctr" marL="300355">
              <a:lnSpc>
                <a:spcPct val="100000"/>
              </a:lnSpc>
              <a:spcBef>
                <a:spcPts val="995"/>
              </a:spcBef>
              <a:tabLst>
                <a:tab pos="3733165" algn="l"/>
              </a:tabLst>
            </a:pPr>
            <a:r>
              <a:rPr dirty="0" sz="1600" b="1">
                <a:latin typeface="Calibri"/>
                <a:cs typeface="Calibri"/>
              </a:rPr>
              <a:t>All</a:t>
            </a:r>
            <a:r>
              <a:rPr dirty="0" sz="1600" spc="5" b="1">
                <a:latin typeface="Calibri"/>
                <a:cs typeface="Calibri"/>
              </a:rPr>
              <a:t> </a:t>
            </a:r>
            <a:r>
              <a:rPr dirty="0" sz="1600" spc="-15" b="1">
                <a:latin typeface="Calibri"/>
                <a:cs typeface="Calibri"/>
              </a:rPr>
              <a:t>Stroke	</a:t>
            </a:r>
            <a:r>
              <a:rPr dirty="0" sz="1600" spc="-5" b="1">
                <a:latin typeface="Calibri"/>
                <a:cs typeface="Calibri"/>
              </a:rPr>
              <a:t>Disabling</a:t>
            </a:r>
            <a:r>
              <a:rPr dirty="0" sz="1600" spc="-10" b="1">
                <a:latin typeface="Calibri"/>
                <a:cs typeface="Calibri"/>
              </a:rPr>
              <a:t> </a:t>
            </a:r>
            <a:r>
              <a:rPr dirty="0" sz="1600" spc="-15" b="1">
                <a:latin typeface="Calibri"/>
                <a:cs typeface="Calibri"/>
              </a:rPr>
              <a:t>Stroke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15"/>
              </a:spcBef>
            </a:pPr>
            <a:r>
              <a:rPr dirty="0" sz="2000">
                <a:latin typeface="Calibri"/>
                <a:cs typeface="Calibri"/>
              </a:rPr>
              <a:t>No </a:t>
            </a:r>
            <a:r>
              <a:rPr dirty="0" sz="2000" spc="-5">
                <a:latin typeface="Calibri"/>
                <a:cs typeface="Calibri"/>
              </a:rPr>
              <a:t>evidence in </a:t>
            </a:r>
            <a:r>
              <a:rPr dirty="0" sz="2000">
                <a:latin typeface="Calibri"/>
                <a:cs typeface="Calibri"/>
              </a:rPr>
              <a:t>modified </a:t>
            </a:r>
            <a:r>
              <a:rPr dirty="0" sz="2000" spc="5">
                <a:latin typeface="Calibri"/>
                <a:cs typeface="Calibri"/>
              </a:rPr>
              <a:t>ITT </a:t>
            </a:r>
            <a:r>
              <a:rPr dirty="0" sz="2000" spc="-5">
                <a:latin typeface="Calibri"/>
                <a:cs typeface="Calibri"/>
              </a:rPr>
              <a:t>population that </a:t>
            </a:r>
            <a:r>
              <a:rPr dirty="0" sz="2000">
                <a:latin typeface="Calibri"/>
                <a:cs typeface="Calibri"/>
              </a:rPr>
              <a:t>a </a:t>
            </a:r>
            <a:r>
              <a:rPr dirty="0" sz="2000" spc="-10">
                <a:latin typeface="Calibri"/>
                <a:cs typeface="Calibri"/>
              </a:rPr>
              <a:t>routine </a:t>
            </a:r>
            <a:r>
              <a:rPr dirty="0" sz="2000" spc="-15">
                <a:latin typeface="Calibri"/>
                <a:cs typeface="Calibri"/>
              </a:rPr>
              <a:t>strategy </a:t>
            </a:r>
            <a:r>
              <a:rPr dirty="0" sz="2000" spc="-5">
                <a:latin typeface="Calibri"/>
                <a:cs typeface="Calibri"/>
              </a:rPr>
              <a:t>of CEP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686875" y="4658134"/>
            <a:ext cx="3775075" cy="3302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000" spc="-5">
                <a:latin typeface="Calibri"/>
                <a:cs typeface="Calibri"/>
              </a:rPr>
              <a:t>is </a:t>
            </a:r>
            <a:r>
              <a:rPr dirty="0" sz="2000" spc="-15">
                <a:latin typeface="Calibri"/>
                <a:cs typeface="Calibri"/>
              </a:rPr>
              <a:t>effective </a:t>
            </a:r>
            <a:r>
              <a:rPr dirty="0" sz="2000" spc="-5">
                <a:latin typeface="Calibri"/>
                <a:cs typeface="Calibri"/>
              </a:rPr>
              <a:t>in reducing </a:t>
            </a:r>
            <a:r>
              <a:rPr dirty="0" sz="2000" spc="-10">
                <a:latin typeface="Calibri"/>
                <a:cs typeface="Calibri"/>
              </a:rPr>
              <a:t>overall</a:t>
            </a:r>
            <a:r>
              <a:rPr dirty="0" sz="2000" spc="-20">
                <a:latin typeface="Calibri"/>
                <a:cs typeface="Calibri"/>
              </a:rPr>
              <a:t> </a:t>
            </a:r>
            <a:r>
              <a:rPr dirty="0" sz="2000" spc="-25">
                <a:latin typeface="Calibri"/>
                <a:cs typeface="Calibri"/>
              </a:rPr>
              <a:t>stroke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039541" y="4826561"/>
            <a:ext cx="74549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09137" y="49221"/>
            <a:ext cx="3275329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0" b="0">
                <a:latin typeface="Calibri"/>
                <a:cs typeface="Calibri"/>
              </a:rPr>
              <a:t>Secondary</a:t>
            </a:r>
            <a:r>
              <a:rPr dirty="0" sz="3200" spc="-25" b="0">
                <a:latin typeface="Calibri"/>
                <a:cs typeface="Calibri"/>
              </a:rPr>
              <a:t> </a:t>
            </a:r>
            <a:r>
              <a:rPr dirty="0" sz="3200" spc="-10" b="0">
                <a:latin typeface="Calibri"/>
                <a:cs typeface="Calibri"/>
              </a:rPr>
              <a:t>Analyses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2578999" y="1383743"/>
            <a:ext cx="1657350" cy="432434"/>
          </a:xfrm>
          <a:custGeom>
            <a:avLst/>
            <a:gdLst/>
            <a:ahLst/>
            <a:cxnLst/>
            <a:rect l="l" t="t" r="r" b="b"/>
            <a:pathLst>
              <a:path w="1657350" h="432435">
                <a:moveTo>
                  <a:pt x="1585114" y="432293"/>
                </a:moveTo>
                <a:lnTo>
                  <a:pt x="72050" y="432293"/>
                </a:lnTo>
                <a:lnTo>
                  <a:pt x="44005" y="426631"/>
                </a:lnTo>
                <a:lnTo>
                  <a:pt x="21103" y="411189"/>
                </a:lnTo>
                <a:lnTo>
                  <a:pt x="5662" y="388287"/>
                </a:lnTo>
                <a:lnTo>
                  <a:pt x="0" y="360242"/>
                </a:lnTo>
                <a:lnTo>
                  <a:pt x="0" y="72050"/>
                </a:lnTo>
                <a:lnTo>
                  <a:pt x="5662" y="44005"/>
                </a:lnTo>
                <a:lnTo>
                  <a:pt x="21103" y="21102"/>
                </a:lnTo>
                <a:lnTo>
                  <a:pt x="44005" y="5662"/>
                </a:lnTo>
                <a:lnTo>
                  <a:pt x="72050" y="0"/>
                </a:lnTo>
                <a:lnTo>
                  <a:pt x="1585114" y="0"/>
                </a:lnTo>
                <a:lnTo>
                  <a:pt x="1613159" y="5662"/>
                </a:lnTo>
                <a:lnTo>
                  <a:pt x="1636061" y="21103"/>
                </a:lnTo>
                <a:lnTo>
                  <a:pt x="1651502" y="44005"/>
                </a:lnTo>
                <a:lnTo>
                  <a:pt x="1657164" y="72050"/>
                </a:lnTo>
                <a:lnTo>
                  <a:pt x="1657164" y="360242"/>
                </a:lnTo>
                <a:lnTo>
                  <a:pt x="1651502" y="388287"/>
                </a:lnTo>
                <a:lnTo>
                  <a:pt x="1636061" y="411190"/>
                </a:lnTo>
                <a:lnTo>
                  <a:pt x="1613159" y="426631"/>
                </a:lnTo>
                <a:lnTo>
                  <a:pt x="1585114" y="432293"/>
                </a:lnTo>
                <a:close/>
              </a:path>
            </a:pathLst>
          </a:custGeom>
          <a:solidFill>
            <a:srgbClr val="FDE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579687" y="1384300"/>
            <a:ext cx="1656714" cy="431800"/>
          </a:xfrm>
          <a:custGeom>
            <a:avLst/>
            <a:gdLst/>
            <a:ahLst/>
            <a:cxnLst/>
            <a:rect l="l" t="t" r="r" b="b"/>
            <a:pathLst>
              <a:path w="1656714" h="431800">
                <a:moveTo>
                  <a:pt x="0" y="72231"/>
                </a:moveTo>
                <a:lnTo>
                  <a:pt x="5556" y="43656"/>
                </a:lnTo>
                <a:lnTo>
                  <a:pt x="20637" y="20637"/>
                </a:lnTo>
                <a:lnTo>
                  <a:pt x="43656" y="5556"/>
                </a:lnTo>
                <a:lnTo>
                  <a:pt x="71437" y="0"/>
                </a:lnTo>
                <a:lnTo>
                  <a:pt x="1585118" y="0"/>
                </a:lnTo>
                <a:lnTo>
                  <a:pt x="1612900" y="5556"/>
                </a:lnTo>
                <a:lnTo>
                  <a:pt x="1635918" y="20637"/>
                </a:lnTo>
                <a:lnTo>
                  <a:pt x="1651000" y="43656"/>
                </a:lnTo>
                <a:lnTo>
                  <a:pt x="1656556" y="72231"/>
                </a:lnTo>
                <a:lnTo>
                  <a:pt x="1656556" y="360362"/>
                </a:lnTo>
                <a:lnTo>
                  <a:pt x="1651000" y="388143"/>
                </a:lnTo>
                <a:lnTo>
                  <a:pt x="1635918" y="411162"/>
                </a:lnTo>
                <a:lnTo>
                  <a:pt x="1612900" y="426243"/>
                </a:lnTo>
                <a:lnTo>
                  <a:pt x="1585118" y="431800"/>
                </a:lnTo>
                <a:lnTo>
                  <a:pt x="71437" y="431800"/>
                </a:lnTo>
                <a:lnTo>
                  <a:pt x="43656" y="426243"/>
                </a:lnTo>
                <a:lnTo>
                  <a:pt x="20637" y="411162"/>
                </a:lnTo>
                <a:lnTo>
                  <a:pt x="5556" y="388143"/>
                </a:lnTo>
                <a:lnTo>
                  <a:pt x="0" y="360362"/>
                </a:lnTo>
                <a:lnTo>
                  <a:pt x="0" y="72231"/>
                </a:lnTo>
                <a:close/>
              </a:path>
            </a:pathLst>
          </a:custGeom>
          <a:ln w="254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2761903" y="1379428"/>
            <a:ext cx="1292225" cy="3949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575"/>
              </a:lnSpc>
              <a:spcBef>
                <a:spcPts val="100"/>
              </a:spcBef>
            </a:pPr>
            <a:r>
              <a:rPr dirty="0" sz="1400" spc="-50" b="1">
                <a:latin typeface="Calibri"/>
                <a:cs typeface="Calibri"/>
              </a:rPr>
              <a:t>TAVI </a:t>
            </a:r>
            <a:r>
              <a:rPr dirty="0" sz="1400" spc="-5" b="1">
                <a:latin typeface="Calibri"/>
                <a:cs typeface="Calibri"/>
              </a:rPr>
              <a:t>without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CEP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ts val="1335"/>
              </a:lnSpc>
            </a:pPr>
            <a:r>
              <a:rPr dirty="0" sz="1200">
                <a:latin typeface="Calibri"/>
                <a:cs typeface="Calibri"/>
              </a:rPr>
              <a:t>N=5319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405622" y="1816037"/>
            <a:ext cx="2540" cy="214629"/>
          </a:xfrm>
          <a:custGeom>
            <a:avLst/>
            <a:gdLst/>
            <a:ahLst/>
            <a:cxnLst/>
            <a:rect l="l" t="t" r="r" b="b"/>
            <a:pathLst>
              <a:path w="2539" h="214630">
                <a:moveTo>
                  <a:pt x="1961" y="0"/>
                </a:moveTo>
                <a:lnTo>
                  <a:pt x="0" y="214362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367698" y="2011001"/>
            <a:ext cx="76200" cy="76835"/>
          </a:xfrm>
          <a:custGeom>
            <a:avLst/>
            <a:gdLst/>
            <a:ahLst/>
            <a:cxnLst/>
            <a:rect l="l" t="t" r="r" b="b"/>
            <a:pathLst>
              <a:path w="76200" h="76835">
                <a:moveTo>
                  <a:pt x="37401" y="76545"/>
                </a:moveTo>
                <a:lnTo>
                  <a:pt x="76196" y="697"/>
                </a:lnTo>
                <a:lnTo>
                  <a:pt x="0" y="0"/>
                </a:lnTo>
                <a:lnTo>
                  <a:pt x="37401" y="7654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2909261" y="2087546"/>
            <a:ext cx="991869" cy="280035"/>
          </a:xfrm>
          <a:custGeom>
            <a:avLst/>
            <a:gdLst/>
            <a:ahLst/>
            <a:cxnLst/>
            <a:rect l="l" t="t" r="r" b="b"/>
            <a:pathLst>
              <a:path w="991870" h="280035">
                <a:moveTo>
                  <a:pt x="46670" y="280018"/>
                </a:moveTo>
                <a:lnTo>
                  <a:pt x="3667" y="251513"/>
                </a:lnTo>
                <a:lnTo>
                  <a:pt x="0" y="46670"/>
                </a:lnTo>
                <a:lnTo>
                  <a:pt x="3667" y="28504"/>
                </a:lnTo>
                <a:lnTo>
                  <a:pt x="13669" y="13669"/>
                </a:lnTo>
                <a:lnTo>
                  <a:pt x="28504" y="3667"/>
                </a:lnTo>
                <a:lnTo>
                  <a:pt x="46670" y="0"/>
                </a:lnTo>
                <a:lnTo>
                  <a:pt x="945002" y="0"/>
                </a:lnTo>
                <a:lnTo>
                  <a:pt x="963168" y="3667"/>
                </a:lnTo>
                <a:lnTo>
                  <a:pt x="978003" y="13669"/>
                </a:lnTo>
                <a:lnTo>
                  <a:pt x="988005" y="28504"/>
                </a:lnTo>
                <a:lnTo>
                  <a:pt x="991672" y="46670"/>
                </a:lnTo>
                <a:lnTo>
                  <a:pt x="991672" y="233347"/>
                </a:lnTo>
                <a:lnTo>
                  <a:pt x="988005" y="251513"/>
                </a:lnTo>
                <a:lnTo>
                  <a:pt x="978003" y="266348"/>
                </a:lnTo>
                <a:lnTo>
                  <a:pt x="963168" y="276350"/>
                </a:lnTo>
                <a:lnTo>
                  <a:pt x="945002" y="280017"/>
                </a:lnTo>
                <a:lnTo>
                  <a:pt x="46670" y="280018"/>
                </a:lnTo>
                <a:close/>
              </a:path>
            </a:pathLst>
          </a:custGeom>
          <a:solidFill>
            <a:srgbClr val="FDE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2909887" y="2087562"/>
            <a:ext cx="991869" cy="280670"/>
          </a:xfrm>
          <a:custGeom>
            <a:avLst/>
            <a:gdLst/>
            <a:ahLst/>
            <a:cxnLst/>
            <a:rect l="l" t="t" r="r" b="b"/>
            <a:pathLst>
              <a:path w="991870" h="280669">
                <a:moveTo>
                  <a:pt x="0" y="46831"/>
                </a:moveTo>
                <a:lnTo>
                  <a:pt x="3968" y="28575"/>
                </a:lnTo>
                <a:lnTo>
                  <a:pt x="13493" y="14287"/>
                </a:lnTo>
                <a:lnTo>
                  <a:pt x="27781" y="3968"/>
                </a:lnTo>
                <a:lnTo>
                  <a:pt x="46037" y="0"/>
                </a:lnTo>
                <a:lnTo>
                  <a:pt x="944562" y="0"/>
                </a:lnTo>
                <a:lnTo>
                  <a:pt x="962818" y="3968"/>
                </a:lnTo>
                <a:lnTo>
                  <a:pt x="977900" y="14287"/>
                </a:lnTo>
                <a:lnTo>
                  <a:pt x="987425" y="28575"/>
                </a:lnTo>
                <a:lnTo>
                  <a:pt x="991393" y="46831"/>
                </a:lnTo>
                <a:lnTo>
                  <a:pt x="991393" y="233362"/>
                </a:lnTo>
                <a:lnTo>
                  <a:pt x="987425" y="251618"/>
                </a:lnTo>
                <a:lnTo>
                  <a:pt x="977900" y="266700"/>
                </a:lnTo>
                <a:lnTo>
                  <a:pt x="962818" y="276225"/>
                </a:lnTo>
                <a:lnTo>
                  <a:pt x="944562" y="280193"/>
                </a:lnTo>
                <a:lnTo>
                  <a:pt x="46037" y="280193"/>
                </a:lnTo>
                <a:lnTo>
                  <a:pt x="27781" y="276225"/>
                </a:lnTo>
                <a:lnTo>
                  <a:pt x="13493" y="266700"/>
                </a:lnTo>
                <a:lnTo>
                  <a:pt x="3968" y="251618"/>
                </a:lnTo>
                <a:lnTo>
                  <a:pt x="0" y="233362"/>
                </a:lnTo>
                <a:lnTo>
                  <a:pt x="0" y="46831"/>
                </a:lnTo>
                <a:close/>
              </a:path>
            </a:pathLst>
          </a:custGeom>
          <a:ln w="9525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3149510" y="2113662"/>
            <a:ext cx="5092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A6A6A6"/>
                </a:solidFill>
                <a:latin typeface="Calibri"/>
                <a:cs typeface="Calibri"/>
              </a:rPr>
              <a:t>N=5293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917163" y="1384216"/>
            <a:ext cx="1657350" cy="432434"/>
          </a:xfrm>
          <a:custGeom>
            <a:avLst/>
            <a:gdLst/>
            <a:ahLst/>
            <a:cxnLst/>
            <a:rect l="l" t="t" r="r" b="b"/>
            <a:pathLst>
              <a:path w="1657350" h="432435">
                <a:moveTo>
                  <a:pt x="1585115" y="432293"/>
                </a:moveTo>
                <a:lnTo>
                  <a:pt x="72050" y="432293"/>
                </a:lnTo>
                <a:lnTo>
                  <a:pt x="44005" y="426631"/>
                </a:lnTo>
                <a:lnTo>
                  <a:pt x="21103" y="411190"/>
                </a:lnTo>
                <a:lnTo>
                  <a:pt x="5662" y="388288"/>
                </a:lnTo>
                <a:lnTo>
                  <a:pt x="0" y="360242"/>
                </a:lnTo>
                <a:lnTo>
                  <a:pt x="0" y="72050"/>
                </a:lnTo>
                <a:lnTo>
                  <a:pt x="5662" y="44005"/>
                </a:lnTo>
                <a:lnTo>
                  <a:pt x="21103" y="21102"/>
                </a:lnTo>
                <a:lnTo>
                  <a:pt x="44005" y="5662"/>
                </a:lnTo>
                <a:lnTo>
                  <a:pt x="72050" y="0"/>
                </a:lnTo>
                <a:lnTo>
                  <a:pt x="1585115" y="0"/>
                </a:lnTo>
                <a:lnTo>
                  <a:pt x="1613160" y="5662"/>
                </a:lnTo>
                <a:lnTo>
                  <a:pt x="1636062" y="21103"/>
                </a:lnTo>
                <a:lnTo>
                  <a:pt x="1651503" y="44005"/>
                </a:lnTo>
                <a:lnTo>
                  <a:pt x="1657165" y="72050"/>
                </a:lnTo>
                <a:lnTo>
                  <a:pt x="1657165" y="360242"/>
                </a:lnTo>
                <a:lnTo>
                  <a:pt x="1651503" y="388288"/>
                </a:lnTo>
                <a:lnTo>
                  <a:pt x="1636062" y="411190"/>
                </a:lnTo>
                <a:lnTo>
                  <a:pt x="1613160" y="426631"/>
                </a:lnTo>
                <a:lnTo>
                  <a:pt x="1585115" y="432293"/>
                </a:lnTo>
                <a:close/>
              </a:path>
            </a:pathLst>
          </a:custGeom>
          <a:solidFill>
            <a:srgbClr val="E6E0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4917281" y="1384300"/>
            <a:ext cx="1657350" cy="433070"/>
          </a:xfrm>
          <a:custGeom>
            <a:avLst/>
            <a:gdLst/>
            <a:ahLst/>
            <a:cxnLst/>
            <a:rect l="l" t="t" r="r" b="b"/>
            <a:pathLst>
              <a:path w="1657350" h="433069">
                <a:moveTo>
                  <a:pt x="0" y="72231"/>
                </a:moveTo>
                <a:lnTo>
                  <a:pt x="5556" y="44450"/>
                </a:lnTo>
                <a:lnTo>
                  <a:pt x="21431" y="21431"/>
                </a:lnTo>
                <a:lnTo>
                  <a:pt x="44450" y="5556"/>
                </a:lnTo>
                <a:lnTo>
                  <a:pt x="72231" y="0"/>
                </a:lnTo>
                <a:lnTo>
                  <a:pt x="1585118" y="0"/>
                </a:lnTo>
                <a:lnTo>
                  <a:pt x="1612900" y="5556"/>
                </a:lnTo>
                <a:lnTo>
                  <a:pt x="1635918" y="21431"/>
                </a:lnTo>
                <a:lnTo>
                  <a:pt x="1651793" y="44450"/>
                </a:lnTo>
                <a:lnTo>
                  <a:pt x="1657350" y="72231"/>
                </a:lnTo>
                <a:lnTo>
                  <a:pt x="1657350" y="360362"/>
                </a:lnTo>
                <a:lnTo>
                  <a:pt x="1651793" y="388143"/>
                </a:lnTo>
                <a:lnTo>
                  <a:pt x="1635918" y="411162"/>
                </a:lnTo>
                <a:lnTo>
                  <a:pt x="1612900" y="427037"/>
                </a:lnTo>
                <a:lnTo>
                  <a:pt x="1585118" y="432593"/>
                </a:lnTo>
                <a:lnTo>
                  <a:pt x="72231" y="432593"/>
                </a:lnTo>
                <a:lnTo>
                  <a:pt x="44450" y="427037"/>
                </a:lnTo>
                <a:lnTo>
                  <a:pt x="21431" y="411162"/>
                </a:lnTo>
                <a:lnTo>
                  <a:pt x="5556" y="388143"/>
                </a:lnTo>
                <a:lnTo>
                  <a:pt x="0" y="360362"/>
                </a:lnTo>
                <a:lnTo>
                  <a:pt x="0" y="72231"/>
                </a:lnTo>
                <a:close/>
              </a:path>
            </a:pathLst>
          </a:custGeom>
          <a:ln w="25400">
            <a:solidFill>
              <a:srgbClr val="61207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5226274" y="1379901"/>
            <a:ext cx="1039494" cy="39497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>
              <a:lnSpc>
                <a:spcPts val="1575"/>
              </a:lnSpc>
              <a:spcBef>
                <a:spcPts val="100"/>
              </a:spcBef>
            </a:pPr>
            <a:r>
              <a:rPr dirty="0" sz="1400" spc="-50" b="1">
                <a:latin typeface="Calibri"/>
                <a:cs typeface="Calibri"/>
              </a:rPr>
              <a:t>TAVI </a:t>
            </a:r>
            <a:r>
              <a:rPr dirty="0" sz="1400" spc="-5" b="1">
                <a:latin typeface="Calibri"/>
                <a:cs typeface="Calibri"/>
              </a:rPr>
              <a:t>with</a:t>
            </a:r>
            <a:r>
              <a:rPr dirty="0" sz="1400" spc="-35" b="1">
                <a:latin typeface="Calibri"/>
                <a:cs typeface="Calibri"/>
              </a:rPr>
              <a:t> </a:t>
            </a:r>
            <a:r>
              <a:rPr dirty="0" sz="1400" spc="-5" b="1">
                <a:latin typeface="Calibri"/>
                <a:cs typeface="Calibri"/>
              </a:rPr>
              <a:t>CEP</a:t>
            </a:r>
            <a:endParaRPr sz="1400">
              <a:latin typeface="Calibri"/>
              <a:cs typeface="Calibri"/>
            </a:endParaRPr>
          </a:p>
          <a:p>
            <a:pPr algn="ctr">
              <a:lnSpc>
                <a:spcPts val="1335"/>
              </a:lnSpc>
            </a:pPr>
            <a:r>
              <a:rPr dirty="0" sz="1200">
                <a:latin typeface="Calibri"/>
                <a:cs typeface="Calibri"/>
              </a:rPr>
              <a:t>N=5316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743787" y="1816510"/>
            <a:ext cx="2540" cy="213995"/>
          </a:xfrm>
          <a:custGeom>
            <a:avLst/>
            <a:gdLst/>
            <a:ahLst/>
            <a:cxnLst/>
            <a:rect l="l" t="t" r="r" b="b"/>
            <a:pathLst>
              <a:path w="2539" h="213994">
                <a:moveTo>
                  <a:pt x="1960" y="0"/>
                </a:moveTo>
                <a:lnTo>
                  <a:pt x="0" y="21388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705863" y="2011000"/>
            <a:ext cx="76200" cy="76835"/>
          </a:xfrm>
          <a:custGeom>
            <a:avLst/>
            <a:gdLst/>
            <a:ahLst/>
            <a:cxnLst/>
            <a:rect l="l" t="t" r="r" b="b"/>
            <a:pathLst>
              <a:path w="76200" h="76835">
                <a:moveTo>
                  <a:pt x="37400" y="76546"/>
                </a:moveTo>
                <a:lnTo>
                  <a:pt x="76196" y="698"/>
                </a:lnTo>
                <a:lnTo>
                  <a:pt x="0" y="0"/>
                </a:lnTo>
                <a:lnTo>
                  <a:pt x="37400" y="7654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5247425" y="2087546"/>
            <a:ext cx="991869" cy="280035"/>
          </a:xfrm>
          <a:custGeom>
            <a:avLst/>
            <a:gdLst/>
            <a:ahLst/>
            <a:cxnLst/>
            <a:rect l="l" t="t" r="r" b="b"/>
            <a:pathLst>
              <a:path w="991870" h="280035">
                <a:moveTo>
                  <a:pt x="46671" y="280018"/>
                </a:moveTo>
                <a:lnTo>
                  <a:pt x="3668" y="251513"/>
                </a:lnTo>
                <a:lnTo>
                  <a:pt x="0" y="46670"/>
                </a:lnTo>
                <a:lnTo>
                  <a:pt x="3667" y="28504"/>
                </a:lnTo>
                <a:lnTo>
                  <a:pt x="13669" y="13669"/>
                </a:lnTo>
                <a:lnTo>
                  <a:pt x="28504" y="3667"/>
                </a:lnTo>
                <a:lnTo>
                  <a:pt x="46670" y="0"/>
                </a:lnTo>
                <a:lnTo>
                  <a:pt x="945003" y="0"/>
                </a:lnTo>
                <a:lnTo>
                  <a:pt x="963168" y="3667"/>
                </a:lnTo>
                <a:lnTo>
                  <a:pt x="978003" y="13669"/>
                </a:lnTo>
                <a:lnTo>
                  <a:pt x="988005" y="28504"/>
                </a:lnTo>
                <a:lnTo>
                  <a:pt x="991673" y="46670"/>
                </a:lnTo>
                <a:lnTo>
                  <a:pt x="991673" y="233347"/>
                </a:lnTo>
                <a:lnTo>
                  <a:pt x="988005" y="251513"/>
                </a:lnTo>
                <a:lnTo>
                  <a:pt x="978003" y="266348"/>
                </a:lnTo>
                <a:lnTo>
                  <a:pt x="963168" y="276350"/>
                </a:lnTo>
                <a:lnTo>
                  <a:pt x="945002" y="280017"/>
                </a:lnTo>
                <a:lnTo>
                  <a:pt x="46671" y="280018"/>
                </a:lnTo>
                <a:close/>
              </a:path>
            </a:pathLst>
          </a:custGeom>
          <a:solidFill>
            <a:srgbClr val="E6E0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5247481" y="2087562"/>
            <a:ext cx="992505" cy="280670"/>
          </a:xfrm>
          <a:custGeom>
            <a:avLst/>
            <a:gdLst/>
            <a:ahLst/>
            <a:cxnLst/>
            <a:rect l="l" t="t" r="r" b="b"/>
            <a:pathLst>
              <a:path w="992504" h="280669">
                <a:moveTo>
                  <a:pt x="0" y="46831"/>
                </a:moveTo>
                <a:lnTo>
                  <a:pt x="3968" y="28575"/>
                </a:lnTo>
                <a:lnTo>
                  <a:pt x="14287" y="14287"/>
                </a:lnTo>
                <a:lnTo>
                  <a:pt x="28575" y="3968"/>
                </a:lnTo>
                <a:lnTo>
                  <a:pt x="46831" y="0"/>
                </a:lnTo>
                <a:lnTo>
                  <a:pt x="945356" y="0"/>
                </a:lnTo>
                <a:lnTo>
                  <a:pt x="963612" y="3968"/>
                </a:lnTo>
                <a:lnTo>
                  <a:pt x="978693" y="14287"/>
                </a:lnTo>
                <a:lnTo>
                  <a:pt x="988218" y="28575"/>
                </a:lnTo>
                <a:lnTo>
                  <a:pt x="992187" y="46831"/>
                </a:lnTo>
                <a:lnTo>
                  <a:pt x="992187" y="233362"/>
                </a:lnTo>
                <a:lnTo>
                  <a:pt x="988218" y="251618"/>
                </a:lnTo>
                <a:lnTo>
                  <a:pt x="978693" y="266700"/>
                </a:lnTo>
                <a:lnTo>
                  <a:pt x="963612" y="276225"/>
                </a:lnTo>
                <a:lnTo>
                  <a:pt x="945356" y="280193"/>
                </a:lnTo>
                <a:lnTo>
                  <a:pt x="46831" y="280193"/>
                </a:lnTo>
                <a:lnTo>
                  <a:pt x="28575" y="276225"/>
                </a:lnTo>
                <a:lnTo>
                  <a:pt x="14287" y="266700"/>
                </a:lnTo>
                <a:lnTo>
                  <a:pt x="3968" y="251618"/>
                </a:lnTo>
                <a:lnTo>
                  <a:pt x="0" y="233362"/>
                </a:lnTo>
                <a:lnTo>
                  <a:pt x="0" y="46831"/>
                </a:lnTo>
                <a:close/>
              </a:path>
            </a:pathLst>
          </a:custGeom>
          <a:ln w="9525">
            <a:solidFill>
              <a:srgbClr val="61207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5487675" y="2113662"/>
            <a:ext cx="5092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A6A6A6"/>
                </a:solidFill>
                <a:latin typeface="Calibri"/>
                <a:cs typeface="Calibri"/>
              </a:rPr>
              <a:t>N=5287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102661" y="1994138"/>
            <a:ext cx="943610" cy="420370"/>
          </a:xfrm>
          <a:prstGeom prst="rect">
            <a:avLst/>
          </a:prstGeom>
        </p:spPr>
        <p:txBody>
          <a:bodyPr wrap="square" lIns="0" tIns="45085" rIns="0" bIns="0" rtlCol="0" vert="horz">
            <a:spAutoFit/>
          </a:bodyPr>
          <a:lstStyle/>
          <a:p>
            <a:pPr marL="78105" marR="5080" indent="-66040">
              <a:lnSpc>
                <a:spcPts val="1430"/>
              </a:lnSpc>
              <a:spcBef>
                <a:spcPts val="355"/>
              </a:spcBef>
            </a:pPr>
            <a:r>
              <a:rPr dirty="0" sz="1400">
                <a:solidFill>
                  <a:srgbClr val="A6A6A6"/>
                </a:solidFill>
                <a:latin typeface="Calibri"/>
                <a:cs typeface="Calibri"/>
              </a:rPr>
              <a:t>Modified</a:t>
            </a:r>
            <a:r>
              <a:rPr dirty="0" sz="1400" spc="-95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dirty="0" sz="1400" spc="5">
                <a:solidFill>
                  <a:srgbClr val="A6A6A6"/>
                </a:solidFill>
                <a:latin typeface="Calibri"/>
                <a:cs typeface="Calibri"/>
              </a:rPr>
              <a:t>ITT  </a:t>
            </a:r>
            <a:r>
              <a:rPr dirty="0" sz="1400" spc="-5">
                <a:solidFill>
                  <a:srgbClr val="A6A6A6"/>
                </a:solidFill>
                <a:latin typeface="Calibri"/>
                <a:cs typeface="Calibri"/>
              </a:rPr>
              <a:t>population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908964" y="2894579"/>
            <a:ext cx="991869" cy="318770"/>
          </a:xfrm>
          <a:custGeom>
            <a:avLst/>
            <a:gdLst/>
            <a:ahLst/>
            <a:cxnLst/>
            <a:rect l="l" t="t" r="r" b="b"/>
            <a:pathLst>
              <a:path w="991870" h="318769">
                <a:moveTo>
                  <a:pt x="938583" y="318525"/>
                </a:moveTo>
                <a:lnTo>
                  <a:pt x="53088" y="318525"/>
                </a:lnTo>
                <a:lnTo>
                  <a:pt x="32424" y="314353"/>
                </a:lnTo>
                <a:lnTo>
                  <a:pt x="15549" y="302976"/>
                </a:lnTo>
                <a:lnTo>
                  <a:pt x="4171" y="286101"/>
                </a:lnTo>
                <a:lnTo>
                  <a:pt x="0" y="265437"/>
                </a:lnTo>
                <a:lnTo>
                  <a:pt x="0" y="53088"/>
                </a:lnTo>
                <a:lnTo>
                  <a:pt x="4172" y="32424"/>
                </a:lnTo>
                <a:lnTo>
                  <a:pt x="15549" y="15549"/>
                </a:lnTo>
                <a:lnTo>
                  <a:pt x="32424" y="4171"/>
                </a:lnTo>
                <a:lnTo>
                  <a:pt x="53088" y="0"/>
                </a:lnTo>
                <a:lnTo>
                  <a:pt x="938583" y="0"/>
                </a:lnTo>
                <a:lnTo>
                  <a:pt x="976122" y="15549"/>
                </a:lnTo>
                <a:lnTo>
                  <a:pt x="991671" y="53088"/>
                </a:lnTo>
                <a:lnTo>
                  <a:pt x="991672" y="265437"/>
                </a:lnTo>
                <a:lnTo>
                  <a:pt x="987500" y="286101"/>
                </a:lnTo>
                <a:lnTo>
                  <a:pt x="976122" y="302976"/>
                </a:lnTo>
                <a:lnTo>
                  <a:pt x="959248" y="314353"/>
                </a:lnTo>
                <a:lnTo>
                  <a:pt x="938583" y="318525"/>
                </a:lnTo>
                <a:close/>
              </a:path>
            </a:pathLst>
          </a:custGeom>
          <a:solidFill>
            <a:srgbClr val="FDEAD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2909093" y="2894806"/>
            <a:ext cx="992505" cy="318770"/>
          </a:xfrm>
          <a:custGeom>
            <a:avLst/>
            <a:gdLst/>
            <a:ahLst/>
            <a:cxnLst/>
            <a:rect l="l" t="t" r="r" b="b"/>
            <a:pathLst>
              <a:path w="992504" h="318769">
                <a:moveTo>
                  <a:pt x="0" y="53181"/>
                </a:moveTo>
                <a:lnTo>
                  <a:pt x="3968" y="32543"/>
                </a:lnTo>
                <a:lnTo>
                  <a:pt x="15875" y="15875"/>
                </a:lnTo>
                <a:lnTo>
                  <a:pt x="32543" y="3968"/>
                </a:lnTo>
                <a:lnTo>
                  <a:pt x="53181" y="0"/>
                </a:lnTo>
                <a:lnTo>
                  <a:pt x="939006" y="0"/>
                </a:lnTo>
                <a:lnTo>
                  <a:pt x="959643" y="3968"/>
                </a:lnTo>
                <a:lnTo>
                  <a:pt x="976312" y="15875"/>
                </a:lnTo>
                <a:lnTo>
                  <a:pt x="988218" y="32543"/>
                </a:lnTo>
                <a:lnTo>
                  <a:pt x="992187" y="53181"/>
                </a:lnTo>
                <a:lnTo>
                  <a:pt x="992187" y="265906"/>
                </a:lnTo>
                <a:lnTo>
                  <a:pt x="988218" y="286543"/>
                </a:lnTo>
                <a:lnTo>
                  <a:pt x="976312" y="303212"/>
                </a:lnTo>
                <a:lnTo>
                  <a:pt x="959643" y="314325"/>
                </a:lnTo>
                <a:lnTo>
                  <a:pt x="939006" y="318293"/>
                </a:lnTo>
                <a:lnTo>
                  <a:pt x="53181" y="318293"/>
                </a:lnTo>
                <a:lnTo>
                  <a:pt x="32543" y="314325"/>
                </a:lnTo>
                <a:lnTo>
                  <a:pt x="15875" y="303212"/>
                </a:lnTo>
                <a:lnTo>
                  <a:pt x="3968" y="286543"/>
                </a:lnTo>
                <a:lnTo>
                  <a:pt x="0" y="265906"/>
                </a:lnTo>
                <a:lnTo>
                  <a:pt x="0" y="53181"/>
                </a:lnTo>
                <a:close/>
              </a:path>
            </a:pathLst>
          </a:custGeom>
          <a:ln w="2540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3149213" y="2939949"/>
            <a:ext cx="5092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N=5253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247128" y="2901474"/>
            <a:ext cx="991869" cy="318770"/>
          </a:xfrm>
          <a:custGeom>
            <a:avLst/>
            <a:gdLst/>
            <a:ahLst/>
            <a:cxnLst/>
            <a:rect l="l" t="t" r="r" b="b"/>
            <a:pathLst>
              <a:path w="991870" h="318769">
                <a:moveTo>
                  <a:pt x="53089" y="318526"/>
                </a:moveTo>
                <a:lnTo>
                  <a:pt x="15549" y="302976"/>
                </a:lnTo>
                <a:lnTo>
                  <a:pt x="0" y="265437"/>
                </a:lnTo>
                <a:lnTo>
                  <a:pt x="0" y="53088"/>
                </a:lnTo>
                <a:lnTo>
                  <a:pt x="4171" y="32424"/>
                </a:lnTo>
                <a:lnTo>
                  <a:pt x="15549" y="15549"/>
                </a:lnTo>
                <a:lnTo>
                  <a:pt x="32424" y="4171"/>
                </a:lnTo>
                <a:lnTo>
                  <a:pt x="53088" y="0"/>
                </a:lnTo>
                <a:lnTo>
                  <a:pt x="938583" y="0"/>
                </a:lnTo>
                <a:lnTo>
                  <a:pt x="959248" y="4172"/>
                </a:lnTo>
                <a:lnTo>
                  <a:pt x="976123" y="15549"/>
                </a:lnTo>
                <a:lnTo>
                  <a:pt x="987500" y="32424"/>
                </a:lnTo>
                <a:lnTo>
                  <a:pt x="991672" y="53088"/>
                </a:lnTo>
                <a:lnTo>
                  <a:pt x="991672" y="265437"/>
                </a:lnTo>
                <a:lnTo>
                  <a:pt x="976123" y="302976"/>
                </a:lnTo>
                <a:lnTo>
                  <a:pt x="938583" y="318526"/>
                </a:lnTo>
                <a:lnTo>
                  <a:pt x="53089" y="318526"/>
                </a:lnTo>
                <a:close/>
              </a:path>
            </a:pathLst>
          </a:custGeom>
          <a:solidFill>
            <a:srgbClr val="E6E0E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5247481" y="2901950"/>
            <a:ext cx="991869" cy="318770"/>
          </a:xfrm>
          <a:custGeom>
            <a:avLst/>
            <a:gdLst/>
            <a:ahLst/>
            <a:cxnLst/>
            <a:rect l="l" t="t" r="r" b="b"/>
            <a:pathLst>
              <a:path w="991870" h="318769">
                <a:moveTo>
                  <a:pt x="0" y="53181"/>
                </a:moveTo>
                <a:lnTo>
                  <a:pt x="3968" y="32543"/>
                </a:lnTo>
                <a:lnTo>
                  <a:pt x="15875" y="15875"/>
                </a:lnTo>
                <a:lnTo>
                  <a:pt x="32543" y="3968"/>
                </a:lnTo>
                <a:lnTo>
                  <a:pt x="53181" y="0"/>
                </a:lnTo>
                <a:lnTo>
                  <a:pt x="938212" y="0"/>
                </a:lnTo>
                <a:lnTo>
                  <a:pt x="958850" y="3968"/>
                </a:lnTo>
                <a:lnTo>
                  <a:pt x="975518" y="15875"/>
                </a:lnTo>
                <a:lnTo>
                  <a:pt x="987425" y="32543"/>
                </a:lnTo>
                <a:lnTo>
                  <a:pt x="991393" y="53181"/>
                </a:lnTo>
                <a:lnTo>
                  <a:pt x="991393" y="265112"/>
                </a:lnTo>
                <a:lnTo>
                  <a:pt x="987425" y="285750"/>
                </a:lnTo>
                <a:lnTo>
                  <a:pt x="975518" y="302418"/>
                </a:lnTo>
                <a:lnTo>
                  <a:pt x="958850" y="314325"/>
                </a:lnTo>
                <a:lnTo>
                  <a:pt x="938212" y="318293"/>
                </a:lnTo>
                <a:lnTo>
                  <a:pt x="53181" y="318293"/>
                </a:lnTo>
                <a:lnTo>
                  <a:pt x="32543" y="314325"/>
                </a:lnTo>
                <a:lnTo>
                  <a:pt x="15875" y="302418"/>
                </a:lnTo>
                <a:lnTo>
                  <a:pt x="3968" y="285750"/>
                </a:lnTo>
                <a:lnTo>
                  <a:pt x="0" y="265112"/>
                </a:lnTo>
                <a:lnTo>
                  <a:pt x="0" y="53181"/>
                </a:lnTo>
                <a:close/>
              </a:path>
            </a:pathLst>
          </a:custGeom>
          <a:ln w="25400">
            <a:solidFill>
              <a:srgbClr val="61207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5487377" y="2946844"/>
            <a:ext cx="50927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latin typeface="Calibri"/>
                <a:cs typeface="Calibri"/>
              </a:rPr>
              <a:t>N=4410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110634" y="2827319"/>
            <a:ext cx="941705" cy="420370"/>
          </a:xfrm>
          <a:prstGeom prst="rect">
            <a:avLst/>
          </a:prstGeom>
        </p:spPr>
        <p:txBody>
          <a:bodyPr wrap="square" lIns="0" tIns="45085" rIns="0" bIns="0" rtlCol="0" vert="horz">
            <a:spAutoFit/>
          </a:bodyPr>
          <a:lstStyle/>
          <a:p>
            <a:pPr marL="66675" marR="5080" indent="-54610">
              <a:lnSpc>
                <a:spcPts val="1430"/>
              </a:lnSpc>
              <a:spcBef>
                <a:spcPts val="355"/>
              </a:spcBef>
            </a:pPr>
            <a:r>
              <a:rPr dirty="0" sz="1400" spc="-25" b="1">
                <a:latin typeface="Calibri"/>
                <a:cs typeface="Calibri"/>
              </a:rPr>
              <a:t>P</a:t>
            </a:r>
            <a:r>
              <a:rPr dirty="0" sz="1400" spc="-5" b="1">
                <a:latin typeface="Calibri"/>
                <a:cs typeface="Calibri"/>
              </a:rPr>
              <a:t>e</a:t>
            </a:r>
            <a:r>
              <a:rPr dirty="0" sz="1400" spc="-30" b="1">
                <a:latin typeface="Calibri"/>
                <a:cs typeface="Calibri"/>
              </a:rPr>
              <a:t>r</a:t>
            </a:r>
            <a:r>
              <a:rPr dirty="0" sz="1400" spc="-5" b="1">
                <a:latin typeface="Calibri"/>
                <a:cs typeface="Calibri"/>
              </a:rPr>
              <a:t>-P</a:t>
            </a:r>
            <a:r>
              <a:rPr dirty="0" sz="1400" spc="-20" b="1">
                <a:latin typeface="Calibri"/>
                <a:cs typeface="Calibri"/>
              </a:rPr>
              <a:t>r</a:t>
            </a:r>
            <a:r>
              <a:rPr dirty="0" sz="1400" b="1">
                <a:latin typeface="Calibri"/>
                <a:cs typeface="Calibri"/>
              </a:rPr>
              <a:t>o</a:t>
            </a:r>
            <a:r>
              <a:rPr dirty="0" sz="1400" spc="-15" b="1">
                <a:latin typeface="Calibri"/>
                <a:cs typeface="Calibri"/>
              </a:rPr>
              <a:t>t</a:t>
            </a:r>
            <a:r>
              <a:rPr dirty="0" sz="1400" b="1">
                <a:latin typeface="Calibri"/>
                <a:cs typeface="Calibri"/>
              </a:rPr>
              <a:t>o</a:t>
            </a:r>
            <a:r>
              <a:rPr dirty="0" sz="1400" spc="-5" b="1">
                <a:latin typeface="Calibri"/>
                <a:cs typeface="Calibri"/>
              </a:rPr>
              <a:t>c</a:t>
            </a:r>
            <a:r>
              <a:rPr dirty="0" sz="1400" b="1">
                <a:latin typeface="Calibri"/>
                <a:cs typeface="Calibri"/>
              </a:rPr>
              <a:t>ol  </a:t>
            </a:r>
            <a:r>
              <a:rPr dirty="0" sz="1400" spc="-5" b="1">
                <a:latin typeface="Calibri"/>
                <a:cs typeface="Calibri"/>
              </a:rPr>
              <a:t>population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5739224" y="2647487"/>
            <a:ext cx="565150" cy="0"/>
          </a:xfrm>
          <a:custGeom>
            <a:avLst/>
            <a:gdLst/>
            <a:ahLst/>
            <a:cxnLst/>
            <a:rect l="l" t="t" r="r" b="b"/>
            <a:pathLst>
              <a:path w="565150" h="0">
                <a:moveTo>
                  <a:pt x="0" y="0"/>
                </a:moveTo>
                <a:lnTo>
                  <a:pt x="564642" y="0"/>
                </a:lnTo>
              </a:path>
            </a:pathLst>
          </a:custGeom>
          <a:ln w="9525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/>
          <p:nvPr/>
        </p:nvSpPr>
        <p:spPr>
          <a:xfrm>
            <a:off x="6284816" y="2609387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0" y="76200"/>
                </a:moveTo>
                <a:lnTo>
                  <a:pt x="0" y="0"/>
                </a:lnTo>
                <a:lnTo>
                  <a:pt x="76200" y="38100"/>
                </a:lnTo>
                <a:lnTo>
                  <a:pt x="0" y="76200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1778505" y="2462851"/>
            <a:ext cx="1005840" cy="320040"/>
          </a:xfrm>
          <a:prstGeom prst="rect">
            <a:avLst/>
          </a:prstGeom>
          <a:ln w="9525">
            <a:solidFill>
              <a:srgbClr val="BFBFBF"/>
            </a:solidFill>
          </a:ln>
        </p:spPr>
        <p:txBody>
          <a:bodyPr wrap="square" lIns="0" tIns="12065" rIns="0" bIns="0" rtlCol="0" vert="horz">
            <a:spAutoFit/>
          </a:bodyPr>
          <a:lstStyle/>
          <a:p>
            <a:pPr marL="212090" marR="259079" indent="-109855">
              <a:lnSpc>
                <a:spcPts val="1120"/>
              </a:lnSpc>
              <a:spcBef>
                <a:spcPts val="95"/>
              </a:spcBef>
            </a:pPr>
            <a:r>
              <a:rPr dirty="0" sz="1100">
                <a:latin typeface="Calibri"/>
                <a:cs typeface="Calibri"/>
              </a:rPr>
              <a:t>40</a:t>
            </a:r>
            <a:r>
              <a:rPr dirty="0" sz="1100" spc="-85">
                <a:latin typeface="Calibri"/>
                <a:cs typeface="Calibri"/>
              </a:rPr>
              <a:t> </a:t>
            </a:r>
            <a:r>
              <a:rPr dirty="0" sz="1100" spc="-5">
                <a:latin typeface="Calibri"/>
                <a:cs typeface="Calibri"/>
              </a:rPr>
              <a:t>patients  </a:t>
            </a:r>
            <a:r>
              <a:rPr dirty="0" sz="1100">
                <a:latin typeface="Calibri"/>
                <a:cs typeface="Calibri"/>
              </a:rPr>
              <a:t>excluded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841495" y="2647487"/>
            <a:ext cx="565150" cy="0"/>
          </a:xfrm>
          <a:custGeom>
            <a:avLst/>
            <a:gdLst/>
            <a:ahLst/>
            <a:cxnLst/>
            <a:rect l="l" t="t" r="r" b="b"/>
            <a:pathLst>
              <a:path w="565150" h="0">
                <a:moveTo>
                  <a:pt x="564641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BFBFB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2784345" y="2609387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76200"/>
                </a:moveTo>
                <a:lnTo>
                  <a:pt x="76200" y="0"/>
                </a:lnTo>
                <a:lnTo>
                  <a:pt x="0" y="38100"/>
                </a:lnTo>
                <a:lnTo>
                  <a:pt x="76200" y="76200"/>
                </a:lnTo>
                <a:close/>
              </a:path>
            </a:pathLst>
          </a:custGeom>
          <a:solidFill>
            <a:srgbClr val="BFBFB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6361512" y="2462851"/>
            <a:ext cx="1005840" cy="320040"/>
          </a:xfrm>
          <a:prstGeom prst="rect">
            <a:avLst/>
          </a:prstGeom>
          <a:ln w="9525">
            <a:solidFill>
              <a:srgbClr val="BFBFBF"/>
            </a:solidFill>
          </a:ln>
        </p:spPr>
        <p:txBody>
          <a:bodyPr wrap="square" lIns="0" tIns="12065" rIns="0" bIns="0" rtlCol="0" vert="horz">
            <a:spAutoFit/>
          </a:bodyPr>
          <a:lstStyle/>
          <a:p>
            <a:pPr marL="257810" marR="111125" indent="-109855">
              <a:lnSpc>
                <a:spcPts val="1120"/>
              </a:lnSpc>
              <a:spcBef>
                <a:spcPts val="95"/>
              </a:spcBef>
            </a:pPr>
            <a:r>
              <a:rPr dirty="0" sz="1100">
                <a:latin typeface="Calibri"/>
                <a:cs typeface="Calibri"/>
              </a:rPr>
              <a:t>877 </a:t>
            </a:r>
            <a:r>
              <a:rPr dirty="0" sz="1100" spc="-5">
                <a:latin typeface="Calibri"/>
                <a:cs typeface="Calibri"/>
              </a:rPr>
              <a:t>patients  </a:t>
            </a:r>
            <a:r>
              <a:rPr dirty="0" sz="1100">
                <a:latin typeface="Calibri"/>
                <a:cs typeface="Calibri"/>
              </a:rPr>
              <a:t>excluded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404832" y="2367564"/>
            <a:ext cx="635" cy="469900"/>
          </a:xfrm>
          <a:custGeom>
            <a:avLst/>
            <a:gdLst/>
            <a:ahLst/>
            <a:cxnLst/>
            <a:rect l="l" t="t" r="r" b="b"/>
            <a:pathLst>
              <a:path w="635" h="469900">
                <a:moveTo>
                  <a:pt x="265" y="0"/>
                </a:moveTo>
                <a:lnTo>
                  <a:pt x="0" y="46986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3366701" y="2818379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38099" y="76200"/>
                </a:moveTo>
                <a:lnTo>
                  <a:pt x="76199" y="0"/>
                </a:lnTo>
                <a:lnTo>
                  <a:pt x="0" y="0"/>
                </a:lnTo>
                <a:lnTo>
                  <a:pt x="38099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5742996" y="2367564"/>
            <a:ext cx="635" cy="476884"/>
          </a:xfrm>
          <a:custGeom>
            <a:avLst/>
            <a:gdLst/>
            <a:ahLst/>
            <a:cxnLst/>
            <a:rect l="l" t="t" r="r" b="b"/>
            <a:pathLst>
              <a:path w="635" h="476885">
                <a:moveTo>
                  <a:pt x="266" y="0"/>
                </a:moveTo>
                <a:lnTo>
                  <a:pt x="0" y="47676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704864" y="2825275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38099" y="76200"/>
                </a:moveTo>
                <a:lnTo>
                  <a:pt x="76199" y="0"/>
                </a:lnTo>
                <a:lnTo>
                  <a:pt x="0" y="0"/>
                </a:lnTo>
                <a:lnTo>
                  <a:pt x="38099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1188029" y="842355"/>
            <a:ext cx="6786245" cy="3911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latin typeface="Calibri"/>
                <a:cs typeface="Calibri"/>
              </a:rPr>
              <a:t>Is </a:t>
            </a:r>
            <a:r>
              <a:rPr dirty="0" sz="2400" spc="-5" b="1">
                <a:latin typeface="Calibri"/>
                <a:cs typeface="Calibri"/>
              </a:rPr>
              <a:t>CEP </a:t>
            </a:r>
            <a:r>
              <a:rPr dirty="0" sz="2400" spc="-15" b="1">
                <a:latin typeface="Calibri"/>
                <a:cs typeface="Calibri"/>
              </a:rPr>
              <a:t>effective </a:t>
            </a:r>
            <a:r>
              <a:rPr dirty="0" sz="2400" spc="-5" b="1">
                <a:latin typeface="Calibri"/>
                <a:cs typeface="Calibri"/>
              </a:rPr>
              <a:t>when </a:t>
            </a:r>
            <a:r>
              <a:rPr dirty="0" sz="2400" spc="-10" b="1">
                <a:latin typeface="Calibri"/>
                <a:cs typeface="Calibri"/>
              </a:rPr>
              <a:t>we </a:t>
            </a:r>
            <a:r>
              <a:rPr dirty="0" sz="2400" spc="-5" b="1">
                <a:latin typeface="Calibri"/>
                <a:cs typeface="Calibri"/>
              </a:rPr>
              <a:t>account </a:t>
            </a:r>
            <a:r>
              <a:rPr dirty="0" sz="2400" spc="-15" b="1">
                <a:latin typeface="Calibri"/>
                <a:cs typeface="Calibri"/>
              </a:rPr>
              <a:t>for</a:t>
            </a:r>
            <a:r>
              <a:rPr dirty="0" sz="2400" spc="-30" b="1">
                <a:latin typeface="Calibri"/>
                <a:cs typeface="Calibri"/>
              </a:rPr>
              <a:t> </a:t>
            </a:r>
            <a:r>
              <a:rPr dirty="0" sz="2400" spc="-5" b="1">
                <a:latin typeface="Calibri"/>
                <a:cs typeface="Calibri"/>
              </a:rPr>
              <a:t>non-adherence?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83539" y="3474057"/>
            <a:ext cx="8556625" cy="13900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020"/>
              </a:lnSpc>
              <a:spcBef>
                <a:spcPts val="100"/>
              </a:spcBef>
            </a:pPr>
            <a:r>
              <a:rPr dirty="0" baseline="3086" sz="2700" spc="-7" b="1">
                <a:solidFill>
                  <a:srgbClr val="942985"/>
                </a:solidFill>
                <a:latin typeface="Calibri"/>
                <a:cs typeface="Calibri"/>
              </a:rPr>
              <a:t>Secondary analyses: </a:t>
            </a:r>
            <a:r>
              <a:rPr dirty="0" sz="1800" spc="-5" b="1">
                <a:latin typeface="Calibri"/>
                <a:cs typeface="Calibri"/>
              </a:rPr>
              <a:t>Complier </a:t>
            </a:r>
            <a:r>
              <a:rPr dirty="0" sz="1800" spc="-20" b="1">
                <a:latin typeface="Calibri"/>
                <a:cs typeface="Calibri"/>
              </a:rPr>
              <a:t>Average </a:t>
            </a:r>
            <a:r>
              <a:rPr dirty="0" sz="1800" spc="-5" b="1">
                <a:latin typeface="Calibri"/>
                <a:cs typeface="Calibri"/>
              </a:rPr>
              <a:t>Causal </a:t>
            </a:r>
            <a:r>
              <a:rPr dirty="0" sz="1800" spc="-20" b="1">
                <a:latin typeface="Calibri"/>
                <a:cs typeface="Calibri"/>
              </a:rPr>
              <a:t>Effect</a:t>
            </a:r>
            <a:r>
              <a:rPr dirty="0" sz="1800" spc="105" b="1">
                <a:latin typeface="Calibri"/>
                <a:cs typeface="Calibri"/>
              </a:rPr>
              <a:t> </a:t>
            </a:r>
            <a:r>
              <a:rPr dirty="0" sz="1800" spc="-10" b="1">
                <a:latin typeface="Calibri"/>
                <a:cs typeface="Calibri"/>
              </a:rPr>
              <a:t>(CACE)</a:t>
            </a:r>
            <a:endParaRPr sz="1800">
              <a:latin typeface="Calibri"/>
              <a:cs typeface="Calibri"/>
            </a:endParaRPr>
          </a:p>
          <a:p>
            <a:pPr marL="2327275" indent="-287020">
              <a:lnSpc>
                <a:spcPts val="1780"/>
              </a:lnSpc>
              <a:buSzPct val="103125"/>
              <a:buFont typeface="Arial"/>
              <a:buChar char="•"/>
              <a:tabLst>
                <a:tab pos="2327275" algn="l"/>
                <a:tab pos="2327910" algn="l"/>
              </a:tabLst>
            </a:pPr>
            <a:r>
              <a:rPr dirty="0" sz="1600" spc="-5">
                <a:latin typeface="Calibri"/>
                <a:cs typeface="Calibri"/>
              </a:rPr>
              <a:t>Adjusts </a:t>
            </a:r>
            <a:r>
              <a:rPr dirty="0" sz="1600">
                <a:latin typeface="Calibri"/>
                <a:cs typeface="Calibri"/>
              </a:rPr>
              <a:t>modified </a:t>
            </a:r>
            <a:r>
              <a:rPr dirty="0" sz="1600" spc="5">
                <a:latin typeface="Calibri"/>
                <a:cs typeface="Calibri"/>
              </a:rPr>
              <a:t>ITT </a:t>
            </a:r>
            <a:r>
              <a:rPr dirty="0" sz="1600" spc="-10">
                <a:latin typeface="Calibri"/>
                <a:cs typeface="Calibri"/>
              </a:rPr>
              <a:t>estimate to account </a:t>
            </a:r>
            <a:r>
              <a:rPr dirty="0" sz="1600" spc="-15">
                <a:latin typeface="Calibri"/>
                <a:cs typeface="Calibri"/>
              </a:rPr>
              <a:t>for </a:t>
            </a:r>
            <a:r>
              <a:rPr dirty="0" sz="1600" spc="-5">
                <a:latin typeface="Calibri"/>
                <a:cs typeface="Calibri"/>
              </a:rPr>
              <a:t>dilution due </a:t>
            </a:r>
            <a:r>
              <a:rPr dirty="0" sz="1600" spc="-10">
                <a:latin typeface="Calibri"/>
                <a:cs typeface="Calibri"/>
              </a:rPr>
              <a:t>to</a:t>
            </a:r>
            <a:r>
              <a:rPr dirty="0" sz="1600" spc="25">
                <a:latin typeface="Calibri"/>
                <a:cs typeface="Calibri"/>
              </a:rPr>
              <a:t> </a:t>
            </a:r>
            <a:r>
              <a:rPr dirty="0" sz="1600" spc="-5">
                <a:latin typeface="Calibri"/>
                <a:cs typeface="Calibri"/>
              </a:rPr>
              <a:t>non-adherence</a:t>
            </a:r>
            <a:endParaRPr sz="1600">
              <a:latin typeface="Calibri"/>
              <a:cs typeface="Calibri"/>
            </a:endParaRPr>
          </a:p>
          <a:p>
            <a:pPr marL="2040889">
              <a:lnSpc>
                <a:spcPts val="2020"/>
              </a:lnSpc>
              <a:spcBef>
                <a:spcPts val="1505"/>
              </a:spcBef>
            </a:pPr>
            <a:r>
              <a:rPr dirty="0" sz="1800" spc="-15" b="1">
                <a:latin typeface="Calibri"/>
                <a:cs typeface="Calibri"/>
              </a:rPr>
              <a:t>Per-Protocol</a:t>
            </a:r>
            <a:endParaRPr sz="1800">
              <a:latin typeface="Calibri"/>
              <a:cs typeface="Calibri"/>
            </a:endParaRPr>
          </a:p>
          <a:p>
            <a:pPr marL="2327275" indent="-287020">
              <a:lnSpc>
                <a:spcPts val="1635"/>
              </a:lnSpc>
              <a:buSzPct val="103125"/>
              <a:buFont typeface="Arial"/>
              <a:buChar char="•"/>
              <a:tabLst>
                <a:tab pos="2327275" algn="l"/>
                <a:tab pos="2327910" algn="l"/>
              </a:tabLst>
            </a:pPr>
            <a:r>
              <a:rPr dirty="0" sz="1600">
                <a:latin typeface="Calibri"/>
                <a:cs typeface="Calibri"/>
              </a:rPr>
              <a:t>Includes </a:t>
            </a:r>
            <a:r>
              <a:rPr dirty="0" sz="1600" spc="-5">
                <a:latin typeface="Calibri"/>
                <a:cs typeface="Calibri"/>
              </a:rPr>
              <a:t>patients receiving </a:t>
            </a:r>
            <a:r>
              <a:rPr dirty="0" sz="1600" spc="-10">
                <a:latin typeface="Calibri"/>
                <a:cs typeface="Calibri"/>
              </a:rPr>
              <a:t>randomized </a:t>
            </a:r>
            <a:r>
              <a:rPr dirty="0" sz="1600" spc="-5">
                <a:latin typeface="Calibri"/>
                <a:cs typeface="Calibri"/>
              </a:rPr>
              <a:t>intervention </a:t>
            </a:r>
            <a:r>
              <a:rPr dirty="0" sz="1600">
                <a:latin typeface="Calibri"/>
                <a:cs typeface="Calibri"/>
              </a:rPr>
              <a:t>as </a:t>
            </a:r>
            <a:r>
              <a:rPr dirty="0" sz="1600" spc="-5">
                <a:latin typeface="Calibri"/>
                <a:cs typeface="Calibri"/>
              </a:rPr>
              <a:t>specified </a:t>
            </a:r>
            <a:r>
              <a:rPr dirty="0" sz="1600">
                <a:latin typeface="Calibri"/>
                <a:cs typeface="Calibri"/>
              </a:rPr>
              <a:t>/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intended</a:t>
            </a:r>
            <a:endParaRPr sz="1600">
              <a:latin typeface="Calibri"/>
              <a:cs typeface="Calibri"/>
            </a:endParaRPr>
          </a:p>
          <a:p>
            <a:pPr marL="2327275" indent="-287020">
              <a:lnSpc>
                <a:spcPts val="1775"/>
              </a:lnSpc>
              <a:buSzPct val="103125"/>
              <a:buFont typeface="Arial"/>
              <a:buChar char="•"/>
              <a:tabLst>
                <a:tab pos="2327275" algn="l"/>
                <a:tab pos="2327910" algn="l"/>
              </a:tabLst>
            </a:pPr>
            <a:r>
              <a:rPr dirty="0" sz="1600">
                <a:latin typeface="Calibri"/>
                <a:cs typeface="Calibri"/>
              </a:rPr>
              <a:t>83.4% </a:t>
            </a:r>
            <a:r>
              <a:rPr dirty="0" sz="1600" spc="-5">
                <a:latin typeface="Calibri"/>
                <a:cs typeface="Calibri"/>
              </a:rPr>
              <a:t>of patients had CEP </a:t>
            </a:r>
            <a:r>
              <a:rPr dirty="0" sz="1600">
                <a:latin typeface="Calibri"/>
                <a:cs typeface="Calibri"/>
              </a:rPr>
              <a:t>with </a:t>
            </a:r>
            <a:r>
              <a:rPr dirty="0" sz="1600" spc="-5">
                <a:latin typeface="Calibri"/>
                <a:cs typeface="Calibri"/>
              </a:rPr>
              <a:t>both </a:t>
            </a:r>
            <a:r>
              <a:rPr dirty="0" sz="1600" spc="-10">
                <a:latin typeface="Calibri"/>
                <a:cs typeface="Calibri"/>
              </a:rPr>
              <a:t>filters successfully</a:t>
            </a:r>
            <a:r>
              <a:rPr dirty="0" sz="1600" spc="5">
                <a:latin typeface="Calibri"/>
                <a:cs typeface="Calibri"/>
              </a:rPr>
              <a:t> </a:t>
            </a:r>
            <a:r>
              <a:rPr dirty="0" sz="1600" spc="-10">
                <a:latin typeface="Calibri"/>
                <a:cs typeface="Calibri"/>
              </a:rPr>
              <a:t>deployed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176976" y="1617980"/>
            <a:ext cx="0" cy="366395"/>
          </a:xfrm>
          <a:custGeom>
            <a:avLst/>
            <a:gdLst/>
            <a:ahLst/>
            <a:cxnLst/>
            <a:rect l="l" t="t" r="r" b="b"/>
            <a:pathLst>
              <a:path w="0" h="366394">
                <a:moveTo>
                  <a:pt x="0" y="0"/>
                </a:moveTo>
                <a:lnTo>
                  <a:pt x="0" y="366351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176976" y="2717032"/>
            <a:ext cx="0" cy="409575"/>
          </a:xfrm>
          <a:custGeom>
            <a:avLst/>
            <a:gdLst/>
            <a:ahLst/>
            <a:cxnLst/>
            <a:rect l="l" t="t" r="r" b="b"/>
            <a:pathLst>
              <a:path w="0" h="409575">
                <a:moveTo>
                  <a:pt x="0" y="0"/>
                </a:moveTo>
                <a:lnTo>
                  <a:pt x="0" y="409079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76976" y="3858814"/>
            <a:ext cx="0" cy="366395"/>
          </a:xfrm>
          <a:custGeom>
            <a:avLst/>
            <a:gdLst/>
            <a:ahLst/>
            <a:cxnLst/>
            <a:rect l="l" t="t" r="r" b="b"/>
            <a:pathLst>
              <a:path w="0" h="366395">
                <a:moveTo>
                  <a:pt x="0" y="0"/>
                </a:moveTo>
                <a:lnTo>
                  <a:pt x="0" y="366351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028789" y="1617980"/>
            <a:ext cx="0" cy="366395"/>
          </a:xfrm>
          <a:custGeom>
            <a:avLst/>
            <a:gdLst/>
            <a:ahLst/>
            <a:cxnLst/>
            <a:rect l="l" t="t" r="r" b="b"/>
            <a:pathLst>
              <a:path w="0" h="366394">
                <a:moveTo>
                  <a:pt x="0" y="0"/>
                </a:moveTo>
                <a:lnTo>
                  <a:pt x="0" y="366351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028789" y="2717032"/>
            <a:ext cx="0" cy="409575"/>
          </a:xfrm>
          <a:custGeom>
            <a:avLst/>
            <a:gdLst/>
            <a:ahLst/>
            <a:cxnLst/>
            <a:rect l="l" t="t" r="r" b="b"/>
            <a:pathLst>
              <a:path w="0" h="409575">
                <a:moveTo>
                  <a:pt x="0" y="0"/>
                </a:moveTo>
                <a:lnTo>
                  <a:pt x="0" y="409079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028789" y="3858814"/>
            <a:ext cx="0" cy="366395"/>
          </a:xfrm>
          <a:custGeom>
            <a:avLst/>
            <a:gdLst/>
            <a:ahLst/>
            <a:cxnLst/>
            <a:rect l="l" t="t" r="r" b="b"/>
            <a:pathLst>
              <a:path w="0" h="366395">
                <a:moveTo>
                  <a:pt x="0" y="0"/>
                </a:moveTo>
                <a:lnTo>
                  <a:pt x="0" y="366351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76976" y="1984331"/>
            <a:ext cx="852169" cy="0"/>
          </a:xfrm>
          <a:custGeom>
            <a:avLst/>
            <a:gdLst/>
            <a:ahLst/>
            <a:cxnLst/>
            <a:rect l="l" t="t" r="r" b="b"/>
            <a:pathLst>
              <a:path w="852170" h="0">
                <a:moveTo>
                  <a:pt x="0" y="0"/>
                </a:moveTo>
                <a:lnTo>
                  <a:pt x="851813" y="0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76976" y="3126111"/>
            <a:ext cx="852169" cy="0"/>
          </a:xfrm>
          <a:custGeom>
            <a:avLst/>
            <a:gdLst/>
            <a:ahLst/>
            <a:cxnLst/>
            <a:rect l="l" t="t" r="r" b="b"/>
            <a:pathLst>
              <a:path w="852170" h="0">
                <a:moveTo>
                  <a:pt x="0" y="0"/>
                </a:moveTo>
                <a:lnTo>
                  <a:pt x="851813" y="0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76976" y="4225164"/>
            <a:ext cx="852169" cy="0"/>
          </a:xfrm>
          <a:custGeom>
            <a:avLst/>
            <a:gdLst/>
            <a:ahLst/>
            <a:cxnLst/>
            <a:rect l="l" t="t" r="r" b="b"/>
            <a:pathLst>
              <a:path w="852170" h="0">
                <a:moveTo>
                  <a:pt x="0" y="0"/>
                </a:moveTo>
                <a:lnTo>
                  <a:pt x="851813" y="0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644096" y="1002164"/>
            <a:ext cx="111823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solidFill>
                  <a:srgbClr val="404040"/>
                </a:solidFill>
                <a:latin typeface="Calibri"/>
                <a:cs typeface="Calibri"/>
              </a:rPr>
              <a:t>Difference </a:t>
            </a:r>
            <a:r>
              <a:rPr dirty="0" sz="1100">
                <a:solidFill>
                  <a:srgbClr val="404040"/>
                </a:solidFill>
                <a:latin typeface="Calibri"/>
                <a:cs typeface="Calibri"/>
              </a:rPr>
              <a:t>[95%</a:t>
            </a:r>
            <a:r>
              <a:rPr dirty="0" sz="1100" spc="-7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100" spc="-5">
                <a:solidFill>
                  <a:srgbClr val="404040"/>
                </a:solidFill>
                <a:latin typeface="Calibri"/>
                <a:cs typeface="Calibri"/>
              </a:rPr>
              <a:t>CI]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279497" y="1002164"/>
            <a:ext cx="4349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404040"/>
                </a:solidFill>
                <a:latin typeface="Calibri"/>
                <a:cs typeface="Calibri"/>
              </a:rPr>
              <a:t>P</a:t>
            </a:r>
            <a:r>
              <a:rPr dirty="0" sz="1100" spc="-7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404040"/>
                </a:solidFill>
                <a:latin typeface="Calibri"/>
                <a:cs typeface="Calibri"/>
              </a:rPr>
              <a:t>value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05214" y="1353197"/>
            <a:ext cx="79692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240" marR="5080" indent="-257175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solidFill>
                  <a:srgbClr val="942985"/>
                </a:solidFill>
                <a:latin typeface="Calibri"/>
                <a:cs typeface="Calibri"/>
              </a:rPr>
              <a:t>Modified  </a:t>
            </a:r>
            <a:r>
              <a:rPr dirty="0" sz="1600" spc="5" b="1">
                <a:solidFill>
                  <a:srgbClr val="942985"/>
                </a:solidFill>
                <a:latin typeface="Calibri"/>
                <a:cs typeface="Calibri"/>
              </a:rPr>
              <a:t>ITT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31581" y="1342538"/>
            <a:ext cx="62103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alibri"/>
                <a:cs typeface="Calibri"/>
              </a:rPr>
              <a:t>Unadjusted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323153" y="1334106"/>
            <a:ext cx="34417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0.641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31556" y="1708889"/>
            <a:ext cx="10179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alibri"/>
                <a:cs typeface="Calibri"/>
              </a:rPr>
              <a:t>Age &amp; </a:t>
            </a:r>
            <a:r>
              <a:rPr dirty="0" sz="1000" spc="-5">
                <a:latin typeface="Calibri"/>
                <a:cs typeface="Calibri"/>
              </a:rPr>
              <a:t>Sex</a:t>
            </a:r>
            <a:r>
              <a:rPr dirty="0" sz="1000" spc="-9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adjusted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323153" y="1700457"/>
            <a:ext cx="34417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0.948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372298" y="2595534"/>
            <a:ext cx="46037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solidFill>
                  <a:srgbClr val="942985"/>
                </a:solidFill>
                <a:latin typeface="Calibri"/>
                <a:cs typeface="Calibri"/>
              </a:rPr>
              <a:t>C</a:t>
            </a:r>
            <a:r>
              <a:rPr dirty="0" sz="1600" spc="-20" b="1">
                <a:solidFill>
                  <a:srgbClr val="942985"/>
                </a:solidFill>
                <a:latin typeface="Calibri"/>
                <a:cs typeface="Calibri"/>
              </a:rPr>
              <a:t>A</a:t>
            </a:r>
            <a:r>
              <a:rPr dirty="0" sz="1600" spc="-5" b="1">
                <a:solidFill>
                  <a:srgbClr val="942985"/>
                </a:solidFill>
                <a:latin typeface="Calibri"/>
                <a:cs typeface="Calibri"/>
              </a:rPr>
              <a:t>CE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31581" y="2441591"/>
            <a:ext cx="62103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alibri"/>
                <a:cs typeface="Calibri"/>
              </a:rPr>
              <a:t>Unadjusted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323153" y="2433159"/>
            <a:ext cx="34417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0.415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689397" y="2441591"/>
            <a:ext cx="39497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1635" algn="l"/>
              </a:tabLst>
            </a:pPr>
            <a:r>
              <a:rPr dirty="0" u="sng" sz="10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	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131556" y="2829306"/>
            <a:ext cx="10179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alibri"/>
                <a:cs typeface="Calibri"/>
              </a:rPr>
              <a:t>Age &amp; </a:t>
            </a:r>
            <a:r>
              <a:rPr dirty="0" sz="1000" spc="-5">
                <a:latin typeface="Calibri"/>
                <a:cs typeface="Calibri"/>
              </a:rPr>
              <a:t>Sex</a:t>
            </a:r>
            <a:r>
              <a:rPr dirty="0" sz="1000" spc="-9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adjusted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323153" y="2820873"/>
            <a:ext cx="34417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0.384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35724" y="3594031"/>
            <a:ext cx="73469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85420">
              <a:lnSpc>
                <a:spcPct val="100000"/>
              </a:lnSpc>
              <a:spcBef>
                <a:spcPts val="100"/>
              </a:spcBef>
            </a:pPr>
            <a:r>
              <a:rPr dirty="0" sz="1600" spc="-20" b="1">
                <a:solidFill>
                  <a:srgbClr val="942985"/>
                </a:solidFill>
                <a:latin typeface="Calibri"/>
                <a:cs typeface="Calibri"/>
              </a:rPr>
              <a:t>Per-  </a:t>
            </a:r>
            <a:r>
              <a:rPr dirty="0" sz="1600" spc="-5" b="1">
                <a:solidFill>
                  <a:srgbClr val="942985"/>
                </a:solidFill>
                <a:latin typeface="Calibri"/>
                <a:cs typeface="Calibri"/>
              </a:rPr>
              <a:t>P</a:t>
            </a:r>
            <a:r>
              <a:rPr dirty="0" sz="1600" spc="-20" b="1">
                <a:solidFill>
                  <a:srgbClr val="942985"/>
                </a:solidFill>
                <a:latin typeface="Calibri"/>
                <a:cs typeface="Calibri"/>
              </a:rPr>
              <a:t>r</a:t>
            </a:r>
            <a:r>
              <a:rPr dirty="0" sz="1600" b="1">
                <a:solidFill>
                  <a:srgbClr val="942985"/>
                </a:solidFill>
                <a:latin typeface="Calibri"/>
                <a:cs typeface="Calibri"/>
              </a:rPr>
              <a:t>o</a:t>
            </a:r>
            <a:r>
              <a:rPr dirty="0" sz="1600" spc="-15" b="1">
                <a:solidFill>
                  <a:srgbClr val="942985"/>
                </a:solidFill>
                <a:latin typeface="Calibri"/>
                <a:cs typeface="Calibri"/>
              </a:rPr>
              <a:t>t</a:t>
            </a:r>
            <a:r>
              <a:rPr dirty="0" sz="1600" b="1">
                <a:solidFill>
                  <a:srgbClr val="942985"/>
                </a:solidFill>
                <a:latin typeface="Calibri"/>
                <a:cs typeface="Calibri"/>
              </a:rPr>
              <a:t>o</a:t>
            </a:r>
            <a:r>
              <a:rPr dirty="0" sz="1600" spc="-10" b="1">
                <a:solidFill>
                  <a:srgbClr val="942985"/>
                </a:solidFill>
                <a:latin typeface="Calibri"/>
                <a:cs typeface="Calibri"/>
              </a:rPr>
              <a:t>c</a:t>
            </a:r>
            <a:r>
              <a:rPr dirty="0" sz="1600" b="1">
                <a:solidFill>
                  <a:srgbClr val="942985"/>
                </a:solidFill>
                <a:latin typeface="Calibri"/>
                <a:cs typeface="Calibri"/>
              </a:rPr>
              <a:t>ol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31581" y="3583372"/>
            <a:ext cx="62103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alibri"/>
                <a:cs typeface="Calibri"/>
              </a:rPr>
              <a:t>Unadjusted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323153" y="3574939"/>
            <a:ext cx="34417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0.023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517583" y="3583372"/>
            <a:ext cx="39497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1635" algn="l"/>
              </a:tabLst>
            </a:pPr>
            <a:r>
              <a:rPr dirty="0" u="sng" sz="10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	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131556" y="3949723"/>
            <a:ext cx="10179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alibri"/>
                <a:cs typeface="Calibri"/>
              </a:rPr>
              <a:t>Age &amp; </a:t>
            </a:r>
            <a:r>
              <a:rPr dirty="0" sz="1000" spc="-5">
                <a:latin typeface="Calibri"/>
                <a:cs typeface="Calibri"/>
              </a:rPr>
              <a:t>Sex</a:t>
            </a:r>
            <a:r>
              <a:rPr dirty="0" sz="1000" spc="-9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adjusted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323153" y="3941290"/>
            <a:ext cx="34417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0.085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192244" y="1205344"/>
            <a:ext cx="1005840" cy="3063240"/>
          </a:xfrm>
          <a:custGeom>
            <a:avLst/>
            <a:gdLst/>
            <a:ahLst/>
            <a:cxnLst/>
            <a:rect l="l" t="t" r="r" b="b"/>
            <a:pathLst>
              <a:path w="1005840" h="3063240">
                <a:moveTo>
                  <a:pt x="838196" y="3063240"/>
                </a:moveTo>
                <a:lnTo>
                  <a:pt x="167643" y="3063240"/>
                </a:lnTo>
                <a:lnTo>
                  <a:pt x="123077" y="3057251"/>
                </a:lnTo>
                <a:lnTo>
                  <a:pt x="83030" y="3040351"/>
                </a:lnTo>
                <a:lnTo>
                  <a:pt x="49101" y="3014138"/>
                </a:lnTo>
                <a:lnTo>
                  <a:pt x="22888" y="2980209"/>
                </a:lnTo>
                <a:lnTo>
                  <a:pt x="5988" y="2940162"/>
                </a:lnTo>
                <a:lnTo>
                  <a:pt x="0" y="2895596"/>
                </a:lnTo>
                <a:lnTo>
                  <a:pt x="0" y="167643"/>
                </a:lnTo>
                <a:lnTo>
                  <a:pt x="5988" y="123077"/>
                </a:lnTo>
                <a:lnTo>
                  <a:pt x="22888" y="83030"/>
                </a:lnTo>
                <a:lnTo>
                  <a:pt x="49101" y="49101"/>
                </a:lnTo>
                <a:lnTo>
                  <a:pt x="83030" y="22888"/>
                </a:lnTo>
                <a:lnTo>
                  <a:pt x="123077" y="5988"/>
                </a:lnTo>
                <a:lnTo>
                  <a:pt x="167643" y="0"/>
                </a:lnTo>
                <a:lnTo>
                  <a:pt x="838196" y="0"/>
                </a:lnTo>
                <a:lnTo>
                  <a:pt x="882762" y="5988"/>
                </a:lnTo>
                <a:lnTo>
                  <a:pt x="922809" y="22888"/>
                </a:lnTo>
                <a:lnTo>
                  <a:pt x="956738" y="49101"/>
                </a:lnTo>
                <a:lnTo>
                  <a:pt x="982951" y="83030"/>
                </a:lnTo>
                <a:lnTo>
                  <a:pt x="999851" y="123077"/>
                </a:lnTo>
                <a:lnTo>
                  <a:pt x="1005840" y="167643"/>
                </a:lnTo>
                <a:lnTo>
                  <a:pt x="1005840" y="2895596"/>
                </a:lnTo>
                <a:lnTo>
                  <a:pt x="999851" y="2940163"/>
                </a:lnTo>
                <a:lnTo>
                  <a:pt x="982951" y="2980209"/>
                </a:lnTo>
                <a:lnTo>
                  <a:pt x="956738" y="3014138"/>
                </a:lnTo>
                <a:lnTo>
                  <a:pt x="922809" y="3040351"/>
                </a:lnTo>
                <a:lnTo>
                  <a:pt x="882763" y="3057251"/>
                </a:lnTo>
                <a:lnTo>
                  <a:pt x="838196" y="3063240"/>
                </a:lnTo>
                <a:close/>
              </a:path>
            </a:pathLst>
          </a:custGeom>
          <a:solidFill>
            <a:srgbClr val="E6E0EC">
              <a:alpha val="5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198547" y="1205344"/>
            <a:ext cx="1005840" cy="3063240"/>
          </a:xfrm>
          <a:custGeom>
            <a:avLst/>
            <a:gdLst/>
            <a:ahLst/>
            <a:cxnLst/>
            <a:rect l="l" t="t" r="r" b="b"/>
            <a:pathLst>
              <a:path w="1005840" h="3063240">
                <a:moveTo>
                  <a:pt x="838196" y="3063240"/>
                </a:moveTo>
                <a:lnTo>
                  <a:pt x="167644" y="3063240"/>
                </a:lnTo>
                <a:lnTo>
                  <a:pt x="123077" y="3057251"/>
                </a:lnTo>
                <a:lnTo>
                  <a:pt x="83030" y="3040351"/>
                </a:lnTo>
                <a:lnTo>
                  <a:pt x="49101" y="3014138"/>
                </a:lnTo>
                <a:lnTo>
                  <a:pt x="22888" y="2980209"/>
                </a:lnTo>
                <a:lnTo>
                  <a:pt x="5988" y="2940162"/>
                </a:lnTo>
                <a:lnTo>
                  <a:pt x="0" y="2895596"/>
                </a:lnTo>
                <a:lnTo>
                  <a:pt x="0" y="167643"/>
                </a:lnTo>
                <a:lnTo>
                  <a:pt x="5988" y="123077"/>
                </a:lnTo>
                <a:lnTo>
                  <a:pt x="22888" y="83030"/>
                </a:lnTo>
                <a:lnTo>
                  <a:pt x="49101" y="49101"/>
                </a:lnTo>
                <a:lnTo>
                  <a:pt x="83030" y="22888"/>
                </a:lnTo>
                <a:lnTo>
                  <a:pt x="123077" y="5988"/>
                </a:lnTo>
                <a:lnTo>
                  <a:pt x="167643" y="0"/>
                </a:lnTo>
                <a:lnTo>
                  <a:pt x="838196" y="0"/>
                </a:lnTo>
                <a:lnTo>
                  <a:pt x="882762" y="5988"/>
                </a:lnTo>
                <a:lnTo>
                  <a:pt x="922809" y="22888"/>
                </a:lnTo>
                <a:lnTo>
                  <a:pt x="956738" y="49101"/>
                </a:lnTo>
                <a:lnTo>
                  <a:pt x="982951" y="83030"/>
                </a:lnTo>
                <a:lnTo>
                  <a:pt x="999851" y="123077"/>
                </a:lnTo>
                <a:lnTo>
                  <a:pt x="1005840" y="167643"/>
                </a:lnTo>
                <a:lnTo>
                  <a:pt x="1005840" y="2895596"/>
                </a:lnTo>
                <a:lnTo>
                  <a:pt x="999851" y="2940163"/>
                </a:lnTo>
                <a:lnTo>
                  <a:pt x="982951" y="2980209"/>
                </a:lnTo>
                <a:lnTo>
                  <a:pt x="956738" y="3014138"/>
                </a:lnTo>
                <a:lnTo>
                  <a:pt x="922809" y="3040351"/>
                </a:lnTo>
                <a:lnTo>
                  <a:pt x="882763" y="3057251"/>
                </a:lnTo>
                <a:lnTo>
                  <a:pt x="838196" y="3063240"/>
                </a:lnTo>
                <a:close/>
              </a:path>
            </a:pathLst>
          </a:custGeom>
          <a:solidFill>
            <a:srgbClr val="FDEADA">
              <a:alpha val="5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title"/>
          </p:nvPr>
        </p:nvSpPr>
        <p:spPr>
          <a:xfrm>
            <a:off x="1999599" y="49221"/>
            <a:ext cx="509143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0" b="0">
                <a:latin typeface="Calibri"/>
                <a:cs typeface="Calibri"/>
              </a:rPr>
              <a:t>Secondary </a:t>
            </a:r>
            <a:r>
              <a:rPr dirty="0" sz="3200" spc="-5" b="0">
                <a:latin typeface="Calibri"/>
                <a:cs typeface="Calibri"/>
              </a:rPr>
              <a:t>Analyses: </a:t>
            </a:r>
            <a:r>
              <a:rPr dirty="0" sz="3200" b="1">
                <a:latin typeface="Calibri"/>
                <a:cs typeface="Calibri"/>
              </a:rPr>
              <a:t>All</a:t>
            </a:r>
            <a:r>
              <a:rPr dirty="0" sz="3200" spc="-45" b="1">
                <a:latin typeface="Calibri"/>
                <a:cs typeface="Calibri"/>
              </a:rPr>
              <a:t> </a:t>
            </a:r>
            <a:r>
              <a:rPr dirty="0" sz="3200" spc="-25" b="1">
                <a:latin typeface="Calibri"/>
                <a:cs typeface="Calibri"/>
              </a:rPr>
              <a:t>Stroke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978151" y="4565091"/>
            <a:ext cx="1159510" cy="0"/>
          </a:xfrm>
          <a:custGeom>
            <a:avLst/>
            <a:gdLst/>
            <a:ahLst/>
            <a:cxnLst/>
            <a:rect l="l" t="t" r="r" b="b"/>
            <a:pathLst>
              <a:path w="1159509" h="0">
                <a:moveTo>
                  <a:pt x="1159455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61207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976714" y="4533341"/>
            <a:ext cx="50800" cy="63500"/>
          </a:xfrm>
          <a:custGeom>
            <a:avLst/>
            <a:gdLst/>
            <a:ahLst/>
            <a:cxnLst/>
            <a:rect l="l" t="t" r="r" b="b"/>
            <a:pathLst>
              <a:path w="50800" h="63500">
                <a:moveTo>
                  <a:pt x="50800" y="63500"/>
                </a:moveTo>
                <a:lnTo>
                  <a:pt x="0" y="31750"/>
                </a:lnTo>
                <a:lnTo>
                  <a:pt x="50800" y="0"/>
                </a:lnTo>
              </a:path>
            </a:pathLst>
          </a:custGeom>
          <a:ln w="19050">
            <a:solidFill>
              <a:srgbClr val="61207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7305031" y="4565091"/>
            <a:ext cx="1149350" cy="0"/>
          </a:xfrm>
          <a:custGeom>
            <a:avLst/>
            <a:gdLst/>
            <a:ahLst/>
            <a:cxnLst/>
            <a:rect l="l" t="t" r="r" b="b"/>
            <a:pathLst>
              <a:path w="1149350" h="0">
                <a:moveTo>
                  <a:pt x="0" y="0"/>
                </a:moveTo>
                <a:lnTo>
                  <a:pt x="1148846" y="0"/>
                </a:lnTo>
              </a:path>
            </a:pathLst>
          </a:custGeom>
          <a:ln w="1905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8404515" y="4533341"/>
            <a:ext cx="50800" cy="63500"/>
          </a:xfrm>
          <a:custGeom>
            <a:avLst/>
            <a:gdLst/>
            <a:ahLst/>
            <a:cxnLst/>
            <a:rect l="l" t="t" r="r" b="b"/>
            <a:pathLst>
              <a:path w="50800" h="63500">
                <a:moveTo>
                  <a:pt x="0" y="63500"/>
                </a:moveTo>
                <a:lnTo>
                  <a:pt x="50800" y="31750"/>
                </a:lnTo>
                <a:lnTo>
                  <a:pt x="0" y="0"/>
                </a:lnTo>
              </a:path>
            </a:pathLst>
          </a:custGeom>
          <a:ln w="1905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32708" y="2079475"/>
            <a:ext cx="596900" cy="1884680"/>
          </a:xfrm>
          <a:custGeom>
            <a:avLst/>
            <a:gdLst/>
            <a:ahLst/>
            <a:cxnLst/>
            <a:rect l="l" t="t" r="r" b="b"/>
            <a:pathLst>
              <a:path w="596900" h="1884679">
                <a:moveTo>
                  <a:pt x="0" y="0"/>
                </a:moveTo>
                <a:lnTo>
                  <a:pt x="596893" y="0"/>
                </a:lnTo>
                <a:lnTo>
                  <a:pt x="596893" y="1884422"/>
                </a:lnTo>
                <a:lnTo>
                  <a:pt x="0" y="1884422"/>
                </a:lnTo>
                <a:lnTo>
                  <a:pt x="0" y="0"/>
                </a:lnTo>
                <a:close/>
              </a:path>
            </a:pathLst>
          </a:custGeom>
          <a:solidFill>
            <a:srgbClr val="FCD5B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32708" y="2079475"/>
            <a:ext cx="596900" cy="1884680"/>
          </a:xfrm>
          <a:custGeom>
            <a:avLst/>
            <a:gdLst/>
            <a:ahLst/>
            <a:cxnLst/>
            <a:rect l="l" t="t" r="r" b="b"/>
            <a:pathLst>
              <a:path w="596900" h="1884679">
                <a:moveTo>
                  <a:pt x="0" y="0"/>
                </a:moveTo>
                <a:lnTo>
                  <a:pt x="596893" y="0"/>
                </a:lnTo>
                <a:lnTo>
                  <a:pt x="596893" y="1884422"/>
                </a:lnTo>
                <a:lnTo>
                  <a:pt x="0" y="1884422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233855" y="2079475"/>
            <a:ext cx="596900" cy="1884680"/>
          </a:xfrm>
          <a:custGeom>
            <a:avLst/>
            <a:gdLst/>
            <a:ahLst/>
            <a:cxnLst/>
            <a:rect l="l" t="t" r="r" b="b"/>
            <a:pathLst>
              <a:path w="596900" h="1884679">
                <a:moveTo>
                  <a:pt x="0" y="0"/>
                </a:moveTo>
                <a:lnTo>
                  <a:pt x="596893" y="0"/>
                </a:lnTo>
                <a:lnTo>
                  <a:pt x="596893" y="1884422"/>
                </a:lnTo>
                <a:lnTo>
                  <a:pt x="0" y="1884422"/>
                </a:lnTo>
                <a:lnTo>
                  <a:pt x="0" y="0"/>
                </a:lnTo>
                <a:close/>
              </a:path>
            </a:pathLst>
          </a:custGeom>
          <a:solidFill>
            <a:srgbClr val="FCD5B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233855" y="2079475"/>
            <a:ext cx="596900" cy="1884680"/>
          </a:xfrm>
          <a:custGeom>
            <a:avLst/>
            <a:gdLst/>
            <a:ahLst/>
            <a:cxnLst/>
            <a:rect l="l" t="t" r="r" b="b"/>
            <a:pathLst>
              <a:path w="596900" h="1884679">
                <a:moveTo>
                  <a:pt x="0" y="0"/>
                </a:moveTo>
                <a:lnTo>
                  <a:pt x="596893" y="0"/>
                </a:lnTo>
                <a:lnTo>
                  <a:pt x="596893" y="1884422"/>
                </a:lnTo>
                <a:lnTo>
                  <a:pt x="0" y="1884422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189291" y="2161407"/>
            <a:ext cx="596900" cy="1802764"/>
          </a:xfrm>
          <a:custGeom>
            <a:avLst/>
            <a:gdLst/>
            <a:ahLst/>
            <a:cxnLst/>
            <a:rect l="l" t="t" r="r" b="b"/>
            <a:pathLst>
              <a:path w="596900" h="1802764">
                <a:moveTo>
                  <a:pt x="0" y="0"/>
                </a:moveTo>
                <a:lnTo>
                  <a:pt x="596893" y="0"/>
                </a:lnTo>
                <a:lnTo>
                  <a:pt x="596893" y="1802491"/>
                </a:lnTo>
                <a:lnTo>
                  <a:pt x="0" y="1802491"/>
                </a:lnTo>
                <a:lnTo>
                  <a:pt x="0" y="0"/>
                </a:lnTo>
                <a:close/>
              </a:path>
            </a:pathLst>
          </a:custGeom>
          <a:solidFill>
            <a:srgbClr val="B3A2C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189291" y="2161407"/>
            <a:ext cx="596900" cy="1802764"/>
          </a:xfrm>
          <a:custGeom>
            <a:avLst/>
            <a:gdLst/>
            <a:ahLst/>
            <a:cxnLst/>
            <a:rect l="l" t="t" r="r" b="b"/>
            <a:pathLst>
              <a:path w="596900" h="1802764">
                <a:moveTo>
                  <a:pt x="0" y="0"/>
                </a:moveTo>
                <a:lnTo>
                  <a:pt x="596893" y="0"/>
                </a:lnTo>
                <a:lnTo>
                  <a:pt x="596893" y="1802491"/>
                </a:lnTo>
                <a:lnTo>
                  <a:pt x="0" y="1802491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703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890439" y="2571064"/>
            <a:ext cx="596900" cy="1393190"/>
          </a:xfrm>
          <a:custGeom>
            <a:avLst/>
            <a:gdLst/>
            <a:ahLst/>
            <a:cxnLst/>
            <a:rect l="l" t="t" r="r" b="b"/>
            <a:pathLst>
              <a:path w="596900" h="1393189">
                <a:moveTo>
                  <a:pt x="0" y="0"/>
                </a:moveTo>
                <a:lnTo>
                  <a:pt x="596893" y="0"/>
                </a:lnTo>
                <a:lnTo>
                  <a:pt x="596893" y="1392833"/>
                </a:lnTo>
                <a:lnTo>
                  <a:pt x="0" y="1392833"/>
                </a:lnTo>
                <a:lnTo>
                  <a:pt x="0" y="0"/>
                </a:lnTo>
                <a:close/>
              </a:path>
            </a:pathLst>
          </a:custGeom>
          <a:solidFill>
            <a:srgbClr val="B3A2C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2890439" y="2571064"/>
            <a:ext cx="596900" cy="1393190"/>
          </a:xfrm>
          <a:custGeom>
            <a:avLst/>
            <a:gdLst/>
            <a:ahLst/>
            <a:cxnLst/>
            <a:rect l="l" t="t" r="r" b="b"/>
            <a:pathLst>
              <a:path w="596900" h="1393189">
                <a:moveTo>
                  <a:pt x="0" y="0"/>
                </a:moveTo>
                <a:lnTo>
                  <a:pt x="596893" y="0"/>
                </a:lnTo>
                <a:lnTo>
                  <a:pt x="596893" y="1392833"/>
                </a:lnTo>
                <a:lnTo>
                  <a:pt x="0" y="1392833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703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08873" y="3963898"/>
            <a:ext cx="3402329" cy="0"/>
          </a:xfrm>
          <a:custGeom>
            <a:avLst/>
            <a:gdLst/>
            <a:ahLst/>
            <a:cxnLst/>
            <a:rect l="l" t="t" r="r" b="b"/>
            <a:pathLst>
              <a:path w="3402329" h="0">
                <a:moveTo>
                  <a:pt x="0" y="0"/>
                </a:moveTo>
                <a:lnTo>
                  <a:pt x="340229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308873" y="3963898"/>
            <a:ext cx="3402329" cy="0"/>
          </a:xfrm>
          <a:custGeom>
            <a:avLst/>
            <a:gdLst/>
            <a:ahLst/>
            <a:cxnLst/>
            <a:rect l="l" t="t" r="r" b="b"/>
            <a:pathLst>
              <a:path w="3402329" h="0">
                <a:moveTo>
                  <a:pt x="0" y="0"/>
                </a:moveTo>
                <a:lnTo>
                  <a:pt x="3402295" y="0"/>
                </a:lnTo>
              </a:path>
            </a:pathLst>
          </a:custGeom>
          <a:ln w="12700">
            <a:solidFill>
              <a:srgbClr val="4D4D4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656530" y="2075716"/>
            <a:ext cx="3702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2.3%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357677" y="2075716"/>
            <a:ext cx="3702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2.3%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313113" y="2157647"/>
            <a:ext cx="3702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2.2%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014260" y="2567305"/>
            <a:ext cx="3702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1.7%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741543" y="1322595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40" h="91440">
                <a:moveTo>
                  <a:pt x="0" y="0"/>
                </a:moveTo>
                <a:lnTo>
                  <a:pt x="91439" y="0"/>
                </a:lnTo>
                <a:lnTo>
                  <a:pt x="91439" y="91439"/>
                </a:lnTo>
                <a:lnTo>
                  <a:pt x="0" y="9143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741543" y="1322595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40" h="91440">
                <a:moveTo>
                  <a:pt x="0" y="0"/>
                </a:moveTo>
                <a:lnTo>
                  <a:pt x="91439" y="0"/>
                </a:lnTo>
                <a:lnTo>
                  <a:pt x="91439" y="91439"/>
                </a:lnTo>
                <a:lnTo>
                  <a:pt x="0" y="91439"/>
                </a:lnTo>
                <a:lnTo>
                  <a:pt x="0" y="0"/>
                </a:lnTo>
                <a:close/>
              </a:path>
            </a:pathLst>
          </a:custGeom>
          <a:solidFill>
            <a:srgbClr val="FCD5B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741543" y="1322595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40" h="91440">
                <a:moveTo>
                  <a:pt x="0" y="0"/>
                </a:moveTo>
                <a:lnTo>
                  <a:pt x="91439" y="0"/>
                </a:lnTo>
                <a:lnTo>
                  <a:pt x="91439" y="91439"/>
                </a:lnTo>
                <a:lnTo>
                  <a:pt x="0" y="9143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324178" y="1322595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40">
                <a:moveTo>
                  <a:pt x="0" y="0"/>
                </a:moveTo>
                <a:lnTo>
                  <a:pt x="91439" y="0"/>
                </a:lnTo>
                <a:lnTo>
                  <a:pt x="91439" y="91439"/>
                </a:lnTo>
                <a:lnTo>
                  <a:pt x="0" y="91439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703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324178" y="1322595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40">
                <a:moveTo>
                  <a:pt x="0" y="0"/>
                </a:moveTo>
                <a:lnTo>
                  <a:pt x="91439" y="0"/>
                </a:lnTo>
                <a:lnTo>
                  <a:pt x="91439" y="91439"/>
                </a:lnTo>
                <a:lnTo>
                  <a:pt x="0" y="91439"/>
                </a:lnTo>
                <a:lnTo>
                  <a:pt x="0" y="0"/>
                </a:lnTo>
                <a:close/>
              </a:path>
            </a:pathLst>
          </a:custGeom>
          <a:solidFill>
            <a:srgbClr val="B3A2C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/>
          <p:nvPr/>
        </p:nvSpPr>
        <p:spPr>
          <a:xfrm>
            <a:off x="2324178" y="1322595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40">
                <a:moveTo>
                  <a:pt x="0" y="0"/>
                </a:moveTo>
                <a:lnTo>
                  <a:pt x="91439" y="0"/>
                </a:lnTo>
                <a:lnTo>
                  <a:pt x="91439" y="91439"/>
                </a:lnTo>
                <a:lnTo>
                  <a:pt x="0" y="91439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703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8" name="object 58"/>
          <p:cNvSpPr txBox="1"/>
          <p:nvPr/>
        </p:nvSpPr>
        <p:spPr>
          <a:xfrm>
            <a:off x="896455" y="1747355"/>
            <a:ext cx="6108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i="1">
                <a:solidFill>
                  <a:srgbClr val="595959"/>
                </a:solidFill>
                <a:latin typeface="Calibri"/>
                <a:cs typeface="Calibri"/>
              </a:rPr>
              <a:t>p=0.641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542457" y="1747355"/>
            <a:ext cx="6108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i="1">
                <a:solidFill>
                  <a:srgbClr val="595959"/>
                </a:solidFill>
                <a:latin typeface="Calibri"/>
                <a:cs typeface="Calibri"/>
              </a:rPr>
              <a:t>p=0.023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05518" y="3742253"/>
            <a:ext cx="1111885" cy="551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5080">
              <a:lnSpc>
                <a:spcPct val="100000"/>
              </a:lnSpc>
              <a:spcBef>
                <a:spcPts val="100"/>
              </a:spcBef>
              <a:tabLst>
                <a:tab pos="654685" algn="l"/>
              </a:tabLst>
            </a:pPr>
            <a:r>
              <a:rPr dirty="0" sz="1100">
                <a:latin typeface="Calibri"/>
                <a:cs typeface="Calibri"/>
              </a:rPr>
              <a:t>N=5293	N=5287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Modified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5">
                <a:latin typeface="Calibri"/>
                <a:cs typeface="Calibri"/>
              </a:rPr>
              <a:t>ITT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305174" y="3742253"/>
            <a:ext cx="1114425" cy="551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5080">
              <a:lnSpc>
                <a:spcPct val="100000"/>
              </a:lnSpc>
              <a:spcBef>
                <a:spcPts val="100"/>
              </a:spcBef>
              <a:tabLst>
                <a:tab pos="657860" algn="l"/>
              </a:tabLst>
            </a:pPr>
            <a:r>
              <a:rPr dirty="0" sz="1100">
                <a:latin typeface="Calibri"/>
                <a:cs typeface="Calibri"/>
              </a:rPr>
              <a:t>N=5253	N=4410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00">
              <a:latin typeface="Calibri"/>
              <a:cs typeface="Calibri"/>
            </a:endParaRPr>
          </a:p>
          <a:p>
            <a:pPr algn="ctr" marL="4445">
              <a:lnSpc>
                <a:spcPct val="100000"/>
              </a:lnSpc>
            </a:pPr>
            <a:r>
              <a:rPr dirty="0" sz="1400" spc="-15">
                <a:latin typeface="Calibri"/>
                <a:cs typeface="Calibri"/>
              </a:rPr>
              <a:t>Per-Protocol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6358470" y="4314660"/>
            <a:ext cx="1718310" cy="0"/>
          </a:xfrm>
          <a:custGeom>
            <a:avLst/>
            <a:gdLst/>
            <a:ahLst/>
            <a:cxnLst/>
            <a:rect l="l" t="t" r="r" b="b"/>
            <a:pathLst>
              <a:path w="1718309" h="0">
                <a:moveTo>
                  <a:pt x="0" y="0"/>
                </a:moveTo>
                <a:lnTo>
                  <a:pt x="171813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358470" y="4314660"/>
            <a:ext cx="1718310" cy="0"/>
          </a:xfrm>
          <a:custGeom>
            <a:avLst/>
            <a:gdLst/>
            <a:ahLst/>
            <a:cxnLst/>
            <a:rect l="l" t="t" r="r" b="b"/>
            <a:pathLst>
              <a:path w="1718309" h="0">
                <a:moveTo>
                  <a:pt x="0" y="0"/>
                </a:moveTo>
                <a:lnTo>
                  <a:pt x="1718135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8076605" y="4297515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9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8076605" y="4297515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9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7503893" y="4297515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9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7503893" y="4297515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9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6931181" y="4297515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9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6931181" y="4297515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9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6358470" y="4297515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9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6358470" y="4297515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9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7217537" y="1168974"/>
            <a:ext cx="0" cy="3145790"/>
          </a:xfrm>
          <a:custGeom>
            <a:avLst/>
            <a:gdLst/>
            <a:ahLst/>
            <a:cxnLst/>
            <a:rect l="l" t="t" r="r" b="b"/>
            <a:pathLst>
              <a:path w="0" h="3145790">
                <a:moveTo>
                  <a:pt x="0" y="0"/>
                </a:moveTo>
                <a:lnTo>
                  <a:pt x="0" y="314568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7217537" y="1168974"/>
            <a:ext cx="0" cy="3145790"/>
          </a:xfrm>
          <a:custGeom>
            <a:avLst/>
            <a:gdLst/>
            <a:ahLst/>
            <a:cxnLst/>
            <a:rect l="l" t="t" r="r" b="b"/>
            <a:pathLst>
              <a:path w="0" h="3145790">
                <a:moveTo>
                  <a:pt x="0" y="0"/>
                </a:moveTo>
                <a:lnTo>
                  <a:pt x="0" y="3145685"/>
                </a:lnTo>
              </a:path>
            </a:pathLst>
          </a:custGeom>
          <a:ln w="1587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816639" y="1454945"/>
            <a:ext cx="344170" cy="0"/>
          </a:xfrm>
          <a:custGeom>
            <a:avLst/>
            <a:gdLst/>
            <a:ahLst/>
            <a:cxnLst/>
            <a:rect l="l" t="t" r="r" b="b"/>
            <a:pathLst>
              <a:path w="344170" h="0">
                <a:moveTo>
                  <a:pt x="0" y="0"/>
                </a:moveTo>
                <a:lnTo>
                  <a:pt x="34362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6816639" y="1454945"/>
            <a:ext cx="344170" cy="0"/>
          </a:xfrm>
          <a:custGeom>
            <a:avLst/>
            <a:gdLst/>
            <a:ahLst/>
            <a:cxnLst/>
            <a:rect l="l" t="t" r="r" b="b"/>
            <a:pathLst>
              <a:path w="344170" h="0">
                <a:moveTo>
                  <a:pt x="0" y="0"/>
                </a:moveTo>
                <a:lnTo>
                  <a:pt x="343627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7160266" y="1454945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4" h="0">
                <a:moveTo>
                  <a:pt x="0" y="0"/>
                </a:moveTo>
                <a:lnTo>
                  <a:pt x="28635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7160266" y="1454945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4" h="0">
                <a:moveTo>
                  <a:pt x="286356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6873910" y="1740917"/>
            <a:ext cx="344170" cy="0"/>
          </a:xfrm>
          <a:custGeom>
            <a:avLst/>
            <a:gdLst/>
            <a:ahLst/>
            <a:cxnLst/>
            <a:rect l="l" t="t" r="r" b="b"/>
            <a:pathLst>
              <a:path w="344170" h="0">
                <a:moveTo>
                  <a:pt x="0" y="0"/>
                </a:moveTo>
                <a:lnTo>
                  <a:pt x="34362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6873910" y="1740917"/>
            <a:ext cx="344170" cy="0"/>
          </a:xfrm>
          <a:custGeom>
            <a:avLst/>
            <a:gdLst/>
            <a:ahLst/>
            <a:cxnLst/>
            <a:rect l="l" t="t" r="r" b="b"/>
            <a:pathLst>
              <a:path w="344170" h="0">
                <a:moveTo>
                  <a:pt x="0" y="0"/>
                </a:moveTo>
                <a:lnTo>
                  <a:pt x="343627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7217537" y="1740917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4" h="0">
                <a:moveTo>
                  <a:pt x="0" y="0"/>
                </a:moveTo>
                <a:lnTo>
                  <a:pt x="286356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7217537" y="1740917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4" h="0">
                <a:moveTo>
                  <a:pt x="286356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6702097" y="2598831"/>
            <a:ext cx="344170" cy="0"/>
          </a:xfrm>
          <a:custGeom>
            <a:avLst/>
            <a:gdLst/>
            <a:ahLst/>
            <a:cxnLst/>
            <a:rect l="l" t="t" r="r" b="b"/>
            <a:pathLst>
              <a:path w="344170" h="0">
                <a:moveTo>
                  <a:pt x="0" y="0"/>
                </a:moveTo>
                <a:lnTo>
                  <a:pt x="343627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7045724" y="2598831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7045724" y="2598831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400898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6702097" y="2884802"/>
            <a:ext cx="344170" cy="0"/>
          </a:xfrm>
          <a:custGeom>
            <a:avLst/>
            <a:gdLst/>
            <a:ahLst/>
            <a:cxnLst/>
            <a:rect l="l" t="t" r="r" b="b"/>
            <a:pathLst>
              <a:path w="344170" h="0">
                <a:moveTo>
                  <a:pt x="0" y="0"/>
                </a:moveTo>
                <a:lnTo>
                  <a:pt x="34362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6702097" y="2884802"/>
            <a:ext cx="344170" cy="0"/>
          </a:xfrm>
          <a:custGeom>
            <a:avLst/>
            <a:gdLst/>
            <a:ahLst/>
            <a:cxnLst/>
            <a:rect l="l" t="t" r="r" b="b"/>
            <a:pathLst>
              <a:path w="344170" h="0">
                <a:moveTo>
                  <a:pt x="0" y="0"/>
                </a:moveTo>
                <a:lnTo>
                  <a:pt x="343627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7045724" y="2884802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0" y="0"/>
                </a:moveTo>
                <a:lnTo>
                  <a:pt x="400898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7045724" y="2884802"/>
            <a:ext cx="401320" cy="0"/>
          </a:xfrm>
          <a:custGeom>
            <a:avLst/>
            <a:gdLst/>
            <a:ahLst/>
            <a:cxnLst/>
            <a:rect l="l" t="t" r="r" b="b"/>
            <a:pathLst>
              <a:path w="401320" h="0">
                <a:moveTo>
                  <a:pt x="400898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6644826" y="4028688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4" h="0">
                <a:moveTo>
                  <a:pt x="0" y="0"/>
                </a:moveTo>
                <a:lnTo>
                  <a:pt x="28635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6644826" y="4028688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4" h="0">
                <a:moveTo>
                  <a:pt x="0" y="0"/>
                </a:moveTo>
                <a:lnTo>
                  <a:pt x="286355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6931181" y="4028688"/>
            <a:ext cx="344170" cy="0"/>
          </a:xfrm>
          <a:custGeom>
            <a:avLst/>
            <a:gdLst/>
            <a:ahLst/>
            <a:cxnLst/>
            <a:rect l="l" t="t" r="r" b="b"/>
            <a:pathLst>
              <a:path w="344170" h="0">
                <a:moveTo>
                  <a:pt x="0" y="0"/>
                </a:moveTo>
                <a:lnTo>
                  <a:pt x="343627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6931181" y="4028688"/>
            <a:ext cx="344170" cy="0"/>
          </a:xfrm>
          <a:custGeom>
            <a:avLst/>
            <a:gdLst/>
            <a:ahLst/>
            <a:cxnLst/>
            <a:rect l="l" t="t" r="r" b="b"/>
            <a:pathLst>
              <a:path w="344170" h="0">
                <a:moveTo>
                  <a:pt x="343627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 txBox="1"/>
          <p:nvPr/>
        </p:nvSpPr>
        <p:spPr>
          <a:xfrm>
            <a:off x="6160848" y="4298678"/>
            <a:ext cx="878840" cy="553085"/>
          </a:xfrm>
          <a:prstGeom prst="rect">
            <a:avLst/>
          </a:prstGeom>
        </p:spPr>
        <p:txBody>
          <a:bodyPr wrap="square" lIns="0" tIns="81915" rIns="0" bIns="0" rtlCol="0" vert="horz">
            <a:spAutoFit/>
          </a:bodyPr>
          <a:lstStyle/>
          <a:p>
            <a:pPr marL="111760">
              <a:lnSpc>
                <a:spcPct val="100000"/>
              </a:lnSpc>
              <a:spcBef>
                <a:spcPts val="645"/>
              </a:spcBef>
              <a:tabLst>
                <a:tab pos="684530" algn="l"/>
              </a:tabLst>
            </a:pPr>
            <a:r>
              <a:rPr dirty="0" sz="900">
                <a:solidFill>
                  <a:srgbClr val="595959"/>
                </a:solidFill>
                <a:latin typeface="Times New Roman"/>
                <a:cs typeface="Times New Roman"/>
              </a:rPr>
              <a:t>-1.5	-0.5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dirty="0" sz="1400" spc="-5" b="1">
                <a:solidFill>
                  <a:srgbClr val="61207A"/>
                </a:solidFill>
                <a:latin typeface="Calibri"/>
                <a:cs typeface="Calibri"/>
              </a:rPr>
              <a:t>CEP</a:t>
            </a:r>
            <a:r>
              <a:rPr dirty="0" sz="1400" spc="-35" b="1">
                <a:solidFill>
                  <a:srgbClr val="61207A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61207A"/>
                </a:solidFill>
                <a:latin typeface="Calibri"/>
                <a:cs typeface="Calibri"/>
              </a:rPr>
              <a:t>better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374674" y="4298678"/>
            <a:ext cx="1410335" cy="721360"/>
          </a:xfrm>
          <a:prstGeom prst="rect">
            <a:avLst/>
          </a:prstGeom>
        </p:spPr>
        <p:txBody>
          <a:bodyPr wrap="square" lIns="0" tIns="81915" rIns="0" bIns="0" rtlCol="0" vert="horz">
            <a:spAutoFit/>
          </a:bodyPr>
          <a:lstStyle/>
          <a:p>
            <a:pPr marL="62230">
              <a:lnSpc>
                <a:spcPct val="100000"/>
              </a:lnSpc>
              <a:spcBef>
                <a:spcPts val="645"/>
              </a:spcBef>
              <a:tabLst>
                <a:tab pos="635000" algn="l"/>
              </a:tabLst>
            </a:pPr>
            <a:r>
              <a:rPr dirty="0" sz="900">
                <a:solidFill>
                  <a:srgbClr val="595959"/>
                </a:solidFill>
                <a:latin typeface="Times New Roman"/>
                <a:cs typeface="Times New Roman"/>
              </a:rPr>
              <a:t>0.5	1.5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dirty="0" sz="1400" b="1">
                <a:solidFill>
                  <a:srgbClr val="F79646"/>
                </a:solidFill>
                <a:latin typeface="Calibri"/>
                <a:cs typeface="Calibri"/>
              </a:rPr>
              <a:t>No </a:t>
            </a:r>
            <a:r>
              <a:rPr dirty="0" sz="1400" spc="-5" b="1">
                <a:solidFill>
                  <a:srgbClr val="F79646"/>
                </a:solidFill>
                <a:latin typeface="Calibri"/>
                <a:cs typeface="Calibri"/>
              </a:rPr>
              <a:t>CEP</a:t>
            </a:r>
            <a:r>
              <a:rPr dirty="0" sz="1400" spc="-25" b="1">
                <a:solidFill>
                  <a:srgbClr val="F79646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F79646"/>
                </a:solidFill>
                <a:latin typeface="Calibri"/>
                <a:cs typeface="Calibri"/>
              </a:rPr>
              <a:t>better</a:t>
            </a:r>
            <a:endParaRPr sz="1400">
              <a:latin typeface="Calibri"/>
              <a:cs typeface="Calibri"/>
            </a:endParaRPr>
          </a:p>
          <a:p>
            <a:pPr marL="677545">
              <a:lnSpc>
                <a:spcPct val="100000"/>
              </a:lnSpc>
              <a:spcBef>
                <a:spcPts val="5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7079304" y="1373983"/>
            <a:ext cx="161925" cy="161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7174706" y="1698625"/>
            <a:ext cx="85725" cy="857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6964761" y="2517869"/>
            <a:ext cx="161925" cy="161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7003256" y="2842418"/>
            <a:ext cx="85725" cy="857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792948" y="3661754"/>
            <a:ext cx="161925" cy="161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888956" y="3986212"/>
            <a:ext cx="85725" cy="857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16196" y="4768857"/>
            <a:ext cx="497230" cy="3048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4176976" y="1617980"/>
            <a:ext cx="0" cy="366395"/>
          </a:xfrm>
          <a:custGeom>
            <a:avLst/>
            <a:gdLst/>
            <a:ahLst/>
            <a:cxnLst/>
            <a:rect l="l" t="t" r="r" b="b"/>
            <a:pathLst>
              <a:path w="0" h="366394">
                <a:moveTo>
                  <a:pt x="0" y="0"/>
                </a:moveTo>
                <a:lnTo>
                  <a:pt x="0" y="366351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176976" y="2717032"/>
            <a:ext cx="0" cy="409575"/>
          </a:xfrm>
          <a:custGeom>
            <a:avLst/>
            <a:gdLst/>
            <a:ahLst/>
            <a:cxnLst/>
            <a:rect l="l" t="t" r="r" b="b"/>
            <a:pathLst>
              <a:path w="0" h="409575">
                <a:moveTo>
                  <a:pt x="0" y="0"/>
                </a:moveTo>
                <a:lnTo>
                  <a:pt x="0" y="409079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4176976" y="3858814"/>
            <a:ext cx="0" cy="375285"/>
          </a:xfrm>
          <a:custGeom>
            <a:avLst/>
            <a:gdLst/>
            <a:ahLst/>
            <a:cxnLst/>
            <a:rect l="l" t="t" r="r" b="b"/>
            <a:pathLst>
              <a:path w="0" h="375285">
                <a:moveTo>
                  <a:pt x="0" y="0"/>
                </a:moveTo>
                <a:lnTo>
                  <a:pt x="0" y="374693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5028789" y="1617980"/>
            <a:ext cx="0" cy="366395"/>
          </a:xfrm>
          <a:custGeom>
            <a:avLst/>
            <a:gdLst/>
            <a:ahLst/>
            <a:cxnLst/>
            <a:rect l="l" t="t" r="r" b="b"/>
            <a:pathLst>
              <a:path w="0" h="366394">
                <a:moveTo>
                  <a:pt x="0" y="0"/>
                </a:moveTo>
                <a:lnTo>
                  <a:pt x="0" y="366351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5028789" y="2717032"/>
            <a:ext cx="0" cy="409575"/>
          </a:xfrm>
          <a:custGeom>
            <a:avLst/>
            <a:gdLst/>
            <a:ahLst/>
            <a:cxnLst/>
            <a:rect l="l" t="t" r="r" b="b"/>
            <a:pathLst>
              <a:path w="0" h="409575">
                <a:moveTo>
                  <a:pt x="0" y="0"/>
                </a:moveTo>
                <a:lnTo>
                  <a:pt x="0" y="409079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028789" y="3858814"/>
            <a:ext cx="0" cy="375285"/>
          </a:xfrm>
          <a:custGeom>
            <a:avLst/>
            <a:gdLst/>
            <a:ahLst/>
            <a:cxnLst/>
            <a:rect l="l" t="t" r="r" b="b"/>
            <a:pathLst>
              <a:path w="0" h="375285">
                <a:moveTo>
                  <a:pt x="0" y="0"/>
                </a:moveTo>
                <a:lnTo>
                  <a:pt x="0" y="374693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4176976" y="1984331"/>
            <a:ext cx="852169" cy="0"/>
          </a:xfrm>
          <a:custGeom>
            <a:avLst/>
            <a:gdLst/>
            <a:ahLst/>
            <a:cxnLst/>
            <a:rect l="l" t="t" r="r" b="b"/>
            <a:pathLst>
              <a:path w="852170" h="0">
                <a:moveTo>
                  <a:pt x="0" y="0"/>
                </a:moveTo>
                <a:lnTo>
                  <a:pt x="851813" y="0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4176976" y="3126112"/>
            <a:ext cx="852169" cy="0"/>
          </a:xfrm>
          <a:custGeom>
            <a:avLst/>
            <a:gdLst/>
            <a:ahLst/>
            <a:cxnLst/>
            <a:rect l="l" t="t" r="r" b="b"/>
            <a:pathLst>
              <a:path w="852170" h="0">
                <a:moveTo>
                  <a:pt x="0" y="0"/>
                </a:moveTo>
                <a:lnTo>
                  <a:pt x="851813" y="0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4176976" y="4233507"/>
            <a:ext cx="852169" cy="0"/>
          </a:xfrm>
          <a:custGeom>
            <a:avLst/>
            <a:gdLst/>
            <a:ahLst/>
            <a:cxnLst/>
            <a:rect l="l" t="t" r="r" b="b"/>
            <a:pathLst>
              <a:path w="852170" h="0">
                <a:moveTo>
                  <a:pt x="0" y="0"/>
                </a:moveTo>
                <a:lnTo>
                  <a:pt x="851813" y="0"/>
                </a:lnTo>
              </a:path>
            </a:pathLst>
          </a:custGeom>
          <a:ln w="12700">
            <a:solidFill>
              <a:srgbClr val="A6A6A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6644096" y="1002164"/>
            <a:ext cx="111823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spc="-5">
                <a:solidFill>
                  <a:srgbClr val="404040"/>
                </a:solidFill>
                <a:latin typeface="Calibri"/>
                <a:cs typeface="Calibri"/>
              </a:rPr>
              <a:t>Difference </a:t>
            </a:r>
            <a:r>
              <a:rPr dirty="0" sz="1100">
                <a:solidFill>
                  <a:srgbClr val="404040"/>
                </a:solidFill>
                <a:latin typeface="Calibri"/>
                <a:cs typeface="Calibri"/>
              </a:rPr>
              <a:t>[95%</a:t>
            </a:r>
            <a:r>
              <a:rPr dirty="0" sz="1100" spc="-75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100" spc="-5">
                <a:solidFill>
                  <a:srgbClr val="404040"/>
                </a:solidFill>
                <a:latin typeface="Calibri"/>
                <a:cs typeface="Calibri"/>
              </a:rPr>
              <a:t>CI]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279497" y="1002164"/>
            <a:ext cx="43497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solidFill>
                  <a:srgbClr val="404040"/>
                </a:solidFill>
                <a:latin typeface="Calibri"/>
                <a:cs typeface="Calibri"/>
              </a:rPr>
              <a:t>P</a:t>
            </a:r>
            <a:r>
              <a:rPr dirty="0" sz="1100" spc="-70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z="1100">
                <a:solidFill>
                  <a:srgbClr val="404040"/>
                </a:solidFill>
                <a:latin typeface="Calibri"/>
                <a:cs typeface="Calibri"/>
              </a:rPr>
              <a:t>value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05214" y="1353197"/>
            <a:ext cx="79692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240" marR="5080" indent="-257175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solidFill>
                  <a:srgbClr val="942985"/>
                </a:solidFill>
                <a:latin typeface="Calibri"/>
                <a:cs typeface="Calibri"/>
              </a:rPr>
              <a:t>Modified  </a:t>
            </a:r>
            <a:r>
              <a:rPr dirty="0" sz="1600" spc="5" b="1">
                <a:solidFill>
                  <a:srgbClr val="942985"/>
                </a:solidFill>
                <a:latin typeface="Calibri"/>
                <a:cs typeface="Calibri"/>
              </a:rPr>
              <a:t>ITT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331581" y="1342538"/>
            <a:ext cx="62103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alibri"/>
                <a:cs typeface="Calibri"/>
              </a:rPr>
              <a:t>Unadjusted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323153" y="1334106"/>
            <a:ext cx="34417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0.090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131556" y="1708889"/>
            <a:ext cx="10179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alibri"/>
                <a:cs typeface="Calibri"/>
              </a:rPr>
              <a:t>Age &amp; </a:t>
            </a:r>
            <a:r>
              <a:rPr dirty="0" sz="1000" spc="-5">
                <a:latin typeface="Calibri"/>
                <a:cs typeface="Calibri"/>
              </a:rPr>
              <a:t>Sex</a:t>
            </a:r>
            <a:r>
              <a:rPr dirty="0" sz="1000" spc="-9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adjusted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323153" y="1700457"/>
            <a:ext cx="34417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0.176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372298" y="2595534"/>
            <a:ext cx="460375" cy="2692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600" spc="-5" b="1">
                <a:solidFill>
                  <a:srgbClr val="942985"/>
                </a:solidFill>
                <a:latin typeface="Calibri"/>
                <a:cs typeface="Calibri"/>
              </a:rPr>
              <a:t>C</a:t>
            </a:r>
            <a:r>
              <a:rPr dirty="0" sz="1600" spc="-20" b="1">
                <a:solidFill>
                  <a:srgbClr val="942985"/>
                </a:solidFill>
                <a:latin typeface="Calibri"/>
                <a:cs typeface="Calibri"/>
              </a:rPr>
              <a:t>A</a:t>
            </a:r>
            <a:r>
              <a:rPr dirty="0" sz="1600" spc="-5" b="1">
                <a:solidFill>
                  <a:srgbClr val="942985"/>
                </a:solidFill>
                <a:latin typeface="Calibri"/>
                <a:cs typeface="Calibri"/>
              </a:rPr>
              <a:t>CE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31581" y="2441592"/>
            <a:ext cx="62103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alibri"/>
                <a:cs typeface="Calibri"/>
              </a:rPr>
              <a:t>Unadjusted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323153" y="2433159"/>
            <a:ext cx="34417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0.106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634808" y="2441592"/>
            <a:ext cx="33782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4485" algn="l"/>
              </a:tabLst>
            </a:pPr>
            <a:r>
              <a:rPr dirty="0" u="sng" sz="10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	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131556" y="2829306"/>
            <a:ext cx="10179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alibri"/>
                <a:cs typeface="Calibri"/>
              </a:rPr>
              <a:t>Age &amp; </a:t>
            </a:r>
            <a:r>
              <a:rPr dirty="0" sz="1000" spc="-5">
                <a:latin typeface="Calibri"/>
                <a:cs typeface="Calibri"/>
              </a:rPr>
              <a:t>Sex</a:t>
            </a:r>
            <a:r>
              <a:rPr dirty="0" sz="1000" spc="-9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adjusted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323153" y="2820874"/>
            <a:ext cx="34417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0.097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235724" y="3476283"/>
            <a:ext cx="734695" cy="5130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 indent="185420">
              <a:lnSpc>
                <a:spcPct val="100000"/>
              </a:lnSpc>
              <a:spcBef>
                <a:spcPts val="100"/>
              </a:spcBef>
            </a:pPr>
            <a:r>
              <a:rPr dirty="0" sz="1600" spc="-20" b="1">
                <a:solidFill>
                  <a:srgbClr val="942985"/>
                </a:solidFill>
                <a:latin typeface="Calibri"/>
                <a:cs typeface="Calibri"/>
              </a:rPr>
              <a:t>Per-  </a:t>
            </a:r>
            <a:r>
              <a:rPr dirty="0" sz="1600" spc="-5" b="1">
                <a:solidFill>
                  <a:srgbClr val="942985"/>
                </a:solidFill>
                <a:latin typeface="Calibri"/>
                <a:cs typeface="Calibri"/>
              </a:rPr>
              <a:t>P</a:t>
            </a:r>
            <a:r>
              <a:rPr dirty="0" sz="1600" spc="-20" b="1">
                <a:solidFill>
                  <a:srgbClr val="942985"/>
                </a:solidFill>
                <a:latin typeface="Calibri"/>
                <a:cs typeface="Calibri"/>
              </a:rPr>
              <a:t>r</a:t>
            </a:r>
            <a:r>
              <a:rPr dirty="0" sz="1600" b="1">
                <a:solidFill>
                  <a:srgbClr val="942985"/>
                </a:solidFill>
                <a:latin typeface="Calibri"/>
                <a:cs typeface="Calibri"/>
              </a:rPr>
              <a:t>o</a:t>
            </a:r>
            <a:r>
              <a:rPr dirty="0" sz="1600" spc="-15" b="1">
                <a:solidFill>
                  <a:srgbClr val="942985"/>
                </a:solidFill>
                <a:latin typeface="Calibri"/>
                <a:cs typeface="Calibri"/>
              </a:rPr>
              <a:t>t</a:t>
            </a:r>
            <a:r>
              <a:rPr dirty="0" sz="1600" b="1">
                <a:solidFill>
                  <a:srgbClr val="942985"/>
                </a:solidFill>
                <a:latin typeface="Calibri"/>
                <a:cs typeface="Calibri"/>
              </a:rPr>
              <a:t>o</a:t>
            </a:r>
            <a:r>
              <a:rPr dirty="0" sz="1600" spc="-10" b="1">
                <a:solidFill>
                  <a:srgbClr val="942985"/>
                </a:solidFill>
                <a:latin typeface="Calibri"/>
                <a:cs typeface="Calibri"/>
              </a:rPr>
              <a:t>c</a:t>
            </a:r>
            <a:r>
              <a:rPr dirty="0" sz="1600" b="1">
                <a:solidFill>
                  <a:srgbClr val="942985"/>
                </a:solidFill>
                <a:latin typeface="Calibri"/>
                <a:cs typeface="Calibri"/>
              </a:rPr>
              <a:t>ol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331581" y="3583372"/>
            <a:ext cx="62103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alibri"/>
                <a:cs typeface="Calibri"/>
              </a:rPr>
              <a:t>Unadjusted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323153" y="3574939"/>
            <a:ext cx="34417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0.007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577551" y="3583372"/>
            <a:ext cx="337820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24485" algn="l"/>
              </a:tabLst>
            </a:pPr>
            <a:r>
              <a:rPr dirty="0" u="sng" sz="1000">
                <a:uFill>
                  <a:solidFill>
                    <a:srgbClr val="000000"/>
                  </a:solidFill>
                </a:uFill>
                <a:latin typeface="Calibri"/>
                <a:cs typeface="Calibri"/>
              </a:rPr>
              <a:t> 	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131556" y="3953895"/>
            <a:ext cx="1017905" cy="17780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000">
                <a:latin typeface="Calibri"/>
                <a:cs typeface="Calibri"/>
              </a:rPr>
              <a:t>Age &amp; </a:t>
            </a:r>
            <a:r>
              <a:rPr dirty="0" sz="1000" spc="-5">
                <a:latin typeface="Calibri"/>
                <a:cs typeface="Calibri"/>
              </a:rPr>
              <a:t>Sex</a:t>
            </a:r>
            <a:r>
              <a:rPr dirty="0" sz="1000" spc="-95">
                <a:latin typeface="Calibri"/>
                <a:cs typeface="Calibri"/>
              </a:rPr>
              <a:t> </a:t>
            </a:r>
            <a:r>
              <a:rPr dirty="0" sz="1000">
                <a:latin typeface="Calibri"/>
                <a:cs typeface="Calibri"/>
              </a:rPr>
              <a:t>adjusted</a:t>
            </a:r>
            <a:endParaRPr sz="10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323153" y="3945462"/>
            <a:ext cx="344170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0.032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6192244" y="1205344"/>
            <a:ext cx="1005840" cy="3063240"/>
          </a:xfrm>
          <a:custGeom>
            <a:avLst/>
            <a:gdLst/>
            <a:ahLst/>
            <a:cxnLst/>
            <a:rect l="l" t="t" r="r" b="b"/>
            <a:pathLst>
              <a:path w="1005840" h="3063240">
                <a:moveTo>
                  <a:pt x="838196" y="3063240"/>
                </a:moveTo>
                <a:lnTo>
                  <a:pt x="167643" y="3063240"/>
                </a:lnTo>
                <a:lnTo>
                  <a:pt x="123077" y="3057251"/>
                </a:lnTo>
                <a:lnTo>
                  <a:pt x="83030" y="3040351"/>
                </a:lnTo>
                <a:lnTo>
                  <a:pt x="49101" y="3014138"/>
                </a:lnTo>
                <a:lnTo>
                  <a:pt x="22888" y="2980209"/>
                </a:lnTo>
                <a:lnTo>
                  <a:pt x="5988" y="2940162"/>
                </a:lnTo>
                <a:lnTo>
                  <a:pt x="0" y="2895596"/>
                </a:lnTo>
                <a:lnTo>
                  <a:pt x="0" y="167643"/>
                </a:lnTo>
                <a:lnTo>
                  <a:pt x="5988" y="123077"/>
                </a:lnTo>
                <a:lnTo>
                  <a:pt x="22888" y="83030"/>
                </a:lnTo>
                <a:lnTo>
                  <a:pt x="49101" y="49101"/>
                </a:lnTo>
                <a:lnTo>
                  <a:pt x="83030" y="22888"/>
                </a:lnTo>
                <a:lnTo>
                  <a:pt x="123077" y="5988"/>
                </a:lnTo>
                <a:lnTo>
                  <a:pt x="167643" y="0"/>
                </a:lnTo>
                <a:lnTo>
                  <a:pt x="838196" y="0"/>
                </a:lnTo>
                <a:lnTo>
                  <a:pt x="882762" y="5988"/>
                </a:lnTo>
                <a:lnTo>
                  <a:pt x="922809" y="22888"/>
                </a:lnTo>
                <a:lnTo>
                  <a:pt x="956738" y="49101"/>
                </a:lnTo>
                <a:lnTo>
                  <a:pt x="982951" y="83030"/>
                </a:lnTo>
                <a:lnTo>
                  <a:pt x="999851" y="123077"/>
                </a:lnTo>
                <a:lnTo>
                  <a:pt x="1005840" y="167643"/>
                </a:lnTo>
                <a:lnTo>
                  <a:pt x="1005840" y="2895596"/>
                </a:lnTo>
                <a:lnTo>
                  <a:pt x="999851" y="2940163"/>
                </a:lnTo>
                <a:lnTo>
                  <a:pt x="982951" y="2980209"/>
                </a:lnTo>
                <a:lnTo>
                  <a:pt x="956738" y="3014138"/>
                </a:lnTo>
                <a:lnTo>
                  <a:pt x="922809" y="3040351"/>
                </a:lnTo>
                <a:lnTo>
                  <a:pt x="882763" y="3057251"/>
                </a:lnTo>
                <a:lnTo>
                  <a:pt x="838196" y="3063240"/>
                </a:lnTo>
                <a:close/>
              </a:path>
            </a:pathLst>
          </a:custGeom>
          <a:solidFill>
            <a:srgbClr val="E6E0EC">
              <a:alpha val="5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7198547" y="1205344"/>
            <a:ext cx="1005840" cy="3063240"/>
          </a:xfrm>
          <a:custGeom>
            <a:avLst/>
            <a:gdLst/>
            <a:ahLst/>
            <a:cxnLst/>
            <a:rect l="l" t="t" r="r" b="b"/>
            <a:pathLst>
              <a:path w="1005840" h="3063240">
                <a:moveTo>
                  <a:pt x="838196" y="3063240"/>
                </a:moveTo>
                <a:lnTo>
                  <a:pt x="167644" y="3063240"/>
                </a:lnTo>
                <a:lnTo>
                  <a:pt x="123077" y="3057251"/>
                </a:lnTo>
                <a:lnTo>
                  <a:pt x="83030" y="3040351"/>
                </a:lnTo>
                <a:lnTo>
                  <a:pt x="49101" y="3014138"/>
                </a:lnTo>
                <a:lnTo>
                  <a:pt x="22888" y="2980209"/>
                </a:lnTo>
                <a:lnTo>
                  <a:pt x="5988" y="2940162"/>
                </a:lnTo>
                <a:lnTo>
                  <a:pt x="0" y="2895596"/>
                </a:lnTo>
                <a:lnTo>
                  <a:pt x="0" y="167643"/>
                </a:lnTo>
                <a:lnTo>
                  <a:pt x="5988" y="123077"/>
                </a:lnTo>
                <a:lnTo>
                  <a:pt x="22888" y="83030"/>
                </a:lnTo>
                <a:lnTo>
                  <a:pt x="49101" y="49101"/>
                </a:lnTo>
                <a:lnTo>
                  <a:pt x="83030" y="22888"/>
                </a:lnTo>
                <a:lnTo>
                  <a:pt x="123077" y="5988"/>
                </a:lnTo>
                <a:lnTo>
                  <a:pt x="167643" y="0"/>
                </a:lnTo>
                <a:lnTo>
                  <a:pt x="838196" y="0"/>
                </a:lnTo>
                <a:lnTo>
                  <a:pt x="882762" y="5988"/>
                </a:lnTo>
                <a:lnTo>
                  <a:pt x="922809" y="22888"/>
                </a:lnTo>
                <a:lnTo>
                  <a:pt x="956738" y="49101"/>
                </a:lnTo>
                <a:lnTo>
                  <a:pt x="982951" y="83030"/>
                </a:lnTo>
                <a:lnTo>
                  <a:pt x="999851" y="123077"/>
                </a:lnTo>
                <a:lnTo>
                  <a:pt x="1005840" y="167643"/>
                </a:lnTo>
                <a:lnTo>
                  <a:pt x="1005840" y="2895596"/>
                </a:lnTo>
                <a:lnTo>
                  <a:pt x="999851" y="2940163"/>
                </a:lnTo>
                <a:lnTo>
                  <a:pt x="982951" y="2980209"/>
                </a:lnTo>
                <a:lnTo>
                  <a:pt x="956738" y="3014138"/>
                </a:lnTo>
                <a:lnTo>
                  <a:pt x="922809" y="3040351"/>
                </a:lnTo>
                <a:lnTo>
                  <a:pt x="882763" y="3057251"/>
                </a:lnTo>
                <a:lnTo>
                  <a:pt x="838196" y="3063240"/>
                </a:lnTo>
                <a:close/>
              </a:path>
            </a:pathLst>
          </a:custGeom>
          <a:solidFill>
            <a:srgbClr val="FDEADA">
              <a:alpha val="59999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>
            <a:spLocks noGrp="1"/>
          </p:cNvSpPr>
          <p:nvPr>
            <p:ph type="title"/>
          </p:nvPr>
        </p:nvSpPr>
        <p:spPr>
          <a:xfrm>
            <a:off x="1450324" y="49221"/>
            <a:ext cx="6189980" cy="51308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3200" spc="-10" b="0">
                <a:latin typeface="Calibri"/>
                <a:cs typeface="Calibri"/>
              </a:rPr>
              <a:t>Secondary </a:t>
            </a:r>
            <a:r>
              <a:rPr dirty="0" sz="3200" spc="-5" b="0">
                <a:latin typeface="Calibri"/>
                <a:cs typeface="Calibri"/>
              </a:rPr>
              <a:t>Analyses: </a:t>
            </a:r>
            <a:r>
              <a:rPr dirty="0" sz="3200" spc="-5" b="1">
                <a:latin typeface="Calibri"/>
                <a:cs typeface="Calibri"/>
              </a:rPr>
              <a:t>Disabling</a:t>
            </a:r>
            <a:r>
              <a:rPr dirty="0" sz="3200" spc="-45" b="1">
                <a:latin typeface="Calibri"/>
                <a:cs typeface="Calibri"/>
              </a:rPr>
              <a:t> </a:t>
            </a:r>
            <a:r>
              <a:rPr dirty="0" sz="3200" spc="-25" b="1">
                <a:latin typeface="Calibri"/>
                <a:cs typeface="Calibri"/>
              </a:rPr>
              <a:t>Stroke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978151" y="4565091"/>
            <a:ext cx="1159510" cy="0"/>
          </a:xfrm>
          <a:custGeom>
            <a:avLst/>
            <a:gdLst/>
            <a:ahLst/>
            <a:cxnLst/>
            <a:rect l="l" t="t" r="r" b="b"/>
            <a:pathLst>
              <a:path w="1159509" h="0">
                <a:moveTo>
                  <a:pt x="1159455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61207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/>
          <p:nvPr/>
        </p:nvSpPr>
        <p:spPr>
          <a:xfrm>
            <a:off x="5976714" y="4533341"/>
            <a:ext cx="50800" cy="63500"/>
          </a:xfrm>
          <a:custGeom>
            <a:avLst/>
            <a:gdLst/>
            <a:ahLst/>
            <a:cxnLst/>
            <a:rect l="l" t="t" r="r" b="b"/>
            <a:pathLst>
              <a:path w="50800" h="63500">
                <a:moveTo>
                  <a:pt x="50800" y="63500"/>
                </a:moveTo>
                <a:lnTo>
                  <a:pt x="0" y="31750"/>
                </a:lnTo>
                <a:lnTo>
                  <a:pt x="50800" y="0"/>
                </a:lnTo>
              </a:path>
            </a:pathLst>
          </a:custGeom>
          <a:ln w="19050">
            <a:solidFill>
              <a:srgbClr val="61207A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/>
          <p:nvPr/>
        </p:nvSpPr>
        <p:spPr>
          <a:xfrm>
            <a:off x="7305031" y="4565091"/>
            <a:ext cx="1149350" cy="0"/>
          </a:xfrm>
          <a:custGeom>
            <a:avLst/>
            <a:gdLst/>
            <a:ahLst/>
            <a:cxnLst/>
            <a:rect l="l" t="t" r="r" b="b"/>
            <a:pathLst>
              <a:path w="1149350" h="0">
                <a:moveTo>
                  <a:pt x="0" y="0"/>
                </a:moveTo>
                <a:lnTo>
                  <a:pt x="1148846" y="0"/>
                </a:lnTo>
              </a:path>
            </a:pathLst>
          </a:custGeom>
          <a:ln w="1905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/>
          <p:nvPr/>
        </p:nvSpPr>
        <p:spPr>
          <a:xfrm>
            <a:off x="8404515" y="4533341"/>
            <a:ext cx="50800" cy="63500"/>
          </a:xfrm>
          <a:custGeom>
            <a:avLst/>
            <a:gdLst/>
            <a:ahLst/>
            <a:cxnLst/>
            <a:rect l="l" t="t" r="r" b="b"/>
            <a:pathLst>
              <a:path w="50800" h="63500">
                <a:moveTo>
                  <a:pt x="0" y="63500"/>
                </a:moveTo>
                <a:lnTo>
                  <a:pt x="50800" y="31750"/>
                </a:lnTo>
                <a:lnTo>
                  <a:pt x="0" y="0"/>
                </a:lnTo>
              </a:path>
            </a:pathLst>
          </a:custGeom>
          <a:ln w="19050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532708" y="2898790"/>
            <a:ext cx="596900" cy="1065530"/>
          </a:xfrm>
          <a:custGeom>
            <a:avLst/>
            <a:gdLst/>
            <a:ahLst/>
            <a:cxnLst/>
            <a:rect l="l" t="t" r="r" b="b"/>
            <a:pathLst>
              <a:path w="596900" h="1065529">
                <a:moveTo>
                  <a:pt x="0" y="0"/>
                </a:moveTo>
                <a:lnTo>
                  <a:pt x="596893" y="0"/>
                </a:lnTo>
                <a:lnTo>
                  <a:pt x="596893" y="1065108"/>
                </a:lnTo>
                <a:lnTo>
                  <a:pt x="0" y="1065108"/>
                </a:lnTo>
                <a:lnTo>
                  <a:pt x="0" y="0"/>
                </a:lnTo>
                <a:close/>
              </a:path>
            </a:pathLst>
          </a:custGeom>
          <a:solidFill>
            <a:srgbClr val="FCD5B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/>
          <p:nvPr/>
        </p:nvSpPr>
        <p:spPr>
          <a:xfrm>
            <a:off x="532708" y="2898790"/>
            <a:ext cx="596900" cy="1065530"/>
          </a:xfrm>
          <a:custGeom>
            <a:avLst/>
            <a:gdLst/>
            <a:ahLst/>
            <a:cxnLst/>
            <a:rect l="l" t="t" r="r" b="b"/>
            <a:pathLst>
              <a:path w="596900" h="1065529">
                <a:moveTo>
                  <a:pt x="0" y="0"/>
                </a:moveTo>
                <a:lnTo>
                  <a:pt x="596893" y="0"/>
                </a:lnTo>
                <a:lnTo>
                  <a:pt x="596893" y="1065108"/>
                </a:lnTo>
                <a:lnTo>
                  <a:pt x="0" y="1065108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233855" y="2898790"/>
            <a:ext cx="596900" cy="1065530"/>
          </a:xfrm>
          <a:custGeom>
            <a:avLst/>
            <a:gdLst/>
            <a:ahLst/>
            <a:cxnLst/>
            <a:rect l="l" t="t" r="r" b="b"/>
            <a:pathLst>
              <a:path w="596900" h="1065529">
                <a:moveTo>
                  <a:pt x="0" y="0"/>
                </a:moveTo>
                <a:lnTo>
                  <a:pt x="596893" y="0"/>
                </a:lnTo>
                <a:lnTo>
                  <a:pt x="596893" y="1065108"/>
                </a:lnTo>
                <a:lnTo>
                  <a:pt x="0" y="1065108"/>
                </a:lnTo>
                <a:lnTo>
                  <a:pt x="0" y="0"/>
                </a:lnTo>
                <a:close/>
              </a:path>
            </a:pathLst>
          </a:custGeom>
          <a:solidFill>
            <a:srgbClr val="FCD5B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2233855" y="2898790"/>
            <a:ext cx="596900" cy="1065530"/>
          </a:xfrm>
          <a:custGeom>
            <a:avLst/>
            <a:gdLst/>
            <a:ahLst/>
            <a:cxnLst/>
            <a:rect l="l" t="t" r="r" b="b"/>
            <a:pathLst>
              <a:path w="596900" h="1065529">
                <a:moveTo>
                  <a:pt x="0" y="0"/>
                </a:moveTo>
                <a:lnTo>
                  <a:pt x="596893" y="0"/>
                </a:lnTo>
                <a:lnTo>
                  <a:pt x="596893" y="1065108"/>
                </a:lnTo>
                <a:lnTo>
                  <a:pt x="0" y="1065108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/>
          <p:nvPr/>
        </p:nvSpPr>
        <p:spPr>
          <a:xfrm>
            <a:off x="1189291" y="3144584"/>
            <a:ext cx="596900" cy="819785"/>
          </a:xfrm>
          <a:custGeom>
            <a:avLst/>
            <a:gdLst/>
            <a:ahLst/>
            <a:cxnLst/>
            <a:rect l="l" t="t" r="r" b="b"/>
            <a:pathLst>
              <a:path w="596900" h="819785">
                <a:moveTo>
                  <a:pt x="0" y="0"/>
                </a:moveTo>
                <a:lnTo>
                  <a:pt x="596893" y="0"/>
                </a:lnTo>
                <a:lnTo>
                  <a:pt x="596893" y="819314"/>
                </a:lnTo>
                <a:lnTo>
                  <a:pt x="0" y="819314"/>
                </a:lnTo>
                <a:lnTo>
                  <a:pt x="0" y="0"/>
                </a:lnTo>
                <a:close/>
              </a:path>
            </a:pathLst>
          </a:custGeom>
          <a:solidFill>
            <a:srgbClr val="B3A2C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/>
          <p:nvPr/>
        </p:nvSpPr>
        <p:spPr>
          <a:xfrm>
            <a:off x="1189291" y="3144584"/>
            <a:ext cx="596900" cy="819785"/>
          </a:xfrm>
          <a:custGeom>
            <a:avLst/>
            <a:gdLst/>
            <a:ahLst/>
            <a:cxnLst/>
            <a:rect l="l" t="t" r="r" b="b"/>
            <a:pathLst>
              <a:path w="596900" h="819785">
                <a:moveTo>
                  <a:pt x="0" y="0"/>
                </a:moveTo>
                <a:lnTo>
                  <a:pt x="596893" y="0"/>
                </a:lnTo>
                <a:lnTo>
                  <a:pt x="596893" y="819314"/>
                </a:lnTo>
                <a:lnTo>
                  <a:pt x="0" y="819314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703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890439" y="3308446"/>
            <a:ext cx="596900" cy="655955"/>
          </a:xfrm>
          <a:custGeom>
            <a:avLst/>
            <a:gdLst/>
            <a:ahLst/>
            <a:cxnLst/>
            <a:rect l="l" t="t" r="r" b="b"/>
            <a:pathLst>
              <a:path w="596900" h="655954">
                <a:moveTo>
                  <a:pt x="0" y="0"/>
                </a:moveTo>
                <a:lnTo>
                  <a:pt x="596893" y="0"/>
                </a:lnTo>
                <a:lnTo>
                  <a:pt x="596893" y="655451"/>
                </a:lnTo>
                <a:lnTo>
                  <a:pt x="0" y="655451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703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/>
          <p:nvPr/>
        </p:nvSpPr>
        <p:spPr>
          <a:xfrm>
            <a:off x="308873" y="3963898"/>
            <a:ext cx="3402329" cy="0"/>
          </a:xfrm>
          <a:custGeom>
            <a:avLst/>
            <a:gdLst/>
            <a:ahLst/>
            <a:cxnLst/>
            <a:rect l="l" t="t" r="r" b="b"/>
            <a:pathLst>
              <a:path w="3402329" h="0">
                <a:moveTo>
                  <a:pt x="0" y="0"/>
                </a:moveTo>
                <a:lnTo>
                  <a:pt x="3402295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6" name="object 46"/>
          <p:cNvSpPr/>
          <p:nvPr/>
        </p:nvSpPr>
        <p:spPr>
          <a:xfrm>
            <a:off x="308873" y="3963898"/>
            <a:ext cx="3402329" cy="0"/>
          </a:xfrm>
          <a:custGeom>
            <a:avLst/>
            <a:gdLst/>
            <a:ahLst/>
            <a:cxnLst/>
            <a:rect l="l" t="t" r="r" b="b"/>
            <a:pathLst>
              <a:path w="3402329" h="0">
                <a:moveTo>
                  <a:pt x="0" y="0"/>
                </a:moveTo>
                <a:lnTo>
                  <a:pt x="3402295" y="0"/>
                </a:lnTo>
              </a:path>
            </a:pathLst>
          </a:custGeom>
          <a:ln w="12700">
            <a:solidFill>
              <a:srgbClr val="4D4D4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2405540" y="4054119"/>
            <a:ext cx="91821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15">
                <a:latin typeface="Calibri"/>
                <a:cs typeface="Calibri"/>
              </a:rPr>
              <a:t>Per-Protocol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56530" y="2895030"/>
            <a:ext cx="3702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1.3%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2357677" y="2895030"/>
            <a:ext cx="3702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1.3%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313113" y="3140824"/>
            <a:ext cx="370205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400" b="1">
                <a:latin typeface="Calibri"/>
                <a:cs typeface="Calibri"/>
              </a:rPr>
              <a:t>1.0%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741543" y="1322595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40" h="91440">
                <a:moveTo>
                  <a:pt x="0" y="0"/>
                </a:moveTo>
                <a:lnTo>
                  <a:pt x="91439" y="0"/>
                </a:lnTo>
                <a:lnTo>
                  <a:pt x="91439" y="91439"/>
                </a:lnTo>
                <a:lnTo>
                  <a:pt x="0" y="9143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/>
          <p:nvPr/>
        </p:nvSpPr>
        <p:spPr>
          <a:xfrm>
            <a:off x="741543" y="1322595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40" h="91440">
                <a:moveTo>
                  <a:pt x="0" y="0"/>
                </a:moveTo>
                <a:lnTo>
                  <a:pt x="91439" y="0"/>
                </a:lnTo>
                <a:lnTo>
                  <a:pt x="91439" y="91439"/>
                </a:lnTo>
                <a:lnTo>
                  <a:pt x="0" y="91439"/>
                </a:lnTo>
                <a:lnTo>
                  <a:pt x="0" y="0"/>
                </a:lnTo>
                <a:close/>
              </a:path>
            </a:pathLst>
          </a:custGeom>
          <a:solidFill>
            <a:srgbClr val="FCD5B5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/>
          <p:nvPr/>
        </p:nvSpPr>
        <p:spPr>
          <a:xfrm>
            <a:off x="741543" y="1322595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40" h="91440">
                <a:moveTo>
                  <a:pt x="0" y="0"/>
                </a:moveTo>
                <a:lnTo>
                  <a:pt x="91439" y="0"/>
                </a:lnTo>
                <a:lnTo>
                  <a:pt x="91439" y="91439"/>
                </a:lnTo>
                <a:lnTo>
                  <a:pt x="0" y="91439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F79646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2324178" y="1322595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40">
                <a:moveTo>
                  <a:pt x="0" y="0"/>
                </a:moveTo>
                <a:lnTo>
                  <a:pt x="91439" y="0"/>
                </a:lnTo>
                <a:lnTo>
                  <a:pt x="91439" y="91439"/>
                </a:lnTo>
                <a:lnTo>
                  <a:pt x="0" y="91439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703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/>
          <p:nvPr/>
        </p:nvSpPr>
        <p:spPr>
          <a:xfrm>
            <a:off x="2324178" y="1322595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40">
                <a:moveTo>
                  <a:pt x="0" y="0"/>
                </a:moveTo>
                <a:lnTo>
                  <a:pt x="91439" y="0"/>
                </a:lnTo>
                <a:lnTo>
                  <a:pt x="91439" y="91439"/>
                </a:lnTo>
                <a:lnTo>
                  <a:pt x="0" y="91439"/>
                </a:lnTo>
                <a:lnTo>
                  <a:pt x="0" y="0"/>
                </a:lnTo>
                <a:close/>
              </a:path>
            </a:pathLst>
          </a:custGeom>
          <a:solidFill>
            <a:srgbClr val="B3A2C7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/>
          <p:nvPr/>
        </p:nvSpPr>
        <p:spPr>
          <a:xfrm>
            <a:off x="2324178" y="1322595"/>
            <a:ext cx="91440" cy="91440"/>
          </a:xfrm>
          <a:custGeom>
            <a:avLst/>
            <a:gdLst/>
            <a:ahLst/>
            <a:cxnLst/>
            <a:rect l="l" t="t" r="r" b="b"/>
            <a:pathLst>
              <a:path w="91439" h="91440">
                <a:moveTo>
                  <a:pt x="0" y="0"/>
                </a:moveTo>
                <a:lnTo>
                  <a:pt x="91439" y="0"/>
                </a:lnTo>
                <a:lnTo>
                  <a:pt x="91439" y="91439"/>
                </a:lnTo>
                <a:lnTo>
                  <a:pt x="0" y="91439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7030A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842800" y="2326252"/>
            <a:ext cx="6108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i="1">
                <a:solidFill>
                  <a:srgbClr val="595959"/>
                </a:solidFill>
                <a:latin typeface="Calibri"/>
                <a:cs typeface="Calibri"/>
              </a:rPr>
              <a:t>p=0.090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542457" y="2326252"/>
            <a:ext cx="61087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-5" i="1">
                <a:solidFill>
                  <a:srgbClr val="595959"/>
                </a:solidFill>
                <a:latin typeface="Calibri"/>
                <a:cs typeface="Calibri"/>
              </a:rPr>
              <a:t>p=0.007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05518" y="3742253"/>
            <a:ext cx="1111885" cy="5511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ctr" marR="5080">
              <a:lnSpc>
                <a:spcPct val="100000"/>
              </a:lnSpc>
              <a:spcBef>
                <a:spcPts val="100"/>
              </a:spcBef>
              <a:tabLst>
                <a:tab pos="654685" algn="l"/>
              </a:tabLst>
            </a:pPr>
            <a:r>
              <a:rPr dirty="0" sz="1100">
                <a:latin typeface="Calibri"/>
                <a:cs typeface="Calibri"/>
              </a:rPr>
              <a:t>N=5293	N=5287</a:t>
            </a:r>
            <a:endParaRPr sz="11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00">
              <a:latin typeface="Calibri"/>
              <a:cs typeface="Calibri"/>
            </a:endParaRPr>
          </a:p>
          <a:p>
            <a:pPr algn="ctr" marL="635">
              <a:lnSpc>
                <a:spcPct val="100000"/>
              </a:lnSpc>
            </a:pPr>
            <a:r>
              <a:rPr dirty="0" sz="1400">
                <a:latin typeface="Calibri"/>
                <a:cs typeface="Calibri"/>
              </a:rPr>
              <a:t>Modified</a:t>
            </a:r>
            <a:r>
              <a:rPr dirty="0" sz="1400" spc="-30">
                <a:latin typeface="Calibri"/>
                <a:cs typeface="Calibri"/>
              </a:rPr>
              <a:t> </a:t>
            </a:r>
            <a:r>
              <a:rPr dirty="0" sz="1400" spc="5">
                <a:latin typeface="Calibri"/>
                <a:cs typeface="Calibri"/>
              </a:rPr>
              <a:t>ITT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305174" y="3742253"/>
            <a:ext cx="456565" cy="19304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 sz="1100">
                <a:latin typeface="Calibri"/>
                <a:cs typeface="Calibri"/>
              </a:rPr>
              <a:t>N=5253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2895201" y="3313209"/>
            <a:ext cx="587375" cy="644525"/>
          </a:xfrm>
          <a:prstGeom prst="rect">
            <a:avLst/>
          </a:prstGeom>
          <a:solidFill>
            <a:srgbClr val="B3A2C7"/>
          </a:solidFill>
        </p:spPr>
        <p:txBody>
          <a:bodyPr wrap="square" lIns="0" tIns="3810" rIns="0" bIns="0" rtlCol="0" vert="horz">
            <a:spAutoFit/>
          </a:bodyPr>
          <a:lstStyle/>
          <a:p>
            <a:pPr marL="118745">
              <a:lnSpc>
                <a:spcPct val="100000"/>
              </a:lnSpc>
              <a:spcBef>
                <a:spcPts val="30"/>
              </a:spcBef>
            </a:pPr>
            <a:r>
              <a:rPr dirty="0" sz="1400" b="1">
                <a:latin typeface="Calibri"/>
                <a:cs typeface="Calibri"/>
              </a:rPr>
              <a:t>0.8%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400">
              <a:latin typeface="Calibri"/>
              <a:cs typeface="Calibri"/>
            </a:endParaRPr>
          </a:p>
          <a:p>
            <a:pPr marL="67945">
              <a:lnSpc>
                <a:spcPct val="100000"/>
              </a:lnSpc>
              <a:spcBef>
                <a:spcPts val="5"/>
              </a:spcBef>
            </a:pPr>
            <a:r>
              <a:rPr dirty="0" sz="1100">
                <a:latin typeface="Calibri"/>
                <a:cs typeface="Calibri"/>
              </a:rPr>
              <a:t>N=4410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6303960" y="4304688"/>
            <a:ext cx="1718310" cy="0"/>
          </a:xfrm>
          <a:custGeom>
            <a:avLst/>
            <a:gdLst/>
            <a:ahLst/>
            <a:cxnLst/>
            <a:rect l="l" t="t" r="r" b="b"/>
            <a:pathLst>
              <a:path w="1718309" h="0">
                <a:moveTo>
                  <a:pt x="0" y="0"/>
                </a:moveTo>
                <a:lnTo>
                  <a:pt x="171774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3" name="object 63"/>
          <p:cNvSpPr/>
          <p:nvPr/>
        </p:nvSpPr>
        <p:spPr>
          <a:xfrm>
            <a:off x="6303960" y="4304688"/>
            <a:ext cx="1718310" cy="0"/>
          </a:xfrm>
          <a:custGeom>
            <a:avLst/>
            <a:gdLst/>
            <a:ahLst/>
            <a:cxnLst/>
            <a:rect l="l" t="t" r="r" b="b"/>
            <a:pathLst>
              <a:path w="1718309" h="0">
                <a:moveTo>
                  <a:pt x="0" y="0"/>
                </a:moveTo>
                <a:lnTo>
                  <a:pt x="171774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/>
          <p:nvPr/>
        </p:nvSpPr>
        <p:spPr>
          <a:xfrm>
            <a:off x="8021702" y="4287542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9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5" name="object 65"/>
          <p:cNvSpPr/>
          <p:nvPr/>
        </p:nvSpPr>
        <p:spPr>
          <a:xfrm>
            <a:off x="8021702" y="4287542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9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6" name="object 66"/>
          <p:cNvSpPr/>
          <p:nvPr/>
        </p:nvSpPr>
        <p:spPr>
          <a:xfrm>
            <a:off x="7449122" y="4287542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9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7" name="object 67"/>
          <p:cNvSpPr/>
          <p:nvPr/>
        </p:nvSpPr>
        <p:spPr>
          <a:xfrm>
            <a:off x="7449122" y="4287542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9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/>
          <p:nvPr/>
        </p:nvSpPr>
        <p:spPr>
          <a:xfrm>
            <a:off x="6876541" y="4287542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9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9" name="object 69"/>
          <p:cNvSpPr/>
          <p:nvPr/>
        </p:nvSpPr>
        <p:spPr>
          <a:xfrm>
            <a:off x="6876541" y="4287542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9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0" name="object 70"/>
          <p:cNvSpPr/>
          <p:nvPr/>
        </p:nvSpPr>
        <p:spPr>
          <a:xfrm>
            <a:off x="6303960" y="4287542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90"/>
                </a:lnTo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1" name="object 71"/>
          <p:cNvSpPr/>
          <p:nvPr/>
        </p:nvSpPr>
        <p:spPr>
          <a:xfrm>
            <a:off x="6303960" y="4287542"/>
            <a:ext cx="0" cy="34290"/>
          </a:xfrm>
          <a:custGeom>
            <a:avLst/>
            <a:gdLst/>
            <a:ahLst/>
            <a:cxnLst/>
            <a:rect l="l" t="t" r="r" b="b"/>
            <a:pathLst>
              <a:path w="0" h="34289">
                <a:moveTo>
                  <a:pt x="0" y="0"/>
                </a:moveTo>
                <a:lnTo>
                  <a:pt x="0" y="3429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/>
          <p:nvPr/>
        </p:nvSpPr>
        <p:spPr>
          <a:xfrm>
            <a:off x="7162831" y="1159099"/>
            <a:ext cx="0" cy="3145790"/>
          </a:xfrm>
          <a:custGeom>
            <a:avLst/>
            <a:gdLst/>
            <a:ahLst/>
            <a:cxnLst/>
            <a:rect l="l" t="t" r="r" b="b"/>
            <a:pathLst>
              <a:path w="0" h="3145790">
                <a:moveTo>
                  <a:pt x="0" y="0"/>
                </a:moveTo>
                <a:lnTo>
                  <a:pt x="0" y="3145588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3" name="object 73"/>
          <p:cNvSpPr/>
          <p:nvPr/>
        </p:nvSpPr>
        <p:spPr>
          <a:xfrm>
            <a:off x="7162831" y="1159099"/>
            <a:ext cx="0" cy="3145790"/>
          </a:xfrm>
          <a:custGeom>
            <a:avLst/>
            <a:gdLst/>
            <a:ahLst/>
            <a:cxnLst/>
            <a:rect l="l" t="t" r="r" b="b"/>
            <a:pathLst>
              <a:path w="0" h="3145790">
                <a:moveTo>
                  <a:pt x="0" y="0"/>
                </a:moveTo>
                <a:lnTo>
                  <a:pt x="0" y="3145588"/>
                </a:lnTo>
              </a:path>
            </a:pathLst>
          </a:custGeom>
          <a:ln w="1587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/>
          <p:nvPr/>
        </p:nvSpPr>
        <p:spPr>
          <a:xfrm>
            <a:off x="6704767" y="1445062"/>
            <a:ext cx="229235" cy="0"/>
          </a:xfrm>
          <a:custGeom>
            <a:avLst/>
            <a:gdLst/>
            <a:ahLst/>
            <a:cxnLst/>
            <a:rect l="l" t="t" r="r" b="b"/>
            <a:pathLst>
              <a:path w="229234" h="0">
                <a:moveTo>
                  <a:pt x="0" y="0"/>
                </a:moveTo>
                <a:lnTo>
                  <a:pt x="229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5" name="object 75"/>
          <p:cNvSpPr/>
          <p:nvPr/>
        </p:nvSpPr>
        <p:spPr>
          <a:xfrm>
            <a:off x="6704767" y="1445062"/>
            <a:ext cx="229235" cy="0"/>
          </a:xfrm>
          <a:custGeom>
            <a:avLst/>
            <a:gdLst/>
            <a:ahLst/>
            <a:cxnLst/>
            <a:rect l="l" t="t" r="r" b="b"/>
            <a:pathLst>
              <a:path w="229234" h="0">
                <a:moveTo>
                  <a:pt x="0" y="0"/>
                </a:moveTo>
                <a:lnTo>
                  <a:pt x="229031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6" name="object 76"/>
          <p:cNvSpPr/>
          <p:nvPr/>
        </p:nvSpPr>
        <p:spPr>
          <a:xfrm>
            <a:off x="6933799" y="1445062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4" h="0">
                <a:moveTo>
                  <a:pt x="0" y="0"/>
                </a:moveTo>
                <a:lnTo>
                  <a:pt x="28629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7" name="object 77"/>
          <p:cNvSpPr/>
          <p:nvPr/>
        </p:nvSpPr>
        <p:spPr>
          <a:xfrm>
            <a:off x="6933799" y="1445062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4" h="0">
                <a:moveTo>
                  <a:pt x="28629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8" name="object 78"/>
          <p:cNvSpPr/>
          <p:nvPr/>
        </p:nvSpPr>
        <p:spPr>
          <a:xfrm>
            <a:off x="6819282" y="1731025"/>
            <a:ext cx="172085" cy="0"/>
          </a:xfrm>
          <a:custGeom>
            <a:avLst/>
            <a:gdLst/>
            <a:ahLst/>
            <a:cxnLst/>
            <a:rect l="l" t="t" r="r" b="b"/>
            <a:pathLst>
              <a:path w="172084" h="0">
                <a:moveTo>
                  <a:pt x="0" y="0"/>
                </a:moveTo>
                <a:lnTo>
                  <a:pt x="17177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9" name="object 79"/>
          <p:cNvSpPr/>
          <p:nvPr/>
        </p:nvSpPr>
        <p:spPr>
          <a:xfrm>
            <a:off x="6819282" y="1731025"/>
            <a:ext cx="172085" cy="0"/>
          </a:xfrm>
          <a:custGeom>
            <a:avLst/>
            <a:gdLst/>
            <a:ahLst/>
            <a:cxnLst/>
            <a:rect l="l" t="t" r="r" b="b"/>
            <a:pathLst>
              <a:path w="172084" h="0">
                <a:moveTo>
                  <a:pt x="0" y="0"/>
                </a:moveTo>
                <a:lnTo>
                  <a:pt x="171774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0" name="object 80"/>
          <p:cNvSpPr/>
          <p:nvPr/>
        </p:nvSpPr>
        <p:spPr>
          <a:xfrm>
            <a:off x="6991057" y="1731025"/>
            <a:ext cx="229235" cy="0"/>
          </a:xfrm>
          <a:custGeom>
            <a:avLst/>
            <a:gdLst/>
            <a:ahLst/>
            <a:cxnLst/>
            <a:rect l="l" t="t" r="r" b="b"/>
            <a:pathLst>
              <a:path w="229234" h="0">
                <a:moveTo>
                  <a:pt x="0" y="0"/>
                </a:moveTo>
                <a:lnTo>
                  <a:pt x="229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1" name="object 81"/>
          <p:cNvSpPr/>
          <p:nvPr/>
        </p:nvSpPr>
        <p:spPr>
          <a:xfrm>
            <a:off x="6991057" y="1731025"/>
            <a:ext cx="229235" cy="0"/>
          </a:xfrm>
          <a:custGeom>
            <a:avLst/>
            <a:gdLst/>
            <a:ahLst/>
            <a:cxnLst/>
            <a:rect l="l" t="t" r="r" b="b"/>
            <a:pathLst>
              <a:path w="229234" h="0">
                <a:moveTo>
                  <a:pt x="229031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2" name="object 82"/>
          <p:cNvSpPr/>
          <p:nvPr/>
        </p:nvSpPr>
        <p:spPr>
          <a:xfrm>
            <a:off x="6647508" y="2588912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4" h="0">
                <a:moveTo>
                  <a:pt x="0" y="0"/>
                </a:moveTo>
                <a:lnTo>
                  <a:pt x="28629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3" name="object 83"/>
          <p:cNvSpPr/>
          <p:nvPr/>
        </p:nvSpPr>
        <p:spPr>
          <a:xfrm>
            <a:off x="6933799" y="2588912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4" h="0">
                <a:moveTo>
                  <a:pt x="0" y="0"/>
                </a:moveTo>
                <a:lnTo>
                  <a:pt x="28629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4" name="object 84"/>
          <p:cNvSpPr/>
          <p:nvPr/>
        </p:nvSpPr>
        <p:spPr>
          <a:xfrm>
            <a:off x="6933799" y="2588912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4" h="0">
                <a:moveTo>
                  <a:pt x="28629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5" name="object 85"/>
          <p:cNvSpPr/>
          <p:nvPr/>
        </p:nvSpPr>
        <p:spPr>
          <a:xfrm>
            <a:off x="6647508" y="2874875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4" h="0">
                <a:moveTo>
                  <a:pt x="0" y="0"/>
                </a:moveTo>
                <a:lnTo>
                  <a:pt x="28629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6" name="object 86"/>
          <p:cNvSpPr/>
          <p:nvPr/>
        </p:nvSpPr>
        <p:spPr>
          <a:xfrm>
            <a:off x="6647508" y="2874875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4" h="0">
                <a:moveTo>
                  <a:pt x="0" y="0"/>
                </a:moveTo>
                <a:lnTo>
                  <a:pt x="28629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7" name="object 87"/>
          <p:cNvSpPr/>
          <p:nvPr/>
        </p:nvSpPr>
        <p:spPr>
          <a:xfrm>
            <a:off x="6933799" y="2874875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4" h="0">
                <a:moveTo>
                  <a:pt x="0" y="0"/>
                </a:moveTo>
                <a:lnTo>
                  <a:pt x="28629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8" name="object 88"/>
          <p:cNvSpPr/>
          <p:nvPr/>
        </p:nvSpPr>
        <p:spPr>
          <a:xfrm>
            <a:off x="6933799" y="2874875"/>
            <a:ext cx="286385" cy="0"/>
          </a:xfrm>
          <a:custGeom>
            <a:avLst/>
            <a:gdLst/>
            <a:ahLst/>
            <a:cxnLst/>
            <a:rect l="l" t="t" r="r" b="b"/>
            <a:pathLst>
              <a:path w="286384" h="0">
                <a:moveTo>
                  <a:pt x="286290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9" name="object 89"/>
          <p:cNvSpPr/>
          <p:nvPr/>
        </p:nvSpPr>
        <p:spPr>
          <a:xfrm>
            <a:off x="6704767" y="4018725"/>
            <a:ext cx="229235" cy="0"/>
          </a:xfrm>
          <a:custGeom>
            <a:avLst/>
            <a:gdLst/>
            <a:ahLst/>
            <a:cxnLst/>
            <a:rect l="l" t="t" r="r" b="b"/>
            <a:pathLst>
              <a:path w="229234" h="0">
                <a:moveTo>
                  <a:pt x="0" y="0"/>
                </a:moveTo>
                <a:lnTo>
                  <a:pt x="229031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0" name="object 90"/>
          <p:cNvSpPr/>
          <p:nvPr/>
        </p:nvSpPr>
        <p:spPr>
          <a:xfrm>
            <a:off x="6704767" y="4018725"/>
            <a:ext cx="229235" cy="0"/>
          </a:xfrm>
          <a:custGeom>
            <a:avLst/>
            <a:gdLst/>
            <a:ahLst/>
            <a:cxnLst/>
            <a:rect l="l" t="t" r="r" b="b"/>
            <a:pathLst>
              <a:path w="229234" h="0">
                <a:moveTo>
                  <a:pt x="0" y="0"/>
                </a:moveTo>
                <a:lnTo>
                  <a:pt x="229031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1" name="object 91"/>
          <p:cNvSpPr/>
          <p:nvPr/>
        </p:nvSpPr>
        <p:spPr>
          <a:xfrm>
            <a:off x="6933799" y="4018725"/>
            <a:ext cx="229235" cy="0"/>
          </a:xfrm>
          <a:custGeom>
            <a:avLst/>
            <a:gdLst/>
            <a:ahLst/>
            <a:cxnLst/>
            <a:rect l="l" t="t" r="r" b="b"/>
            <a:pathLst>
              <a:path w="229234" h="0">
                <a:moveTo>
                  <a:pt x="0" y="0"/>
                </a:moveTo>
                <a:lnTo>
                  <a:pt x="229032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2" name="object 92"/>
          <p:cNvSpPr/>
          <p:nvPr/>
        </p:nvSpPr>
        <p:spPr>
          <a:xfrm>
            <a:off x="6933799" y="4018725"/>
            <a:ext cx="229235" cy="0"/>
          </a:xfrm>
          <a:custGeom>
            <a:avLst/>
            <a:gdLst/>
            <a:ahLst/>
            <a:cxnLst/>
            <a:rect l="l" t="t" r="r" b="b"/>
            <a:pathLst>
              <a:path w="229234" h="0">
                <a:moveTo>
                  <a:pt x="229032" y="0"/>
                </a:moveTo>
                <a:lnTo>
                  <a:pt x="0" y="0"/>
                </a:lnTo>
              </a:path>
            </a:pathLst>
          </a:custGeom>
          <a:ln w="190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3" name="object 93"/>
          <p:cNvSpPr txBox="1"/>
          <p:nvPr/>
        </p:nvSpPr>
        <p:spPr>
          <a:xfrm>
            <a:off x="6160848" y="4282295"/>
            <a:ext cx="824230" cy="569595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57150">
              <a:lnSpc>
                <a:spcPct val="100000"/>
              </a:lnSpc>
              <a:spcBef>
                <a:spcPts val="695"/>
              </a:spcBef>
              <a:tabLst>
                <a:tab pos="629285" algn="l"/>
              </a:tabLst>
            </a:pPr>
            <a:r>
              <a:rPr dirty="0" sz="900">
                <a:solidFill>
                  <a:srgbClr val="595959"/>
                </a:solidFill>
                <a:latin typeface="Times New Roman"/>
                <a:cs typeface="Times New Roman"/>
              </a:rPr>
              <a:t>-1.5	-0.5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-5" b="1">
                <a:solidFill>
                  <a:srgbClr val="61207A"/>
                </a:solidFill>
                <a:latin typeface="Calibri"/>
                <a:cs typeface="Calibri"/>
              </a:rPr>
              <a:t>CEP</a:t>
            </a:r>
            <a:r>
              <a:rPr dirty="0" sz="1400" spc="-95" b="1">
                <a:solidFill>
                  <a:srgbClr val="61207A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61207A"/>
                </a:solidFill>
                <a:latin typeface="Calibri"/>
                <a:cs typeface="Calibri"/>
              </a:rPr>
              <a:t>better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7369747" y="4282295"/>
            <a:ext cx="1414780" cy="737870"/>
          </a:xfrm>
          <a:prstGeom prst="rect">
            <a:avLst/>
          </a:prstGeom>
        </p:spPr>
        <p:txBody>
          <a:bodyPr wrap="square" lIns="0" tIns="88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695"/>
              </a:spcBef>
              <a:tabLst>
                <a:tab pos="584835" algn="l"/>
              </a:tabLst>
            </a:pPr>
            <a:r>
              <a:rPr dirty="0" sz="900">
                <a:solidFill>
                  <a:srgbClr val="595959"/>
                </a:solidFill>
                <a:latin typeface="Times New Roman"/>
                <a:cs typeface="Times New Roman"/>
              </a:rPr>
              <a:t>0.5	1.5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800">
              <a:latin typeface="Times New Roman"/>
              <a:cs typeface="Times New Roman"/>
            </a:endParaRPr>
          </a:p>
          <a:p>
            <a:pPr marL="17145">
              <a:lnSpc>
                <a:spcPct val="100000"/>
              </a:lnSpc>
            </a:pPr>
            <a:r>
              <a:rPr dirty="0" sz="1400" b="1">
                <a:solidFill>
                  <a:srgbClr val="F79646"/>
                </a:solidFill>
                <a:latin typeface="Calibri"/>
                <a:cs typeface="Calibri"/>
              </a:rPr>
              <a:t>No </a:t>
            </a:r>
            <a:r>
              <a:rPr dirty="0" sz="1400" spc="-5" b="1">
                <a:solidFill>
                  <a:srgbClr val="F79646"/>
                </a:solidFill>
                <a:latin typeface="Calibri"/>
                <a:cs typeface="Calibri"/>
              </a:rPr>
              <a:t>CEP</a:t>
            </a:r>
            <a:r>
              <a:rPr dirty="0" sz="1400" spc="-25" b="1">
                <a:solidFill>
                  <a:srgbClr val="F79646"/>
                </a:solidFill>
                <a:latin typeface="Calibri"/>
                <a:cs typeface="Calibri"/>
              </a:rPr>
              <a:t> </a:t>
            </a:r>
            <a:r>
              <a:rPr dirty="0" sz="1400" spc="-10" b="1">
                <a:solidFill>
                  <a:srgbClr val="F79646"/>
                </a:solidFill>
                <a:latin typeface="Calibri"/>
                <a:cs typeface="Calibri"/>
              </a:rPr>
              <a:t>better</a:t>
            </a:r>
            <a:endParaRPr sz="1400">
              <a:latin typeface="Calibri"/>
              <a:cs typeface="Calibri"/>
            </a:endParaRPr>
          </a:p>
          <a:p>
            <a:pPr marL="681990">
              <a:lnSpc>
                <a:spcPct val="100000"/>
              </a:lnSpc>
              <a:spcBef>
                <a:spcPts val="5"/>
              </a:spcBef>
            </a:pPr>
            <a:r>
              <a:rPr dirty="0" sz="1100" spc="-5" b="0">
                <a:solidFill>
                  <a:srgbClr val="61207A"/>
                </a:solidFill>
                <a:latin typeface="Calibri Light"/>
                <a:cs typeface="Calibri Light"/>
              </a:rPr>
              <a:t>europcr.com</a:t>
            </a:r>
            <a:endParaRPr sz="1100">
              <a:latin typeface="Calibri Light"/>
              <a:cs typeface="Calibri Light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6852836" y="1364100"/>
            <a:ext cx="161925" cy="161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6" name="object 96"/>
          <p:cNvSpPr/>
          <p:nvPr/>
        </p:nvSpPr>
        <p:spPr>
          <a:xfrm>
            <a:off x="6948487" y="1688306"/>
            <a:ext cx="85725" cy="8572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7" name="object 97"/>
          <p:cNvSpPr/>
          <p:nvPr/>
        </p:nvSpPr>
        <p:spPr>
          <a:xfrm>
            <a:off x="6852836" y="2507950"/>
            <a:ext cx="161925" cy="161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8" name="object 98"/>
          <p:cNvSpPr/>
          <p:nvPr/>
        </p:nvSpPr>
        <p:spPr>
          <a:xfrm>
            <a:off x="6891337" y="2832100"/>
            <a:ext cx="85725" cy="857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9" name="object 99"/>
          <p:cNvSpPr/>
          <p:nvPr/>
        </p:nvSpPr>
        <p:spPr>
          <a:xfrm>
            <a:off x="6800341" y="3656562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76200" y="152400"/>
                </a:moveTo>
                <a:lnTo>
                  <a:pt x="0" y="76200"/>
                </a:lnTo>
                <a:lnTo>
                  <a:pt x="76200" y="0"/>
                </a:lnTo>
                <a:lnTo>
                  <a:pt x="152400" y="76200"/>
                </a:lnTo>
                <a:lnTo>
                  <a:pt x="76200" y="152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0" name="object 100"/>
          <p:cNvSpPr/>
          <p:nvPr/>
        </p:nvSpPr>
        <p:spPr>
          <a:xfrm>
            <a:off x="6800341" y="3656562"/>
            <a:ext cx="152400" cy="152400"/>
          </a:xfrm>
          <a:custGeom>
            <a:avLst/>
            <a:gdLst/>
            <a:ahLst/>
            <a:cxnLst/>
            <a:rect l="l" t="t" r="r" b="b"/>
            <a:pathLst>
              <a:path w="152400" h="152400">
                <a:moveTo>
                  <a:pt x="0" y="76200"/>
                </a:moveTo>
                <a:lnTo>
                  <a:pt x="76200" y="0"/>
                </a:lnTo>
                <a:lnTo>
                  <a:pt x="152400" y="76200"/>
                </a:lnTo>
                <a:lnTo>
                  <a:pt x="76200" y="152400"/>
                </a:lnTo>
                <a:lnTo>
                  <a:pt x="0" y="7620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1" name="object 101"/>
          <p:cNvSpPr/>
          <p:nvPr/>
        </p:nvSpPr>
        <p:spPr>
          <a:xfrm>
            <a:off x="6896100" y="3980656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38100" y="76200"/>
                </a:moveTo>
                <a:lnTo>
                  <a:pt x="23018" y="73025"/>
                </a:lnTo>
                <a:lnTo>
                  <a:pt x="11112" y="65087"/>
                </a:lnTo>
                <a:lnTo>
                  <a:pt x="3175" y="53181"/>
                </a:lnTo>
                <a:lnTo>
                  <a:pt x="0" y="38100"/>
                </a:lnTo>
                <a:lnTo>
                  <a:pt x="3175" y="23812"/>
                </a:lnTo>
                <a:lnTo>
                  <a:pt x="11112" y="11112"/>
                </a:lnTo>
                <a:lnTo>
                  <a:pt x="23018" y="3175"/>
                </a:lnTo>
                <a:lnTo>
                  <a:pt x="38100" y="0"/>
                </a:lnTo>
                <a:lnTo>
                  <a:pt x="52387" y="3175"/>
                </a:lnTo>
                <a:lnTo>
                  <a:pt x="65087" y="11112"/>
                </a:lnTo>
                <a:lnTo>
                  <a:pt x="73025" y="23812"/>
                </a:lnTo>
                <a:lnTo>
                  <a:pt x="76200" y="38100"/>
                </a:lnTo>
                <a:lnTo>
                  <a:pt x="73025" y="53181"/>
                </a:lnTo>
                <a:lnTo>
                  <a:pt x="65087" y="65087"/>
                </a:lnTo>
                <a:lnTo>
                  <a:pt x="52387" y="73025"/>
                </a:lnTo>
                <a:lnTo>
                  <a:pt x="38100" y="762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2" name="object 102"/>
          <p:cNvSpPr/>
          <p:nvPr/>
        </p:nvSpPr>
        <p:spPr>
          <a:xfrm>
            <a:off x="6896100" y="3980656"/>
            <a:ext cx="76200" cy="76200"/>
          </a:xfrm>
          <a:custGeom>
            <a:avLst/>
            <a:gdLst/>
            <a:ahLst/>
            <a:cxnLst/>
            <a:rect l="l" t="t" r="r" b="b"/>
            <a:pathLst>
              <a:path w="76200" h="76200">
                <a:moveTo>
                  <a:pt x="76200" y="38100"/>
                </a:moveTo>
                <a:lnTo>
                  <a:pt x="73025" y="53181"/>
                </a:lnTo>
                <a:lnTo>
                  <a:pt x="65087" y="65087"/>
                </a:lnTo>
                <a:lnTo>
                  <a:pt x="52387" y="73025"/>
                </a:lnTo>
                <a:lnTo>
                  <a:pt x="38100" y="76200"/>
                </a:lnTo>
                <a:lnTo>
                  <a:pt x="23018" y="73025"/>
                </a:lnTo>
                <a:lnTo>
                  <a:pt x="11112" y="65087"/>
                </a:lnTo>
                <a:lnTo>
                  <a:pt x="3175" y="53181"/>
                </a:lnTo>
                <a:lnTo>
                  <a:pt x="0" y="38100"/>
                </a:lnTo>
                <a:lnTo>
                  <a:pt x="3175" y="23812"/>
                </a:lnTo>
                <a:lnTo>
                  <a:pt x="11112" y="11112"/>
                </a:lnTo>
                <a:lnTo>
                  <a:pt x="23018" y="3175"/>
                </a:lnTo>
                <a:lnTo>
                  <a:pt x="38100" y="0"/>
                </a:lnTo>
                <a:lnTo>
                  <a:pt x="52387" y="3175"/>
                </a:lnTo>
                <a:lnTo>
                  <a:pt x="65087" y="11112"/>
                </a:lnTo>
                <a:lnTo>
                  <a:pt x="73025" y="23812"/>
                </a:lnTo>
                <a:lnTo>
                  <a:pt x="76200" y="3810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2025-05-22T13:56:42Z</dcterms:created>
  <dcterms:modified xsi:type="dcterms:W3CDTF">2025-05-22T13:56:42Z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2025-05-22T00:00:00Z</vt:filetime>
  </property>
</Properties>
</file>