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theme" Target="theme/them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customXml" Target="../customXml/item2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D38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1D38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D38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1D38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D38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1D38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00" y="5907847"/>
            <a:ext cx="9753600" cy="721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4530" y="1275588"/>
            <a:ext cx="8689339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1D38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935" y="3830320"/>
            <a:ext cx="6043930" cy="1864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1D384C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jpg"/><Relationship Id="rId9" Type="http://schemas.openxmlformats.org/officeDocument/2006/relationships/image" Target="../media/image4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" y="1143000"/>
            <a:ext cx="9753600" cy="5486400"/>
            <a:chOff x="152400" y="1143000"/>
            <a:chExt cx="9753600" cy="5486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143000"/>
              <a:ext cx="9753600" cy="54863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58321" y="1143000"/>
              <a:ext cx="9747885" cy="5486400"/>
            </a:xfrm>
            <a:custGeom>
              <a:avLst/>
              <a:gdLst/>
              <a:ahLst/>
              <a:cxnLst/>
              <a:rect l="l" t="t" r="r" b="b"/>
              <a:pathLst>
                <a:path w="9747885" h="5486400">
                  <a:moveTo>
                    <a:pt x="9747678" y="0"/>
                  </a:moveTo>
                  <a:lnTo>
                    <a:pt x="0" y="0"/>
                  </a:lnTo>
                  <a:lnTo>
                    <a:pt x="0" y="5486399"/>
                  </a:lnTo>
                  <a:lnTo>
                    <a:pt x="9747678" y="5486399"/>
                  </a:lnTo>
                  <a:lnTo>
                    <a:pt x="9747678" y="0"/>
                  </a:lnTo>
                  <a:close/>
                </a:path>
              </a:pathLst>
            </a:custGeom>
            <a:solidFill>
              <a:srgbClr val="003559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3803" y="4999112"/>
              <a:ext cx="7992745" cy="0"/>
            </a:xfrm>
            <a:custGeom>
              <a:avLst/>
              <a:gdLst/>
              <a:ahLst/>
              <a:cxnLst/>
              <a:rect l="l" t="t" r="r" b="b"/>
              <a:pathLst>
                <a:path w="7992745" h="0">
                  <a:moveTo>
                    <a:pt x="7992555" y="0"/>
                  </a:moveTo>
                  <a:lnTo>
                    <a:pt x="0" y="1"/>
                  </a:lnTo>
                </a:path>
              </a:pathLst>
            </a:custGeom>
            <a:solidFill>
              <a:srgbClr val="ED2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3803" y="4999112"/>
              <a:ext cx="7992745" cy="0"/>
            </a:xfrm>
            <a:custGeom>
              <a:avLst/>
              <a:gdLst/>
              <a:ahLst/>
              <a:cxnLst/>
              <a:rect l="l" t="t" r="r" b="b"/>
              <a:pathLst>
                <a:path w="7992745" h="0">
                  <a:moveTo>
                    <a:pt x="7992555" y="0"/>
                  </a:moveTo>
                  <a:lnTo>
                    <a:pt x="0" y="0"/>
                  </a:lnTo>
                </a:path>
              </a:pathLst>
            </a:custGeom>
            <a:ln w="7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803" y="5216690"/>
              <a:ext cx="3222506" cy="101278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1868" y="1549908"/>
            <a:ext cx="7861934" cy="1503680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35"/>
              </a:spcBef>
            </a:pPr>
            <a:r>
              <a:rPr dirty="0" sz="3200" spc="-10" b="0">
                <a:solidFill>
                  <a:srgbClr val="FFFFFF"/>
                </a:solidFill>
                <a:latin typeface="Arial"/>
                <a:cs typeface="Arial"/>
              </a:rPr>
              <a:t>One-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dirty="0" sz="3200" spc="-2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r>
              <a:rPr dirty="0" sz="3200" spc="-3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200" spc="-3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ACURATE</a:t>
            </a:r>
            <a:r>
              <a:rPr dirty="0" sz="3200" spc="-3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0" i="1">
                <a:solidFill>
                  <a:srgbClr val="FFFFFF"/>
                </a:solidFill>
                <a:latin typeface="Arial"/>
                <a:cs typeface="Arial"/>
              </a:rPr>
              <a:t>neo2</a:t>
            </a:r>
            <a:r>
              <a:rPr dirty="0" sz="3200" spc="-30" b="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" b="0">
                <a:solidFill>
                  <a:srgbClr val="FFFFFF"/>
                </a:solidFill>
                <a:latin typeface="Arial"/>
                <a:cs typeface="Arial"/>
              </a:rPr>
              <a:t>vs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dirty="0" sz="3200" spc="-3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TAVR</a:t>
            </a:r>
            <a:r>
              <a:rPr dirty="0" sz="3200" spc="-3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r>
              <a:rPr dirty="0" sz="3200" spc="-3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3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0" b="0">
                <a:solidFill>
                  <a:srgbClr val="FFFFFF"/>
                </a:solidFill>
                <a:latin typeface="Arial"/>
                <a:cs typeface="Arial"/>
              </a:rPr>
              <a:t>All-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dirty="0" sz="3200" spc="-3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0" b="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3200" spc="-6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Severe</a:t>
            </a:r>
            <a:r>
              <a:rPr dirty="0" sz="3200" spc="-55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b="0">
                <a:solidFill>
                  <a:srgbClr val="FFFFFF"/>
                </a:solidFill>
                <a:latin typeface="Arial"/>
                <a:cs typeface="Arial"/>
              </a:rPr>
              <a:t>AS:</a:t>
            </a:r>
            <a:r>
              <a:rPr dirty="0" sz="3200" spc="-6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</a:rPr>
              <a:t>the</a:t>
            </a:r>
            <a:r>
              <a:rPr dirty="0" sz="3200" spc="-5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ACURATE</a:t>
            </a:r>
            <a:r>
              <a:rPr dirty="0" sz="3200" spc="-6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IDE</a:t>
            </a:r>
            <a:r>
              <a:rPr dirty="0" sz="3200" spc="-65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Trial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7023" y="3209670"/>
            <a:ext cx="5162550" cy="1751964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2600" spc="-20" b="1" i="1">
                <a:solidFill>
                  <a:srgbClr val="6699FF"/>
                </a:solidFill>
                <a:latin typeface="Arial"/>
                <a:cs typeface="Arial"/>
              </a:rPr>
              <a:t>Michael</a:t>
            </a:r>
            <a:r>
              <a:rPr dirty="0" sz="2600" spc="-110" b="1" i="1">
                <a:solidFill>
                  <a:srgbClr val="6699FF"/>
                </a:solidFill>
                <a:latin typeface="Arial"/>
                <a:cs typeface="Arial"/>
              </a:rPr>
              <a:t> </a:t>
            </a:r>
            <a:r>
              <a:rPr dirty="0" sz="2600" spc="-20" b="1" i="1">
                <a:solidFill>
                  <a:srgbClr val="6699FF"/>
                </a:solidFill>
                <a:latin typeface="Arial"/>
                <a:cs typeface="Arial"/>
              </a:rPr>
              <a:t>Reardon,</a:t>
            </a:r>
            <a:r>
              <a:rPr dirty="0" sz="2600" spc="-110" b="1" i="1">
                <a:solidFill>
                  <a:srgbClr val="6699FF"/>
                </a:solidFill>
                <a:latin typeface="Arial"/>
                <a:cs typeface="Arial"/>
              </a:rPr>
              <a:t> </a:t>
            </a:r>
            <a:r>
              <a:rPr dirty="0" sz="2600" spc="-25" b="1" i="1">
                <a:solidFill>
                  <a:srgbClr val="6699FF"/>
                </a:solidFill>
                <a:latin typeface="Arial"/>
                <a:cs typeface="Arial"/>
              </a:rPr>
              <a:t>MD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ts val="2620"/>
              </a:lnSpc>
              <a:spcBef>
                <a:spcPts val="75"/>
              </a:spcBef>
            </a:pPr>
            <a:r>
              <a:rPr dirty="0" sz="1600" b="1" i="1">
                <a:solidFill>
                  <a:srgbClr val="BED0F5"/>
                </a:solidFill>
                <a:latin typeface="Arial"/>
                <a:cs typeface="Arial"/>
              </a:rPr>
              <a:t>Houston</a:t>
            </a:r>
            <a:r>
              <a:rPr dirty="0" sz="1600" spc="-35" b="1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BED0F5"/>
                </a:solidFill>
                <a:latin typeface="Arial"/>
                <a:cs typeface="Arial"/>
              </a:rPr>
              <a:t>Methodist</a:t>
            </a:r>
            <a:r>
              <a:rPr dirty="0" sz="1600" spc="-25" b="1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BED0F5"/>
                </a:solidFill>
                <a:latin typeface="Arial"/>
                <a:cs typeface="Arial"/>
              </a:rPr>
              <a:t>DeBakey</a:t>
            </a:r>
            <a:r>
              <a:rPr dirty="0" sz="1600" spc="-30" b="1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BED0F5"/>
                </a:solidFill>
                <a:latin typeface="Arial"/>
                <a:cs typeface="Arial"/>
              </a:rPr>
              <a:t>Heart</a:t>
            </a:r>
            <a:r>
              <a:rPr dirty="0" sz="1600" spc="-35" b="1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BED0F5"/>
                </a:solidFill>
                <a:latin typeface="Arial"/>
                <a:cs typeface="Arial"/>
              </a:rPr>
              <a:t>&amp;</a:t>
            </a:r>
            <a:r>
              <a:rPr dirty="0" sz="1600" spc="-25" b="1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BED0F5"/>
                </a:solidFill>
                <a:latin typeface="Arial"/>
                <a:cs typeface="Arial"/>
              </a:rPr>
              <a:t>Vascular</a:t>
            </a:r>
            <a:r>
              <a:rPr dirty="0" sz="1600" spc="-40" b="1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BED0F5"/>
                </a:solidFill>
                <a:latin typeface="Arial"/>
                <a:cs typeface="Arial"/>
              </a:rPr>
              <a:t>Center</a:t>
            </a:r>
            <a:r>
              <a:rPr dirty="0" sz="1600" spc="-10" b="1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BED0F5"/>
                </a:solidFill>
                <a:latin typeface="Arial"/>
                <a:cs typeface="Arial"/>
              </a:rPr>
              <a:t>Houston,</a:t>
            </a:r>
            <a:r>
              <a:rPr dirty="0" sz="1600" spc="-30" b="1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BED0F5"/>
                </a:solidFill>
                <a:latin typeface="Arial"/>
                <a:cs typeface="Arial"/>
              </a:rPr>
              <a:t>TX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i="1">
                <a:solidFill>
                  <a:srgbClr val="BED0F5"/>
                </a:solidFill>
                <a:latin typeface="Arial"/>
                <a:cs typeface="Arial"/>
              </a:rPr>
              <a:t>On</a:t>
            </a:r>
            <a:r>
              <a:rPr dirty="0" sz="1400" spc="75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BED0F5"/>
                </a:solidFill>
                <a:latin typeface="Arial"/>
                <a:cs typeface="Arial"/>
              </a:rPr>
              <a:t>behalf</a:t>
            </a:r>
            <a:r>
              <a:rPr dirty="0" sz="1400" spc="60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BED0F5"/>
                </a:solidFill>
                <a:latin typeface="Arial"/>
                <a:cs typeface="Arial"/>
              </a:rPr>
              <a:t>of</a:t>
            </a:r>
            <a:r>
              <a:rPr dirty="0" sz="1400" spc="65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BED0F5"/>
                </a:solidFill>
                <a:latin typeface="Arial"/>
                <a:cs typeface="Arial"/>
              </a:rPr>
              <a:t>the</a:t>
            </a:r>
            <a:r>
              <a:rPr dirty="0" sz="1400" spc="75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BED0F5"/>
                </a:solidFill>
                <a:latin typeface="Arial"/>
                <a:cs typeface="Arial"/>
              </a:rPr>
              <a:t>ACURATE</a:t>
            </a:r>
            <a:r>
              <a:rPr dirty="0" sz="1400" spc="80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400" i="1">
                <a:solidFill>
                  <a:srgbClr val="BED0F5"/>
                </a:solidFill>
                <a:latin typeface="Arial"/>
                <a:cs typeface="Arial"/>
              </a:rPr>
              <a:t>IDE</a:t>
            </a:r>
            <a:r>
              <a:rPr dirty="0" sz="1400" spc="80" i="1">
                <a:solidFill>
                  <a:srgbClr val="BED0F5"/>
                </a:solidFill>
                <a:latin typeface="Arial"/>
                <a:cs typeface="Arial"/>
              </a:rPr>
              <a:t> </a:t>
            </a:r>
            <a:r>
              <a:rPr dirty="0" sz="1400" spc="-10" i="1">
                <a:solidFill>
                  <a:srgbClr val="BED0F5"/>
                </a:solidFill>
                <a:latin typeface="Arial"/>
                <a:cs typeface="Arial"/>
              </a:rPr>
              <a:t>Investigators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63245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ACURATE</a:t>
            </a:r>
            <a:r>
              <a:rPr dirty="0" spc="-120"/>
              <a:t> </a:t>
            </a:r>
            <a:r>
              <a:rPr dirty="0"/>
              <a:t>IDE</a:t>
            </a:r>
            <a:r>
              <a:rPr dirty="0" spc="-120"/>
              <a:t> </a:t>
            </a:r>
            <a:r>
              <a:rPr dirty="0" spc="-25"/>
              <a:t>Trial</a:t>
            </a:r>
            <a:r>
              <a:rPr dirty="0" spc="-110"/>
              <a:t> </a:t>
            </a:r>
            <a:r>
              <a:rPr dirty="0"/>
              <a:t>Design</a:t>
            </a:r>
            <a:r>
              <a:rPr dirty="0" spc="-114"/>
              <a:t> </a:t>
            </a:r>
            <a:r>
              <a:rPr dirty="0"/>
              <a:t>&amp;</a:t>
            </a:r>
            <a:r>
              <a:rPr dirty="0" spc="-114"/>
              <a:t> </a:t>
            </a:r>
            <a:r>
              <a:rPr dirty="0"/>
              <a:t>Primary</a:t>
            </a:r>
            <a:r>
              <a:rPr dirty="0" spc="-120"/>
              <a:t> </a:t>
            </a:r>
            <a:r>
              <a:rPr dirty="0" spc="-10"/>
              <a:t>Endpoint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190923" y="1988272"/>
            <a:ext cx="5481955" cy="52070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1400" b="1">
                <a:solidFill>
                  <a:srgbClr val="9F307E"/>
                </a:solidFill>
                <a:latin typeface="Arial"/>
                <a:cs typeface="Arial"/>
              </a:rPr>
              <a:t>Primary</a:t>
            </a:r>
            <a:r>
              <a:rPr dirty="0" sz="1400" spc="10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9F307E"/>
                </a:solidFill>
                <a:latin typeface="Arial"/>
                <a:cs typeface="Arial"/>
              </a:rPr>
              <a:t>Endpoint: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300" spc="-20" b="1">
                <a:solidFill>
                  <a:srgbClr val="9F307E"/>
                </a:solidFill>
                <a:latin typeface="Arial"/>
                <a:cs typeface="Arial"/>
              </a:rPr>
              <a:t>Composite</a:t>
            </a:r>
            <a:r>
              <a:rPr dirty="0" sz="1300" spc="-50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9F307E"/>
                </a:solidFill>
                <a:latin typeface="Arial"/>
                <a:cs typeface="Arial"/>
              </a:rPr>
              <a:t>of</a:t>
            </a:r>
            <a:r>
              <a:rPr dirty="0" sz="1300" spc="-3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9F307E"/>
                </a:solidFill>
                <a:latin typeface="Arial"/>
                <a:cs typeface="Arial"/>
              </a:rPr>
              <a:t>all-</a:t>
            </a:r>
            <a:r>
              <a:rPr dirty="0" sz="1300" spc="-10" b="1">
                <a:solidFill>
                  <a:srgbClr val="9F307E"/>
                </a:solidFill>
                <a:latin typeface="Arial"/>
                <a:cs typeface="Arial"/>
              </a:rPr>
              <a:t>cause</a:t>
            </a:r>
            <a:r>
              <a:rPr dirty="0" sz="1300" spc="-4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9F307E"/>
                </a:solidFill>
                <a:latin typeface="Arial"/>
                <a:cs typeface="Arial"/>
              </a:rPr>
              <a:t>mortality,</a:t>
            </a:r>
            <a:r>
              <a:rPr dirty="0" sz="1300" spc="-3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9F307E"/>
                </a:solidFill>
                <a:latin typeface="Arial"/>
                <a:cs typeface="Arial"/>
              </a:rPr>
              <a:t>stroke</a:t>
            </a:r>
            <a:r>
              <a:rPr dirty="0" sz="1300" spc="-4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9F307E"/>
                </a:solidFill>
                <a:latin typeface="Arial"/>
                <a:cs typeface="Arial"/>
              </a:rPr>
              <a:t>or</a:t>
            </a:r>
            <a:r>
              <a:rPr dirty="0" sz="1300" spc="-4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9F307E"/>
                </a:solidFill>
                <a:latin typeface="Arial"/>
                <a:cs typeface="Arial"/>
              </a:rPr>
              <a:t>rehospitalization</a:t>
            </a:r>
            <a:r>
              <a:rPr dirty="0" baseline="24691" sz="1350" spc="-15" b="1">
                <a:solidFill>
                  <a:srgbClr val="9F307E"/>
                </a:solidFill>
                <a:latin typeface="Arial"/>
                <a:cs typeface="Arial"/>
              </a:rPr>
              <a:t>†</a:t>
            </a:r>
            <a:r>
              <a:rPr dirty="0" baseline="24691" sz="1350" spc="7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9F307E"/>
                </a:solidFill>
                <a:latin typeface="Arial"/>
                <a:cs typeface="Arial"/>
              </a:rPr>
              <a:t>at</a:t>
            </a:r>
            <a:r>
              <a:rPr dirty="0" sz="1300" spc="-40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9F307E"/>
                </a:solidFill>
                <a:latin typeface="Arial"/>
                <a:cs typeface="Arial"/>
              </a:rPr>
              <a:t>1</a:t>
            </a:r>
            <a:r>
              <a:rPr dirty="0" sz="1300" spc="-4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9F307E"/>
                </a:solidFill>
                <a:latin typeface="Arial"/>
                <a:cs typeface="Arial"/>
              </a:rPr>
              <a:t>year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6878" y="5661659"/>
            <a:ext cx="31419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D384C"/>
                </a:solidFill>
                <a:latin typeface="Arial"/>
                <a:cs typeface="Arial"/>
              </a:rPr>
              <a:t>Follow-Up</a:t>
            </a:r>
            <a:r>
              <a:rPr dirty="0" sz="1400" spc="13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D384C"/>
                </a:solidFill>
                <a:latin typeface="Arial"/>
                <a:cs typeface="Arial"/>
              </a:rPr>
              <a:t>through</a:t>
            </a:r>
            <a:r>
              <a:rPr dirty="0" sz="1400" spc="13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D384C"/>
                </a:solidFill>
                <a:latin typeface="Arial"/>
                <a:cs typeface="Arial"/>
              </a:rPr>
              <a:t>10y</a:t>
            </a:r>
            <a:r>
              <a:rPr dirty="0" sz="1400" spc="13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D384C"/>
                </a:solidFill>
                <a:latin typeface="Arial"/>
                <a:cs typeface="Arial"/>
              </a:rPr>
              <a:t>post-</a:t>
            </a:r>
            <a:r>
              <a:rPr dirty="0" sz="1400" spc="-10">
                <a:solidFill>
                  <a:srgbClr val="1D384C"/>
                </a:solidFill>
                <a:latin typeface="Arial"/>
                <a:cs typeface="Arial"/>
              </a:rPr>
              <a:t>procedure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59079" y="3746799"/>
            <a:ext cx="2912745" cy="1459230"/>
            <a:chOff x="259079" y="3746799"/>
            <a:chExt cx="2912745" cy="1459230"/>
          </a:xfrm>
        </p:grpSpPr>
        <p:sp>
          <p:nvSpPr>
            <p:cNvPr id="6" name="object 6" descr=""/>
            <p:cNvSpPr/>
            <p:nvPr/>
          </p:nvSpPr>
          <p:spPr>
            <a:xfrm>
              <a:off x="1148473" y="3746804"/>
              <a:ext cx="2023110" cy="635000"/>
            </a:xfrm>
            <a:custGeom>
              <a:avLst/>
              <a:gdLst/>
              <a:ahLst/>
              <a:cxnLst/>
              <a:rect l="l" t="t" r="r" b="b"/>
              <a:pathLst>
                <a:path w="2023110" h="635000">
                  <a:moveTo>
                    <a:pt x="2022957" y="565962"/>
                  </a:moveTo>
                  <a:lnTo>
                    <a:pt x="2000097" y="565962"/>
                  </a:lnTo>
                  <a:lnTo>
                    <a:pt x="2000097" y="328701"/>
                  </a:lnTo>
                  <a:lnTo>
                    <a:pt x="2000097" y="310959"/>
                  </a:lnTo>
                  <a:lnTo>
                    <a:pt x="1994979" y="305841"/>
                  </a:lnTo>
                  <a:lnTo>
                    <a:pt x="1043952" y="305841"/>
                  </a:lnTo>
                  <a:lnTo>
                    <a:pt x="1043952" y="304698"/>
                  </a:lnTo>
                  <a:lnTo>
                    <a:pt x="1043952" y="0"/>
                  </a:lnTo>
                  <a:lnTo>
                    <a:pt x="1021092" y="0"/>
                  </a:lnTo>
                  <a:lnTo>
                    <a:pt x="1021092" y="304698"/>
                  </a:lnTo>
                  <a:lnTo>
                    <a:pt x="27978" y="304698"/>
                  </a:lnTo>
                  <a:lnTo>
                    <a:pt x="22860" y="309816"/>
                  </a:lnTo>
                  <a:lnTo>
                    <a:pt x="22860" y="563676"/>
                  </a:lnTo>
                  <a:lnTo>
                    <a:pt x="0" y="563676"/>
                  </a:lnTo>
                  <a:lnTo>
                    <a:pt x="34290" y="632256"/>
                  </a:lnTo>
                  <a:lnTo>
                    <a:pt x="62865" y="575106"/>
                  </a:lnTo>
                  <a:lnTo>
                    <a:pt x="68580" y="563676"/>
                  </a:lnTo>
                  <a:lnTo>
                    <a:pt x="45720" y="563676"/>
                  </a:lnTo>
                  <a:lnTo>
                    <a:pt x="45720" y="327558"/>
                  </a:lnTo>
                  <a:lnTo>
                    <a:pt x="1025067" y="327558"/>
                  </a:lnTo>
                  <a:lnTo>
                    <a:pt x="1026210" y="328701"/>
                  </a:lnTo>
                  <a:lnTo>
                    <a:pt x="1977237" y="328701"/>
                  </a:lnTo>
                  <a:lnTo>
                    <a:pt x="1977237" y="565962"/>
                  </a:lnTo>
                  <a:lnTo>
                    <a:pt x="1954377" y="565962"/>
                  </a:lnTo>
                  <a:lnTo>
                    <a:pt x="1988667" y="634542"/>
                  </a:lnTo>
                  <a:lnTo>
                    <a:pt x="2017242" y="577392"/>
                  </a:lnTo>
                  <a:lnTo>
                    <a:pt x="2022957" y="565962"/>
                  </a:lnTo>
                  <a:close/>
                </a:path>
              </a:pathLst>
            </a:custGeom>
            <a:solidFill>
              <a:srgbClr val="7373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79" y="4358639"/>
              <a:ext cx="1847088" cy="84734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003" y="4379060"/>
              <a:ext cx="1771534" cy="77478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97003" y="4379060"/>
              <a:ext cx="1771650" cy="775335"/>
            </a:xfrm>
            <a:custGeom>
              <a:avLst/>
              <a:gdLst/>
              <a:ahLst/>
              <a:cxnLst/>
              <a:rect l="l" t="t" r="r" b="b"/>
              <a:pathLst>
                <a:path w="1771650" h="775335">
                  <a:moveTo>
                    <a:pt x="0" y="129131"/>
                  </a:moveTo>
                  <a:lnTo>
                    <a:pt x="10147" y="78867"/>
                  </a:lnTo>
                  <a:lnTo>
                    <a:pt x="37821" y="37821"/>
                  </a:lnTo>
                  <a:lnTo>
                    <a:pt x="78867" y="10147"/>
                  </a:lnTo>
                  <a:lnTo>
                    <a:pt x="129131" y="0"/>
                  </a:lnTo>
                  <a:lnTo>
                    <a:pt x="1642402" y="0"/>
                  </a:lnTo>
                  <a:lnTo>
                    <a:pt x="1692666" y="10147"/>
                  </a:lnTo>
                  <a:lnTo>
                    <a:pt x="1733712" y="37821"/>
                  </a:lnTo>
                  <a:lnTo>
                    <a:pt x="1761386" y="78867"/>
                  </a:lnTo>
                  <a:lnTo>
                    <a:pt x="1771534" y="129131"/>
                  </a:lnTo>
                  <a:lnTo>
                    <a:pt x="1771534" y="645649"/>
                  </a:lnTo>
                  <a:lnTo>
                    <a:pt x="1761386" y="695913"/>
                  </a:lnTo>
                  <a:lnTo>
                    <a:pt x="1733712" y="736959"/>
                  </a:lnTo>
                  <a:lnTo>
                    <a:pt x="1692666" y="764633"/>
                  </a:lnTo>
                  <a:lnTo>
                    <a:pt x="1642402" y="774781"/>
                  </a:lnTo>
                  <a:lnTo>
                    <a:pt x="129131" y="774781"/>
                  </a:lnTo>
                  <a:lnTo>
                    <a:pt x="78867" y="764633"/>
                  </a:lnTo>
                  <a:lnTo>
                    <a:pt x="37821" y="736959"/>
                  </a:lnTo>
                  <a:lnTo>
                    <a:pt x="10147" y="695913"/>
                  </a:lnTo>
                  <a:lnTo>
                    <a:pt x="0" y="645649"/>
                  </a:lnTo>
                  <a:lnTo>
                    <a:pt x="0" y="129131"/>
                  </a:lnTo>
                  <a:close/>
                </a:path>
              </a:pathLst>
            </a:custGeom>
            <a:ln w="7619">
              <a:solidFill>
                <a:srgbClr val="6C23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11371" y="4546091"/>
            <a:ext cx="134302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D384C"/>
                </a:solidFill>
                <a:latin typeface="Arial"/>
                <a:cs typeface="Arial"/>
              </a:rPr>
              <a:t>ACURATE</a:t>
            </a:r>
            <a:r>
              <a:rPr dirty="0" sz="1400" spc="1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400" spc="-20" i="1">
                <a:solidFill>
                  <a:srgbClr val="1D384C"/>
                </a:solidFill>
                <a:latin typeface="Arial"/>
                <a:cs typeface="Arial"/>
              </a:rPr>
              <a:t>neo2</a:t>
            </a:r>
            <a:endParaRPr sz="1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1300" spc="-10">
                <a:solidFill>
                  <a:srgbClr val="1D384C"/>
                </a:solidFill>
                <a:latin typeface="Arial"/>
                <a:cs typeface="Arial"/>
              </a:rPr>
              <a:t>N=752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215895" y="4319015"/>
            <a:ext cx="1844039" cy="634365"/>
            <a:chOff x="2215895" y="4319015"/>
            <a:chExt cx="1844039" cy="634365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5895" y="4358639"/>
              <a:ext cx="1844039" cy="50901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2303" y="4319015"/>
              <a:ext cx="1411223" cy="63398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3011" y="4381343"/>
              <a:ext cx="1768261" cy="43238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253011" y="4381343"/>
              <a:ext cx="1768475" cy="432434"/>
            </a:xfrm>
            <a:custGeom>
              <a:avLst/>
              <a:gdLst/>
              <a:ahLst/>
              <a:cxnLst/>
              <a:rect l="l" t="t" r="r" b="b"/>
              <a:pathLst>
                <a:path w="1768475" h="432435">
                  <a:moveTo>
                    <a:pt x="0" y="72064"/>
                  </a:moveTo>
                  <a:lnTo>
                    <a:pt x="5663" y="44013"/>
                  </a:lnTo>
                  <a:lnTo>
                    <a:pt x="21107" y="21107"/>
                  </a:lnTo>
                  <a:lnTo>
                    <a:pt x="44013" y="5663"/>
                  </a:lnTo>
                  <a:lnTo>
                    <a:pt x="72064" y="0"/>
                  </a:lnTo>
                  <a:lnTo>
                    <a:pt x="1696196" y="0"/>
                  </a:lnTo>
                  <a:lnTo>
                    <a:pt x="1724247" y="5663"/>
                  </a:lnTo>
                  <a:lnTo>
                    <a:pt x="1747154" y="21107"/>
                  </a:lnTo>
                  <a:lnTo>
                    <a:pt x="1762598" y="44013"/>
                  </a:lnTo>
                  <a:lnTo>
                    <a:pt x="1768261" y="72064"/>
                  </a:lnTo>
                  <a:lnTo>
                    <a:pt x="1768261" y="360320"/>
                  </a:lnTo>
                  <a:lnTo>
                    <a:pt x="1762598" y="388371"/>
                  </a:lnTo>
                  <a:lnTo>
                    <a:pt x="1747154" y="411278"/>
                  </a:lnTo>
                  <a:lnTo>
                    <a:pt x="1724247" y="426722"/>
                  </a:lnTo>
                  <a:lnTo>
                    <a:pt x="1696196" y="432385"/>
                  </a:lnTo>
                  <a:lnTo>
                    <a:pt x="72064" y="432385"/>
                  </a:lnTo>
                  <a:lnTo>
                    <a:pt x="44013" y="426722"/>
                  </a:lnTo>
                  <a:lnTo>
                    <a:pt x="21107" y="411278"/>
                  </a:lnTo>
                  <a:lnTo>
                    <a:pt x="5663" y="388371"/>
                  </a:lnTo>
                  <a:lnTo>
                    <a:pt x="0" y="360320"/>
                  </a:lnTo>
                  <a:lnTo>
                    <a:pt x="0" y="72064"/>
                  </a:lnTo>
                  <a:close/>
                </a:path>
              </a:pathLst>
            </a:custGeom>
            <a:ln w="7619">
              <a:solidFill>
                <a:srgbClr val="5686E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2560562" y="4375403"/>
            <a:ext cx="1151890" cy="440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D384C"/>
                </a:solidFill>
                <a:latin typeface="Arial"/>
                <a:cs typeface="Arial"/>
              </a:rPr>
              <a:t>Mixed</a:t>
            </a:r>
            <a:r>
              <a:rPr dirty="0" sz="1400" spc="10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D384C"/>
                </a:solidFill>
                <a:latin typeface="Arial"/>
                <a:cs typeface="Arial"/>
              </a:rPr>
              <a:t>Control</a:t>
            </a:r>
            <a:endParaRPr sz="14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25"/>
              </a:spcBef>
            </a:pPr>
            <a:r>
              <a:rPr dirty="0" sz="1300" spc="-10">
                <a:solidFill>
                  <a:srgbClr val="1D384C"/>
                </a:solidFill>
                <a:latin typeface="Arial"/>
                <a:cs typeface="Arial"/>
              </a:rPr>
              <a:t>N=748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48055" y="1978151"/>
            <a:ext cx="3477895" cy="1027430"/>
            <a:chOff x="448055" y="1978151"/>
            <a:chExt cx="3477895" cy="1027430"/>
          </a:xfrm>
        </p:grpSpPr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055" y="1978151"/>
              <a:ext cx="3477768" cy="83515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9015" y="2008631"/>
              <a:ext cx="3401567" cy="99669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543" y="2000167"/>
              <a:ext cx="3401835" cy="75860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86543" y="2000167"/>
              <a:ext cx="3402329" cy="758825"/>
            </a:xfrm>
            <a:custGeom>
              <a:avLst/>
              <a:gdLst/>
              <a:ahLst/>
              <a:cxnLst/>
              <a:rect l="l" t="t" r="r" b="b"/>
              <a:pathLst>
                <a:path w="3402329" h="758825">
                  <a:moveTo>
                    <a:pt x="0" y="126438"/>
                  </a:moveTo>
                  <a:lnTo>
                    <a:pt x="9936" y="77222"/>
                  </a:lnTo>
                  <a:lnTo>
                    <a:pt x="37032" y="37032"/>
                  </a:lnTo>
                  <a:lnTo>
                    <a:pt x="77222" y="9936"/>
                  </a:lnTo>
                  <a:lnTo>
                    <a:pt x="126437" y="0"/>
                  </a:lnTo>
                  <a:lnTo>
                    <a:pt x="3275398" y="0"/>
                  </a:lnTo>
                  <a:lnTo>
                    <a:pt x="3324613" y="9936"/>
                  </a:lnTo>
                  <a:lnTo>
                    <a:pt x="3364802" y="37032"/>
                  </a:lnTo>
                  <a:lnTo>
                    <a:pt x="3391899" y="77222"/>
                  </a:lnTo>
                  <a:lnTo>
                    <a:pt x="3401835" y="126438"/>
                  </a:lnTo>
                  <a:lnTo>
                    <a:pt x="3401835" y="632169"/>
                  </a:lnTo>
                  <a:lnTo>
                    <a:pt x="3391899" y="681385"/>
                  </a:lnTo>
                  <a:lnTo>
                    <a:pt x="3364802" y="721574"/>
                  </a:lnTo>
                  <a:lnTo>
                    <a:pt x="3324613" y="748671"/>
                  </a:lnTo>
                  <a:lnTo>
                    <a:pt x="3275398" y="758607"/>
                  </a:lnTo>
                  <a:lnTo>
                    <a:pt x="126437" y="758607"/>
                  </a:lnTo>
                  <a:lnTo>
                    <a:pt x="77222" y="748671"/>
                  </a:lnTo>
                  <a:lnTo>
                    <a:pt x="37032" y="721574"/>
                  </a:lnTo>
                  <a:lnTo>
                    <a:pt x="9936" y="681385"/>
                  </a:lnTo>
                  <a:lnTo>
                    <a:pt x="0" y="632169"/>
                  </a:lnTo>
                  <a:lnTo>
                    <a:pt x="0" y="126438"/>
                  </a:lnTo>
                  <a:close/>
                </a:path>
              </a:pathLst>
            </a:custGeom>
            <a:ln w="7619">
              <a:solidFill>
                <a:srgbClr val="D5D5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24776" y="2059432"/>
            <a:ext cx="3125470" cy="60452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55244" marR="5080" indent="-43180">
              <a:lnSpc>
                <a:spcPct val="96200"/>
              </a:lnSpc>
              <a:spcBef>
                <a:spcPts val="160"/>
              </a:spcBef>
            </a:pPr>
            <a:r>
              <a:rPr dirty="0" sz="1300" spc="-10">
                <a:solidFill>
                  <a:srgbClr val="1D384C"/>
                </a:solidFill>
                <a:latin typeface="Arial"/>
                <a:cs typeface="Arial"/>
              </a:rPr>
              <a:t>Prospective,</a:t>
            </a:r>
            <a:r>
              <a:rPr dirty="0" sz="1300" spc="-2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1D384C"/>
                </a:solidFill>
                <a:latin typeface="Arial"/>
                <a:cs typeface="Arial"/>
              </a:rPr>
              <a:t>multicenter,</a:t>
            </a:r>
            <a:r>
              <a:rPr dirty="0" sz="1300" spc="-2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1D384C"/>
                </a:solidFill>
                <a:latin typeface="Arial"/>
                <a:cs typeface="Arial"/>
              </a:rPr>
              <a:t>randomized</a:t>
            </a:r>
            <a:r>
              <a:rPr dirty="0" sz="1300" spc="-3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1D384C"/>
                </a:solidFill>
                <a:latin typeface="Arial"/>
                <a:cs typeface="Arial"/>
              </a:rPr>
              <a:t>study </a:t>
            </a:r>
            <a:r>
              <a:rPr dirty="0" sz="1300" spc="-10">
                <a:solidFill>
                  <a:srgbClr val="1D384C"/>
                </a:solidFill>
                <a:latin typeface="Arial"/>
                <a:cs typeface="Arial"/>
              </a:rPr>
              <a:t>N=1500</a:t>
            </a:r>
            <a:r>
              <a:rPr dirty="0" sz="13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Arial"/>
                <a:cs typeface="Arial"/>
              </a:rPr>
              <a:t>patients</a:t>
            </a:r>
            <a:r>
              <a:rPr dirty="0" sz="13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D384C"/>
                </a:solidFill>
                <a:latin typeface="Arial"/>
                <a:cs typeface="Arial"/>
              </a:rPr>
              <a:t>with</a:t>
            </a:r>
            <a:r>
              <a:rPr dirty="0" sz="13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Arial"/>
                <a:cs typeface="Arial"/>
              </a:rPr>
              <a:t>symptomatic</a:t>
            </a:r>
            <a:r>
              <a:rPr dirty="0" sz="13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Arial"/>
                <a:cs typeface="Arial"/>
              </a:rPr>
              <a:t>severe native</a:t>
            </a:r>
            <a:r>
              <a:rPr dirty="0" sz="13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D384C"/>
                </a:solidFill>
                <a:latin typeface="Arial"/>
                <a:cs typeface="Arial"/>
              </a:rPr>
              <a:t>aortic</a:t>
            </a:r>
            <a:r>
              <a:rPr dirty="0" sz="1300" spc="-6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Arial"/>
                <a:cs typeface="Arial"/>
              </a:rPr>
              <a:t>stenosis</a:t>
            </a:r>
            <a:r>
              <a:rPr dirty="0" sz="1300" spc="-6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1D384C"/>
                </a:solidFill>
                <a:latin typeface="Arial"/>
                <a:cs typeface="Arial"/>
              </a:rPr>
              <a:t>indicated</a:t>
            </a:r>
            <a:r>
              <a:rPr dirty="0" sz="1300" spc="-6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1D384C"/>
                </a:solidFill>
                <a:latin typeface="Arial"/>
                <a:cs typeface="Arial"/>
              </a:rPr>
              <a:t>for</a:t>
            </a:r>
            <a:r>
              <a:rPr dirty="0" sz="13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1D384C"/>
                </a:solidFill>
                <a:latin typeface="Arial"/>
                <a:cs typeface="Arial"/>
              </a:rPr>
              <a:t>TAVR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48055" y="2804160"/>
            <a:ext cx="3487420" cy="603885"/>
            <a:chOff x="448055" y="2804160"/>
            <a:chExt cx="3487420" cy="603885"/>
          </a:xfrm>
        </p:grpSpPr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055" y="2828544"/>
              <a:ext cx="3477768" cy="50596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631" y="2804160"/>
              <a:ext cx="3450336" cy="60350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6543" y="2847784"/>
              <a:ext cx="3401835" cy="43238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86543" y="2847784"/>
              <a:ext cx="3402329" cy="432434"/>
            </a:xfrm>
            <a:custGeom>
              <a:avLst/>
              <a:gdLst/>
              <a:ahLst/>
              <a:cxnLst/>
              <a:rect l="l" t="t" r="r" b="b"/>
              <a:pathLst>
                <a:path w="3402329" h="432435">
                  <a:moveTo>
                    <a:pt x="0" y="72066"/>
                  </a:moveTo>
                  <a:lnTo>
                    <a:pt x="5663" y="44014"/>
                  </a:lnTo>
                  <a:lnTo>
                    <a:pt x="21107" y="21107"/>
                  </a:lnTo>
                  <a:lnTo>
                    <a:pt x="44014" y="5663"/>
                  </a:lnTo>
                  <a:lnTo>
                    <a:pt x="72065" y="0"/>
                  </a:lnTo>
                  <a:lnTo>
                    <a:pt x="3329770" y="0"/>
                  </a:lnTo>
                  <a:lnTo>
                    <a:pt x="3357821" y="5663"/>
                  </a:lnTo>
                  <a:lnTo>
                    <a:pt x="3380728" y="21107"/>
                  </a:lnTo>
                  <a:lnTo>
                    <a:pt x="3396172" y="44014"/>
                  </a:lnTo>
                  <a:lnTo>
                    <a:pt x="3401835" y="72066"/>
                  </a:lnTo>
                  <a:lnTo>
                    <a:pt x="3401835" y="360319"/>
                  </a:lnTo>
                  <a:lnTo>
                    <a:pt x="3396172" y="388370"/>
                  </a:lnTo>
                  <a:lnTo>
                    <a:pt x="3380728" y="411277"/>
                  </a:lnTo>
                  <a:lnTo>
                    <a:pt x="3357821" y="426722"/>
                  </a:lnTo>
                  <a:lnTo>
                    <a:pt x="3329770" y="432385"/>
                  </a:lnTo>
                  <a:lnTo>
                    <a:pt x="72065" y="432385"/>
                  </a:lnTo>
                  <a:lnTo>
                    <a:pt x="44014" y="426722"/>
                  </a:lnTo>
                  <a:lnTo>
                    <a:pt x="21107" y="411277"/>
                  </a:lnTo>
                  <a:lnTo>
                    <a:pt x="5663" y="388370"/>
                  </a:lnTo>
                  <a:lnTo>
                    <a:pt x="0" y="360319"/>
                  </a:lnTo>
                  <a:lnTo>
                    <a:pt x="0" y="72066"/>
                  </a:lnTo>
                  <a:close/>
                </a:path>
              </a:pathLst>
            </a:custGeom>
            <a:ln w="7619">
              <a:solidFill>
                <a:srgbClr val="96969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601231" y="2854959"/>
            <a:ext cx="3175000" cy="85725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>
              <a:lnSpc>
                <a:spcPts val="1510"/>
              </a:lnSpc>
              <a:spcBef>
                <a:spcPts val="190"/>
              </a:spcBef>
            </a:pPr>
            <a:r>
              <a:rPr dirty="0" sz="1300" spc="-10" i="1">
                <a:solidFill>
                  <a:srgbClr val="FFFFFF"/>
                </a:solidFill>
                <a:latin typeface="Arial"/>
                <a:cs typeface="Arial"/>
              </a:rPr>
              <a:t>Operators</a:t>
            </a:r>
            <a:r>
              <a:rPr dirty="0" sz="13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 i="1">
                <a:solidFill>
                  <a:srgbClr val="FFFFFF"/>
                </a:solidFill>
                <a:latin typeface="Arial"/>
                <a:cs typeface="Arial"/>
              </a:rPr>
              <a:t>pre-</a:t>
            </a:r>
            <a:r>
              <a:rPr dirty="0" sz="1300" spc="-10" i="1">
                <a:solidFill>
                  <a:srgbClr val="FFFFFF"/>
                </a:solidFill>
                <a:latin typeface="Arial"/>
                <a:cs typeface="Arial"/>
              </a:rPr>
              <a:t>specify</a:t>
            </a:r>
            <a:r>
              <a:rPr dirty="0" sz="13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i="1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r>
              <a:rPr dirty="0" sz="13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dirty="0" sz="13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dirty="0" sz="13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 i="1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dirty="0" sz="13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dirty="0" sz="1300" spc="-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 i="1">
                <a:solidFill>
                  <a:srgbClr val="FFFFFF"/>
                </a:solidFill>
                <a:latin typeface="Arial"/>
                <a:cs typeface="Arial"/>
              </a:rPr>
              <a:t>randomized</a:t>
            </a:r>
            <a:r>
              <a:rPr dirty="0" sz="13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i="1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300">
              <a:latin typeface="Arial"/>
              <a:cs typeface="Arial"/>
            </a:endParaRPr>
          </a:p>
          <a:p>
            <a:pPr algn="ctr" marR="698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1:1</a:t>
            </a:r>
            <a:r>
              <a:rPr dirty="0" sz="1400" spc="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Randomization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171340" y="4785359"/>
            <a:ext cx="2870835" cy="835660"/>
            <a:chOff x="1171340" y="4785359"/>
            <a:chExt cx="2870835" cy="835660"/>
          </a:xfrm>
        </p:grpSpPr>
        <p:sp>
          <p:nvSpPr>
            <p:cNvPr id="30" name="object 30" descr=""/>
            <p:cNvSpPr/>
            <p:nvPr/>
          </p:nvSpPr>
          <p:spPr>
            <a:xfrm>
              <a:off x="1171333" y="4813731"/>
              <a:ext cx="1977389" cy="807085"/>
            </a:xfrm>
            <a:custGeom>
              <a:avLst/>
              <a:gdLst/>
              <a:ahLst/>
              <a:cxnLst/>
              <a:rect l="l" t="t" r="r" b="b"/>
              <a:pathLst>
                <a:path w="1977389" h="807085">
                  <a:moveTo>
                    <a:pt x="1977237" y="0"/>
                  </a:moveTo>
                  <a:lnTo>
                    <a:pt x="1954377" y="0"/>
                  </a:lnTo>
                  <a:lnTo>
                    <a:pt x="1954377" y="556387"/>
                  </a:lnTo>
                  <a:lnTo>
                    <a:pt x="981481" y="556387"/>
                  </a:lnTo>
                  <a:lnTo>
                    <a:pt x="976363" y="561505"/>
                  </a:lnTo>
                  <a:lnTo>
                    <a:pt x="976363" y="562051"/>
                  </a:lnTo>
                  <a:lnTo>
                    <a:pt x="22860" y="562051"/>
                  </a:lnTo>
                  <a:lnTo>
                    <a:pt x="22860" y="340118"/>
                  </a:lnTo>
                  <a:lnTo>
                    <a:pt x="0" y="340118"/>
                  </a:lnTo>
                  <a:lnTo>
                    <a:pt x="0" y="579793"/>
                  </a:lnTo>
                  <a:lnTo>
                    <a:pt x="5118" y="584911"/>
                  </a:lnTo>
                  <a:lnTo>
                    <a:pt x="976363" y="584911"/>
                  </a:lnTo>
                  <a:lnTo>
                    <a:pt x="976363" y="738263"/>
                  </a:lnTo>
                  <a:lnTo>
                    <a:pt x="953503" y="738263"/>
                  </a:lnTo>
                  <a:lnTo>
                    <a:pt x="987793" y="806843"/>
                  </a:lnTo>
                  <a:lnTo>
                    <a:pt x="1016368" y="749693"/>
                  </a:lnTo>
                  <a:lnTo>
                    <a:pt x="1022083" y="738263"/>
                  </a:lnTo>
                  <a:lnTo>
                    <a:pt x="999223" y="738263"/>
                  </a:lnTo>
                  <a:lnTo>
                    <a:pt x="999223" y="584911"/>
                  </a:lnTo>
                  <a:lnTo>
                    <a:pt x="999223" y="579247"/>
                  </a:lnTo>
                  <a:lnTo>
                    <a:pt x="1972119" y="579247"/>
                  </a:lnTo>
                  <a:lnTo>
                    <a:pt x="1977237" y="574128"/>
                  </a:lnTo>
                  <a:lnTo>
                    <a:pt x="1977237" y="556387"/>
                  </a:lnTo>
                  <a:lnTo>
                    <a:pt x="1977237" y="0"/>
                  </a:lnTo>
                  <a:close/>
                </a:path>
              </a:pathLst>
            </a:custGeom>
            <a:solidFill>
              <a:srgbClr val="7373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02863" y="4837175"/>
              <a:ext cx="938784" cy="36880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88208" y="4785359"/>
              <a:ext cx="768095" cy="50291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3140928" y="4857495"/>
              <a:ext cx="864235" cy="296545"/>
            </a:xfrm>
            <a:custGeom>
              <a:avLst/>
              <a:gdLst/>
              <a:ahLst/>
              <a:cxnLst/>
              <a:rect l="l" t="t" r="r" b="b"/>
              <a:pathLst>
                <a:path w="864235" h="296545">
                  <a:moveTo>
                    <a:pt x="814486" y="0"/>
                  </a:moveTo>
                  <a:lnTo>
                    <a:pt x="49419" y="0"/>
                  </a:lnTo>
                  <a:lnTo>
                    <a:pt x="30182" y="3883"/>
                  </a:lnTo>
                  <a:lnTo>
                    <a:pt x="14474" y="14474"/>
                  </a:lnTo>
                  <a:lnTo>
                    <a:pt x="3883" y="30183"/>
                  </a:lnTo>
                  <a:lnTo>
                    <a:pt x="0" y="49419"/>
                  </a:lnTo>
                  <a:lnTo>
                    <a:pt x="0" y="247093"/>
                  </a:lnTo>
                  <a:lnTo>
                    <a:pt x="3883" y="266330"/>
                  </a:lnTo>
                  <a:lnTo>
                    <a:pt x="14474" y="282038"/>
                  </a:lnTo>
                  <a:lnTo>
                    <a:pt x="30182" y="292629"/>
                  </a:lnTo>
                  <a:lnTo>
                    <a:pt x="49419" y="296513"/>
                  </a:lnTo>
                  <a:lnTo>
                    <a:pt x="814486" y="296513"/>
                  </a:lnTo>
                  <a:lnTo>
                    <a:pt x="833722" y="292629"/>
                  </a:lnTo>
                  <a:lnTo>
                    <a:pt x="849431" y="282038"/>
                  </a:lnTo>
                  <a:lnTo>
                    <a:pt x="860022" y="266330"/>
                  </a:lnTo>
                  <a:lnTo>
                    <a:pt x="863906" y="247093"/>
                  </a:lnTo>
                  <a:lnTo>
                    <a:pt x="863906" y="49419"/>
                  </a:lnTo>
                  <a:lnTo>
                    <a:pt x="860022" y="30183"/>
                  </a:lnTo>
                  <a:lnTo>
                    <a:pt x="849431" y="14474"/>
                  </a:lnTo>
                  <a:lnTo>
                    <a:pt x="833722" y="3883"/>
                  </a:lnTo>
                  <a:lnTo>
                    <a:pt x="814486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140928" y="4857495"/>
              <a:ext cx="864235" cy="296545"/>
            </a:xfrm>
            <a:custGeom>
              <a:avLst/>
              <a:gdLst/>
              <a:ahLst/>
              <a:cxnLst/>
              <a:rect l="l" t="t" r="r" b="b"/>
              <a:pathLst>
                <a:path w="864235" h="296545">
                  <a:moveTo>
                    <a:pt x="0" y="49419"/>
                  </a:moveTo>
                  <a:lnTo>
                    <a:pt x="3883" y="30183"/>
                  </a:lnTo>
                  <a:lnTo>
                    <a:pt x="14474" y="14474"/>
                  </a:lnTo>
                  <a:lnTo>
                    <a:pt x="30183" y="3883"/>
                  </a:lnTo>
                  <a:lnTo>
                    <a:pt x="49419" y="0"/>
                  </a:lnTo>
                  <a:lnTo>
                    <a:pt x="814487" y="0"/>
                  </a:lnTo>
                  <a:lnTo>
                    <a:pt x="833724" y="3883"/>
                  </a:lnTo>
                  <a:lnTo>
                    <a:pt x="849432" y="14474"/>
                  </a:lnTo>
                  <a:lnTo>
                    <a:pt x="860023" y="30183"/>
                  </a:lnTo>
                  <a:lnTo>
                    <a:pt x="863907" y="49419"/>
                  </a:lnTo>
                  <a:lnTo>
                    <a:pt x="863907" y="247093"/>
                  </a:lnTo>
                  <a:lnTo>
                    <a:pt x="860023" y="266329"/>
                  </a:lnTo>
                  <a:lnTo>
                    <a:pt x="849432" y="282038"/>
                  </a:lnTo>
                  <a:lnTo>
                    <a:pt x="833724" y="292629"/>
                  </a:lnTo>
                  <a:lnTo>
                    <a:pt x="814487" y="296512"/>
                  </a:lnTo>
                  <a:lnTo>
                    <a:pt x="49419" y="296512"/>
                  </a:lnTo>
                  <a:lnTo>
                    <a:pt x="30183" y="292629"/>
                  </a:lnTo>
                  <a:lnTo>
                    <a:pt x="14474" y="282038"/>
                  </a:lnTo>
                  <a:lnTo>
                    <a:pt x="3883" y="266329"/>
                  </a:lnTo>
                  <a:lnTo>
                    <a:pt x="0" y="247093"/>
                  </a:lnTo>
                  <a:lnTo>
                    <a:pt x="0" y="49419"/>
                  </a:lnTo>
                  <a:close/>
                </a:path>
              </a:pathLst>
            </a:custGeom>
            <a:ln w="7619">
              <a:solidFill>
                <a:srgbClr val="4F8E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3298560" y="4834127"/>
            <a:ext cx="549275" cy="34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310"/>
              </a:lnSpc>
              <a:spcBef>
                <a:spcPts val="100"/>
              </a:spcBef>
            </a:pPr>
            <a:r>
              <a:rPr dirty="0" sz="1100" spc="-10">
                <a:solidFill>
                  <a:srgbClr val="1D384C"/>
                </a:solidFill>
                <a:latin typeface="Arial"/>
                <a:cs typeface="Arial"/>
              </a:rPr>
              <a:t>SAPIEN</a:t>
            </a:r>
            <a:endParaRPr sz="1100">
              <a:latin typeface="Arial"/>
              <a:cs typeface="Arial"/>
            </a:endParaRPr>
          </a:p>
          <a:p>
            <a:pPr algn="ctr" marL="3175">
              <a:lnSpc>
                <a:spcPts val="1190"/>
              </a:lnSpc>
            </a:pPr>
            <a:r>
              <a:rPr dirty="0" sz="1000" spc="-10">
                <a:solidFill>
                  <a:srgbClr val="1D384C"/>
                </a:solidFill>
                <a:latin typeface="Arial"/>
                <a:cs typeface="Arial"/>
              </a:rPr>
              <a:t>N=504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218944" y="4785359"/>
            <a:ext cx="939165" cy="502920"/>
            <a:chOff x="2218944" y="4785359"/>
            <a:chExt cx="939165" cy="502920"/>
          </a:xfrm>
        </p:grpSpPr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18944" y="4837175"/>
              <a:ext cx="938783" cy="36880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68296" y="4785359"/>
              <a:ext cx="640080" cy="50291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2256796" y="4857328"/>
              <a:ext cx="864235" cy="296545"/>
            </a:xfrm>
            <a:custGeom>
              <a:avLst/>
              <a:gdLst/>
              <a:ahLst/>
              <a:cxnLst/>
              <a:rect l="l" t="t" r="r" b="b"/>
              <a:pathLst>
                <a:path w="864235" h="296545">
                  <a:moveTo>
                    <a:pt x="814487" y="0"/>
                  </a:moveTo>
                  <a:lnTo>
                    <a:pt x="49419" y="0"/>
                  </a:lnTo>
                  <a:lnTo>
                    <a:pt x="30183" y="3883"/>
                  </a:lnTo>
                  <a:lnTo>
                    <a:pt x="14474" y="14474"/>
                  </a:lnTo>
                  <a:lnTo>
                    <a:pt x="3883" y="30183"/>
                  </a:lnTo>
                  <a:lnTo>
                    <a:pt x="0" y="49419"/>
                  </a:lnTo>
                  <a:lnTo>
                    <a:pt x="0" y="247093"/>
                  </a:lnTo>
                  <a:lnTo>
                    <a:pt x="3883" y="266330"/>
                  </a:lnTo>
                  <a:lnTo>
                    <a:pt x="14474" y="282038"/>
                  </a:lnTo>
                  <a:lnTo>
                    <a:pt x="30183" y="292629"/>
                  </a:lnTo>
                  <a:lnTo>
                    <a:pt x="49419" y="296513"/>
                  </a:lnTo>
                  <a:lnTo>
                    <a:pt x="814487" y="296513"/>
                  </a:lnTo>
                  <a:lnTo>
                    <a:pt x="833724" y="292629"/>
                  </a:lnTo>
                  <a:lnTo>
                    <a:pt x="849432" y="282038"/>
                  </a:lnTo>
                  <a:lnTo>
                    <a:pt x="860023" y="266330"/>
                  </a:lnTo>
                  <a:lnTo>
                    <a:pt x="863907" y="247093"/>
                  </a:lnTo>
                  <a:lnTo>
                    <a:pt x="863907" y="49419"/>
                  </a:lnTo>
                  <a:lnTo>
                    <a:pt x="860023" y="30183"/>
                  </a:lnTo>
                  <a:lnTo>
                    <a:pt x="849432" y="14474"/>
                  </a:lnTo>
                  <a:lnTo>
                    <a:pt x="833724" y="3883"/>
                  </a:lnTo>
                  <a:lnTo>
                    <a:pt x="814487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256796" y="4857328"/>
              <a:ext cx="864235" cy="296545"/>
            </a:xfrm>
            <a:custGeom>
              <a:avLst/>
              <a:gdLst/>
              <a:ahLst/>
              <a:cxnLst/>
              <a:rect l="l" t="t" r="r" b="b"/>
              <a:pathLst>
                <a:path w="864235" h="296545">
                  <a:moveTo>
                    <a:pt x="0" y="49419"/>
                  </a:moveTo>
                  <a:lnTo>
                    <a:pt x="3883" y="30183"/>
                  </a:lnTo>
                  <a:lnTo>
                    <a:pt x="14474" y="14474"/>
                  </a:lnTo>
                  <a:lnTo>
                    <a:pt x="30183" y="3883"/>
                  </a:lnTo>
                  <a:lnTo>
                    <a:pt x="49419" y="0"/>
                  </a:lnTo>
                  <a:lnTo>
                    <a:pt x="814487" y="0"/>
                  </a:lnTo>
                  <a:lnTo>
                    <a:pt x="833724" y="3883"/>
                  </a:lnTo>
                  <a:lnTo>
                    <a:pt x="849432" y="14474"/>
                  </a:lnTo>
                  <a:lnTo>
                    <a:pt x="860023" y="30183"/>
                  </a:lnTo>
                  <a:lnTo>
                    <a:pt x="863907" y="49419"/>
                  </a:lnTo>
                  <a:lnTo>
                    <a:pt x="863907" y="247093"/>
                  </a:lnTo>
                  <a:lnTo>
                    <a:pt x="860023" y="266329"/>
                  </a:lnTo>
                  <a:lnTo>
                    <a:pt x="849432" y="282038"/>
                  </a:lnTo>
                  <a:lnTo>
                    <a:pt x="833724" y="292629"/>
                  </a:lnTo>
                  <a:lnTo>
                    <a:pt x="814487" y="296512"/>
                  </a:lnTo>
                  <a:lnTo>
                    <a:pt x="49419" y="296512"/>
                  </a:lnTo>
                  <a:lnTo>
                    <a:pt x="30183" y="292629"/>
                  </a:lnTo>
                  <a:lnTo>
                    <a:pt x="14474" y="282038"/>
                  </a:lnTo>
                  <a:lnTo>
                    <a:pt x="3883" y="266329"/>
                  </a:lnTo>
                  <a:lnTo>
                    <a:pt x="0" y="247093"/>
                  </a:lnTo>
                  <a:lnTo>
                    <a:pt x="0" y="49419"/>
                  </a:lnTo>
                  <a:close/>
                </a:path>
              </a:pathLst>
            </a:custGeom>
            <a:ln w="7619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2478564" y="4834127"/>
            <a:ext cx="420370" cy="34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100" spc="-10">
                <a:solidFill>
                  <a:srgbClr val="1D384C"/>
                </a:solidFill>
                <a:latin typeface="Arial"/>
                <a:cs typeface="Arial"/>
              </a:rPr>
              <a:t>Evolut</a:t>
            </a:r>
            <a:endParaRPr sz="1100">
              <a:latin typeface="Arial"/>
              <a:cs typeface="Arial"/>
            </a:endParaRPr>
          </a:p>
          <a:p>
            <a:pPr marL="29845">
              <a:lnSpc>
                <a:spcPts val="1190"/>
              </a:lnSpc>
            </a:pPr>
            <a:r>
              <a:rPr dirty="0" sz="1000" spc="-10">
                <a:solidFill>
                  <a:srgbClr val="1D384C"/>
                </a:solidFill>
                <a:latin typeface="Arial"/>
                <a:cs typeface="Arial"/>
              </a:rPr>
              <a:t>N=244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2" name="object 42" descr=""/>
          <p:cNvGraphicFramePr>
            <a:graphicFrameLocks noGrp="1"/>
          </p:cNvGraphicFramePr>
          <p:nvPr/>
        </p:nvGraphicFramePr>
        <p:xfrm>
          <a:off x="4652810" y="2669805"/>
          <a:ext cx="4754245" cy="947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0455"/>
                <a:gridCol w="1048384"/>
                <a:gridCol w="1540510"/>
                <a:gridCol w="977264"/>
              </a:tblGrid>
              <a:tr h="170180">
                <a:tc gridSpan="2">
                  <a:txBody>
                    <a:bodyPr/>
                    <a:lstStyle/>
                    <a:p>
                      <a:pPr marL="193675">
                        <a:lnSpc>
                          <a:spcPts val="1100"/>
                        </a:lnSpc>
                      </a:pPr>
                      <a:r>
                        <a:rPr dirty="0" sz="1000" spc="-25" b="1">
                          <a:latin typeface="Arial"/>
                          <a:cs typeface="Arial"/>
                        </a:rPr>
                        <a:t>Posterior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95%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BCI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1D384C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6910">
                        <a:lnSpc>
                          <a:spcPts val="1100"/>
                        </a:lnSpc>
                      </a:pPr>
                      <a:r>
                        <a:rPr dirty="0" sz="1000" spc="-40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Inferiority</a:t>
                      </a:r>
                      <a:r>
                        <a:rPr dirty="0" sz="10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Test*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2585"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900" spc="-20" b="1">
                          <a:latin typeface="Arial"/>
                          <a:cs typeface="Arial"/>
                        </a:rPr>
                        <a:t>ACURATE</a:t>
                      </a:r>
                      <a:r>
                        <a:rPr dirty="0" sz="9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0" b="1" i="1">
                          <a:latin typeface="Arial"/>
                          <a:cs typeface="Arial"/>
                        </a:rPr>
                        <a:t>neo2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1D384C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32512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Control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1066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21590" indent="-402590">
                        <a:lnSpc>
                          <a:spcPts val="910"/>
                        </a:lnSpc>
                        <a:spcBef>
                          <a:spcPts val="530"/>
                        </a:spcBef>
                      </a:pPr>
                      <a:r>
                        <a:rPr dirty="0" sz="900" spc="-10" b="1">
                          <a:latin typeface="Arial"/>
                          <a:cs typeface="Arial"/>
                        </a:rPr>
                        <a:t>Posterior</a:t>
                      </a:r>
                      <a:r>
                        <a:rPr dirty="0" sz="9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9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Difference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9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95%</a:t>
                      </a:r>
                      <a:r>
                        <a:rPr dirty="0" sz="9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25" b="1">
                          <a:latin typeface="Arial"/>
                          <a:cs typeface="Arial"/>
                        </a:rPr>
                        <a:t>BCI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marL="320675" marR="95250" indent="-217170">
                        <a:lnSpc>
                          <a:spcPts val="910"/>
                        </a:lnSpc>
                        <a:spcBef>
                          <a:spcPts val="530"/>
                        </a:spcBef>
                      </a:pPr>
                      <a:r>
                        <a:rPr dirty="0" sz="900" spc="-25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inferiority Margin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A9A9"/>
                    </a:solidFill>
                  </a:tcPr>
                </a:tc>
              </a:tr>
              <a:tr h="414655">
                <a:tc>
                  <a:txBody>
                    <a:bodyPr/>
                    <a:lstStyle/>
                    <a:p>
                      <a:pPr algn="ctr" marL="1270">
                        <a:lnSpc>
                          <a:spcPts val="1090"/>
                        </a:lnSpc>
                        <a:spcBef>
                          <a:spcPts val="37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16.16%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[13.38%,19.07%]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090"/>
                        </a:lnSpc>
                        <a:spcBef>
                          <a:spcPts val="375"/>
                        </a:spcBef>
                      </a:pPr>
                      <a:r>
                        <a:rPr dirty="0" sz="1000" spc="-20">
                          <a:latin typeface="Arial"/>
                          <a:cs typeface="Arial"/>
                        </a:rPr>
                        <a:t>9.53%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[7.47%,11.89%]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090"/>
                        </a:lnSpc>
                        <a:spcBef>
                          <a:spcPts val="375"/>
                        </a:spcBef>
                      </a:pPr>
                      <a:r>
                        <a:rPr dirty="0" sz="1000" spc="-20" b="1">
                          <a:solidFill>
                            <a:srgbClr val="00B050"/>
                          </a:solidFill>
                          <a:latin typeface="Arial"/>
                          <a:cs typeface="Arial"/>
                        </a:rPr>
                        <a:t>6.63%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algn="ctr" marL="635">
                        <a:lnSpc>
                          <a:spcPts val="109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[</a:t>
                      </a:r>
                      <a:r>
                        <a:rPr dirty="0" sz="1000" spc="-10">
                          <a:solidFill>
                            <a:srgbClr val="1F5BD3"/>
                          </a:solidFill>
                          <a:latin typeface="Arial"/>
                          <a:cs typeface="Arial"/>
                        </a:rPr>
                        <a:t>3.04%,10.20%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]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000" spc="-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8.0%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3" name="object 43" descr=""/>
          <p:cNvSpPr txBox="1"/>
          <p:nvPr/>
        </p:nvSpPr>
        <p:spPr>
          <a:xfrm>
            <a:off x="7205680" y="4166616"/>
            <a:ext cx="2168525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 marR="5080" indent="-5080">
              <a:lnSpc>
                <a:spcPct val="107300"/>
              </a:lnSpc>
              <a:spcBef>
                <a:spcPts val="100"/>
              </a:spcBef>
            </a:pPr>
            <a:r>
              <a:rPr dirty="0" sz="1100" i="1">
                <a:solidFill>
                  <a:srgbClr val="363636"/>
                </a:solidFill>
                <a:latin typeface="Arial"/>
                <a:cs typeface="Arial"/>
              </a:rPr>
              <a:t>Upper</a:t>
            </a:r>
            <a:r>
              <a:rPr dirty="0" sz="1100" spc="5" i="1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363636"/>
                </a:solidFill>
                <a:latin typeface="Arial"/>
                <a:cs typeface="Arial"/>
              </a:rPr>
              <a:t>bound</a:t>
            </a:r>
            <a:r>
              <a:rPr dirty="0" sz="1100" spc="10" i="1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363636"/>
                </a:solidFill>
                <a:latin typeface="Arial"/>
                <a:cs typeface="Arial"/>
              </a:rPr>
              <a:t>of</a:t>
            </a:r>
            <a:r>
              <a:rPr dirty="0" sz="1100" spc="5" i="1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363636"/>
                </a:solidFill>
                <a:latin typeface="Arial"/>
                <a:cs typeface="Arial"/>
              </a:rPr>
              <a:t>95%</a:t>
            </a:r>
            <a:r>
              <a:rPr dirty="0" sz="1100" spc="30" i="1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363636"/>
                </a:solidFill>
                <a:latin typeface="Arial"/>
                <a:cs typeface="Arial"/>
              </a:rPr>
              <a:t>BCI</a:t>
            </a:r>
            <a:r>
              <a:rPr dirty="0" sz="1100" spc="5" i="1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363636"/>
                </a:solidFill>
                <a:latin typeface="Arial"/>
                <a:cs typeface="Arial"/>
              </a:rPr>
              <a:t>exceeds</a:t>
            </a:r>
            <a:r>
              <a:rPr dirty="0" sz="1100" spc="-10" i="1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363636"/>
                </a:solidFill>
                <a:latin typeface="Arial"/>
                <a:cs typeface="Arial"/>
              </a:rPr>
              <a:t>prespecified</a:t>
            </a:r>
            <a:r>
              <a:rPr dirty="0" sz="1100" spc="15" i="1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100" i="1">
                <a:solidFill>
                  <a:srgbClr val="363636"/>
                </a:solidFill>
                <a:latin typeface="Arial"/>
                <a:cs typeface="Arial"/>
              </a:rPr>
              <a:t>non-inferiority</a:t>
            </a:r>
            <a:r>
              <a:rPr dirty="0" sz="1100" spc="20" i="1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dirty="0" sz="1100" spc="-10" i="1">
                <a:solidFill>
                  <a:srgbClr val="363636"/>
                </a:solidFill>
                <a:latin typeface="Arial"/>
                <a:cs typeface="Arial"/>
              </a:rPr>
              <a:t>margin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991608" y="4688332"/>
            <a:ext cx="2599055" cy="10039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00400"/>
              </a:lnSpc>
              <a:spcBef>
                <a:spcPts val="90"/>
              </a:spcBef>
            </a:pPr>
            <a:r>
              <a:rPr dirty="0" sz="1600" spc="-10" b="1">
                <a:solidFill>
                  <a:srgbClr val="9F307E"/>
                </a:solidFill>
                <a:latin typeface="Arial"/>
                <a:cs typeface="Arial"/>
              </a:rPr>
              <a:t>Non-</a:t>
            </a:r>
            <a:r>
              <a:rPr dirty="0" sz="1600" b="1">
                <a:solidFill>
                  <a:srgbClr val="9F307E"/>
                </a:solidFill>
                <a:latin typeface="Arial"/>
                <a:cs typeface="Arial"/>
              </a:rPr>
              <a:t>inferiority</a:t>
            </a:r>
            <a:r>
              <a:rPr dirty="0" sz="1600" spc="-80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9F307E"/>
                </a:solidFill>
                <a:latin typeface="Arial"/>
                <a:cs typeface="Arial"/>
              </a:rPr>
              <a:t>of </a:t>
            </a:r>
            <a:r>
              <a:rPr dirty="0" sz="1600" spc="-10" b="1">
                <a:solidFill>
                  <a:srgbClr val="9F307E"/>
                </a:solidFill>
                <a:latin typeface="Arial"/>
                <a:cs typeface="Arial"/>
              </a:rPr>
              <a:t>ACURATE</a:t>
            </a:r>
            <a:r>
              <a:rPr dirty="0" sz="1600" spc="-20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9F307E"/>
                </a:solidFill>
                <a:latin typeface="Arial"/>
                <a:cs typeface="Arial"/>
              </a:rPr>
              <a:t>neo2</a:t>
            </a:r>
            <a:r>
              <a:rPr dirty="0" sz="1600" spc="-20" b="1" i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9F307E"/>
                </a:solidFill>
                <a:latin typeface="Arial"/>
                <a:cs typeface="Arial"/>
              </a:rPr>
              <a:t>vs</a:t>
            </a:r>
            <a:r>
              <a:rPr dirty="0" sz="1600" spc="-20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F307E"/>
                </a:solidFill>
                <a:latin typeface="Arial"/>
                <a:cs typeface="Arial"/>
              </a:rPr>
              <a:t>Control </a:t>
            </a:r>
            <a:r>
              <a:rPr dirty="0" sz="1600" b="1">
                <a:solidFill>
                  <a:srgbClr val="9F307E"/>
                </a:solidFill>
                <a:latin typeface="Arial"/>
                <a:cs typeface="Arial"/>
              </a:rPr>
              <a:t>for</a:t>
            </a:r>
            <a:r>
              <a:rPr dirty="0" sz="1600" spc="-40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9F307E"/>
                </a:solidFill>
                <a:latin typeface="Arial"/>
                <a:cs typeface="Arial"/>
              </a:rPr>
              <a:t>the</a:t>
            </a:r>
            <a:r>
              <a:rPr dirty="0" sz="1600" spc="-30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9F307E"/>
                </a:solidFill>
                <a:latin typeface="Arial"/>
                <a:cs typeface="Arial"/>
              </a:rPr>
              <a:t>primary</a:t>
            </a:r>
            <a:r>
              <a:rPr dirty="0" sz="1600" spc="-30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F307E"/>
                </a:solidFill>
                <a:latin typeface="Arial"/>
                <a:cs typeface="Arial"/>
              </a:rPr>
              <a:t>endpoint </a:t>
            </a:r>
            <a:r>
              <a:rPr dirty="0" sz="1600" b="1">
                <a:solidFill>
                  <a:srgbClr val="9F307E"/>
                </a:solidFill>
                <a:latin typeface="Arial"/>
                <a:cs typeface="Arial"/>
              </a:rPr>
              <a:t>was</a:t>
            </a:r>
            <a:r>
              <a:rPr dirty="0" sz="1600" spc="-2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9F307E"/>
                </a:solidFill>
                <a:latin typeface="Arial"/>
                <a:cs typeface="Arial"/>
              </a:rPr>
              <a:t>not</a:t>
            </a:r>
            <a:r>
              <a:rPr dirty="0" sz="1600" spc="-30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9F307E"/>
                </a:solidFill>
                <a:latin typeface="Arial"/>
                <a:cs typeface="Arial"/>
              </a:rPr>
              <a:t>met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4601620" y="3819880"/>
            <a:ext cx="2394585" cy="2258060"/>
            <a:chOff x="4601620" y="3819880"/>
            <a:chExt cx="2394585" cy="2258060"/>
          </a:xfrm>
        </p:grpSpPr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01620" y="3819880"/>
              <a:ext cx="2394181" cy="2257612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5595402" y="3917044"/>
              <a:ext cx="407034" cy="84455"/>
            </a:xfrm>
            <a:custGeom>
              <a:avLst/>
              <a:gdLst/>
              <a:ahLst/>
              <a:cxnLst/>
              <a:rect l="l" t="t" r="r" b="b"/>
              <a:pathLst>
                <a:path w="407035" h="84454">
                  <a:moveTo>
                    <a:pt x="0" y="83843"/>
                  </a:moveTo>
                  <a:lnTo>
                    <a:pt x="2620" y="67525"/>
                  </a:lnTo>
                  <a:lnTo>
                    <a:pt x="9767" y="54200"/>
                  </a:lnTo>
                  <a:lnTo>
                    <a:pt x="20368" y="45216"/>
                  </a:lnTo>
                  <a:lnTo>
                    <a:pt x="33349" y="41921"/>
                  </a:lnTo>
                  <a:lnTo>
                    <a:pt x="169959" y="41921"/>
                  </a:lnTo>
                  <a:lnTo>
                    <a:pt x="182940" y="38627"/>
                  </a:lnTo>
                  <a:lnTo>
                    <a:pt x="193540" y="29643"/>
                  </a:lnTo>
                  <a:lnTo>
                    <a:pt x="200688" y="16317"/>
                  </a:lnTo>
                  <a:lnTo>
                    <a:pt x="203308" y="0"/>
                  </a:lnTo>
                  <a:lnTo>
                    <a:pt x="205929" y="16317"/>
                  </a:lnTo>
                  <a:lnTo>
                    <a:pt x="213076" y="29643"/>
                  </a:lnTo>
                  <a:lnTo>
                    <a:pt x="223677" y="38627"/>
                  </a:lnTo>
                  <a:lnTo>
                    <a:pt x="236658" y="41921"/>
                  </a:lnTo>
                  <a:lnTo>
                    <a:pt x="373268" y="41921"/>
                  </a:lnTo>
                  <a:lnTo>
                    <a:pt x="386249" y="45216"/>
                  </a:lnTo>
                  <a:lnTo>
                    <a:pt x="396849" y="54200"/>
                  </a:lnTo>
                  <a:lnTo>
                    <a:pt x="403996" y="67525"/>
                  </a:lnTo>
                  <a:lnTo>
                    <a:pt x="406617" y="83843"/>
                  </a:lnTo>
                </a:path>
              </a:pathLst>
            </a:custGeom>
            <a:ln w="7619">
              <a:solidFill>
                <a:srgbClr val="153C8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1258017" y="6229096"/>
            <a:ext cx="5191760" cy="35179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5"/>
              </a:spcBef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CoreValve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R,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PRO,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PRO+,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FX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SAPIEN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SAPIEN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Ultra</a:t>
            </a:r>
            <a:endParaRPr sz="700">
              <a:latin typeface="Arial"/>
              <a:cs typeface="Arial"/>
            </a:endParaRPr>
          </a:p>
          <a:p>
            <a:pPr marL="38100">
              <a:lnSpc>
                <a:spcPts val="815"/>
              </a:lnSpc>
              <a:spcBef>
                <a:spcPts val="50"/>
              </a:spcBef>
            </a:pPr>
            <a:r>
              <a:rPr dirty="0" baseline="22222" sz="750">
                <a:solidFill>
                  <a:srgbClr val="FFFFFF"/>
                </a:solidFill>
                <a:latin typeface="Arial"/>
                <a:cs typeface="Arial"/>
              </a:rPr>
              <a:t>†</a:t>
            </a:r>
            <a:r>
              <a:rPr dirty="0" baseline="22222" sz="750" spc="-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Hospitalization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valve-related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worsening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congestive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(NYHA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IV);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VARC-2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700">
              <a:latin typeface="Arial"/>
              <a:cs typeface="Arial"/>
            </a:endParaRPr>
          </a:p>
          <a:p>
            <a:pPr marL="38100">
              <a:lnSpc>
                <a:spcPts val="815"/>
              </a:lnSpc>
            </a:pPr>
            <a:r>
              <a:rPr dirty="0" baseline="22222" sz="75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baseline="22222" sz="750" spc="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Posterior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probability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non-inferiority</a:t>
            </a:r>
            <a:r>
              <a:rPr dirty="0" sz="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77.9%,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7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non-inferiority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threshold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97.5%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678" y="4599266"/>
            <a:ext cx="2297360" cy="1389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954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Kaplan-</a:t>
            </a:r>
            <a:r>
              <a:rPr dirty="0"/>
              <a:t>Meier</a:t>
            </a:r>
            <a:r>
              <a:rPr dirty="0" spc="-105"/>
              <a:t> </a:t>
            </a:r>
            <a:r>
              <a:rPr dirty="0"/>
              <a:t>Analysis</a:t>
            </a:r>
            <a:r>
              <a:rPr dirty="0" spc="-114"/>
              <a:t> </a:t>
            </a:r>
            <a:r>
              <a:rPr dirty="0" spc="-10"/>
              <a:t>through</a:t>
            </a:r>
            <a:r>
              <a:rPr dirty="0" spc="-105"/>
              <a:t> </a:t>
            </a:r>
            <a:r>
              <a:rPr dirty="0"/>
              <a:t>1</a:t>
            </a:r>
            <a:r>
              <a:rPr dirty="0" spc="-114"/>
              <a:t> </a:t>
            </a:r>
            <a:r>
              <a:rPr dirty="0" spc="-20"/>
              <a:t>Year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08" y="1881888"/>
            <a:ext cx="5115014" cy="346481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095143" y="2915920"/>
            <a:ext cx="1193165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0">
                <a:latin typeface="Arial"/>
                <a:cs typeface="Arial"/>
              </a:rPr>
              <a:t>ACURATE </a:t>
            </a:r>
            <a:r>
              <a:rPr dirty="0" sz="1300" spc="-20" i="1">
                <a:latin typeface="Arial"/>
                <a:cs typeface="Arial"/>
              </a:rPr>
              <a:t>neo2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300" spc="-10">
                <a:latin typeface="Arial"/>
                <a:cs typeface="Arial"/>
              </a:rPr>
              <a:t>Control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751709" y="3017160"/>
            <a:ext cx="283210" cy="227965"/>
            <a:chOff x="4751709" y="3017160"/>
            <a:chExt cx="283210" cy="227965"/>
          </a:xfrm>
        </p:grpSpPr>
        <p:sp>
          <p:nvSpPr>
            <p:cNvPr id="7" name="object 7" descr=""/>
            <p:cNvSpPr/>
            <p:nvPr/>
          </p:nvSpPr>
          <p:spPr>
            <a:xfrm>
              <a:off x="4751709" y="3028590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 h="0">
                  <a:moveTo>
                    <a:pt x="0" y="0"/>
                  </a:moveTo>
                  <a:lnTo>
                    <a:pt x="282980" y="0"/>
                  </a:lnTo>
                </a:path>
              </a:pathLst>
            </a:custGeom>
            <a:ln w="22859">
              <a:solidFill>
                <a:srgbClr val="9F30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751709" y="3233066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 h="0">
                  <a:moveTo>
                    <a:pt x="0" y="0"/>
                  </a:moveTo>
                  <a:lnTo>
                    <a:pt x="282980" y="0"/>
                  </a:lnTo>
                </a:path>
              </a:pathLst>
            </a:custGeom>
            <a:ln w="22859">
              <a:solidFill>
                <a:srgbClr val="5C8A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949552" y="2266188"/>
            <a:ext cx="287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D384C"/>
                </a:solidFill>
                <a:latin typeface="Arial"/>
                <a:cs typeface="Arial"/>
              </a:rPr>
              <a:t>Death,</a:t>
            </a:r>
            <a:r>
              <a:rPr dirty="0" sz="1400" spc="8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D384C"/>
                </a:solidFill>
                <a:latin typeface="Arial"/>
                <a:cs typeface="Arial"/>
              </a:rPr>
              <a:t>stroke,</a:t>
            </a:r>
            <a:r>
              <a:rPr dirty="0" sz="1400" spc="9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D384C"/>
                </a:solidFill>
                <a:latin typeface="Arial"/>
                <a:cs typeface="Arial"/>
              </a:rPr>
              <a:t>or</a:t>
            </a:r>
            <a:r>
              <a:rPr dirty="0" sz="1400" spc="9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D384C"/>
                </a:solidFill>
                <a:latin typeface="Arial"/>
                <a:cs typeface="Arial"/>
              </a:rPr>
              <a:t>rehospitalization</a:t>
            </a:r>
            <a:r>
              <a:rPr dirty="0" baseline="22222" sz="1500" spc="-15">
                <a:solidFill>
                  <a:srgbClr val="1D384C"/>
                </a:solidFill>
                <a:latin typeface="Arial"/>
                <a:cs typeface="Arial"/>
              </a:rPr>
              <a:t>†</a:t>
            </a:r>
            <a:endParaRPr baseline="22222" sz="15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52251" y="3883152"/>
            <a:ext cx="801370" cy="810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2540">
              <a:lnSpc>
                <a:spcPct val="107300"/>
              </a:lnSpc>
              <a:spcBef>
                <a:spcPts val="100"/>
              </a:spcBef>
            </a:pPr>
            <a:r>
              <a:rPr dirty="0" sz="1100" spc="40">
                <a:solidFill>
                  <a:srgbClr val="737375"/>
                </a:solidFill>
                <a:latin typeface="Calibri"/>
                <a:cs typeface="Calibri"/>
              </a:rPr>
              <a:t>∆5.8%</a:t>
            </a:r>
            <a:r>
              <a:rPr dirty="0" sz="1100" spc="500">
                <a:solidFill>
                  <a:srgbClr val="737375"/>
                </a:solidFill>
                <a:latin typeface="Calibri"/>
                <a:cs typeface="Calibri"/>
              </a:rPr>
              <a:t> </a:t>
            </a:r>
            <a:r>
              <a:rPr dirty="0" sz="1100" spc="10">
                <a:solidFill>
                  <a:srgbClr val="737375"/>
                </a:solidFill>
                <a:latin typeface="Calibri"/>
                <a:cs typeface="Calibri"/>
              </a:rPr>
              <a:t>[2.4%,</a:t>
            </a:r>
            <a:r>
              <a:rPr dirty="0" sz="1100" spc="200">
                <a:solidFill>
                  <a:srgbClr val="737375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737375"/>
                </a:solidFill>
                <a:latin typeface="Calibri"/>
                <a:cs typeface="Calibri"/>
              </a:rPr>
              <a:t>9.1%]</a:t>
            </a:r>
            <a:endParaRPr sz="1100">
              <a:latin typeface="Calibri"/>
              <a:cs typeface="Calibri"/>
            </a:endParaRPr>
          </a:p>
          <a:p>
            <a:pPr algn="ctr" marL="12700">
              <a:lnSpc>
                <a:spcPts val="1525"/>
              </a:lnSpc>
              <a:spcBef>
                <a:spcPts val="300"/>
              </a:spcBef>
            </a:pPr>
            <a:r>
              <a:rPr dirty="0" sz="1300" spc="-10">
                <a:solidFill>
                  <a:srgbClr val="9F307E"/>
                </a:solidFill>
                <a:latin typeface="Arial"/>
                <a:cs typeface="Arial"/>
              </a:rPr>
              <a:t>14.8%</a:t>
            </a:r>
            <a:endParaRPr sz="1300">
              <a:latin typeface="Arial"/>
              <a:cs typeface="Arial"/>
            </a:endParaRPr>
          </a:p>
          <a:p>
            <a:pPr algn="ctr" marR="1270">
              <a:lnSpc>
                <a:spcPts val="1525"/>
              </a:lnSpc>
            </a:pPr>
            <a:r>
              <a:rPr dirty="0" sz="1300" spc="-20">
                <a:solidFill>
                  <a:srgbClr val="5C8AE7"/>
                </a:solidFill>
                <a:latin typeface="Arial"/>
                <a:cs typeface="Arial"/>
              </a:rPr>
              <a:t>9.1%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157253" y="5287227"/>
          <a:ext cx="6045200" cy="568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294"/>
                <a:gridCol w="278130"/>
                <a:gridCol w="411480"/>
                <a:gridCol w="1050290"/>
                <a:gridCol w="1087754"/>
                <a:gridCol w="1010285"/>
                <a:gridCol w="1285239"/>
              </a:tblGrid>
              <a:tr h="153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700">
                          <a:solidFill>
                            <a:srgbClr val="1D384C"/>
                          </a:solidFill>
                          <a:latin typeface="Arial"/>
                          <a:cs typeface="Arial"/>
                        </a:rPr>
                        <a:t>No.</a:t>
                      </a:r>
                      <a:r>
                        <a:rPr dirty="0" sz="700" spc="15">
                          <a:solidFill>
                            <a:srgbClr val="1D384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solidFill>
                            <a:srgbClr val="1D384C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700" spc="20">
                          <a:solidFill>
                            <a:srgbClr val="1D384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>
                          <a:solidFill>
                            <a:srgbClr val="1D384C"/>
                          </a:solidFill>
                          <a:latin typeface="Arial"/>
                          <a:cs typeface="Arial"/>
                        </a:rPr>
                        <a:t>risk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14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b="1">
                          <a:solidFill>
                            <a:srgbClr val="9F307E"/>
                          </a:solidFill>
                          <a:latin typeface="Arial"/>
                          <a:cs typeface="Arial"/>
                        </a:rPr>
                        <a:t>ACURATE</a:t>
                      </a:r>
                      <a:r>
                        <a:rPr dirty="0" sz="700" spc="100" b="1">
                          <a:solidFill>
                            <a:srgbClr val="9F30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0" b="1" i="1">
                          <a:solidFill>
                            <a:srgbClr val="9F307E"/>
                          </a:solidFill>
                          <a:latin typeface="Arial"/>
                          <a:cs typeface="Arial"/>
                        </a:rPr>
                        <a:t>neo2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630"/>
                        </a:lnSpc>
                        <a:spcBef>
                          <a:spcPts val="75"/>
                        </a:spcBef>
                      </a:pPr>
                      <a:r>
                        <a:rPr dirty="0" sz="600" spc="-10" b="1">
                          <a:solidFill>
                            <a:srgbClr val="9F307E"/>
                          </a:solidFill>
                          <a:latin typeface="Arial"/>
                          <a:cs typeface="Arial"/>
                        </a:rPr>
                        <a:t>(N=752)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752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733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711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676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651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617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baseline="-7936" sz="1050" b="1">
                          <a:solidFill>
                            <a:srgbClr val="5C8AE7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baseline="-7936" sz="1050" spc="67" b="1">
                          <a:solidFill>
                            <a:srgbClr val="5C8AE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5C8AE7"/>
                          </a:solidFill>
                          <a:latin typeface="Arial"/>
                          <a:cs typeface="Arial"/>
                        </a:rPr>
                        <a:t>(N=748)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748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737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723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706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695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654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9219" y="1762251"/>
            <a:ext cx="2322228" cy="131673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92443" y="3180759"/>
            <a:ext cx="2324712" cy="131673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764504" y="1780032"/>
            <a:ext cx="4032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D384C"/>
                </a:solidFill>
                <a:latin typeface="Arial"/>
                <a:cs typeface="Arial"/>
              </a:rPr>
              <a:t>Death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08247" y="2262632"/>
            <a:ext cx="673100" cy="601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737375"/>
                </a:solidFill>
                <a:latin typeface="Calibri"/>
                <a:cs typeface="Calibri"/>
              </a:rPr>
              <a:t>∆1.1%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080"/>
              </a:lnSpc>
              <a:spcBef>
                <a:spcPts val="25"/>
              </a:spcBef>
            </a:pPr>
            <a:r>
              <a:rPr dirty="0" sz="900">
                <a:solidFill>
                  <a:srgbClr val="737375"/>
                </a:solidFill>
                <a:latin typeface="Calibri"/>
                <a:cs typeface="Calibri"/>
              </a:rPr>
              <a:t>[-1.0%,</a:t>
            </a:r>
            <a:r>
              <a:rPr dirty="0" sz="900" spc="140">
                <a:solidFill>
                  <a:srgbClr val="73737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737375"/>
                </a:solidFill>
                <a:latin typeface="Calibri"/>
                <a:cs typeface="Calibri"/>
              </a:rPr>
              <a:t>3.2%]</a:t>
            </a:r>
            <a:endParaRPr sz="900">
              <a:latin typeface="Calibri"/>
              <a:cs typeface="Calibri"/>
            </a:endParaRPr>
          </a:p>
          <a:p>
            <a:pPr algn="ctr" marR="12700">
              <a:lnSpc>
                <a:spcPts val="1175"/>
              </a:lnSpc>
            </a:pPr>
            <a:r>
              <a:rPr dirty="0" sz="1000" spc="-20">
                <a:solidFill>
                  <a:srgbClr val="9F307E"/>
                </a:solidFill>
                <a:latin typeface="Arial"/>
                <a:cs typeface="Arial"/>
              </a:rPr>
              <a:t>5.0%</a:t>
            </a:r>
            <a:endParaRPr sz="1000">
              <a:latin typeface="Arial"/>
              <a:cs typeface="Arial"/>
            </a:endParaRPr>
          </a:p>
          <a:p>
            <a:pPr algn="ctr" marR="12700">
              <a:lnSpc>
                <a:spcPts val="1175"/>
              </a:lnSpc>
            </a:pPr>
            <a:r>
              <a:rPr dirty="0" sz="1000" spc="-20">
                <a:solidFill>
                  <a:srgbClr val="5C8AE7"/>
                </a:solidFill>
                <a:latin typeface="Arial"/>
                <a:cs typeface="Arial"/>
              </a:rPr>
              <a:t>3.9%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748629" y="3230879"/>
            <a:ext cx="434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D384C"/>
                </a:solidFill>
                <a:latin typeface="Arial"/>
                <a:cs typeface="Arial"/>
              </a:rPr>
              <a:t>Stroke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927297" y="3612896"/>
            <a:ext cx="634365" cy="6591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-635">
              <a:lnSpc>
                <a:spcPct val="102200"/>
              </a:lnSpc>
              <a:spcBef>
                <a:spcPts val="75"/>
              </a:spcBef>
            </a:pPr>
            <a:r>
              <a:rPr dirty="0" sz="900" spc="-10">
                <a:solidFill>
                  <a:srgbClr val="737375"/>
                </a:solidFill>
                <a:latin typeface="Calibri"/>
                <a:cs typeface="Calibri"/>
              </a:rPr>
              <a:t>∆2.3%</a:t>
            </a:r>
            <a:r>
              <a:rPr dirty="0" sz="900" spc="500">
                <a:solidFill>
                  <a:srgbClr val="737375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737375"/>
                </a:solidFill>
                <a:latin typeface="Calibri"/>
                <a:cs typeface="Calibri"/>
              </a:rPr>
              <a:t>[0.1%,</a:t>
            </a:r>
            <a:r>
              <a:rPr dirty="0" sz="900" spc="110">
                <a:solidFill>
                  <a:srgbClr val="73737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737375"/>
                </a:solidFill>
                <a:latin typeface="Calibri"/>
                <a:cs typeface="Calibri"/>
              </a:rPr>
              <a:t>4.4%]</a:t>
            </a:r>
            <a:endParaRPr sz="900">
              <a:latin typeface="Calibri"/>
              <a:cs typeface="Calibri"/>
            </a:endParaRPr>
          </a:p>
          <a:p>
            <a:pPr algn="ctr" marR="12065">
              <a:lnSpc>
                <a:spcPts val="1190"/>
              </a:lnSpc>
              <a:spcBef>
                <a:spcPts val="430"/>
              </a:spcBef>
            </a:pPr>
            <a:r>
              <a:rPr dirty="0" sz="1000" spc="-20">
                <a:solidFill>
                  <a:srgbClr val="9F307E"/>
                </a:solidFill>
                <a:latin typeface="Arial"/>
                <a:cs typeface="Arial"/>
              </a:rPr>
              <a:t>5.7%</a:t>
            </a:r>
            <a:endParaRPr sz="1000">
              <a:latin typeface="Arial"/>
              <a:cs typeface="Arial"/>
            </a:endParaRPr>
          </a:p>
          <a:p>
            <a:pPr algn="ctr" marR="12065">
              <a:lnSpc>
                <a:spcPts val="1190"/>
              </a:lnSpc>
            </a:pPr>
            <a:r>
              <a:rPr dirty="0" sz="1000" spc="-20">
                <a:solidFill>
                  <a:srgbClr val="5C8AE7"/>
                </a:solidFill>
                <a:latin typeface="Arial"/>
                <a:cs typeface="Arial"/>
              </a:rPr>
              <a:t>3.4%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85672" y="6277864"/>
            <a:ext cx="5191760" cy="25717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CoreValve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R,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PRO,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PRO+,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FX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SAPIEN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SAPIEN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Ultra</a:t>
            </a:r>
            <a:endParaRPr sz="7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dirty="0" baseline="22222" sz="750">
                <a:solidFill>
                  <a:srgbClr val="FFFFFF"/>
                </a:solidFill>
                <a:latin typeface="Arial"/>
                <a:cs typeface="Arial"/>
              </a:rPr>
              <a:t>†</a:t>
            </a:r>
            <a:r>
              <a:rPr dirty="0" baseline="22222" sz="750" spc="-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Hospitalization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valve-related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worsening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congestive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(NYHA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IV);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VARC-2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59884" y="1720596"/>
            <a:ext cx="17386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D384C"/>
                </a:solidFill>
                <a:latin typeface="Arial Narrow"/>
                <a:cs typeface="Arial Narrow"/>
              </a:rPr>
              <a:t>ITT</a:t>
            </a:r>
            <a:r>
              <a:rPr dirty="0" sz="1400" spc="85" b="1">
                <a:solidFill>
                  <a:srgbClr val="1D384C"/>
                </a:solidFill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1D384C"/>
                </a:solidFill>
                <a:latin typeface="Arial Narrow"/>
                <a:cs typeface="Arial Narrow"/>
              </a:rPr>
              <a:t>Population</a:t>
            </a:r>
            <a:r>
              <a:rPr dirty="0" sz="1400" spc="90" b="1">
                <a:solidFill>
                  <a:srgbClr val="1D384C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1D384C"/>
                </a:solidFill>
                <a:latin typeface="Arial Narrow"/>
                <a:cs typeface="Arial Narrow"/>
              </a:rPr>
              <a:t>(N=1500)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48579" y="4666488"/>
            <a:ext cx="2245360" cy="103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1D384C"/>
                </a:solidFill>
                <a:latin typeface="Arial"/>
                <a:cs typeface="Arial"/>
              </a:rPr>
              <a:t>Rehospitalization</a:t>
            </a:r>
            <a:r>
              <a:rPr dirty="0" baseline="23809" sz="1050" spc="-15">
                <a:solidFill>
                  <a:srgbClr val="1D384C"/>
                </a:solidFill>
                <a:latin typeface="Arial"/>
                <a:cs typeface="Arial"/>
              </a:rPr>
              <a:t>†</a:t>
            </a:r>
            <a:endParaRPr baseline="23809"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100">
              <a:latin typeface="Arial"/>
              <a:cs typeface="Arial"/>
            </a:endParaRPr>
          </a:p>
          <a:p>
            <a:pPr algn="ctr" marL="1546225">
              <a:lnSpc>
                <a:spcPct val="100000"/>
              </a:lnSpc>
            </a:pPr>
            <a:r>
              <a:rPr dirty="0" sz="900" spc="-10">
                <a:solidFill>
                  <a:srgbClr val="737375"/>
                </a:solidFill>
                <a:latin typeface="Calibri"/>
                <a:cs typeface="Calibri"/>
              </a:rPr>
              <a:t>∆1.8%</a:t>
            </a:r>
            <a:endParaRPr sz="900">
              <a:latin typeface="Calibri"/>
              <a:cs typeface="Calibri"/>
            </a:endParaRPr>
          </a:p>
          <a:p>
            <a:pPr algn="ctr" marL="1546860">
              <a:lnSpc>
                <a:spcPct val="100000"/>
              </a:lnSpc>
              <a:spcBef>
                <a:spcPts val="25"/>
              </a:spcBef>
            </a:pPr>
            <a:r>
              <a:rPr dirty="0" sz="900">
                <a:solidFill>
                  <a:srgbClr val="737375"/>
                </a:solidFill>
                <a:latin typeface="Calibri"/>
                <a:cs typeface="Calibri"/>
              </a:rPr>
              <a:t>[-0.4%,</a:t>
            </a:r>
            <a:r>
              <a:rPr dirty="0" sz="900" spc="140">
                <a:solidFill>
                  <a:srgbClr val="737375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737375"/>
                </a:solidFill>
                <a:latin typeface="Calibri"/>
                <a:cs typeface="Calibri"/>
              </a:rPr>
              <a:t>3.9%]</a:t>
            </a:r>
            <a:endParaRPr sz="900">
              <a:latin typeface="Calibri"/>
              <a:cs typeface="Calibri"/>
            </a:endParaRPr>
          </a:p>
          <a:p>
            <a:pPr algn="ctr" marL="1525905">
              <a:lnSpc>
                <a:spcPct val="100000"/>
              </a:lnSpc>
              <a:spcBef>
                <a:spcPts val="280"/>
              </a:spcBef>
            </a:pPr>
            <a:r>
              <a:rPr dirty="0" sz="1000" spc="-20">
                <a:solidFill>
                  <a:srgbClr val="9F307E"/>
                </a:solidFill>
                <a:latin typeface="Arial"/>
                <a:cs typeface="Arial"/>
              </a:rPr>
              <a:t>5.3%</a:t>
            </a:r>
            <a:endParaRPr sz="1000">
              <a:latin typeface="Arial"/>
              <a:cs typeface="Arial"/>
            </a:endParaRPr>
          </a:p>
          <a:p>
            <a:pPr algn="ctr" marL="1525905">
              <a:lnSpc>
                <a:spcPct val="100000"/>
              </a:lnSpc>
            </a:pPr>
            <a:r>
              <a:rPr dirty="0" sz="1000" spc="-20">
                <a:solidFill>
                  <a:srgbClr val="5C8AE7"/>
                </a:solidFill>
                <a:latin typeface="Arial"/>
                <a:cs typeface="Arial"/>
              </a:rPr>
              <a:t>3.5%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7993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Echocardiography</a:t>
            </a:r>
            <a:r>
              <a:rPr dirty="0" spc="-45"/>
              <a:t> </a:t>
            </a:r>
            <a:r>
              <a:rPr dirty="0" spc="-10"/>
              <a:t>Outcomes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11072" y="6287008"/>
            <a:ext cx="506603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devices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CoreValve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R,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PRO,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PRO+,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Evolut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FX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SAPIEN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3,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SAPIEN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Ultra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216932" y="3566159"/>
            <a:ext cx="4140200" cy="1967230"/>
            <a:chOff x="5216932" y="3566159"/>
            <a:chExt cx="4140200" cy="1967230"/>
          </a:xfrm>
        </p:grpSpPr>
        <p:sp>
          <p:nvSpPr>
            <p:cNvPr id="5" name="object 5" descr=""/>
            <p:cNvSpPr/>
            <p:nvPr/>
          </p:nvSpPr>
          <p:spPr>
            <a:xfrm>
              <a:off x="5220742" y="3575360"/>
              <a:ext cx="4132579" cy="1564005"/>
            </a:xfrm>
            <a:custGeom>
              <a:avLst/>
              <a:gdLst/>
              <a:ahLst/>
              <a:cxnLst/>
              <a:rect l="l" t="t" r="r" b="b"/>
              <a:pathLst>
                <a:path w="4132579" h="1564004">
                  <a:moveTo>
                    <a:pt x="0" y="1563567"/>
                  </a:moveTo>
                  <a:lnTo>
                    <a:pt x="4132085" y="1563567"/>
                  </a:lnTo>
                </a:path>
                <a:path w="4132579" h="1564004">
                  <a:moveTo>
                    <a:pt x="0" y="1173423"/>
                  </a:moveTo>
                  <a:lnTo>
                    <a:pt x="4132085" y="1173423"/>
                  </a:lnTo>
                </a:path>
                <a:path w="4132579" h="1564004">
                  <a:moveTo>
                    <a:pt x="0" y="780231"/>
                  </a:moveTo>
                  <a:lnTo>
                    <a:pt x="4132085" y="780231"/>
                  </a:lnTo>
                </a:path>
                <a:path w="4132579" h="1564004">
                  <a:moveTo>
                    <a:pt x="0" y="390087"/>
                  </a:moveTo>
                  <a:lnTo>
                    <a:pt x="4132085" y="390087"/>
                  </a:lnTo>
                </a:path>
                <a:path w="4132579" h="1564004">
                  <a:moveTo>
                    <a:pt x="0" y="0"/>
                  </a:moveTo>
                  <a:lnTo>
                    <a:pt x="4132085" y="0"/>
                  </a:lnTo>
                </a:path>
              </a:pathLst>
            </a:custGeom>
            <a:ln w="7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2184" y="3697223"/>
              <a:ext cx="4008119" cy="18257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2184" y="3569207"/>
              <a:ext cx="4008119" cy="8808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2184" y="3566159"/>
              <a:ext cx="4008119" cy="10668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220742" y="5529353"/>
              <a:ext cx="4132579" cy="0"/>
            </a:xfrm>
            <a:custGeom>
              <a:avLst/>
              <a:gdLst/>
              <a:ahLst/>
              <a:cxnLst/>
              <a:rect l="l" t="t" r="r" b="b"/>
              <a:pathLst>
                <a:path w="4132579" h="0">
                  <a:moveTo>
                    <a:pt x="0" y="0"/>
                  </a:moveTo>
                  <a:lnTo>
                    <a:pt x="4132085" y="0"/>
                  </a:lnTo>
                </a:path>
              </a:pathLst>
            </a:custGeom>
            <a:ln w="7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330802" y="4691379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75.9%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921100" y="4737100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71.2%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11399" y="4520691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93.3%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691994" y="4889500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55.5%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282292" y="4807203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64.1%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872590" y="4657851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79.3%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30802" y="3725164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23.0%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21100" y="3767835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28.0%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545205" y="3545332"/>
            <a:ext cx="3048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6.7%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691994" y="3950715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40.7%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282292" y="3874515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31.3%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872590" y="3682491"/>
            <a:ext cx="3721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20.4%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954908" y="3487420"/>
            <a:ext cx="3048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0.8%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316100" y="3523996"/>
            <a:ext cx="3048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4.6%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906399" y="3481323"/>
            <a:ext cx="3048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latin typeface="Arial"/>
                <a:cs typeface="Arial"/>
              </a:rPr>
              <a:t>0.2%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364228" y="3365500"/>
            <a:ext cx="305435" cy="302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9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0.1%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90"/>
              </a:lnSpc>
            </a:pPr>
            <a:r>
              <a:rPr dirty="0" sz="1000" spc="-20" b="1">
                <a:latin typeface="Arial"/>
                <a:cs typeface="Arial"/>
              </a:rPr>
              <a:t>1.0%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725421" y="3371596"/>
            <a:ext cx="305435" cy="327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9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0.5%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dirty="0" sz="1000" spc="-20" b="1">
                <a:latin typeface="Arial"/>
                <a:cs typeface="Arial"/>
              </a:rPr>
              <a:t>3.2%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218610" y="5603078"/>
            <a:ext cx="593090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40" b="1">
                <a:latin typeface="Arial"/>
                <a:cs typeface="Arial"/>
              </a:rPr>
              <a:t>ACURATE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920414" y="5603078"/>
            <a:ext cx="37274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35" b="1">
                <a:latin typeface="Arial"/>
                <a:cs typeface="Arial"/>
              </a:rPr>
              <a:t>Evolut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470070" y="5603078"/>
            <a:ext cx="46037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30" b="1">
                <a:latin typeface="Arial"/>
                <a:cs typeface="Arial"/>
              </a:rPr>
              <a:t>SAPIEN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579803" y="5603078"/>
            <a:ext cx="593090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40" b="1">
                <a:latin typeface="Arial"/>
                <a:cs typeface="Arial"/>
              </a:rPr>
              <a:t>ACURATE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281606" y="5603078"/>
            <a:ext cx="37274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35" b="1">
                <a:latin typeface="Arial"/>
                <a:cs typeface="Arial"/>
              </a:rPr>
              <a:t>Evolut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831264" y="5603078"/>
            <a:ext cx="46037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30" b="1">
                <a:latin typeface="Arial"/>
                <a:cs typeface="Arial"/>
              </a:rPr>
              <a:t>SAPIEN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6152" y="2145792"/>
            <a:ext cx="88392" cy="88391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36152" y="2365248"/>
            <a:ext cx="88392" cy="85344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36152" y="2584704"/>
            <a:ext cx="88392" cy="85344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36152" y="2801111"/>
            <a:ext cx="88392" cy="88391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8935287" y="2033016"/>
            <a:ext cx="763905" cy="8940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144145">
              <a:lnSpc>
                <a:spcPct val="130000"/>
              </a:lnSpc>
              <a:spcBef>
                <a:spcPts val="85"/>
              </a:spcBef>
            </a:pPr>
            <a:r>
              <a:rPr dirty="0" sz="1100" spc="-10">
                <a:latin typeface="Arial"/>
                <a:cs typeface="Arial"/>
              </a:rPr>
              <a:t>Severe Moderate </a:t>
            </a:r>
            <a:r>
              <a:rPr dirty="0" sz="1100" spc="-20">
                <a:latin typeface="Arial"/>
                <a:cs typeface="Arial"/>
              </a:rPr>
              <a:t>Mild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1100" spc="-10">
                <a:latin typeface="Arial"/>
                <a:cs typeface="Arial"/>
              </a:rPr>
              <a:t>None/Trace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328920" y="3010408"/>
            <a:ext cx="15621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845" algn="l"/>
                <a:tab pos="1548765" algn="l"/>
              </a:tabLst>
            </a:pPr>
            <a:r>
              <a:rPr dirty="0" u="sng" sz="1300">
                <a:solidFill>
                  <a:srgbClr val="1D384C"/>
                </a:solidFill>
                <a:uFill>
                  <a:solidFill>
                    <a:srgbClr val="ED2937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300" spc="-10">
                <a:solidFill>
                  <a:srgbClr val="1D384C"/>
                </a:solidFill>
                <a:uFill>
                  <a:solidFill>
                    <a:srgbClr val="ED2937"/>
                  </a:solidFill>
                </a:uFill>
                <a:latin typeface="Arial"/>
                <a:cs typeface="Arial"/>
              </a:rPr>
              <a:t>Discharge</a:t>
            </a:r>
            <a:r>
              <a:rPr dirty="0" u="sng" sz="1300">
                <a:solidFill>
                  <a:srgbClr val="1D384C"/>
                </a:solidFill>
                <a:uFill>
                  <a:solidFill>
                    <a:srgbClr val="ED2937"/>
                  </a:solidFill>
                </a:uFill>
                <a:latin typeface="Arial"/>
                <a:cs typeface="Arial"/>
              </a:rPr>
              <a:t>	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5311140" y="3215641"/>
            <a:ext cx="1597660" cy="60960"/>
          </a:xfrm>
          <a:custGeom>
            <a:avLst/>
            <a:gdLst/>
            <a:ahLst/>
            <a:cxnLst/>
            <a:rect l="l" t="t" r="r" b="b"/>
            <a:pathLst>
              <a:path w="1597659" h="60960">
                <a:moveTo>
                  <a:pt x="30486" y="0"/>
                </a:moveTo>
                <a:lnTo>
                  <a:pt x="18613" y="2395"/>
                </a:lnTo>
                <a:lnTo>
                  <a:pt x="8926" y="8927"/>
                </a:lnTo>
                <a:lnTo>
                  <a:pt x="2394" y="18615"/>
                </a:lnTo>
                <a:lnTo>
                  <a:pt x="0" y="30479"/>
                </a:lnTo>
                <a:lnTo>
                  <a:pt x="2395" y="42343"/>
                </a:lnTo>
                <a:lnTo>
                  <a:pt x="8928" y="52032"/>
                </a:lnTo>
                <a:lnTo>
                  <a:pt x="18620" y="58564"/>
                </a:lnTo>
                <a:lnTo>
                  <a:pt x="30486" y="60959"/>
                </a:lnTo>
                <a:lnTo>
                  <a:pt x="42338" y="58564"/>
                </a:lnTo>
                <a:lnTo>
                  <a:pt x="52031" y="52032"/>
                </a:lnTo>
                <a:lnTo>
                  <a:pt x="58564" y="42343"/>
                </a:lnTo>
                <a:lnTo>
                  <a:pt x="60190" y="34289"/>
                </a:lnTo>
                <a:lnTo>
                  <a:pt x="30479" y="34289"/>
                </a:lnTo>
                <a:lnTo>
                  <a:pt x="30479" y="26669"/>
                </a:lnTo>
                <a:lnTo>
                  <a:pt x="60190" y="26669"/>
                </a:lnTo>
                <a:lnTo>
                  <a:pt x="58564" y="18615"/>
                </a:lnTo>
                <a:lnTo>
                  <a:pt x="52033" y="8927"/>
                </a:lnTo>
                <a:lnTo>
                  <a:pt x="42345" y="2395"/>
                </a:lnTo>
                <a:lnTo>
                  <a:pt x="30486" y="0"/>
                </a:lnTo>
                <a:close/>
              </a:path>
              <a:path w="1597659" h="60960">
                <a:moveTo>
                  <a:pt x="1566671" y="0"/>
                </a:moveTo>
                <a:lnTo>
                  <a:pt x="1554807" y="2395"/>
                </a:lnTo>
                <a:lnTo>
                  <a:pt x="1545119" y="8927"/>
                </a:lnTo>
                <a:lnTo>
                  <a:pt x="1538586" y="18615"/>
                </a:lnTo>
                <a:lnTo>
                  <a:pt x="1536191" y="30479"/>
                </a:lnTo>
                <a:lnTo>
                  <a:pt x="1538586" y="42343"/>
                </a:lnTo>
                <a:lnTo>
                  <a:pt x="1545119" y="52032"/>
                </a:lnTo>
                <a:lnTo>
                  <a:pt x="1554807" y="58564"/>
                </a:lnTo>
                <a:lnTo>
                  <a:pt x="1566671" y="60959"/>
                </a:lnTo>
                <a:lnTo>
                  <a:pt x="1578536" y="58564"/>
                </a:lnTo>
                <a:lnTo>
                  <a:pt x="1588224" y="52032"/>
                </a:lnTo>
                <a:lnTo>
                  <a:pt x="1594756" y="42343"/>
                </a:lnTo>
                <a:lnTo>
                  <a:pt x="1596382" y="34289"/>
                </a:lnTo>
                <a:lnTo>
                  <a:pt x="1566671" y="34289"/>
                </a:lnTo>
                <a:lnTo>
                  <a:pt x="1566671" y="26669"/>
                </a:lnTo>
                <a:lnTo>
                  <a:pt x="1596382" y="26669"/>
                </a:lnTo>
                <a:lnTo>
                  <a:pt x="1594756" y="18615"/>
                </a:lnTo>
                <a:lnTo>
                  <a:pt x="1588224" y="8927"/>
                </a:lnTo>
                <a:lnTo>
                  <a:pt x="1578536" y="2395"/>
                </a:lnTo>
                <a:lnTo>
                  <a:pt x="1566671" y="0"/>
                </a:lnTo>
                <a:close/>
              </a:path>
              <a:path w="1597659" h="60960">
                <a:moveTo>
                  <a:pt x="60190" y="26669"/>
                </a:moveTo>
                <a:lnTo>
                  <a:pt x="30479" y="26669"/>
                </a:lnTo>
                <a:lnTo>
                  <a:pt x="30479" y="34289"/>
                </a:lnTo>
                <a:lnTo>
                  <a:pt x="60190" y="34289"/>
                </a:lnTo>
                <a:lnTo>
                  <a:pt x="60959" y="30479"/>
                </a:lnTo>
                <a:lnTo>
                  <a:pt x="60190" y="26669"/>
                </a:lnTo>
                <a:close/>
              </a:path>
              <a:path w="1597659" h="60960">
                <a:moveTo>
                  <a:pt x="1536960" y="26669"/>
                </a:moveTo>
                <a:lnTo>
                  <a:pt x="60190" y="26669"/>
                </a:lnTo>
                <a:lnTo>
                  <a:pt x="60959" y="30479"/>
                </a:lnTo>
                <a:lnTo>
                  <a:pt x="60190" y="34289"/>
                </a:lnTo>
                <a:lnTo>
                  <a:pt x="1536960" y="34289"/>
                </a:lnTo>
                <a:lnTo>
                  <a:pt x="1536191" y="30479"/>
                </a:lnTo>
                <a:lnTo>
                  <a:pt x="1536960" y="26669"/>
                </a:lnTo>
                <a:close/>
              </a:path>
              <a:path w="1597659" h="60960">
                <a:moveTo>
                  <a:pt x="1596382" y="26669"/>
                </a:moveTo>
                <a:lnTo>
                  <a:pt x="1566671" y="26669"/>
                </a:lnTo>
                <a:lnTo>
                  <a:pt x="1566671" y="34289"/>
                </a:lnTo>
                <a:lnTo>
                  <a:pt x="1596382" y="34289"/>
                </a:lnTo>
                <a:lnTo>
                  <a:pt x="1597151" y="30479"/>
                </a:lnTo>
                <a:lnTo>
                  <a:pt x="1596382" y="26669"/>
                </a:lnTo>
                <a:close/>
              </a:path>
            </a:pathLst>
          </a:custGeom>
          <a:solidFill>
            <a:srgbClr val="1D38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7650886" y="3010408"/>
            <a:ext cx="15621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  <a:tab pos="1548765" algn="l"/>
              </a:tabLst>
            </a:pPr>
            <a:r>
              <a:rPr dirty="0" u="sng" sz="1300">
                <a:solidFill>
                  <a:srgbClr val="1D384C"/>
                </a:solidFill>
                <a:uFill>
                  <a:solidFill>
                    <a:srgbClr val="ED2937"/>
                  </a:solidFill>
                </a:uFill>
                <a:latin typeface="Arial"/>
                <a:cs typeface="Arial"/>
              </a:rPr>
              <a:t>	1</a:t>
            </a:r>
            <a:r>
              <a:rPr dirty="0" u="sng" sz="1300" spc="-50">
                <a:solidFill>
                  <a:srgbClr val="1D384C"/>
                </a:solidFill>
                <a:uFill>
                  <a:solidFill>
                    <a:srgbClr val="ED2937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00" spc="-20">
                <a:solidFill>
                  <a:srgbClr val="1D384C"/>
                </a:solidFill>
                <a:uFill>
                  <a:solidFill>
                    <a:srgbClr val="ED2937"/>
                  </a:solidFill>
                </a:uFill>
                <a:latin typeface="Arial"/>
                <a:cs typeface="Arial"/>
              </a:rPr>
              <a:t>Year</a:t>
            </a:r>
            <a:r>
              <a:rPr dirty="0" u="sng" sz="1300">
                <a:solidFill>
                  <a:srgbClr val="1D384C"/>
                </a:solidFill>
                <a:uFill>
                  <a:solidFill>
                    <a:srgbClr val="ED2937"/>
                  </a:solidFill>
                </a:uFill>
                <a:latin typeface="Arial"/>
                <a:cs typeface="Arial"/>
              </a:rPr>
              <a:t>	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7633106" y="3215641"/>
            <a:ext cx="1597660" cy="60960"/>
          </a:xfrm>
          <a:custGeom>
            <a:avLst/>
            <a:gdLst/>
            <a:ahLst/>
            <a:cxnLst/>
            <a:rect l="l" t="t" r="r" b="b"/>
            <a:pathLst>
              <a:path w="1597659" h="60960">
                <a:moveTo>
                  <a:pt x="30486" y="0"/>
                </a:moveTo>
                <a:lnTo>
                  <a:pt x="18613" y="2395"/>
                </a:lnTo>
                <a:lnTo>
                  <a:pt x="8926" y="8927"/>
                </a:lnTo>
                <a:lnTo>
                  <a:pt x="2394" y="18615"/>
                </a:lnTo>
                <a:lnTo>
                  <a:pt x="0" y="30479"/>
                </a:lnTo>
                <a:lnTo>
                  <a:pt x="2395" y="42343"/>
                </a:lnTo>
                <a:lnTo>
                  <a:pt x="8928" y="52032"/>
                </a:lnTo>
                <a:lnTo>
                  <a:pt x="18620" y="58564"/>
                </a:lnTo>
                <a:lnTo>
                  <a:pt x="30486" y="60959"/>
                </a:lnTo>
                <a:lnTo>
                  <a:pt x="42338" y="58564"/>
                </a:lnTo>
                <a:lnTo>
                  <a:pt x="52031" y="52032"/>
                </a:lnTo>
                <a:lnTo>
                  <a:pt x="58564" y="42343"/>
                </a:lnTo>
                <a:lnTo>
                  <a:pt x="60190" y="34289"/>
                </a:lnTo>
                <a:lnTo>
                  <a:pt x="30479" y="34289"/>
                </a:lnTo>
                <a:lnTo>
                  <a:pt x="30479" y="26669"/>
                </a:lnTo>
                <a:lnTo>
                  <a:pt x="60190" y="26669"/>
                </a:lnTo>
                <a:lnTo>
                  <a:pt x="58564" y="18615"/>
                </a:lnTo>
                <a:lnTo>
                  <a:pt x="52033" y="8927"/>
                </a:lnTo>
                <a:lnTo>
                  <a:pt x="42345" y="2395"/>
                </a:lnTo>
                <a:lnTo>
                  <a:pt x="30486" y="0"/>
                </a:lnTo>
                <a:close/>
              </a:path>
              <a:path w="1597659" h="60960">
                <a:moveTo>
                  <a:pt x="1566671" y="0"/>
                </a:moveTo>
                <a:lnTo>
                  <a:pt x="1554807" y="2395"/>
                </a:lnTo>
                <a:lnTo>
                  <a:pt x="1545119" y="8927"/>
                </a:lnTo>
                <a:lnTo>
                  <a:pt x="1538586" y="18615"/>
                </a:lnTo>
                <a:lnTo>
                  <a:pt x="1536191" y="30479"/>
                </a:lnTo>
                <a:lnTo>
                  <a:pt x="1538586" y="42343"/>
                </a:lnTo>
                <a:lnTo>
                  <a:pt x="1545119" y="52032"/>
                </a:lnTo>
                <a:lnTo>
                  <a:pt x="1554807" y="58564"/>
                </a:lnTo>
                <a:lnTo>
                  <a:pt x="1566671" y="60959"/>
                </a:lnTo>
                <a:lnTo>
                  <a:pt x="1578536" y="58564"/>
                </a:lnTo>
                <a:lnTo>
                  <a:pt x="1588224" y="52032"/>
                </a:lnTo>
                <a:lnTo>
                  <a:pt x="1594756" y="42343"/>
                </a:lnTo>
                <a:lnTo>
                  <a:pt x="1596382" y="34289"/>
                </a:lnTo>
                <a:lnTo>
                  <a:pt x="1566671" y="34289"/>
                </a:lnTo>
                <a:lnTo>
                  <a:pt x="1566671" y="26669"/>
                </a:lnTo>
                <a:lnTo>
                  <a:pt x="1596382" y="26669"/>
                </a:lnTo>
                <a:lnTo>
                  <a:pt x="1594756" y="18615"/>
                </a:lnTo>
                <a:lnTo>
                  <a:pt x="1588224" y="8927"/>
                </a:lnTo>
                <a:lnTo>
                  <a:pt x="1578536" y="2395"/>
                </a:lnTo>
                <a:lnTo>
                  <a:pt x="1566671" y="0"/>
                </a:lnTo>
                <a:close/>
              </a:path>
              <a:path w="1597659" h="60960">
                <a:moveTo>
                  <a:pt x="60190" y="26669"/>
                </a:moveTo>
                <a:lnTo>
                  <a:pt x="30479" y="26669"/>
                </a:lnTo>
                <a:lnTo>
                  <a:pt x="30479" y="34289"/>
                </a:lnTo>
                <a:lnTo>
                  <a:pt x="60190" y="34289"/>
                </a:lnTo>
                <a:lnTo>
                  <a:pt x="60959" y="30479"/>
                </a:lnTo>
                <a:lnTo>
                  <a:pt x="60190" y="26669"/>
                </a:lnTo>
                <a:close/>
              </a:path>
              <a:path w="1597659" h="60960">
                <a:moveTo>
                  <a:pt x="1536960" y="26669"/>
                </a:moveTo>
                <a:lnTo>
                  <a:pt x="60190" y="26669"/>
                </a:lnTo>
                <a:lnTo>
                  <a:pt x="60959" y="30479"/>
                </a:lnTo>
                <a:lnTo>
                  <a:pt x="60190" y="34289"/>
                </a:lnTo>
                <a:lnTo>
                  <a:pt x="1536960" y="34289"/>
                </a:lnTo>
                <a:lnTo>
                  <a:pt x="1536191" y="30479"/>
                </a:lnTo>
                <a:lnTo>
                  <a:pt x="1536960" y="26669"/>
                </a:lnTo>
                <a:close/>
              </a:path>
              <a:path w="1597659" h="60960">
                <a:moveTo>
                  <a:pt x="1596382" y="26669"/>
                </a:moveTo>
                <a:lnTo>
                  <a:pt x="1566671" y="26669"/>
                </a:lnTo>
                <a:lnTo>
                  <a:pt x="1566671" y="34289"/>
                </a:lnTo>
                <a:lnTo>
                  <a:pt x="1596382" y="34289"/>
                </a:lnTo>
                <a:lnTo>
                  <a:pt x="1597151" y="30479"/>
                </a:lnTo>
                <a:lnTo>
                  <a:pt x="1596382" y="26669"/>
                </a:lnTo>
                <a:close/>
              </a:path>
            </a:pathLst>
          </a:custGeom>
          <a:solidFill>
            <a:srgbClr val="1D384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5133810" y="5545111"/>
            <a:ext cx="1238250" cy="340360"/>
          </a:xfrm>
          <a:custGeom>
            <a:avLst/>
            <a:gdLst/>
            <a:ahLst/>
            <a:cxnLst/>
            <a:rect l="l" t="t" r="r" b="b"/>
            <a:pathLst>
              <a:path w="1238250" h="340360">
                <a:moveTo>
                  <a:pt x="1238148" y="0"/>
                </a:moveTo>
                <a:lnTo>
                  <a:pt x="738759" y="0"/>
                </a:lnTo>
                <a:lnTo>
                  <a:pt x="713397" y="0"/>
                </a:lnTo>
                <a:lnTo>
                  <a:pt x="0" y="0"/>
                </a:lnTo>
                <a:lnTo>
                  <a:pt x="0" y="339775"/>
                </a:lnTo>
                <a:lnTo>
                  <a:pt x="738759" y="339775"/>
                </a:lnTo>
                <a:lnTo>
                  <a:pt x="738759" y="221589"/>
                </a:lnTo>
                <a:lnTo>
                  <a:pt x="1238148" y="221589"/>
                </a:lnTo>
                <a:lnTo>
                  <a:pt x="1238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5907661" y="5553964"/>
            <a:ext cx="4006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33CCCC"/>
                </a:solidFill>
                <a:latin typeface="Arial"/>
                <a:cs typeface="Arial"/>
              </a:rPr>
              <a:t>Evolut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6402890" y="5545101"/>
            <a:ext cx="605790" cy="221615"/>
          </a:xfrm>
          <a:custGeom>
            <a:avLst/>
            <a:gdLst/>
            <a:ahLst/>
            <a:cxnLst/>
            <a:rect l="l" t="t" r="r" b="b"/>
            <a:pathLst>
              <a:path w="605790" h="221614">
                <a:moveTo>
                  <a:pt x="605551" y="0"/>
                </a:moveTo>
                <a:lnTo>
                  <a:pt x="0" y="0"/>
                </a:lnTo>
                <a:lnTo>
                  <a:pt x="0" y="221599"/>
                </a:lnTo>
                <a:lnTo>
                  <a:pt x="605551" y="221599"/>
                </a:lnTo>
                <a:lnTo>
                  <a:pt x="605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6463343" y="5553964"/>
            <a:ext cx="4794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4F8EBC"/>
                </a:solidFill>
                <a:latin typeface="Arial"/>
                <a:cs typeface="Arial"/>
              </a:rPr>
              <a:t>SAPIEN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197834" y="5541771"/>
            <a:ext cx="61468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150"/>
              </a:lnSpc>
              <a:spcBef>
                <a:spcPts val="100"/>
              </a:spcBef>
            </a:pPr>
            <a:r>
              <a:rPr dirty="0" sz="1000" spc="-25" b="1">
                <a:solidFill>
                  <a:srgbClr val="9F307E"/>
                </a:solidFill>
                <a:latin typeface="Arial"/>
                <a:cs typeface="Arial"/>
              </a:rPr>
              <a:t>ACURATE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80"/>
              </a:lnSpc>
            </a:pPr>
            <a:r>
              <a:rPr dirty="0" sz="1000" spc="-20" b="1" i="1">
                <a:solidFill>
                  <a:srgbClr val="9F307E"/>
                </a:solidFill>
                <a:latin typeface="Arial"/>
                <a:cs typeface="Arial"/>
              </a:rPr>
              <a:t>neo2</a:t>
            </a:r>
            <a:endParaRPr sz="1000">
              <a:latin typeface="Arial"/>
              <a:cs typeface="Arial"/>
            </a:endParaRPr>
          </a:p>
          <a:p>
            <a:pPr algn="ctr" marL="5715">
              <a:lnSpc>
                <a:spcPts val="1010"/>
              </a:lnSpc>
            </a:pPr>
            <a:r>
              <a:rPr dirty="0" sz="900" spc="-10">
                <a:solidFill>
                  <a:srgbClr val="7F7F7F"/>
                </a:solidFill>
                <a:latin typeface="Arial"/>
                <a:cs typeface="Arial"/>
              </a:rPr>
              <a:t>n=721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924851" y="5816600"/>
            <a:ext cx="339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7F7F7F"/>
                </a:solidFill>
                <a:latin typeface="Arial"/>
                <a:cs typeface="Arial"/>
              </a:rPr>
              <a:t>n=236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533714" y="5816600"/>
            <a:ext cx="339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7F7F7F"/>
                </a:solidFill>
                <a:latin typeface="Arial"/>
                <a:cs typeface="Arial"/>
              </a:rPr>
              <a:t>n=490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7509307" y="5545111"/>
            <a:ext cx="1217930" cy="340360"/>
          </a:xfrm>
          <a:custGeom>
            <a:avLst/>
            <a:gdLst/>
            <a:ahLst/>
            <a:cxnLst/>
            <a:rect l="l" t="t" r="r" b="b"/>
            <a:pathLst>
              <a:path w="1217929" h="340360">
                <a:moveTo>
                  <a:pt x="1217891" y="0"/>
                </a:moveTo>
                <a:lnTo>
                  <a:pt x="738771" y="0"/>
                </a:lnTo>
                <a:lnTo>
                  <a:pt x="693127" y="0"/>
                </a:lnTo>
                <a:lnTo>
                  <a:pt x="0" y="0"/>
                </a:lnTo>
                <a:lnTo>
                  <a:pt x="0" y="339775"/>
                </a:lnTo>
                <a:lnTo>
                  <a:pt x="738771" y="339775"/>
                </a:lnTo>
                <a:lnTo>
                  <a:pt x="738771" y="221589"/>
                </a:lnTo>
                <a:lnTo>
                  <a:pt x="1217891" y="221589"/>
                </a:lnTo>
                <a:lnTo>
                  <a:pt x="1217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8262894" y="5553964"/>
            <a:ext cx="4006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33CCCC"/>
                </a:solidFill>
                <a:latin typeface="Arial"/>
                <a:cs typeface="Arial"/>
              </a:rPr>
              <a:t>Evolut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8772206" y="5545101"/>
            <a:ext cx="605790" cy="221615"/>
          </a:xfrm>
          <a:custGeom>
            <a:avLst/>
            <a:gdLst/>
            <a:ahLst/>
            <a:cxnLst/>
            <a:rect l="l" t="t" r="r" b="b"/>
            <a:pathLst>
              <a:path w="605790" h="221614">
                <a:moveTo>
                  <a:pt x="605549" y="0"/>
                </a:moveTo>
                <a:lnTo>
                  <a:pt x="0" y="0"/>
                </a:lnTo>
                <a:lnTo>
                  <a:pt x="0" y="221598"/>
                </a:lnTo>
                <a:lnTo>
                  <a:pt x="605549" y="221598"/>
                </a:lnTo>
                <a:lnTo>
                  <a:pt x="605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8832659" y="5553964"/>
            <a:ext cx="4794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4F8EBC"/>
                </a:solidFill>
                <a:latin typeface="Arial"/>
                <a:cs typeface="Arial"/>
              </a:rPr>
              <a:t>SAPIEN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7573337" y="5541771"/>
            <a:ext cx="61468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150"/>
              </a:lnSpc>
              <a:spcBef>
                <a:spcPts val="100"/>
              </a:spcBef>
            </a:pPr>
            <a:r>
              <a:rPr dirty="0" sz="1000" spc="-25" b="1">
                <a:solidFill>
                  <a:srgbClr val="9F307E"/>
                </a:solidFill>
                <a:latin typeface="Arial"/>
                <a:cs typeface="Arial"/>
              </a:rPr>
              <a:t>ACURATE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80"/>
              </a:lnSpc>
            </a:pPr>
            <a:r>
              <a:rPr dirty="0" sz="1000" spc="-20" b="1" i="1">
                <a:solidFill>
                  <a:srgbClr val="9F307E"/>
                </a:solidFill>
                <a:latin typeface="Arial"/>
                <a:cs typeface="Arial"/>
              </a:rPr>
              <a:t>neo2</a:t>
            </a:r>
            <a:endParaRPr sz="1000">
              <a:latin typeface="Arial"/>
              <a:cs typeface="Arial"/>
            </a:endParaRPr>
          </a:p>
          <a:p>
            <a:pPr algn="ctr" marR="31750">
              <a:lnSpc>
                <a:spcPts val="1010"/>
              </a:lnSpc>
            </a:pPr>
            <a:r>
              <a:rPr dirty="0" sz="900" spc="-10">
                <a:solidFill>
                  <a:srgbClr val="7F7F7F"/>
                </a:solidFill>
                <a:latin typeface="Arial"/>
                <a:cs typeface="Arial"/>
              </a:rPr>
              <a:t>n=616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8280083" y="5816600"/>
            <a:ext cx="339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7F7F7F"/>
                </a:solidFill>
                <a:latin typeface="Arial"/>
                <a:cs typeface="Arial"/>
              </a:rPr>
              <a:t>n=217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8879862" y="5816600"/>
            <a:ext cx="339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7F7F7F"/>
                </a:solidFill>
                <a:latin typeface="Arial"/>
                <a:cs typeface="Arial"/>
              </a:rPr>
              <a:t>n=411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959064" y="4542323"/>
            <a:ext cx="3736340" cy="1089025"/>
          </a:xfrm>
          <a:custGeom>
            <a:avLst/>
            <a:gdLst/>
            <a:ahLst/>
            <a:cxnLst/>
            <a:rect l="l" t="t" r="r" b="b"/>
            <a:pathLst>
              <a:path w="3736340" h="1089025">
                <a:moveTo>
                  <a:pt x="0" y="1088405"/>
                </a:moveTo>
                <a:lnTo>
                  <a:pt x="0" y="0"/>
                </a:lnTo>
              </a:path>
              <a:path w="3736340" h="1089025">
                <a:moveTo>
                  <a:pt x="0" y="1088405"/>
                </a:moveTo>
                <a:lnTo>
                  <a:pt x="3735717" y="1088404"/>
                </a:lnTo>
              </a:path>
              <a:path w="3736340" h="1089025">
                <a:moveTo>
                  <a:pt x="0" y="1088405"/>
                </a:moveTo>
                <a:lnTo>
                  <a:pt x="0" y="1045479"/>
                </a:lnTo>
              </a:path>
              <a:path w="3736340" h="1089025">
                <a:moveTo>
                  <a:pt x="1866431" y="1088405"/>
                </a:moveTo>
                <a:lnTo>
                  <a:pt x="1866431" y="1045479"/>
                </a:lnTo>
              </a:path>
              <a:path w="3736340" h="1089025">
                <a:moveTo>
                  <a:pt x="3735717" y="1088405"/>
                </a:moveTo>
                <a:lnTo>
                  <a:pt x="3735717" y="1045479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1316736" y="4745735"/>
            <a:ext cx="326390" cy="878205"/>
          </a:xfrm>
          <a:prstGeom prst="rect">
            <a:avLst/>
          </a:prstGeom>
          <a:solidFill>
            <a:srgbClr val="9F307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00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0.65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3185160" y="4760976"/>
            <a:ext cx="326390" cy="862965"/>
          </a:xfrm>
          <a:prstGeom prst="rect">
            <a:avLst/>
          </a:prstGeom>
          <a:solidFill>
            <a:srgbClr val="9F307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0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0.64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731264" y="4706111"/>
            <a:ext cx="326390" cy="917575"/>
          </a:xfrm>
          <a:prstGeom prst="rect">
            <a:avLst/>
          </a:prstGeom>
          <a:solidFill>
            <a:srgbClr val="33CCC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0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spcBef>
                <a:spcPts val="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0.68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596640" y="4773167"/>
            <a:ext cx="326390" cy="850900"/>
          </a:xfrm>
          <a:prstGeom prst="rect">
            <a:avLst/>
          </a:prstGeom>
          <a:solidFill>
            <a:srgbClr val="33CCC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0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0.63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142744" y="4882896"/>
            <a:ext cx="326390" cy="741045"/>
          </a:xfrm>
          <a:prstGeom prst="rect">
            <a:avLst/>
          </a:prstGeom>
          <a:solidFill>
            <a:srgbClr val="4F8EBC"/>
          </a:solidFill>
        </p:spPr>
        <p:txBody>
          <a:bodyPr wrap="square" lIns="0" tIns="144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35"/>
              </a:spcBef>
            </a:pPr>
            <a:endParaRPr sz="10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0.55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4011167" y="4922520"/>
            <a:ext cx="326390" cy="701040"/>
          </a:xfrm>
          <a:prstGeom prst="rect">
            <a:avLst/>
          </a:prstGeom>
          <a:solidFill>
            <a:srgbClr val="4F8EBC"/>
          </a:solidFill>
        </p:spPr>
        <p:txBody>
          <a:bodyPr wrap="square" lIns="0" tIns="1257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90"/>
              </a:spcBef>
            </a:pPr>
            <a:endParaRPr sz="1000">
              <a:latin typeface="Times New Roman"/>
              <a:cs typeface="Times New Roman"/>
            </a:endParaRPr>
          </a:p>
          <a:p>
            <a:pPr marL="45085">
              <a:lnSpc>
                <a:spcPct val="100000"/>
              </a:lnSpc>
              <a:spcBef>
                <a:spcPts val="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0.52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788020" y="5539232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694802" y="5264911"/>
            <a:ext cx="178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0.2</a:t>
            </a:r>
            <a:endParaRPr sz="9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694802" y="4993640"/>
            <a:ext cx="178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0.4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94802" y="4722367"/>
            <a:ext cx="178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0.6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694802" y="4451095"/>
            <a:ext cx="178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latin typeface="Arial"/>
                <a:cs typeface="Arial"/>
              </a:rPr>
              <a:t>0.8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945080" y="2639244"/>
            <a:ext cx="3693795" cy="2007870"/>
            <a:chOff x="945080" y="2639244"/>
            <a:chExt cx="3693795" cy="2007870"/>
          </a:xfrm>
        </p:grpSpPr>
        <p:sp>
          <p:nvSpPr>
            <p:cNvPr id="69" name="object 69" descr=""/>
            <p:cNvSpPr/>
            <p:nvPr/>
          </p:nvSpPr>
          <p:spPr>
            <a:xfrm>
              <a:off x="1364227" y="4626340"/>
              <a:ext cx="1024255" cy="0"/>
            </a:xfrm>
            <a:custGeom>
              <a:avLst/>
              <a:gdLst/>
              <a:ahLst/>
              <a:cxnLst/>
              <a:rect l="l" t="t" r="r" b="b"/>
              <a:pathLst>
                <a:path w="1024255" h="0">
                  <a:moveTo>
                    <a:pt x="1024128" y="1"/>
                  </a:moveTo>
                  <a:lnTo>
                    <a:pt x="0" y="0"/>
                  </a:lnTo>
                </a:path>
              </a:pathLst>
            </a:custGeom>
            <a:solidFill>
              <a:srgbClr val="ED2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343907" y="4606021"/>
              <a:ext cx="1064895" cy="40640"/>
            </a:xfrm>
            <a:custGeom>
              <a:avLst/>
              <a:gdLst/>
              <a:ahLst/>
              <a:cxnLst/>
              <a:rect l="l" t="t" r="r" b="b"/>
              <a:pathLst>
                <a:path w="1064895" h="40639">
                  <a:moveTo>
                    <a:pt x="20326" y="0"/>
                  </a:moveTo>
                  <a:lnTo>
                    <a:pt x="12408" y="1596"/>
                  </a:lnTo>
                  <a:lnTo>
                    <a:pt x="5950" y="5951"/>
                  </a:lnTo>
                  <a:lnTo>
                    <a:pt x="1596" y="12410"/>
                  </a:lnTo>
                  <a:lnTo>
                    <a:pt x="0" y="20319"/>
                  </a:lnTo>
                  <a:lnTo>
                    <a:pt x="1597" y="28229"/>
                  </a:lnTo>
                  <a:lnTo>
                    <a:pt x="5952" y="34688"/>
                  </a:lnTo>
                  <a:lnTo>
                    <a:pt x="12415" y="39043"/>
                  </a:lnTo>
                  <a:lnTo>
                    <a:pt x="20326" y="40639"/>
                  </a:lnTo>
                  <a:lnTo>
                    <a:pt x="28224" y="39043"/>
                  </a:lnTo>
                  <a:lnTo>
                    <a:pt x="34687" y="34688"/>
                  </a:lnTo>
                  <a:lnTo>
                    <a:pt x="39042" y="28229"/>
                  </a:lnTo>
                  <a:lnTo>
                    <a:pt x="39870" y="24130"/>
                  </a:lnTo>
                  <a:lnTo>
                    <a:pt x="20319" y="24130"/>
                  </a:lnTo>
                  <a:lnTo>
                    <a:pt x="20319" y="16510"/>
                  </a:lnTo>
                  <a:lnTo>
                    <a:pt x="39870" y="16510"/>
                  </a:lnTo>
                  <a:lnTo>
                    <a:pt x="39043" y="12410"/>
                  </a:lnTo>
                  <a:lnTo>
                    <a:pt x="34689" y="5951"/>
                  </a:lnTo>
                  <a:lnTo>
                    <a:pt x="28231" y="1596"/>
                  </a:lnTo>
                  <a:lnTo>
                    <a:pt x="20326" y="0"/>
                  </a:lnTo>
                  <a:close/>
                </a:path>
                <a:path w="1064895" h="40639">
                  <a:moveTo>
                    <a:pt x="1044447" y="0"/>
                  </a:moveTo>
                  <a:lnTo>
                    <a:pt x="1036538" y="1596"/>
                  </a:lnTo>
                  <a:lnTo>
                    <a:pt x="1030079" y="5951"/>
                  </a:lnTo>
                  <a:lnTo>
                    <a:pt x="1025724" y="12410"/>
                  </a:lnTo>
                  <a:lnTo>
                    <a:pt x="1024127" y="20319"/>
                  </a:lnTo>
                  <a:lnTo>
                    <a:pt x="1025724" y="28229"/>
                  </a:lnTo>
                  <a:lnTo>
                    <a:pt x="1030079" y="34688"/>
                  </a:lnTo>
                  <a:lnTo>
                    <a:pt x="1036538" y="39043"/>
                  </a:lnTo>
                  <a:lnTo>
                    <a:pt x="1044447" y="40639"/>
                  </a:lnTo>
                  <a:lnTo>
                    <a:pt x="1052357" y="39043"/>
                  </a:lnTo>
                  <a:lnTo>
                    <a:pt x="1058816" y="34688"/>
                  </a:lnTo>
                  <a:lnTo>
                    <a:pt x="1063170" y="28229"/>
                  </a:lnTo>
                  <a:lnTo>
                    <a:pt x="1063998" y="24130"/>
                  </a:lnTo>
                  <a:lnTo>
                    <a:pt x="1044447" y="24130"/>
                  </a:lnTo>
                  <a:lnTo>
                    <a:pt x="1044447" y="16510"/>
                  </a:lnTo>
                  <a:lnTo>
                    <a:pt x="1063998" y="16510"/>
                  </a:lnTo>
                  <a:lnTo>
                    <a:pt x="1063170" y="12410"/>
                  </a:lnTo>
                  <a:lnTo>
                    <a:pt x="1058816" y="5951"/>
                  </a:lnTo>
                  <a:lnTo>
                    <a:pt x="1052357" y="1596"/>
                  </a:lnTo>
                  <a:lnTo>
                    <a:pt x="1044447" y="0"/>
                  </a:lnTo>
                  <a:close/>
                </a:path>
                <a:path w="1064895" h="40639">
                  <a:moveTo>
                    <a:pt x="39870" y="16510"/>
                  </a:moveTo>
                  <a:lnTo>
                    <a:pt x="20319" y="16510"/>
                  </a:lnTo>
                  <a:lnTo>
                    <a:pt x="20319" y="24130"/>
                  </a:lnTo>
                  <a:lnTo>
                    <a:pt x="39870" y="24130"/>
                  </a:lnTo>
                  <a:lnTo>
                    <a:pt x="40639" y="20319"/>
                  </a:lnTo>
                  <a:lnTo>
                    <a:pt x="39870" y="16510"/>
                  </a:lnTo>
                  <a:close/>
                </a:path>
                <a:path w="1064895" h="40639">
                  <a:moveTo>
                    <a:pt x="1024896" y="16510"/>
                  </a:moveTo>
                  <a:lnTo>
                    <a:pt x="39870" y="16510"/>
                  </a:lnTo>
                  <a:lnTo>
                    <a:pt x="40639" y="20319"/>
                  </a:lnTo>
                  <a:lnTo>
                    <a:pt x="39870" y="24130"/>
                  </a:lnTo>
                  <a:lnTo>
                    <a:pt x="1024897" y="24130"/>
                  </a:lnTo>
                  <a:lnTo>
                    <a:pt x="1024127" y="20319"/>
                  </a:lnTo>
                  <a:lnTo>
                    <a:pt x="1024896" y="16510"/>
                  </a:lnTo>
                  <a:close/>
                </a:path>
                <a:path w="1064895" h="40639">
                  <a:moveTo>
                    <a:pt x="1063998" y="16510"/>
                  </a:moveTo>
                  <a:lnTo>
                    <a:pt x="1044447" y="16510"/>
                  </a:lnTo>
                  <a:lnTo>
                    <a:pt x="1044447" y="24130"/>
                  </a:lnTo>
                  <a:lnTo>
                    <a:pt x="1063998" y="24130"/>
                  </a:lnTo>
                  <a:lnTo>
                    <a:pt x="1064767" y="20319"/>
                  </a:lnTo>
                  <a:lnTo>
                    <a:pt x="1063998" y="16510"/>
                  </a:lnTo>
                  <a:close/>
                </a:path>
              </a:pathLst>
            </a:custGeom>
            <a:solidFill>
              <a:srgbClr val="1D38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276542" y="4626340"/>
              <a:ext cx="1024255" cy="0"/>
            </a:xfrm>
            <a:custGeom>
              <a:avLst/>
              <a:gdLst/>
              <a:ahLst/>
              <a:cxnLst/>
              <a:rect l="l" t="t" r="r" b="b"/>
              <a:pathLst>
                <a:path w="1024254" h="0">
                  <a:moveTo>
                    <a:pt x="1024127" y="1"/>
                  </a:moveTo>
                  <a:lnTo>
                    <a:pt x="0" y="0"/>
                  </a:lnTo>
                </a:path>
              </a:pathLst>
            </a:custGeom>
            <a:solidFill>
              <a:srgbClr val="ED2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256223" y="4606021"/>
              <a:ext cx="1064895" cy="40640"/>
            </a:xfrm>
            <a:custGeom>
              <a:avLst/>
              <a:gdLst/>
              <a:ahLst/>
              <a:cxnLst/>
              <a:rect l="l" t="t" r="r" b="b"/>
              <a:pathLst>
                <a:path w="1064895" h="40639">
                  <a:moveTo>
                    <a:pt x="20326" y="0"/>
                  </a:moveTo>
                  <a:lnTo>
                    <a:pt x="12408" y="1596"/>
                  </a:lnTo>
                  <a:lnTo>
                    <a:pt x="5950" y="5951"/>
                  </a:lnTo>
                  <a:lnTo>
                    <a:pt x="1596" y="12410"/>
                  </a:lnTo>
                  <a:lnTo>
                    <a:pt x="0" y="20319"/>
                  </a:lnTo>
                  <a:lnTo>
                    <a:pt x="1597" y="28229"/>
                  </a:lnTo>
                  <a:lnTo>
                    <a:pt x="5952" y="34688"/>
                  </a:lnTo>
                  <a:lnTo>
                    <a:pt x="12415" y="39043"/>
                  </a:lnTo>
                  <a:lnTo>
                    <a:pt x="20326" y="40639"/>
                  </a:lnTo>
                  <a:lnTo>
                    <a:pt x="28224" y="39043"/>
                  </a:lnTo>
                  <a:lnTo>
                    <a:pt x="34687" y="34688"/>
                  </a:lnTo>
                  <a:lnTo>
                    <a:pt x="39042" y="28229"/>
                  </a:lnTo>
                  <a:lnTo>
                    <a:pt x="39870" y="24130"/>
                  </a:lnTo>
                  <a:lnTo>
                    <a:pt x="20319" y="24130"/>
                  </a:lnTo>
                  <a:lnTo>
                    <a:pt x="20319" y="16510"/>
                  </a:lnTo>
                  <a:lnTo>
                    <a:pt x="39870" y="16510"/>
                  </a:lnTo>
                  <a:lnTo>
                    <a:pt x="39043" y="12410"/>
                  </a:lnTo>
                  <a:lnTo>
                    <a:pt x="34689" y="5951"/>
                  </a:lnTo>
                  <a:lnTo>
                    <a:pt x="28231" y="1596"/>
                  </a:lnTo>
                  <a:lnTo>
                    <a:pt x="20326" y="0"/>
                  </a:lnTo>
                  <a:close/>
                </a:path>
                <a:path w="1064895" h="40639">
                  <a:moveTo>
                    <a:pt x="1044447" y="0"/>
                  </a:moveTo>
                  <a:lnTo>
                    <a:pt x="1036538" y="1596"/>
                  </a:lnTo>
                  <a:lnTo>
                    <a:pt x="1030079" y="5951"/>
                  </a:lnTo>
                  <a:lnTo>
                    <a:pt x="1025724" y="12410"/>
                  </a:lnTo>
                  <a:lnTo>
                    <a:pt x="1024127" y="20319"/>
                  </a:lnTo>
                  <a:lnTo>
                    <a:pt x="1025724" y="28229"/>
                  </a:lnTo>
                  <a:lnTo>
                    <a:pt x="1030079" y="34688"/>
                  </a:lnTo>
                  <a:lnTo>
                    <a:pt x="1036538" y="39043"/>
                  </a:lnTo>
                  <a:lnTo>
                    <a:pt x="1044447" y="40639"/>
                  </a:lnTo>
                  <a:lnTo>
                    <a:pt x="1052357" y="39043"/>
                  </a:lnTo>
                  <a:lnTo>
                    <a:pt x="1058816" y="34688"/>
                  </a:lnTo>
                  <a:lnTo>
                    <a:pt x="1063170" y="28229"/>
                  </a:lnTo>
                  <a:lnTo>
                    <a:pt x="1063998" y="24130"/>
                  </a:lnTo>
                  <a:lnTo>
                    <a:pt x="1044447" y="24130"/>
                  </a:lnTo>
                  <a:lnTo>
                    <a:pt x="1044447" y="16510"/>
                  </a:lnTo>
                  <a:lnTo>
                    <a:pt x="1063998" y="16510"/>
                  </a:lnTo>
                  <a:lnTo>
                    <a:pt x="1063170" y="12410"/>
                  </a:lnTo>
                  <a:lnTo>
                    <a:pt x="1058816" y="5951"/>
                  </a:lnTo>
                  <a:lnTo>
                    <a:pt x="1052357" y="1596"/>
                  </a:lnTo>
                  <a:lnTo>
                    <a:pt x="1044447" y="0"/>
                  </a:lnTo>
                  <a:close/>
                </a:path>
                <a:path w="1064895" h="40639">
                  <a:moveTo>
                    <a:pt x="39870" y="16510"/>
                  </a:moveTo>
                  <a:lnTo>
                    <a:pt x="20319" y="16510"/>
                  </a:lnTo>
                  <a:lnTo>
                    <a:pt x="20319" y="24130"/>
                  </a:lnTo>
                  <a:lnTo>
                    <a:pt x="39870" y="24130"/>
                  </a:lnTo>
                  <a:lnTo>
                    <a:pt x="40639" y="20319"/>
                  </a:lnTo>
                  <a:lnTo>
                    <a:pt x="39870" y="16510"/>
                  </a:lnTo>
                  <a:close/>
                </a:path>
                <a:path w="1064895" h="40639">
                  <a:moveTo>
                    <a:pt x="1024896" y="16510"/>
                  </a:moveTo>
                  <a:lnTo>
                    <a:pt x="39870" y="16510"/>
                  </a:lnTo>
                  <a:lnTo>
                    <a:pt x="40639" y="20319"/>
                  </a:lnTo>
                  <a:lnTo>
                    <a:pt x="39870" y="24130"/>
                  </a:lnTo>
                  <a:lnTo>
                    <a:pt x="1024897" y="24130"/>
                  </a:lnTo>
                  <a:lnTo>
                    <a:pt x="1024127" y="20319"/>
                  </a:lnTo>
                  <a:lnTo>
                    <a:pt x="1024896" y="16510"/>
                  </a:lnTo>
                  <a:close/>
                </a:path>
                <a:path w="1064895" h="40639">
                  <a:moveTo>
                    <a:pt x="1063998" y="16510"/>
                  </a:moveTo>
                  <a:lnTo>
                    <a:pt x="1044447" y="16510"/>
                  </a:lnTo>
                  <a:lnTo>
                    <a:pt x="1044447" y="24130"/>
                  </a:lnTo>
                  <a:lnTo>
                    <a:pt x="1063998" y="24130"/>
                  </a:lnTo>
                  <a:lnTo>
                    <a:pt x="1064767" y="20319"/>
                  </a:lnTo>
                  <a:lnTo>
                    <a:pt x="1063998" y="16510"/>
                  </a:lnTo>
                  <a:close/>
                </a:path>
              </a:pathLst>
            </a:custGeom>
            <a:solidFill>
              <a:srgbClr val="1D38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83773" y="2641784"/>
              <a:ext cx="0" cy="1308100"/>
            </a:xfrm>
            <a:custGeom>
              <a:avLst/>
              <a:gdLst/>
              <a:ahLst/>
              <a:cxnLst/>
              <a:rect l="l" t="t" r="r" b="b"/>
              <a:pathLst>
                <a:path w="0" h="1308100">
                  <a:moveTo>
                    <a:pt x="0" y="1307966"/>
                  </a:moveTo>
                  <a:lnTo>
                    <a:pt x="0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45080" y="2641784"/>
              <a:ext cx="38735" cy="1308100"/>
            </a:xfrm>
            <a:custGeom>
              <a:avLst/>
              <a:gdLst/>
              <a:ahLst/>
              <a:cxnLst/>
              <a:rect l="l" t="t" r="r" b="b"/>
              <a:pathLst>
                <a:path w="38734" h="1308100">
                  <a:moveTo>
                    <a:pt x="0" y="1307966"/>
                  </a:moveTo>
                  <a:lnTo>
                    <a:pt x="38692" y="1307966"/>
                  </a:lnTo>
                </a:path>
                <a:path w="38734" h="1308100">
                  <a:moveTo>
                    <a:pt x="0" y="982287"/>
                  </a:moveTo>
                  <a:lnTo>
                    <a:pt x="38692" y="982287"/>
                  </a:lnTo>
                </a:path>
                <a:path w="38734" h="1308100">
                  <a:moveTo>
                    <a:pt x="0" y="653103"/>
                  </a:moveTo>
                  <a:lnTo>
                    <a:pt x="38692" y="653103"/>
                  </a:lnTo>
                </a:path>
                <a:path w="38734" h="1308100">
                  <a:moveTo>
                    <a:pt x="0" y="326967"/>
                  </a:moveTo>
                  <a:lnTo>
                    <a:pt x="38692" y="326967"/>
                  </a:lnTo>
                </a:path>
                <a:path w="38734" h="1308100">
                  <a:moveTo>
                    <a:pt x="0" y="0"/>
                  </a:moveTo>
                  <a:lnTo>
                    <a:pt x="38692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83773" y="3949750"/>
              <a:ext cx="3655060" cy="0"/>
            </a:xfrm>
            <a:custGeom>
              <a:avLst/>
              <a:gdLst/>
              <a:ahLst/>
              <a:cxnLst/>
              <a:rect l="l" t="t" r="r" b="b"/>
              <a:pathLst>
                <a:path w="3655060" h="0">
                  <a:moveTo>
                    <a:pt x="0" y="0"/>
                  </a:moveTo>
                  <a:lnTo>
                    <a:pt x="3654562" y="0"/>
                  </a:lnTo>
                </a:path>
              </a:pathLst>
            </a:custGeom>
            <a:ln w="50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592867" y="3214019"/>
              <a:ext cx="2436495" cy="90170"/>
            </a:xfrm>
            <a:custGeom>
              <a:avLst/>
              <a:gdLst/>
              <a:ahLst/>
              <a:cxnLst/>
              <a:rect l="l" t="t" r="r" b="b"/>
              <a:pathLst>
                <a:path w="2436495" h="90170">
                  <a:moveTo>
                    <a:pt x="0" y="0"/>
                  </a:moveTo>
                  <a:lnTo>
                    <a:pt x="1217388" y="80868"/>
                  </a:lnTo>
                  <a:lnTo>
                    <a:pt x="2436374" y="89922"/>
                  </a:lnTo>
                </a:path>
              </a:pathLst>
            </a:custGeom>
            <a:ln w="27939">
              <a:solidFill>
                <a:srgbClr val="9F30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2922" y="3160038"/>
              <a:ext cx="102615" cy="102615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9074" y="3242334"/>
              <a:ext cx="102615" cy="102615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78274" y="3251478"/>
              <a:ext cx="102615" cy="102615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1592867" y="3279418"/>
              <a:ext cx="2436495" cy="98425"/>
            </a:xfrm>
            <a:custGeom>
              <a:avLst/>
              <a:gdLst/>
              <a:ahLst/>
              <a:cxnLst/>
              <a:rect l="l" t="t" r="r" b="b"/>
              <a:pathLst>
                <a:path w="2436495" h="98425">
                  <a:moveTo>
                    <a:pt x="0" y="39854"/>
                  </a:moveTo>
                  <a:lnTo>
                    <a:pt x="1217388" y="98097"/>
                  </a:lnTo>
                  <a:lnTo>
                    <a:pt x="2436374" y="0"/>
                  </a:lnTo>
                </a:path>
              </a:pathLst>
            </a:custGeom>
            <a:ln w="15239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563752" y="3287546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959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60959" y="6095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563752" y="3287547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0" y="0"/>
                  </a:moveTo>
                  <a:lnTo>
                    <a:pt x="60959" y="0"/>
                  </a:lnTo>
                  <a:lnTo>
                    <a:pt x="60959" y="60959"/>
                  </a:lnTo>
                  <a:lnTo>
                    <a:pt x="0" y="60959"/>
                  </a:lnTo>
                  <a:lnTo>
                    <a:pt x="0" y="0"/>
                  </a:lnTo>
                  <a:close/>
                </a:path>
              </a:pathLst>
            </a:custGeom>
            <a:ln w="5079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779904" y="3345458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60959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60959" y="6095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779904" y="3345459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0" y="0"/>
                  </a:moveTo>
                  <a:lnTo>
                    <a:pt x="60959" y="0"/>
                  </a:lnTo>
                  <a:lnTo>
                    <a:pt x="60959" y="60959"/>
                  </a:lnTo>
                  <a:lnTo>
                    <a:pt x="0" y="60959"/>
                  </a:lnTo>
                  <a:lnTo>
                    <a:pt x="0" y="0"/>
                  </a:lnTo>
                  <a:close/>
                </a:path>
              </a:pathLst>
            </a:custGeom>
            <a:ln w="5079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999104" y="3247922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60959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60959" y="6095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999104" y="324792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0" y="0"/>
                  </a:moveTo>
                  <a:lnTo>
                    <a:pt x="60959" y="0"/>
                  </a:lnTo>
                  <a:lnTo>
                    <a:pt x="60959" y="60959"/>
                  </a:lnTo>
                  <a:lnTo>
                    <a:pt x="0" y="60959"/>
                  </a:lnTo>
                  <a:lnTo>
                    <a:pt x="0" y="0"/>
                  </a:lnTo>
                  <a:close/>
                </a:path>
              </a:pathLst>
            </a:custGeom>
            <a:ln w="5079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592867" y="2968774"/>
              <a:ext cx="2436495" cy="49530"/>
            </a:xfrm>
            <a:custGeom>
              <a:avLst/>
              <a:gdLst/>
              <a:ahLst/>
              <a:cxnLst/>
              <a:rect l="l" t="t" r="r" b="b"/>
              <a:pathLst>
                <a:path w="2436495" h="49530">
                  <a:moveTo>
                    <a:pt x="0" y="49048"/>
                  </a:moveTo>
                  <a:lnTo>
                    <a:pt x="1217388" y="33504"/>
                  </a:lnTo>
                  <a:lnTo>
                    <a:pt x="2436374" y="0"/>
                  </a:lnTo>
                </a:path>
              </a:pathLst>
            </a:custGeom>
            <a:ln w="15239">
              <a:solidFill>
                <a:srgbClr val="4F8EB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1212" y="2983255"/>
              <a:ext cx="66039" cy="66039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7364" y="2968015"/>
              <a:ext cx="66039" cy="66039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6564" y="2934487"/>
              <a:ext cx="66039" cy="66039"/>
            </a:xfrm>
            <a:prstGeom prst="rect">
              <a:avLst/>
            </a:prstGeom>
          </p:spPr>
        </p:pic>
      </p:grpSp>
      <p:sp>
        <p:nvSpPr>
          <p:cNvPr id="91" name="object 91" descr=""/>
          <p:cNvSpPr txBox="1"/>
          <p:nvPr/>
        </p:nvSpPr>
        <p:spPr>
          <a:xfrm>
            <a:off x="1122069" y="5658611"/>
            <a:ext cx="523875" cy="369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935"/>
              </a:lnSpc>
              <a:spcBef>
                <a:spcPts val="100"/>
              </a:spcBef>
            </a:pPr>
            <a:r>
              <a:rPr dirty="0" sz="800" spc="-10" b="1">
                <a:solidFill>
                  <a:srgbClr val="9F307E"/>
                </a:solidFill>
                <a:latin typeface="Arial"/>
                <a:cs typeface="Arial"/>
              </a:rPr>
              <a:t>ACURATE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815"/>
              </a:lnSpc>
            </a:pPr>
            <a:r>
              <a:rPr dirty="0" sz="800" spc="-20" b="1" i="1">
                <a:solidFill>
                  <a:srgbClr val="9F307E"/>
                </a:solidFill>
                <a:latin typeface="Arial"/>
                <a:cs typeface="Arial"/>
              </a:rPr>
              <a:t>neo2</a:t>
            </a:r>
            <a:endParaRPr sz="800">
              <a:latin typeface="Arial"/>
              <a:cs typeface="Arial"/>
            </a:endParaRPr>
          </a:p>
          <a:p>
            <a:pPr algn="ctr" marR="27305">
              <a:lnSpc>
                <a:spcPts val="960"/>
              </a:lnSpc>
            </a:pPr>
            <a:r>
              <a:rPr dirty="0" sz="900" spc="-10">
                <a:solidFill>
                  <a:srgbClr val="7F7F7F"/>
                </a:solidFill>
                <a:latin typeface="Arial"/>
                <a:cs typeface="Arial"/>
              </a:rPr>
              <a:t>n=676</a:t>
            </a:r>
            <a:endParaRPr sz="90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715369" y="5606231"/>
            <a:ext cx="808355" cy="42227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800" b="1">
                <a:solidFill>
                  <a:srgbClr val="33CCCC"/>
                </a:solidFill>
                <a:latin typeface="Arial"/>
                <a:cs typeface="Arial"/>
              </a:rPr>
              <a:t>Evolut</a:t>
            </a:r>
            <a:r>
              <a:rPr dirty="0" sz="800" spc="140" b="1">
                <a:solidFill>
                  <a:srgbClr val="33CCCC"/>
                </a:solidFill>
                <a:latin typeface="Arial"/>
                <a:cs typeface="Arial"/>
              </a:rPr>
              <a:t>  </a:t>
            </a:r>
            <a:r>
              <a:rPr dirty="0" sz="800" spc="-10" b="1">
                <a:solidFill>
                  <a:srgbClr val="4F8EBC"/>
                </a:solidFill>
                <a:latin typeface="Arial"/>
                <a:cs typeface="Arial"/>
              </a:rPr>
              <a:t>SAPIEN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459105" algn="l"/>
              </a:tabLst>
            </a:pPr>
            <a:r>
              <a:rPr dirty="0" sz="900" spc="-10">
                <a:solidFill>
                  <a:srgbClr val="7F7F7F"/>
                </a:solidFill>
                <a:latin typeface="Arial"/>
                <a:cs typeface="Arial"/>
              </a:rPr>
              <a:t>n=218</a:t>
            </a:r>
            <a:r>
              <a:rPr dirty="0" sz="90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dirty="0" sz="900" spc="-10">
                <a:solidFill>
                  <a:srgbClr val="7F7F7F"/>
                </a:solidFill>
                <a:latin typeface="Arial"/>
                <a:cs typeface="Arial"/>
              </a:rPr>
              <a:t>n=463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2974573" y="5667755"/>
            <a:ext cx="1445260" cy="366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875"/>
              </a:lnSpc>
              <a:spcBef>
                <a:spcPts val="100"/>
              </a:spcBef>
            </a:pPr>
            <a:r>
              <a:rPr dirty="0" baseline="6944" sz="1200" b="1">
                <a:solidFill>
                  <a:srgbClr val="9F307E"/>
                </a:solidFill>
                <a:latin typeface="Arial"/>
                <a:cs typeface="Arial"/>
              </a:rPr>
              <a:t>ACURATE</a:t>
            </a:r>
            <a:r>
              <a:rPr dirty="0" baseline="6944" sz="1200" spc="61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33CCCC"/>
                </a:solidFill>
                <a:latin typeface="Arial"/>
                <a:cs typeface="Arial"/>
              </a:rPr>
              <a:t>Evolut</a:t>
            </a:r>
            <a:r>
              <a:rPr dirty="0" sz="800" spc="365" b="1">
                <a:solidFill>
                  <a:srgbClr val="33CCCC"/>
                </a:solidFill>
                <a:latin typeface="Arial"/>
                <a:cs typeface="Arial"/>
              </a:rPr>
              <a:t> </a:t>
            </a:r>
            <a:r>
              <a:rPr dirty="0" sz="800" spc="-10" b="1">
                <a:solidFill>
                  <a:srgbClr val="4F8EBC"/>
                </a:solidFill>
                <a:latin typeface="Arial"/>
                <a:cs typeface="Arial"/>
              </a:rPr>
              <a:t>SAPIEN</a:t>
            </a:r>
            <a:endParaRPr sz="800">
              <a:latin typeface="Arial"/>
              <a:cs typeface="Arial"/>
            </a:endParaRPr>
          </a:p>
          <a:p>
            <a:pPr marL="181610">
              <a:lnSpc>
                <a:spcPts val="800"/>
              </a:lnSpc>
            </a:pPr>
            <a:r>
              <a:rPr dirty="0" sz="800" spc="-20" b="1" i="1">
                <a:solidFill>
                  <a:srgbClr val="9F307E"/>
                </a:solidFill>
                <a:latin typeface="Arial"/>
                <a:cs typeface="Arial"/>
              </a:rPr>
              <a:t>neo2</a:t>
            </a:r>
            <a:endParaRPr sz="800">
              <a:latin typeface="Arial"/>
              <a:cs typeface="Arial"/>
            </a:endParaRPr>
          </a:p>
          <a:p>
            <a:pPr marL="135890">
              <a:lnSpc>
                <a:spcPts val="1005"/>
              </a:lnSpc>
              <a:tabLst>
                <a:tab pos="647065" algn="l"/>
              </a:tabLst>
            </a:pPr>
            <a:r>
              <a:rPr dirty="0" sz="900" spc="-10">
                <a:solidFill>
                  <a:srgbClr val="7F7F7F"/>
                </a:solidFill>
                <a:latin typeface="Arial"/>
                <a:cs typeface="Arial"/>
              </a:rPr>
              <a:t>n=586</a:t>
            </a:r>
            <a:r>
              <a:rPr dirty="0" sz="900">
                <a:solidFill>
                  <a:srgbClr val="7F7F7F"/>
                </a:solidFill>
                <a:latin typeface="Arial"/>
                <a:cs typeface="Arial"/>
              </a:rPr>
              <a:t>	n=209</a:t>
            </a:r>
            <a:r>
              <a:rPr dirty="0" sz="900" spc="165">
                <a:solidFill>
                  <a:srgbClr val="7F7F7F"/>
                </a:solidFill>
                <a:latin typeface="Arial"/>
                <a:cs typeface="Arial"/>
              </a:rPr>
              <a:t>  </a:t>
            </a:r>
            <a:r>
              <a:rPr dirty="0" sz="900" spc="-20">
                <a:solidFill>
                  <a:srgbClr val="7F7F7F"/>
                </a:solidFill>
                <a:latin typeface="Arial"/>
                <a:cs typeface="Arial"/>
              </a:rPr>
              <a:t>n=388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936790" y="1954276"/>
            <a:ext cx="65589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9225" algn="l"/>
              </a:tabLst>
            </a:pP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Mean</a:t>
            </a:r>
            <a:r>
              <a:rPr dirty="0" sz="1600" spc="-3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384C"/>
                </a:solidFill>
                <a:latin typeface="Arial"/>
                <a:cs typeface="Arial"/>
              </a:rPr>
              <a:t>Gradient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	Paravalvular</a:t>
            </a:r>
            <a:r>
              <a:rPr dirty="0" sz="1600" spc="-5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384C"/>
                </a:solidFill>
                <a:latin typeface="Arial"/>
                <a:cs typeface="Arial"/>
              </a:rPr>
              <a:t>Regurgitation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703628" y="3840988"/>
            <a:ext cx="1790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Calibri"/>
                <a:cs typeface="Calibri"/>
              </a:rPr>
              <a:t>0.0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703628" y="3514852"/>
            <a:ext cx="1790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Calibri"/>
                <a:cs typeface="Calibri"/>
              </a:rPr>
              <a:t>4.0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703628" y="3188715"/>
            <a:ext cx="1790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latin typeface="Calibri"/>
                <a:cs typeface="Calibri"/>
              </a:rPr>
              <a:t>8.0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641855" y="2859532"/>
            <a:ext cx="2425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Calibri"/>
                <a:cs typeface="Calibri"/>
              </a:rPr>
              <a:t>12.0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641855" y="2533396"/>
            <a:ext cx="2425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Calibri"/>
                <a:cs typeface="Calibri"/>
              </a:rPr>
              <a:t>16.0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0" name="object 10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43068" y="2146300"/>
            <a:ext cx="195071" cy="84326"/>
          </a:xfrm>
          <a:prstGeom prst="rect">
            <a:avLst/>
          </a:prstGeom>
        </p:spPr>
      </p:pic>
      <p:sp>
        <p:nvSpPr>
          <p:cNvPr id="101" name="object 101" descr=""/>
          <p:cNvSpPr txBox="1"/>
          <p:nvPr/>
        </p:nvSpPr>
        <p:spPr>
          <a:xfrm>
            <a:off x="4442760" y="2101168"/>
            <a:ext cx="28702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65"/>
              </a:lnSpc>
            </a:pPr>
            <a:r>
              <a:rPr dirty="0" sz="1100" spc="-20">
                <a:latin typeface="Calibri"/>
                <a:cs typeface="Calibri"/>
              </a:rPr>
              <a:t>neo2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2" name="object 102" descr=""/>
          <p:cNvSpPr/>
          <p:nvPr/>
        </p:nvSpPr>
        <p:spPr>
          <a:xfrm>
            <a:off x="3643068" y="2376314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 h="0">
                <a:moveTo>
                  <a:pt x="0" y="0"/>
                </a:moveTo>
                <a:lnTo>
                  <a:pt x="195071" y="0"/>
                </a:lnTo>
              </a:path>
            </a:pathLst>
          </a:custGeom>
          <a:ln w="15239">
            <a:solidFill>
              <a:srgbClr val="33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3" name="object 103" descr=""/>
          <p:cNvGrpSpPr/>
          <p:nvPr/>
        </p:nvGrpSpPr>
        <p:grpSpPr>
          <a:xfrm>
            <a:off x="3706876" y="2341372"/>
            <a:ext cx="66040" cy="66040"/>
            <a:chOff x="3706876" y="2341372"/>
            <a:chExt cx="66040" cy="66040"/>
          </a:xfrm>
        </p:grpSpPr>
        <p:sp>
          <p:nvSpPr>
            <p:cNvPr id="104" name="object 104" descr=""/>
            <p:cNvSpPr/>
            <p:nvPr/>
          </p:nvSpPr>
          <p:spPr>
            <a:xfrm>
              <a:off x="3709416" y="234391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60959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60959" y="6095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33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709416" y="2343912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0" y="0"/>
                  </a:moveTo>
                  <a:lnTo>
                    <a:pt x="60959" y="0"/>
                  </a:lnTo>
                  <a:lnTo>
                    <a:pt x="60959" y="60959"/>
                  </a:lnTo>
                  <a:lnTo>
                    <a:pt x="0" y="60959"/>
                  </a:lnTo>
                  <a:lnTo>
                    <a:pt x="0" y="0"/>
                  </a:lnTo>
                  <a:close/>
                </a:path>
              </a:pathLst>
            </a:custGeom>
            <a:ln w="5079">
              <a:solidFill>
                <a:srgbClr val="33CC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" name="object 106" descr=""/>
          <p:cNvSpPr txBox="1"/>
          <p:nvPr/>
        </p:nvSpPr>
        <p:spPr>
          <a:xfrm>
            <a:off x="3846014" y="2249423"/>
            <a:ext cx="918844" cy="397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100"/>
              </a:spcBef>
            </a:pPr>
            <a:r>
              <a:rPr dirty="0" sz="1100" spc="-35">
                <a:latin typeface="Calibri"/>
                <a:cs typeface="Calibri"/>
              </a:rPr>
              <a:t>Ev</a:t>
            </a:r>
            <a:r>
              <a:rPr dirty="0" sz="1100" spc="-1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olut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(n=244) </a:t>
            </a:r>
            <a:r>
              <a:rPr dirty="0" sz="1100">
                <a:latin typeface="Calibri"/>
                <a:cs typeface="Calibri"/>
              </a:rPr>
              <a:t>SAPIEN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(n=504)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1240869" y="3749040"/>
            <a:ext cx="3060700" cy="858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316355" algn="l"/>
                <a:tab pos="2616200" algn="l"/>
              </a:tabLst>
            </a:pPr>
            <a:r>
              <a:rPr dirty="0" sz="1100" spc="-10">
                <a:latin typeface="Arial"/>
                <a:cs typeface="Arial"/>
              </a:rPr>
              <a:t>Discharge</a:t>
            </a:r>
            <a:r>
              <a:rPr dirty="0" sz="1100">
                <a:latin typeface="Arial"/>
                <a:cs typeface="Arial"/>
              </a:rPr>
              <a:t>	30 </a:t>
            </a:r>
            <a:r>
              <a:rPr dirty="0" sz="1100" spc="-20">
                <a:latin typeface="Arial"/>
                <a:cs typeface="Arial"/>
              </a:rPr>
              <a:t>Days</a:t>
            </a:r>
            <a:r>
              <a:rPr dirty="0" sz="1100">
                <a:latin typeface="Arial"/>
                <a:cs typeface="Arial"/>
              </a:rPr>
              <a:t>	1 </a:t>
            </a:r>
            <a:r>
              <a:rPr dirty="0" sz="1100" spc="-20">
                <a:latin typeface="Arial"/>
                <a:cs typeface="Arial"/>
              </a:rPr>
              <a:t>Year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11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</a:pP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Doppler</a:t>
            </a:r>
            <a:r>
              <a:rPr dirty="0" sz="1600" spc="-4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Velocity</a:t>
            </a:r>
            <a:r>
              <a:rPr dirty="0" sz="1600" spc="-3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Index</a:t>
            </a:r>
            <a:r>
              <a:rPr dirty="0" sz="1600" spc="-3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1D384C"/>
                </a:solidFill>
                <a:latin typeface="Arial"/>
                <a:cs typeface="Arial"/>
              </a:rPr>
              <a:t>(DVI)</a:t>
            </a:r>
            <a:endParaRPr sz="1600">
              <a:latin typeface="Arial"/>
              <a:cs typeface="Arial"/>
            </a:endParaRPr>
          </a:p>
          <a:p>
            <a:pPr algn="ctr" marL="8255">
              <a:lnSpc>
                <a:spcPct val="100000"/>
              </a:lnSpc>
              <a:spcBef>
                <a:spcPts val="745"/>
              </a:spcBef>
              <a:tabLst>
                <a:tab pos="2001520" algn="l"/>
              </a:tabLst>
            </a:pPr>
            <a:r>
              <a:rPr dirty="0" sz="1000" spc="-10">
                <a:solidFill>
                  <a:srgbClr val="1D384C"/>
                </a:solidFill>
                <a:latin typeface="Arial"/>
                <a:cs typeface="Arial"/>
              </a:rPr>
              <a:t>Discharge</a:t>
            </a:r>
            <a:r>
              <a:rPr dirty="0" sz="1000">
                <a:solidFill>
                  <a:srgbClr val="1D384C"/>
                </a:solidFill>
                <a:latin typeface="Arial"/>
                <a:cs typeface="Arial"/>
              </a:rPr>
              <a:t>	1</a:t>
            </a:r>
            <a:r>
              <a:rPr dirty="0" sz="1000" spc="-5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1D384C"/>
                </a:solidFill>
                <a:latin typeface="Arial"/>
                <a:cs typeface="Arial"/>
              </a:rPr>
              <a:t>Year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8" name="object 10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43068" y="2527300"/>
            <a:ext cx="195071" cy="66039"/>
          </a:xfrm>
          <a:prstGeom prst="rect">
            <a:avLst/>
          </a:prstGeom>
        </p:spPr>
      </p:pic>
      <p:sp>
        <p:nvSpPr>
          <p:cNvPr id="109" name="object 109" descr=""/>
          <p:cNvSpPr txBox="1"/>
          <p:nvPr/>
        </p:nvSpPr>
        <p:spPr>
          <a:xfrm>
            <a:off x="473520" y="3023912"/>
            <a:ext cx="181610" cy="4425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100" spc="-20">
                <a:latin typeface="Arial"/>
                <a:cs typeface="Arial"/>
              </a:rPr>
              <a:t>mmHg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2675894" y="2733039"/>
            <a:ext cx="343535" cy="85788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300" spc="-20">
                <a:solidFill>
                  <a:srgbClr val="4F8EBC"/>
                </a:solidFill>
                <a:latin typeface="Arial"/>
                <a:cs typeface="Arial"/>
              </a:rPr>
              <a:t>11.6</a:t>
            </a:r>
            <a:endParaRPr sz="130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  <a:spcBef>
                <a:spcPts val="434"/>
              </a:spcBef>
            </a:pPr>
            <a:r>
              <a:rPr dirty="0" sz="1300" spc="-25">
                <a:solidFill>
                  <a:srgbClr val="9F307E"/>
                </a:solidFill>
                <a:latin typeface="Arial"/>
                <a:cs typeface="Arial"/>
              </a:rPr>
              <a:t>8.0</a:t>
            </a:r>
            <a:endParaRPr sz="1300">
              <a:latin typeface="Arial"/>
              <a:cs typeface="Arial"/>
            </a:endParaRPr>
          </a:p>
          <a:p>
            <a:pPr marL="51435">
              <a:lnSpc>
                <a:spcPct val="100000"/>
              </a:lnSpc>
              <a:spcBef>
                <a:spcPts val="1005"/>
              </a:spcBef>
            </a:pPr>
            <a:r>
              <a:rPr dirty="0" sz="1300" spc="-25">
                <a:solidFill>
                  <a:srgbClr val="33CCCC"/>
                </a:solidFill>
                <a:latin typeface="Arial"/>
                <a:cs typeface="Arial"/>
              </a:rPr>
              <a:t>7.0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1201154" y="2912871"/>
            <a:ext cx="34353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65"/>
              </a:lnSpc>
              <a:spcBef>
                <a:spcPts val="100"/>
              </a:spcBef>
            </a:pPr>
            <a:r>
              <a:rPr dirty="0" sz="1300" spc="-20">
                <a:solidFill>
                  <a:srgbClr val="4F8EBC"/>
                </a:solidFill>
                <a:latin typeface="Arial"/>
                <a:cs typeface="Arial"/>
              </a:rPr>
              <a:t>11.4</a:t>
            </a:r>
            <a:endParaRPr sz="1300">
              <a:latin typeface="Arial"/>
              <a:cs typeface="Arial"/>
            </a:endParaRPr>
          </a:p>
          <a:p>
            <a:pPr marL="57785">
              <a:lnSpc>
                <a:spcPts val="1235"/>
              </a:lnSpc>
            </a:pPr>
            <a:r>
              <a:rPr dirty="0" sz="1300" spc="-25">
                <a:solidFill>
                  <a:srgbClr val="9F307E"/>
                </a:solidFill>
                <a:latin typeface="Arial"/>
                <a:cs typeface="Arial"/>
              </a:rPr>
              <a:t>9.0</a:t>
            </a:r>
            <a:endParaRPr sz="1300">
              <a:latin typeface="Arial"/>
              <a:cs typeface="Arial"/>
            </a:endParaRPr>
          </a:p>
          <a:p>
            <a:pPr marL="57785">
              <a:lnSpc>
                <a:spcPts val="1330"/>
              </a:lnSpc>
            </a:pPr>
            <a:r>
              <a:rPr dirty="0" sz="1300" spc="-25">
                <a:solidFill>
                  <a:srgbClr val="33CCCC"/>
                </a:solidFill>
                <a:latin typeface="Arial"/>
                <a:cs typeface="Arial"/>
              </a:rPr>
              <a:t>7.7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4071489" y="2684272"/>
            <a:ext cx="343535" cy="83058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300" spc="-20">
                <a:solidFill>
                  <a:srgbClr val="4F8EBC"/>
                </a:solidFill>
                <a:latin typeface="Arial"/>
                <a:cs typeface="Arial"/>
              </a:rPr>
              <a:t>12.0</a:t>
            </a:r>
            <a:endParaRPr sz="1300">
              <a:latin typeface="Arial"/>
              <a:cs typeface="Arial"/>
            </a:endParaRPr>
          </a:p>
          <a:p>
            <a:pPr marL="85725">
              <a:lnSpc>
                <a:spcPts val="1525"/>
              </a:lnSpc>
              <a:spcBef>
                <a:spcPts val="865"/>
              </a:spcBef>
            </a:pPr>
            <a:r>
              <a:rPr dirty="0" sz="1300" spc="-25">
                <a:solidFill>
                  <a:srgbClr val="33CCCC"/>
                </a:solidFill>
                <a:latin typeface="Arial"/>
                <a:cs typeface="Arial"/>
              </a:rPr>
              <a:t>8.2</a:t>
            </a:r>
            <a:endParaRPr sz="1300">
              <a:latin typeface="Arial"/>
              <a:cs typeface="Arial"/>
            </a:endParaRPr>
          </a:p>
          <a:p>
            <a:pPr marL="83820">
              <a:lnSpc>
                <a:spcPts val="1525"/>
              </a:lnSpc>
            </a:pPr>
            <a:r>
              <a:rPr dirty="0" sz="1300" spc="-25">
                <a:solidFill>
                  <a:srgbClr val="9F307E"/>
                </a:solidFill>
                <a:latin typeface="Arial"/>
                <a:cs typeface="Arial"/>
              </a:rPr>
              <a:t>7.9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3" name="object 113" descr=""/>
          <p:cNvSpPr/>
          <p:nvPr/>
        </p:nvSpPr>
        <p:spPr>
          <a:xfrm>
            <a:off x="4444562" y="2116771"/>
            <a:ext cx="287020" cy="147955"/>
          </a:xfrm>
          <a:custGeom>
            <a:avLst/>
            <a:gdLst/>
            <a:ahLst/>
            <a:cxnLst/>
            <a:rect l="l" t="t" r="r" b="b"/>
            <a:pathLst>
              <a:path w="287020" h="147955">
                <a:moveTo>
                  <a:pt x="286641" y="0"/>
                </a:moveTo>
                <a:lnTo>
                  <a:pt x="0" y="0"/>
                </a:lnTo>
                <a:lnTo>
                  <a:pt x="0" y="147732"/>
                </a:lnTo>
                <a:lnTo>
                  <a:pt x="286641" y="147732"/>
                </a:lnTo>
                <a:lnTo>
                  <a:pt x="2866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 txBox="1"/>
          <p:nvPr/>
        </p:nvSpPr>
        <p:spPr>
          <a:xfrm>
            <a:off x="3846014" y="2081784"/>
            <a:ext cx="13760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ACURATE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000" i="1">
                <a:latin typeface="Arial"/>
                <a:cs typeface="Arial"/>
              </a:rPr>
              <a:t>neo2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100" spc="-10">
                <a:latin typeface="Calibri"/>
                <a:cs typeface="Calibri"/>
              </a:rPr>
              <a:t>(n=752)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914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Retrospective</a:t>
            </a:r>
            <a:r>
              <a:rPr dirty="0" spc="-160"/>
              <a:t> </a:t>
            </a:r>
            <a:r>
              <a:rPr dirty="0" spc="-10"/>
              <a:t>Review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0531" y="1992376"/>
            <a:ext cx="8176259" cy="962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87020" marR="5080" indent="-274320">
              <a:lnSpc>
                <a:spcPct val="101099"/>
              </a:lnSpc>
              <a:spcBef>
                <a:spcPts val="75"/>
              </a:spcBef>
              <a:buClr>
                <a:srgbClr val="9F307E"/>
              </a:buClr>
              <a:buSzPct val="110526"/>
              <a:buChar char="•"/>
              <a:tabLst>
                <a:tab pos="287020" algn="l"/>
              </a:tabLst>
            </a:pP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A</a:t>
            </a:r>
            <a:r>
              <a:rPr dirty="0" sz="1900" spc="-114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post-hoc</a:t>
            </a:r>
            <a:r>
              <a:rPr dirty="0" sz="1900" spc="-1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case</a:t>
            </a:r>
            <a:r>
              <a:rPr dirty="0" sz="1900" spc="-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review</a:t>
            </a:r>
            <a:r>
              <a:rPr dirty="0" sz="1900" spc="-1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of</a:t>
            </a:r>
            <a:r>
              <a:rPr dirty="0" sz="1900" spc="-12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ACURATE</a:t>
            </a:r>
            <a:r>
              <a:rPr dirty="0" sz="1900" spc="-1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1D384C"/>
                </a:solidFill>
                <a:latin typeface="Arial"/>
                <a:cs typeface="Arial"/>
              </a:rPr>
              <a:t>neo2</a:t>
            </a:r>
            <a:r>
              <a:rPr dirty="0" sz="1900" spc="-10" i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implantation</a:t>
            </a:r>
            <a:r>
              <a:rPr dirty="0" sz="1900" spc="-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evaluated</a:t>
            </a:r>
            <a:r>
              <a:rPr dirty="0" sz="1900" spc="-10">
                <a:solidFill>
                  <a:srgbClr val="1D384C"/>
                </a:solidFill>
                <a:latin typeface="Arial"/>
                <a:cs typeface="Arial"/>
              </a:rPr>
              <a:t> proper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valve frame expansion per</a:t>
            </a:r>
            <a:r>
              <a:rPr dirty="0" sz="1900" spc="-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angiographic</a:t>
            </a:r>
            <a:r>
              <a:rPr dirty="0" sz="1900" spc="-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D384C"/>
                </a:solidFill>
                <a:latin typeface="Arial"/>
                <a:cs typeface="Arial"/>
              </a:rPr>
              <a:t>imaging</a:t>
            </a:r>
            <a:endParaRPr sz="1900">
              <a:latin typeface="Arial"/>
              <a:cs typeface="Arial"/>
            </a:endParaRPr>
          </a:p>
          <a:p>
            <a:pPr lvl="1" marL="607695" indent="-229870">
              <a:lnSpc>
                <a:spcPct val="100000"/>
              </a:lnSpc>
              <a:spcBef>
                <a:spcPts val="625"/>
              </a:spcBef>
              <a:buClr>
                <a:srgbClr val="6699FF"/>
              </a:buClr>
              <a:buSzPct val="66666"/>
              <a:buChar char="►"/>
              <a:tabLst>
                <a:tab pos="607695" algn="l"/>
              </a:tabLst>
            </a:pPr>
            <a:r>
              <a:rPr dirty="0" sz="1800" spc="-30">
                <a:solidFill>
                  <a:srgbClr val="1D384C"/>
                </a:solidFill>
                <a:latin typeface="Arial"/>
                <a:cs typeface="Arial"/>
              </a:rPr>
              <a:t>Under-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expansion</a:t>
            </a:r>
            <a:r>
              <a:rPr dirty="0" sz="1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can</a:t>
            </a:r>
            <a:r>
              <a:rPr dirty="0" sz="1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be</a:t>
            </a:r>
            <a:r>
              <a:rPr dirty="0" sz="1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identified</a:t>
            </a:r>
            <a:r>
              <a:rPr dirty="0" sz="1800" spc="-6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by</a:t>
            </a:r>
            <a:r>
              <a:rPr dirty="0" sz="1800" spc="-6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1D384C"/>
                </a:solidFill>
                <a:latin typeface="Arial"/>
                <a:cs typeface="Arial"/>
              </a:rPr>
              <a:t>non-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parallel</a:t>
            </a:r>
            <a:r>
              <a:rPr dirty="0" sz="1800" spc="-5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commissure</a:t>
            </a:r>
            <a:r>
              <a:rPr dirty="0" sz="1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posts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30156" y="3075051"/>
            <a:ext cx="1338580" cy="2443480"/>
            <a:chOff x="1530156" y="3075051"/>
            <a:chExt cx="1338580" cy="24434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0156" y="3075051"/>
              <a:ext cx="1338433" cy="24429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36085" y="3186066"/>
              <a:ext cx="200660" cy="2298700"/>
            </a:xfrm>
            <a:custGeom>
              <a:avLst/>
              <a:gdLst/>
              <a:ahLst/>
              <a:cxnLst/>
              <a:rect l="l" t="t" r="r" b="b"/>
              <a:pathLst>
                <a:path w="200660" h="2298700">
                  <a:moveTo>
                    <a:pt x="200449" y="0"/>
                  </a:moveTo>
                  <a:lnTo>
                    <a:pt x="0" y="2298221"/>
                  </a:lnTo>
                </a:path>
              </a:pathLst>
            </a:custGeom>
            <a:ln w="152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08680" y="3142781"/>
              <a:ext cx="300990" cy="2307590"/>
            </a:xfrm>
            <a:custGeom>
              <a:avLst/>
              <a:gdLst/>
              <a:ahLst/>
              <a:cxnLst/>
              <a:rect l="l" t="t" r="r" b="b"/>
              <a:pathLst>
                <a:path w="300989" h="2307590">
                  <a:moveTo>
                    <a:pt x="0" y="0"/>
                  </a:moveTo>
                  <a:lnTo>
                    <a:pt x="300814" y="2307538"/>
                  </a:lnTo>
                </a:path>
              </a:pathLst>
            </a:custGeom>
            <a:ln w="152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3398333" y="3320116"/>
            <a:ext cx="2182495" cy="1953260"/>
            <a:chOff x="3398333" y="3320116"/>
            <a:chExt cx="2182495" cy="195326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8333" y="3320116"/>
              <a:ext cx="2182378" cy="195287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447729" y="3926471"/>
              <a:ext cx="1665605" cy="1223645"/>
            </a:xfrm>
            <a:custGeom>
              <a:avLst/>
              <a:gdLst/>
              <a:ahLst/>
              <a:cxnLst/>
              <a:rect l="l" t="t" r="r" b="b"/>
              <a:pathLst>
                <a:path w="1665604" h="1223645">
                  <a:moveTo>
                    <a:pt x="0" y="0"/>
                  </a:moveTo>
                  <a:lnTo>
                    <a:pt x="1665373" y="1223515"/>
                  </a:lnTo>
                </a:path>
              </a:pathLst>
            </a:custGeom>
            <a:ln w="152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781266" y="3624576"/>
              <a:ext cx="1304290" cy="1570990"/>
            </a:xfrm>
            <a:custGeom>
              <a:avLst/>
              <a:gdLst/>
              <a:ahLst/>
              <a:cxnLst/>
              <a:rect l="l" t="t" r="r" b="b"/>
              <a:pathLst>
                <a:path w="1304289" h="1570989">
                  <a:moveTo>
                    <a:pt x="0" y="0"/>
                  </a:moveTo>
                  <a:lnTo>
                    <a:pt x="1303992" y="1570727"/>
                  </a:lnTo>
                </a:path>
              </a:pathLst>
            </a:custGeom>
            <a:ln w="152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864075" y="5607303"/>
            <a:ext cx="8322309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0">
                <a:solidFill>
                  <a:srgbClr val="9F307E"/>
                </a:solidFill>
                <a:latin typeface="Arial"/>
                <a:cs typeface="Arial"/>
              </a:rPr>
              <a:t>Valve</a:t>
            </a:r>
            <a:r>
              <a:rPr dirty="0" sz="1900" spc="-15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9F307E"/>
                </a:solidFill>
                <a:latin typeface="Arial"/>
                <a:cs typeface="Arial"/>
              </a:rPr>
              <a:t>frame</a:t>
            </a:r>
            <a:r>
              <a:rPr dirty="0" sz="1900" spc="-15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9F307E"/>
                </a:solidFill>
                <a:latin typeface="Arial"/>
                <a:cs typeface="Arial"/>
              </a:rPr>
              <a:t>under-</a:t>
            </a:r>
            <a:r>
              <a:rPr dirty="0" sz="1900">
                <a:solidFill>
                  <a:srgbClr val="9F307E"/>
                </a:solidFill>
                <a:latin typeface="Arial"/>
                <a:cs typeface="Arial"/>
              </a:rPr>
              <a:t>expansion</a:t>
            </a:r>
            <a:r>
              <a:rPr dirty="0" sz="1900" spc="-15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9F307E"/>
                </a:solidFill>
                <a:latin typeface="Arial"/>
                <a:cs typeface="Arial"/>
              </a:rPr>
              <a:t>was</a:t>
            </a:r>
            <a:r>
              <a:rPr dirty="0" sz="1900" spc="-20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9F307E"/>
                </a:solidFill>
                <a:latin typeface="Arial"/>
                <a:cs typeface="Arial"/>
              </a:rPr>
              <a:t>present</a:t>
            </a:r>
            <a:r>
              <a:rPr dirty="0" sz="1900" spc="-20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9F307E"/>
                </a:solidFill>
                <a:latin typeface="Arial"/>
                <a:cs typeface="Arial"/>
              </a:rPr>
              <a:t>in</a:t>
            </a:r>
            <a:r>
              <a:rPr dirty="0" sz="1900" spc="-15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9F307E"/>
                </a:solidFill>
                <a:latin typeface="Arial"/>
                <a:cs typeface="Arial"/>
              </a:rPr>
              <a:t>~20%</a:t>
            </a:r>
            <a:r>
              <a:rPr dirty="0" sz="1900" spc="-10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9F307E"/>
                </a:solidFill>
                <a:latin typeface="Arial"/>
                <a:cs typeface="Arial"/>
              </a:rPr>
              <a:t>of</a:t>
            </a:r>
            <a:r>
              <a:rPr dirty="0" sz="1900" spc="-125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9F307E"/>
                </a:solidFill>
                <a:latin typeface="Arial"/>
                <a:cs typeface="Arial"/>
              </a:rPr>
              <a:t>ACURATE</a:t>
            </a:r>
            <a:r>
              <a:rPr dirty="0" sz="1900" spc="-20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 i="1">
                <a:solidFill>
                  <a:srgbClr val="9F307E"/>
                </a:solidFill>
                <a:latin typeface="Arial"/>
                <a:cs typeface="Arial"/>
              </a:rPr>
              <a:t>neo2</a:t>
            </a:r>
            <a:r>
              <a:rPr dirty="0" sz="1900" spc="-15" i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9F307E"/>
                </a:solidFill>
                <a:latin typeface="Arial"/>
                <a:cs typeface="Arial"/>
              </a:rPr>
              <a:t>cases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110455" y="3232698"/>
            <a:ext cx="2051050" cy="2127885"/>
            <a:chOff x="6110455" y="3232698"/>
            <a:chExt cx="2051050" cy="2127885"/>
          </a:xfrm>
        </p:grpSpPr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0455" y="3232698"/>
              <a:ext cx="2051029" cy="212770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672025" y="3667900"/>
              <a:ext cx="1133475" cy="1619250"/>
            </a:xfrm>
            <a:custGeom>
              <a:avLst/>
              <a:gdLst/>
              <a:ahLst/>
              <a:cxnLst/>
              <a:rect l="l" t="t" r="r" b="b"/>
              <a:pathLst>
                <a:path w="1133475" h="1619250">
                  <a:moveTo>
                    <a:pt x="0" y="0"/>
                  </a:moveTo>
                  <a:lnTo>
                    <a:pt x="1133043" y="1618842"/>
                  </a:lnTo>
                </a:path>
              </a:pathLst>
            </a:custGeom>
            <a:ln w="152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40922" y="3443648"/>
              <a:ext cx="894080" cy="1742439"/>
            </a:xfrm>
            <a:custGeom>
              <a:avLst/>
              <a:gdLst/>
              <a:ahLst/>
              <a:cxnLst/>
              <a:rect l="l" t="t" r="r" b="b"/>
              <a:pathLst>
                <a:path w="894079" h="1742439">
                  <a:moveTo>
                    <a:pt x="0" y="0"/>
                  </a:moveTo>
                  <a:lnTo>
                    <a:pt x="894079" y="1741919"/>
                  </a:lnTo>
                </a:path>
              </a:pathLst>
            </a:custGeom>
            <a:ln w="1523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2163" y="1947899"/>
            <a:ext cx="2950282" cy="18520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2163" y="4133988"/>
            <a:ext cx="2950281" cy="185204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002279" y="4373879"/>
            <a:ext cx="2929255" cy="652780"/>
            <a:chOff x="3002279" y="4373879"/>
            <a:chExt cx="2929255" cy="65278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2279" y="4383023"/>
              <a:ext cx="2929127" cy="59435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0567" y="4373879"/>
              <a:ext cx="2892552" cy="65227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074404" y="4454311"/>
            <a:ext cx="2785110" cy="45021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>
              <a:lnSpc>
                <a:spcPts val="1530"/>
              </a:lnSpc>
              <a:spcBef>
                <a:spcPts val="320"/>
              </a:spcBef>
            </a:pPr>
            <a:r>
              <a:rPr dirty="0" sz="1300" spc="-25" b="1">
                <a:solidFill>
                  <a:srgbClr val="FFFFFF"/>
                </a:solidFill>
                <a:latin typeface="Arial"/>
                <a:cs typeface="Arial"/>
              </a:rPr>
              <a:t>Under-</a:t>
            </a:r>
            <a:r>
              <a:rPr dirty="0" sz="1300" spc="-20" b="1">
                <a:solidFill>
                  <a:srgbClr val="FFFFFF"/>
                </a:solidFill>
                <a:latin typeface="Arial"/>
                <a:cs typeface="Arial"/>
              </a:rPr>
              <a:t>Expanded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ACURATE</a:t>
            </a:r>
            <a:r>
              <a:rPr dirty="0" sz="13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0" b="1" i="1">
                <a:solidFill>
                  <a:srgbClr val="FFFFFF"/>
                </a:solidFill>
                <a:latin typeface="Arial"/>
                <a:cs typeface="Arial"/>
              </a:rPr>
              <a:t>neo2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90"/>
              </a:lnSpc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Max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Velocity</a:t>
            </a:r>
            <a:r>
              <a:rPr dirty="0" sz="11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3.1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Arial"/>
                <a:cs typeface="Arial"/>
              </a:rPr>
              <a:t>m/s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002279" y="2340864"/>
            <a:ext cx="2929255" cy="649605"/>
            <a:chOff x="3002279" y="2340864"/>
            <a:chExt cx="2929255" cy="64960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2279" y="2346960"/>
              <a:ext cx="2929127" cy="5974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9647" y="2340864"/>
              <a:ext cx="2374392" cy="649224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074404" y="2420618"/>
            <a:ext cx="2785110" cy="450215"/>
          </a:xfrm>
          <a:prstGeom prst="rect">
            <a:avLst/>
          </a:prstGeom>
          <a:solidFill>
            <a:srgbClr val="FEB91A"/>
          </a:solidFill>
        </p:spPr>
        <p:txBody>
          <a:bodyPr wrap="square" lIns="0" tIns="41275" rIns="0" bIns="0" rtlCol="0" vert="horz">
            <a:spAutoFit/>
          </a:bodyPr>
          <a:lstStyle/>
          <a:p>
            <a:pPr algn="ctr">
              <a:lnSpc>
                <a:spcPts val="1530"/>
              </a:lnSpc>
              <a:spcBef>
                <a:spcPts val="325"/>
              </a:spcBef>
            </a:pPr>
            <a:r>
              <a:rPr dirty="0" sz="1300" spc="-20" b="1">
                <a:solidFill>
                  <a:srgbClr val="1D384C"/>
                </a:solidFill>
                <a:latin typeface="Arial"/>
                <a:cs typeface="Arial"/>
              </a:rPr>
              <a:t>Expanded</a:t>
            </a:r>
            <a:r>
              <a:rPr dirty="0" sz="1300" spc="-4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D384C"/>
                </a:solidFill>
                <a:latin typeface="Arial"/>
                <a:cs typeface="Arial"/>
              </a:rPr>
              <a:t>ACURATE</a:t>
            </a:r>
            <a:r>
              <a:rPr dirty="0" sz="1300" spc="-4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300" spc="-20" b="1" i="1">
                <a:solidFill>
                  <a:srgbClr val="1D384C"/>
                </a:solidFill>
                <a:latin typeface="Arial"/>
                <a:cs typeface="Arial"/>
              </a:rPr>
              <a:t>neo2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290"/>
              </a:lnSpc>
            </a:pPr>
            <a:r>
              <a:rPr dirty="0" sz="1100">
                <a:solidFill>
                  <a:srgbClr val="1D384C"/>
                </a:solidFill>
                <a:latin typeface="Arial"/>
                <a:cs typeface="Arial"/>
              </a:rPr>
              <a:t>Max</a:t>
            </a:r>
            <a:r>
              <a:rPr dirty="0" sz="1100" spc="1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D384C"/>
                </a:solidFill>
                <a:latin typeface="Arial"/>
                <a:cs typeface="Arial"/>
              </a:rPr>
              <a:t>Velocity</a:t>
            </a:r>
            <a:r>
              <a:rPr dirty="0" sz="1100" spc="2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1D384C"/>
                </a:solidFill>
                <a:latin typeface="Arial"/>
                <a:cs typeface="Arial"/>
              </a:rPr>
              <a:t>1.6</a:t>
            </a:r>
            <a:r>
              <a:rPr dirty="0" sz="1100" spc="1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1D384C"/>
                </a:solidFill>
                <a:latin typeface="Arial"/>
                <a:cs typeface="Arial"/>
              </a:rPr>
              <a:t>m/s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99347" y="4991100"/>
            <a:ext cx="1716405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400">
                <a:solidFill>
                  <a:srgbClr val="6A737B"/>
                </a:solidFill>
                <a:latin typeface="Arial"/>
                <a:cs typeface="Arial"/>
              </a:rPr>
              <a:t>Turbulent</a:t>
            </a:r>
            <a:r>
              <a:rPr dirty="0" sz="1400" spc="100">
                <a:solidFill>
                  <a:srgbClr val="6A737B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6A737B"/>
                </a:solidFill>
                <a:latin typeface="Arial"/>
                <a:cs typeface="Arial"/>
              </a:rPr>
              <a:t>flow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0"/>
              </a:spcBef>
              <a:buChar char="•"/>
              <a:tabLst>
                <a:tab pos="240665" algn="l"/>
              </a:tabLst>
            </a:pPr>
            <a:r>
              <a:rPr dirty="0" sz="1400">
                <a:solidFill>
                  <a:srgbClr val="6A737B"/>
                </a:solidFill>
                <a:latin typeface="Arial"/>
                <a:cs typeface="Arial"/>
              </a:rPr>
              <a:t>Reduced</a:t>
            </a:r>
            <a:r>
              <a:rPr dirty="0" sz="1400" spc="150">
                <a:solidFill>
                  <a:srgbClr val="6A737B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A737B"/>
                </a:solidFill>
                <a:latin typeface="Arial"/>
                <a:cs typeface="Arial"/>
              </a:rPr>
              <a:t>washout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573700" y="2897123"/>
            <a:ext cx="1767205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400">
                <a:solidFill>
                  <a:srgbClr val="6A737B"/>
                </a:solidFill>
                <a:latin typeface="Arial"/>
                <a:cs typeface="Arial"/>
              </a:rPr>
              <a:t>Laminar</a:t>
            </a:r>
            <a:r>
              <a:rPr dirty="0" sz="1400" spc="130">
                <a:solidFill>
                  <a:srgbClr val="6A737B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6A737B"/>
                </a:solidFill>
                <a:latin typeface="Arial"/>
                <a:cs typeface="Arial"/>
              </a:rPr>
              <a:t>flow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"/>
              </a:spcBef>
              <a:buChar char="•"/>
              <a:tabLst>
                <a:tab pos="240665" algn="l"/>
              </a:tabLst>
            </a:pPr>
            <a:r>
              <a:rPr dirty="0" sz="1400">
                <a:solidFill>
                  <a:srgbClr val="6A737B"/>
                </a:solidFill>
                <a:latin typeface="Arial"/>
                <a:cs typeface="Arial"/>
              </a:rPr>
              <a:t>Adequate</a:t>
            </a:r>
            <a:r>
              <a:rPr dirty="0" sz="1400" spc="165">
                <a:solidFill>
                  <a:srgbClr val="6A737B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6A737B"/>
                </a:solidFill>
                <a:latin typeface="Arial"/>
                <a:cs typeface="Arial"/>
              </a:rPr>
              <a:t>washout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6147983" y="1891489"/>
            <a:ext cx="810260" cy="250825"/>
          </a:xfrm>
          <a:custGeom>
            <a:avLst/>
            <a:gdLst/>
            <a:ahLst/>
            <a:cxnLst/>
            <a:rect l="l" t="t" r="r" b="b"/>
            <a:pathLst>
              <a:path w="810259" h="250825">
                <a:moveTo>
                  <a:pt x="767916" y="0"/>
                </a:moveTo>
                <a:lnTo>
                  <a:pt x="41727" y="0"/>
                </a:lnTo>
                <a:lnTo>
                  <a:pt x="25484" y="3279"/>
                </a:lnTo>
                <a:lnTo>
                  <a:pt x="12221" y="12221"/>
                </a:lnTo>
                <a:lnTo>
                  <a:pt x="3279" y="25484"/>
                </a:lnTo>
                <a:lnTo>
                  <a:pt x="0" y="41727"/>
                </a:lnTo>
                <a:lnTo>
                  <a:pt x="0" y="208633"/>
                </a:lnTo>
                <a:lnTo>
                  <a:pt x="3279" y="224875"/>
                </a:lnTo>
                <a:lnTo>
                  <a:pt x="12221" y="238138"/>
                </a:lnTo>
                <a:lnTo>
                  <a:pt x="25484" y="247081"/>
                </a:lnTo>
                <a:lnTo>
                  <a:pt x="41727" y="250360"/>
                </a:lnTo>
                <a:lnTo>
                  <a:pt x="767916" y="250360"/>
                </a:lnTo>
                <a:lnTo>
                  <a:pt x="784159" y="247081"/>
                </a:lnTo>
                <a:lnTo>
                  <a:pt x="797422" y="238138"/>
                </a:lnTo>
                <a:lnTo>
                  <a:pt x="806364" y="224875"/>
                </a:lnTo>
                <a:lnTo>
                  <a:pt x="809644" y="208633"/>
                </a:lnTo>
                <a:lnTo>
                  <a:pt x="809644" y="41727"/>
                </a:lnTo>
                <a:lnTo>
                  <a:pt x="806364" y="25484"/>
                </a:lnTo>
                <a:lnTo>
                  <a:pt x="797422" y="12221"/>
                </a:lnTo>
                <a:lnTo>
                  <a:pt x="784159" y="3279"/>
                </a:lnTo>
                <a:lnTo>
                  <a:pt x="76791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147983" y="4058564"/>
            <a:ext cx="810260" cy="250825"/>
          </a:xfrm>
          <a:custGeom>
            <a:avLst/>
            <a:gdLst/>
            <a:ahLst/>
            <a:cxnLst/>
            <a:rect l="l" t="t" r="r" b="b"/>
            <a:pathLst>
              <a:path w="810259" h="250825">
                <a:moveTo>
                  <a:pt x="767916" y="0"/>
                </a:moveTo>
                <a:lnTo>
                  <a:pt x="41727" y="0"/>
                </a:lnTo>
                <a:lnTo>
                  <a:pt x="25484" y="3279"/>
                </a:lnTo>
                <a:lnTo>
                  <a:pt x="12221" y="12221"/>
                </a:lnTo>
                <a:lnTo>
                  <a:pt x="3279" y="25484"/>
                </a:lnTo>
                <a:lnTo>
                  <a:pt x="0" y="41727"/>
                </a:lnTo>
                <a:lnTo>
                  <a:pt x="0" y="208633"/>
                </a:lnTo>
                <a:lnTo>
                  <a:pt x="3279" y="224875"/>
                </a:lnTo>
                <a:lnTo>
                  <a:pt x="12221" y="238138"/>
                </a:lnTo>
                <a:lnTo>
                  <a:pt x="25484" y="247081"/>
                </a:lnTo>
                <a:lnTo>
                  <a:pt x="41727" y="250360"/>
                </a:lnTo>
                <a:lnTo>
                  <a:pt x="767916" y="250360"/>
                </a:lnTo>
                <a:lnTo>
                  <a:pt x="784159" y="247081"/>
                </a:lnTo>
                <a:lnTo>
                  <a:pt x="797422" y="238138"/>
                </a:lnTo>
                <a:lnTo>
                  <a:pt x="806364" y="224875"/>
                </a:lnTo>
                <a:lnTo>
                  <a:pt x="809644" y="208633"/>
                </a:lnTo>
                <a:lnTo>
                  <a:pt x="809644" y="41727"/>
                </a:lnTo>
                <a:lnTo>
                  <a:pt x="806364" y="25484"/>
                </a:lnTo>
                <a:lnTo>
                  <a:pt x="797422" y="12221"/>
                </a:lnTo>
                <a:lnTo>
                  <a:pt x="784159" y="3279"/>
                </a:lnTo>
                <a:lnTo>
                  <a:pt x="76791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347064" y="4084320"/>
            <a:ext cx="4108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03C71"/>
                </a:solidFill>
                <a:latin typeface="Arial"/>
                <a:cs typeface="Arial"/>
              </a:rPr>
              <a:t>Video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 sz="2600" spc="-10"/>
              <a:t>Bench</a:t>
            </a:r>
            <a:r>
              <a:rPr dirty="0" sz="2600" spc="-150"/>
              <a:t> </a:t>
            </a:r>
            <a:r>
              <a:rPr dirty="0" sz="2600" spc="-10"/>
              <a:t>Testing:</a:t>
            </a:r>
            <a:r>
              <a:rPr dirty="0" sz="2600" spc="-140"/>
              <a:t> </a:t>
            </a:r>
            <a:r>
              <a:rPr dirty="0" sz="2600" spc="-10"/>
              <a:t>Impact</a:t>
            </a:r>
            <a:r>
              <a:rPr dirty="0" sz="2600" spc="-135"/>
              <a:t> </a:t>
            </a:r>
            <a:r>
              <a:rPr dirty="0" sz="2600"/>
              <a:t>of</a:t>
            </a:r>
            <a:r>
              <a:rPr dirty="0" sz="2600" spc="-140"/>
              <a:t> </a:t>
            </a:r>
            <a:r>
              <a:rPr dirty="0" sz="2600" spc="-10"/>
              <a:t>Valve</a:t>
            </a:r>
            <a:r>
              <a:rPr dirty="0" sz="2600" spc="-145"/>
              <a:t> </a:t>
            </a:r>
            <a:r>
              <a:rPr dirty="0" sz="2600" spc="-10"/>
              <a:t>Frame</a:t>
            </a:r>
            <a:r>
              <a:rPr dirty="0" sz="2600" spc="-145"/>
              <a:t> </a:t>
            </a:r>
            <a:r>
              <a:rPr dirty="0" sz="2600" spc="-35"/>
              <a:t>Under-</a:t>
            </a:r>
            <a:r>
              <a:rPr dirty="0" sz="2600" spc="-10"/>
              <a:t>Expansion</a:t>
            </a:r>
            <a:endParaRPr sz="2600"/>
          </a:p>
        </p:txBody>
      </p:sp>
      <p:grpSp>
        <p:nvGrpSpPr>
          <p:cNvPr id="18" name="object 18" descr=""/>
          <p:cNvGrpSpPr/>
          <p:nvPr/>
        </p:nvGrpSpPr>
        <p:grpSpPr>
          <a:xfrm>
            <a:off x="860081" y="1883401"/>
            <a:ext cx="1912620" cy="1905635"/>
            <a:chOff x="860081" y="1883401"/>
            <a:chExt cx="1912620" cy="1905635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8479" y="1883401"/>
              <a:ext cx="1803855" cy="190529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860081" y="1891489"/>
              <a:ext cx="810260" cy="250825"/>
            </a:xfrm>
            <a:custGeom>
              <a:avLst/>
              <a:gdLst/>
              <a:ahLst/>
              <a:cxnLst/>
              <a:rect l="l" t="t" r="r" b="b"/>
              <a:pathLst>
                <a:path w="810260" h="250825">
                  <a:moveTo>
                    <a:pt x="767916" y="0"/>
                  </a:moveTo>
                  <a:lnTo>
                    <a:pt x="41727" y="0"/>
                  </a:lnTo>
                  <a:lnTo>
                    <a:pt x="25485" y="3279"/>
                  </a:lnTo>
                  <a:lnTo>
                    <a:pt x="12221" y="12221"/>
                  </a:lnTo>
                  <a:lnTo>
                    <a:pt x="3279" y="25484"/>
                  </a:lnTo>
                  <a:lnTo>
                    <a:pt x="0" y="41727"/>
                  </a:lnTo>
                  <a:lnTo>
                    <a:pt x="0" y="208633"/>
                  </a:lnTo>
                  <a:lnTo>
                    <a:pt x="3279" y="224875"/>
                  </a:lnTo>
                  <a:lnTo>
                    <a:pt x="12221" y="238138"/>
                  </a:lnTo>
                  <a:lnTo>
                    <a:pt x="25485" y="247081"/>
                  </a:lnTo>
                  <a:lnTo>
                    <a:pt x="41727" y="250360"/>
                  </a:lnTo>
                  <a:lnTo>
                    <a:pt x="767916" y="250360"/>
                  </a:lnTo>
                  <a:lnTo>
                    <a:pt x="784158" y="247081"/>
                  </a:lnTo>
                  <a:lnTo>
                    <a:pt x="797421" y="238138"/>
                  </a:lnTo>
                  <a:lnTo>
                    <a:pt x="806364" y="224875"/>
                  </a:lnTo>
                  <a:lnTo>
                    <a:pt x="809643" y="208633"/>
                  </a:lnTo>
                  <a:lnTo>
                    <a:pt x="809643" y="41727"/>
                  </a:lnTo>
                  <a:lnTo>
                    <a:pt x="806364" y="25484"/>
                  </a:lnTo>
                  <a:lnTo>
                    <a:pt x="797421" y="12221"/>
                  </a:lnTo>
                  <a:lnTo>
                    <a:pt x="784158" y="3279"/>
                  </a:lnTo>
                  <a:lnTo>
                    <a:pt x="76791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059162" y="1917191"/>
            <a:ext cx="56984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00345" algn="l"/>
              </a:tabLst>
            </a:pPr>
            <a:r>
              <a:rPr dirty="0" sz="1100" spc="-10" b="1">
                <a:solidFill>
                  <a:srgbClr val="003C71"/>
                </a:solidFill>
                <a:latin typeface="Arial"/>
                <a:cs typeface="Arial"/>
              </a:rPr>
              <a:t>Video</a:t>
            </a:r>
            <a:r>
              <a:rPr dirty="0" sz="1100" b="1">
                <a:solidFill>
                  <a:srgbClr val="003C71"/>
                </a:solidFill>
                <a:latin typeface="Arial"/>
                <a:cs typeface="Arial"/>
              </a:rPr>
              <a:t>	</a:t>
            </a:r>
            <a:r>
              <a:rPr dirty="0" sz="1100" spc="-10" b="1">
                <a:solidFill>
                  <a:srgbClr val="003C71"/>
                </a:solidFill>
                <a:latin typeface="Arial"/>
                <a:cs typeface="Arial"/>
              </a:rPr>
              <a:t>Video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860081" y="4058564"/>
            <a:ext cx="1925955" cy="1919605"/>
            <a:chOff x="860081" y="4058564"/>
            <a:chExt cx="1925955" cy="1919605"/>
          </a:xfrm>
        </p:grpSpPr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8479" y="4058565"/>
              <a:ext cx="1817218" cy="191940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860081" y="4058564"/>
              <a:ext cx="810260" cy="250825"/>
            </a:xfrm>
            <a:custGeom>
              <a:avLst/>
              <a:gdLst/>
              <a:ahLst/>
              <a:cxnLst/>
              <a:rect l="l" t="t" r="r" b="b"/>
              <a:pathLst>
                <a:path w="810260" h="250825">
                  <a:moveTo>
                    <a:pt x="767916" y="0"/>
                  </a:moveTo>
                  <a:lnTo>
                    <a:pt x="41727" y="0"/>
                  </a:lnTo>
                  <a:lnTo>
                    <a:pt x="25485" y="3279"/>
                  </a:lnTo>
                  <a:lnTo>
                    <a:pt x="12221" y="12221"/>
                  </a:lnTo>
                  <a:lnTo>
                    <a:pt x="3279" y="25484"/>
                  </a:lnTo>
                  <a:lnTo>
                    <a:pt x="0" y="41727"/>
                  </a:lnTo>
                  <a:lnTo>
                    <a:pt x="0" y="208633"/>
                  </a:lnTo>
                  <a:lnTo>
                    <a:pt x="3279" y="224875"/>
                  </a:lnTo>
                  <a:lnTo>
                    <a:pt x="12221" y="238138"/>
                  </a:lnTo>
                  <a:lnTo>
                    <a:pt x="25485" y="247081"/>
                  </a:lnTo>
                  <a:lnTo>
                    <a:pt x="41727" y="250360"/>
                  </a:lnTo>
                  <a:lnTo>
                    <a:pt x="767916" y="250360"/>
                  </a:lnTo>
                  <a:lnTo>
                    <a:pt x="784158" y="247081"/>
                  </a:lnTo>
                  <a:lnTo>
                    <a:pt x="797421" y="238138"/>
                  </a:lnTo>
                  <a:lnTo>
                    <a:pt x="806364" y="224875"/>
                  </a:lnTo>
                  <a:lnTo>
                    <a:pt x="809643" y="208633"/>
                  </a:lnTo>
                  <a:lnTo>
                    <a:pt x="809643" y="41727"/>
                  </a:lnTo>
                  <a:lnTo>
                    <a:pt x="806364" y="25484"/>
                  </a:lnTo>
                  <a:lnTo>
                    <a:pt x="797421" y="12221"/>
                  </a:lnTo>
                  <a:lnTo>
                    <a:pt x="784158" y="3279"/>
                  </a:lnTo>
                  <a:lnTo>
                    <a:pt x="76791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1059162" y="4084320"/>
            <a:ext cx="4108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003C71"/>
                </a:solidFill>
                <a:latin typeface="Arial"/>
                <a:cs typeface="Arial"/>
              </a:rPr>
              <a:t>Video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2414576" y="4584364"/>
            <a:ext cx="367030" cy="281305"/>
          </a:xfrm>
          <a:custGeom>
            <a:avLst/>
            <a:gdLst/>
            <a:ahLst/>
            <a:cxnLst/>
            <a:rect l="l" t="t" r="r" b="b"/>
            <a:pathLst>
              <a:path w="367030" h="281304">
                <a:moveTo>
                  <a:pt x="63455" y="147730"/>
                </a:moveTo>
                <a:lnTo>
                  <a:pt x="54517" y="151368"/>
                </a:lnTo>
                <a:lnTo>
                  <a:pt x="0" y="280755"/>
                </a:lnTo>
                <a:lnTo>
                  <a:pt x="51295" y="274784"/>
                </a:lnTo>
                <a:lnTo>
                  <a:pt x="33337" y="274784"/>
                </a:lnTo>
                <a:lnTo>
                  <a:pt x="15039" y="250408"/>
                </a:lnTo>
                <a:lnTo>
                  <a:pt x="60121" y="216565"/>
                </a:lnTo>
                <a:lnTo>
                  <a:pt x="82605" y="163203"/>
                </a:lnTo>
                <a:lnTo>
                  <a:pt x="78967" y="154265"/>
                </a:lnTo>
                <a:lnTo>
                  <a:pt x="63455" y="147730"/>
                </a:lnTo>
                <a:close/>
              </a:path>
              <a:path w="367030" h="281304">
                <a:moveTo>
                  <a:pt x="60121" y="216565"/>
                </a:moveTo>
                <a:lnTo>
                  <a:pt x="15039" y="250408"/>
                </a:lnTo>
                <a:lnTo>
                  <a:pt x="33337" y="274784"/>
                </a:lnTo>
                <a:lnTo>
                  <a:pt x="41691" y="268513"/>
                </a:lnTo>
                <a:lnTo>
                  <a:pt x="38233" y="268513"/>
                </a:lnTo>
                <a:lnTo>
                  <a:pt x="22426" y="247458"/>
                </a:lnTo>
                <a:lnTo>
                  <a:pt x="48377" y="244437"/>
                </a:lnTo>
                <a:lnTo>
                  <a:pt x="60121" y="216565"/>
                </a:lnTo>
                <a:close/>
              </a:path>
              <a:path w="367030" h="281304">
                <a:moveTo>
                  <a:pt x="135938" y="234246"/>
                </a:moveTo>
                <a:lnTo>
                  <a:pt x="78421" y="240940"/>
                </a:lnTo>
                <a:lnTo>
                  <a:pt x="33337" y="274784"/>
                </a:lnTo>
                <a:lnTo>
                  <a:pt x="51295" y="274784"/>
                </a:lnTo>
                <a:lnTo>
                  <a:pt x="139461" y="264523"/>
                </a:lnTo>
                <a:lnTo>
                  <a:pt x="145450" y="256956"/>
                </a:lnTo>
                <a:lnTo>
                  <a:pt x="143585" y="240940"/>
                </a:lnTo>
                <a:lnTo>
                  <a:pt x="143503" y="240235"/>
                </a:lnTo>
                <a:lnTo>
                  <a:pt x="135938" y="234246"/>
                </a:lnTo>
                <a:close/>
              </a:path>
              <a:path w="367030" h="281304">
                <a:moveTo>
                  <a:pt x="48377" y="244437"/>
                </a:moveTo>
                <a:lnTo>
                  <a:pt x="22426" y="247458"/>
                </a:lnTo>
                <a:lnTo>
                  <a:pt x="38233" y="268513"/>
                </a:lnTo>
                <a:lnTo>
                  <a:pt x="48377" y="244437"/>
                </a:lnTo>
                <a:close/>
              </a:path>
              <a:path w="367030" h="281304">
                <a:moveTo>
                  <a:pt x="78421" y="240940"/>
                </a:moveTo>
                <a:lnTo>
                  <a:pt x="48377" y="244437"/>
                </a:lnTo>
                <a:lnTo>
                  <a:pt x="38233" y="268513"/>
                </a:lnTo>
                <a:lnTo>
                  <a:pt x="41691" y="268513"/>
                </a:lnTo>
                <a:lnTo>
                  <a:pt x="78421" y="240940"/>
                </a:lnTo>
                <a:close/>
              </a:path>
              <a:path w="367030" h="281304">
                <a:moveTo>
                  <a:pt x="348611" y="0"/>
                </a:moveTo>
                <a:lnTo>
                  <a:pt x="60121" y="216565"/>
                </a:lnTo>
                <a:lnTo>
                  <a:pt x="48377" y="244437"/>
                </a:lnTo>
                <a:lnTo>
                  <a:pt x="78421" y="240940"/>
                </a:lnTo>
                <a:lnTo>
                  <a:pt x="366909" y="24375"/>
                </a:lnTo>
                <a:lnTo>
                  <a:pt x="3486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Post-</a:t>
            </a:r>
            <a:r>
              <a:rPr dirty="0"/>
              <a:t>Hoc</a:t>
            </a:r>
            <a:r>
              <a:rPr dirty="0" spc="-120"/>
              <a:t> </a:t>
            </a:r>
            <a:r>
              <a:rPr dirty="0"/>
              <a:t>Clinical</a:t>
            </a:r>
            <a:r>
              <a:rPr dirty="0" spc="-114"/>
              <a:t> </a:t>
            </a:r>
            <a:r>
              <a:rPr dirty="0" spc="-10"/>
              <a:t>Analysis:</a:t>
            </a:r>
            <a:r>
              <a:rPr dirty="0" spc="-105"/>
              <a:t> </a:t>
            </a:r>
            <a:r>
              <a:rPr dirty="0"/>
              <a:t>Valve</a:t>
            </a:r>
            <a:r>
              <a:rPr dirty="0" spc="-120"/>
              <a:t> </a:t>
            </a:r>
            <a:r>
              <a:rPr dirty="0"/>
              <a:t>Frame</a:t>
            </a:r>
            <a:r>
              <a:rPr dirty="0" spc="-120"/>
              <a:t> </a:t>
            </a:r>
            <a:r>
              <a:rPr dirty="0" spc="-10"/>
              <a:t>Expansion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281342" y="1995335"/>
          <a:ext cx="5002530" cy="179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0285"/>
                <a:gridCol w="1060450"/>
                <a:gridCol w="1060450"/>
                <a:gridCol w="513079"/>
              </a:tblGrid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28650">
                        <a:lnSpc>
                          <a:spcPts val="1265"/>
                        </a:lnSpc>
                      </a:pPr>
                      <a:r>
                        <a:rPr dirty="0" sz="1100" b="1">
                          <a:latin typeface="Arial Narrow"/>
                          <a:cs typeface="Arial Narrow"/>
                        </a:rPr>
                        <a:t>ACURATE</a:t>
                      </a:r>
                      <a:r>
                        <a:rPr dirty="0" sz="1100" spc="-2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100" spc="-20" b="1" i="1">
                          <a:latin typeface="Arial Narrow"/>
                          <a:cs typeface="Arial Narrow"/>
                        </a:rPr>
                        <a:t>neo2</a:t>
                      </a:r>
                      <a:endParaRPr sz="11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</a:tr>
              <a:tr h="433070">
                <a:tc>
                  <a:txBody>
                    <a:bodyPr/>
                    <a:lstStyle/>
                    <a:p>
                      <a:pPr marL="36830" marR="11303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00" spc="-25" b="1">
                          <a:latin typeface="Arial Narrow"/>
                          <a:cs typeface="Arial Narrow"/>
                        </a:rPr>
                        <a:t>Time-</a:t>
                      </a:r>
                      <a:r>
                        <a:rPr dirty="0" sz="1000" spc="-30" b="1">
                          <a:latin typeface="Arial Narrow"/>
                          <a:cs typeface="Arial Narrow"/>
                        </a:rPr>
                        <a:t>to-</a:t>
                      </a:r>
                      <a:r>
                        <a:rPr dirty="0" sz="1000" spc="-20" b="1">
                          <a:latin typeface="Arial Narrow"/>
                          <a:cs typeface="Arial Narrow"/>
                        </a:rPr>
                        <a:t>Event</a:t>
                      </a:r>
                      <a:r>
                        <a:rPr dirty="0" sz="10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0" b="1">
                          <a:latin typeface="Arial Narrow"/>
                          <a:cs typeface="Arial Narrow"/>
                        </a:rPr>
                        <a:t>Analysis</a:t>
                      </a:r>
                      <a:r>
                        <a:rPr dirty="0" sz="1000" spc="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5" b="1">
                          <a:latin typeface="Arial Narrow"/>
                          <a:cs typeface="Arial Narrow"/>
                        </a:rPr>
                        <a:t>through</a:t>
                      </a:r>
                      <a:r>
                        <a:rPr dirty="0" sz="1000" b="1">
                          <a:latin typeface="Arial Narrow"/>
                          <a:cs typeface="Arial Narrow"/>
                        </a:rPr>
                        <a:t> 1 </a:t>
                      </a:r>
                      <a:r>
                        <a:rPr dirty="0" sz="1000" spc="-10" b="1">
                          <a:latin typeface="Arial Narrow"/>
                          <a:cs typeface="Arial Narrow"/>
                        </a:rPr>
                        <a:t>Year</a:t>
                      </a:r>
                      <a:r>
                        <a:rPr dirty="0" sz="1000" spc="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0" b="1">
                          <a:latin typeface="Arial Narrow"/>
                          <a:cs typeface="Arial Narrow"/>
                        </a:rPr>
                        <a:t>Post- Procedure</a:t>
                      </a:r>
                      <a:r>
                        <a:rPr dirty="0" sz="10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10" b="1">
                          <a:latin typeface="Arial Narrow"/>
                          <a:cs typeface="Arial Narrow"/>
                        </a:rPr>
                        <a:t>(N=703)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10"/>
                        </a:lnSpc>
                      </a:pPr>
                      <a:r>
                        <a:rPr dirty="0" sz="1000" spc="-1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Expanded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00" spc="-2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Valve</a:t>
                      </a:r>
                      <a:r>
                        <a:rPr dirty="0" sz="1000" spc="-3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Frame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algn="ctr" marL="635">
                        <a:lnSpc>
                          <a:spcPts val="1000"/>
                        </a:lnSpc>
                        <a:spcBef>
                          <a:spcPts val="5"/>
                        </a:spcBef>
                      </a:pPr>
                      <a:r>
                        <a:rPr dirty="0" sz="900" spc="-1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(N=553)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FEB91A">
                        <a:alpha val="7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10"/>
                        </a:lnSpc>
                      </a:pP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Under-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Expanded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Valve</a:t>
                      </a:r>
                      <a:r>
                        <a:rPr dirty="0" sz="1000" spc="-3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Frame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algn="ctr" marL="635">
                        <a:lnSpc>
                          <a:spcPts val="1000"/>
                        </a:lnSpc>
                        <a:spcBef>
                          <a:spcPts val="5"/>
                        </a:spcBef>
                      </a:pPr>
                      <a:r>
                        <a:rPr dirty="0" sz="9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(N=150)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C0101D">
                        <a:alpha val="7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900" spc="-15" b="1">
                          <a:latin typeface="Arial Narrow"/>
                          <a:cs typeface="Arial Narrow"/>
                        </a:rPr>
                        <a:t>P-</a:t>
                      </a:r>
                      <a:r>
                        <a:rPr dirty="0" sz="900" spc="-10" b="1">
                          <a:latin typeface="Arial Narrow"/>
                          <a:cs typeface="Arial Narrow"/>
                        </a:rPr>
                        <a:t>value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6830">
                        <a:lnSpc>
                          <a:spcPts val="1175"/>
                        </a:lnSpc>
                      </a:pPr>
                      <a:r>
                        <a:rPr dirty="0" sz="1000" spc="-20" b="1">
                          <a:latin typeface="Arial Narrow"/>
                          <a:cs typeface="Arial Narrow"/>
                        </a:rPr>
                        <a:t>Primary</a:t>
                      </a:r>
                      <a:r>
                        <a:rPr dirty="0" sz="100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10" b="1">
                          <a:latin typeface="Arial Narrow"/>
                          <a:cs typeface="Arial Narrow"/>
                        </a:rPr>
                        <a:t>Endpoint: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  <a:p>
                      <a:pPr marL="36830">
                        <a:lnSpc>
                          <a:spcPts val="1180"/>
                        </a:lnSpc>
                      </a:pPr>
                      <a:r>
                        <a:rPr dirty="0" sz="1000" spc="-20" b="1">
                          <a:latin typeface="Arial Narrow"/>
                          <a:cs typeface="Arial Narrow"/>
                        </a:rPr>
                        <a:t>Death,</a:t>
                      </a:r>
                      <a:r>
                        <a:rPr dirty="0" sz="10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0" b="1">
                          <a:latin typeface="Arial Narrow"/>
                          <a:cs typeface="Arial Narrow"/>
                        </a:rPr>
                        <a:t>stroke,</a:t>
                      </a:r>
                      <a:r>
                        <a:rPr dirty="0" sz="1000" spc="-10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b="1">
                          <a:latin typeface="Arial Narrow"/>
                          <a:cs typeface="Arial Narrow"/>
                        </a:rPr>
                        <a:t>or</a:t>
                      </a:r>
                      <a:r>
                        <a:rPr dirty="0" sz="1000" spc="-15" b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10" b="1">
                          <a:latin typeface="Arial Narrow"/>
                          <a:cs typeface="Arial Narrow"/>
                        </a:rPr>
                        <a:t>rehospitalization</a:t>
                      </a:r>
                      <a:r>
                        <a:rPr dirty="0" baseline="27777" sz="900" spc="-15" b="1">
                          <a:latin typeface="Arial Narrow"/>
                          <a:cs typeface="Arial Narrow"/>
                        </a:rPr>
                        <a:t>†</a:t>
                      </a:r>
                      <a:endParaRPr baseline="27777"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000" spc="-2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12.4%</a:t>
                      </a:r>
                      <a:r>
                        <a:rPr dirty="0" sz="100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(68)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FEB91A">
                        <a:alpha val="7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18.8%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(28)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C0101D">
                        <a:alpha val="7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900" spc="-10">
                          <a:latin typeface="Arial Narrow"/>
                          <a:cs typeface="Arial Narrow"/>
                        </a:rPr>
                        <a:t>0.050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10" i="1">
                          <a:latin typeface="Arial Narrow"/>
                          <a:cs typeface="Arial Narrow"/>
                        </a:rPr>
                        <a:t>Individual</a:t>
                      </a:r>
                      <a:r>
                        <a:rPr dirty="0" sz="900" spc="-40" i="1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900" spc="-10" i="1">
                          <a:latin typeface="Arial Narrow"/>
                          <a:cs typeface="Arial Narrow"/>
                        </a:rPr>
                        <a:t>components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>
                          <a:latin typeface="Arial Narrow"/>
                          <a:cs typeface="Arial Narrow"/>
                        </a:rPr>
                        <a:t>Death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3.7%</a:t>
                      </a:r>
                      <a:r>
                        <a:rPr dirty="0" sz="1000" spc="-45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(20)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FEB91A">
                        <a:alpha val="7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7.4%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(11)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C0101D">
                        <a:alpha val="7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900" spc="-10">
                          <a:latin typeface="Arial Narrow"/>
                          <a:cs typeface="Arial Narrow"/>
                        </a:rPr>
                        <a:t>0.054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00" spc="-10">
                          <a:latin typeface="Arial Narrow"/>
                          <a:cs typeface="Arial Narrow"/>
                        </a:rPr>
                        <a:t>Stroke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00" spc="-1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3.5%</a:t>
                      </a:r>
                      <a:r>
                        <a:rPr dirty="0" sz="1000" spc="-45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(19)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FEB91A">
                        <a:alpha val="7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11.0%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(16)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C0101D">
                        <a:alpha val="7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900" spc="-10">
                          <a:latin typeface="Arial Narrow"/>
                          <a:cs typeface="Arial Narrow"/>
                        </a:rPr>
                        <a:t>&lt;0.001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>
                          <a:latin typeface="Arial Narrow"/>
                          <a:cs typeface="Arial Narrow"/>
                        </a:rPr>
                        <a:t>Rehospitalization</a:t>
                      </a:r>
                      <a:r>
                        <a:rPr dirty="0" baseline="27777" sz="900" spc="-15">
                          <a:latin typeface="Arial Narrow"/>
                          <a:cs typeface="Arial Narrow"/>
                        </a:rPr>
                        <a:t>†</a:t>
                      </a:r>
                      <a:endParaRPr baseline="27777"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5.9%</a:t>
                      </a:r>
                      <a:r>
                        <a:rPr dirty="0" sz="1000" spc="-45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0" b="1">
                          <a:solidFill>
                            <a:srgbClr val="1D384C"/>
                          </a:solidFill>
                          <a:latin typeface="Arial Narrow"/>
                          <a:cs typeface="Arial Narrow"/>
                        </a:rPr>
                        <a:t>(32)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FEB91A">
                        <a:alpha val="7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2.7%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(4)</a:t>
                      </a:r>
                      <a:endParaRPr sz="1000">
                        <a:latin typeface="Arial Narrow"/>
                        <a:cs typeface="Arial Narrow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C0101D">
                        <a:alpha val="748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900" spc="-10">
                          <a:latin typeface="Arial Narrow"/>
                          <a:cs typeface="Arial Narrow"/>
                        </a:rPr>
                        <a:t>0.131</a:t>
                      </a:r>
                      <a:endParaRPr sz="900">
                        <a:latin typeface="Arial Narrow"/>
                        <a:cs typeface="Arial Narrow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1185672" y="6344920"/>
            <a:ext cx="51917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2222" sz="750">
                <a:solidFill>
                  <a:srgbClr val="FFFFFF"/>
                </a:solidFill>
                <a:latin typeface="Arial"/>
                <a:cs typeface="Arial"/>
              </a:rPr>
              <a:t>†</a:t>
            </a:r>
            <a:r>
              <a:rPr dirty="0" baseline="22222" sz="750" spc="-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Hospitalization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valve-related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worsening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congestive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heart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failure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(NYHA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class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IV);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7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VARC-2</a:t>
            </a:r>
            <a:r>
              <a:rPr dirty="0" sz="7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-1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6656" y="2478532"/>
            <a:ext cx="3331210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 indent="20955">
              <a:lnSpc>
                <a:spcPts val="1900"/>
              </a:lnSpc>
              <a:spcBef>
                <a:spcPts val="180"/>
              </a:spcBef>
            </a:pP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Valve</a:t>
            </a:r>
            <a:r>
              <a:rPr dirty="0" sz="1600" spc="-5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frame</a:t>
            </a:r>
            <a:r>
              <a:rPr dirty="0" sz="1600" spc="-5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384C"/>
                </a:solidFill>
                <a:latin typeface="Arial"/>
                <a:cs typeface="Arial"/>
              </a:rPr>
              <a:t>under-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expansion</a:t>
            </a:r>
            <a:r>
              <a:rPr dirty="0" sz="1600" spc="-4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1D384C"/>
                </a:solidFill>
                <a:latin typeface="Arial"/>
                <a:cs typeface="Arial"/>
              </a:rPr>
              <a:t>was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associated</a:t>
            </a:r>
            <a:r>
              <a:rPr dirty="0" sz="1600" spc="-4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with</a:t>
            </a:r>
            <a:r>
              <a:rPr dirty="0" sz="1600" spc="-3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increased</a:t>
            </a:r>
            <a:r>
              <a:rPr dirty="0" sz="1600" spc="-4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rates</a:t>
            </a:r>
            <a:r>
              <a:rPr dirty="0" sz="1600" spc="-3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1D384C"/>
                </a:solidFill>
                <a:latin typeface="Arial"/>
                <a:cs typeface="Arial"/>
              </a:rPr>
              <a:t>of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death</a:t>
            </a:r>
            <a:r>
              <a:rPr dirty="0" sz="1600" spc="-2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384C"/>
                </a:solidFill>
                <a:latin typeface="Arial"/>
                <a:cs typeface="Arial"/>
              </a:rPr>
              <a:t>(2-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fold)</a:t>
            </a:r>
            <a:r>
              <a:rPr dirty="0" sz="1600" spc="-3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and</a:t>
            </a:r>
            <a:r>
              <a:rPr dirty="0" sz="1600" spc="-2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stroke</a:t>
            </a:r>
            <a:r>
              <a:rPr dirty="0" sz="1600" spc="-2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384C"/>
                </a:solidFill>
                <a:latin typeface="Arial"/>
                <a:cs typeface="Arial"/>
              </a:rPr>
              <a:t>(3-</a:t>
            </a:r>
            <a:r>
              <a:rPr dirty="0" sz="1600" spc="-20" b="1">
                <a:solidFill>
                  <a:srgbClr val="1D384C"/>
                </a:solidFill>
                <a:latin typeface="Arial"/>
                <a:cs typeface="Arial"/>
              </a:rPr>
              <a:t>fold)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69038" y="5905500"/>
            <a:ext cx="837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Days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since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Procedure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078482" y="4221266"/>
            <a:ext cx="6243955" cy="1720850"/>
            <a:chOff x="3078482" y="4221266"/>
            <a:chExt cx="6243955" cy="172085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482" y="4245041"/>
              <a:ext cx="2849802" cy="169658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8282" y="4221266"/>
              <a:ext cx="2794002" cy="1720361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5858841" y="4888992"/>
            <a:ext cx="347980" cy="69596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100" spc="-20">
                <a:solidFill>
                  <a:srgbClr val="C00000"/>
                </a:solidFill>
                <a:latin typeface="Arial"/>
                <a:cs typeface="Arial"/>
              </a:rPr>
              <a:t>7.4%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  <a:spcBef>
                <a:spcPts val="720"/>
              </a:spcBef>
            </a:pPr>
            <a:r>
              <a:rPr dirty="0" sz="1100" spc="-20">
                <a:solidFill>
                  <a:srgbClr val="D19201"/>
                </a:solidFill>
                <a:latin typeface="Arial"/>
                <a:cs typeface="Arial"/>
              </a:rPr>
              <a:t>3.7%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dirty="0" sz="1100" spc="-20">
                <a:solidFill>
                  <a:srgbClr val="5C8AE7"/>
                </a:solidFill>
                <a:latin typeface="Arial"/>
                <a:cs typeface="Arial"/>
              </a:rPr>
              <a:t>3.6%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466749" y="4276344"/>
            <a:ext cx="4184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1D384C"/>
                </a:solidFill>
                <a:latin typeface="Arial"/>
                <a:cs typeface="Arial"/>
              </a:rPr>
              <a:t>Death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262429" y="4672583"/>
            <a:ext cx="4152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C00000"/>
                </a:solidFill>
                <a:latin typeface="Arial"/>
                <a:cs typeface="Arial"/>
              </a:rPr>
              <a:t>11.0%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262429" y="5269991"/>
            <a:ext cx="347980" cy="358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100" spc="-20">
                <a:solidFill>
                  <a:srgbClr val="D19201"/>
                </a:solidFill>
                <a:latin typeface="Arial"/>
                <a:cs typeface="Arial"/>
              </a:rPr>
              <a:t>3.5%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dirty="0" sz="1100" spc="-20">
                <a:solidFill>
                  <a:srgbClr val="5C8AE7"/>
                </a:solidFill>
                <a:latin typeface="Arial"/>
                <a:cs typeface="Arial"/>
              </a:rPr>
              <a:t>3.4%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74443" y="4279391"/>
            <a:ext cx="4667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1D384C"/>
                </a:solidFill>
                <a:latin typeface="Arial"/>
                <a:cs typeface="Arial"/>
              </a:rPr>
              <a:t>Stroke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89385" y="5893307"/>
            <a:ext cx="8375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Days</a:t>
            </a:r>
            <a:r>
              <a:rPr dirty="0" sz="800" spc="-20">
                <a:latin typeface="Arial Narrow"/>
                <a:cs typeface="Arial Narrow"/>
              </a:rPr>
              <a:t> </a:t>
            </a:r>
            <a:r>
              <a:rPr dirty="0" sz="800">
                <a:latin typeface="Arial Narrow"/>
                <a:cs typeface="Arial Narrow"/>
              </a:rPr>
              <a:t>since</a:t>
            </a:r>
            <a:r>
              <a:rPr dirty="0" sz="800" spc="-25">
                <a:latin typeface="Arial Narrow"/>
                <a:cs typeface="Arial Narrow"/>
              </a:rPr>
              <a:t> </a:t>
            </a:r>
            <a:r>
              <a:rPr dirty="0" sz="800" spc="-10">
                <a:latin typeface="Arial Narrow"/>
                <a:cs typeface="Arial Narrow"/>
              </a:rPr>
              <a:t>Procedure</a:t>
            </a:r>
            <a:endParaRPr sz="800">
              <a:latin typeface="Arial Narrow"/>
              <a:cs typeface="Arial Narrow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164604" y="4287733"/>
            <a:ext cx="257810" cy="359410"/>
            <a:chOff x="4164604" y="4287733"/>
            <a:chExt cx="257810" cy="359410"/>
          </a:xfrm>
        </p:grpSpPr>
        <p:sp>
          <p:nvSpPr>
            <p:cNvPr id="17" name="object 17" descr=""/>
            <p:cNvSpPr/>
            <p:nvPr/>
          </p:nvSpPr>
          <p:spPr>
            <a:xfrm>
              <a:off x="4164604" y="4299163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 h="0">
                  <a:moveTo>
                    <a:pt x="0" y="0"/>
                  </a:moveTo>
                  <a:lnTo>
                    <a:pt x="257265" y="0"/>
                  </a:lnTo>
                </a:path>
              </a:pathLst>
            </a:custGeom>
            <a:ln w="2285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64604" y="4467322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 h="0">
                  <a:moveTo>
                    <a:pt x="0" y="0"/>
                  </a:moveTo>
                  <a:lnTo>
                    <a:pt x="257265" y="0"/>
                  </a:lnTo>
                </a:path>
              </a:pathLst>
            </a:custGeom>
            <a:ln w="22859">
              <a:solidFill>
                <a:srgbClr val="FEB9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164604" y="4635455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 h="0">
                  <a:moveTo>
                    <a:pt x="0" y="0"/>
                  </a:moveTo>
                  <a:lnTo>
                    <a:pt x="257265" y="0"/>
                  </a:lnTo>
                </a:path>
              </a:pathLst>
            </a:custGeom>
            <a:ln w="22859">
              <a:solidFill>
                <a:srgbClr val="5C8A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4482322" y="4179315"/>
            <a:ext cx="1848485" cy="5314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25"/>
              </a:spcBef>
            </a:pPr>
            <a:r>
              <a:rPr dirty="0" sz="1000" spc="-30">
                <a:latin typeface="Arial"/>
                <a:cs typeface="Arial"/>
              </a:rPr>
              <a:t>ACURATE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neo2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Under-</a:t>
            </a:r>
            <a:r>
              <a:rPr dirty="0" sz="1000" spc="-20">
                <a:latin typeface="Arial"/>
                <a:cs typeface="Arial"/>
              </a:rPr>
              <a:t>expanded </a:t>
            </a:r>
            <a:r>
              <a:rPr dirty="0" sz="1000" spc="-30">
                <a:latin typeface="Arial"/>
                <a:cs typeface="Arial"/>
              </a:rPr>
              <a:t>ACURATE </a:t>
            </a:r>
            <a:r>
              <a:rPr dirty="0" sz="1000" spc="-20" i="1">
                <a:latin typeface="Arial"/>
                <a:cs typeface="Arial"/>
              </a:rPr>
              <a:t>neo2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Expanded Control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88560" y="4417059"/>
            <a:ext cx="2566670" cy="10071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-1270">
              <a:lnSpc>
                <a:spcPct val="100800"/>
              </a:lnSpc>
              <a:spcBef>
                <a:spcPts val="85"/>
              </a:spcBef>
            </a:pP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Death</a:t>
            </a:r>
            <a:r>
              <a:rPr dirty="0" sz="1600" spc="-2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and</a:t>
            </a:r>
            <a:r>
              <a:rPr dirty="0" sz="1600" spc="-2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stroke</a:t>
            </a:r>
            <a:r>
              <a:rPr dirty="0" sz="1600" spc="-2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at</a:t>
            </a:r>
            <a:r>
              <a:rPr dirty="0" sz="1600" spc="-2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1</a:t>
            </a:r>
            <a:r>
              <a:rPr dirty="0" sz="1600" spc="-20" b="1">
                <a:solidFill>
                  <a:srgbClr val="1D384C"/>
                </a:solidFill>
                <a:latin typeface="Arial"/>
                <a:cs typeface="Arial"/>
              </a:rPr>
              <a:t> year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are</a:t>
            </a:r>
            <a:r>
              <a:rPr dirty="0" sz="1600" spc="-3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comparable</a:t>
            </a:r>
            <a:r>
              <a:rPr dirty="0" sz="1600" spc="-25" b="1">
                <a:solidFill>
                  <a:srgbClr val="1D384C"/>
                </a:solidFill>
                <a:latin typeface="Arial"/>
                <a:cs typeface="Arial"/>
              </a:rPr>
              <a:t> for </a:t>
            </a:r>
            <a:r>
              <a:rPr dirty="0" sz="1600" spc="-10" b="1">
                <a:solidFill>
                  <a:srgbClr val="1D384C"/>
                </a:solidFill>
                <a:latin typeface="Arial"/>
                <a:cs typeface="Arial"/>
              </a:rPr>
              <a:t>ACURATE</a:t>
            </a:r>
            <a:r>
              <a:rPr dirty="0" sz="1600" spc="-30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1D384C"/>
                </a:solidFill>
                <a:latin typeface="Arial"/>
                <a:cs typeface="Arial"/>
              </a:rPr>
              <a:t>neo2</a:t>
            </a:r>
            <a:r>
              <a:rPr dirty="0" sz="1600" spc="-25" b="1" i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384C"/>
                </a:solidFill>
                <a:latin typeface="Arial"/>
                <a:cs typeface="Arial"/>
              </a:rPr>
              <a:t>Expanded </a:t>
            </a:r>
            <a:r>
              <a:rPr dirty="0" sz="1600" b="1">
                <a:solidFill>
                  <a:srgbClr val="1D384C"/>
                </a:solidFill>
                <a:latin typeface="Arial"/>
                <a:cs typeface="Arial"/>
              </a:rPr>
              <a:t>and</a:t>
            </a:r>
            <a:r>
              <a:rPr dirty="0" sz="1600" spc="-5" b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D384C"/>
                </a:solidFill>
                <a:latin typeface="Arial"/>
                <a:cs typeface="Arial"/>
              </a:rPr>
              <a:t>Control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84950" y="2050834"/>
            <a:ext cx="3465195" cy="3811270"/>
          </a:xfrm>
          <a:custGeom>
            <a:avLst/>
            <a:gdLst/>
            <a:ahLst/>
            <a:cxnLst/>
            <a:rect l="l" t="t" r="r" b="b"/>
            <a:pathLst>
              <a:path w="3465195" h="3811270">
                <a:moveTo>
                  <a:pt x="3464966" y="0"/>
                </a:moveTo>
                <a:lnTo>
                  <a:pt x="0" y="0"/>
                </a:lnTo>
                <a:lnTo>
                  <a:pt x="0" y="3811099"/>
                </a:lnTo>
                <a:lnTo>
                  <a:pt x="3464966" y="3811099"/>
                </a:lnTo>
                <a:lnTo>
                  <a:pt x="346496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384950" y="2050834"/>
            <a:ext cx="3465195" cy="3811270"/>
          </a:xfrm>
          <a:prstGeom prst="rect">
            <a:avLst/>
          </a:prstGeom>
          <a:ln w="7619">
            <a:solidFill>
              <a:srgbClr val="FFFFF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900">
              <a:latin typeface="Times New Roman"/>
              <a:cs typeface="Times New Roman"/>
            </a:endParaRPr>
          </a:p>
          <a:p>
            <a:pPr algn="ctr" marL="147320" marR="139700">
              <a:lnSpc>
                <a:spcPct val="92100"/>
              </a:lnSpc>
            </a:pPr>
            <a:r>
              <a:rPr dirty="0" sz="1900" spc="-10" b="1">
                <a:solidFill>
                  <a:srgbClr val="9F307E"/>
                </a:solidFill>
                <a:latin typeface="Arial"/>
                <a:cs typeface="Arial"/>
              </a:rPr>
              <a:t>Under-</a:t>
            </a:r>
            <a:r>
              <a:rPr dirty="0" sz="1900" b="1">
                <a:solidFill>
                  <a:srgbClr val="9F307E"/>
                </a:solidFill>
                <a:latin typeface="Arial"/>
                <a:cs typeface="Arial"/>
              </a:rPr>
              <a:t>expansion</a:t>
            </a:r>
            <a:r>
              <a:rPr dirty="0" sz="1900" spc="10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9F307E"/>
                </a:solidFill>
                <a:latin typeface="Arial"/>
                <a:cs typeface="Arial"/>
              </a:rPr>
              <a:t>is</a:t>
            </a:r>
            <a:r>
              <a:rPr dirty="0" sz="1900" spc="1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9F307E"/>
                </a:solidFill>
                <a:latin typeface="Arial"/>
                <a:cs typeface="Arial"/>
              </a:rPr>
              <a:t>easy</a:t>
            </a:r>
            <a:r>
              <a:rPr dirty="0" sz="1900" spc="1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 spc="-25" b="1">
                <a:solidFill>
                  <a:srgbClr val="9F307E"/>
                </a:solidFill>
                <a:latin typeface="Arial"/>
                <a:cs typeface="Arial"/>
              </a:rPr>
              <a:t>to </a:t>
            </a:r>
            <a:r>
              <a:rPr dirty="0" sz="1900" b="1">
                <a:solidFill>
                  <a:srgbClr val="9F307E"/>
                </a:solidFill>
                <a:latin typeface="Arial"/>
                <a:cs typeface="Arial"/>
              </a:rPr>
              <a:t>identify</a:t>
            </a:r>
            <a:r>
              <a:rPr dirty="0" sz="1900" spc="-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9F307E"/>
                </a:solidFill>
                <a:latin typeface="Arial"/>
                <a:cs typeface="Arial"/>
              </a:rPr>
              <a:t>and correct</a:t>
            </a:r>
            <a:r>
              <a:rPr dirty="0" sz="1900" spc="-5" b="1">
                <a:solidFill>
                  <a:srgbClr val="9F307E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9F307E"/>
                </a:solidFill>
                <a:latin typeface="Arial"/>
                <a:cs typeface="Arial"/>
              </a:rPr>
              <a:t>during </a:t>
            </a:r>
            <a:r>
              <a:rPr dirty="0" sz="1900" b="1">
                <a:solidFill>
                  <a:srgbClr val="9F307E"/>
                </a:solidFill>
                <a:latin typeface="Arial"/>
                <a:cs typeface="Arial"/>
              </a:rPr>
              <a:t>the</a:t>
            </a:r>
            <a:r>
              <a:rPr dirty="0" sz="1900" spc="-10" b="1">
                <a:solidFill>
                  <a:srgbClr val="9F307E"/>
                </a:solidFill>
                <a:latin typeface="Arial"/>
                <a:cs typeface="Arial"/>
              </a:rPr>
              <a:t> procedure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5095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ACURATE</a:t>
            </a:r>
            <a:r>
              <a:rPr dirty="0" spc="-100"/>
              <a:t> </a:t>
            </a:r>
            <a:r>
              <a:rPr dirty="0"/>
              <a:t>IDE</a:t>
            </a:r>
            <a:r>
              <a:rPr dirty="0" spc="-85"/>
              <a:t> </a:t>
            </a:r>
            <a:r>
              <a:rPr dirty="0"/>
              <a:t>Trial</a:t>
            </a:r>
            <a:r>
              <a:rPr dirty="0" spc="-75"/>
              <a:t> </a:t>
            </a:r>
            <a:r>
              <a:rPr dirty="0"/>
              <a:t>Key</a:t>
            </a:r>
            <a:r>
              <a:rPr dirty="0" spc="-85"/>
              <a:t> </a:t>
            </a:r>
            <a:r>
              <a:rPr dirty="0" spc="-25"/>
              <a:t>Take-</a:t>
            </a:r>
            <a:r>
              <a:rPr dirty="0" spc="-10"/>
              <a:t>Aways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268935" y="2089911"/>
            <a:ext cx="5981065" cy="15074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87020" marR="5080" indent="-274320">
              <a:lnSpc>
                <a:spcPct val="101099"/>
              </a:lnSpc>
              <a:spcBef>
                <a:spcPts val="75"/>
              </a:spcBef>
              <a:buClr>
                <a:srgbClr val="9F307E"/>
              </a:buClr>
              <a:buSzPct val="110526"/>
              <a:buChar char="•"/>
              <a:tabLst>
                <a:tab pos="287020" algn="l"/>
              </a:tabLst>
            </a:pP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The</a:t>
            </a:r>
            <a:r>
              <a:rPr dirty="0" sz="1900" spc="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largest</a:t>
            </a:r>
            <a:r>
              <a:rPr dirty="0" sz="1900" spc="-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head-</a:t>
            </a:r>
            <a:r>
              <a:rPr dirty="0" sz="1900" spc="-10">
                <a:solidFill>
                  <a:srgbClr val="1D384C"/>
                </a:solidFill>
                <a:latin typeface="Arial"/>
                <a:cs typeface="Arial"/>
              </a:rPr>
              <a:t>to-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head</a:t>
            </a:r>
            <a:r>
              <a:rPr dirty="0" sz="1900" spc="1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trial</a:t>
            </a:r>
            <a:r>
              <a:rPr dirty="0" sz="1900" spc="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to</a:t>
            </a:r>
            <a:r>
              <a:rPr dirty="0" sz="1900" spc="1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evaluate</a:t>
            </a:r>
            <a:r>
              <a:rPr dirty="0" sz="1900" spc="1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TAVR</a:t>
            </a:r>
            <a:r>
              <a:rPr dirty="0" sz="1900" spc="1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1D384C"/>
                </a:solidFill>
                <a:latin typeface="Arial"/>
                <a:cs typeface="Arial"/>
              </a:rPr>
              <a:t>with </a:t>
            </a:r>
            <a:r>
              <a:rPr dirty="0" sz="1900">
                <a:solidFill>
                  <a:srgbClr val="1D384C"/>
                </a:solidFill>
                <a:latin typeface="Arial"/>
                <a:cs typeface="Arial"/>
              </a:rPr>
              <a:t>ACURATE</a:t>
            </a:r>
            <a:r>
              <a:rPr dirty="0" sz="1900" spc="5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900" spc="-20" i="1">
                <a:solidFill>
                  <a:srgbClr val="1D384C"/>
                </a:solidFill>
                <a:latin typeface="Arial"/>
                <a:cs typeface="Arial"/>
              </a:rPr>
              <a:t>neo2</a:t>
            </a:r>
            <a:endParaRPr sz="1900">
              <a:latin typeface="Arial"/>
              <a:cs typeface="Arial"/>
            </a:endParaRPr>
          </a:p>
          <a:p>
            <a:pPr lvl="1" marL="607060" marR="68580" indent="-228600">
              <a:lnSpc>
                <a:spcPct val="99400"/>
              </a:lnSpc>
              <a:spcBef>
                <a:spcPts val="640"/>
              </a:spcBef>
              <a:buClr>
                <a:srgbClr val="5C8AE7"/>
              </a:buClr>
              <a:buSzPct val="66666"/>
              <a:buFont typeface="Wingdings 2"/>
              <a:buChar char=""/>
              <a:tabLst>
                <a:tab pos="607060" algn="l"/>
              </a:tabLst>
            </a:pP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Ability</a:t>
            </a:r>
            <a:r>
              <a:rPr dirty="0" sz="1800" spc="-8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to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compare</a:t>
            </a:r>
            <a:r>
              <a:rPr dirty="0" sz="1800" spc="-8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D384C"/>
                </a:solidFill>
                <a:latin typeface="Arial"/>
                <a:cs typeface="Arial"/>
              </a:rPr>
              <a:t>ACURATE</a:t>
            </a:r>
            <a:r>
              <a:rPr dirty="0" sz="1800" spc="-8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1D384C"/>
                </a:solidFill>
                <a:latin typeface="Arial"/>
                <a:cs typeface="Arial"/>
              </a:rPr>
              <a:t>neo2</a:t>
            </a:r>
            <a:r>
              <a:rPr dirty="0" sz="1800" spc="-75" i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with</a:t>
            </a:r>
            <a:r>
              <a:rPr dirty="0" sz="1800" spc="-8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commercially available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devices</a:t>
            </a:r>
            <a:r>
              <a:rPr dirty="0" sz="1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was</a:t>
            </a:r>
            <a:r>
              <a:rPr dirty="0" sz="1800" spc="-7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complicated</a:t>
            </a:r>
            <a:r>
              <a:rPr dirty="0" sz="1800" spc="-7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by</a:t>
            </a:r>
            <a:r>
              <a:rPr dirty="0" sz="1800" spc="-7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a</a:t>
            </a:r>
            <a:r>
              <a:rPr dirty="0" sz="1800" spc="-7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challenging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trial</a:t>
            </a:r>
            <a:r>
              <a:rPr dirty="0" sz="1800" spc="-5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environment</a:t>
            </a:r>
            <a:r>
              <a:rPr dirty="0" sz="1800" spc="-5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D384C"/>
                </a:solidFill>
                <a:latin typeface="Arial"/>
                <a:cs typeface="Arial"/>
              </a:rPr>
              <a:t>(trial-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related</a:t>
            </a:r>
            <a:r>
              <a:rPr dirty="0" sz="1800" spc="-7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and</a:t>
            </a:r>
            <a:r>
              <a:rPr dirty="0" sz="1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enrollment</a:t>
            </a:r>
            <a:r>
              <a:rPr dirty="0" sz="1800" spc="-5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factors)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287020" marR="91440" indent="-274320">
              <a:lnSpc>
                <a:spcPct val="101099"/>
              </a:lnSpc>
              <a:spcBef>
                <a:spcPts val="75"/>
              </a:spcBef>
              <a:buClr>
                <a:srgbClr val="9F307E"/>
              </a:buClr>
              <a:buSzPct val="110526"/>
              <a:buChar char="•"/>
              <a:tabLst>
                <a:tab pos="287020" algn="l"/>
              </a:tabLst>
            </a:pPr>
            <a:r>
              <a:rPr dirty="0"/>
              <a:t>Post-hoc</a:t>
            </a:r>
            <a:r>
              <a:rPr dirty="0" spc="15"/>
              <a:t> </a:t>
            </a:r>
            <a:r>
              <a:rPr dirty="0"/>
              <a:t>analyses</a:t>
            </a:r>
            <a:r>
              <a:rPr dirty="0" spc="15"/>
              <a:t> </a:t>
            </a:r>
            <a:r>
              <a:rPr dirty="0"/>
              <a:t>identified</a:t>
            </a:r>
            <a:r>
              <a:rPr dirty="0" spc="20"/>
              <a:t> </a:t>
            </a:r>
            <a:r>
              <a:rPr dirty="0"/>
              <a:t>valve</a:t>
            </a:r>
            <a:r>
              <a:rPr dirty="0" spc="25"/>
              <a:t> </a:t>
            </a:r>
            <a:r>
              <a:rPr dirty="0" spc="-10"/>
              <a:t>under-expansion </a:t>
            </a:r>
            <a:r>
              <a:rPr dirty="0"/>
              <a:t>as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potential factor contributing</a:t>
            </a:r>
            <a:r>
              <a:rPr dirty="0" spc="5"/>
              <a:t> </a:t>
            </a:r>
            <a:r>
              <a:rPr dirty="0"/>
              <a:t>to</a:t>
            </a:r>
            <a:r>
              <a:rPr dirty="0" spc="5"/>
              <a:t> </a:t>
            </a:r>
            <a:r>
              <a:rPr dirty="0"/>
              <a:t>clinical </a:t>
            </a:r>
            <a:r>
              <a:rPr dirty="0" spc="-10"/>
              <a:t>outcomes</a:t>
            </a:r>
          </a:p>
          <a:p>
            <a:pPr lvl="1" marL="607060" marR="5080" indent="-228600">
              <a:lnSpc>
                <a:spcPct val="102200"/>
              </a:lnSpc>
              <a:spcBef>
                <a:spcPts val="580"/>
              </a:spcBef>
              <a:buClr>
                <a:srgbClr val="5C8AE7"/>
              </a:buClr>
              <a:buSzPct val="66666"/>
              <a:buFont typeface="Wingdings 2"/>
              <a:buChar char=""/>
              <a:tabLst>
                <a:tab pos="607060" algn="l"/>
              </a:tabLst>
            </a:pP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Adverse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impact</a:t>
            </a:r>
            <a:r>
              <a:rPr dirty="0" sz="1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of</a:t>
            </a:r>
            <a:r>
              <a:rPr dirty="0" sz="1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1D384C"/>
                </a:solidFill>
                <a:latin typeface="Arial"/>
                <a:cs typeface="Arial"/>
              </a:rPr>
              <a:t>under-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expansion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not</a:t>
            </a:r>
            <a:r>
              <a:rPr dirty="0" sz="1800" spc="-6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evident</a:t>
            </a:r>
            <a:r>
              <a:rPr dirty="0" sz="1800" spc="-5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D384C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early</a:t>
            </a:r>
            <a:r>
              <a:rPr dirty="0" sz="1800" spc="-9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clinical</a:t>
            </a:r>
            <a:r>
              <a:rPr dirty="0" sz="1800" spc="-8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outcomes,</a:t>
            </a:r>
            <a:r>
              <a:rPr dirty="0" sz="1800" spc="-8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but</a:t>
            </a:r>
            <a:r>
              <a:rPr dirty="0" sz="1800" spc="-8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became</a:t>
            </a:r>
            <a:r>
              <a:rPr dirty="0" sz="1800" spc="-9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apparent</a:t>
            </a:r>
            <a:r>
              <a:rPr dirty="0" sz="1800" spc="-8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at</a:t>
            </a:r>
            <a:r>
              <a:rPr dirty="0" sz="1800" spc="-8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1</a:t>
            </a:r>
            <a:r>
              <a:rPr dirty="0" sz="1800" spc="-9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lvl="1" marL="607060" marR="242570" indent="-228600">
              <a:lnSpc>
                <a:spcPct val="102200"/>
              </a:lnSpc>
              <a:spcBef>
                <a:spcPts val="480"/>
              </a:spcBef>
              <a:buClr>
                <a:srgbClr val="5C8AE7"/>
              </a:buClr>
              <a:buSzPct val="66666"/>
              <a:buFont typeface="Wingdings 2"/>
              <a:buChar char=""/>
              <a:tabLst>
                <a:tab pos="607060" algn="l"/>
              </a:tabLst>
            </a:pPr>
            <a:r>
              <a:rPr dirty="0" sz="1800" spc="-30">
                <a:solidFill>
                  <a:srgbClr val="1D384C"/>
                </a:solidFill>
                <a:latin typeface="Arial"/>
                <a:cs typeface="Arial"/>
              </a:rPr>
              <a:t>Well-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expanded</a:t>
            </a:r>
            <a:r>
              <a:rPr dirty="0" sz="1800" spc="-7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1D384C"/>
                </a:solidFill>
                <a:latin typeface="Arial"/>
                <a:cs typeface="Arial"/>
              </a:rPr>
              <a:t>ACURATE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1D384C"/>
                </a:solidFill>
                <a:latin typeface="Arial"/>
                <a:cs typeface="Arial"/>
              </a:rPr>
              <a:t>neo2</a:t>
            </a:r>
            <a:r>
              <a:rPr dirty="0" sz="1800" spc="-65" i="1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valves</a:t>
            </a:r>
            <a:r>
              <a:rPr dirty="0" sz="1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1D384C"/>
                </a:solidFill>
                <a:latin typeface="Arial"/>
                <a:cs typeface="Arial"/>
              </a:rPr>
              <a:t>are 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comparable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to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Control</a:t>
            </a:r>
            <a:r>
              <a:rPr dirty="0" sz="1800" spc="-7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for</a:t>
            </a:r>
            <a:r>
              <a:rPr dirty="0" sz="1800" spc="-60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death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and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1D384C"/>
                </a:solidFill>
                <a:latin typeface="Arial"/>
                <a:cs typeface="Arial"/>
              </a:rPr>
              <a:t>stroke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at</a:t>
            </a:r>
            <a:r>
              <a:rPr dirty="0" sz="1800" spc="-6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D384C"/>
                </a:solidFill>
                <a:latin typeface="Arial"/>
                <a:cs typeface="Arial"/>
              </a:rPr>
              <a:t>1</a:t>
            </a:r>
            <a:r>
              <a:rPr dirty="0" sz="1800" spc="-75">
                <a:solidFill>
                  <a:srgbClr val="1D384C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1D384C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1449" y="2156844"/>
            <a:ext cx="2845071" cy="25686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EE5F06-F21E-4F37-8178-3C5EE1F0D78E}"/>
</file>

<file path=customXml/itemProps2.xml><?xml version="1.0" encoding="utf-8"?>
<ds:datastoreItem xmlns:ds="http://schemas.openxmlformats.org/officeDocument/2006/customXml" ds:itemID="{95096433-D24D-43AD-BC67-58648E43F1C7}"/>
</file>

<file path=customXml/itemProps3.xml><?xml version="1.0" encoding="utf-8"?>
<ds:datastoreItem xmlns:ds="http://schemas.openxmlformats.org/officeDocument/2006/customXml" ds:itemID="{D2ED5612-F9B5-4285-A1B4-72C6491330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ACURATE IDE Press Conference</dc:title>
  <dc:creator>Judy Romero</dc:creator>
  <dcterms:created xsi:type="dcterms:W3CDTF">2024-10-30T21:20:37Z</dcterms:created>
  <dcterms:modified xsi:type="dcterms:W3CDTF">2024-10-30T21:20:37Z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2024-10-30T00:00:00Z</vt:filetime>
  </property>
  <property fmtid="{D5CDD505-2E9C-101B-9397-08002B2CF9AE}" pid="5" name="Producer">
    <vt:lpwstr>macOS Version 15.0.1 (Build 24A348) Quartz PDFContext</vt:lpwstr>
  </property>
  <property fmtid="{D5CDD505-2E9C-101B-9397-08002B2CF9AE}" pid="6" name="ContentTypeId">
    <vt:lpwstr>0x010100BEA9135C33BA934CB99AB16D2E3554BF</vt:lpwstr>
  </property>
</Properties>
</file>