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2911" y="1096762"/>
            <a:ext cx="8638177" cy="289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Relationship Id="rId11" Type="http://schemas.openxmlformats.org/officeDocument/2006/relationships/image" Target="../media/image26.png"/><Relationship Id="rId12" Type="http://schemas.openxmlformats.org/officeDocument/2006/relationships/image" Target="../media/image2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Relationship Id="rId9" Type="http://schemas.openxmlformats.org/officeDocument/2006/relationships/image" Target="../media/image38.png"/><Relationship Id="rId10" Type="http://schemas.openxmlformats.org/officeDocument/2006/relationships/image" Target="../media/image39.png"/><Relationship Id="rId11" Type="http://schemas.openxmlformats.org/officeDocument/2006/relationships/image" Target="../media/image40.png"/><Relationship Id="rId12" Type="http://schemas.openxmlformats.org/officeDocument/2006/relationships/image" Target="../media/image41.png"/><Relationship Id="rId13" Type="http://schemas.openxmlformats.org/officeDocument/2006/relationships/image" Target="../media/image4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88107" y="1874933"/>
            <a:ext cx="6556375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0">
                <a:latin typeface="Calibri"/>
                <a:cs typeface="Calibri"/>
              </a:rPr>
              <a:t>PCI </a:t>
            </a:r>
            <a:r>
              <a:rPr dirty="0" sz="2000" spc="-5" b="0">
                <a:latin typeface="Calibri"/>
                <a:cs typeface="Calibri"/>
              </a:rPr>
              <a:t>in multivessel disease </a:t>
            </a:r>
            <a:r>
              <a:rPr dirty="0" sz="2000" b="0">
                <a:latin typeface="Calibri"/>
                <a:cs typeface="Calibri"/>
              </a:rPr>
              <a:t>and </a:t>
            </a:r>
            <a:r>
              <a:rPr dirty="0" sz="2000" spc="-10" b="0">
                <a:latin typeface="Calibri"/>
                <a:cs typeface="Calibri"/>
              </a:rPr>
              <a:t>STEMI-related cardiogenic</a:t>
            </a:r>
            <a:r>
              <a:rPr dirty="0" sz="2000" b="0">
                <a:latin typeface="Calibri"/>
                <a:cs typeface="Calibri"/>
              </a:rPr>
              <a:t> </a:t>
            </a:r>
            <a:r>
              <a:rPr dirty="0" sz="2000" spc="-5" b="0">
                <a:latin typeface="Calibri"/>
                <a:cs typeface="Calibri"/>
              </a:rPr>
              <a:t>shock: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3405" y="2181359"/>
            <a:ext cx="3194050" cy="20186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DanGer Shock</a:t>
            </a:r>
            <a:r>
              <a:rPr dirty="0" sz="1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substudy</a:t>
            </a:r>
            <a:endParaRPr sz="1800">
              <a:latin typeface="Calibri"/>
              <a:cs typeface="Calibri"/>
            </a:endParaRPr>
          </a:p>
          <a:p>
            <a:pPr algn="ctr" marL="12700" marR="5080">
              <a:lnSpc>
                <a:spcPct val="120000"/>
              </a:lnSpc>
              <a:spcBef>
                <a:spcPts val="1435"/>
              </a:spcBef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Rasmus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Paulin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Beske,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MD,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PhD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on behalf</a:t>
            </a:r>
            <a:r>
              <a:rPr dirty="0" sz="14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Jasmine Melissa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Marquard,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MD,</a:t>
            </a:r>
            <a:r>
              <a:rPr dirty="0" sz="14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DanGer-Shock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50">
              <a:latin typeface="Calibri"/>
              <a:cs typeface="Calibri"/>
            </a:endParaRPr>
          </a:p>
          <a:p>
            <a:pPr algn="ctr" marL="114300" marR="113664">
              <a:lnSpc>
                <a:spcPct val="120000"/>
              </a:lnSpc>
            </a:pP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Cardiology,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Risghospitalet  Denmark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384" y="15490"/>
            <a:ext cx="57251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 b="0">
                <a:latin typeface="Calibri"/>
                <a:cs typeface="Calibri"/>
              </a:rPr>
              <a:t>Extra </a:t>
            </a:r>
            <a:r>
              <a:rPr dirty="0" sz="3600" spc="-5" b="0">
                <a:latin typeface="Calibri"/>
                <a:cs typeface="Calibri"/>
              </a:rPr>
              <a:t>slides: Landmark</a:t>
            </a:r>
            <a:r>
              <a:rPr dirty="0" sz="3600" spc="-55" b="0">
                <a:latin typeface="Calibri"/>
                <a:cs typeface="Calibri"/>
              </a:rPr>
              <a:t> </a:t>
            </a:r>
            <a:r>
              <a:rPr dirty="0" sz="3600" spc="-10" b="0">
                <a:latin typeface="Calibri"/>
                <a:cs typeface="Calibri"/>
              </a:rPr>
              <a:t>analysis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8620" y="1110470"/>
            <a:ext cx="8012716" cy="32784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625" y="82953"/>
            <a:ext cx="82480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 b="0">
                <a:latin typeface="Calibri"/>
                <a:cs typeface="Calibri"/>
              </a:rPr>
              <a:t>Extra </a:t>
            </a:r>
            <a:r>
              <a:rPr dirty="0" spc="-5" b="0">
                <a:latin typeface="Calibri"/>
                <a:cs typeface="Calibri"/>
              </a:rPr>
              <a:t>slides: Mortality </a:t>
            </a:r>
            <a:r>
              <a:rPr dirty="0" spc="-10" b="0">
                <a:latin typeface="Calibri"/>
                <a:cs typeface="Calibri"/>
              </a:rPr>
              <a:t>by </a:t>
            </a:r>
            <a:r>
              <a:rPr dirty="0" b="0">
                <a:latin typeface="Calibri"/>
                <a:cs typeface="Calibri"/>
              </a:rPr>
              <a:t>PCI </a:t>
            </a:r>
            <a:r>
              <a:rPr dirty="0" spc="-20" b="0">
                <a:latin typeface="Calibri"/>
                <a:cs typeface="Calibri"/>
              </a:rPr>
              <a:t>strategy </a:t>
            </a:r>
            <a:r>
              <a:rPr dirty="0" b="0">
                <a:latin typeface="Calibri"/>
                <a:cs typeface="Calibri"/>
              </a:rPr>
              <a:t>and</a:t>
            </a:r>
            <a:r>
              <a:rPr dirty="0" spc="2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Randomization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456308" y="1428442"/>
            <a:ext cx="6037463" cy="2982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4" name="object 4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69362" y="49221"/>
            <a:ext cx="47548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Potential </a:t>
            </a:r>
            <a:r>
              <a:rPr dirty="0" sz="3200" spc="-10" b="0">
                <a:latin typeface="Calibri"/>
                <a:cs typeface="Calibri"/>
              </a:rPr>
              <a:t>conflicts </a:t>
            </a:r>
            <a:r>
              <a:rPr dirty="0" sz="3200" spc="-5" b="0">
                <a:latin typeface="Calibri"/>
                <a:cs typeface="Calibri"/>
              </a:rPr>
              <a:t>of</a:t>
            </a:r>
            <a:r>
              <a:rPr dirty="0" sz="3200" spc="-60" b="0">
                <a:latin typeface="Calibri"/>
                <a:cs typeface="Calibri"/>
              </a:rPr>
              <a:t> </a:t>
            </a:r>
            <a:r>
              <a:rPr dirty="0" sz="3200" spc="-20" b="0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051" y="930202"/>
            <a:ext cx="437959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Rasmus </a:t>
            </a: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Paulin</a:t>
            </a:r>
            <a:r>
              <a:rPr dirty="0" sz="18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Beske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350">
                <a:latin typeface="Calibri"/>
                <a:cs typeface="Calibri"/>
              </a:rPr>
              <a:t>I </a:t>
            </a:r>
            <a:r>
              <a:rPr dirty="0" sz="1350" spc="-15">
                <a:latin typeface="Calibri"/>
                <a:cs typeface="Calibri"/>
              </a:rPr>
              <a:t>have </a:t>
            </a:r>
            <a:r>
              <a:rPr dirty="0" sz="1350">
                <a:latin typeface="Calibri"/>
                <a:cs typeface="Calibri"/>
              </a:rPr>
              <a:t>the </a:t>
            </a:r>
            <a:r>
              <a:rPr dirty="0" sz="1350" spc="-10">
                <a:latin typeface="Calibri"/>
                <a:cs typeface="Calibri"/>
              </a:rPr>
              <a:t>following </a:t>
            </a:r>
            <a:r>
              <a:rPr dirty="0" sz="1350" spc="-5">
                <a:latin typeface="Calibri"/>
                <a:cs typeface="Calibri"/>
              </a:rPr>
              <a:t>potential </a:t>
            </a:r>
            <a:r>
              <a:rPr dirty="0" sz="1350" spc="-10">
                <a:latin typeface="Calibri"/>
                <a:cs typeface="Calibri"/>
              </a:rPr>
              <a:t>conflicts </a:t>
            </a:r>
            <a:r>
              <a:rPr dirty="0" sz="1350" spc="-5">
                <a:latin typeface="Calibri"/>
                <a:cs typeface="Calibri"/>
              </a:rPr>
              <a:t>of </a:t>
            </a:r>
            <a:r>
              <a:rPr dirty="0" sz="1350" spc="-10">
                <a:latin typeface="Calibri"/>
                <a:cs typeface="Calibri"/>
              </a:rPr>
              <a:t>interest to</a:t>
            </a:r>
            <a:r>
              <a:rPr dirty="0" sz="1350" spc="9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report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>
                <a:latin typeface="Calibri"/>
                <a:cs typeface="Calibri"/>
              </a:rPr>
              <a:t>None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19791" y="49221"/>
            <a:ext cx="265366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0" b="0">
                <a:latin typeface="Calibri"/>
                <a:cs typeface="Calibri"/>
              </a:rPr>
              <a:t>Why </a:t>
            </a:r>
            <a:r>
              <a:rPr dirty="0" sz="3200" b="0">
                <a:latin typeface="Calibri"/>
                <a:cs typeface="Calibri"/>
              </a:rPr>
              <a:t>this</a:t>
            </a:r>
            <a:r>
              <a:rPr dirty="0" sz="3200" spc="-5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study?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88405" y="1185049"/>
            <a:ext cx="1895003" cy="1041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0" y="2565400"/>
            <a:ext cx="1828800" cy="1511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70652" y="2638009"/>
            <a:ext cx="1649730" cy="1329055"/>
          </a:xfrm>
          <a:custGeom>
            <a:avLst/>
            <a:gdLst/>
            <a:ahLst/>
            <a:cxnLst/>
            <a:rect l="l" t="t" r="r" b="b"/>
            <a:pathLst>
              <a:path w="1649729" h="1329054">
                <a:moveTo>
                  <a:pt x="0" y="0"/>
                </a:moveTo>
                <a:lnTo>
                  <a:pt x="1649255" y="0"/>
                </a:lnTo>
                <a:lnTo>
                  <a:pt x="1649255" y="1328895"/>
                </a:lnTo>
                <a:lnTo>
                  <a:pt x="0" y="1328895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6C9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9190" y="4785105"/>
            <a:ext cx="64408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">
                <a:latin typeface="Calibri"/>
                <a:cs typeface="Calibri"/>
              </a:rPr>
              <a:t>Helgestad </a:t>
            </a:r>
            <a:r>
              <a:rPr dirty="0" sz="500" spc="-5">
                <a:latin typeface="Calibri"/>
                <a:cs typeface="Calibri"/>
              </a:rPr>
              <a:t>O, </a:t>
            </a:r>
            <a:r>
              <a:rPr dirty="0" sz="500">
                <a:latin typeface="Calibri"/>
                <a:cs typeface="Calibri"/>
              </a:rPr>
              <a:t>et al.: </a:t>
            </a:r>
            <a:r>
              <a:rPr dirty="0" sz="500" spc="-5">
                <a:latin typeface="Calibri"/>
                <a:cs typeface="Calibri"/>
              </a:rPr>
              <a:t>Temporal </a:t>
            </a:r>
            <a:r>
              <a:rPr dirty="0" sz="500">
                <a:latin typeface="Calibri"/>
                <a:cs typeface="Calibri"/>
              </a:rPr>
              <a:t>trends </a:t>
            </a:r>
            <a:r>
              <a:rPr dirty="0" sz="500" spc="-5">
                <a:latin typeface="Calibri"/>
                <a:cs typeface="Calibri"/>
              </a:rPr>
              <a:t>in incidence </a:t>
            </a:r>
            <a:r>
              <a:rPr dirty="0" sz="500">
                <a:latin typeface="Calibri"/>
                <a:cs typeface="Calibri"/>
              </a:rPr>
              <a:t>and </a:t>
            </a:r>
            <a:r>
              <a:rPr dirty="0" sz="500" spc="-5">
                <a:latin typeface="Calibri"/>
                <a:cs typeface="Calibri"/>
              </a:rPr>
              <a:t>patient </a:t>
            </a:r>
            <a:r>
              <a:rPr dirty="0" sz="500">
                <a:latin typeface="Calibri"/>
                <a:cs typeface="Calibri"/>
              </a:rPr>
              <a:t>characteristics </a:t>
            </a:r>
            <a:r>
              <a:rPr dirty="0" sz="500" spc="-5">
                <a:latin typeface="Calibri"/>
                <a:cs typeface="Calibri"/>
              </a:rPr>
              <a:t>in </a:t>
            </a:r>
            <a:r>
              <a:rPr dirty="0" sz="500">
                <a:latin typeface="Calibri"/>
                <a:cs typeface="Calibri"/>
              </a:rPr>
              <a:t>cardiogenic </a:t>
            </a:r>
            <a:r>
              <a:rPr dirty="0" sz="500" spc="-5">
                <a:latin typeface="Calibri"/>
                <a:cs typeface="Calibri"/>
              </a:rPr>
              <a:t>shock following </a:t>
            </a:r>
            <a:r>
              <a:rPr dirty="0" sz="500">
                <a:latin typeface="Calibri"/>
                <a:cs typeface="Calibri"/>
              </a:rPr>
              <a:t>acute myocardial </a:t>
            </a:r>
            <a:r>
              <a:rPr dirty="0" sz="500" spc="-5">
                <a:latin typeface="Calibri"/>
                <a:cs typeface="Calibri"/>
              </a:rPr>
              <a:t>infarction from </a:t>
            </a:r>
            <a:r>
              <a:rPr dirty="0" sz="500">
                <a:latin typeface="Calibri"/>
                <a:cs typeface="Calibri"/>
              </a:rPr>
              <a:t>2010 to 2017: a </a:t>
            </a:r>
            <a:r>
              <a:rPr dirty="0" sz="500" spc="-5">
                <a:latin typeface="Calibri"/>
                <a:cs typeface="Calibri"/>
              </a:rPr>
              <a:t>Danish </a:t>
            </a:r>
            <a:r>
              <a:rPr dirty="0" sz="500">
                <a:latin typeface="Calibri"/>
                <a:cs typeface="Calibri"/>
              </a:rPr>
              <a:t>cohort </a:t>
            </a:r>
            <a:r>
              <a:rPr dirty="0" sz="500" spc="-5">
                <a:latin typeface="Calibri"/>
                <a:cs typeface="Calibri"/>
              </a:rPr>
              <a:t>study. </a:t>
            </a:r>
            <a:r>
              <a:rPr dirty="0" sz="500" spc="-5" i="1">
                <a:latin typeface="Calibri"/>
                <a:cs typeface="Calibri"/>
              </a:rPr>
              <a:t>Eur </a:t>
            </a:r>
            <a:r>
              <a:rPr dirty="0" sz="500" i="1">
                <a:latin typeface="Calibri"/>
                <a:cs typeface="Calibri"/>
              </a:rPr>
              <a:t>J Heart </a:t>
            </a:r>
            <a:r>
              <a:rPr dirty="0" sz="500" spc="-5" i="1">
                <a:latin typeface="Calibri"/>
                <a:cs typeface="Calibri"/>
              </a:rPr>
              <a:t>Fail</a:t>
            </a:r>
            <a:r>
              <a:rPr dirty="0" sz="500" spc="-5">
                <a:latin typeface="Calibri"/>
                <a:cs typeface="Calibri"/>
              </a:rPr>
              <a:t>.</a:t>
            </a:r>
            <a:r>
              <a:rPr dirty="0" sz="500" spc="-1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2019</a:t>
            </a:r>
            <a:endParaRPr sz="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500">
                <a:latin typeface="Calibri"/>
                <a:cs typeface="Calibri"/>
              </a:rPr>
              <a:t>Hochman J., et al.: </a:t>
            </a:r>
            <a:r>
              <a:rPr dirty="0" sz="500" spc="-5">
                <a:latin typeface="Calibri"/>
                <a:cs typeface="Calibri"/>
              </a:rPr>
              <a:t>Early </a:t>
            </a:r>
            <a:r>
              <a:rPr dirty="0" sz="500">
                <a:latin typeface="Calibri"/>
                <a:cs typeface="Calibri"/>
              </a:rPr>
              <a:t>revascularization </a:t>
            </a:r>
            <a:r>
              <a:rPr dirty="0" sz="500" spc="-5">
                <a:latin typeface="Calibri"/>
                <a:cs typeface="Calibri"/>
              </a:rPr>
              <a:t>in </a:t>
            </a:r>
            <a:r>
              <a:rPr dirty="0" sz="500">
                <a:latin typeface="Calibri"/>
                <a:cs typeface="Calibri"/>
              </a:rPr>
              <a:t>acute myocardial </a:t>
            </a:r>
            <a:r>
              <a:rPr dirty="0" sz="500" spc="-5">
                <a:latin typeface="Calibri"/>
                <a:cs typeface="Calibri"/>
              </a:rPr>
              <a:t>infarction </a:t>
            </a:r>
            <a:r>
              <a:rPr dirty="0" sz="500">
                <a:latin typeface="Calibri"/>
                <a:cs typeface="Calibri"/>
              </a:rPr>
              <a:t>complicated </a:t>
            </a:r>
            <a:r>
              <a:rPr dirty="0" sz="500" spc="-5">
                <a:latin typeface="Calibri"/>
                <a:cs typeface="Calibri"/>
              </a:rPr>
              <a:t>by </a:t>
            </a:r>
            <a:r>
              <a:rPr dirty="0" sz="500">
                <a:latin typeface="Calibri"/>
                <a:cs typeface="Calibri"/>
              </a:rPr>
              <a:t>cardiogenic </a:t>
            </a:r>
            <a:r>
              <a:rPr dirty="0" sz="500" spc="-5">
                <a:latin typeface="Calibri"/>
                <a:cs typeface="Calibri"/>
              </a:rPr>
              <a:t>shock. SHOCK </a:t>
            </a:r>
            <a:r>
              <a:rPr dirty="0" sz="500">
                <a:latin typeface="Calibri"/>
                <a:cs typeface="Calibri"/>
              </a:rPr>
              <a:t>Investigators. </a:t>
            </a:r>
            <a:r>
              <a:rPr dirty="0" sz="500" spc="-5">
                <a:latin typeface="Calibri"/>
                <a:cs typeface="Calibri"/>
              </a:rPr>
              <a:t>Should </a:t>
            </a:r>
            <a:r>
              <a:rPr dirty="0" sz="500">
                <a:latin typeface="Calibri"/>
                <a:cs typeface="Calibri"/>
              </a:rPr>
              <a:t>We </a:t>
            </a:r>
            <a:r>
              <a:rPr dirty="0" sz="500" spc="-5">
                <a:latin typeface="Calibri"/>
                <a:cs typeface="Calibri"/>
              </a:rPr>
              <a:t>Emergently </a:t>
            </a:r>
            <a:r>
              <a:rPr dirty="0" sz="500">
                <a:latin typeface="Calibri"/>
                <a:cs typeface="Calibri"/>
              </a:rPr>
              <a:t>Revascularize </a:t>
            </a:r>
            <a:r>
              <a:rPr dirty="0" sz="500" spc="-5">
                <a:latin typeface="Calibri"/>
                <a:cs typeface="Calibri"/>
              </a:rPr>
              <a:t>Occluded Coronaries for Cardiogenic Shock. </a:t>
            </a:r>
            <a:r>
              <a:rPr dirty="0" sz="500">
                <a:latin typeface="Calibri"/>
                <a:cs typeface="Calibri"/>
              </a:rPr>
              <a:t>NEJM</a:t>
            </a:r>
            <a:r>
              <a:rPr dirty="0" sz="500" spc="-2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1999</a:t>
            </a:r>
            <a:endParaRPr sz="5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500">
                <a:latin typeface="Calibri"/>
                <a:cs typeface="Calibri"/>
              </a:rPr>
              <a:t>Multivessel versus culprit </a:t>
            </a:r>
            <a:r>
              <a:rPr dirty="0" sz="500" spc="-5">
                <a:latin typeface="Calibri"/>
                <a:cs typeface="Calibri"/>
              </a:rPr>
              <a:t>lesion only percutaneous </a:t>
            </a:r>
            <a:r>
              <a:rPr dirty="0" sz="500">
                <a:latin typeface="Calibri"/>
                <a:cs typeface="Calibri"/>
              </a:rPr>
              <a:t>revascularization </a:t>
            </a:r>
            <a:r>
              <a:rPr dirty="0" sz="500" spc="-5">
                <a:latin typeface="Calibri"/>
                <a:cs typeface="Calibri"/>
              </a:rPr>
              <a:t>plus potential staged </a:t>
            </a:r>
            <a:r>
              <a:rPr dirty="0" sz="500">
                <a:latin typeface="Calibri"/>
                <a:cs typeface="Calibri"/>
              </a:rPr>
              <a:t>revascularization </a:t>
            </a:r>
            <a:r>
              <a:rPr dirty="0" sz="500" spc="-5">
                <a:latin typeface="Calibri"/>
                <a:cs typeface="Calibri"/>
              </a:rPr>
              <a:t>in patients </a:t>
            </a:r>
            <a:r>
              <a:rPr dirty="0" sz="500">
                <a:latin typeface="Calibri"/>
                <a:cs typeface="Calibri"/>
              </a:rPr>
              <a:t>with acute myocardial </a:t>
            </a:r>
            <a:r>
              <a:rPr dirty="0" sz="500" spc="-5">
                <a:latin typeface="Calibri"/>
                <a:cs typeface="Calibri"/>
              </a:rPr>
              <a:t>infarction </a:t>
            </a:r>
            <a:r>
              <a:rPr dirty="0" sz="500">
                <a:latin typeface="Calibri"/>
                <a:cs typeface="Calibri"/>
              </a:rPr>
              <a:t>complicated </a:t>
            </a:r>
            <a:r>
              <a:rPr dirty="0" sz="500" spc="-5">
                <a:latin typeface="Calibri"/>
                <a:cs typeface="Calibri"/>
              </a:rPr>
              <a:t>by </a:t>
            </a:r>
            <a:r>
              <a:rPr dirty="0" sz="500">
                <a:latin typeface="Calibri"/>
                <a:cs typeface="Calibri"/>
              </a:rPr>
              <a:t>cardiogenic </a:t>
            </a:r>
            <a:r>
              <a:rPr dirty="0" sz="500" spc="-5">
                <a:latin typeface="Calibri"/>
                <a:cs typeface="Calibri"/>
              </a:rPr>
              <a:t>shock: design </a:t>
            </a:r>
            <a:r>
              <a:rPr dirty="0" sz="500">
                <a:latin typeface="Calibri"/>
                <a:cs typeface="Calibri"/>
              </a:rPr>
              <a:t>and rationale </a:t>
            </a:r>
            <a:r>
              <a:rPr dirty="0" sz="500" spc="-5">
                <a:latin typeface="Calibri"/>
                <a:cs typeface="Calibri"/>
              </a:rPr>
              <a:t>of CULPRIT-SHOCK </a:t>
            </a:r>
            <a:r>
              <a:rPr dirty="0" sz="500">
                <a:latin typeface="Calibri"/>
                <a:cs typeface="Calibri"/>
              </a:rPr>
              <a:t>trial. Am Heart J 2016  </a:t>
            </a:r>
            <a:r>
              <a:rPr dirty="0" sz="500" spc="-5">
                <a:latin typeface="Calibri"/>
                <a:cs typeface="Calibri"/>
              </a:rPr>
              <a:t>Thiele </a:t>
            </a:r>
            <a:r>
              <a:rPr dirty="0" sz="500">
                <a:latin typeface="Calibri"/>
                <a:cs typeface="Calibri"/>
              </a:rPr>
              <a:t>H, et al.: </a:t>
            </a:r>
            <a:r>
              <a:rPr dirty="0" sz="500" spc="-5">
                <a:latin typeface="Calibri"/>
                <a:cs typeface="Calibri"/>
              </a:rPr>
              <a:t>Thiele </a:t>
            </a:r>
            <a:r>
              <a:rPr dirty="0" sz="500">
                <a:latin typeface="Calibri"/>
                <a:cs typeface="Calibri"/>
              </a:rPr>
              <a:t>H, et al.: PCI </a:t>
            </a:r>
            <a:r>
              <a:rPr dirty="0" sz="500" spc="-5">
                <a:latin typeface="Calibri"/>
                <a:cs typeface="Calibri"/>
              </a:rPr>
              <a:t>Strategies in </a:t>
            </a:r>
            <a:r>
              <a:rPr dirty="0" sz="500">
                <a:latin typeface="Calibri"/>
                <a:cs typeface="Calibri"/>
              </a:rPr>
              <a:t>Patients with Acute Myocardial Infarction and </a:t>
            </a:r>
            <a:r>
              <a:rPr dirty="0" sz="500" spc="-5">
                <a:latin typeface="Calibri"/>
                <a:cs typeface="Calibri"/>
              </a:rPr>
              <a:t>Cardiogenic Shock, </a:t>
            </a:r>
            <a:r>
              <a:rPr dirty="0" sz="500">
                <a:latin typeface="Calibri"/>
                <a:cs typeface="Calibri"/>
              </a:rPr>
              <a:t>NEJM</a:t>
            </a:r>
            <a:r>
              <a:rPr dirty="0" sz="500" spc="-2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2017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0897" y="1080442"/>
            <a:ext cx="877256" cy="12771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0500" y="2552700"/>
            <a:ext cx="2070100" cy="977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1414" y="2627670"/>
            <a:ext cx="1888489" cy="798830"/>
          </a:xfrm>
          <a:custGeom>
            <a:avLst/>
            <a:gdLst/>
            <a:ahLst/>
            <a:cxnLst/>
            <a:rect l="l" t="t" r="r" b="b"/>
            <a:pathLst>
              <a:path w="1888489" h="798829">
                <a:moveTo>
                  <a:pt x="0" y="0"/>
                </a:moveTo>
                <a:lnTo>
                  <a:pt x="1887904" y="0"/>
                </a:lnTo>
                <a:lnTo>
                  <a:pt x="1887904" y="798780"/>
                </a:lnTo>
                <a:lnTo>
                  <a:pt x="0" y="79878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6C9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0500" y="3530600"/>
            <a:ext cx="2070100" cy="762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1414" y="3610366"/>
            <a:ext cx="1888489" cy="581025"/>
          </a:xfrm>
          <a:custGeom>
            <a:avLst/>
            <a:gdLst/>
            <a:ahLst/>
            <a:cxnLst/>
            <a:rect l="l" t="t" r="r" b="b"/>
            <a:pathLst>
              <a:path w="1888489" h="581025">
                <a:moveTo>
                  <a:pt x="0" y="0"/>
                </a:moveTo>
                <a:lnTo>
                  <a:pt x="1887904" y="0"/>
                </a:lnTo>
                <a:lnTo>
                  <a:pt x="1887904" y="580764"/>
                </a:lnTo>
                <a:lnTo>
                  <a:pt x="0" y="580764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6C9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28520" y="1166804"/>
            <a:ext cx="1958959" cy="12380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8400" y="2552700"/>
            <a:ext cx="1968500" cy="14351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41967" y="2633688"/>
            <a:ext cx="1788795" cy="1252855"/>
          </a:xfrm>
          <a:custGeom>
            <a:avLst/>
            <a:gdLst/>
            <a:ahLst/>
            <a:cxnLst/>
            <a:rect l="l" t="t" r="r" b="b"/>
            <a:pathLst>
              <a:path w="1788795" h="1252854">
                <a:moveTo>
                  <a:pt x="0" y="0"/>
                </a:moveTo>
                <a:lnTo>
                  <a:pt x="1788732" y="0"/>
                </a:lnTo>
                <a:lnTo>
                  <a:pt x="1788732" y="1252510"/>
                </a:lnTo>
                <a:lnTo>
                  <a:pt x="0" y="125251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6C9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87146" y="2699095"/>
            <a:ext cx="3850004" cy="144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20"/>
              </a:lnSpc>
              <a:tabLst>
                <a:tab pos="2550160" algn="l"/>
              </a:tabLs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10%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of patients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with	</a:t>
            </a:r>
            <a:r>
              <a:rPr dirty="0" baseline="-29513" sz="2400" spc="-7">
                <a:solidFill>
                  <a:srgbClr val="FFFFFF"/>
                </a:solidFill>
                <a:latin typeface="Calibri"/>
                <a:cs typeface="Calibri"/>
              </a:rPr>
              <a:t>SHOCK</a:t>
            </a:r>
            <a:r>
              <a:rPr dirty="0" baseline="-29513" sz="2400" spc="-22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-29513" sz="2400">
                <a:solidFill>
                  <a:srgbClr val="FFFFFF"/>
                </a:solidFill>
                <a:latin typeface="Calibri"/>
                <a:cs typeface="Calibri"/>
              </a:rPr>
              <a:t>trial:</a:t>
            </a:r>
            <a:endParaRPr baseline="-29513" sz="2400">
              <a:latin typeface="Calibri"/>
              <a:cs typeface="Calibri"/>
            </a:endParaRPr>
          </a:p>
          <a:p>
            <a:pPr marL="92075" indent="146685">
              <a:lnSpc>
                <a:spcPct val="100000"/>
              </a:lnSpc>
              <a:spcBef>
                <a:spcPts val="869"/>
              </a:spcBef>
              <a:tabLst>
                <a:tab pos="2249170" algn="l"/>
                <a:tab pos="2418080" algn="l"/>
              </a:tabLst>
            </a:pPr>
            <a:r>
              <a:rPr dirty="0" baseline="29513" sz="2400" spc="-15">
                <a:solidFill>
                  <a:srgbClr val="FFFFFF"/>
                </a:solidFill>
                <a:latin typeface="Calibri"/>
                <a:cs typeface="Calibri"/>
              </a:rPr>
              <a:t>STEMI</a:t>
            </a:r>
            <a:r>
              <a:rPr dirty="0" baseline="29513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9513" sz="2400" spc="-7">
                <a:solidFill>
                  <a:srgbClr val="FFFFFF"/>
                </a:solidFill>
                <a:latin typeface="Calibri"/>
                <a:cs typeface="Calibri"/>
              </a:rPr>
              <a:t>develop		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12.8%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absolute  </a:t>
            </a:r>
            <a:r>
              <a:rPr dirty="0" baseline="29513" sz="2400" spc="-15">
                <a:solidFill>
                  <a:srgbClr val="FFFFFF"/>
                </a:solidFill>
                <a:latin typeface="Calibri"/>
                <a:cs typeface="Calibri"/>
              </a:rPr>
              <a:t>cardiogenic</a:t>
            </a:r>
            <a:r>
              <a:rPr dirty="0" baseline="29513" sz="2400" spc="7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9513" sz="2400" spc="-7">
                <a:solidFill>
                  <a:srgbClr val="FFFFFF"/>
                </a:solidFill>
                <a:latin typeface="Calibri"/>
                <a:cs typeface="Calibri"/>
              </a:rPr>
              <a:t>shock.	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mortality</a:t>
            </a:r>
            <a:r>
              <a:rPr dirty="0" sz="16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reduction</a:t>
            </a:r>
            <a:endParaRPr sz="1600">
              <a:latin typeface="Calibri"/>
              <a:cs typeface="Calibri"/>
            </a:endParaRPr>
          </a:p>
          <a:p>
            <a:pPr algn="ctr" marL="2249170">
              <a:lnSpc>
                <a:spcPts val="1565"/>
              </a:lnSpc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180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600">
              <a:latin typeface="Calibri"/>
              <a:cs typeface="Calibri"/>
            </a:endParaRPr>
          </a:p>
          <a:p>
            <a:pPr algn="ctr" marR="2145030">
              <a:lnSpc>
                <a:spcPts val="1565"/>
              </a:lnSpc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30-day mortality</a:t>
            </a:r>
            <a:r>
              <a:rPr dirty="0" sz="16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endParaRPr sz="1600">
              <a:latin typeface="Calibri"/>
              <a:cs typeface="Calibri"/>
            </a:endParaRPr>
          </a:p>
          <a:p>
            <a:pPr algn="ctr" marR="2146300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50%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577564" y="1176269"/>
            <a:ext cx="2304195" cy="11568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858000" y="2565400"/>
            <a:ext cx="1905000" cy="1600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959600" y="2638011"/>
            <a:ext cx="1725930" cy="1419860"/>
          </a:xfrm>
          <a:custGeom>
            <a:avLst/>
            <a:gdLst/>
            <a:ahLst/>
            <a:cxnLst/>
            <a:rect l="l" t="t" r="r" b="b"/>
            <a:pathLst>
              <a:path w="1725929" h="1419860">
                <a:moveTo>
                  <a:pt x="0" y="0"/>
                </a:moveTo>
                <a:lnTo>
                  <a:pt x="1725659" y="0"/>
                </a:lnTo>
                <a:lnTo>
                  <a:pt x="1725659" y="1419638"/>
                </a:lnTo>
                <a:lnTo>
                  <a:pt x="0" y="1419638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F6C9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854128" y="2730652"/>
            <a:ext cx="3713479" cy="1224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55">
              <a:lnSpc>
                <a:spcPts val="1875"/>
              </a:lnSpc>
              <a:tabLst>
                <a:tab pos="2289175" algn="l"/>
              </a:tabLst>
            </a:pPr>
            <a:r>
              <a:rPr dirty="0" baseline="12152" sz="2400">
                <a:solidFill>
                  <a:srgbClr val="FFFFFF"/>
                </a:solidFill>
                <a:latin typeface="Calibri"/>
                <a:cs typeface="Calibri"/>
              </a:rPr>
              <a:t>80 % </a:t>
            </a:r>
            <a:r>
              <a:rPr dirty="0" baseline="12152" sz="2400" spc="-7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baseline="12152" sz="2400">
                <a:solidFill>
                  <a:srgbClr val="FFFFFF"/>
                </a:solidFill>
                <a:latin typeface="Calibri"/>
                <a:cs typeface="Calibri"/>
              </a:rPr>
              <a:t>AMI-CS	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CULPRIT-SHOCK:</a:t>
            </a:r>
            <a:endParaRPr sz="1600">
              <a:latin typeface="Calibri"/>
              <a:cs typeface="Calibri"/>
            </a:endParaRPr>
          </a:p>
          <a:p>
            <a:pPr marL="177800" indent="-58419">
              <a:lnSpc>
                <a:spcPct val="100000"/>
              </a:lnSpc>
              <a:tabLst>
                <a:tab pos="2223770" algn="l"/>
                <a:tab pos="2365375" algn="l"/>
              </a:tabLst>
            </a:pPr>
            <a:r>
              <a:rPr dirty="0" baseline="12152" sz="2400" spc="-15">
                <a:solidFill>
                  <a:srgbClr val="FFFFFF"/>
                </a:solidFill>
                <a:latin typeface="Calibri"/>
                <a:cs typeface="Calibri"/>
              </a:rPr>
              <a:t>present</a:t>
            </a:r>
            <a:r>
              <a:rPr dirty="0" baseline="12152" sz="2400" spc="7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12152" sz="2400">
                <a:solidFill>
                  <a:srgbClr val="FFFFFF"/>
                </a:solidFill>
                <a:latin typeface="Calibri"/>
                <a:cs typeface="Calibri"/>
              </a:rPr>
              <a:t>with		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8.3 %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absolute  </a:t>
            </a:r>
            <a:r>
              <a:rPr dirty="0" baseline="12152" sz="2400" spc="-7">
                <a:solidFill>
                  <a:srgbClr val="FFFFFF"/>
                </a:solidFill>
                <a:latin typeface="Calibri"/>
                <a:cs typeface="Calibri"/>
              </a:rPr>
              <a:t>multivessel	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mortality</a:t>
            </a:r>
            <a:r>
              <a:rPr dirty="0" sz="1600" spc="-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endParaRPr sz="1600">
              <a:latin typeface="Calibri"/>
              <a:cs typeface="Calibri"/>
            </a:endParaRPr>
          </a:p>
          <a:p>
            <a:pPr marL="335280" marR="64769" indent="-335915">
              <a:lnSpc>
                <a:spcPct val="100000"/>
              </a:lnSpc>
              <a:tabLst>
                <a:tab pos="2298065" algn="l"/>
                <a:tab pos="2397760" algn="l"/>
              </a:tabLst>
            </a:pPr>
            <a:r>
              <a:rPr dirty="0" baseline="12152" sz="2400" spc="-15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baseline="12152" sz="2400" spc="7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12152" sz="2400" spc="-7">
                <a:solidFill>
                  <a:srgbClr val="FFFFFF"/>
                </a:solidFill>
                <a:latin typeface="Calibri"/>
                <a:cs typeface="Calibri"/>
              </a:rPr>
              <a:t>artery	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multivessel  </a:t>
            </a:r>
            <a:r>
              <a:rPr dirty="0" baseline="12152" sz="2400" spc="-7">
                <a:solidFill>
                  <a:srgbClr val="FFFFFF"/>
                </a:solidFill>
                <a:latin typeface="Calibri"/>
                <a:cs typeface="Calibri"/>
              </a:rPr>
              <a:t>disease		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PCI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dirty="0" sz="16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7000" y="2527300"/>
            <a:ext cx="4305300" cy="21209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24869" y="2606510"/>
            <a:ext cx="4126229" cy="1941195"/>
          </a:xfrm>
          <a:prstGeom prst="rect">
            <a:avLst/>
          </a:prstGeom>
          <a:solidFill>
            <a:srgbClr val="F6C90E"/>
          </a:solidFill>
          <a:ln w="28575">
            <a:solidFill>
              <a:srgbClr val="932985"/>
            </a:solidFill>
          </a:ln>
        </p:spPr>
        <p:txBody>
          <a:bodyPr wrap="square" lIns="0" tIns="577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dirty="0" sz="1600" spc="-5" b="1">
                <a:latin typeface="Calibri"/>
                <a:cs typeface="Calibri"/>
              </a:rPr>
              <a:t>CULPRIT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SHOCK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spcBef>
                <a:spcPts val="5"/>
              </a:spcBef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latin typeface="Calibri"/>
                <a:cs typeface="Calibri"/>
              </a:rPr>
              <a:t>36% </a:t>
            </a:r>
            <a:r>
              <a:rPr dirty="0" sz="1400" spc="-5">
                <a:latin typeface="Calibri"/>
                <a:cs typeface="Calibri"/>
              </a:rPr>
              <a:t>not STEMI </a:t>
            </a:r>
            <a:r>
              <a:rPr dirty="0" sz="1400">
                <a:latin typeface="Calibri"/>
                <a:cs typeface="Calibri"/>
              </a:rPr>
              <a:t>– enough </a:t>
            </a:r>
            <a:r>
              <a:rPr dirty="0" sz="1400" spc="-10">
                <a:latin typeface="Calibri"/>
                <a:cs typeface="Calibri"/>
              </a:rPr>
              <a:t>myocardium at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risk?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latin typeface="Calibri"/>
                <a:cs typeface="Calibri"/>
              </a:rPr>
              <a:t>54% </a:t>
            </a:r>
            <a:r>
              <a:rPr dirty="0" sz="1400" spc="-10">
                <a:latin typeface="Calibri"/>
                <a:cs typeface="Calibri"/>
              </a:rPr>
              <a:t>resuscitated </a:t>
            </a:r>
            <a:r>
              <a:rPr dirty="0" sz="1400">
                <a:latin typeface="Calibri"/>
                <a:cs typeface="Calibri"/>
              </a:rPr>
              <a:t>– modifiable </a:t>
            </a:r>
            <a:r>
              <a:rPr dirty="0" sz="1400" spc="-5">
                <a:latin typeface="Calibri"/>
                <a:cs typeface="Calibri"/>
              </a:rPr>
              <a:t>cause of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death?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latin typeface="Calibri"/>
                <a:cs typeface="Calibri"/>
              </a:rPr>
              <a:t>34 % with </a:t>
            </a:r>
            <a:r>
              <a:rPr dirty="0" sz="1400" spc="-10">
                <a:latin typeface="Calibri"/>
                <a:cs typeface="Calibri"/>
              </a:rPr>
              <a:t>lactate </a:t>
            </a:r>
            <a:r>
              <a:rPr dirty="0" sz="1400">
                <a:latin typeface="Calibri"/>
                <a:cs typeface="Calibri"/>
              </a:rPr>
              <a:t>&lt; 2.0 mmol/L – </a:t>
            </a:r>
            <a:r>
              <a:rPr dirty="0" sz="1400" spc="-5">
                <a:latin typeface="Calibri"/>
                <a:cs typeface="Calibri"/>
              </a:rPr>
              <a:t>shock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criteria?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72000" y="2527300"/>
            <a:ext cx="4432300" cy="21209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70652" y="2606510"/>
            <a:ext cx="4246880" cy="1941195"/>
          </a:xfrm>
          <a:custGeom>
            <a:avLst/>
            <a:gdLst/>
            <a:ahLst/>
            <a:cxnLst/>
            <a:rect l="l" t="t" r="r" b="b"/>
            <a:pathLst>
              <a:path w="4246880" h="1941195">
                <a:moveTo>
                  <a:pt x="0" y="0"/>
                </a:moveTo>
                <a:lnTo>
                  <a:pt x="4246479" y="0"/>
                </a:lnTo>
                <a:lnTo>
                  <a:pt x="4246479" y="1940910"/>
                </a:lnTo>
                <a:lnTo>
                  <a:pt x="0" y="1940910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670652" y="2606510"/>
            <a:ext cx="4246880" cy="1941195"/>
          </a:xfrm>
          <a:prstGeom prst="rect">
            <a:avLst/>
          </a:prstGeom>
          <a:ln w="28575">
            <a:solidFill>
              <a:srgbClr val="932985"/>
            </a:solidFill>
          </a:ln>
        </p:spPr>
        <p:txBody>
          <a:bodyPr wrap="square" lIns="0" tIns="219075" rIns="0" bIns="0" rtlCol="0" vert="horz">
            <a:spAutoFit/>
          </a:bodyPr>
          <a:lstStyle/>
          <a:p>
            <a:pPr algn="ctr" marL="128905" marR="111760">
              <a:lnSpc>
                <a:spcPct val="100000"/>
              </a:lnSpc>
              <a:spcBef>
                <a:spcPts val="1725"/>
              </a:spcBef>
            </a:pPr>
            <a:r>
              <a:rPr dirty="0" sz="2400" spc="-5">
                <a:latin typeface="Calibri"/>
                <a:cs typeface="Calibri"/>
              </a:rPr>
              <a:t>Can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optimal </a:t>
            </a:r>
            <a:r>
              <a:rPr dirty="0" sz="2400">
                <a:latin typeface="Calibri"/>
                <a:cs typeface="Calibri"/>
              </a:rPr>
              <a:t>PCI </a:t>
            </a:r>
            <a:r>
              <a:rPr dirty="0" sz="2400" spc="-20">
                <a:latin typeface="Calibri"/>
                <a:cs typeface="Calibri"/>
              </a:rPr>
              <a:t>strategy </a:t>
            </a:r>
            <a:r>
              <a:rPr dirty="0" sz="2400" spc="-10">
                <a:latin typeface="Calibri"/>
                <a:cs typeface="Calibri"/>
              </a:rPr>
              <a:t>still  </a:t>
            </a:r>
            <a:r>
              <a:rPr dirty="0" sz="2400" spc="-5">
                <a:latin typeface="Calibri"/>
                <a:cs typeface="Calibri"/>
              </a:rPr>
              <a:t>be </a:t>
            </a:r>
            <a:r>
              <a:rPr dirty="0" sz="2400" spc="-10">
                <a:latin typeface="Calibri"/>
                <a:cs typeface="Calibri"/>
              </a:rPr>
              <a:t>debated </a:t>
            </a:r>
            <a:r>
              <a:rPr dirty="0" sz="2400" spc="-5">
                <a:latin typeface="Calibri"/>
                <a:cs typeface="Calibri"/>
              </a:rPr>
              <a:t>in </a:t>
            </a:r>
            <a:r>
              <a:rPr dirty="0" sz="2400" spc="-10">
                <a:latin typeface="Calibri"/>
                <a:cs typeface="Calibri"/>
              </a:rPr>
              <a:t>STEMI-related  cardiogenic </a:t>
            </a:r>
            <a:r>
              <a:rPr dirty="0" sz="2400" spc="-5">
                <a:latin typeface="Calibri"/>
                <a:cs typeface="Calibri"/>
              </a:rPr>
              <a:t>shock </a:t>
            </a:r>
            <a:r>
              <a:rPr dirty="0" sz="2400">
                <a:latin typeface="Calibri"/>
                <a:cs typeface="Calibri"/>
              </a:rPr>
              <a:t>with  </a:t>
            </a:r>
            <a:r>
              <a:rPr dirty="0" sz="2400" spc="-5">
                <a:latin typeface="Calibri"/>
                <a:cs typeface="Calibri"/>
              </a:rPr>
              <a:t>multivessel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disease?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14828" y="49221"/>
            <a:ext cx="746760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What </a:t>
            </a:r>
            <a:r>
              <a:rPr dirty="0" sz="3200" spc="-5" b="0">
                <a:latin typeface="Calibri"/>
                <a:cs typeface="Calibri"/>
              </a:rPr>
              <a:t>did </a:t>
            </a:r>
            <a:r>
              <a:rPr dirty="0" sz="3200" spc="-15" b="0">
                <a:latin typeface="Calibri"/>
                <a:cs typeface="Calibri"/>
              </a:rPr>
              <a:t>we </a:t>
            </a:r>
            <a:r>
              <a:rPr dirty="0" sz="3200" spc="-10" b="0">
                <a:latin typeface="Calibri"/>
                <a:cs typeface="Calibri"/>
              </a:rPr>
              <a:t>study </a:t>
            </a:r>
            <a:r>
              <a:rPr dirty="0" sz="3200" b="0">
                <a:latin typeface="Calibri"/>
                <a:cs typeface="Calibri"/>
              </a:rPr>
              <a:t>and </a:t>
            </a:r>
            <a:r>
              <a:rPr dirty="0" sz="3200" spc="-10" b="0">
                <a:latin typeface="Calibri"/>
                <a:cs typeface="Calibri"/>
              </a:rPr>
              <a:t>how </a:t>
            </a:r>
            <a:r>
              <a:rPr dirty="0" sz="3200" spc="-15" b="0">
                <a:latin typeface="Calibri"/>
                <a:cs typeface="Calibri"/>
              </a:rPr>
              <a:t>was </a:t>
            </a:r>
            <a:r>
              <a:rPr dirty="0" sz="3200" spc="-5" b="0">
                <a:latin typeface="Calibri"/>
                <a:cs typeface="Calibri"/>
              </a:rPr>
              <a:t>it</a:t>
            </a:r>
            <a:r>
              <a:rPr dirty="0" sz="3200" spc="5" b="0">
                <a:latin typeface="Calibri"/>
                <a:cs typeface="Calibri"/>
              </a:rPr>
              <a:t> </a:t>
            </a:r>
            <a:r>
              <a:rPr dirty="0" sz="3200" spc="-20" b="0">
                <a:latin typeface="Calibri"/>
                <a:cs typeface="Calibri"/>
              </a:rPr>
              <a:t>executed?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050" y="4864008"/>
            <a:ext cx="43599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i="1">
                <a:latin typeface="Calibri"/>
                <a:cs typeface="Calibri"/>
              </a:rPr>
              <a:t>Møller, JE et </a:t>
            </a:r>
            <a:r>
              <a:rPr dirty="0" sz="800" spc="-5" i="1">
                <a:latin typeface="Calibri"/>
                <a:cs typeface="Calibri"/>
              </a:rPr>
              <a:t>al.: </a:t>
            </a:r>
            <a:r>
              <a:rPr dirty="0" sz="800" i="1">
                <a:latin typeface="Calibri"/>
                <a:cs typeface="Calibri"/>
              </a:rPr>
              <a:t>Microaxial </a:t>
            </a:r>
            <a:r>
              <a:rPr dirty="0" sz="800" spc="-5" i="1">
                <a:latin typeface="Calibri"/>
                <a:cs typeface="Calibri"/>
              </a:rPr>
              <a:t>Flow </a:t>
            </a:r>
            <a:r>
              <a:rPr dirty="0" sz="800" i="1">
                <a:latin typeface="Calibri"/>
                <a:cs typeface="Calibri"/>
              </a:rPr>
              <a:t>Pump </a:t>
            </a:r>
            <a:r>
              <a:rPr dirty="0" sz="800" spc="-5" i="1">
                <a:latin typeface="Calibri"/>
                <a:cs typeface="Calibri"/>
              </a:rPr>
              <a:t>or Standard Care in </a:t>
            </a:r>
            <a:r>
              <a:rPr dirty="0" sz="800" i="1">
                <a:latin typeface="Calibri"/>
                <a:cs typeface="Calibri"/>
              </a:rPr>
              <a:t>Infarct-Related </a:t>
            </a:r>
            <a:r>
              <a:rPr dirty="0" sz="800" spc="-5" i="1">
                <a:latin typeface="Calibri"/>
                <a:cs typeface="Calibri"/>
              </a:rPr>
              <a:t>Cardiogenic Shock, </a:t>
            </a:r>
            <a:r>
              <a:rPr dirty="0" sz="800" i="1">
                <a:latin typeface="Calibri"/>
                <a:cs typeface="Calibri"/>
              </a:rPr>
              <a:t>NEJM</a:t>
            </a:r>
            <a:r>
              <a:rPr dirty="0" sz="800" spc="-55" i="1">
                <a:latin typeface="Calibri"/>
                <a:cs typeface="Calibri"/>
              </a:rPr>
              <a:t> </a:t>
            </a:r>
            <a:r>
              <a:rPr dirty="0" sz="800" i="1">
                <a:latin typeface="Calibri"/>
                <a:cs typeface="Calibri"/>
              </a:rPr>
              <a:t>2024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38881" y="1746205"/>
            <a:ext cx="2296667" cy="126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3828" y="1027658"/>
            <a:ext cx="1957968" cy="11599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1495" y="2287545"/>
            <a:ext cx="1842722" cy="8087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1300" y="3276600"/>
            <a:ext cx="2476500" cy="1460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8876" y="3354485"/>
            <a:ext cx="2291080" cy="1285240"/>
          </a:xfrm>
          <a:prstGeom prst="rect">
            <a:avLst/>
          </a:prstGeom>
          <a:solidFill>
            <a:srgbClr val="942A86"/>
          </a:solidFill>
          <a:ln w="28575">
            <a:solidFill>
              <a:srgbClr val="F6C90E"/>
            </a:solidFill>
          </a:ln>
        </p:spPr>
        <p:txBody>
          <a:bodyPr wrap="square" lIns="0" tIns="8191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64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DanGer Shock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 Trial:</a:t>
            </a:r>
            <a:endParaRPr sz="1400">
              <a:latin typeface="Calibri"/>
              <a:cs typeface="Calibri"/>
            </a:endParaRPr>
          </a:p>
          <a:p>
            <a:pPr marL="377825" indent="-287020">
              <a:lnSpc>
                <a:spcPts val="1675"/>
              </a:lnSpc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355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STEMI</a:t>
            </a:r>
            <a:endParaRPr sz="1400">
              <a:latin typeface="Calibri"/>
              <a:cs typeface="Calibri"/>
            </a:endParaRPr>
          </a:p>
          <a:p>
            <a:pPr marL="377825" indent="-287020">
              <a:lnSpc>
                <a:spcPts val="1914"/>
              </a:lnSpc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Lactate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≥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2.5</a:t>
            </a:r>
            <a:r>
              <a:rPr dirty="0" sz="1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mmol</a:t>
            </a:r>
            <a:endParaRPr sz="140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spcBef>
                <a:spcPts val="15"/>
              </a:spcBef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LVEF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&lt; 45</a:t>
            </a:r>
            <a:r>
              <a:rPr dirty="0" sz="14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 marL="377825" indent="-287020">
              <a:lnSpc>
                <a:spcPct val="100000"/>
              </a:lnSpc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comatose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03500" y="2095500"/>
            <a:ext cx="584200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83205" y="2149262"/>
            <a:ext cx="438613" cy="1904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83205" y="2149262"/>
            <a:ext cx="438784" cy="190500"/>
          </a:xfrm>
          <a:custGeom>
            <a:avLst/>
            <a:gdLst/>
            <a:ahLst/>
            <a:cxnLst/>
            <a:rect l="l" t="t" r="r" b="b"/>
            <a:pathLst>
              <a:path w="438785" h="190500">
                <a:moveTo>
                  <a:pt x="0" y="47611"/>
                </a:moveTo>
                <a:lnTo>
                  <a:pt x="343390" y="47611"/>
                </a:lnTo>
                <a:lnTo>
                  <a:pt x="343390" y="0"/>
                </a:lnTo>
                <a:lnTo>
                  <a:pt x="438613" y="95223"/>
                </a:lnTo>
                <a:lnTo>
                  <a:pt x="343390" y="190447"/>
                </a:lnTo>
                <a:lnTo>
                  <a:pt x="343390" y="142835"/>
                </a:lnTo>
                <a:lnTo>
                  <a:pt x="0" y="142835"/>
                </a:lnTo>
                <a:lnTo>
                  <a:pt x="0" y="47611"/>
                </a:lnTo>
                <a:close/>
              </a:path>
            </a:pathLst>
          </a:custGeom>
          <a:ln w="9524">
            <a:solidFill>
              <a:srgbClr val="7D6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00400" y="3276600"/>
            <a:ext cx="2743200" cy="1574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304761" y="3354485"/>
            <a:ext cx="2557780" cy="1389380"/>
          </a:xfrm>
          <a:prstGeom prst="rect">
            <a:avLst/>
          </a:prstGeom>
          <a:solidFill>
            <a:srgbClr val="942A86"/>
          </a:solidFill>
          <a:ln w="28575">
            <a:solidFill>
              <a:srgbClr val="F6C90E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377190" marR="191770" indent="-285750">
              <a:lnSpc>
                <a:spcPct val="100000"/>
              </a:lnSpc>
              <a:spcBef>
                <a:spcPts val="335"/>
              </a:spcBef>
              <a:buSzPct val="103571"/>
              <a:buFont typeface="Wingdings"/>
              <a:buChar char=""/>
              <a:tabLst>
                <a:tab pos="377190" algn="l"/>
                <a:tab pos="377825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221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(62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%) with</a:t>
            </a:r>
            <a:r>
              <a:rPr dirty="0" sz="14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multivessel 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 disease</a:t>
            </a:r>
            <a:endParaRPr sz="1400">
              <a:latin typeface="Calibri"/>
              <a:cs typeface="Calibri"/>
            </a:endParaRPr>
          </a:p>
          <a:p>
            <a:pPr marL="37782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Visual stenosis ≥70%</a:t>
            </a:r>
            <a:r>
              <a:rPr dirty="0" sz="1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judged</a:t>
            </a:r>
            <a:endParaRPr sz="1400">
              <a:latin typeface="Calibri"/>
              <a:cs typeface="Calibri"/>
            </a:endParaRPr>
          </a:p>
          <a:p>
            <a:pPr marL="377190">
              <a:lnSpc>
                <a:spcPct val="100000"/>
              </a:lnSpc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PCI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operator</a:t>
            </a:r>
            <a:endParaRPr sz="1400">
              <a:latin typeface="Calibri"/>
              <a:cs typeface="Calibri"/>
            </a:endParaRPr>
          </a:p>
          <a:p>
            <a:pPr marL="377190" marR="235585" indent="-285750">
              <a:lnSpc>
                <a:spcPct val="100000"/>
              </a:lnSpc>
              <a:buSzPct val="103571"/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Excluded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isolated left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main 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artery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culprit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92800" y="2095500"/>
            <a:ext cx="584200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72166" y="2149262"/>
            <a:ext cx="438614" cy="19044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72166" y="2149262"/>
            <a:ext cx="438784" cy="190500"/>
          </a:xfrm>
          <a:custGeom>
            <a:avLst/>
            <a:gdLst/>
            <a:ahLst/>
            <a:cxnLst/>
            <a:rect l="l" t="t" r="r" b="b"/>
            <a:pathLst>
              <a:path w="438785" h="190500">
                <a:moveTo>
                  <a:pt x="0" y="47611"/>
                </a:moveTo>
                <a:lnTo>
                  <a:pt x="343390" y="47611"/>
                </a:lnTo>
                <a:lnTo>
                  <a:pt x="343390" y="0"/>
                </a:lnTo>
                <a:lnTo>
                  <a:pt x="438614" y="95223"/>
                </a:lnTo>
                <a:lnTo>
                  <a:pt x="343390" y="190446"/>
                </a:lnTo>
                <a:lnTo>
                  <a:pt x="343390" y="142835"/>
                </a:lnTo>
                <a:lnTo>
                  <a:pt x="0" y="142835"/>
                </a:lnTo>
                <a:lnTo>
                  <a:pt x="0" y="47611"/>
                </a:lnTo>
                <a:close/>
              </a:path>
            </a:pathLst>
          </a:custGeom>
          <a:ln w="9525">
            <a:solidFill>
              <a:srgbClr val="7D6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64300" y="1409700"/>
            <a:ext cx="2362200" cy="647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570002" y="1488118"/>
            <a:ext cx="2176780" cy="463550"/>
          </a:xfrm>
          <a:prstGeom prst="rect">
            <a:avLst/>
          </a:prstGeom>
          <a:solidFill>
            <a:srgbClr val="F6C90E"/>
          </a:solidFill>
          <a:ln w="28575">
            <a:solidFill>
              <a:srgbClr val="932985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787400" marR="128270" indent="-654050">
              <a:lnSpc>
                <a:spcPct val="100000"/>
              </a:lnSpc>
              <a:spcBef>
                <a:spcPts val="50"/>
              </a:spcBef>
            </a:pPr>
            <a:r>
              <a:rPr dirty="0" sz="1400" spc="-5">
                <a:latin typeface="Calibri"/>
                <a:cs typeface="Calibri"/>
              </a:rPr>
              <a:t>Immediate multivessel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PCI  </a:t>
            </a:r>
            <a:r>
              <a:rPr dirty="0" sz="1400" spc="-5">
                <a:latin typeface="Calibri"/>
                <a:cs typeface="Calibri"/>
              </a:rPr>
              <a:t>(n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=103)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64300" y="2451100"/>
            <a:ext cx="2362200" cy="647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570002" y="2523307"/>
            <a:ext cx="2176780" cy="463550"/>
          </a:xfrm>
          <a:prstGeom prst="rect">
            <a:avLst/>
          </a:prstGeom>
          <a:solidFill>
            <a:srgbClr val="F6C90E"/>
          </a:solidFill>
          <a:ln w="28575">
            <a:solidFill>
              <a:srgbClr val="932985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787400" marR="530225" indent="-253365">
              <a:lnSpc>
                <a:spcPct val="100000"/>
              </a:lnSpc>
              <a:spcBef>
                <a:spcPts val="50"/>
              </a:spcBef>
            </a:pPr>
            <a:r>
              <a:rPr dirty="0" sz="1400" spc="-5">
                <a:latin typeface="Calibri"/>
                <a:cs typeface="Calibri"/>
              </a:rPr>
              <a:t>Culprit only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PCI  </a:t>
            </a:r>
            <a:r>
              <a:rPr dirty="0" sz="1400" spc="-5">
                <a:latin typeface="Calibri"/>
                <a:cs typeface="Calibri"/>
              </a:rPr>
              <a:t>(n=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118)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69939" y="2037216"/>
            <a:ext cx="2749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v</a:t>
            </a:r>
            <a:r>
              <a:rPr dirty="0" sz="1800" spc="-5">
                <a:latin typeface="Calibri"/>
                <a:cs typeface="Calibri"/>
              </a:rPr>
              <a:t>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11900" y="3276600"/>
            <a:ext cx="2755900" cy="9779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410781" y="3354485"/>
            <a:ext cx="2572385" cy="798830"/>
          </a:xfrm>
          <a:prstGeom prst="rect">
            <a:avLst/>
          </a:prstGeom>
          <a:solidFill>
            <a:srgbClr val="942A86"/>
          </a:solidFill>
          <a:ln w="28575">
            <a:solidFill>
              <a:srgbClr val="F6C90E"/>
            </a:solidFill>
          </a:ln>
        </p:spPr>
        <p:txBody>
          <a:bodyPr wrap="square" lIns="0" tIns="67310" rIns="0" bIns="0" rtlCol="0" vert="horz">
            <a:spAutoFit/>
          </a:bodyPr>
          <a:lstStyle/>
          <a:p>
            <a:pPr marL="90805" marR="107314">
              <a:lnSpc>
                <a:spcPct val="100000"/>
              </a:lnSpc>
              <a:spcBef>
                <a:spcPts val="530"/>
              </a:spcBef>
            </a:pP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Post-hoc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explorative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study of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association of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PCI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strategy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with 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180-day all-cause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mortality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00558" y="1368743"/>
            <a:ext cx="27000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Multivessel </a:t>
            </a:r>
            <a:r>
              <a:rPr dirty="0" sz="1800" spc="-10">
                <a:latin typeface="Calibri"/>
                <a:cs typeface="Calibri"/>
              </a:rPr>
              <a:t>coronary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7792" y="49221"/>
            <a:ext cx="51212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What </a:t>
            </a:r>
            <a:r>
              <a:rPr dirty="0" sz="3200" spc="-15" b="0">
                <a:latin typeface="Calibri"/>
                <a:cs typeface="Calibri"/>
              </a:rPr>
              <a:t>are </a:t>
            </a:r>
            <a:r>
              <a:rPr dirty="0" sz="3200" b="0">
                <a:latin typeface="Calibri"/>
                <a:cs typeface="Calibri"/>
              </a:rPr>
              <a:t>the </a:t>
            </a:r>
            <a:r>
              <a:rPr dirty="0" sz="3200" spc="-5" b="0">
                <a:latin typeface="Calibri"/>
                <a:cs typeface="Calibri"/>
              </a:rPr>
              <a:t>essential</a:t>
            </a:r>
            <a:r>
              <a:rPr dirty="0" sz="3200" spc="-1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results?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749471"/>
            <a:ext cx="21120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Patient</a:t>
            </a:r>
            <a:r>
              <a:rPr dirty="0" sz="1800" spc="-3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characteristics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1172" y="1782653"/>
            <a:ext cx="960119" cy="306070"/>
          </a:xfrm>
          <a:custGeom>
            <a:avLst/>
            <a:gdLst/>
            <a:ahLst/>
            <a:cxnLst/>
            <a:rect l="l" t="t" r="r" b="b"/>
            <a:pathLst>
              <a:path w="960119" h="306069">
                <a:moveTo>
                  <a:pt x="0" y="0"/>
                </a:moveTo>
                <a:lnTo>
                  <a:pt x="960072" y="0"/>
                </a:lnTo>
                <a:lnTo>
                  <a:pt x="960072" y="305671"/>
                </a:lnTo>
                <a:lnTo>
                  <a:pt x="0" y="305671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61244" y="1782653"/>
            <a:ext cx="1042669" cy="306070"/>
          </a:xfrm>
          <a:custGeom>
            <a:avLst/>
            <a:gdLst/>
            <a:ahLst/>
            <a:cxnLst/>
            <a:rect l="l" t="t" r="r" b="b"/>
            <a:pathLst>
              <a:path w="1042669" h="306069">
                <a:moveTo>
                  <a:pt x="0" y="0"/>
                </a:moveTo>
                <a:lnTo>
                  <a:pt x="1042579" y="0"/>
                </a:lnTo>
                <a:lnTo>
                  <a:pt x="1042579" y="305671"/>
                </a:lnTo>
                <a:lnTo>
                  <a:pt x="0" y="305671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03823" y="1782653"/>
            <a:ext cx="1001394" cy="306070"/>
          </a:xfrm>
          <a:custGeom>
            <a:avLst/>
            <a:gdLst/>
            <a:ahLst/>
            <a:cxnLst/>
            <a:rect l="l" t="t" r="r" b="b"/>
            <a:pathLst>
              <a:path w="1001394" h="306069">
                <a:moveTo>
                  <a:pt x="0" y="0"/>
                </a:moveTo>
                <a:lnTo>
                  <a:pt x="1001325" y="0"/>
                </a:lnTo>
                <a:lnTo>
                  <a:pt x="1001325" y="305671"/>
                </a:lnTo>
                <a:lnTo>
                  <a:pt x="0" y="305671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1172" y="4010797"/>
            <a:ext cx="960119" cy="274955"/>
          </a:xfrm>
          <a:custGeom>
            <a:avLst/>
            <a:gdLst/>
            <a:ahLst/>
            <a:cxnLst/>
            <a:rect l="l" t="t" r="r" b="b"/>
            <a:pathLst>
              <a:path w="960119" h="274954">
                <a:moveTo>
                  <a:pt x="0" y="0"/>
                </a:moveTo>
                <a:lnTo>
                  <a:pt x="960072" y="0"/>
                </a:lnTo>
                <a:lnTo>
                  <a:pt x="960072" y="274639"/>
                </a:lnTo>
                <a:lnTo>
                  <a:pt x="0" y="27463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61244" y="4010797"/>
            <a:ext cx="1042669" cy="274955"/>
          </a:xfrm>
          <a:custGeom>
            <a:avLst/>
            <a:gdLst/>
            <a:ahLst/>
            <a:cxnLst/>
            <a:rect l="l" t="t" r="r" b="b"/>
            <a:pathLst>
              <a:path w="1042669" h="274954">
                <a:moveTo>
                  <a:pt x="0" y="0"/>
                </a:moveTo>
                <a:lnTo>
                  <a:pt x="1042579" y="0"/>
                </a:lnTo>
                <a:lnTo>
                  <a:pt x="1042579" y="274639"/>
                </a:lnTo>
                <a:lnTo>
                  <a:pt x="0" y="27463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03823" y="4010797"/>
            <a:ext cx="1001394" cy="274955"/>
          </a:xfrm>
          <a:custGeom>
            <a:avLst/>
            <a:gdLst/>
            <a:ahLst/>
            <a:cxnLst/>
            <a:rect l="l" t="t" r="r" b="b"/>
            <a:pathLst>
              <a:path w="1001394" h="274954">
                <a:moveTo>
                  <a:pt x="0" y="0"/>
                </a:moveTo>
                <a:lnTo>
                  <a:pt x="1001325" y="0"/>
                </a:lnTo>
                <a:lnTo>
                  <a:pt x="1001325" y="274639"/>
                </a:lnTo>
                <a:lnTo>
                  <a:pt x="0" y="27463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55961" y="1672248"/>
            <a:ext cx="2834640" cy="259079"/>
          </a:xfrm>
          <a:custGeom>
            <a:avLst/>
            <a:gdLst/>
            <a:ahLst/>
            <a:cxnLst/>
            <a:rect l="l" t="t" r="r" b="b"/>
            <a:pathLst>
              <a:path w="2834640" h="259080">
                <a:moveTo>
                  <a:pt x="0" y="0"/>
                </a:moveTo>
                <a:lnTo>
                  <a:pt x="2834169" y="0"/>
                </a:lnTo>
                <a:lnTo>
                  <a:pt x="2834169" y="259079"/>
                </a:lnTo>
                <a:lnTo>
                  <a:pt x="0" y="25907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55961" y="3226729"/>
            <a:ext cx="906144" cy="259079"/>
          </a:xfrm>
          <a:custGeom>
            <a:avLst/>
            <a:gdLst/>
            <a:ahLst/>
            <a:cxnLst/>
            <a:rect l="l" t="t" r="r" b="b"/>
            <a:pathLst>
              <a:path w="906145" h="259079">
                <a:moveTo>
                  <a:pt x="0" y="0"/>
                </a:moveTo>
                <a:lnTo>
                  <a:pt x="905801" y="0"/>
                </a:lnTo>
                <a:lnTo>
                  <a:pt x="905801" y="259079"/>
                </a:lnTo>
                <a:lnTo>
                  <a:pt x="0" y="25907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61761" y="3226729"/>
            <a:ext cx="984250" cy="259079"/>
          </a:xfrm>
          <a:custGeom>
            <a:avLst/>
            <a:gdLst/>
            <a:ahLst/>
            <a:cxnLst/>
            <a:rect l="l" t="t" r="r" b="b"/>
            <a:pathLst>
              <a:path w="984250" h="259079">
                <a:moveTo>
                  <a:pt x="0" y="0"/>
                </a:moveTo>
                <a:lnTo>
                  <a:pt x="983644" y="0"/>
                </a:lnTo>
                <a:lnTo>
                  <a:pt x="983644" y="259079"/>
                </a:lnTo>
                <a:lnTo>
                  <a:pt x="0" y="25907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045407" y="3226729"/>
            <a:ext cx="944880" cy="259079"/>
          </a:xfrm>
          <a:custGeom>
            <a:avLst/>
            <a:gdLst/>
            <a:ahLst/>
            <a:cxnLst/>
            <a:rect l="l" t="t" r="r" b="b"/>
            <a:pathLst>
              <a:path w="944879" h="259079">
                <a:moveTo>
                  <a:pt x="0" y="0"/>
                </a:moveTo>
                <a:lnTo>
                  <a:pt x="944722" y="0"/>
                </a:lnTo>
                <a:lnTo>
                  <a:pt x="944722" y="259079"/>
                </a:lnTo>
                <a:lnTo>
                  <a:pt x="0" y="259079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55961" y="3744888"/>
            <a:ext cx="200025" cy="283210"/>
          </a:xfrm>
          <a:custGeom>
            <a:avLst/>
            <a:gdLst/>
            <a:ahLst/>
            <a:cxnLst/>
            <a:rect l="l" t="t" r="r" b="b"/>
            <a:pathLst>
              <a:path w="200025" h="283210">
                <a:moveTo>
                  <a:pt x="0" y="282978"/>
                </a:moveTo>
                <a:lnTo>
                  <a:pt x="199561" y="282978"/>
                </a:lnTo>
                <a:lnTo>
                  <a:pt x="199561" y="0"/>
                </a:lnTo>
                <a:lnTo>
                  <a:pt x="0" y="0"/>
                </a:lnTo>
                <a:lnTo>
                  <a:pt x="0" y="282978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790568" y="3744888"/>
            <a:ext cx="200025" cy="283210"/>
          </a:xfrm>
          <a:custGeom>
            <a:avLst/>
            <a:gdLst/>
            <a:ahLst/>
            <a:cxnLst/>
            <a:rect l="l" t="t" r="r" b="b"/>
            <a:pathLst>
              <a:path w="200025" h="283210">
                <a:moveTo>
                  <a:pt x="0" y="282978"/>
                </a:moveTo>
                <a:lnTo>
                  <a:pt x="199561" y="282978"/>
                </a:lnTo>
                <a:lnTo>
                  <a:pt x="199561" y="0"/>
                </a:lnTo>
                <a:lnTo>
                  <a:pt x="0" y="0"/>
                </a:lnTo>
                <a:lnTo>
                  <a:pt x="0" y="282978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55961" y="4310845"/>
            <a:ext cx="2834640" cy="259079"/>
          </a:xfrm>
          <a:custGeom>
            <a:avLst/>
            <a:gdLst/>
            <a:ahLst/>
            <a:cxnLst/>
            <a:rect l="l" t="t" r="r" b="b"/>
            <a:pathLst>
              <a:path w="2834640" h="259079">
                <a:moveTo>
                  <a:pt x="0" y="0"/>
                </a:moveTo>
                <a:lnTo>
                  <a:pt x="2834169" y="0"/>
                </a:lnTo>
                <a:lnTo>
                  <a:pt x="2834169" y="259080"/>
                </a:lnTo>
                <a:lnTo>
                  <a:pt x="0" y="259080"/>
                </a:lnTo>
                <a:lnTo>
                  <a:pt x="0" y="0"/>
                </a:lnTo>
                <a:close/>
              </a:path>
            </a:pathLst>
          </a:custGeom>
          <a:solidFill>
            <a:srgbClr val="F7964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55961" y="1098264"/>
            <a:ext cx="0" cy="574040"/>
          </a:xfrm>
          <a:custGeom>
            <a:avLst/>
            <a:gdLst/>
            <a:ahLst/>
            <a:cxnLst/>
            <a:rect l="l" t="t" r="r" b="b"/>
            <a:pathLst>
              <a:path w="0" h="574039">
                <a:moveTo>
                  <a:pt x="0" y="0"/>
                </a:moveTo>
                <a:lnTo>
                  <a:pt x="0" y="573984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55961" y="167224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155961" y="193132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55961" y="219040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155961" y="244948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55961" y="270856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155961" y="296764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55961" y="322672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55961" y="348580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55961" y="3744888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55961" y="4027866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55961" y="431084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55961" y="4569924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061761" y="322672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61761" y="4045235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4">
                <a:moveTo>
                  <a:pt x="0" y="0"/>
                </a:moveTo>
                <a:lnTo>
                  <a:pt x="0" y="26560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045407" y="322672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045407" y="4045235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4">
                <a:moveTo>
                  <a:pt x="0" y="0"/>
                </a:moveTo>
                <a:lnTo>
                  <a:pt x="0" y="26560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990130" y="1098264"/>
            <a:ext cx="0" cy="574040"/>
          </a:xfrm>
          <a:custGeom>
            <a:avLst/>
            <a:gdLst/>
            <a:ahLst/>
            <a:cxnLst/>
            <a:rect l="l" t="t" r="r" b="b"/>
            <a:pathLst>
              <a:path w="0" h="574039">
                <a:moveTo>
                  <a:pt x="0" y="0"/>
                </a:moveTo>
                <a:lnTo>
                  <a:pt x="0" y="573984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990130" y="167224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990130" y="193132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990130" y="219040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990130" y="244948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990130" y="270856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8990130" y="296764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908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990130" y="3226729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990130" y="348580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990130" y="3744888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990130" y="4027866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990130" y="4310845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9079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990130" y="4569924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10">
                <a:moveTo>
                  <a:pt x="0" y="0"/>
                </a:moveTo>
                <a:lnTo>
                  <a:pt x="0" y="282978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155961" y="1672248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5" h="0">
                <a:moveTo>
                  <a:pt x="0" y="0"/>
                </a:moveTo>
                <a:lnTo>
                  <a:pt x="905801" y="0"/>
                </a:lnTo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061761" y="1672248"/>
            <a:ext cx="984250" cy="0"/>
          </a:xfrm>
          <a:custGeom>
            <a:avLst/>
            <a:gdLst/>
            <a:ahLst/>
            <a:cxnLst/>
            <a:rect l="l" t="t" r="r" b="b"/>
            <a:pathLst>
              <a:path w="984250" h="0">
                <a:moveTo>
                  <a:pt x="0" y="0"/>
                </a:moveTo>
                <a:lnTo>
                  <a:pt x="983644" y="0"/>
                </a:lnTo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045407" y="1672248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 h="0">
                <a:moveTo>
                  <a:pt x="0" y="0"/>
                </a:moveTo>
                <a:lnTo>
                  <a:pt x="944723" y="0"/>
                </a:lnTo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55961" y="1931328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5" h="0">
                <a:moveTo>
                  <a:pt x="0" y="0"/>
                </a:moveTo>
                <a:lnTo>
                  <a:pt x="905801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061761" y="1931328"/>
            <a:ext cx="984250" cy="0"/>
          </a:xfrm>
          <a:custGeom>
            <a:avLst/>
            <a:gdLst/>
            <a:ahLst/>
            <a:cxnLst/>
            <a:rect l="l" t="t" r="r" b="b"/>
            <a:pathLst>
              <a:path w="984250" h="0">
                <a:moveTo>
                  <a:pt x="0" y="0"/>
                </a:moveTo>
                <a:lnTo>
                  <a:pt x="983644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45407" y="1931328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 h="0">
                <a:moveTo>
                  <a:pt x="0" y="0"/>
                </a:moveTo>
                <a:lnTo>
                  <a:pt x="944723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155961" y="3220379"/>
            <a:ext cx="906144" cy="12700"/>
          </a:xfrm>
          <a:custGeom>
            <a:avLst/>
            <a:gdLst/>
            <a:ahLst/>
            <a:cxnLst/>
            <a:rect l="l" t="t" r="r" b="b"/>
            <a:pathLst>
              <a:path w="906145" h="12700">
                <a:moveTo>
                  <a:pt x="0" y="0"/>
                </a:moveTo>
                <a:lnTo>
                  <a:pt x="905801" y="0"/>
                </a:lnTo>
                <a:lnTo>
                  <a:pt x="905801" y="12700"/>
                </a:lnTo>
                <a:lnTo>
                  <a:pt x="0" y="12700"/>
                </a:lnTo>
                <a:lnTo>
                  <a:pt x="0" y="0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061761" y="3220379"/>
            <a:ext cx="984250" cy="12700"/>
          </a:xfrm>
          <a:custGeom>
            <a:avLst/>
            <a:gdLst/>
            <a:ahLst/>
            <a:cxnLst/>
            <a:rect l="l" t="t" r="r" b="b"/>
            <a:pathLst>
              <a:path w="984250" h="12700">
                <a:moveTo>
                  <a:pt x="0" y="0"/>
                </a:moveTo>
                <a:lnTo>
                  <a:pt x="983644" y="0"/>
                </a:lnTo>
                <a:lnTo>
                  <a:pt x="983644" y="12700"/>
                </a:lnTo>
                <a:lnTo>
                  <a:pt x="0" y="12700"/>
                </a:lnTo>
                <a:lnTo>
                  <a:pt x="0" y="0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045407" y="3220379"/>
            <a:ext cx="944880" cy="12700"/>
          </a:xfrm>
          <a:custGeom>
            <a:avLst/>
            <a:gdLst/>
            <a:ahLst/>
            <a:cxnLst/>
            <a:rect l="l" t="t" r="r" b="b"/>
            <a:pathLst>
              <a:path w="944879" h="12700">
                <a:moveTo>
                  <a:pt x="0" y="0"/>
                </a:moveTo>
                <a:lnTo>
                  <a:pt x="944723" y="0"/>
                </a:lnTo>
                <a:lnTo>
                  <a:pt x="944723" y="12700"/>
                </a:lnTo>
                <a:lnTo>
                  <a:pt x="0" y="12700"/>
                </a:lnTo>
                <a:lnTo>
                  <a:pt x="0" y="0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155961" y="3485808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5" h="0">
                <a:moveTo>
                  <a:pt x="0" y="0"/>
                </a:moveTo>
                <a:lnTo>
                  <a:pt x="905801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061761" y="3485808"/>
            <a:ext cx="984250" cy="0"/>
          </a:xfrm>
          <a:custGeom>
            <a:avLst/>
            <a:gdLst/>
            <a:ahLst/>
            <a:cxnLst/>
            <a:rect l="l" t="t" r="r" b="b"/>
            <a:pathLst>
              <a:path w="984250" h="0">
                <a:moveTo>
                  <a:pt x="0" y="0"/>
                </a:moveTo>
                <a:lnTo>
                  <a:pt x="983644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045407" y="3485808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 h="0">
                <a:moveTo>
                  <a:pt x="0" y="0"/>
                </a:moveTo>
                <a:lnTo>
                  <a:pt x="944723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55961" y="3738538"/>
            <a:ext cx="200025" cy="12700"/>
          </a:xfrm>
          <a:custGeom>
            <a:avLst/>
            <a:gdLst/>
            <a:ahLst/>
            <a:cxnLst/>
            <a:rect l="l" t="t" r="r" b="b"/>
            <a:pathLst>
              <a:path w="200025" h="12700">
                <a:moveTo>
                  <a:pt x="0" y="12699"/>
                </a:moveTo>
                <a:lnTo>
                  <a:pt x="199561" y="12699"/>
                </a:lnTo>
                <a:lnTo>
                  <a:pt x="199561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790568" y="3738538"/>
            <a:ext cx="200025" cy="12700"/>
          </a:xfrm>
          <a:custGeom>
            <a:avLst/>
            <a:gdLst/>
            <a:ahLst/>
            <a:cxnLst/>
            <a:rect l="l" t="t" r="r" b="b"/>
            <a:pathLst>
              <a:path w="200025" h="12700">
                <a:moveTo>
                  <a:pt x="0" y="12699"/>
                </a:moveTo>
                <a:lnTo>
                  <a:pt x="199562" y="12699"/>
                </a:lnTo>
                <a:lnTo>
                  <a:pt x="199562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155961" y="4027866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561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790568" y="4027866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562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155961" y="4310845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5" h="0">
                <a:moveTo>
                  <a:pt x="0" y="0"/>
                </a:moveTo>
                <a:lnTo>
                  <a:pt x="905801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061761" y="4310845"/>
            <a:ext cx="984250" cy="0"/>
          </a:xfrm>
          <a:custGeom>
            <a:avLst/>
            <a:gdLst/>
            <a:ahLst/>
            <a:cxnLst/>
            <a:rect l="l" t="t" r="r" b="b"/>
            <a:pathLst>
              <a:path w="984250" h="0">
                <a:moveTo>
                  <a:pt x="0" y="0"/>
                </a:moveTo>
                <a:lnTo>
                  <a:pt x="983644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045407" y="4310845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 h="0">
                <a:moveTo>
                  <a:pt x="0" y="0"/>
                </a:moveTo>
                <a:lnTo>
                  <a:pt x="944723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155961" y="4569924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5" h="0">
                <a:moveTo>
                  <a:pt x="0" y="0"/>
                </a:moveTo>
                <a:lnTo>
                  <a:pt x="905801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061761" y="4569924"/>
            <a:ext cx="984250" cy="0"/>
          </a:xfrm>
          <a:custGeom>
            <a:avLst/>
            <a:gdLst/>
            <a:ahLst/>
            <a:cxnLst/>
            <a:rect l="l" t="t" r="r" b="b"/>
            <a:pathLst>
              <a:path w="984250" h="0">
                <a:moveTo>
                  <a:pt x="0" y="0"/>
                </a:moveTo>
                <a:lnTo>
                  <a:pt x="983644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045407" y="4569924"/>
            <a:ext cx="944880" cy="0"/>
          </a:xfrm>
          <a:custGeom>
            <a:avLst/>
            <a:gdLst/>
            <a:ahLst/>
            <a:cxnLst/>
            <a:rect l="l" t="t" r="r" b="b"/>
            <a:pathLst>
              <a:path w="944879" h="0">
                <a:moveTo>
                  <a:pt x="0" y="0"/>
                </a:moveTo>
                <a:lnTo>
                  <a:pt x="944723" y="0"/>
                </a:lnTo>
              </a:path>
            </a:pathLst>
          </a:custGeom>
          <a:ln w="127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6319681" y="3816593"/>
            <a:ext cx="249936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  <a:tabLst>
                <a:tab pos="927100" algn="l"/>
                <a:tab pos="1891030" algn="l"/>
              </a:tabLst>
            </a:pPr>
            <a:r>
              <a:rPr dirty="0" baseline="5050" sz="1650">
                <a:latin typeface="Calibri"/>
                <a:cs typeface="Calibri"/>
              </a:rPr>
              <a:t>re PCI	</a:t>
            </a:r>
            <a:r>
              <a:rPr dirty="0" sz="1100">
                <a:latin typeface="Calibri"/>
                <a:cs typeface="Calibri"/>
              </a:rPr>
              <a:t>28 </a:t>
            </a:r>
            <a:r>
              <a:rPr dirty="0" sz="1100" spc="-5">
                <a:latin typeface="Calibri"/>
                <a:cs typeface="Calibri"/>
              </a:rPr>
              <a:t>(22, </a:t>
            </a:r>
            <a:r>
              <a:rPr dirty="0" sz="1100">
                <a:latin typeface="Calibri"/>
                <a:cs typeface="Calibri"/>
              </a:rPr>
              <a:t>32)	29 </a:t>
            </a:r>
            <a:r>
              <a:rPr dirty="0" sz="1100" spc="-5">
                <a:latin typeface="Calibri"/>
                <a:cs typeface="Calibri"/>
              </a:rPr>
              <a:t>(22,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34)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355522" y="3675903"/>
            <a:ext cx="2435225" cy="369570"/>
          </a:xfrm>
          <a:custGeom>
            <a:avLst/>
            <a:gdLst/>
            <a:ahLst/>
            <a:cxnLst/>
            <a:rect l="l" t="t" r="r" b="b"/>
            <a:pathLst>
              <a:path w="2435225" h="369570">
                <a:moveTo>
                  <a:pt x="0" y="0"/>
                </a:moveTo>
                <a:lnTo>
                  <a:pt x="2435045" y="0"/>
                </a:lnTo>
                <a:lnTo>
                  <a:pt x="2435045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6155961" y="1098264"/>
          <a:ext cx="3009265" cy="3767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6475"/>
                <a:gridCol w="1057275"/>
                <a:gridCol w="944880"/>
              </a:tblGrid>
              <a:tr h="833063">
                <a:tc>
                  <a:txBody>
                    <a:bodyPr/>
                    <a:lstStyle/>
                    <a:p>
                      <a:pPr marR="9461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9461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9461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946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90805" marR="57785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Non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culprit</a:t>
                      </a:r>
                      <a:r>
                        <a:rPr dirty="0" sz="11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655" indent="11430">
                        <a:lnSpc>
                          <a:spcPts val="3279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Culprit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only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PCI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ated / non</a:t>
                      </a:r>
                      <a:r>
                        <a:rPr dirty="0" sz="11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culprit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020" marR="29845" indent="12255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Immediate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multivessel</a:t>
                      </a:r>
                      <a:r>
                        <a:rPr dirty="0" sz="11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lesion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F79646"/>
                      </a:solidFill>
                      <a:prstDash val="solid"/>
                    </a:lnL>
                    <a:lnT w="12700">
                      <a:solidFill>
                        <a:srgbClr val="F79646"/>
                      </a:solidFill>
                      <a:prstDash val="solid"/>
                    </a:lnT>
                  </a:tcPr>
                </a:tc>
              </a:tr>
              <a:tr h="258388">
                <a:tc>
                  <a:txBody>
                    <a:bodyPr/>
                    <a:lstStyle/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LAD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F79646"/>
                      </a:solidFill>
                      <a:prstDash val="solid"/>
                    </a:lnR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37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0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37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3937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0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52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37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0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14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  <a:tr h="259079">
                <a:tc>
                  <a:txBody>
                    <a:bodyPr/>
                    <a:lstStyle/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Left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42925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0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12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  <a:tr h="188525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Chronic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SYNTAX</a:t>
                      </a:r>
                      <a:r>
                        <a:rPr dirty="0" sz="1100" spc="-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score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57505" algn="l"/>
                        </a:tabLst>
                      </a:pPr>
                      <a:r>
                        <a:rPr dirty="0" baseline="5050" sz="1650">
                          <a:latin typeface="Calibri"/>
                          <a:cs typeface="Calibri"/>
                        </a:rPr>
                        <a:t>P	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Delta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Delta </a:t>
                      </a:r>
                      <a:r>
                        <a:rPr dirty="0" sz="500">
                          <a:latin typeface="Calibri"/>
                          <a:cs typeface="Calibri"/>
                        </a:rPr>
                        <a:t>Post – Pre</a:t>
                      </a:r>
                      <a:r>
                        <a:rPr dirty="0" sz="5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500">
                          <a:latin typeface="Calibri"/>
                          <a:cs typeface="Calibri"/>
                        </a:rPr>
                        <a:t>PCI</a:t>
                      </a:r>
                      <a:endParaRPr sz="500">
                        <a:latin typeface="Calibri"/>
                        <a:cs typeface="Calibri"/>
                      </a:endParaRPr>
                    </a:p>
                    <a:p>
                      <a:pPr marL="90805" marR="304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Randomization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Impella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CP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673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clusion</a:t>
                      </a:r>
                      <a:r>
                        <a:rPr dirty="0" sz="11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treated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R="679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0 /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9685" marR="6731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(Total)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R="488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Syntax: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&lt;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R="7048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17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(9,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22)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673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/ total</a:t>
                      </a:r>
                      <a:r>
                        <a:rPr dirty="0" sz="1100" spc="-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no.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r" marR="30099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 /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0.001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22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(14,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29)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3" name="object 73"/>
          <p:cNvSpPr/>
          <p:nvPr/>
        </p:nvSpPr>
        <p:spPr>
          <a:xfrm>
            <a:off x="0" y="1676400"/>
            <a:ext cx="3263900" cy="546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-14287" y="1092071"/>
          <a:ext cx="3232150" cy="3679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"/>
                <a:gridCol w="960119"/>
                <a:gridCol w="1042669"/>
                <a:gridCol w="1001394"/>
                <a:gridCol w="83819"/>
              </a:tblGrid>
              <a:tr h="668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82575" marR="69850" indent="-208279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Culprit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PCI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118)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1594" marR="57785" indent="5080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Immediate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multivessel</a:t>
                      </a:r>
                      <a:r>
                        <a:rPr dirty="0" sz="11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PCI 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103)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</a:tr>
              <a:tr h="3422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942A8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Age,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years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69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(59,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76)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68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(60,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76)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</a:tr>
              <a:tr h="253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Male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sex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75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82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T w="28575">
                      <a:solidFill>
                        <a:srgbClr val="942A86"/>
                      </a:solidFill>
                      <a:prstDash val="solid"/>
                    </a:lnT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Hypertension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59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56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Diabetes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</a:tcPr>
                </a:tc>
              </a:tr>
              <a:tr h="274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Previous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21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</a:tcPr>
                </a:tc>
              </a:tr>
              <a:tr h="274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Cardiogenic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shock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</a:tcPr>
                </a:tc>
              </a:tr>
              <a:tr h="274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Resuscitated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</a:tcPr>
                </a:tc>
              </a:tr>
              <a:tr h="268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MAP,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mmHg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61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(54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73)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63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(54,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72)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</a:tr>
              <a:tr h="280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942A8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LVEF,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942A8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25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(15,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25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(15,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</a:tcPr>
                </a:tc>
              </a:tr>
              <a:tr h="471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942A86"/>
                      </a:solidFill>
                      <a:prstDash val="solid"/>
                    </a:lnR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121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Lactate,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mmol/L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942A8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4.6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(3.4,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6.6)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4.6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(3.5,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7.1)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3270986" y="1094695"/>
          <a:ext cx="2733675" cy="3639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"/>
                <a:gridCol w="869315"/>
                <a:gridCol w="869315"/>
                <a:gridCol w="869314"/>
              </a:tblGrid>
              <a:tr h="6704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0995" marR="91440" indent="-244475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Culprit</a:t>
                      </a:r>
                      <a:r>
                        <a:rPr dirty="0" sz="11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only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4139" marR="100330" indent="444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Immediate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multivessel  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</a:tr>
              <a:tr h="654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942A8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581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Symptom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balloon,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minutes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284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(147,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697)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324</a:t>
                      </a:r>
                      <a:r>
                        <a:rPr dirty="0" sz="11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(152,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676)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28575">
                      <a:solidFill>
                        <a:srgbClr val="942A8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  <a:tr h="236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Culprit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artery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79646"/>
                      </a:solidFill>
                      <a:prstDash val="solid"/>
                    </a:lnL>
                    <a:lnR w="28575">
                      <a:solidFill>
                        <a:srgbClr val="942A86"/>
                      </a:solidFill>
                      <a:prstDash val="solid"/>
                    </a:lnR>
                    <a:lnT w="28575">
                      <a:solidFill>
                        <a:srgbClr val="942A8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40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LAD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  <a:tr h="294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  <a:tr h="294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21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  <a:tr h="294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Left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  <a:tr h="264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No. of diseased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vessels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1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</a:tcPr>
                </a:tc>
              </a:tr>
              <a:tr h="3226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7964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58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F79646"/>
                      </a:solidFill>
                      <a:prstDash val="solid"/>
                    </a:lnL>
                    <a:lnR w="12700">
                      <a:solidFill>
                        <a:srgbClr val="F79646"/>
                      </a:solidFill>
                      <a:prstDash val="solid"/>
                    </a:lnR>
                    <a:lnT w="12700">
                      <a:solidFill>
                        <a:srgbClr val="F79646"/>
                      </a:solidFill>
                      <a:prstDash val="solid"/>
                    </a:lnT>
                    <a:lnB w="12700">
                      <a:solidFill>
                        <a:srgbClr val="F79646"/>
                      </a:solidFill>
                      <a:prstDash val="solid"/>
                    </a:lnB>
                    <a:solidFill>
                      <a:srgbClr val="F79646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6" name="object 76"/>
          <p:cNvSpPr/>
          <p:nvPr/>
        </p:nvSpPr>
        <p:spPr>
          <a:xfrm>
            <a:off x="0" y="3924300"/>
            <a:ext cx="3276600" cy="939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187700" y="1676400"/>
            <a:ext cx="2870200" cy="876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007100" y="3365500"/>
            <a:ext cx="3111500" cy="1117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110850" y="3438623"/>
            <a:ext cx="2932430" cy="935355"/>
          </a:xfrm>
          <a:custGeom>
            <a:avLst/>
            <a:gdLst/>
            <a:ahLst/>
            <a:cxnLst/>
            <a:rect l="l" t="t" r="r" b="b"/>
            <a:pathLst>
              <a:path w="2932429" h="935354">
                <a:moveTo>
                  <a:pt x="0" y="0"/>
                </a:moveTo>
                <a:lnTo>
                  <a:pt x="2931978" y="0"/>
                </a:lnTo>
                <a:lnTo>
                  <a:pt x="2931978" y="935254"/>
                </a:lnTo>
                <a:lnTo>
                  <a:pt x="0" y="935254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942A8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3020" y="15490"/>
            <a:ext cx="57581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0">
                <a:latin typeface="Calibri"/>
                <a:cs typeface="Calibri"/>
              </a:rPr>
              <a:t>What </a:t>
            </a:r>
            <a:r>
              <a:rPr dirty="0" sz="3600" spc="-20" b="0">
                <a:latin typeface="Calibri"/>
                <a:cs typeface="Calibri"/>
              </a:rPr>
              <a:t>are </a:t>
            </a:r>
            <a:r>
              <a:rPr dirty="0" sz="3600" b="0">
                <a:latin typeface="Calibri"/>
                <a:cs typeface="Calibri"/>
              </a:rPr>
              <a:t>the </a:t>
            </a:r>
            <a:r>
              <a:rPr dirty="0" sz="3600" spc="-5" b="0">
                <a:latin typeface="Calibri"/>
                <a:cs typeface="Calibri"/>
              </a:rPr>
              <a:t>essential</a:t>
            </a:r>
            <a:r>
              <a:rPr dirty="0" sz="3600" spc="-15" b="0">
                <a:latin typeface="Calibri"/>
                <a:cs typeface="Calibri"/>
              </a:rPr>
              <a:t> </a:t>
            </a:r>
            <a:r>
              <a:rPr dirty="0" sz="3600" spc="-10" b="0">
                <a:latin typeface="Calibri"/>
                <a:cs typeface="Calibri"/>
              </a:rPr>
              <a:t>results?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7021" y="1134426"/>
            <a:ext cx="208915" cy="391795"/>
          </a:xfrm>
          <a:custGeom>
            <a:avLst/>
            <a:gdLst/>
            <a:ahLst/>
            <a:cxnLst/>
            <a:rect l="l" t="t" r="r" b="b"/>
            <a:pathLst>
              <a:path w="208915" h="391794">
                <a:moveTo>
                  <a:pt x="0" y="0"/>
                </a:moveTo>
                <a:lnTo>
                  <a:pt x="208764" y="0"/>
                </a:lnTo>
                <a:lnTo>
                  <a:pt x="208764" y="391345"/>
                </a:lnTo>
                <a:lnTo>
                  <a:pt x="0" y="39134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41724" y="1253850"/>
            <a:ext cx="208915" cy="391795"/>
          </a:xfrm>
          <a:custGeom>
            <a:avLst/>
            <a:gdLst/>
            <a:ahLst/>
            <a:cxnLst/>
            <a:rect l="l" t="t" r="r" b="b"/>
            <a:pathLst>
              <a:path w="208915" h="391794">
                <a:moveTo>
                  <a:pt x="0" y="0"/>
                </a:moveTo>
                <a:lnTo>
                  <a:pt x="208764" y="0"/>
                </a:lnTo>
                <a:lnTo>
                  <a:pt x="208764" y="391345"/>
                </a:lnTo>
                <a:lnTo>
                  <a:pt x="0" y="39134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6700" y="1181100"/>
            <a:ext cx="4311524" cy="36318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346875" y="2044749"/>
            <a:ext cx="9048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Culprit-only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PCI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26922" y="3239268"/>
            <a:ext cx="15271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Immediate multivessel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PCI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0650" y="835568"/>
            <a:ext cx="166623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Primary</a:t>
            </a:r>
            <a:r>
              <a:rPr dirty="0" sz="1800" spc="-6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outcome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82900" y="1257299"/>
            <a:ext cx="1424052" cy="803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46400" y="3340100"/>
            <a:ext cx="1369038" cy="7723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83519" y="4118350"/>
            <a:ext cx="2481580" cy="208279"/>
          </a:xfrm>
          <a:custGeom>
            <a:avLst/>
            <a:gdLst/>
            <a:ahLst/>
            <a:cxnLst/>
            <a:rect l="l" t="t" r="r" b="b"/>
            <a:pathLst>
              <a:path w="2481579" h="208279">
                <a:moveTo>
                  <a:pt x="0" y="0"/>
                </a:moveTo>
                <a:lnTo>
                  <a:pt x="2481261" y="0"/>
                </a:lnTo>
                <a:lnTo>
                  <a:pt x="2481261" y="207970"/>
                </a:lnTo>
                <a:lnTo>
                  <a:pt x="0" y="20797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83519" y="4118350"/>
            <a:ext cx="2481580" cy="208279"/>
          </a:xfrm>
          <a:custGeom>
            <a:avLst/>
            <a:gdLst/>
            <a:ahLst/>
            <a:cxnLst/>
            <a:rect l="l" t="t" r="r" b="b"/>
            <a:pathLst>
              <a:path w="2481579" h="208279">
                <a:moveTo>
                  <a:pt x="0" y="0"/>
                </a:moveTo>
                <a:lnTo>
                  <a:pt x="2481261" y="0"/>
                </a:lnTo>
                <a:lnTo>
                  <a:pt x="2481261" y="207970"/>
                </a:lnTo>
                <a:lnTo>
                  <a:pt x="0" y="20797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870700" y="1460500"/>
            <a:ext cx="1955800" cy="647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974005" y="1543268"/>
            <a:ext cx="1773555" cy="463550"/>
          </a:xfrm>
          <a:custGeom>
            <a:avLst/>
            <a:gdLst/>
            <a:ahLst/>
            <a:cxnLst/>
            <a:rect l="l" t="t" r="r" b="b"/>
            <a:pathLst>
              <a:path w="1773554" h="463550">
                <a:moveTo>
                  <a:pt x="0" y="0"/>
                </a:moveTo>
                <a:lnTo>
                  <a:pt x="1773520" y="0"/>
                </a:lnTo>
                <a:lnTo>
                  <a:pt x="1773520" y="463132"/>
                </a:lnTo>
                <a:lnTo>
                  <a:pt x="0" y="4631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974005" y="1543268"/>
            <a:ext cx="1773555" cy="463550"/>
          </a:xfrm>
          <a:prstGeom prst="rect">
            <a:avLst/>
          </a:prstGeom>
          <a:ln w="28575">
            <a:solidFill>
              <a:srgbClr val="F6C90E"/>
            </a:solidFill>
          </a:ln>
        </p:spPr>
        <p:txBody>
          <a:bodyPr wrap="square" lIns="0" tIns="1130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OR: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0.65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(0.38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4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1.11)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08591" y="835568"/>
            <a:ext cx="21291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Estimated </a:t>
            </a:r>
            <a:r>
              <a:rPr dirty="0" sz="1800" spc="-15" b="1">
                <a:latin typeface="Calibri"/>
                <a:cs typeface="Calibri"/>
              </a:rPr>
              <a:t>effect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Step-wise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adjustments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870700" y="2235200"/>
            <a:ext cx="1955800" cy="647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74006" y="2317032"/>
            <a:ext cx="1773555" cy="463550"/>
          </a:xfrm>
          <a:custGeom>
            <a:avLst/>
            <a:gdLst/>
            <a:ahLst/>
            <a:cxnLst/>
            <a:rect l="l" t="t" r="r" b="b"/>
            <a:pathLst>
              <a:path w="1773554" h="463550">
                <a:moveTo>
                  <a:pt x="0" y="0"/>
                </a:moveTo>
                <a:lnTo>
                  <a:pt x="1773518" y="0"/>
                </a:lnTo>
                <a:lnTo>
                  <a:pt x="1773518" y="463132"/>
                </a:lnTo>
                <a:lnTo>
                  <a:pt x="0" y="4631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974006" y="2317032"/>
            <a:ext cx="1773555" cy="463550"/>
          </a:xfrm>
          <a:prstGeom prst="rect">
            <a:avLst/>
          </a:prstGeom>
          <a:ln w="28575">
            <a:solidFill>
              <a:srgbClr val="F6C90E"/>
            </a:solidFill>
          </a:ln>
        </p:spPr>
        <p:txBody>
          <a:bodyPr wrap="square" lIns="0" tIns="1130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OR: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0.66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(0.37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4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1.20)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08800" y="3098800"/>
            <a:ext cx="1955800" cy="647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009902" y="3173663"/>
            <a:ext cx="1773555" cy="463550"/>
          </a:xfrm>
          <a:custGeom>
            <a:avLst/>
            <a:gdLst/>
            <a:ahLst/>
            <a:cxnLst/>
            <a:rect l="l" t="t" r="r" b="b"/>
            <a:pathLst>
              <a:path w="1773554" h="463550">
                <a:moveTo>
                  <a:pt x="0" y="0"/>
                </a:moveTo>
                <a:lnTo>
                  <a:pt x="1773520" y="0"/>
                </a:lnTo>
                <a:lnTo>
                  <a:pt x="1773520" y="463132"/>
                </a:lnTo>
                <a:lnTo>
                  <a:pt x="0" y="463132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009902" y="3173663"/>
            <a:ext cx="1773555" cy="463550"/>
          </a:xfrm>
          <a:prstGeom prst="rect">
            <a:avLst/>
          </a:prstGeom>
          <a:ln w="28575">
            <a:solidFill>
              <a:srgbClr val="F6C90E"/>
            </a:solidFill>
          </a:ln>
        </p:spPr>
        <p:txBody>
          <a:bodyPr wrap="square" lIns="0" tIns="1130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OR: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0.51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(0.27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4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0.95)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908800" y="3975100"/>
            <a:ext cx="1955800" cy="647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08337" y="4046535"/>
            <a:ext cx="1775460" cy="463550"/>
          </a:xfrm>
          <a:custGeom>
            <a:avLst/>
            <a:gdLst/>
            <a:ahLst/>
            <a:cxnLst/>
            <a:rect l="l" t="t" r="r" b="b"/>
            <a:pathLst>
              <a:path w="1775459" h="463550">
                <a:moveTo>
                  <a:pt x="0" y="0"/>
                </a:moveTo>
                <a:lnTo>
                  <a:pt x="1775085" y="0"/>
                </a:lnTo>
                <a:lnTo>
                  <a:pt x="1775085" y="463132"/>
                </a:lnTo>
                <a:lnTo>
                  <a:pt x="0" y="463132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008337" y="4046535"/>
            <a:ext cx="1775460" cy="463550"/>
          </a:xfrm>
          <a:prstGeom prst="rect">
            <a:avLst/>
          </a:prstGeom>
          <a:ln w="28575">
            <a:solidFill>
              <a:srgbClr val="942A86"/>
            </a:solidFill>
          </a:ln>
        </p:spPr>
        <p:txBody>
          <a:bodyPr wrap="square" lIns="0" tIns="1130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Calibri"/>
                <a:cs typeface="Calibri"/>
              </a:rPr>
              <a:t>OR: </a:t>
            </a:r>
            <a:r>
              <a:rPr dirty="0" sz="1400">
                <a:latin typeface="Calibri"/>
                <a:cs typeface="Calibri"/>
              </a:rPr>
              <a:t>0.40 </a:t>
            </a:r>
            <a:r>
              <a:rPr dirty="0" sz="1400" spc="-5">
                <a:latin typeface="Calibri"/>
                <a:cs typeface="Calibri"/>
              </a:rPr>
              <a:t>(0.19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0.83)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683500" y="1968500"/>
            <a:ext cx="330200" cy="393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764757" y="2027509"/>
            <a:ext cx="190447" cy="2547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764757" y="2027509"/>
            <a:ext cx="190500" cy="255270"/>
          </a:xfrm>
          <a:custGeom>
            <a:avLst/>
            <a:gdLst/>
            <a:ahLst/>
            <a:cxnLst/>
            <a:rect l="l" t="t" r="r" b="b"/>
            <a:pathLst>
              <a:path w="190500" h="255269">
                <a:moveTo>
                  <a:pt x="142835" y="0"/>
                </a:moveTo>
                <a:lnTo>
                  <a:pt x="142835" y="159548"/>
                </a:lnTo>
                <a:lnTo>
                  <a:pt x="190447" y="159548"/>
                </a:lnTo>
                <a:lnTo>
                  <a:pt x="95223" y="254772"/>
                </a:lnTo>
                <a:lnTo>
                  <a:pt x="0" y="159548"/>
                </a:lnTo>
                <a:lnTo>
                  <a:pt x="47611" y="159548"/>
                </a:lnTo>
                <a:lnTo>
                  <a:pt x="47611" y="0"/>
                </a:lnTo>
                <a:lnTo>
                  <a:pt x="142835" y="0"/>
                </a:lnTo>
                <a:close/>
              </a:path>
            </a:pathLst>
          </a:custGeom>
          <a:ln w="9525">
            <a:solidFill>
              <a:srgbClr val="7D6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683500" y="2755900"/>
            <a:ext cx="330200" cy="4699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764756" y="2812258"/>
            <a:ext cx="190446" cy="32979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764756" y="2812258"/>
            <a:ext cx="190500" cy="330200"/>
          </a:xfrm>
          <a:custGeom>
            <a:avLst/>
            <a:gdLst/>
            <a:ahLst/>
            <a:cxnLst/>
            <a:rect l="l" t="t" r="r" b="b"/>
            <a:pathLst>
              <a:path w="190500" h="330200">
                <a:moveTo>
                  <a:pt x="142835" y="0"/>
                </a:moveTo>
                <a:lnTo>
                  <a:pt x="142835" y="234570"/>
                </a:lnTo>
                <a:lnTo>
                  <a:pt x="190446" y="234570"/>
                </a:lnTo>
                <a:lnTo>
                  <a:pt x="95223" y="329793"/>
                </a:lnTo>
                <a:lnTo>
                  <a:pt x="0" y="234570"/>
                </a:lnTo>
                <a:lnTo>
                  <a:pt x="47611" y="234570"/>
                </a:lnTo>
                <a:lnTo>
                  <a:pt x="47611" y="0"/>
                </a:lnTo>
                <a:lnTo>
                  <a:pt x="142835" y="0"/>
                </a:lnTo>
                <a:close/>
              </a:path>
            </a:pathLst>
          </a:custGeom>
          <a:ln w="9525">
            <a:solidFill>
              <a:srgbClr val="7D6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683500" y="3606800"/>
            <a:ext cx="330200" cy="4953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764756" y="3662362"/>
            <a:ext cx="190447" cy="3567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764756" y="3662362"/>
            <a:ext cx="190500" cy="356870"/>
          </a:xfrm>
          <a:custGeom>
            <a:avLst/>
            <a:gdLst/>
            <a:ahLst/>
            <a:cxnLst/>
            <a:rect l="l" t="t" r="r" b="b"/>
            <a:pathLst>
              <a:path w="190500" h="356870">
                <a:moveTo>
                  <a:pt x="142835" y="0"/>
                </a:moveTo>
                <a:lnTo>
                  <a:pt x="142835" y="261572"/>
                </a:lnTo>
                <a:lnTo>
                  <a:pt x="190447" y="261572"/>
                </a:lnTo>
                <a:lnTo>
                  <a:pt x="95223" y="356796"/>
                </a:lnTo>
                <a:lnTo>
                  <a:pt x="0" y="261572"/>
                </a:lnTo>
                <a:lnTo>
                  <a:pt x="47611" y="261572"/>
                </a:lnTo>
                <a:lnTo>
                  <a:pt x="47611" y="0"/>
                </a:lnTo>
                <a:lnTo>
                  <a:pt x="142835" y="0"/>
                </a:lnTo>
                <a:close/>
              </a:path>
            </a:pathLst>
          </a:custGeom>
          <a:ln w="9525">
            <a:solidFill>
              <a:srgbClr val="7D6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029511" y="1657068"/>
            <a:ext cx="986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Crude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estimate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29511" y="2233362"/>
            <a:ext cx="1501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Demographics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Age, </a:t>
            </a:r>
            <a:r>
              <a:rPr dirty="0" sz="1200" spc="-10">
                <a:latin typeface="Calibri"/>
                <a:cs typeface="Calibri"/>
              </a:rPr>
              <a:t>sex,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randomization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29511" y="2958625"/>
            <a:ext cx="148018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Coronary </a:t>
            </a:r>
            <a:r>
              <a:rPr dirty="0" sz="1200" spc="-10" b="1">
                <a:latin typeface="Calibri"/>
                <a:cs typeface="Calibri"/>
              </a:rPr>
              <a:t>anatomy  </a:t>
            </a:r>
            <a:r>
              <a:rPr dirty="0" sz="1200" spc="-5">
                <a:latin typeface="Calibri"/>
                <a:cs typeface="Calibri"/>
              </a:rPr>
              <a:t>HxAMI, </a:t>
            </a:r>
            <a:r>
              <a:rPr dirty="0" sz="1200">
                <a:latin typeface="Calibri"/>
                <a:cs typeface="Calibri"/>
              </a:rPr>
              <a:t>No. </a:t>
            </a:r>
            <a:r>
              <a:rPr dirty="0" sz="1200" spc="-5">
                <a:latin typeface="Calibri"/>
                <a:cs typeface="Calibri"/>
              </a:rPr>
              <a:t>Diseased  vessels, PrePCI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SYNTAX,  </a:t>
            </a:r>
            <a:r>
              <a:rPr dirty="0" sz="1200" spc="-15">
                <a:latin typeface="Calibri"/>
                <a:cs typeface="Calibri"/>
              </a:rPr>
              <a:t>CTO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32555" y="3855154"/>
            <a:ext cx="143954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Clinical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Duration </a:t>
            </a:r>
            <a:r>
              <a:rPr dirty="0" sz="1200" spc="-5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symptoms,  lactate, </a:t>
            </a:r>
            <a:r>
              <a:rPr dirty="0" sz="1200" spc="-45">
                <a:latin typeface="Calibri"/>
                <a:cs typeface="Calibri"/>
              </a:rPr>
              <a:t>LVEF, </a:t>
            </a:r>
            <a:r>
              <a:rPr dirty="0" sz="1200" spc="-5">
                <a:latin typeface="Calibri"/>
                <a:cs typeface="Calibri"/>
              </a:rPr>
              <a:t>pre/post  CULPRIT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SHOCK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4155" y="15490"/>
            <a:ext cx="11658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S</a:t>
            </a:r>
            <a:r>
              <a:rPr dirty="0" sz="3600" spc="-20" b="0">
                <a:latin typeface="Calibri"/>
                <a:cs typeface="Calibri"/>
              </a:rPr>
              <a:t>a</a:t>
            </a:r>
            <a:r>
              <a:rPr dirty="0" sz="3600" spc="-90" b="0">
                <a:latin typeface="Calibri"/>
                <a:cs typeface="Calibri"/>
              </a:rPr>
              <a:t>f</a:t>
            </a:r>
            <a:r>
              <a:rPr dirty="0" sz="3600" spc="-20" b="0">
                <a:latin typeface="Calibri"/>
                <a:cs typeface="Calibri"/>
              </a:rPr>
              <a:t>e</a:t>
            </a:r>
            <a:r>
              <a:rPr dirty="0" sz="3600" b="0">
                <a:latin typeface="Calibri"/>
                <a:cs typeface="Calibri"/>
              </a:rPr>
              <a:t>ty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1300" y="1536700"/>
            <a:ext cx="4241800" cy="265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5951" y="1613064"/>
            <a:ext cx="4060825" cy="2471420"/>
          </a:xfrm>
          <a:custGeom>
            <a:avLst/>
            <a:gdLst/>
            <a:ahLst/>
            <a:cxnLst/>
            <a:rect l="l" t="t" r="r" b="b"/>
            <a:pathLst>
              <a:path w="4060825" h="2471420">
                <a:moveTo>
                  <a:pt x="0" y="0"/>
                </a:moveTo>
                <a:lnTo>
                  <a:pt x="4060291" y="0"/>
                </a:lnTo>
                <a:lnTo>
                  <a:pt x="4060291" y="2471255"/>
                </a:lnTo>
                <a:lnTo>
                  <a:pt x="0" y="2471255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951" y="1613064"/>
            <a:ext cx="4060825" cy="2471420"/>
          </a:xfrm>
          <a:custGeom>
            <a:avLst/>
            <a:gdLst/>
            <a:ahLst/>
            <a:cxnLst/>
            <a:rect l="l" t="t" r="r" b="b"/>
            <a:pathLst>
              <a:path w="4060825" h="2471420">
                <a:moveTo>
                  <a:pt x="0" y="0"/>
                </a:moveTo>
                <a:lnTo>
                  <a:pt x="4060291" y="0"/>
                </a:lnTo>
                <a:lnTo>
                  <a:pt x="4060291" y="2471255"/>
                </a:lnTo>
                <a:lnTo>
                  <a:pt x="0" y="2471255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9329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4300" y="1663700"/>
            <a:ext cx="1803400" cy="2832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0200" y="1892300"/>
            <a:ext cx="1171125" cy="22096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802589" y="2099874"/>
          <a:ext cx="2320925" cy="904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0620"/>
                <a:gridCol w="1150620"/>
              </a:tblGrid>
              <a:tr h="446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Culprit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  <a:tc>
                  <a:txBody>
                    <a:bodyPr/>
                    <a:lstStyle/>
                    <a:p>
                      <a:pPr marL="135890" marR="132715" indent="1225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Immediate 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multivessel</a:t>
                      </a:r>
                      <a:r>
                        <a:rPr dirty="0" sz="1100" spc="-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</a:tr>
              <a:tr h="44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 </a:t>
                      </a:r>
                      <a:r>
                        <a:rPr dirty="0" sz="11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(27</a:t>
                      </a:r>
                      <a:r>
                        <a:rPr dirty="0" sz="11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37 </a:t>
                      </a:r>
                      <a:r>
                        <a:rPr dirty="0" sz="11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(36</a:t>
                      </a:r>
                      <a:r>
                        <a:rPr dirty="0" sz="11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550163" y="3223928"/>
            <a:ext cx="270129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79780" marR="5080" indent="-76771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Adjusted subdistribution </a:t>
            </a:r>
            <a:r>
              <a:rPr dirty="0" sz="1400" spc="-10">
                <a:latin typeface="Calibri"/>
                <a:cs typeface="Calibri"/>
              </a:rPr>
              <a:t>hazard ratio  </a:t>
            </a:r>
            <a:r>
              <a:rPr dirty="0" sz="1400">
                <a:latin typeface="Calibri"/>
                <a:cs typeface="Calibri"/>
              </a:rPr>
              <a:t>1.20</a:t>
            </a:r>
            <a:r>
              <a:rPr dirty="0" sz="1400" spc="-5">
                <a:latin typeface="Calibri"/>
                <a:cs typeface="Calibri"/>
              </a:rPr>
              <a:t> (0.76-1.91)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24400" y="1536700"/>
            <a:ext cx="4241800" cy="2654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19757" y="1615924"/>
            <a:ext cx="4062095" cy="2471420"/>
          </a:xfrm>
          <a:custGeom>
            <a:avLst/>
            <a:gdLst/>
            <a:ahLst/>
            <a:cxnLst/>
            <a:rect l="l" t="t" r="r" b="b"/>
            <a:pathLst>
              <a:path w="4062095" h="2471420">
                <a:moveTo>
                  <a:pt x="0" y="0"/>
                </a:moveTo>
                <a:lnTo>
                  <a:pt x="4061505" y="0"/>
                </a:lnTo>
                <a:lnTo>
                  <a:pt x="4061505" y="2471254"/>
                </a:lnTo>
                <a:lnTo>
                  <a:pt x="0" y="2471254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19757" y="1615924"/>
            <a:ext cx="4062095" cy="2471420"/>
          </a:xfrm>
          <a:custGeom>
            <a:avLst/>
            <a:gdLst/>
            <a:ahLst/>
            <a:cxnLst/>
            <a:rect l="l" t="t" r="r" b="b"/>
            <a:pathLst>
              <a:path w="4062095" h="2471420">
                <a:moveTo>
                  <a:pt x="0" y="0"/>
                </a:moveTo>
                <a:lnTo>
                  <a:pt x="4061505" y="0"/>
                </a:lnTo>
                <a:lnTo>
                  <a:pt x="4061505" y="2471254"/>
                </a:lnTo>
                <a:lnTo>
                  <a:pt x="0" y="2471254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932985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115271" y="2104250"/>
          <a:ext cx="2320925" cy="904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0620"/>
                <a:gridCol w="1150620"/>
              </a:tblGrid>
              <a:tr h="4891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Culprit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  <a:tc>
                  <a:txBody>
                    <a:bodyPr/>
                    <a:lstStyle/>
                    <a:p>
                      <a:pPr marL="135890" marR="132715" indent="12255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Immediate 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multivessel</a:t>
                      </a:r>
                      <a:r>
                        <a:rPr dirty="0" sz="1100" spc="-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</a:tr>
              <a:tr h="4029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26 </a:t>
                      </a:r>
                      <a:r>
                        <a:rPr dirty="0" sz="11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(22</a:t>
                      </a:r>
                      <a:r>
                        <a:rPr dirty="0" sz="11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 </a:t>
                      </a:r>
                      <a:r>
                        <a:rPr dirty="0" sz="11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(18</a:t>
                      </a:r>
                      <a:r>
                        <a:rPr dirty="0" sz="11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2985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594763" y="3315103"/>
            <a:ext cx="143192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875" marR="5080" indent="-13081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Adjusted odds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ratio  </a:t>
            </a:r>
            <a:r>
              <a:rPr dirty="0" sz="1400">
                <a:latin typeface="Calibri"/>
                <a:cs typeface="Calibri"/>
              </a:rPr>
              <a:t>0.75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(0.38-1.49)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848600" y="2400300"/>
            <a:ext cx="769063" cy="12420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21439" y="1670332"/>
            <a:ext cx="25387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Renal </a:t>
            </a:r>
            <a:r>
              <a:rPr dirty="0" sz="1800" spc="-5">
                <a:latin typeface="Calibri"/>
                <a:cs typeface="Calibri"/>
              </a:rPr>
              <a:t>replacement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55720" y="1672001"/>
            <a:ext cx="18732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Bleeding </a:t>
            </a:r>
            <a:r>
              <a:rPr dirty="0" sz="1800" spc="-10">
                <a:latin typeface="Calibri"/>
                <a:cs typeface="Calibri"/>
              </a:rPr>
              <a:t>(BARC</a:t>
            </a:r>
            <a:r>
              <a:rPr dirty="0" sz="1800" spc="-8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3-5)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08900" y="2057400"/>
            <a:ext cx="471711" cy="7618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52911" y="1096762"/>
            <a:ext cx="8556625" cy="2890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27940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6235" algn="l"/>
              </a:tabLst>
            </a:pPr>
            <a:r>
              <a:rPr dirty="0" sz="2000" spc="-5">
                <a:latin typeface="Calibri"/>
                <a:cs typeface="Calibri"/>
              </a:rPr>
              <a:t>Immediate multivessel </a:t>
            </a:r>
            <a:r>
              <a:rPr dirty="0" sz="2000">
                <a:latin typeface="Calibri"/>
                <a:cs typeface="Calibri"/>
              </a:rPr>
              <a:t>PCI </a:t>
            </a:r>
            <a:r>
              <a:rPr dirty="0" sz="2000" spc="-10">
                <a:latin typeface="Calibri"/>
                <a:cs typeface="Calibri"/>
              </a:rPr>
              <a:t>was </a:t>
            </a:r>
            <a:r>
              <a:rPr dirty="0" sz="2000" spc="-5">
                <a:latin typeface="Calibri"/>
                <a:cs typeface="Calibri"/>
              </a:rPr>
              <a:t>associated </a:t>
            </a:r>
            <a:r>
              <a:rPr dirty="0" sz="2000">
                <a:latin typeface="Calibri"/>
                <a:cs typeface="Calibri"/>
              </a:rPr>
              <a:t>with a </a:t>
            </a:r>
            <a:r>
              <a:rPr dirty="0" sz="2000" spc="-5">
                <a:latin typeface="Calibri"/>
                <a:cs typeface="Calibri"/>
              </a:rPr>
              <a:t>reduced </a:t>
            </a:r>
            <a:r>
              <a:rPr dirty="0" sz="2000">
                <a:latin typeface="Calibri"/>
                <a:cs typeface="Calibri"/>
              </a:rPr>
              <a:t>180 </a:t>
            </a:r>
            <a:r>
              <a:rPr dirty="0" sz="2000" spc="-20">
                <a:latin typeface="Calibri"/>
                <a:cs typeface="Calibri"/>
              </a:rPr>
              <a:t>days </a:t>
            </a:r>
            <a:r>
              <a:rPr dirty="0" sz="2000" spc="-5">
                <a:latin typeface="Calibri"/>
                <a:cs typeface="Calibri"/>
              </a:rPr>
              <a:t>mortality in 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0">
                <a:latin typeface="Calibri"/>
                <a:cs typeface="Calibri"/>
              </a:rPr>
              <a:t>well-characterized </a:t>
            </a:r>
            <a:r>
              <a:rPr dirty="0" sz="2000" spc="-35">
                <a:latin typeface="Calibri"/>
                <a:cs typeface="Calibri"/>
              </a:rPr>
              <a:t>LV-failure </a:t>
            </a:r>
            <a:r>
              <a:rPr dirty="0" sz="2000" spc="-10">
                <a:latin typeface="Calibri"/>
                <a:cs typeface="Calibri"/>
              </a:rPr>
              <a:t>cardiogenic </a:t>
            </a:r>
            <a:r>
              <a:rPr dirty="0" sz="2000" spc="-5">
                <a:latin typeface="Calibri"/>
                <a:cs typeface="Calibri"/>
              </a:rPr>
              <a:t>shock </a:t>
            </a:r>
            <a:r>
              <a:rPr dirty="0" sz="2000" spc="-10">
                <a:latin typeface="Calibri"/>
                <a:cs typeface="Calibri"/>
              </a:rPr>
              <a:t>STEMI cohort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5">
                <a:latin typeface="Calibri"/>
                <a:cs typeface="Calibri"/>
              </a:rPr>
              <a:t>multivessel  </a:t>
            </a:r>
            <a:r>
              <a:rPr dirty="0" sz="2000" spc="-10">
                <a:latin typeface="Calibri"/>
                <a:cs typeface="Calibri"/>
              </a:rPr>
              <a:t>coronary </a:t>
            </a:r>
            <a:r>
              <a:rPr dirty="0" sz="2000" spc="-5">
                <a:latin typeface="Calibri"/>
                <a:cs typeface="Calibri"/>
              </a:rPr>
              <a:t>disease, </a:t>
            </a:r>
            <a:r>
              <a:rPr dirty="0" sz="2000" spc="-30">
                <a:latin typeface="Calibri"/>
                <a:cs typeface="Calibri"/>
              </a:rPr>
              <a:t>however,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5">
                <a:latin typeface="Calibri"/>
                <a:cs typeface="Calibri"/>
              </a:rPr>
              <a:t>numerically higher need </a:t>
            </a:r>
            <a:r>
              <a:rPr dirty="0" sz="2000" spc="-20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renal </a:t>
            </a:r>
            <a:r>
              <a:rPr dirty="0" sz="2000" spc="-5">
                <a:latin typeface="Calibri"/>
                <a:cs typeface="Calibri"/>
              </a:rPr>
              <a:t>replacement  </a:t>
            </a:r>
            <a:r>
              <a:rPr dirty="0" sz="2000" spc="-10">
                <a:latin typeface="Calibri"/>
                <a:cs typeface="Calibri"/>
              </a:rPr>
              <a:t>therapy</a:t>
            </a:r>
            <a:endParaRPr sz="20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>
                <a:latin typeface="Calibri"/>
                <a:cs typeface="Calibri"/>
              </a:rPr>
              <a:t>With the </a:t>
            </a:r>
            <a:r>
              <a:rPr dirty="0" sz="2000" spc="-10">
                <a:latin typeface="Calibri"/>
                <a:cs typeface="Calibri"/>
              </a:rPr>
              <a:t>precaution </a:t>
            </a:r>
            <a:r>
              <a:rPr dirty="0" sz="2000" spc="-5">
                <a:latin typeface="Calibri"/>
                <a:cs typeface="Calibri"/>
              </a:rPr>
              <a:t>of hidden </a:t>
            </a:r>
            <a:r>
              <a:rPr dirty="0" sz="2000" spc="-10">
                <a:latin typeface="Calibri"/>
                <a:cs typeface="Calibri"/>
              </a:rPr>
              <a:t>confounding, </a:t>
            </a:r>
            <a:r>
              <a:rPr dirty="0" sz="2000">
                <a:latin typeface="Calibri"/>
                <a:cs typeface="Calibri"/>
              </a:rPr>
              <a:t>these </a:t>
            </a:r>
            <a:r>
              <a:rPr dirty="0" sz="2000" spc="-5">
                <a:latin typeface="Calibri"/>
                <a:cs typeface="Calibri"/>
              </a:rPr>
              <a:t>findings </a:t>
            </a:r>
            <a:r>
              <a:rPr dirty="0" sz="2000" spc="-10">
                <a:latin typeface="Calibri"/>
                <a:cs typeface="Calibri"/>
              </a:rPr>
              <a:t>indicate </a:t>
            </a:r>
            <a:r>
              <a:rPr dirty="0" sz="2000" spc="-5">
                <a:latin typeface="Calibri"/>
                <a:cs typeface="Calibri"/>
              </a:rPr>
              <a:t>that  </a:t>
            </a:r>
            <a:r>
              <a:rPr dirty="0" sz="2000" spc="-10">
                <a:latin typeface="Calibri"/>
                <a:cs typeface="Calibri"/>
              </a:rPr>
              <a:t>immediate </a:t>
            </a:r>
            <a:r>
              <a:rPr dirty="0" sz="2000" spc="-5">
                <a:latin typeface="Calibri"/>
                <a:cs typeface="Calibri"/>
              </a:rPr>
              <a:t>multivessel </a:t>
            </a:r>
            <a:r>
              <a:rPr dirty="0" sz="2000">
                <a:latin typeface="Calibri"/>
                <a:cs typeface="Calibri"/>
              </a:rPr>
              <a:t>PCI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this </a:t>
            </a:r>
            <a:r>
              <a:rPr dirty="0" sz="2000" spc="-10">
                <a:latin typeface="Calibri"/>
                <a:cs typeface="Calibri"/>
              </a:rPr>
              <a:t>subset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 spc="-15">
                <a:latin typeface="Calibri"/>
                <a:cs typeface="Calibri"/>
              </a:rPr>
              <a:t>may </a:t>
            </a:r>
            <a:r>
              <a:rPr dirty="0" sz="2000" spc="-5">
                <a:latin typeface="Calibri"/>
                <a:cs typeface="Calibri"/>
              </a:rPr>
              <a:t>be </a:t>
            </a:r>
            <a:r>
              <a:rPr dirty="0" sz="2000" spc="-20">
                <a:latin typeface="Calibri"/>
                <a:cs typeface="Calibri"/>
              </a:rPr>
              <a:t>safe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potentially  </a:t>
            </a:r>
            <a:r>
              <a:rPr dirty="0" sz="2000" spc="-15">
                <a:latin typeface="Calibri"/>
                <a:cs typeface="Calibri"/>
              </a:rPr>
              <a:t>improve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prognosis</a:t>
            </a:r>
            <a:endParaRPr sz="2000">
              <a:latin typeface="Calibri"/>
              <a:cs typeface="Calibri"/>
            </a:endParaRPr>
          </a:p>
          <a:p>
            <a:pPr marL="354965" marR="98425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0" b="1">
                <a:latin typeface="Calibri"/>
                <a:cs typeface="Calibri"/>
              </a:rPr>
              <a:t>Requires </a:t>
            </a:r>
            <a:r>
              <a:rPr dirty="0" sz="2000" b="1">
                <a:latin typeface="Calibri"/>
                <a:cs typeface="Calibri"/>
              </a:rPr>
              <a:t>a </a:t>
            </a:r>
            <a:r>
              <a:rPr dirty="0" sz="2000" spc="-10" b="1">
                <a:latin typeface="Calibri"/>
                <a:cs typeface="Calibri"/>
              </a:rPr>
              <a:t>randomized </a:t>
            </a:r>
            <a:r>
              <a:rPr dirty="0" sz="2000" b="1">
                <a:latin typeface="Calibri"/>
                <a:cs typeface="Calibri"/>
              </a:rPr>
              <a:t>trial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>
                <a:latin typeface="Calibri"/>
                <a:cs typeface="Calibri"/>
              </a:rPr>
              <a:t>assess this </a:t>
            </a:r>
            <a:r>
              <a:rPr dirty="0" sz="2000" spc="-5">
                <a:latin typeface="Calibri"/>
                <a:cs typeface="Calibri"/>
              </a:rPr>
              <a:t>due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limitations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present  </a:t>
            </a:r>
            <a:r>
              <a:rPr dirty="0" sz="2000" spc="-5">
                <a:latin typeface="Calibri"/>
                <a:cs typeface="Calibri"/>
              </a:rPr>
              <a:t>study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68631" y="49221"/>
            <a:ext cx="375348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0" b="0">
                <a:latin typeface="Calibri"/>
                <a:cs typeface="Calibri"/>
              </a:rPr>
              <a:t>Why </a:t>
            </a:r>
            <a:r>
              <a:rPr dirty="0" sz="3200" spc="-5" b="0">
                <a:latin typeface="Calibri"/>
                <a:cs typeface="Calibri"/>
              </a:rPr>
              <a:t>is </a:t>
            </a:r>
            <a:r>
              <a:rPr dirty="0" sz="3200" b="0">
                <a:latin typeface="Calibri"/>
                <a:cs typeface="Calibri"/>
              </a:rPr>
              <a:t>this</a:t>
            </a:r>
            <a:r>
              <a:rPr dirty="0" sz="3200" spc="-6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important?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0645" y="1079500"/>
            <a:ext cx="6150323" cy="360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3701" y="15490"/>
            <a:ext cx="64115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 b="0">
                <a:latin typeface="Calibri"/>
                <a:cs typeface="Calibri"/>
              </a:rPr>
              <a:t>Extra </a:t>
            </a:r>
            <a:r>
              <a:rPr dirty="0" sz="3600" spc="-5" b="0">
                <a:latin typeface="Calibri"/>
                <a:cs typeface="Calibri"/>
              </a:rPr>
              <a:t>slides: </a:t>
            </a:r>
            <a:r>
              <a:rPr dirty="0" sz="3600" b="0">
                <a:latin typeface="Calibri"/>
                <a:cs typeface="Calibri"/>
              </a:rPr>
              <a:t>PCI </a:t>
            </a:r>
            <a:r>
              <a:rPr dirty="0" sz="3600" spc="-25" b="0">
                <a:latin typeface="Calibri"/>
                <a:cs typeface="Calibri"/>
              </a:rPr>
              <a:t>strategy </a:t>
            </a:r>
            <a:r>
              <a:rPr dirty="0" sz="3600" spc="-15" b="0">
                <a:latin typeface="Calibri"/>
                <a:cs typeface="Calibri"/>
              </a:rPr>
              <a:t>over</a:t>
            </a:r>
            <a:r>
              <a:rPr dirty="0" sz="3600" spc="-45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time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2025-05-22T13:57:50Z</dcterms:created>
  <dcterms:modified xsi:type="dcterms:W3CDTF">2025-05-22T13:57:50Z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2025-05-22T00:00:00Z</vt:filetime>
  </property>
</Properties>
</file>