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1"/>
    <p:sldMasterId id="2147483893" r:id="rId2"/>
    <p:sldMasterId id="2147483911" r:id="rId3"/>
    <p:sldMasterId id="2147483930" r:id="rId4"/>
    <p:sldMasterId id="2147483942" r:id="rId5"/>
    <p:sldMasterId id="2147484211" r:id="rId6"/>
    <p:sldMasterId id="2147484230" r:id="rId7"/>
    <p:sldMasterId id="2147484256" r:id="rId8"/>
    <p:sldMasterId id="2147484277" r:id="rId9"/>
    <p:sldMasterId id="2147484397" r:id="rId10"/>
    <p:sldMasterId id="2147484540" r:id="rId11"/>
  </p:sldMasterIdLst>
  <p:notesMasterIdLst>
    <p:notesMasterId r:id="rId30"/>
  </p:notesMasterIdLst>
  <p:handoutMasterIdLst>
    <p:handoutMasterId r:id="rId31"/>
  </p:handoutMasterIdLst>
  <p:sldIdLst>
    <p:sldId id="934" r:id="rId12"/>
    <p:sldId id="1559" r:id="rId13"/>
    <p:sldId id="1560" r:id="rId14"/>
    <p:sldId id="1561" r:id="rId15"/>
    <p:sldId id="1562" r:id="rId16"/>
    <p:sldId id="1576" r:id="rId17"/>
    <p:sldId id="1582" r:id="rId18"/>
    <p:sldId id="1583" r:id="rId19"/>
    <p:sldId id="1578" r:id="rId20"/>
    <p:sldId id="1553" r:id="rId21"/>
    <p:sldId id="1579" r:id="rId22"/>
    <p:sldId id="2135245149" r:id="rId23"/>
    <p:sldId id="1564" r:id="rId24"/>
    <p:sldId id="1565" r:id="rId25"/>
    <p:sldId id="1567" r:id="rId26"/>
    <p:sldId id="1571" r:id="rId27"/>
    <p:sldId id="1574" r:id="rId28"/>
    <p:sldId id="1584" r:id="rId29"/>
  </p:sldIdLst>
  <p:sldSz cx="9144000" cy="5143500" type="screen16x9"/>
  <p:notesSz cx="6950075" cy="9236075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1pPr>
    <a:lvl2pPr marL="380985"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2pPr>
    <a:lvl3pPr marL="761970"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42954"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23939" algn="l" rtl="0" fontAlgn="base">
      <a:spcBef>
        <a:spcPct val="0"/>
      </a:spcBef>
      <a:spcAft>
        <a:spcPct val="0"/>
      </a:spcAft>
      <a:defRPr sz="1667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04924" algn="l" defTabSz="761970" rtl="0" eaLnBrk="1" latinLnBrk="0" hangingPunct="1">
      <a:defRPr sz="1667" kern="1200">
        <a:solidFill>
          <a:schemeClr val="tx1"/>
        </a:solidFill>
        <a:latin typeface="Arial" charset="0"/>
        <a:ea typeface="+mn-ea"/>
        <a:cs typeface="Arial" charset="0"/>
      </a:defRPr>
    </a:lvl6pPr>
    <a:lvl7pPr marL="2285909" algn="l" defTabSz="761970" rtl="0" eaLnBrk="1" latinLnBrk="0" hangingPunct="1">
      <a:defRPr sz="1667" kern="1200">
        <a:solidFill>
          <a:schemeClr val="tx1"/>
        </a:solidFill>
        <a:latin typeface="Arial" charset="0"/>
        <a:ea typeface="+mn-ea"/>
        <a:cs typeface="Arial" charset="0"/>
      </a:defRPr>
    </a:lvl7pPr>
    <a:lvl8pPr marL="2666893" algn="l" defTabSz="761970" rtl="0" eaLnBrk="1" latinLnBrk="0" hangingPunct="1">
      <a:defRPr sz="1667" kern="1200">
        <a:solidFill>
          <a:schemeClr val="tx1"/>
        </a:solidFill>
        <a:latin typeface="Arial" charset="0"/>
        <a:ea typeface="+mn-ea"/>
        <a:cs typeface="Arial" charset="0"/>
      </a:defRPr>
    </a:lvl8pPr>
    <a:lvl9pPr marL="3047878" algn="l" defTabSz="761970" rtl="0" eaLnBrk="1" latinLnBrk="0" hangingPunct="1">
      <a:defRPr sz="1667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608" userDrawn="1">
          <p15:clr>
            <a:srgbClr val="A4A3A4"/>
          </p15:clr>
        </p15:guide>
        <p15:guide id="3" orient="horz" pos="3190" userDrawn="1">
          <p15:clr>
            <a:srgbClr val="A4A3A4"/>
          </p15:clr>
        </p15:guide>
        <p15:guide id="4" orient="horz" pos="2831" userDrawn="1">
          <p15:clr>
            <a:srgbClr val="A4A3A4"/>
          </p15:clr>
        </p15:guide>
        <p15:guide id="5" pos="71" userDrawn="1">
          <p15:clr>
            <a:srgbClr val="A4A3A4"/>
          </p15:clr>
        </p15:guide>
        <p15:guide id="6" pos="5437" userDrawn="1">
          <p15:clr>
            <a:srgbClr val="A4A3A4"/>
          </p15:clr>
        </p15:guide>
        <p15:guide id="7" pos="391" userDrawn="1">
          <p15:clr>
            <a:srgbClr val="A4A3A4"/>
          </p15:clr>
        </p15:guide>
        <p15:guide id="8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orient="horz" pos="91">
          <p15:clr>
            <a:srgbClr val="A4A3A4"/>
          </p15:clr>
        </p15:guide>
        <p15:guide id="3" orient="horz" pos="5723">
          <p15:clr>
            <a:srgbClr val="A4A3A4"/>
          </p15:clr>
        </p15:guide>
        <p15:guide id="4" pos="2189">
          <p15:clr>
            <a:srgbClr val="A4A3A4"/>
          </p15:clr>
        </p15:guide>
        <p15:guide id="5" pos="101">
          <p15:clr>
            <a:srgbClr val="A4A3A4"/>
          </p15:clr>
        </p15:guide>
        <p15:guide id="6" pos="42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4F"/>
    <a:srgbClr val="D2D2FF"/>
    <a:srgbClr val="0034AA"/>
    <a:srgbClr val="646464"/>
    <a:srgbClr val="000080"/>
    <a:srgbClr val="000090"/>
    <a:srgbClr val="FF8000"/>
    <a:srgbClr val="C8C8FF"/>
    <a:srgbClr val="0000D7"/>
    <a:srgbClr val="000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97" autoAdjust="0"/>
    <p:restoredTop sz="95934" autoAdjust="0"/>
  </p:normalViewPr>
  <p:slideViewPr>
    <p:cSldViewPr snapToGrid="0">
      <p:cViewPr varScale="1">
        <p:scale>
          <a:sx n="134" d="100"/>
          <a:sy n="134" d="100"/>
        </p:scale>
        <p:origin x="168" y="288"/>
      </p:cViewPr>
      <p:guideLst>
        <p:guide orient="horz" pos="1620"/>
        <p:guide orient="horz" pos="608"/>
        <p:guide orient="horz" pos="3190"/>
        <p:guide orient="horz" pos="2831"/>
        <p:guide pos="71"/>
        <p:guide pos="5437"/>
        <p:guide pos="391"/>
        <p:guide pos="325"/>
      </p:guideLst>
    </p:cSldViewPr>
  </p:slideViewPr>
  <p:outlineViewPr>
    <p:cViewPr>
      <p:scale>
        <a:sx n="33" d="100"/>
        <a:sy n="33" d="100"/>
      </p:scale>
      <p:origin x="0" y="26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-3048" y="-104"/>
      </p:cViewPr>
      <p:guideLst>
        <p:guide orient="horz" pos="2909"/>
        <p:guide orient="horz" pos="91"/>
        <p:guide orient="horz" pos="5723"/>
        <p:guide pos="2189"/>
        <p:guide pos="101"/>
        <p:guide pos="42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customXml" Target="../customXml/item1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sen, M.D., Steven" userId="cb4b5e9b-ad7a-41a6-bb81-3c7df59fbe3a" providerId="ADAL" clId="{04A65DEB-9C8F-6644-80D1-DE642D6FB901}"/>
    <pc:docChg chg="undo custSel modSld">
      <pc:chgData name="Nissen, M.D., Steven" userId="cb4b5e9b-ad7a-41a6-bb81-3c7df59fbe3a" providerId="ADAL" clId="{04A65DEB-9C8F-6644-80D1-DE642D6FB901}" dt="2024-11-13T10:12:33.886" v="74" actId="255"/>
      <pc:docMkLst>
        <pc:docMk/>
      </pc:docMkLst>
      <pc:sldChg chg="addSp delSp modSp mod">
        <pc:chgData name="Nissen, M.D., Steven" userId="cb4b5e9b-ad7a-41a6-bb81-3c7df59fbe3a" providerId="ADAL" clId="{04A65DEB-9C8F-6644-80D1-DE642D6FB901}" dt="2024-11-13T10:12:22.508" v="73" actId="255"/>
        <pc:sldMkLst>
          <pc:docMk/>
          <pc:sldMk cId="2998826997" sldId="1553"/>
        </pc:sldMkLst>
        <pc:spChg chg="add mod">
          <ac:chgData name="Nissen, M.D., Steven" userId="cb4b5e9b-ad7a-41a6-bb81-3c7df59fbe3a" providerId="ADAL" clId="{04A65DEB-9C8F-6644-80D1-DE642D6FB901}" dt="2024-11-13T10:12:22.508" v="73" actId="255"/>
          <ac:spMkLst>
            <pc:docMk/>
            <pc:sldMk cId="2998826997" sldId="1553"/>
            <ac:spMk id="3" creationId="{2FD3A349-F5C9-D4C6-31A3-1E383C4E7BD9}"/>
          </ac:spMkLst>
        </pc:spChg>
        <pc:spChg chg="del">
          <ac:chgData name="Nissen, M.D., Steven" userId="cb4b5e9b-ad7a-41a6-bb81-3c7df59fbe3a" providerId="ADAL" clId="{04A65DEB-9C8F-6644-80D1-DE642D6FB901}" dt="2024-11-13T10:10:56.284" v="62" actId="478"/>
          <ac:spMkLst>
            <pc:docMk/>
            <pc:sldMk cId="2998826997" sldId="1553"/>
            <ac:spMk id="8" creationId="{E5E364D5-9A20-E0DB-5CCC-62064E450AB6}"/>
          </ac:spMkLst>
        </pc:spChg>
        <pc:picChg chg="mod">
          <ac:chgData name="Nissen, M.D., Steven" userId="cb4b5e9b-ad7a-41a6-bb81-3c7df59fbe3a" providerId="ADAL" clId="{04A65DEB-9C8F-6644-80D1-DE642D6FB901}" dt="2024-11-13T10:11:38.685" v="67" actId="1037"/>
          <ac:picMkLst>
            <pc:docMk/>
            <pc:sldMk cId="2998826997" sldId="1553"/>
            <ac:picMk id="5" creationId="{7A5F7B21-0C66-9748-F105-5FAEC1996033}"/>
          </ac:picMkLst>
        </pc:picChg>
      </pc:sldChg>
      <pc:sldChg chg="modSp mod">
        <pc:chgData name="Nissen, M.D., Steven" userId="cb4b5e9b-ad7a-41a6-bb81-3c7df59fbe3a" providerId="ADAL" clId="{04A65DEB-9C8F-6644-80D1-DE642D6FB901}" dt="2024-11-13T10:09:02.926" v="29" actId="20577"/>
        <pc:sldMkLst>
          <pc:docMk/>
          <pc:sldMk cId="1555071573" sldId="1560"/>
        </pc:sldMkLst>
        <pc:spChg chg="mod">
          <ac:chgData name="Nissen, M.D., Steven" userId="cb4b5e9b-ad7a-41a6-bb81-3c7df59fbe3a" providerId="ADAL" clId="{04A65DEB-9C8F-6644-80D1-DE642D6FB901}" dt="2024-11-13T10:09:02.926" v="29" actId="20577"/>
          <ac:spMkLst>
            <pc:docMk/>
            <pc:sldMk cId="1555071573" sldId="1560"/>
            <ac:spMk id="3" creationId="{2423BFBA-7061-3645-98AF-E18E20475107}"/>
          </ac:spMkLst>
        </pc:spChg>
      </pc:sldChg>
      <pc:sldChg chg="modSp mod">
        <pc:chgData name="Nissen, M.D., Steven" userId="cb4b5e9b-ad7a-41a6-bb81-3c7df59fbe3a" providerId="ADAL" clId="{04A65DEB-9C8F-6644-80D1-DE642D6FB901}" dt="2024-11-13T10:09:32.786" v="43" actId="20577"/>
        <pc:sldMkLst>
          <pc:docMk/>
          <pc:sldMk cId="397083623" sldId="1561"/>
        </pc:sldMkLst>
        <pc:spChg chg="mod">
          <ac:chgData name="Nissen, M.D., Steven" userId="cb4b5e9b-ad7a-41a6-bb81-3c7df59fbe3a" providerId="ADAL" clId="{04A65DEB-9C8F-6644-80D1-DE642D6FB901}" dt="2024-11-13T10:09:32.786" v="43" actId="20577"/>
          <ac:spMkLst>
            <pc:docMk/>
            <pc:sldMk cId="397083623" sldId="1561"/>
            <ac:spMk id="3" creationId="{ED0E7EF8-A5D2-5944-A2B9-1474A7D72047}"/>
          </ac:spMkLst>
        </pc:spChg>
      </pc:sldChg>
      <pc:sldChg chg="modSp mod">
        <pc:chgData name="Nissen, M.D., Steven" userId="cb4b5e9b-ad7a-41a6-bb81-3c7df59fbe3a" providerId="ADAL" clId="{04A65DEB-9C8F-6644-80D1-DE642D6FB901}" dt="2024-11-12T12:09:42.799" v="28" actId="20577"/>
        <pc:sldMkLst>
          <pc:docMk/>
          <pc:sldMk cId="2203369614" sldId="1567"/>
        </pc:sldMkLst>
        <pc:spChg chg="mod">
          <ac:chgData name="Nissen, M.D., Steven" userId="cb4b5e9b-ad7a-41a6-bb81-3c7df59fbe3a" providerId="ADAL" clId="{04A65DEB-9C8F-6644-80D1-DE642D6FB901}" dt="2024-11-12T12:09:42.799" v="28" actId="20577"/>
          <ac:spMkLst>
            <pc:docMk/>
            <pc:sldMk cId="2203369614" sldId="1567"/>
            <ac:spMk id="3" creationId="{06BDA8E1-ACE8-E644-B7D7-0AEE1EDC7EFE}"/>
          </ac:spMkLst>
        </pc:spChg>
      </pc:sldChg>
      <pc:sldChg chg="modSp mod">
        <pc:chgData name="Nissen, M.D., Steven" userId="cb4b5e9b-ad7a-41a6-bb81-3c7df59fbe3a" providerId="ADAL" clId="{04A65DEB-9C8F-6644-80D1-DE642D6FB901}" dt="2024-11-12T12:08:47.190" v="20" actId="1035"/>
        <pc:sldMkLst>
          <pc:docMk/>
          <pc:sldMk cId="1144988585" sldId="1576"/>
        </pc:sldMkLst>
        <pc:spChg chg="mod">
          <ac:chgData name="Nissen, M.D., Steven" userId="cb4b5e9b-ad7a-41a6-bb81-3c7df59fbe3a" providerId="ADAL" clId="{04A65DEB-9C8F-6644-80D1-DE642D6FB901}" dt="2024-11-12T12:08:47.190" v="20" actId="1035"/>
          <ac:spMkLst>
            <pc:docMk/>
            <pc:sldMk cId="1144988585" sldId="1576"/>
            <ac:spMk id="2" creationId="{4C6D3EE2-391D-3393-0CF7-8EE2C4D806E8}"/>
          </ac:spMkLst>
        </pc:spChg>
        <pc:graphicFrameChg chg="mod">
          <ac:chgData name="Nissen, M.D., Steven" userId="cb4b5e9b-ad7a-41a6-bb81-3c7df59fbe3a" providerId="ADAL" clId="{04A65DEB-9C8F-6644-80D1-DE642D6FB901}" dt="2024-11-12T12:08:35.268" v="13" actId="1076"/>
          <ac:graphicFrameMkLst>
            <pc:docMk/>
            <pc:sldMk cId="1144988585" sldId="1576"/>
            <ac:graphicFrameMk id="4" creationId="{04D332DE-89EB-DA75-0A7F-1F9293C3F86B}"/>
          </ac:graphicFrameMkLst>
        </pc:graphicFrameChg>
      </pc:sldChg>
      <pc:sldChg chg="modSp mod">
        <pc:chgData name="Nissen, M.D., Steven" userId="cb4b5e9b-ad7a-41a6-bb81-3c7df59fbe3a" providerId="ADAL" clId="{04A65DEB-9C8F-6644-80D1-DE642D6FB901}" dt="2024-11-13T10:12:33.886" v="74" actId="255"/>
        <pc:sldMkLst>
          <pc:docMk/>
          <pc:sldMk cId="1034922090" sldId="1578"/>
        </pc:sldMkLst>
        <pc:spChg chg="mod">
          <ac:chgData name="Nissen, M.D., Steven" userId="cb4b5e9b-ad7a-41a6-bb81-3c7df59fbe3a" providerId="ADAL" clId="{04A65DEB-9C8F-6644-80D1-DE642D6FB901}" dt="2024-11-13T10:12:33.886" v="74" actId="255"/>
          <ac:spMkLst>
            <pc:docMk/>
            <pc:sldMk cId="1034922090" sldId="1578"/>
            <ac:spMk id="8" creationId="{FC7E16E4-E6A2-580C-4343-CD4D8194444C}"/>
          </ac:spMkLst>
        </pc:spChg>
      </pc:sldChg>
      <pc:sldChg chg="addSp delSp modSp mod">
        <pc:chgData name="Nissen, M.D., Steven" userId="cb4b5e9b-ad7a-41a6-bb81-3c7df59fbe3a" providerId="ADAL" clId="{04A65DEB-9C8F-6644-80D1-DE642D6FB901}" dt="2024-11-13T10:12:05.609" v="71" actId="255"/>
        <pc:sldMkLst>
          <pc:docMk/>
          <pc:sldMk cId="1527225673" sldId="1579"/>
        </pc:sldMkLst>
        <pc:spChg chg="add mod">
          <ac:chgData name="Nissen, M.D., Steven" userId="cb4b5e9b-ad7a-41a6-bb81-3c7df59fbe3a" providerId="ADAL" clId="{04A65DEB-9C8F-6644-80D1-DE642D6FB901}" dt="2024-11-13T10:12:05.609" v="71" actId="255"/>
          <ac:spMkLst>
            <pc:docMk/>
            <pc:sldMk cId="1527225673" sldId="1579"/>
            <ac:spMk id="3" creationId="{9B3DDADB-C266-704B-31A6-7C3089A92F75}"/>
          </ac:spMkLst>
        </pc:spChg>
        <pc:spChg chg="del">
          <ac:chgData name="Nissen, M.D., Steven" userId="cb4b5e9b-ad7a-41a6-bb81-3c7df59fbe3a" providerId="ADAL" clId="{04A65DEB-9C8F-6644-80D1-DE642D6FB901}" dt="2024-11-13T10:11:46.638" v="68" actId="478"/>
          <ac:spMkLst>
            <pc:docMk/>
            <pc:sldMk cId="1527225673" sldId="1579"/>
            <ac:spMk id="8" creationId="{0093BFEC-8453-D5D8-F309-9C2FCB2FC19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1740076678342"/>
          <c:y val="0.10295756781705029"/>
          <c:w val="0.87790596646586938"/>
          <c:h val="0.77427364367446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450 mg Q 24 weeks</c:v>
                </c:pt>
              </c:strCache>
            </c:strRef>
          </c:tx>
          <c:spPr>
            <a:solidFill>
              <a:srgbClr val="FFC84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84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235-A34F-B8D6-736DAD8F25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235-A34F-B8D6-736DAD8F2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-0.85599999999999998</c:v>
                </c:pt>
                <c:pt idx="1">
                  <c:v>-0.251</c:v>
                </c:pt>
                <c:pt idx="2">
                  <c:v>-0.15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3-C54D-A091-F4E54DE32D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300 mg Q 16 weeks</c:v>
                </c:pt>
              </c:strCache>
            </c:strRef>
          </c:tx>
          <c:spPr>
            <a:solidFill>
              <a:srgbClr val="D2D2F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D2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5-A34F-B8D6-736DAD8F25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235-A34F-B8D6-736DAD8F2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-0.82799999999999996</c:v>
                </c:pt>
                <c:pt idx="1">
                  <c:v>-0.31900000000000001</c:v>
                </c:pt>
                <c:pt idx="2">
                  <c:v>-0.13300000000000001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3-C54D-A091-F4E54DE32D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mg Q 24 weeks</c:v>
                </c:pt>
              </c:strCache>
            </c:strRef>
          </c:tx>
          <c:spPr>
            <a:solidFill>
              <a:srgbClr val="FF80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35-A34F-B8D6-736DAD8F25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35-A34F-B8D6-736DAD8F2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-0.81299999999999994</c:v>
                </c:pt>
                <c:pt idx="1">
                  <c:v>-0.29699999999999999</c:v>
                </c:pt>
                <c:pt idx="2">
                  <c:v>-9.9000000000000005E-2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3-C54D-A091-F4E54DE32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-40"/>
        <c:axId val="597365136"/>
        <c:axId val="597366848"/>
      </c:barChart>
      <c:catAx>
        <c:axId val="5973651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6848"/>
        <c:crosses val="max"/>
        <c:auto val="1"/>
        <c:lblAlgn val="ctr"/>
        <c:lblOffset val="100"/>
        <c:noMultiLvlLbl val="0"/>
      </c:catAx>
      <c:valAx>
        <c:axId val="597366848"/>
        <c:scaling>
          <c:orientation val="minMax"/>
          <c:max val="0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51164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 Reduction vs. Placebo (%)</a:t>
                </a:r>
              </a:p>
            </c:rich>
          </c:tx>
          <c:layout>
            <c:manualLayout>
              <c:xMode val="edge"/>
              <c:yMode val="edge"/>
              <c:x val="5.7733210063080354E-3"/>
              <c:y val="0.1214118081320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5136"/>
        <c:crosses val="autoZero"/>
        <c:crossBetween val="between"/>
      </c:valAx>
      <c:spPr>
        <a:solidFill>
          <a:srgbClr val="000080"/>
        </a:solidFill>
        <a:ln w="158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3420596095393902"/>
          <c:y val="0.9105354297790651"/>
          <c:w val="0.73014463419249365"/>
          <c:h val="7.8378323584455206E-2"/>
        </c:manualLayout>
      </c:layout>
      <c:overlay val="0"/>
      <c:spPr>
        <a:solidFill>
          <a:srgbClr val="000080"/>
        </a:solidFill>
        <a:ln w="15875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1740076678342"/>
          <c:y val="0.10295756781705029"/>
          <c:w val="0.87790596646586938"/>
          <c:h val="0.77427364367446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450 mg Q 24 weeks</c:v>
                </c:pt>
              </c:strCache>
            </c:strRef>
          </c:tx>
          <c:spPr>
            <a:solidFill>
              <a:srgbClr val="FFC84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-0.83</c:v>
                </c:pt>
                <c:pt idx="1">
                  <c:v>-0.25600000000000001</c:v>
                </c:pt>
                <c:pt idx="2">
                  <c:v>-0.14000000000000001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3-C54D-A091-F4E54DE32D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300 mg Q 16 weeks</c:v>
                </c:pt>
              </c:strCache>
            </c:strRef>
          </c:tx>
          <c:spPr>
            <a:solidFill>
              <a:srgbClr val="D2D2F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-0.83099999999999996</c:v>
                </c:pt>
                <c:pt idx="1">
                  <c:v>-0.29799999999999999</c:v>
                </c:pt>
                <c:pt idx="2">
                  <c:v>-0.124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3-C54D-A091-F4E54DE32D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mg Q 24 weeks</c:v>
                </c:pt>
              </c:strCache>
            </c:strRef>
          </c:tx>
          <c:spPr>
            <a:solidFill>
              <a:srgbClr val="FF80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-0.78700000000000003</c:v>
                </c:pt>
                <c:pt idx="1">
                  <c:v>-0.27400000000000002</c:v>
                </c:pt>
                <c:pt idx="2">
                  <c:v>-8.5999999999999993E-2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3-C54D-A091-F4E54DE32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22"/>
        <c:axId val="597365136"/>
        <c:axId val="597366848"/>
      </c:barChart>
      <c:catAx>
        <c:axId val="5973651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6848"/>
        <c:crosses val="max"/>
        <c:auto val="1"/>
        <c:lblAlgn val="ctr"/>
        <c:lblOffset val="100"/>
        <c:noMultiLvlLbl val="0"/>
      </c:catAx>
      <c:valAx>
        <c:axId val="597366848"/>
        <c:scaling>
          <c:orientation val="minMax"/>
          <c:max val="0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51164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 Reduction vs. Placebo (%)</a:t>
                </a:r>
              </a:p>
            </c:rich>
          </c:tx>
          <c:layout>
            <c:manualLayout>
              <c:xMode val="edge"/>
              <c:yMode val="edge"/>
              <c:x val="5.7733210063080354E-3"/>
              <c:y val="0.1214118081320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5136"/>
        <c:crosses val="autoZero"/>
        <c:crossBetween val="between"/>
      </c:valAx>
      <c:spPr>
        <a:solidFill>
          <a:srgbClr val="000080"/>
        </a:solidFill>
        <a:ln w="158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3420596095393902"/>
          <c:y val="0.9105354297790651"/>
          <c:w val="0.73014463419249365"/>
          <c:h val="7.8378323584455206E-2"/>
        </c:manualLayout>
      </c:layout>
      <c:overlay val="0"/>
      <c:spPr>
        <a:solidFill>
          <a:srgbClr val="000080"/>
        </a:solidFill>
        <a:ln w="15875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1740076678342"/>
          <c:y val="0.10295756781705029"/>
          <c:w val="0.87790596646586938"/>
          <c:h val="0.77427364367446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450 mg Q 24 weeks</c:v>
                </c:pt>
              </c:strCache>
            </c:strRef>
          </c:tx>
          <c:spPr>
            <a:solidFill>
              <a:srgbClr val="FFC84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-0.77100000000000002</c:v>
                </c:pt>
                <c:pt idx="1">
                  <c:v>-0.24099999999999999</c:v>
                </c:pt>
                <c:pt idx="2">
                  <c:v>-0.126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3-C54D-A091-F4E54DE32D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300 mg Q 16 weeks</c:v>
                </c:pt>
              </c:strCache>
            </c:strRef>
          </c:tx>
          <c:spPr>
            <a:solidFill>
              <a:srgbClr val="D2D2F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-0.79200000000000004</c:v>
                </c:pt>
                <c:pt idx="1">
                  <c:v>-0.28699999999999998</c:v>
                </c:pt>
                <c:pt idx="2">
                  <c:v>-0.113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3-C54D-A091-F4E54DE32D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mg Q 24 weeks</c:v>
                </c:pt>
              </c:strCache>
            </c:strRef>
          </c:tx>
          <c:spPr>
            <a:solidFill>
              <a:srgbClr val="FF80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Lipoprotein(a)</c:v>
                </c:pt>
                <c:pt idx="1">
                  <c:v>LDL-cholesterol</c:v>
                </c:pt>
                <c:pt idx="2">
                  <c:v>Apolipoprotein B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-0.71799999999999997</c:v>
                </c:pt>
                <c:pt idx="1">
                  <c:v>-0.26200000000000001</c:v>
                </c:pt>
                <c:pt idx="2">
                  <c:v>-7.1999999999999995E-2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3-C54D-A091-F4E54DE32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22"/>
        <c:axId val="597365136"/>
        <c:axId val="597366848"/>
      </c:barChart>
      <c:catAx>
        <c:axId val="5973651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6848"/>
        <c:crosses val="max"/>
        <c:auto val="1"/>
        <c:lblAlgn val="ctr"/>
        <c:lblOffset val="100"/>
        <c:noMultiLvlLbl val="0"/>
      </c:catAx>
      <c:valAx>
        <c:axId val="597366848"/>
        <c:scaling>
          <c:orientation val="minMax"/>
          <c:max val="0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51164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 Reduction vs. Placebo (%)</a:t>
                </a:r>
              </a:p>
            </c:rich>
          </c:tx>
          <c:layout>
            <c:manualLayout>
              <c:xMode val="edge"/>
              <c:yMode val="edge"/>
              <c:x val="5.7733210063080354E-3"/>
              <c:y val="0.1214118081320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7365136"/>
        <c:crosses val="autoZero"/>
        <c:crossBetween val="between"/>
      </c:valAx>
      <c:spPr>
        <a:solidFill>
          <a:srgbClr val="000080"/>
        </a:solidFill>
        <a:ln w="158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3420596095393902"/>
          <c:y val="0.9105354297790651"/>
          <c:w val="0.73014463419249365"/>
          <c:h val="7.8378323584455206E-2"/>
        </c:manualLayout>
      </c:layout>
      <c:overlay val="0"/>
      <c:spPr>
        <a:solidFill>
          <a:srgbClr val="000080"/>
        </a:solidFill>
        <a:ln w="15875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0.39836</cdr:x>
      <cdr:y>0.10093</cdr:y>
    </cdr:from>
    <cdr:to>
      <cdr:x>0.39836</cdr:x>
      <cdr:y>0.87205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3E64738-2EF7-875B-2FAC-07113958A0FD}"/>
            </a:ext>
          </a:extLst>
        </cdr:cNvPr>
        <cdr:cNvCxnSpPr/>
      </cdr:nvCxnSpPr>
      <cdr:spPr bwMode="auto">
        <a:xfrm xmlns:a="http://schemas.openxmlformats.org/drawingml/2006/main">
          <a:off x="3505226" y="442836"/>
          <a:ext cx="0" cy="338328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bg1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0.15542</cdr:x>
      <cdr:y>0.48537</cdr:y>
    </cdr:from>
    <cdr:to>
      <cdr:x>0.3505</cdr:x>
      <cdr:y>0.55827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01B2EB7-6CF4-93D0-E933-6DB0E41E1CBD}"/>
            </a:ext>
          </a:extLst>
        </cdr:cNvPr>
        <cdr:cNvSpPr txBox="1"/>
      </cdr:nvSpPr>
      <cdr:spPr>
        <a:xfrm xmlns:a="http://schemas.openxmlformats.org/drawingml/2006/main">
          <a:off x="1367590" y="2129576"/>
          <a:ext cx="1716505" cy="31985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36224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bg1"/>
              </a:solidFill>
            </a:rPr>
            <a:t>Primary End Point</a:t>
          </a:r>
        </a:p>
      </cdr:txBody>
    </cdr:sp>
  </cdr:relSizeAnchor>
  <cdr:relSizeAnchor xmlns:cdr="http://schemas.openxmlformats.org/drawingml/2006/chartDrawing">
    <cdr:from>
      <cdr:x>0.56557</cdr:x>
      <cdr:y>0.48447</cdr:y>
    </cdr:from>
    <cdr:to>
      <cdr:x>0.82081</cdr:x>
      <cdr:y>0.55737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A8DE33F-C0F1-636C-293D-92988DF2AA69}"/>
            </a:ext>
          </a:extLst>
        </cdr:cNvPr>
        <cdr:cNvSpPr txBox="1"/>
      </cdr:nvSpPr>
      <cdr:spPr>
        <a:xfrm xmlns:a="http://schemas.openxmlformats.org/drawingml/2006/main">
          <a:off x="4976528" y="2125608"/>
          <a:ext cx="2245882" cy="319850"/>
        </a:xfrm>
        <a:prstGeom xmlns:a="http://schemas.openxmlformats.org/drawingml/2006/main" prst="rect">
          <a:avLst/>
        </a:prstGeom>
        <a:solidFill xmlns:a="http://schemas.openxmlformats.org/drawingml/2006/main">
          <a:srgbClr val="646464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bg1"/>
              </a:solidFill>
            </a:rPr>
            <a:t>Secondary End Points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58750" y="8864600"/>
            <a:ext cx="663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492" tIns="46246" rIns="92492" bIns="46246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57163" y="8899525"/>
            <a:ext cx="3078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42579">
              <a:buFont typeface="Arial" charset="0"/>
              <a:buNone/>
              <a:defRPr/>
            </a:pPr>
            <a:r>
              <a:rPr lang="en-US" sz="1000" b="0"/>
              <a:t>Amgen Corporate Template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3713163" y="8899525"/>
            <a:ext cx="3079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42579">
              <a:buFont typeface="Arial" charset="0"/>
              <a:buNone/>
              <a:defRPr/>
            </a:pPr>
            <a:fld id="{0FBBF148-E1CE-4F89-89B6-D365823C106F}" type="slidenum">
              <a:rPr lang="en-US" sz="1000" b="0"/>
              <a:pPr algn="r" defTabSz="942579">
                <a:buFont typeface="Arial" charset="0"/>
                <a:buNone/>
                <a:defRPr/>
              </a:pPr>
              <a:t>‹#›</a:t>
            </a:fld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25062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9075" y="144463"/>
            <a:ext cx="7388225" cy="4156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7163" y="4357688"/>
            <a:ext cx="6635750" cy="444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58750" y="8864600"/>
            <a:ext cx="663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492" tIns="46246" rIns="92492" bIns="4624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57163" y="8899525"/>
            <a:ext cx="3078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42579">
              <a:defRPr/>
            </a:pPr>
            <a:r>
              <a:rPr lang="en-US" sz="1000" b="0"/>
              <a:t>Amgen Corporate Template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713163" y="8899525"/>
            <a:ext cx="3079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42579">
              <a:defRPr/>
            </a:pPr>
            <a:fld id="{CB0C9462-A039-40B6-BDAB-51C6C5FF1739}" type="slidenum">
              <a:rPr lang="en-US" sz="1000" b="0"/>
              <a:pPr algn="r" defTabSz="942579">
                <a:defRPr/>
              </a:pPr>
              <a:t>‹#›</a:t>
            </a:fld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58457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52130" indent="-152130" algn="l" rtl="0" eaLnBrk="0" fontAlgn="base" hangingPunct="0">
      <a:spcBef>
        <a:spcPts val="500"/>
      </a:spcBef>
      <a:spcAft>
        <a:spcPct val="0"/>
      </a:spcAft>
      <a:buFont typeface="Arial" charset="0"/>
      <a:buChar char="•"/>
      <a:defRPr lang="en-US" sz="1167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80985" indent="-152130" algn="l" rtl="0" eaLnBrk="0" fontAlgn="base" hangingPunct="0">
      <a:spcBef>
        <a:spcPts val="250"/>
      </a:spcBef>
      <a:spcAft>
        <a:spcPct val="0"/>
      </a:spcAft>
      <a:buFont typeface="Arial" charset="0"/>
      <a:buChar char="–"/>
      <a:defRPr lang="en-US" sz="100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608517" indent="-152130" algn="l" rtl="0" eaLnBrk="0" fontAlgn="base" hangingPunct="0">
      <a:spcBef>
        <a:spcPts val="250"/>
      </a:spcBef>
      <a:spcAft>
        <a:spcPct val="0"/>
      </a:spcAft>
      <a:buFont typeface="Arial" charset="0"/>
      <a:buChar char="•"/>
      <a:defRPr lang="en-US" sz="833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837373" indent="-152130" algn="l" rtl="0" eaLnBrk="0" fontAlgn="base" hangingPunct="0">
      <a:spcBef>
        <a:spcPts val="250"/>
      </a:spcBef>
      <a:spcAft>
        <a:spcPct val="0"/>
      </a:spcAft>
      <a:buFont typeface="Arial" charset="0"/>
      <a:buChar char="–"/>
      <a:defRPr lang="en-US" sz="75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066228" indent="-152130" algn="l" rtl="0" eaLnBrk="0" fontAlgn="base" hangingPunct="0">
      <a:spcBef>
        <a:spcPts val="250"/>
      </a:spcBef>
      <a:spcAft>
        <a:spcPct val="0"/>
      </a:spcAft>
      <a:buFont typeface="Arial" charset="0"/>
      <a:buChar char="•"/>
      <a:defRPr lang="en-US" sz="667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4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A49AB-999B-E8BA-36B8-DF8E530B7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066F9-E002-8F2C-90DA-B47AAEBEC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19075" y="144463"/>
            <a:ext cx="7388225" cy="41560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D9632-87FC-CD47-C312-B1A6226F4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5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9075" y="144463"/>
            <a:ext cx="7388225" cy="415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2E97A-2156-97B8-E325-CA5BDB9B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FA84B-B418-CF07-1B4D-AA8DF13F4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19075" y="144463"/>
            <a:ext cx="7388225" cy="41560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41A06-3D8A-9722-32DA-5F8B4D56C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BC038-E9C3-9D78-1C88-E5D6ED95D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6BB07-E3D6-80B9-B618-EB922AD43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96D14-853F-4C15-B279-59116F71B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3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36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89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01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107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911" y="206107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16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71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11" y="679141"/>
            <a:ext cx="8032750" cy="385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54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171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192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1744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1" y="67192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1" y="1151744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49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62600" y="4800600"/>
            <a:ext cx="3002280" cy="2057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sz="135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4800600"/>
            <a:ext cx="4212264" cy="20574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sz="135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8952" y="4885926"/>
            <a:ext cx="464288" cy="2057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6352DA-41EF-481F-921B-ADEA0559FE70}" type="slidenum">
              <a:rPr lang="en-US" sz="1350">
                <a:solidFill>
                  <a:srgbClr val="000000"/>
                </a:solidFill>
                <a:latin typeface="Verdana"/>
                <a:cs typeface="+mn-cs"/>
              </a:rPr>
              <a:pPr>
                <a:defRPr/>
              </a:pPr>
              <a:t>‹#›</a:t>
            </a:fld>
            <a:endParaRPr lang="en-US" sz="1350">
              <a:solidFill>
                <a:srgbClr val="000000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4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09" y="4686300"/>
            <a:ext cx="7533095" cy="400050"/>
          </a:xfrm>
        </p:spPr>
        <p:txBody>
          <a:bodyPr anchor="b"/>
          <a:lstStyle>
            <a:lvl1pPr marL="88106" indent="-88106">
              <a:buSzPct val="100000"/>
              <a:buFont typeface="+mj-lt"/>
              <a:buAutoNum type="arabicPeriod"/>
              <a:defRPr sz="525"/>
            </a:lvl1pPr>
            <a:lvl2pPr>
              <a:defRPr sz="525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8"/>
            <a:ext cx="2133600" cy="273844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3300" b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D86FE23-0DC1-46E0-8EDF-1271D2B96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373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43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0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4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911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86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068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30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828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8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82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69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43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40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107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911" y="206107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879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91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11" y="679141"/>
            <a:ext cx="8032750" cy="385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3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363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192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1744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1" y="67192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1" y="1151744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937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09" y="4686300"/>
            <a:ext cx="7533095" cy="400050"/>
          </a:xfrm>
        </p:spPr>
        <p:txBody>
          <a:bodyPr anchor="b"/>
          <a:lstStyle>
            <a:lvl1pPr marL="88106" indent="-88106">
              <a:buSzPct val="100000"/>
              <a:buFont typeface="+mj-lt"/>
              <a:buAutoNum type="arabicPeriod"/>
              <a:defRPr sz="525"/>
            </a:lvl1pPr>
            <a:lvl2pPr>
              <a:defRPr sz="525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8"/>
            <a:ext cx="2133600" cy="273844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3300" b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3B47685-3391-4D34-9A7A-A39AA6971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36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43176"/>
            <a:ext cx="7772400" cy="1021556"/>
          </a:xfrm>
        </p:spPr>
        <p:txBody>
          <a:bodyPr anchor="t"/>
          <a:lstStyle>
            <a:lvl1pPr algn="ctr">
              <a:defRPr sz="2475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385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453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95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0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08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598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909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84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35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212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85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93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552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281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615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104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909" y="206104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357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0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928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373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432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4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48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72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47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068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30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828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84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82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693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43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911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86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393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049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72" y="206049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879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91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11" y="679141"/>
            <a:ext cx="8032750" cy="385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31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843" y="67611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363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192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1744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2" y="67192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2" y="1151744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046" y="112762"/>
            <a:ext cx="8544757" cy="493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9376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09" y="4686300"/>
            <a:ext cx="7533095" cy="400050"/>
          </a:xfrm>
        </p:spPr>
        <p:txBody>
          <a:bodyPr anchor="b"/>
          <a:lstStyle>
            <a:lvl1pPr marL="88106" indent="-88106">
              <a:buSzPct val="100000"/>
              <a:buFont typeface="+mj-lt"/>
              <a:buAutoNum type="arabicPeriod"/>
              <a:defRPr sz="525"/>
            </a:lvl1pPr>
            <a:lvl2pPr>
              <a:defRPr sz="525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30"/>
            <a:ext cx="2133600" cy="273844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3300" b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3B47685-3391-4D34-9A7A-A39AA6971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36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43117"/>
            <a:ext cx="7772400" cy="1021556"/>
          </a:xfrm>
        </p:spPr>
        <p:txBody>
          <a:bodyPr anchor="t"/>
          <a:lstStyle>
            <a:lvl1pPr algn="ctr">
              <a:defRPr sz="2475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3852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453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95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4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08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080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70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45" y="1200155"/>
            <a:ext cx="424497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35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212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856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93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552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281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615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06046"/>
            <a:ext cx="21605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70" y="206046"/>
            <a:ext cx="63293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3575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14352" y="3427810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0229" y="1675365"/>
            <a:ext cx="8116887" cy="1361293"/>
          </a:xfrm>
        </p:spPr>
        <p:txBody>
          <a:bodyPr anchor="ctr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" y="1241972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" y="2991001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2" name="Picture 11" descr="AmgenCardiovascular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6822" y="4682118"/>
            <a:ext cx="1551873" cy="4000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211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2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98" y="1096566"/>
            <a:ext cx="3983037" cy="336113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6"/>
            <a:ext cx="3983038" cy="336113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461633"/>
          </a:xfrm>
        </p:spPr>
        <p:txBody>
          <a:bodyPr/>
          <a:lstStyle>
            <a:lvl1pPr marL="0" indent="0" algn="ctr">
              <a:buNone/>
              <a:defRPr/>
            </a:lvl1pPr>
            <a:lvl2pPr marL="342779" indent="0" algn="ctr">
              <a:buNone/>
              <a:defRPr/>
            </a:lvl2pPr>
            <a:lvl3pPr marL="685559" indent="0" algn="ctr">
              <a:buNone/>
              <a:defRPr/>
            </a:lvl3pPr>
            <a:lvl4pPr marL="1028339" indent="0" algn="ctr">
              <a:buNone/>
              <a:defRPr/>
            </a:lvl4pPr>
            <a:lvl5pPr marL="1371119" indent="0" algn="ctr">
              <a:buNone/>
              <a:defRPr/>
            </a:lvl5pPr>
            <a:lvl6pPr marL="1713899" indent="0" algn="ctr">
              <a:buNone/>
              <a:defRPr/>
            </a:lvl6pPr>
            <a:lvl7pPr marL="2056678" indent="0" algn="ctr">
              <a:buNone/>
              <a:defRPr/>
            </a:lvl7pPr>
            <a:lvl8pPr marL="2399459" indent="0" algn="ctr">
              <a:buNone/>
              <a:defRPr/>
            </a:lvl8pPr>
            <a:lvl9pPr marL="27422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5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985"/>
            <a:ext cx="7772400" cy="32313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779" indent="0">
              <a:buNone/>
              <a:defRPr sz="1350"/>
            </a:lvl2pPr>
            <a:lvl3pPr marL="685559" indent="0">
              <a:buNone/>
              <a:defRPr sz="1200"/>
            </a:lvl3pPr>
            <a:lvl4pPr marL="1028339" indent="0">
              <a:buNone/>
              <a:defRPr sz="1050"/>
            </a:lvl4pPr>
            <a:lvl5pPr marL="1371119" indent="0">
              <a:buNone/>
              <a:defRPr sz="1050"/>
            </a:lvl5pPr>
            <a:lvl6pPr marL="1713899" indent="0">
              <a:buNone/>
              <a:defRPr sz="1050"/>
            </a:lvl6pPr>
            <a:lvl7pPr marL="2056678" indent="0">
              <a:buNone/>
              <a:defRPr sz="1050"/>
            </a:lvl7pPr>
            <a:lvl8pPr marL="2399459" indent="0">
              <a:buNone/>
              <a:defRPr sz="1050"/>
            </a:lvl8pPr>
            <a:lvl9pPr marL="27422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1922"/>
            <a:ext cx="3810000" cy="18466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922"/>
            <a:ext cx="3810000" cy="18466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05288"/>
            <a:ext cx="4040188" cy="3693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9" indent="0">
              <a:buNone/>
              <a:defRPr sz="1500" b="1"/>
            </a:lvl2pPr>
            <a:lvl3pPr marL="685559" indent="0">
              <a:buNone/>
              <a:defRPr sz="1350" b="1"/>
            </a:lvl3pPr>
            <a:lvl4pPr marL="1028339" indent="0">
              <a:buNone/>
              <a:defRPr sz="1200" b="1"/>
            </a:lvl4pPr>
            <a:lvl5pPr marL="1371119" indent="0">
              <a:buNone/>
              <a:defRPr sz="1200" b="1"/>
            </a:lvl5pPr>
            <a:lvl6pPr marL="1713899" indent="0">
              <a:buNone/>
              <a:defRPr sz="1200" b="1"/>
            </a:lvl6pPr>
            <a:lvl7pPr marL="2056678" indent="0">
              <a:buNone/>
              <a:defRPr sz="1200" b="1"/>
            </a:lvl7pPr>
            <a:lvl8pPr marL="2399459" indent="0">
              <a:buNone/>
              <a:defRPr sz="1200" b="1"/>
            </a:lvl8pPr>
            <a:lvl9pPr marL="27422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13387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405330"/>
            <a:ext cx="4041775" cy="3693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9" indent="0">
              <a:buNone/>
              <a:defRPr sz="1500" b="1"/>
            </a:lvl2pPr>
            <a:lvl3pPr marL="685559" indent="0">
              <a:buNone/>
              <a:defRPr sz="1350" b="1"/>
            </a:lvl3pPr>
            <a:lvl4pPr marL="1028339" indent="0">
              <a:buNone/>
              <a:defRPr sz="1200" b="1"/>
            </a:lvl4pPr>
            <a:lvl5pPr marL="1371119" indent="0">
              <a:buNone/>
              <a:defRPr sz="1200" b="1"/>
            </a:lvl5pPr>
            <a:lvl6pPr marL="1713899" indent="0">
              <a:buNone/>
              <a:defRPr sz="1200" b="1"/>
            </a:lvl6pPr>
            <a:lvl7pPr marL="2056678" indent="0">
              <a:buNone/>
              <a:defRPr sz="1200" b="1"/>
            </a:lvl7pPr>
            <a:lvl8pPr marL="2399459" indent="0">
              <a:buNone/>
              <a:defRPr sz="1200" b="1"/>
            </a:lvl8pPr>
            <a:lvl9pPr marL="27422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1631156"/>
            <a:ext cx="4041775" cy="13387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249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2"/>
            <a:ext cx="5111750" cy="1735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99"/>
            <a:ext cx="3008313" cy="253883"/>
          </a:xfrm>
        </p:spPr>
        <p:txBody>
          <a:bodyPr/>
          <a:lstStyle>
            <a:lvl1pPr marL="0" indent="0">
              <a:buNone/>
              <a:defRPr sz="1050"/>
            </a:lvl1pPr>
            <a:lvl2pPr marL="342779" indent="0">
              <a:buNone/>
              <a:defRPr sz="900"/>
            </a:lvl2pPr>
            <a:lvl3pPr marL="685559" indent="0">
              <a:buNone/>
              <a:defRPr sz="750"/>
            </a:lvl3pPr>
            <a:lvl4pPr marL="1028339" indent="0">
              <a:buNone/>
              <a:defRPr sz="675"/>
            </a:lvl4pPr>
            <a:lvl5pPr marL="1371119" indent="0">
              <a:buNone/>
              <a:defRPr sz="675"/>
            </a:lvl5pPr>
            <a:lvl6pPr marL="1713899" indent="0">
              <a:buNone/>
              <a:defRPr sz="675"/>
            </a:lvl6pPr>
            <a:lvl7pPr marL="2056678" indent="0">
              <a:buNone/>
              <a:defRPr sz="675"/>
            </a:lvl7pPr>
            <a:lvl8pPr marL="2399459" indent="0">
              <a:buNone/>
              <a:defRPr sz="675"/>
            </a:lvl8pPr>
            <a:lvl9pPr marL="27422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461633"/>
          </a:xfrm>
        </p:spPr>
        <p:txBody>
          <a:bodyPr/>
          <a:lstStyle>
            <a:lvl1pPr marL="0" indent="0">
              <a:buNone/>
              <a:defRPr sz="2400"/>
            </a:lvl1pPr>
            <a:lvl2pPr marL="342779" indent="0">
              <a:buNone/>
              <a:defRPr sz="2100"/>
            </a:lvl2pPr>
            <a:lvl3pPr marL="685559" indent="0">
              <a:buNone/>
              <a:defRPr sz="1800"/>
            </a:lvl3pPr>
            <a:lvl4pPr marL="1028339" indent="0">
              <a:buNone/>
              <a:defRPr sz="1500"/>
            </a:lvl4pPr>
            <a:lvl5pPr marL="1371119" indent="0">
              <a:buNone/>
              <a:defRPr sz="1500"/>
            </a:lvl5pPr>
            <a:lvl6pPr marL="1713899" indent="0">
              <a:buNone/>
              <a:defRPr sz="1500"/>
            </a:lvl6pPr>
            <a:lvl7pPr marL="2056678" indent="0">
              <a:buNone/>
              <a:defRPr sz="1500"/>
            </a:lvl7pPr>
            <a:lvl8pPr marL="2399459" indent="0">
              <a:buNone/>
              <a:defRPr sz="1500"/>
            </a:lvl8pPr>
            <a:lvl9pPr marL="274223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76"/>
            <a:ext cx="5486400" cy="253883"/>
          </a:xfrm>
        </p:spPr>
        <p:txBody>
          <a:bodyPr/>
          <a:lstStyle>
            <a:lvl1pPr marL="0" indent="0">
              <a:buNone/>
              <a:defRPr sz="1050"/>
            </a:lvl1pPr>
            <a:lvl2pPr marL="342779" indent="0">
              <a:buNone/>
              <a:defRPr sz="900"/>
            </a:lvl2pPr>
            <a:lvl3pPr marL="685559" indent="0">
              <a:buNone/>
              <a:defRPr sz="750"/>
            </a:lvl3pPr>
            <a:lvl4pPr marL="1028339" indent="0">
              <a:buNone/>
              <a:defRPr sz="675"/>
            </a:lvl4pPr>
            <a:lvl5pPr marL="1371119" indent="0">
              <a:buNone/>
              <a:defRPr sz="675"/>
            </a:lvl5pPr>
            <a:lvl6pPr marL="1713899" indent="0">
              <a:buNone/>
              <a:defRPr sz="675"/>
            </a:lvl6pPr>
            <a:lvl7pPr marL="2056678" indent="0">
              <a:buNone/>
              <a:defRPr sz="675"/>
            </a:lvl7pPr>
            <a:lvl8pPr marL="2399459" indent="0">
              <a:buNone/>
              <a:defRPr sz="675"/>
            </a:lvl8pPr>
            <a:lvl9pPr marL="27422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2818" y="1441847"/>
            <a:ext cx="6075443" cy="1712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6801"/>
            <a:ext cx="1943100" cy="2670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5950" y="466801"/>
            <a:ext cx="2566790" cy="2670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4.png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" y="659902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 sz="1650">
          <a:solidFill>
            <a:schemeClr val="tx1"/>
          </a:solidFill>
          <a:latin typeface="+mn-lt"/>
          <a:cs typeface="+mn-cs"/>
        </a:defRPr>
      </a:lvl2pPr>
      <a:lvl3pPr marL="616744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822722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0287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13716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17145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20574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2400300" indent="-204788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" y="659875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400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 sz="1650">
          <a:solidFill>
            <a:schemeClr val="tx1"/>
          </a:solidFill>
          <a:latin typeface="+mn-lt"/>
          <a:cs typeface="+mn-cs"/>
        </a:defRPr>
      </a:lvl2pPr>
      <a:lvl3pPr marL="616744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822722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028700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13716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17145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20574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24003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7802563" y="4320816"/>
            <a:ext cx="117835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FC7C7D-6A50-425C-BA5D-A80D217C3770}" type="slidenum">
              <a:rPr lang="en-US" sz="750" b="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750" b="0">
              <a:solidFill>
                <a:srgbClr val="777777"/>
              </a:solidFill>
            </a:endParaRPr>
          </a:p>
        </p:txBody>
      </p:sp>
      <p:pic>
        <p:nvPicPr>
          <p:cNvPr id="1030" name="Picture 10" descr="AmgenCardiovascular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2563" y="4594637"/>
            <a:ext cx="1178350" cy="3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 bwMode="auto">
          <a:xfrm>
            <a:off x="5" y="659779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gray">
          <a:xfrm>
            <a:off x="6275660" y="4798242"/>
            <a:ext cx="279400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50" b="0">
                <a:solidFill>
                  <a:srgbClr val="777777"/>
                </a:solidFill>
              </a:rPr>
              <a:t>For Internal Use Only. Amgen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 sz="1650">
          <a:solidFill>
            <a:schemeClr val="tx1"/>
          </a:solidFill>
          <a:latin typeface="+mn-lt"/>
          <a:cs typeface="+mn-cs"/>
        </a:defRPr>
      </a:lvl2pPr>
      <a:lvl3pPr marL="616744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822722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028700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13716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17145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20574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24003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6" name="Picture 5" descr="THO_fromWEBMD-rgb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Arrythmia_EP.pn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135022" y="4768579"/>
            <a:ext cx="1711325" cy="32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NEWmedEdlogo.png"/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5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5" descr="THO_fromWEBMD-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Arrythmia_EP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2" y="4768579"/>
            <a:ext cx="1711325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EWmedEdlogo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5" descr="THO_fromWEBMD-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Arrythmia_EP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2" y="4768579"/>
            <a:ext cx="1711325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EWmedEd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763" y="27385"/>
            <a:ext cx="8118475" cy="822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2763" y="959644"/>
            <a:ext cx="8118475" cy="3534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7802563" y="4320918"/>
            <a:ext cx="117835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FC7C7D-6A50-425C-BA5D-A80D217C3770}" type="slidenum">
              <a:rPr lang="en-US" sz="750" b="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750" b="0">
              <a:solidFill>
                <a:srgbClr val="777777"/>
              </a:solidFill>
            </a:endParaRPr>
          </a:p>
        </p:txBody>
      </p:sp>
      <p:pic>
        <p:nvPicPr>
          <p:cNvPr id="1030" name="Picture 10" descr="AmgenCardiovascular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2563" y="4594637"/>
            <a:ext cx="1178350" cy="3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 bwMode="auto">
          <a:xfrm>
            <a:off x="5" y="659881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gray">
          <a:xfrm>
            <a:off x="6275660" y="4798344"/>
            <a:ext cx="279400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50" b="0">
                <a:solidFill>
                  <a:srgbClr val="777777"/>
                </a:solidFill>
              </a:rPr>
              <a:t>For Internal Use Only. Amgen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6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 sz="1650">
          <a:solidFill>
            <a:schemeClr val="tx1"/>
          </a:solidFill>
          <a:latin typeface="+mn-lt"/>
          <a:cs typeface="+mn-cs"/>
        </a:defRPr>
      </a:lvl2pPr>
      <a:lvl3pPr marL="616744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822722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028700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13716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17145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20574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2400300" indent="-204788" algn="l" rtl="0" fontAlgn="base">
        <a:spcBef>
          <a:spcPts val="45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5" descr="THO_fromWEBMD-rgb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Arrythmia_EP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" y="4768521"/>
            <a:ext cx="1711325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EWmedEdlogo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9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5"/>
            <a:ext cx="86423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5" descr="THO_fromWEBMD-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0" y="4875610"/>
            <a:ext cx="823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Arrythmia_EP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" y="4768521"/>
            <a:ext cx="1711325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EWmedEd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894660"/>
            <a:ext cx="9286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333333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512765" y="52"/>
            <a:ext cx="8116887" cy="832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0700" y="1069181"/>
            <a:ext cx="8118475" cy="33611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" y="659807"/>
            <a:ext cx="8755063" cy="2308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gray">
          <a:xfrm>
            <a:off x="7802563" y="4320845"/>
            <a:ext cx="117835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FC7C7D-6A50-425C-BA5D-A80D217C3770}" type="slidenum">
              <a:rPr lang="en-US" sz="750" b="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750" b="0">
              <a:solidFill>
                <a:srgbClr val="777777"/>
              </a:solidFill>
            </a:endParaRPr>
          </a:p>
        </p:txBody>
      </p:sp>
      <p:pic>
        <p:nvPicPr>
          <p:cNvPr id="13" name="Picture 12" descr="AmgenCardiovascularLogo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02563" y="4594637"/>
            <a:ext cx="1178350" cy="3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Grp="1" noChangeArrowheads="1"/>
          </p:cNvSpPr>
          <p:nvPr userDrawn="1"/>
        </p:nvSpPr>
        <p:spPr bwMode="gray">
          <a:xfrm>
            <a:off x="6275660" y="4798271"/>
            <a:ext cx="279400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50" b="0">
                <a:solidFill>
                  <a:srgbClr val="777777"/>
                </a:solidFill>
              </a:rPr>
              <a:t>For Internal Use Only. Amgen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6725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1847"/>
            <a:ext cx="7772400" cy="173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342779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559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339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119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085" indent="-257085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557017" indent="-21423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856949" indent="-171389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199729" indent="-171389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1542509" indent="-171389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1885289" indent="-17138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228069" indent="-17138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2570848" indent="-17138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2913628" indent="-17138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1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9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78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59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7" algn="l" defTabSz="342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1476"/>
            <a:ext cx="9143999" cy="79891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effectLst/>
              </a:rPr>
              <a:t>Phase 2 Trial of Zerlasiran: Multiple doses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of an siRNA Targeting Lipoprotein(a) over 60 weeks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2570244" name="Text Box 4"/>
          <p:cNvSpPr txBox="1">
            <a:spLocks noChangeArrowheads="1"/>
          </p:cNvSpPr>
          <p:nvPr/>
        </p:nvSpPr>
        <p:spPr bwMode="auto">
          <a:xfrm>
            <a:off x="138658" y="1741932"/>
            <a:ext cx="8866682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7F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</a:rPr>
              <a:t>Steven E. Nissen MD MACC</a:t>
            </a:r>
          </a:p>
          <a:p>
            <a:pPr>
              <a:spcAft>
                <a:spcPts val="1000"/>
              </a:spcAft>
            </a:pP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Qiuqing Wang, MS;</a:t>
            </a:r>
            <a:r>
              <a:rPr lang="en-US" sz="13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Stephen J. Nicholls MBBS PhD; Ann Marie </a:t>
            </a:r>
            <a:r>
              <a:rPr lang="en-US" sz="13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Navar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MD PhD</a:t>
            </a:r>
            <a:r>
              <a:rPr lang="en-US" sz="13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Kausik K Ray, MD, MPhil; Gregory G. Schwartz MD, PhD; Michael Szarek, PhD; Erik S.G. Stroes, MD, PhD; Roland </a:t>
            </a:r>
            <a:r>
              <a:rPr lang="en-US" sz="13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Troquay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MD; </a:t>
            </a:r>
            <a:r>
              <a:rPr lang="de-DE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Jannick A.N. </a:t>
            </a:r>
            <a:r>
              <a:rPr lang="de-DE" sz="13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Dorresteijn</a:t>
            </a:r>
            <a:r>
              <a:rPr lang="de-DE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MD PhD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; Henry Fok, MBBS, PhD; David A. Rider, PhD; Steven Romano, MD; Kathy Wolski, MPH; and Curtis </a:t>
            </a:r>
            <a:r>
              <a:rPr lang="en-US" sz="13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Rambaran</a:t>
            </a:r>
            <a:r>
              <a:rPr lang="en-US" sz="13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MBBS MD</a:t>
            </a:r>
          </a:p>
        </p:txBody>
      </p:sp>
      <p:sp>
        <p:nvSpPr>
          <p:cNvPr id="2570245" name="Text Box 5"/>
          <p:cNvSpPr txBox="1">
            <a:spLocks noChangeArrowheads="1"/>
          </p:cNvSpPr>
          <p:nvPr/>
        </p:nvSpPr>
        <p:spPr bwMode="auto">
          <a:xfrm>
            <a:off x="76666" y="3785622"/>
            <a:ext cx="8928674" cy="13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300" b="1" dirty="0">
                <a:solidFill>
                  <a:schemeClr val="bg1"/>
                </a:solidFill>
              </a:rPr>
              <a:t>Disclosure</a:t>
            </a:r>
            <a:endParaRPr lang="en-US" sz="1300" dirty="0">
              <a:solidFill>
                <a:schemeClr val="bg1"/>
              </a:solidFill>
            </a:endParaRPr>
          </a:p>
          <a:p>
            <a:pPr algn="l"/>
            <a:r>
              <a:rPr lang="en-US" sz="1200" b="1" i="1" dirty="0">
                <a:solidFill>
                  <a:schemeClr val="bg1"/>
                </a:solidFill>
              </a:rPr>
              <a:t>Consulting:</a:t>
            </a:r>
            <a:r>
              <a:rPr lang="en-US" sz="1200" dirty="0">
                <a:solidFill>
                  <a:schemeClr val="bg1"/>
                </a:solidFill>
              </a:rPr>
              <a:t> Many pharmaceutical companies</a:t>
            </a:r>
            <a:endParaRPr lang="en-US" sz="1200" i="1" dirty="0">
              <a:solidFill>
                <a:schemeClr val="bg1"/>
              </a:solidFill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sz="1200" b="1" i="1" dirty="0">
                <a:solidFill>
                  <a:schemeClr val="bg1"/>
                </a:solidFill>
              </a:rPr>
              <a:t>Clinical Trials: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AbbVie, Arrowhead, AstraZeneca, Bristol Myers Squibb, </a:t>
            </a:r>
            <a:r>
              <a:rPr lang="en-US" sz="1200" dirty="0" err="1">
                <a:solidFill>
                  <a:schemeClr val="bg1"/>
                </a:solidFill>
              </a:rPr>
              <a:t>Encarda</a:t>
            </a:r>
            <a:r>
              <a:rPr lang="en-US" sz="1200" dirty="0">
                <a:solidFill>
                  <a:schemeClr val="bg1"/>
                </a:solidFill>
              </a:rPr>
              <a:t>, Eli Lilly, Esperion, Medtronic, New Amsterdam, Novartis, Silence Therapeutics.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folHlink"/>
                </a:solidFill>
              </a:rPr>
              <a:t>Companies are directed to pay any honoraria, speaking or consulting fees directly to charity so that neither income nor a tax deduction is received.</a:t>
            </a:r>
            <a:endParaRPr lang="en-US" sz="12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272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9D5A-5C32-B144-B5FD-873E3790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6390"/>
            <a:ext cx="9143999" cy="480926"/>
          </a:xfrm>
        </p:spPr>
        <p:txBody>
          <a:bodyPr/>
          <a:lstStyle/>
          <a:p>
            <a:pPr>
              <a:tabLst>
                <a:tab pos="5654675" algn="l"/>
              </a:tabLst>
            </a:pPr>
            <a:r>
              <a:rPr lang="en-US" sz="2700" dirty="0">
                <a:effectLst>
                  <a:outerShdw sx="1000" sy="1000" algn="tl">
                    <a:schemeClr val="bg1"/>
                  </a:outerShdw>
                </a:effectLst>
              </a:rPr>
              <a:t>Lipoprotein(a): Zerlasiran 300 mg Q16 Weeks for 3 Doses</a:t>
            </a:r>
          </a:p>
        </p:txBody>
      </p:sp>
      <p:pic>
        <p:nvPicPr>
          <p:cNvPr id="5" name="Picture 4" descr="A graph showing the results of a long period of time&#10;&#10;Description automatically generated with medium confidence">
            <a:extLst>
              <a:ext uri="{FF2B5EF4-FFF2-40B4-BE49-F238E27FC236}">
                <a16:creationId xmlns:a16="http://schemas.microsoft.com/office/drawing/2014/main" id="{7A5F7B21-0C66-9748-F105-5FAEC1996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3" y="787118"/>
            <a:ext cx="8619704" cy="41912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18C053-A32A-71CD-0B7F-39B079417AC0}"/>
              </a:ext>
            </a:extLst>
          </p:cNvPr>
          <p:cNvSpPr txBox="1"/>
          <p:nvPr/>
        </p:nvSpPr>
        <p:spPr>
          <a:xfrm>
            <a:off x="3178822" y="323681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-65.7%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F8E9C-6D0C-A8F9-BB73-7317F9AF3E68}"/>
              </a:ext>
            </a:extLst>
          </p:cNvPr>
          <p:cNvSpPr txBox="1"/>
          <p:nvPr/>
        </p:nvSpPr>
        <p:spPr>
          <a:xfrm>
            <a:off x="5155295" y="358569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-80.7%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84B75-9B1D-8C86-9724-68AB234A55CC}"/>
              </a:ext>
            </a:extLst>
          </p:cNvPr>
          <p:cNvSpPr txBox="1"/>
          <p:nvPr/>
        </p:nvSpPr>
        <p:spPr>
          <a:xfrm>
            <a:off x="7238328" y="385521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-83.2%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1E8771-B956-B165-3A90-B01D765A5CF1}"/>
              </a:ext>
            </a:extLst>
          </p:cNvPr>
          <p:cNvSpPr txBox="1"/>
          <p:nvPr/>
        </p:nvSpPr>
        <p:spPr>
          <a:xfrm>
            <a:off x="5071105" y="424857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-96.4%</a:t>
            </a:r>
          </a:p>
        </p:txBody>
      </p:sp>
      <p:pic>
        <p:nvPicPr>
          <p:cNvPr id="20" name="Picture 19" descr="A white and red syringe&#10;&#10;Description automatically generated">
            <a:extLst>
              <a:ext uri="{FF2B5EF4-FFF2-40B4-BE49-F238E27FC236}">
                <a16:creationId xmlns:a16="http://schemas.microsoft.com/office/drawing/2014/main" id="{9C26BCBB-98C2-2B73-1689-F8894BDC2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2583">
            <a:off x="761046" y="914777"/>
            <a:ext cx="457200" cy="457200"/>
          </a:xfrm>
          <a:prstGeom prst="rect">
            <a:avLst/>
          </a:prstGeom>
        </p:spPr>
      </p:pic>
      <p:pic>
        <p:nvPicPr>
          <p:cNvPr id="26" name="Picture 25" descr="A white and red syringe&#10;&#10;Description automatically generated">
            <a:extLst>
              <a:ext uri="{FF2B5EF4-FFF2-40B4-BE49-F238E27FC236}">
                <a16:creationId xmlns:a16="http://schemas.microsoft.com/office/drawing/2014/main" id="{0B2D9537-5756-8101-B5B7-99393ADAF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2790798" y="2900477"/>
            <a:ext cx="457200" cy="457200"/>
          </a:xfrm>
          <a:prstGeom prst="rect">
            <a:avLst/>
          </a:prstGeom>
        </p:spPr>
      </p:pic>
      <p:pic>
        <p:nvPicPr>
          <p:cNvPr id="27" name="Picture 26" descr="A white and red syringe&#10;&#10;Description automatically generated">
            <a:extLst>
              <a:ext uri="{FF2B5EF4-FFF2-40B4-BE49-F238E27FC236}">
                <a16:creationId xmlns:a16="http://schemas.microsoft.com/office/drawing/2014/main" id="{B92AEF23-A148-407B-848E-EAA2F55F4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4833161" y="3357093"/>
            <a:ext cx="4572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3A349-F5C9-D4C6-31A3-1E383C4E7BD9}"/>
              </a:ext>
            </a:extLst>
          </p:cNvPr>
          <p:cNvSpPr txBox="1"/>
          <p:nvPr/>
        </p:nvSpPr>
        <p:spPr>
          <a:xfrm rot="16200000">
            <a:off x="-1493049" y="2556687"/>
            <a:ext cx="3472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Lipoprotein(a) Percent Reduction (%) </a:t>
            </a:r>
          </a:p>
        </p:txBody>
      </p:sp>
    </p:spTree>
    <p:extLst>
      <p:ext uri="{BB962C8B-B14F-4D97-AF65-F5344CB8AC3E}">
        <p14:creationId xmlns:p14="http://schemas.microsoft.com/office/powerpoint/2010/main" val="29988269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202CA-99C7-1E45-7240-D77EBF3E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weeks&#10;&#10;Description automatically generated with medium confidence">
            <a:extLst>
              <a:ext uri="{FF2B5EF4-FFF2-40B4-BE49-F238E27FC236}">
                <a16:creationId xmlns:a16="http://schemas.microsoft.com/office/drawing/2014/main" id="{7BC0BC37-225F-3EDC-691A-CCD57D807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1" y="760125"/>
            <a:ext cx="8759952" cy="4207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934EA-94F4-0BD0-A728-8A2FEDD2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2" y="125311"/>
            <a:ext cx="9143999" cy="480926"/>
          </a:xfrm>
        </p:spPr>
        <p:txBody>
          <a:bodyPr/>
          <a:lstStyle/>
          <a:p>
            <a:pPr>
              <a:tabLst>
                <a:tab pos="5654675" algn="l"/>
              </a:tabLst>
            </a:pPr>
            <a:r>
              <a:rPr lang="en-US" sz="2700" dirty="0">
                <a:effectLst>
                  <a:outerShdw sx="1000" sy="1000" algn="tl">
                    <a:schemeClr val="bg1"/>
                  </a:outerShdw>
                </a:effectLst>
              </a:rPr>
              <a:t>Lipoprotein(a): Zerlasiran 300 mg Q24 weeks for 2 Doses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DC491-28D8-D39E-1A2B-248839892E60}"/>
              </a:ext>
            </a:extLst>
          </p:cNvPr>
          <p:cNvSpPr txBox="1"/>
          <p:nvPr/>
        </p:nvSpPr>
        <p:spPr>
          <a:xfrm>
            <a:off x="4272178" y="279125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-50.9%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BE3A2-78F1-7D6B-ED0A-1BB36670B33D}"/>
              </a:ext>
            </a:extLst>
          </p:cNvPr>
          <p:cNvSpPr txBox="1"/>
          <p:nvPr/>
        </p:nvSpPr>
        <p:spPr>
          <a:xfrm>
            <a:off x="7377360" y="3155421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-59.5%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0E0EB7-A11C-7C4D-0CAE-82DFBD5D1F1A}"/>
              </a:ext>
            </a:extLst>
          </p:cNvPr>
          <p:cNvSpPr txBox="1"/>
          <p:nvPr/>
        </p:nvSpPr>
        <p:spPr>
          <a:xfrm>
            <a:off x="4098188" y="4186586"/>
            <a:ext cx="72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-95.7%</a:t>
            </a:r>
          </a:p>
        </p:txBody>
      </p:sp>
      <p:pic>
        <p:nvPicPr>
          <p:cNvPr id="20" name="Picture 19" descr="A white and red syringe&#10;&#10;Description automatically generated">
            <a:extLst>
              <a:ext uri="{FF2B5EF4-FFF2-40B4-BE49-F238E27FC236}">
                <a16:creationId xmlns:a16="http://schemas.microsoft.com/office/drawing/2014/main" id="{11D21F17-0F92-D7FE-DD5F-5AAB6D3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2583">
            <a:off x="777088" y="914777"/>
            <a:ext cx="457200" cy="457200"/>
          </a:xfrm>
          <a:prstGeom prst="rect">
            <a:avLst/>
          </a:prstGeom>
        </p:spPr>
      </p:pic>
      <p:pic>
        <p:nvPicPr>
          <p:cNvPr id="26" name="Picture 25" descr="A white and red syringe&#10;&#10;Description automatically generated">
            <a:extLst>
              <a:ext uri="{FF2B5EF4-FFF2-40B4-BE49-F238E27FC236}">
                <a16:creationId xmlns:a16="http://schemas.microsoft.com/office/drawing/2014/main" id="{C8B15A1A-4496-B6F9-CE55-16F61B7EC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4140">
            <a:off x="3853546" y="2473591"/>
            <a:ext cx="4572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3DDADB-C266-704B-31A6-7C3089A92F75}"/>
              </a:ext>
            </a:extLst>
          </p:cNvPr>
          <p:cNvSpPr txBox="1"/>
          <p:nvPr/>
        </p:nvSpPr>
        <p:spPr>
          <a:xfrm rot="16200000">
            <a:off x="-1502575" y="2556686"/>
            <a:ext cx="3472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Lipoprotein(a) Percent Reduction (%) </a:t>
            </a:r>
          </a:p>
        </p:txBody>
      </p:sp>
    </p:spTree>
    <p:extLst>
      <p:ext uri="{BB962C8B-B14F-4D97-AF65-F5344CB8AC3E}">
        <p14:creationId xmlns:p14="http://schemas.microsoft.com/office/powerpoint/2010/main" val="15272256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AF4C67-6CB0-5384-1DE2-E1DA5499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935225BC-BBE3-A97F-5EA9-38F049917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4" y="858000"/>
            <a:ext cx="8861886" cy="420328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5B37463B-35D8-B2E5-46D1-61A409EE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84"/>
            <a:ext cx="9144000" cy="512240"/>
          </a:xfrm>
        </p:spPr>
        <p:txBody>
          <a:bodyPr/>
          <a:lstStyle/>
          <a:p>
            <a:r>
              <a:rPr lang="en-US" sz="2700" dirty="0">
                <a:effectLst>
                  <a:outerShdw sx="1000" sy="1000" algn="tl">
                    <a:srgbClr val="000000"/>
                  </a:outerShdw>
                </a:effectLst>
              </a:rPr>
              <a:t>Waterfall Plots: Consistency of Lipoprotein(a) Lowering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C37C4-2A18-C6FC-F838-6F14DE3109FC}"/>
              </a:ext>
            </a:extLst>
          </p:cNvPr>
          <p:cNvSpPr txBox="1"/>
          <p:nvPr/>
        </p:nvSpPr>
        <p:spPr>
          <a:xfrm>
            <a:off x="459971" y="568188"/>
            <a:ext cx="2844800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450mg Q 24 weeks x 2 doses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A0263-66EC-965D-3805-3FAA37C92168}"/>
              </a:ext>
            </a:extLst>
          </p:cNvPr>
          <p:cNvSpPr txBox="1"/>
          <p:nvPr/>
        </p:nvSpPr>
        <p:spPr>
          <a:xfrm>
            <a:off x="3345259" y="568188"/>
            <a:ext cx="2844800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300mg Q 16 weeks x 3 doses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36752-8414-0052-04E4-0B9437B38FB6}"/>
              </a:ext>
            </a:extLst>
          </p:cNvPr>
          <p:cNvSpPr txBox="1"/>
          <p:nvPr/>
        </p:nvSpPr>
        <p:spPr>
          <a:xfrm>
            <a:off x="6186810" y="568188"/>
            <a:ext cx="2844800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300mg Q 24 weeks x 2 doses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146F0-EC3C-4180-7FEA-FD8D6988CE2A}"/>
              </a:ext>
            </a:extLst>
          </p:cNvPr>
          <p:cNvSpPr txBox="1"/>
          <p:nvPr/>
        </p:nvSpPr>
        <p:spPr>
          <a:xfrm rot="16200000">
            <a:off x="-1695628" y="2589273"/>
            <a:ext cx="3669511" cy="223009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 Reduction in Lipoprotein(a) at Week 36, 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A20049-A898-4955-49AC-2B4CBD67919E}"/>
              </a:ext>
            </a:extLst>
          </p:cNvPr>
          <p:cNvGrpSpPr/>
          <p:nvPr/>
        </p:nvGrpSpPr>
        <p:grpSpPr>
          <a:xfrm>
            <a:off x="522797" y="4388475"/>
            <a:ext cx="975714" cy="517585"/>
            <a:chOff x="522797" y="4388475"/>
            <a:chExt cx="975714" cy="51758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1789E-827F-268F-CCBA-87F188D029C1}"/>
                </a:ext>
              </a:extLst>
            </p:cNvPr>
            <p:cNvSpPr/>
            <p:nvPr/>
          </p:nvSpPr>
          <p:spPr bwMode="auto">
            <a:xfrm>
              <a:off x="601580" y="4396497"/>
              <a:ext cx="866274" cy="509563"/>
            </a:xfrm>
            <a:prstGeom prst="rect">
              <a:avLst/>
            </a:prstGeom>
            <a:solidFill>
              <a:srgbClr val="00008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6B03-4B85-677A-D6AD-557D236C032F}"/>
                </a:ext>
              </a:extLst>
            </p:cNvPr>
            <p:cNvSpPr txBox="1"/>
            <p:nvPr/>
          </p:nvSpPr>
          <p:spPr>
            <a:xfrm>
              <a:off x="522797" y="4388475"/>
              <a:ext cx="975714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      </a:t>
              </a:r>
              <a:r>
                <a:rPr lang="en-US" sz="1000" dirty="0">
                  <a:solidFill>
                    <a:schemeClr val="bg1"/>
                  </a:solidFill>
                </a:rPr>
                <a:t>Zerlasiran</a:t>
              </a:r>
            </a:p>
            <a:p>
              <a:pPr algn="ctr">
                <a:lnSpc>
                  <a:spcPct val="13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   Placebo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4D310E-AF85-A5D1-F0B3-DE52F1649D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647" y="4481737"/>
              <a:ext cx="109728" cy="109728"/>
            </a:xfrm>
            <a:prstGeom prst="rect">
              <a:avLst/>
            </a:prstGeom>
            <a:solidFill>
              <a:srgbClr val="FFC84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8E2693-3400-8FA2-79B3-DA6060BC39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647" y="4694332"/>
              <a:ext cx="109728" cy="109728"/>
            </a:xfrm>
            <a:prstGeom prst="rect">
              <a:avLst/>
            </a:prstGeom>
            <a:solidFill>
              <a:srgbClr val="D2D2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7553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8567-94BA-E845-9279-AC75AB3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35"/>
            <a:ext cx="9144000" cy="630936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Zerlasiran Safety: Treatment Emergent Adverse Events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134070-9143-C44B-B12C-BF193922C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912074"/>
              </p:ext>
            </p:extLst>
          </p:nvPr>
        </p:nvGraphicFramePr>
        <p:xfrm>
          <a:off x="198671" y="641671"/>
          <a:ext cx="8712717" cy="433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897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1132993726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1581472911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2254266095"/>
                    </a:ext>
                  </a:extLst>
                </a:gridCol>
              </a:tblGrid>
              <a:tr h="763955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 Q 24w</a:t>
                      </a:r>
                      <a:b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(n=45)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Q16w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(n=42)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Q24 w</a:t>
                      </a:r>
                      <a:b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(n=44)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Pooled Placebo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(n=47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436542">
                <a:tc gridSpan="5">
                  <a:txBody>
                    <a:bodyPr/>
                    <a:lstStyle/>
                    <a:p>
                      <a:r>
                        <a:rPr lang="en-US" sz="17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common treatment emergent adverse events, n (%)</a:t>
                      </a: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700" b="0" i="0" dirty="0">
                        <a:solidFill>
                          <a:schemeClr val="bg1"/>
                        </a:solidFill>
                        <a:latin typeface="+mn-lt"/>
                        <a:cs typeface="Arial Narrow" panose="020B0604020202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Headache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(13.3)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(11.9)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(6.8)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(4.3)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28359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Nasopharyngitis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(13.3)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(7.1)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(13.6)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(4.3)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Urinary Tract Infection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(6.7)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(11.9)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(2.3)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(8.5)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9333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Influenza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(2.2)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(9.5)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(6.8)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(8.5)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19281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2197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Malaise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(8.9)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(14.3)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(2.1)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11926"/>
                  </a:ext>
                </a:extLst>
              </a:tr>
              <a:tr h="544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Serious Adverse Events Deemed Related to Study Drug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99309"/>
                  </a:ext>
                </a:extLst>
              </a:tr>
              <a:tr h="5447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93900" algn="l"/>
                        </a:tabLs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Serious Adverse Events Leading to Withdrawal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(2.2)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(48)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6706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FFE9-CB6F-2249-A5FE-764CF220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34545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6F40-CC36-7641-9EE7-DFD07730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734545"/>
            <a:ext cx="8760641" cy="420111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The trial enrolled primarily White, male participants.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Because Black patients have higher lipoprotein(a) levels, effects of zerlasiran in non-White patients needs further study.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This Phase 2 study was moderate in size (180 patients),</a:t>
            </a:r>
            <a:br>
              <a:rPr lang="en-US" dirty="0"/>
            </a:br>
            <a:r>
              <a:rPr lang="en-US" dirty="0"/>
              <a:t>not large enough to rule out uncommon adverse effects.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Only 2 doses were administered in the Q24 week groups,</a:t>
            </a:r>
            <a:br>
              <a:rPr lang="en-US" dirty="0"/>
            </a:br>
            <a:r>
              <a:rPr lang="en-US" dirty="0"/>
              <a:t>not enough to reach steady state lipoprotein(a) levels.</a:t>
            </a:r>
          </a:p>
        </p:txBody>
      </p:sp>
    </p:spTree>
    <p:extLst>
      <p:ext uri="{BB962C8B-B14F-4D97-AF65-F5344CB8AC3E}">
        <p14:creationId xmlns:p14="http://schemas.microsoft.com/office/powerpoint/2010/main" val="26451176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356B-830E-9244-9EF7-F504C321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2687"/>
            <a:ext cx="7772400" cy="47948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A8E1-ACE8-E644-B7D7-0AEE1EDC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2" y="741973"/>
            <a:ext cx="8967536" cy="42318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300"/>
              </a:spcAft>
            </a:pPr>
            <a:r>
              <a:rPr lang="en-US" sz="2350" dirty="0"/>
              <a:t>Subcutaneous injection of 300 or 450 mg of zerlasiran</a:t>
            </a:r>
            <a:br>
              <a:rPr lang="en-US" sz="2350" dirty="0"/>
            </a:br>
            <a:r>
              <a:rPr lang="en-US" sz="2350" dirty="0"/>
              <a:t>every 16 or 24 weeks reduced time-averaged lipoprotein(a) levels by ~80-85% during 36 to 60 weeks follow up.</a:t>
            </a:r>
          </a:p>
          <a:p>
            <a:pPr>
              <a:spcBef>
                <a:spcPts val="0"/>
              </a:spcBef>
              <a:spcAft>
                <a:spcPts val="2300"/>
              </a:spcAft>
            </a:pPr>
            <a:r>
              <a:rPr lang="en-US" sz="2350" dirty="0"/>
              <a:t>Zerlasiran also reduced time-averaged LDL-C by ~25-30%</a:t>
            </a:r>
            <a:br>
              <a:rPr lang="en-US" sz="2350" dirty="0"/>
            </a:br>
            <a:r>
              <a:rPr lang="en-US" sz="2350" dirty="0"/>
              <a:t>and Apo B by ~10-15%.</a:t>
            </a:r>
          </a:p>
          <a:p>
            <a:pPr>
              <a:spcBef>
                <a:spcPts val="0"/>
              </a:spcBef>
              <a:spcAft>
                <a:spcPts val="2300"/>
              </a:spcAft>
            </a:pPr>
            <a:r>
              <a:rPr lang="en-US" sz="2350" dirty="0"/>
              <a:t>Following multiple doses, each subsequent dose further reduced lipoprotein(a) levels, potentially allowing less frequent administration in Phase 3.</a:t>
            </a:r>
          </a:p>
          <a:p>
            <a:pPr>
              <a:spcBef>
                <a:spcPts val="0"/>
              </a:spcBef>
              <a:spcAft>
                <a:spcPts val="2300"/>
              </a:spcAft>
            </a:pPr>
            <a:r>
              <a:rPr lang="en-US" sz="2350" dirty="0"/>
              <a:t>No major safety or tolerability concerns emerged. </a:t>
            </a:r>
          </a:p>
        </p:txBody>
      </p:sp>
    </p:spTree>
    <p:extLst>
      <p:ext uri="{BB962C8B-B14F-4D97-AF65-F5344CB8AC3E}">
        <p14:creationId xmlns:p14="http://schemas.microsoft.com/office/powerpoint/2010/main" val="22033696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BBA6-490B-0C4C-88E5-D7DDA279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A Final Thought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B075B8-3FCD-DB97-B1F6-7A4EB136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904374"/>
            <a:ext cx="8373978" cy="3889174"/>
          </a:xfrm>
        </p:spPr>
        <p:txBody>
          <a:bodyPr/>
          <a:lstStyle/>
          <a:p>
            <a:pPr marL="0" indent="457200">
              <a:lnSpc>
                <a:spcPct val="120000"/>
              </a:lnSpc>
              <a:buNone/>
            </a:pPr>
            <a:r>
              <a:rPr lang="en-US" sz="2600" dirty="0"/>
              <a:t>Elevation of lipoprotein(a) has been an elusive disorder for which no effective treatments have been available. Emerging therapies, including RNA interference, represents a highly promising approach for management of increased lipoprotein(a). If current trials demonstrate a reduction morbidity/mortality, </a:t>
            </a:r>
            <a:r>
              <a:rPr lang="en-US" sz="2600" dirty="0">
                <a:solidFill>
                  <a:srgbClr val="FFC84F"/>
                </a:solidFill>
              </a:rPr>
              <a:t>identification and treatment of these patients will become a critical public health priority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50579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C635-5A31-6B48-8DBC-9DE1FB9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5314"/>
            <a:ext cx="9144000" cy="57707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Manuscript Now Accessible Via </a:t>
            </a:r>
            <a:r>
              <a:rPr lang="en-US" sz="3000" dirty="0" err="1">
                <a:effectLst>
                  <a:outerShdw sx="1000" sy="1000" algn="tl">
                    <a:srgbClr val="000000"/>
                  </a:outerShdw>
                </a:effectLst>
              </a:rPr>
              <a:t>jamanetwork.com</a:t>
            </a:r>
            <a:endParaRPr lang="en-US" sz="3000" dirty="0">
              <a:effectLst>
                <a:outerShdw sx="1000" sy="1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56B15574-E184-6C70-B32E-0EB4D305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6506"/>
          <a:stretch/>
        </p:blipFill>
        <p:spPr>
          <a:xfrm>
            <a:off x="80862" y="699540"/>
            <a:ext cx="9013022" cy="4378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0357C-3A69-B4CA-D1D8-8CAA5934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23" y="1725043"/>
            <a:ext cx="2068915" cy="20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30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4779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DE7A-8399-674F-88BF-6B3782EE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42" y="8021"/>
            <a:ext cx="7772400" cy="715361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A4CCE5-4286-4240-A147-7B19B735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89" y="715361"/>
            <a:ext cx="8891751" cy="46720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Lipoprotein(a) is a causal risk factor for ASCVD and aortic stenosis containing Apo B covalently bound to apo(a).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Lp(a) concentrations are largely determined by the </a:t>
            </a:r>
            <a:r>
              <a:rPr lang="en-US" sz="2100" i="1" dirty="0">
                <a:effectLst/>
              </a:rPr>
              <a:t>LPA </a:t>
            </a:r>
            <a:r>
              <a:rPr lang="en-US" sz="2100" dirty="0">
                <a:effectLst/>
              </a:rPr>
              <a:t>gene which produces the mRNA that encodes for apo(a).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Zerlasiran is a GalNAc-conjugated siRNA that targets the mRNA responsible for hepatic production of apo(a).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The long duration effect of siRNA therapeutics make determination</a:t>
            </a:r>
            <a:br>
              <a:rPr lang="en-US" sz="2100" dirty="0">
                <a:effectLst/>
              </a:rPr>
            </a:br>
            <a:r>
              <a:rPr lang="en-US" sz="2100" dirty="0">
                <a:effectLst/>
              </a:rPr>
              <a:t>of the optimal dose and dosing interval challenging.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>
                <a:effectLst/>
              </a:rPr>
              <a:t>The current study is a 60-week Phase 2 dose-finding trial of zerlasiran.</a:t>
            </a:r>
            <a:br>
              <a:rPr lang="en-US" sz="2100" dirty="0">
                <a:effectLst/>
              </a:rPr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551330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888F-0AA5-0F41-8934-D301F7C7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279"/>
            <a:ext cx="7772400" cy="591207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3BFBA-7061-3645-98AF-E18E2047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8" y="682752"/>
            <a:ext cx="8871284" cy="428832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sz="2300" dirty="0">
                <a:effectLst/>
              </a:rPr>
              <a:t>Trial enrolled adults with lipoprotein(a) ≥125 nmol/L at high risk</a:t>
            </a:r>
            <a:br>
              <a:rPr lang="en-US" sz="2300" dirty="0">
                <a:effectLst/>
              </a:rPr>
            </a:br>
            <a:r>
              <a:rPr lang="en-US" sz="2300" dirty="0">
                <a:effectLst/>
              </a:rPr>
              <a:t>of ASCVD events. </a:t>
            </a:r>
          </a:p>
          <a:p>
            <a:pPr>
              <a:spcBef>
                <a:spcPts val="0"/>
              </a:spcBef>
              <a:spcAft>
                <a:spcPts val="1300"/>
              </a:spcAft>
            </a:pPr>
            <a:r>
              <a:rPr lang="en-US" dirty="0">
                <a:effectLst/>
              </a:rPr>
              <a:t>Five dose groups (randomized 1:1:2:2:2) to subcutaneous: </a:t>
            </a:r>
          </a:p>
          <a:p>
            <a:pPr marL="630238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</a:rPr>
              <a:t>Placebo Q16 weeks x 3 doses </a:t>
            </a:r>
          </a:p>
          <a:p>
            <a:pPr marL="630238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</a:rPr>
              <a:t>Placebo Q24 weeks x 2 doses</a:t>
            </a:r>
          </a:p>
          <a:p>
            <a:pPr marL="630238" lvl="1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</a:rPr>
              <a:t>Zerlasiran 300 mg Q16 weeks x 3 doses</a:t>
            </a:r>
          </a:p>
          <a:p>
            <a:pPr marL="630238" lvl="1" indent="-228600">
              <a:spcBef>
                <a:spcPts val="0"/>
              </a:spcBef>
              <a:spcAft>
                <a:spcPts val="2000"/>
              </a:spcAft>
            </a:pPr>
            <a:r>
              <a:rPr lang="en-US" sz="2000" dirty="0">
                <a:effectLst/>
              </a:rPr>
              <a:t>Zerlasiran 300 mg or 450 mg Q24 weeks x 2 doses. </a:t>
            </a:r>
          </a:p>
          <a:p>
            <a:pPr>
              <a:spcBef>
                <a:spcPts val="0"/>
              </a:spcBef>
              <a:spcAft>
                <a:spcPts val="2200"/>
              </a:spcAft>
            </a:pPr>
            <a:r>
              <a:rPr lang="en-US" sz="2300" dirty="0">
                <a:effectLst/>
              </a:rPr>
              <a:t>Lipoprotein(a), LDL-C, and Apo B measured during 60 weeks follow up. Safety labs and adverse events collected at each visit.</a:t>
            </a:r>
          </a:p>
        </p:txBody>
      </p:sp>
    </p:spTree>
    <p:extLst>
      <p:ext uri="{BB962C8B-B14F-4D97-AF65-F5344CB8AC3E}">
        <p14:creationId xmlns:p14="http://schemas.microsoft.com/office/powerpoint/2010/main" val="15550715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CF03-277C-FC4B-9721-F66084A7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2" y="16042"/>
            <a:ext cx="7772400" cy="61393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EF8-A5D2-5944-A2B9-1474A7D7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" y="646014"/>
            <a:ext cx="9007643" cy="42549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Primary end point:  </a:t>
            </a:r>
          </a:p>
          <a:p>
            <a:pPr lvl="1">
              <a:spcBef>
                <a:spcPts val="0"/>
              </a:spcBef>
              <a:spcAft>
                <a:spcPts val="2700"/>
              </a:spcAft>
            </a:pPr>
            <a:r>
              <a:rPr lang="en-US" sz="2200" dirty="0">
                <a:effectLst/>
              </a:rPr>
              <a:t>Time-averaged lipoprotein(a) concentration from baseline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to 36 weeks evaluating  both peak and trough drug effects.</a:t>
            </a:r>
          </a:p>
          <a:p>
            <a:pPr lvl="2">
              <a:spcBef>
                <a:spcPts val="0"/>
              </a:spcBef>
              <a:spcAft>
                <a:spcPts val="3000"/>
              </a:spcAft>
            </a:pPr>
            <a:r>
              <a:rPr lang="en-US" sz="2200" dirty="0">
                <a:effectLst/>
              </a:rPr>
              <a:t>Different from studies that report maximal reduction.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Secondary end points:</a:t>
            </a:r>
          </a:p>
          <a:p>
            <a:pPr marL="555625" lvl="1" indent="-212725">
              <a:spcBef>
                <a:spcPts val="0"/>
              </a:spcBef>
              <a:spcAft>
                <a:spcPts val="2700"/>
              </a:spcAft>
              <a:tabLst>
                <a:tab pos="1651000" algn="l"/>
              </a:tabLst>
            </a:pPr>
            <a:r>
              <a:rPr lang="en-US" sz="2200" dirty="0">
                <a:effectLst/>
              </a:rPr>
              <a:t>Time-averaged changes in other lipids including LDL-C and Apo B</a:t>
            </a:r>
          </a:p>
          <a:p>
            <a:pPr marL="555625" lvl="1" indent="-212725">
              <a:spcBef>
                <a:spcPts val="0"/>
              </a:spcBef>
              <a:spcAft>
                <a:spcPts val="2700"/>
              </a:spcAft>
              <a:tabLst>
                <a:tab pos="1651000" algn="l"/>
              </a:tabLst>
            </a:pPr>
            <a:r>
              <a:rPr lang="en-US" sz="2200" dirty="0">
                <a:effectLst/>
              </a:rPr>
              <a:t>Time-averaged lipoprotein(a) from baseline to 48 and 60 weeks.</a:t>
            </a:r>
          </a:p>
        </p:txBody>
      </p:sp>
    </p:spTree>
    <p:extLst>
      <p:ext uri="{BB962C8B-B14F-4D97-AF65-F5344CB8AC3E}">
        <p14:creationId xmlns:p14="http://schemas.microsoft.com/office/powerpoint/2010/main" val="3970836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8567-94BA-E845-9279-AC75AB3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3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chemeClr val="bg1"/>
                  </a:outerShdw>
                </a:effectLst>
              </a:rPr>
              <a:t>Selected Baseline Characteristics of Participants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134070-9143-C44B-B12C-BF193922C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151753"/>
              </p:ext>
            </p:extLst>
          </p:nvPr>
        </p:nvGraphicFramePr>
        <p:xfrm>
          <a:off x="198672" y="647275"/>
          <a:ext cx="8792929" cy="4397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577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584588">
                  <a:extLst>
                    <a:ext uri="{9D8B030D-6E8A-4147-A177-3AD203B41FA5}">
                      <a16:colId xmlns:a16="http://schemas.microsoft.com/office/drawing/2014/main" val="1037634216"/>
                    </a:ext>
                  </a:extLst>
                </a:gridCol>
                <a:gridCol w="1584588">
                  <a:extLst>
                    <a:ext uri="{9D8B030D-6E8A-4147-A177-3AD203B41FA5}">
                      <a16:colId xmlns:a16="http://schemas.microsoft.com/office/drawing/2014/main" val="1832716746"/>
                    </a:ext>
                  </a:extLst>
                </a:gridCol>
                <a:gridCol w="1584588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1584588">
                  <a:extLst>
                    <a:ext uri="{9D8B030D-6E8A-4147-A177-3AD203B41FA5}">
                      <a16:colId xmlns:a16="http://schemas.microsoft.com/office/drawing/2014/main" val="325274607"/>
                    </a:ext>
                  </a:extLst>
                </a:gridCol>
              </a:tblGrid>
              <a:tr h="1044277">
                <a:tc>
                  <a:txBody>
                    <a:bodyPr/>
                    <a:lstStyle/>
                    <a:p>
                      <a:endParaRPr lang="en-US" sz="19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 mg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Q24wk x 2 (N=45)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mg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Q16wk x 3 (N=42)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mg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Q24wk x 2 (N=44)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Pooled Placebo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(n=47)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r>
                        <a:rPr lang="en-US" sz="1900" b="0" i="0">
                          <a:solidFill>
                            <a:schemeClr val="bg1"/>
                          </a:solidFill>
                          <a:latin typeface="+mn-lt"/>
                          <a:cs typeface="Arial Narrow" panose="020B0604020202020204" pitchFamily="34" charset="0"/>
                        </a:rPr>
                        <a:t>Age (years)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63.8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63.1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64.5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63.6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Female (%)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26%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23%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76264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White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82%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8172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baseline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Median</a:t>
                      </a:r>
                      <a:r>
                        <a:rPr lang="en-US" sz="1900" b="0" i="0" baseline="3000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Lp(a), nmol/L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216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221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225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203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6602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Mean LDL-C, mg/dL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69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558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Mean Apo B, mg/dL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5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886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3E31C-F64D-BF6C-438E-575E3A051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D332DE-89EB-DA75-0A7F-1F9293C3F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302831"/>
              </p:ext>
            </p:extLst>
          </p:nvPr>
        </p:nvGraphicFramePr>
        <p:xfrm>
          <a:off x="172452" y="771739"/>
          <a:ext cx="8799095" cy="42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C6D3EE2-391D-3393-0CF7-8EE2C4D8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2"/>
            <a:ext cx="9144000" cy="640181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Mean Time-Averaged Changes: Baseline to 36 Weeks</a:t>
            </a:r>
          </a:p>
        </p:txBody>
      </p:sp>
    </p:spTree>
    <p:extLst>
      <p:ext uri="{BB962C8B-B14F-4D97-AF65-F5344CB8AC3E}">
        <p14:creationId xmlns:p14="http://schemas.microsoft.com/office/powerpoint/2010/main" val="11449885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2C28E-6030-9C59-C9E6-E008B2F86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CD20FC5-B42E-4BBD-C28F-6D017F0A5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538260"/>
              </p:ext>
            </p:extLst>
          </p:nvPr>
        </p:nvGraphicFramePr>
        <p:xfrm>
          <a:off x="172452" y="673768"/>
          <a:ext cx="8799095" cy="438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70C5C0-8294-2F58-4604-88EF09ED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640181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Mean Time-Averaged Changes: Baseline to </a:t>
            </a:r>
            <a:r>
              <a:rPr lang="en-US" sz="2800" u="sng" dirty="0">
                <a:effectLst>
                  <a:outerShdw sx="1000" sy="1000" algn="tl">
                    <a:srgbClr val="000000"/>
                  </a:outerShdw>
                </a:effectLst>
              </a:rPr>
              <a:t>48 Weeks</a:t>
            </a:r>
          </a:p>
        </p:txBody>
      </p:sp>
    </p:spTree>
    <p:extLst>
      <p:ext uri="{BB962C8B-B14F-4D97-AF65-F5344CB8AC3E}">
        <p14:creationId xmlns:p14="http://schemas.microsoft.com/office/powerpoint/2010/main" val="12155015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8132-B766-72B7-3611-78A5B041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C84E54-C766-7543-A687-4576B8033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017452"/>
              </p:ext>
            </p:extLst>
          </p:nvPr>
        </p:nvGraphicFramePr>
        <p:xfrm>
          <a:off x="172452" y="673768"/>
          <a:ext cx="8799095" cy="438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24A0DE-FB76-7FFF-746D-DF884BE5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181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Mean Time-Averaged Changes: Baseline to </a:t>
            </a:r>
            <a:r>
              <a:rPr lang="en-US" sz="2800" u="sng" dirty="0">
                <a:effectLst>
                  <a:outerShdw sx="1000" sy="1000" algn="tl">
                    <a:srgbClr val="000000"/>
                  </a:outerShdw>
                </a:effectLst>
              </a:rPr>
              <a:t>60 Weeks</a:t>
            </a:r>
          </a:p>
        </p:txBody>
      </p:sp>
    </p:spTree>
    <p:extLst>
      <p:ext uri="{BB962C8B-B14F-4D97-AF65-F5344CB8AC3E}">
        <p14:creationId xmlns:p14="http://schemas.microsoft.com/office/powerpoint/2010/main" val="32281894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97AA9-DB05-6D1E-86C6-CED42AAA7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the results of a long period of time&#10;&#10;Description automatically generated with medium confidence">
            <a:extLst>
              <a:ext uri="{FF2B5EF4-FFF2-40B4-BE49-F238E27FC236}">
                <a16:creationId xmlns:a16="http://schemas.microsoft.com/office/drawing/2014/main" id="{07120164-9C4B-9C77-DD56-0F18D1FBE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5" y="764817"/>
            <a:ext cx="8691978" cy="4187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B0E95-591E-9083-9A91-F29CC11E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6390"/>
            <a:ext cx="9143999" cy="480926"/>
          </a:xfrm>
        </p:spPr>
        <p:txBody>
          <a:bodyPr/>
          <a:lstStyle/>
          <a:p>
            <a:pPr>
              <a:tabLst>
                <a:tab pos="5654675" algn="l"/>
              </a:tabLst>
            </a:pPr>
            <a:r>
              <a:rPr lang="en-US" sz="2700" dirty="0">
                <a:effectLst>
                  <a:outerShdw sx="1000" sy="1000" algn="tl">
                    <a:schemeClr val="bg1"/>
                  </a:outerShdw>
                </a:effectLst>
              </a:rPr>
              <a:t>Lipoprotein(a): Zerlasiran 450 mg Q24 Weeks for 2 Doses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E16E4-E6A2-580C-4343-CD4D8194444C}"/>
              </a:ext>
            </a:extLst>
          </p:cNvPr>
          <p:cNvSpPr txBox="1"/>
          <p:nvPr/>
        </p:nvSpPr>
        <p:spPr>
          <a:xfrm rot="16200000">
            <a:off x="-1502574" y="2556687"/>
            <a:ext cx="3472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Lipoprotein(a) Percent Reduction (%)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48CC51-1A5E-8BB2-66C5-EB0388D9E476}"/>
              </a:ext>
            </a:extLst>
          </p:cNvPr>
          <p:cNvSpPr txBox="1"/>
          <p:nvPr/>
        </p:nvSpPr>
        <p:spPr>
          <a:xfrm>
            <a:off x="4312994" y="300256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-57.7%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70CA1-9CEC-2683-C291-8F8090C93CD4}"/>
              </a:ext>
            </a:extLst>
          </p:cNvPr>
          <p:cNvSpPr txBox="1"/>
          <p:nvPr/>
        </p:nvSpPr>
        <p:spPr>
          <a:xfrm>
            <a:off x="7337255" y="349230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-71.7%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C5DED6-2DFA-661E-7C9E-F9134C897A80}"/>
              </a:ext>
            </a:extLst>
          </p:cNvPr>
          <p:cNvSpPr txBox="1"/>
          <p:nvPr/>
        </p:nvSpPr>
        <p:spPr>
          <a:xfrm>
            <a:off x="4136197" y="4216692"/>
            <a:ext cx="72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-97.2%</a:t>
            </a:r>
          </a:p>
        </p:txBody>
      </p:sp>
      <p:pic>
        <p:nvPicPr>
          <p:cNvPr id="20" name="Picture 19" descr="A white and red syringe&#10;&#10;Description automatically generated">
            <a:extLst>
              <a:ext uri="{FF2B5EF4-FFF2-40B4-BE49-F238E27FC236}">
                <a16:creationId xmlns:a16="http://schemas.microsoft.com/office/drawing/2014/main" id="{832F309C-AE05-C229-A515-279FB7696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2583">
            <a:off x="761046" y="914777"/>
            <a:ext cx="457200" cy="457200"/>
          </a:xfrm>
          <a:prstGeom prst="rect">
            <a:avLst/>
          </a:prstGeom>
        </p:spPr>
      </p:pic>
      <p:pic>
        <p:nvPicPr>
          <p:cNvPr id="26" name="Picture 25" descr="A white and red syringe&#10;&#10;Description automatically generated">
            <a:extLst>
              <a:ext uri="{FF2B5EF4-FFF2-40B4-BE49-F238E27FC236}">
                <a16:creationId xmlns:a16="http://schemas.microsoft.com/office/drawing/2014/main" id="{85DE93CD-95CB-C642-6524-A91CAB8AA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3907597" y="2635501"/>
            <a:ext cx="457200" cy="457200"/>
          </a:xfrm>
          <a:prstGeom prst="rect">
            <a:avLst/>
          </a:prstGeom>
        </p:spPr>
      </p:pic>
      <p:pic>
        <p:nvPicPr>
          <p:cNvPr id="3" name="Picture 2" descr="A white and red syringe&#10;&#10;Description automatically generated">
            <a:extLst>
              <a:ext uri="{FF2B5EF4-FFF2-40B4-BE49-F238E27FC236}">
                <a16:creationId xmlns:a16="http://schemas.microsoft.com/office/drawing/2014/main" id="{D2997009-E147-C79F-EC28-37CCC3E6D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3792043" y="2680213"/>
            <a:ext cx="457200" cy="457200"/>
          </a:xfrm>
          <a:prstGeom prst="rect">
            <a:avLst/>
          </a:prstGeom>
        </p:spPr>
      </p:pic>
      <p:pic>
        <p:nvPicPr>
          <p:cNvPr id="5" name="Picture 4" descr="A white and red syringe&#10;&#10;Description automatically generated">
            <a:extLst>
              <a:ext uri="{FF2B5EF4-FFF2-40B4-BE49-F238E27FC236}">
                <a16:creationId xmlns:a16="http://schemas.microsoft.com/office/drawing/2014/main" id="{C3CCB06F-BAFC-BCD2-1D59-CDEAA6220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762">
            <a:off x="646878" y="943865"/>
            <a:ext cx="457200" cy="457200"/>
          </a:xfrm>
          <a:prstGeom prst="rect">
            <a:avLst/>
          </a:prstGeom>
          <a:scene3d>
            <a:camera prst="orthographicFront">
              <a:rot lat="0" lon="0" rev="212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349220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5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D940D38C-CA7C-3047-BDF5-64A46889B629}"/>
    </a:ext>
  </a:extLst>
</a:theme>
</file>

<file path=ppt/theme/theme10.xml><?xml version="1.0" encoding="utf-8"?>
<a:theme xmlns:a="http://schemas.openxmlformats.org/drawingml/2006/main" name="8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24CA8328-7E92-D643-BFFC-DC80E8844D7C}"/>
    </a:ext>
  </a:extLst>
</a:theme>
</file>

<file path=ppt/theme/theme11.xml><?xml version="1.0" encoding="utf-8"?>
<a:theme xmlns:a="http://schemas.openxmlformats.org/drawingml/2006/main" name="10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4C05EF52-FA9C-0F44-981B-020E0C681D03}"/>
    </a:ext>
  </a:extLst>
</a:theme>
</file>

<file path=ppt/theme/theme12.xml><?xml version="1.0" encoding="utf-8"?>
<a:theme xmlns:a="http://schemas.openxmlformats.org/drawingml/2006/main" name="Office Theme">
  <a:themeElements>
    <a:clrScheme name="Amgen">
      <a:dk1>
        <a:sysClr val="windowText" lastClr="000000"/>
      </a:dk1>
      <a:lt1>
        <a:sysClr val="window" lastClr="FFFFFF"/>
      </a:lt1>
      <a:dk2>
        <a:srgbClr val="868686"/>
      </a:dk2>
      <a:lt2>
        <a:srgbClr val="2DBCB6"/>
      </a:lt2>
      <a:accent1>
        <a:srgbClr val="00A3C4"/>
      </a:accent1>
      <a:accent2>
        <a:srgbClr val="F3CC63"/>
      </a:accent2>
      <a:accent3>
        <a:srgbClr val="95CB6E"/>
      </a:accent3>
      <a:accent4>
        <a:srgbClr val="D14D2A"/>
      </a:accent4>
      <a:accent5>
        <a:srgbClr val="EC951A"/>
      </a:accent5>
      <a:accent6>
        <a:srgbClr val="0063C3"/>
      </a:accent6>
      <a:hlink>
        <a:srgbClr val="00A3C4"/>
      </a:hlink>
      <a:folHlink>
        <a:srgbClr val="2DBCB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Amgen">
      <a:dk1>
        <a:sysClr val="windowText" lastClr="000000"/>
      </a:dk1>
      <a:lt1>
        <a:sysClr val="window" lastClr="FFFFFF"/>
      </a:lt1>
      <a:dk2>
        <a:srgbClr val="868686"/>
      </a:dk2>
      <a:lt2>
        <a:srgbClr val="2DBCB6"/>
      </a:lt2>
      <a:accent1>
        <a:srgbClr val="00A3C4"/>
      </a:accent1>
      <a:accent2>
        <a:srgbClr val="F3CC63"/>
      </a:accent2>
      <a:accent3>
        <a:srgbClr val="95CB6E"/>
      </a:accent3>
      <a:accent4>
        <a:srgbClr val="D14D2A"/>
      </a:accent4>
      <a:accent5>
        <a:srgbClr val="EC951A"/>
      </a:accent5>
      <a:accent6>
        <a:srgbClr val="0063C3"/>
      </a:accent6>
      <a:hlink>
        <a:srgbClr val="00A3C4"/>
      </a:hlink>
      <a:folHlink>
        <a:srgbClr val="2DBC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C91CB5D8-17A3-E949-AD15-72E742FC6920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05136FD3-7206-054F-BF6B-FA76D299E7D9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93D308ED-D6AA-F447-8447-8AC34F54B727}"/>
    </a:ext>
  </a:extLst>
</a:theme>
</file>

<file path=ppt/theme/theme5.xml><?xml version="1.0" encoding="utf-8"?>
<a:theme xmlns:a="http://schemas.openxmlformats.org/drawingml/2006/main" name="6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4CFE5417-826D-C142-80AD-8F5D732F04FC}"/>
    </a:ext>
  </a:ext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137558E3-4A75-2D47-8375-78B739BD3385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93AD2307-F323-7843-BD33-6B302522A625}"/>
    </a:ext>
  </a:extLst>
</a:theme>
</file>

<file path=ppt/theme/theme8.xml><?xml version="1.0" encoding="utf-8"?>
<a:theme xmlns:a="http://schemas.openxmlformats.org/drawingml/2006/main" name="Theme1">
  <a:themeElements>
    <a:clrScheme name="CorpTemp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32B448"/>
      </a:accent3>
      <a:accent4>
        <a:srgbClr val="C0362C"/>
      </a:accent4>
      <a:accent5>
        <a:srgbClr val="003161"/>
      </a:accent5>
      <a:accent6>
        <a:srgbClr val="81B5E2"/>
      </a:accent6>
      <a:hlink>
        <a:srgbClr val="007CC2"/>
      </a:hlink>
      <a:folHlink>
        <a:srgbClr val="81B5E2"/>
      </a:folHlink>
    </a:clrScheme>
    <a:fontScheme name="Amg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8FA35278-3FE4-1F45-8136-974C16D15D63}"/>
    </a:ext>
  </a:extLst>
</a:theme>
</file>

<file path=ppt/theme/theme9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N360_figures_template" id="{714F177D-2E60-3A48-9CB1-AA8C3A7D2CDB}" vid="{1DE158DA-C9BA-D840-BD58-6D8D8CB78C2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57CDAB-88E2-4E10-9502-214234219C61}"/>
</file>

<file path=customXml/itemProps2.xml><?xml version="1.0" encoding="utf-8"?>
<ds:datastoreItem xmlns:ds="http://schemas.openxmlformats.org/officeDocument/2006/customXml" ds:itemID="{9CF0A7F9-878B-4C1A-A277-0EF5E26777AE}"/>
</file>

<file path=customXml/itemProps3.xml><?xml version="1.0" encoding="utf-8"?>
<ds:datastoreItem xmlns:ds="http://schemas.openxmlformats.org/officeDocument/2006/customXml" ds:itemID="{5C9472C5-ED4F-4BAE-A086-E457DA5B8E50}"/>
</file>

<file path=docProps/app.xml><?xml version="1.0" encoding="utf-8"?>
<Properties xmlns="http://schemas.openxmlformats.org/officeDocument/2006/extended-properties" xmlns:vt="http://schemas.openxmlformats.org/officeDocument/2006/docPropsVTypes">
  <Template>5_11.10</Template>
  <TotalTime>0</TotalTime>
  <Words>1139</Words>
  <Application>Microsoft Macintosh PowerPoint</Application>
  <PresentationFormat>On-screen Show (16:9)</PresentationFormat>
  <Paragraphs>157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Calibri</vt:lpstr>
      <vt:lpstr>Helvetica</vt:lpstr>
      <vt:lpstr>Times</vt:lpstr>
      <vt:lpstr>Times New Roman</vt:lpstr>
      <vt:lpstr>Verdana</vt:lpstr>
      <vt:lpstr>5_11.10.03 Amgen Template</vt:lpstr>
      <vt:lpstr>2_Default Design</vt:lpstr>
      <vt:lpstr>4_Default Design</vt:lpstr>
      <vt:lpstr>3_Default Design</vt:lpstr>
      <vt:lpstr>6_11.10.03 Amgen Template</vt:lpstr>
      <vt:lpstr>7_Default Design</vt:lpstr>
      <vt:lpstr>8_Default Design</vt:lpstr>
      <vt:lpstr>Theme1</vt:lpstr>
      <vt:lpstr>8_Blank Presentation</vt:lpstr>
      <vt:lpstr>8_11.10.03 Amgen Template</vt:lpstr>
      <vt:lpstr>10_11.10.03 Amgen Template</vt:lpstr>
      <vt:lpstr>Phase 2 Trial of Zerlasiran: Multiple doses of an siRNA Targeting Lipoprotein(a) over 60 weeks</vt:lpstr>
      <vt:lpstr>Background</vt:lpstr>
      <vt:lpstr>Study Design</vt:lpstr>
      <vt:lpstr>Outcomes</vt:lpstr>
      <vt:lpstr>Selected Baseline Characteristics of Participants</vt:lpstr>
      <vt:lpstr>Mean Time-Averaged Changes: Baseline to 36 Weeks</vt:lpstr>
      <vt:lpstr>Mean Time-Averaged Changes: Baseline to 48 Weeks</vt:lpstr>
      <vt:lpstr>Mean Time-Averaged Changes: Baseline to 60 Weeks</vt:lpstr>
      <vt:lpstr>Lipoprotein(a): Zerlasiran 450 mg Q24 Weeks for 2 Doses</vt:lpstr>
      <vt:lpstr>Lipoprotein(a): Zerlasiran 300 mg Q16 Weeks for 3 Doses</vt:lpstr>
      <vt:lpstr>Lipoprotein(a): Zerlasiran 300 mg Q24 weeks for 2 Doses</vt:lpstr>
      <vt:lpstr>Waterfall Plots: Consistency of Lipoprotein(a) Lowering </vt:lpstr>
      <vt:lpstr>Zerlasiran Safety: Treatment Emergent Adverse Events</vt:lpstr>
      <vt:lpstr>Limitations</vt:lpstr>
      <vt:lpstr>Conclusions</vt:lpstr>
      <vt:lpstr>A Final Thought</vt:lpstr>
      <vt:lpstr>Manuscript Now Accessible Via jamanetwork.com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Nissen</dc:creator>
  <cp:lastModifiedBy/>
  <cp:revision>1</cp:revision>
  <cp:lastPrinted>2021-04-22T15:49:42Z</cp:lastPrinted>
  <dcterms:created xsi:type="dcterms:W3CDTF">2021-12-13T13:13:20Z</dcterms:created>
  <dcterms:modified xsi:type="dcterms:W3CDTF">2024-11-13T10:20:38Z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  <property fmtid="{D5CDD505-2E9C-101B-9397-08002B2CF9AE}" pid="3" name="a_Content_Category">
    <vt:lpwstr/>
  </property>
  <property fmtid="{D5CDD505-2E9C-101B-9397-08002B2CF9AE}" pid="4" name="a_Document_Category">
    <vt:lpwstr/>
  </property>
  <property fmtid="{D5CDD505-2E9C-101B-9397-08002B2CF9AE}" pid="5" name="Notes0">
    <vt:lpwstr/>
  </property>
</Properties>
</file>