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9" r:id="rId13"/>
    <p:sldId id="26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255" autoAdjust="0"/>
  </p:normalViewPr>
  <p:slideViewPr>
    <p:cSldViewPr>
      <p:cViewPr>
        <p:scale>
          <a:sx n="100" d="100"/>
          <a:sy n="100" d="100"/>
        </p:scale>
        <p:origin x="516" y="-1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11/7/2018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p4"/><Relationship Id="rId1" Type="http://schemas.microsoft.com/office/2007/relationships/media" Target="../media/media4.mp4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 a </a:t>
            </a:r>
            <a:r>
              <a:rPr lang="tr-TR" dirty="0" err="1" smtClean="0"/>
              <a:t>Procedure</a:t>
            </a:r>
            <a:r>
              <a:rPr lang="tr-TR" dirty="0" smtClean="0"/>
              <a:t> </a:t>
            </a:r>
            <a:r>
              <a:rPr lang="tr-TR" dirty="0" smtClean="0"/>
              <a:t>of </a:t>
            </a:r>
            <a:r>
              <a:rPr lang="tr-TR" dirty="0" err="1" smtClean="0"/>
              <a:t>Saving</a:t>
            </a:r>
            <a:r>
              <a:rPr lang="tr-TR" dirty="0" smtClean="0"/>
              <a:t> </a:t>
            </a:r>
            <a:r>
              <a:rPr lang="tr-TR" dirty="0" err="1" smtClean="0"/>
              <a:t>Renal</a:t>
            </a:r>
            <a:r>
              <a:rPr lang="tr-TR" dirty="0" smtClean="0"/>
              <a:t> </a:t>
            </a:r>
            <a:r>
              <a:rPr lang="tr-TR" dirty="0" err="1" smtClean="0"/>
              <a:t>Graft</a:t>
            </a:r>
            <a:r>
              <a:rPr lang="tr-TR" dirty="0" smtClean="0"/>
              <a:t>; MitraClip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pic>
        <p:nvPicPr>
          <p:cNvPr id="4" name="ayhan_salih_5month_tt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5400000">
            <a:off x="2486172" y="1228578"/>
            <a:ext cx="3562055" cy="2895600"/>
          </a:xfrm>
        </p:spPr>
      </p:pic>
    </p:spTree>
    <p:extLst>
      <p:ext uri="{BB962C8B-B14F-4D97-AF65-F5344CB8AC3E}">
        <p14:creationId xmlns:p14="http://schemas.microsoft.com/office/powerpoint/2010/main" val="217795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DISCUSSION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dirty="0" err="1"/>
              <a:t>Our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had </a:t>
            </a:r>
            <a:r>
              <a:rPr lang="tr-TR" dirty="0" err="1"/>
              <a:t>ischemic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degenerative</a:t>
            </a:r>
            <a:r>
              <a:rPr lang="tr-TR" dirty="0"/>
              <a:t> mitral </a:t>
            </a:r>
            <a:r>
              <a:rPr lang="tr-TR" dirty="0" err="1"/>
              <a:t>valve</a:t>
            </a:r>
            <a:r>
              <a:rPr lang="tr-TR" dirty="0"/>
              <a:t> </a:t>
            </a:r>
            <a:r>
              <a:rPr lang="tr-TR" dirty="0" err="1"/>
              <a:t>regurgitation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Symptomatic</a:t>
            </a:r>
            <a:r>
              <a:rPr lang="tr-TR" dirty="0" smtClean="0"/>
              <a:t> </a:t>
            </a:r>
            <a:r>
              <a:rPr lang="tr-TR" dirty="0"/>
              <a:t>severe mitral </a:t>
            </a:r>
            <a:r>
              <a:rPr lang="tr-TR" dirty="0" err="1"/>
              <a:t>valve</a:t>
            </a:r>
            <a:r>
              <a:rPr lang="tr-TR" dirty="0"/>
              <a:t> </a:t>
            </a:r>
            <a:r>
              <a:rPr lang="tr-TR" dirty="0" err="1"/>
              <a:t>regurgitation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present</a:t>
            </a:r>
            <a:r>
              <a:rPr lang="tr-TR" dirty="0"/>
              <a:t> in </a:t>
            </a:r>
            <a:r>
              <a:rPr lang="tr-TR" dirty="0" err="1"/>
              <a:t>spite</a:t>
            </a:r>
            <a:r>
              <a:rPr lang="tr-TR" dirty="0"/>
              <a:t> of optimal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effective</a:t>
            </a:r>
            <a:r>
              <a:rPr lang="tr-TR" dirty="0"/>
              <a:t> </a:t>
            </a:r>
            <a:r>
              <a:rPr lang="tr-TR" dirty="0" err="1"/>
              <a:t>hemodialysis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Since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patient's</a:t>
            </a:r>
            <a:r>
              <a:rPr lang="tr-TR" dirty="0"/>
              <a:t> </a:t>
            </a:r>
            <a:r>
              <a:rPr lang="tr-TR" dirty="0" err="1"/>
              <a:t>comorbid</a:t>
            </a:r>
            <a:r>
              <a:rPr lang="tr-TR" dirty="0"/>
              <a:t> </a:t>
            </a:r>
            <a:r>
              <a:rPr lang="tr-TR" dirty="0" err="1" smtClean="0"/>
              <a:t>status</a:t>
            </a:r>
            <a:r>
              <a:rPr lang="tr-TR" dirty="0" smtClean="0"/>
              <a:t> «</a:t>
            </a:r>
            <a:r>
              <a:rPr lang="tr-TR" dirty="0" err="1" smtClean="0"/>
              <a:t>chronic</a:t>
            </a:r>
            <a:r>
              <a:rPr lang="tr-TR" dirty="0" smtClean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,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/>
              <a:t>history</a:t>
            </a:r>
            <a:r>
              <a:rPr lang="tr-TR" dirty="0"/>
              <a:t> of </a:t>
            </a:r>
            <a:r>
              <a:rPr lang="tr-TR" dirty="0" err="1"/>
              <a:t>open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 smtClean="0"/>
              <a:t>surgery</a:t>
            </a:r>
            <a:r>
              <a:rPr lang="tr-TR" dirty="0" smtClean="0"/>
              <a:t>» </a:t>
            </a:r>
            <a:r>
              <a:rPr lang="tr-TR" dirty="0" err="1" smtClean="0"/>
              <a:t>minimally</a:t>
            </a:r>
            <a:r>
              <a:rPr lang="tr-TR" dirty="0" smtClean="0"/>
              <a:t> </a:t>
            </a:r>
            <a:r>
              <a:rPr lang="tr-TR" dirty="0" err="1"/>
              <a:t>invasive</a:t>
            </a:r>
            <a:r>
              <a:rPr lang="tr-TR" dirty="0"/>
              <a:t> </a:t>
            </a:r>
            <a:r>
              <a:rPr lang="tr-TR" dirty="0" err="1" smtClean="0"/>
              <a:t>method</a:t>
            </a:r>
            <a:r>
              <a:rPr lang="tr-TR" dirty="0" smtClean="0"/>
              <a:t>; MitraClip </a:t>
            </a:r>
            <a:r>
              <a:rPr lang="tr-TR" dirty="0" err="1"/>
              <a:t>procedure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preferred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89444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TAKE HOME MESSAGE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/>
              <a:t>Cardiac</a:t>
            </a:r>
            <a:r>
              <a:rPr lang="tr-TR" dirty="0"/>
              <a:t> </a:t>
            </a:r>
            <a:r>
              <a:rPr lang="tr-TR" dirty="0" err="1"/>
              <a:t>functions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one</a:t>
            </a:r>
            <a:r>
              <a:rPr lang="tr-TR" dirty="0"/>
              <a:t> of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most</a:t>
            </a:r>
            <a:r>
              <a:rPr lang="tr-TR" dirty="0"/>
              <a:t> </a:t>
            </a:r>
            <a:r>
              <a:rPr lang="tr-TR" dirty="0" err="1"/>
              <a:t>important</a:t>
            </a:r>
            <a:r>
              <a:rPr lang="tr-TR" dirty="0"/>
              <a:t> </a:t>
            </a:r>
            <a:r>
              <a:rPr lang="tr-TR" dirty="0" err="1"/>
              <a:t>factors</a:t>
            </a:r>
            <a:r>
              <a:rPr lang="tr-TR" dirty="0"/>
              <a:t> </a:t>
            </a:r>
            <a:r>
              <a:rPr lang="tr-TR" dirty="0" err="1"/>
              <a:t>that</a:t>
            </a:r>
            <a:r>
              <a:rPr lang="tr-TR" dirty="0"/>
              <a:t> </a:t>
            </a:r>
            <a:r>
              <a:rPr lang="tr-TR" dirty="0" err="1"/>
              <a:t>determine</a:t>
            </a:r>
            <a:r>
              <a:rPr lang="tr-TR" dirty="0"/>
              <a:t> </a:t>
            </a:r>
            <a:r>
              <a:rPr lang="tr-TR" dirty="0" err="1"/>
              <a:t>graft</a:t>
            </a:r>
            <a:r>
              <a:rPr lang="tr-TR" dirty="0"/>
              <a:t> </a:t>
            </a:r>
            <a:r>
              <a:rPr lang="tr-TR" dirty="0" err="1"/>
              <a:t>survival</a:t>
            </a:r>
            <a:r>
              <a:rPr lang="tr-TR" dirty="0"/>
              <a:t> in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transplant</a:t>
            </a:r>
            <a:r>
              <a:rPr lang="tr-TR" dirty="0"/>
              <a:t> </a:t>
            </a:r>
            <a:r>
              <a:rPr lang="tr-TR" dirty="0" err="1"/>
              <a:t>patients</a:t>
            </a:r>
            <a:r>
              <a:rPr lang="tr-TR" dirty="0" smtClean="0"/>
              <a:t>.</a:t>
            </a:r>
          </a:p>
          <a:p>
            <a:pPr marL="0" indent="0">
              <a:buNone/>
            </a:pPr>
            <a:r>
              <a:rPr lang="tr-TR" dirty="0" smtClean="0"/>
              <a:t> </a:t>
            </a:r>
          </a:p>
          <a:p>
            <a:r>
              <a:rPr lang="tr-TR" dirty="0" err="1" smtClean="0"/>
              <a:t>Untreated</a:t>
            </a:r>
            <a:r>
              <a:rPr lang="tr-TR" dirty="0" smtClean="0"/>
              <a:t> </a:t>
            </a:r>
            <a:r>
              <a:rPr lang="tr-TR" dirty="0" err="1"/>
              <a:t>rhythm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,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heart</a:t>
            </a:r>
            <a:r>
              <a:rPr lang="tr-TR" dirty="0"/>
              <a:t> </a:t>
            </a:r>
            <a:r>
              <a:rPr lang="tr-TR" dirty="0" err="1"/>
              <a:t>valve</a:t>
            </a:r>
            <a:r>
              <a:rPr lang="tr-TR" dirty="0"/>
              <a:t> </a:t>
            </a:r>
            <a:r>
              <a:rPr lang="tr-TR" dirty="0" err="1"/>
              <a:t>problems</a:t>
            </a:r>
            <a:r>
              <a:rPr lang="tr-TR" dirty="0"/>
              <a:t> </a:t>
            </a:r>
            <a:r>
              <a:rPr lang="tr-TR" dirty="0" err="1"/>
              <a:t>lead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congestion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hypoxia</a:t>
            </a:r>
            <a:r>
              <a:rPr lang="tr-TR" dirty="0"/>
              <a:t>, </a:t>
            </a:r>
            <a:r>
              <a:rPr lang="tr-TR" dirty="0" err="1"/>
              <a:t>leading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results</a:t>
            </a:r>
            <a:r>
              <a:rPr lang="tr-TR" dirty="0"/>
              <a:t> on </a:t>
            </a:r>
            <a:r>
              <a:rPr lang="tr-TR" dirty="0" err="1"/>
              <a:t>morbidity</a:t>
            </a:r>
            <a:r>
              <a:rPr lang="tr-TR" dirty="0"/>
              <a:t>, </a:t>
            </a:r>
            <a:r>
              <a:rPr lang="tr-TR" dirty="0" err="1"/>
              <a:t>mortality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graft</a:t>
            </a:r>
            <a:r>
              <a:rPr lang="tr-TR" dirty="0"/>
              <a:t> </a:t>
            </a:r>
            <a:r>
              <a:rPr lang="tr-TR" dirty="0" err="1"/>
              <a:t>survival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 err="1" smtClean="0"/>
              <a:t>Some</a:t>
            </a:r>
            <a:r>
              <a:rPr lang="tr-TR" dirty="0" smtClean="0"/>
              <a:t> </a:t>
            </a:r>
            <a:r>
              <a:rPr lang="tr-TR" dirty="0"/>
              <a:t>of </a:t>
            </a:r>
            <a:r>
              <a:rPr lang="tr-TR" dirty="0" err="1"/>
              <a:t>perioperative</a:t>
            </a:r>
            <a:r>
              <a:rPr lang="tr-TR" dirty="0"/>
              <a:t> </a:t>
            </a:r>
            <a:r>
              <a:rPr lang="tr-TR" dirty="0" err="1"/>
              <a:t>complications</a:t>
            </a:r>
            <a:r>
              <a:rPr lang="tr-TR" dirty="0"/>
              <a:t> can be </a:t>
            </a:r>
            <a:r>
              <a:rPr lang="tr-TR" dirty="0" err="1"/>
              <a:t>prevented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detailed</a:t>
            </a:r>
            <a:r>
              <a:rPr lang="tr-TR" dirty="0"/>
              <a:t> </a:t>
            </a:r>
            <a:r>
              <a:rPr lang="tr-TR" dirty="0" err="1"/>
              <a:t>cardiac</a:t>
            </a:r>
            <a:r>
              <a:rPr lang="tr-TR" dirty="0"/>
              <a:t> </a:t>
            </a:r>
            <a:r>
              <a:rPr lang="tr-TR" dirty="0" err="1"/>
              <a:t>examination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interventions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163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TAKE HOME MESSAGE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830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İsmail ATEŞ MD. FACC, FESC, FSCAI</a:t>
            </a:r>
            <a:endParaRPr lang="en-US" sz="3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 marL="0" indent="0">
              <a:buNone/>
            </a:pP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tr-TR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tr-TR" sz="1600" dirty="0" err="1" smtClean="0"/>
              <a:t>Proctor</a:t>
            </a:r>
            <a:r>
              <a:rPr lang="tr-TR" sz="1600" dirty="0" smtClean="0"/>
              <a:t> </a:t>
            </a:r>
            <a:r>
              <a:rPr lang="tr-TR" sz="1600" dirty="0" err="1"/>
              <a:t>for</a:t>
            </a:r>
            <a:r>
              <a:rPr lang="tr-TR" sz="1600" dirty="0"/>
              <a:t> MitraClip </a:t>
            </a:r>
            <a:r>
              <a:rPr lang="tr-TR" sz="1600" dirty="0" err="1"/>
              <a:t>Transcatheter</a:t>
            </a:r>
            <a:r>
              <a:rPr lang="tr-TR" sz="1600" dirty="0"/>
              <a:t> Mitral </a:t>
            </a:r>
            <a:r>
              <a:rPr lang="tr-TR" sz="1600" dirty="0" err="1"/>
              <a:t>Valve</a:t>
            </a:r>
            <a:r>
              <a:rPr lang="tr-TR" sz="1600" dirty="0"/>
              <a:t> </a:t>
            </a:r>
            <a:r>
              <a:rPr lang="tr-TR" sz="1600" dirty="0" err="1"/>
              <a:t>Repair</a:t>
            </a:r>
            <a:r>
              <a:rPr lang="tr-TR" sz="1600" dirty="0"/>
              <a:t> – </a:t>
            </a:r>
            <a:r>
              <a:rPr lang="tr-TR" sz="1600" dirty="0" err="1"/>
              <a:t>Abbott</a:t>
            </a:r>
            <a:r>
              <a:rPr lang="tr-TR" sz="1600" dirty="0"/>
              <a:t> </a:t>
            </a:r>
            <a:r>
              <a:rPr lang="tr-TR" sz="1600" dirty="0" err="1"/>
              <a:t>Structural</a:t>
            </a:r>
            <a:r>
              <a:rPr lang="tr-TR" sz="1600" dirty="0"/>
              <a:t> </a:t>
            </a:r>
            <a:r>
              <a:rPr lang="tr-TR" sz="1600" dirty="0" err="1"/>
              <a:t>Heart</a:t>
            </a:r>
            <a:endParaRPr lang="tr-TR" sz="1600" dirty="0"/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/>
              <a:t>A 41-year-old </a:t>
            </a:r>
            <a:r>
              <a:rPr lang="tr-TR" dirty="0" err="1"/>
              <a:t>male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with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diagnosis</a:t>
            </a:r>
            <a:r>
              <a:rPr lang="tr-TR" dirty="0"/>
              <a:t> of </a:t>
            </a:r>
            <a:r>
              <a:rPr lang="tr-TR" dirty="0" err="1"/>
              <a:t>chronic</a:t>
            </a:r>
            <a:r>
              <a:rPr lang="tr-TR" dirty="0"/>
              <a:t> </a:t>
            </a:r>
            <a:r>
              <a:rPr lang="tr-TR" dirty="0" err="1"/>
              <a:t>renal</a:t>
            </a:r>
            <a:r>
              <a:rPr lang="tr-TR" dirty="0"/>
              <a:t> </a:t>
            </a:r>
            <a:r>
              <a:rPr lang="tr-TR" dirty="0" err="1"/>
              <a:t>failure</a:t>
            </a:r>
            <a:r>
              <a:rPr lang="tr-TR" dirty="0"/>
              <a:t>, </a:t>
            </a:r>
            <a:r>
              <a:rPr lang="tr-TR" dirty="0" err="1"/>
              <a:t>coronary</a:t>
            </a:r>
            <a:r>
              <a:rPr lang="tr-TR" dirty="0"/>
              <a:t> </a:t>
            </a:r>
            <a:r>
              <a:rPr lang="tr-TR" dirty="0" err="1"/>
              <a:t>artery</a:t>
            </a:r>
            <a:r>
              <a:rPr lang="tr-TR" dirty="0"/>
              <a:t> </a:t>
            </a:r>
            <a:r>
              <a:rPr lang="tr-TR" dirty="0" err="1"/>
              <a:t>disease</a:t>
            </a:r>
            <a:r>
              <a:rPr lang="tr-TR" dirty="0"/>
              <a:t>, </a:t>
            </a:r>
            <a:r>
              <a:rPr lang="tr-TR" dirty="0" err="1"/>
              <a:t>and</a:t>
            </a:r>
            <a:r>
              <a:rPr lang="tr-TR" dirty="0"/>
              <a:t> mitral </a:t>
            </a:r>
            <a:r>
              <a:rPr lang="tr-TR" dirty="0" err="1"/>
              <a:t>valve</a:t>
            </a:r>
            <a:r>
              <a:rPr lang="tr-TR" dirty="0"/>
              <a:t> </a:t>
            </a:r>
            <a:r>
              <a:rPr lang="tr-TR" dirty="0" err="1"/>
              <a:t>regurgitation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admitted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cardiology</a:t>
            </a:r>
            <a:r>
              <a:rPr lang="tr-TR" dirty="0"/>
              <a:t> </a:t>
            </a:r>
            <a:r>
              <a:rPr lang="tr-TR" dirty="0" err="1"/>
              <a:t>clinic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scheduled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</a:t>
            </a:r>
            <a:r>
              <a:rPr lang="tr-TR" dirty="0" err="1"/>
              <a:t>transplantation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a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donor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routine</a:t>
            </a:r>
            <a:r>
              <a:rPr lang="tr-TR" dirty="0"/>
              <a:t> </a:t>
            </a:r>
            <a:r>
              <a:rPr lang="tr-TR" dirty="0" err="1"/>
              <a:t>dialysis</a:t>
            </a:r>
            <a:r>
              <a:rPr lang="tr-TR" dirty="0"/>
              <a:t> program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receiving</a:t>
            </a:r>
            <a:r>
              <a:rPr lang="tr-TR" dirty="0"/>
              <a:t> optimal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r-TR" sz="1600" dirty="0"/>
              <a:t>He had </a:t>
            </a:r>
            <a:r>
              <a:rPr lang="tr-TR" sz="1600" dirty="0" err="1"/>
              <a:t>shortness</a:t>
            </a:r>
            <a:r>
              <a:rPr lang="tr-TR" sz="1600" dirty="0"/>
              <a:t> of </a:t>
            </a:r>
            <a:r>
              <a:rPr lang="tr-TR" sz="1600" dirty="0" err="1"/>
              <a:t>breath</a:t>
            </a:r>
            <a:r>
              <a:rPr lang="tr-TR" sz="1600" dirty="0"/>
              <a:t> </a:t>
            </a:r>
            <a:r>
              <a:rPr lang="tr-TR" sz="1600" dirty="0" err="1"/>
              <a:t>despite</a:t>
            </a:r>
            <a:r>
              <a:rPr lang="tr-TR" sz="1600" dirty="0"/>
              <a:t> </a:t>
            </a:r>
            <a:r>
              <a:rPr lang="tr-TR" sz="1600" dirty="0" err="1"/>
              <a:t>effective</a:t>
            </a:r>
            <a:r>
              <a:rPr lang="tr-TR" sz="1600" dirty="0"/>
              <a:t> </a:t>
            </a:r>
            <a:r>
              <a:rPr lang="tr-TR" sz="1600" dirty="0" err="1"/>
              <a:t>dialysis</a:t>
            </a:r>
            <a:r>
              <a:rPr lang="tr-TR" sz="1600" dirty="0"/>
              <a:t>.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patient</a:t>
            </a:r>
            <a:r>
              <a:rPr lang="tr-TR" sz="1600" dirty="0"/>
              <a:t> had a </a:t>
            </a:r>
            <a:r>
              <a:rPr lang="tr-TR" sz="1600" dirty="0" err="1"/>
              <a:t>history</a:t>
            </a:r>
            <a:r>
              <a:rPr lang="tr-TR" sz="1600" dirty="0"/>
              <a:t> of </a:t>
            </a:r>
            <a:r>
              <a:rPr lang="tr-TR" sz="1600" dirty="0" err="1"/>
              <a:t>coronary</a:t>
            </a:r>
            <a:r>
              <a:rPr lang="tr-TR" sz="1600" dirty="0"/>
              <a:t> </a:t>
            </a:r>
            <a:r>
              <a:rPr lang="tr-TR" sz="1600" dirty="0" err="1"/>
              <a:t>artery</a:t>
            </a:r>
            <a:r>
              <a:rPr lang="tr-TR" sz="1600" dirty="0"/>
              <a:t> bypass </a:t>
            </a:r>
            <a:r>
              <a:rPr lang="tr-TR" sz="1600" dirty="0" err="1"/>
              <a:t>surgery</a:t>
            </a:r>
            <a:r>
              <a:rPr lang="tr-TR" sz="1600" dirty="0"/>
              <a:t> in 2016.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err="1" smtClean="0"/>
              <a:t>Coronary</a:t>
            </a:r>
            <a:r>
              <a:rPr lang="tr-TR" sz="1600" dirty="0" smtClean="0"/>
              <a:t> </a:t>
            </a:r>
            <a:r>
              <a:rPr lang="tr-TR" sz="1600" dirty="0"/>
              <a:t>bypass </a:t>
            </a:r>
            <a:r>
              <a:rPr lang="tr-TR" sz="1600" dirty="0" err="1"/>
              <a:t>grafts</a:t>
            </a:r>
            <a:r>
              <a:rPr lang="tr-TR" sz="1600" dirty="0"/>
              <a:t> </a:t>
            </a:r>
            <a:r>
              <a:rPr lang="tr-TR" sz="1600" dirty="0" err="1"/>
              <a:t>were</a:t>
            </a:r>
            <a:r>
              <a:rPr lang="tr-TR" sz="1600" dirty="0"/>
              <a:t> </a:t>
            </a:r>
            <a:r>
              <a:rPr lang="tr-TR" sz="1600" dirty="0" err="1"/>
              <a:t>found</a:t>
            </a:r>
            <a:r>
              <a:rPr lang="tr-TR" sz="1600" dirty="0"/>
              <a:t> </a:t>
            </a:r>
            <a:r>
              <a:rPr lang="tr-TR" sz="1600" dirty="0" err="1"/>
              <a:t>to</a:t>
            </a:r>
            <a:r>
              <a:rPr lang="tr-TR" sz="1600" dirty="0"/>
              <a:t> be </a:t>
            </a:r>
            <a:r>
              <a:rPr lang="tr-TR" sz="1600" dirty="0" err="1"/>
              <a:t>patents</a:t>
            </a:r>
            <a:r>
              <a:rPr lang="tr-TR" sz="1600" dirty="0"/>
              <a:t> in </a:t>
            </a:r>
            <a:r>
              <a:rPr lang="tr-TR" sz="1600" dirty="0" err="1"/>
              <a:t>coronary</a:t>
            </a:r>
            <a:r>
              <a:rPr lang="tr-TR" sz="1600" dirty="0"/>
              <a:t> </a:t>
            </a:r>
            <a:r>
              <a:rPr lang="tr-TR" sz="1600" dirty="0" err="1"/>
              <a:t>angiography</a:t>
            </a:r>
            <a:r>
              <a:rPr lang="tr-TR" sz="1600" dirty="0"/>
              <a:t> </a:t>
            </a:r>
            <a:r>
              <a:rPr lang="tr-TR" sz="1600" dirty="0" err="1"/>
              <a:t>performed</a:t>
            </a:r>
            <a:r>
              <a:rPr lang="tr-TR" sz="1600" dirty="0"/>
              <a:t> </a:t>
            </a:r>
            <a:r>
              <a:rPr lang="tr-TR" sz="1600" dirty="0" err="1"/>
              <a:t>about</a:t>
            </a:r>
            <a:r>
              <a:rPr lang="tr-TR" sz="1600" dirty="0"/>
              <a:t> a </a:t>
            </a:r>
            <a:r>
              <a:rPr lang="tr-TR" sz="1600" dirty="0" err="1"/>
              <a:t>week</a:t>
            </a:r>
            <a:r>
              <a:rPr lang="tr-TR" sz="1600" dirty="0"/>
              <a:t> </a:t>
            </a:r>
            <a:r>
              <a:rPr lang="tr-TR" sz="1600" dirty="0" err="1"/>
              <a:t>ago</a:t>
            </a:r>
            <a:r>
              <a:rPr lang="tr-TR" sz="1600" dirty="0"/>
              <a:t>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err="1" smtClean="0"/>
              <a:t>Electrocardiogram</a:t>
            </a:r>
            <a:r>
              <a:rPr lang="tr-TR" sz="1600" dirty="0" smtClean="0"/>
              <a:t> </a:t>
            </a:r>
            <a:r>
              <a:rPr lang="tr-TR" sz="1600" dirty="0" err="1"/>
              <a:t>was</a:t>
            </a:r>
            <a:r>
              <a:rPr lang="tr-TR" sz="1600" dirty="0"/>
              <a:t> in </a:t>
            </a:r>
            <a:r>
              <a:rPr lang="tr-TR" sz="1600" dirty="0" err="1"/>
              <a:t>sinus</a:t>
            </a:r>
            <a:r>
              <a:rPr lang="tr-TR" sz="1600" dirty="0"/>
              <a:t> </a:t>
            </a:r>
            <a:r>
              <a:rPr lang="tr-TR" sz="1600" dirty="0" err="1"/>
              <a:t>rhythm</a:t>
            </a:r>
            <a:r>
              <a:rPr lang="tr-TR" sz="1600" dirty="0"/>
              <a:t>. </a:t>
            </a:r>
            <a:endParaRPr lang="tr-TR" sz="1600" dirty="0" smtClean="0"/>
          </a:p>
          <a:p>
            <a:endParaRPr lang="tr-TR" sz="1600" dirty="0"/>
          </a:p>
          <a:p>
            <a:r>
              <a:rPr lang="tr-TR" sz="1600" dirty="0" err="1" smtClean="0"/>
              <a:t>Transthorasic</a:t>
            </a:r>
            <a:r>
              <a:rPr lang="tr-TR" sz="1600" dirty="0" smtClean="0"/>
              <a:t> </a:t>
            </a:r>
            <a:r>
              <a:rPr lang="tr-TR" sz="1600" dirty="0" err="1"/>
              <a:t>echocardiography</a:t>
            </a:r>
            <a:r>
              <a:rPr lang="tr-TR" sz="1600" dirty="0"/>
              <a:t> (TTE) </a:t>
            </a:r>
            <a:r>
              <a:rPr lang="tr-TR" sz="1600" dirty="0" err="1"/>
              <a:t>showed</a:t>
            </a:r>
            <a:r>
              <a:rPr lang="tr-TR" sz="1600" dirty="0"/>
              <a:t> an </a:t>
            </a:r>
            <a:r>
              <a:rPr lang="tr-TR" sz="1600" dirty="0" err="1"/>
              <a:t>ejection</a:t>
            </a:r>
            <a:r>
              <a:rPr lang="tr-TR" sz="1600" dirty="0"/>
              <a:t> </a:t>
            </a:r>
            <a:r>
              <a:rPr lang="tr-TR" sz="1600" dirty="0" err="1"/>
              <a:t>fraction</a:t>
            </a:r>
            <a:r>
              <a:rPr lang="tr-TR" sz="1600" dirty="0"/>
              <a:t> (EF) of 40%, </a:t>
            </a:r>
            <a:r>
              <a:rPr lang="tr-TR" sz="1600" dirty="0" err="1"/>
              <a:t>inferior-inferior</a:t>
            </a:r>
            <a:r>
              <a:rPr lang="tr-TR" sz="1600" dirty="0"/>
              <a:t> </a:t>
            </a:r>
            <a:r>
              <a:rPr lang="tr-TR" sz="1600" dirty="0" err="1"/>
              <a:t>septum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posterior</a:t>
            </a:r>
            <a:r>
              <a:rPr lang="tr-TR" sz="1600" dirty="0"/>
              <a:t> </a:t>
            </a:r>
            <a:r>
              <a:rPr lang="tr-TR" sz="1600" dirty="0" err="1"/>
              <a:t>walls</a:t>
            </a:r>
            <a:r>
              <a:rPr lang="tr-TR" sz="1600" dirty="0"/>
              <a:t> </a:t>
            </a:r>
            <a:r>
              <a:rPr lang="tr-TR" sz="1600" dirty="0" err="1"/>
              <a:t>hypokinetic</a:t>
            </a:r>
            <a:r>
              <a:rPr lang="tr-TR" sz="1600" dirty="0"/>
              <a:t>, severe mitral </a:t>
            </a:r>
            <a:r>
              <a:rPr lang="tr-TR" sz="1600" dirty="0" err="1"/>
              <a:t>valve</a:t>
            </a:r>
            <a:r>
              <a:rPr lang="tr-TR" sz="1600" dirty="0"/>
              <a:t> </a:t>
            </a:r>
            <a:r>
              <a:rPr lang="tr-TR" sz="1600" dirty="0" err="1"/>
              <a:t>regurgitation</a:t>
            </a:r>
            <a:r>
              <a:rPr lang="tr-TR" sz="1600" dirty="0"/>
              <a:t>, </a:t>
            </a:r>
            <a:r>
              <a:rPr lang="tr-TR" sz="1600" dirty="0" err="1"/>
              <a:t>moderate</a:t>
            </a:r>
            <a:r>
              <a:rPr lang="tr-TR" sz="1600" dirty="0"/>
              <a:t> </a:t>
            </a:r>
            <a:r>
              <a:rPr lang="tr-TR" sz="1600" dirty="0" err="1"/>
              <a:t>tricuspid</a:t>
            </a:r>
            <a:r>
              <a:rPr lang="tr-TR" sz="1600" dirty="0"/>
              <a:t> </a:t>
            </a:r>
            <a:r>
              <a:rPr lang="tr-TR" sz="1600" dirty="0" err="1"/>
              <a:t>regurgitation</a:t>
            </a:r>
            <a:r>
              <a:rPr lang="tr-TR" sz="1600" dirty="0"/>
              <a:t>,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no</a:t>
            </a:r>
            <a:r>
              <a:rPr lang="tr-TR" sz="1600" dirty="0"/>
              <a:t> </a:t>
            </a:r>
            <a:r>
              <a:rPr lang="tr-TR" sz="1600" dirty="0" err="1"/>
              <a:t>dilatation</a:t>
            </a:r>
            <a:r>
              <a:rPr lang="tr-TR" sz="1600" dirty="0"/>
              <a:t> in </a:t>
            </a:r>
            <a:r>
              <a:rPr lang="tr-TR" sz="1600" dirty="0" err="1"/>
              <a:t>the</a:t>
            </a:r>
            <a:r>
              <a:rPr lang="tr-TR" sz="1600" dirty="0"/>
              <a:t> </a:t>
            </a:r>
            <a:r>
              <a:rPr lang="tr-TR" sz="1600" dirty="0" err="1"/>
              <a:t>right</a:t>
            </a:r>
            <a:r>
              <a:rPr lang="tr-TR" sz="1600" dirty="0"/>
              <a:t> </a:t>
            </a:r>
            <a:r>
              <a:rPr lang="tr-TR" sz="1600" dirty="0" err="1"/>
              <a:t>cavities</a:t>
            </a:r>
            <a:r>
              <a:rPr lang="tr-TR" sz="1600" dirty="0"/>
              <a:t> </a:t>
            </a:r>
            <a:r>
              <a:rPr lang="tr-TR" sz="1600" dirty="0" err="1"/>
              <a:t>and</a:t>
            </a:r>
            <a:r>
              <a:rPr lang="tr-TR" sz="1600" dirty="0"/>
              <a:t> </a:t>
            </a:r>
            <a:r>
              <a:rPr lang="tr-TR" sz="1600" dirty="0" err="1"/>
              <a:t>tricuspid</a:t>
            </a:r>
            <a:r>
              <a:rPr lang="tr-TR" sz="1600" dirty="0"/>
              <a:t> </a:t>
            </a:r>
            <a:r>
              <a:rPr lang="tr-TR" sz="1600" dirty="0" err="1"/>
              <a:t>annulus</a:t>
            </a:r>
            <a:r>
              <a:rPr lang="tr-TR" sz="1600" dirty="0" smtClean="0"/>
              <a:t>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37560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patient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evaluated</a:t>
            </a:r>
            <a:r>
              <a:rPr lang="tr-TR" sz="2000" dirty="0"/>
              <a:t> on </a:t>
            </a:r>
            <a:r>
              <a:rPr lang="tr-TR" sz="2000" dirty="0" err="1"/>
              <a:t>cardiology</a:t>
            </a:r>
            <a:r>
              <a:rPr lang="tr-TR" sz="2000" dirty="0"/>
              <a:t>, </a:t>
            </a:r>
            <a:r>
              <a:rPr lang="tr-TR" sz="2000" dirty="0" err="1"/>
              <a:t>nephrology</a:t>
            </a:r>
            <a:r>
              <a:rPr lang="tr-TR" sz="2000" dirty="0"/>
              <a:t> </a:t>
            </a:r>
            <a:r>
              <a:rPr lang="tr-TR" sz="2000" dirty="0" err="1"/>
              <a:t>and</a:t>
            </a:r>
            <a:r>
              <a:rPr lang="tr-TR" sz="2000" dirty="0"/>
              <a:t> </a:t>
            </a:r>
            <a:r>
              <a:rPr lang="tr-TR" sz="2000" dirty="0" err="1"/>
              <a:t>cardiovascular</a:t>
            </a:r>
            <a:r>
              <a:rPr lang="tr-TR" sz="2000" dirty="0"/>
              <a:t> </a:t>
            </a:r>
            <a:r>
              <a:rPr lang="tr-TR" sz="2000" dirty="0" err="1"/>
              <a:t>surgery</a:t>
            </a:r>
            <a:r>
              <a:rPr lang="tr-TR" sz="2000" dirty="0"/>
              <a:t> </a:t>
            </a:r>
            <a:r>
              <a:rPr lang="tr-TR" sz="2000" dirty="0" err="1"/>
              <a:t>council</a:t>
            </a:r>
            <a:r>
              <a:rPr lang="tr-TR" sz="2000" dirty="0" smtClean="0"/>
              <a:t>.</a:t>
            </a:r>
          </a:p>
          <a:p>
            <a:endParaRPr lang="tr-TR" sz="2000" dirty="0"/>
          </a:p>
          <a:p>
            <a:r>
              <a:rPr lang="tr-TR" sz="2000" dirty="0" err="1" smtClean="0"/>
              <a:t>Percutaneous</a:t>
            </a:r>
            <a:r>
              <a:rPr lang="tr-TR" sz="2000" dirty="0" smtClean="0"/>
              <a:t> </a:t>
            </a:r>
            <a:r>
              <a:rPr lang="tr-TR" sz="2000" dirty="0"/>
              <a:t>mitral </a:t>
            </a:r>
            <a:r>
              <a:rPr lang="tr-TR" sz="2000" dirty="0" err="1"/>
              <a:t>valve</a:t>
            </a:r>
            <a:r>
              <a:rPr lang="tr-TR" sz="2000" dirty="0"/>
              <a:t> </a:t>
            </a:r>
            <a:r>
              <a:rPr lang="tr-TR" sz="2000" dirty="0" err="1"/>
              <a:t>repair</a:t>
            </a:r>
            <a:r>
              <a:rPr lang="tr-TR" sz="2000" dirty="0"/>
              <a:t> (MitraClip)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decided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be done. </a:t>
            </a:r>
            <a:endParaRPr lang="tr-TR" sz="2000" dirty="0" smtClean="0"/>
          </a:p>
          <a:p>
            <a:endParaRPr lang="tr-TR" sz="2000" dirty="0"/>
          </a:p>
          <a:p>
            <a:r>
              <a:rPr lang="tr-TR" sz="2000" dirty="0" err="1" smtClean="0"/>
              <a:t>Mitraclip</a:t>
            </a:r>
            <a:r>
              <a:rPr lang="tr-TR" sz="2000" dirty="0" smtClean="0"/>
              <a:t> </a:t>
            </a:r>
            <a:r>
              <a:rPr lang="tr-TR" sz="2000" dirty="0" err="1"/>
              <a:t>procedure</a:t>
            </a:r>
            <a:r>
              <a:rPr lang="tr-TR" sz="2000" dirty="0"/>
              <a:t> </a:t>
            </a:r>
            <a:r>
              <a:rPr lang="tr-TR" sz="2000" dirty="0" err="1"/>
              <a:t>was</a:t>
            </a:r>
            <a:r>
              <a:rPr lang="tr-TR" sz="2000" dirty="0"/>
              <a:t> </a:t>
            </a:r>
            <a:r>
              <a:rPr lang="tr-TR" sz="2000" dirty="0" err="1"/>
              <a:t>successfully</a:t>
            </a:r>
            <a:r>
              <a:rPr lang="tr-TR" sz="2000" dirty="0"/>
              <a:t> </a:t>
            </a:r>
            <a:r>
              <a:rPr lang="tr-TR" sz="2000" dirty="0" err="1"/>
              <a:t>applied</a:t>
            </a:r>
            <a:r>
              <a:rPr lang="tr-TR" sz="2000" dirty="0"/>
              <a:t> </a:t>
            </a:r>
            <a:r>
              <a:rPr lang="tr-TR" sz="2000" dirty="0" err="1"/>
              <a:t>to</a:t>
            </a:r>
            <a:r>
              <a:rPr lang="tr-TR" sz="2000" dirty="0"/>
              <a:t> </a:t>
            </a:r>
            <a:r>
              <a:rPr lang="tr-TR" sz="2000" dirty="0" err="1"/>
              <a:t>the</a:t>
            </a:r>
            <a:r>
              <a:rPr lang="tr-TR" sz="2000" dirty="0"/>
              <a:t> </a:t>
            </a:r>
            <a:r>
              <a:rPr lang="tr-TR" sz="2000" dirty="0" err="1"/>
              <a:t>patient</a:t>
            </a:r>
            <a:r>
              <a:rPr lang="tr-TR" sz="2000" dirty="0"/>
              <a:t> </a:t>
            </a:r>
            <a:r>
              <a:rPr lang="tr-TR" sz="2000" dirty="0" err="1"/>
              <a:t>under</a:t>
            </a:r>
            <a:r>
              <a:rPr lang="tr-TR" sz="2000" dirty="0"/>
              <a:t> general </a:t>
            </a:r>
            <a:r>
              <a:rPr lang="tr-TR" sz="2000" dirty="0" err="1"/>
              <a:t>anesthesia</a:t>
            </a:r>
            <a:r>
              <a:rPr lang="tr-TR" sz="2000" dirty="0"/>
              <a:t> </a:t>
            </a:r>
            <a:r>
              <a:rPr lang="tr-TR" sz="2000" dirty="0" err="1"/>
              <a:t>guided</a:t>
            </a:r>
            <a:r>
              <a:rPr lang="tr-TR" sz="2000" dirty="0"/>
              <a:t> </a:t>
            </a:r>
            <a:r>
              <a:rPr lang="tr-TR" sz="2000" dirty="0" err="1"/>
              <a:t>by</a:t>
            </a:r>
            <a:r>
              <a:rPr lang="tr-TR" sz="2000" dirty="0"/>
              <a:t> 3D </a:t>
            </a:r>
            <a:r>
              <a:rPr lang="tr-TR" sz="2000" dirty="0" err="1"/>
              <a:t>transesophageal</a:t>
            </a:r>
            <a:r>
              <a:rPr lang="tr-TR" sz="2000" dirty="0"/>
              <a:t> </a:t>
            </a:r>
            <a:r>
              <a:rPr lang="tr-TR" sz="2000" dirty="0" err="1"/>
              <a:t>echocardiography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765346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pic>
        <p:nvPicPr>
          <p:cNvPr id="4" name="video_1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200150"/>
            <a:ext cx="4525963" cy="3394075"/>
          </a:xfrm>
        </p:spPr>
      </p:pic>
    </p:spTree>
    <p:extLst>
      <p:ext uri="{BB962C8B-B14F-4D97-AF65-F5344CB8AC3E}">
        <p14:creationId xmlns:p14="http://schemas.microsoft.com/office/powerpoint/2010/main" val="2997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pic>
        <p:nvPicPr>
          <p:cNvPr id="4" name="mitraclip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200150"/>
            <a:ext cx="4525963" cy="3394075"/>
          </a:xfrm>
        </p:spPr>
      </p:pic>
    </p:spTree>
    <p:extLst>
      <p:ext uri="{BB962C8B-B14F-4D97-AF65-F5344CB8AC3E}">
        <p14:creationId xmlns:p14="http://schemas.microsoft.com/office/powerpoint/2010/main" val="215149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pic>
        <p:nvPicPr>
          <p:cNvPr id="5" name="final_te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8225" y="1200150"/>
            <a:ext cx="4525963" cy="3394075"/>
          </a:xfrm>
        </p:spPr>
      </p:pic>
    </p:spTree>
    <p:extLst>
      <p:ext uri="{BB962C8B-B14F-4D97-AF65-F5344CB8AC3E}">
        <p14:creationId xmlns:p14="http://schemas.microsoft.com/office/powerpoint/2010/main" val="1258168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CASE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One</a:t>
            </a:r>
            <a:r>
              <a:rPr lang="tr-TR" dirty="0"/>
              <a:t> </a:t>
            </a:r>
            <a:r>
              <a:rPr lang="tr-TR" dirty="0" err="1"/>
              <a:t>day</a:t>
            </a:r>
            <a:r>
              <a:rPr lang="tr-TR" dirty="0"/>
              <a:t> </a:t>
            </a:r>
            <a:r>
              <a:rPr lang="tr-TR" dirty="0" err="1"/>
              <a:t>later</a:t>
            </a:r>
            <a:r>
              <a:rPr lang="tr-TR" dirty="0"/>
              <a:t>,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patient</a:t>
            </a:r>
            <a:r>
              <a:rPr lang="tr-TR" dirty="0"/>
              <a:t> </a:t>
            </a:r>
            <a:r>
              <a:rPr lang="tr-TR" dirty="0" err="1"/>
              <a:t>received</a:t>
            </a:r>
            <a:r>
              <a:rPr lang="tr-TR" dirty="0"/>
              <a:t> a </a:t>
            </a:r>
            <a:r>
              <a:rPr lang="tr-TR" dirty="0" err="1"/>
              <a:t>successful</a:t>
            </a:r>
            <a:r>
              <a:rPr lang="tr-TR" dirty="0"/>
              <a:t> </a:t>
            </a:r>
            <a:r>
              <a:rPr lang="tr-TR" dirty="0" err="1"/>
              <a:t>kidney</a:t>
            </a:r>
            <a:r>
              <a:rPr lang="tr-TR" dirty="0"/>
              <a:t> </a:t>
            </a:r>
            <a:r>
              <a:rPr lang="tr-TR" dirty="0" err="1"/>
              <a:t>transplantation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living</a:t>
            </a:r>
            <a:r>
              <a:rPr lang="tr-TR" dirty="0"/>
              <a:t> </a:t>
            </a:r>
            <a:r>
              <a:rPr lang="tr-TR" dirty="0" err="1"/>
              <a:t>donor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5 </a:t>
            </a:r>
            <a:r>
              <a:rPr lang="tr-TR" dirty="0" err="1"/>
              <a:t>months</a:t>
            </a:r>
            <a:r>
              <a:rPr lang="tr-TR" dirty="0"/>
              <a:t> of </a:t>
            </a:r>
            <a:r>
              <a:rPr lang="tr-TR" dirty="0" err="1"/>
              <a:t>follow-up</a:t>
            </a:r>
            <a:r>
              <a:rPr lang="tr-TR" dirty="0"/>
              <a:t>; BUN 19 </a:t>
            </a:r>
            <a:r>
              <a:rPr lang="tr-TR" dirty="0" err="1"/>
              <a:t>mmol</a:t>
            </a:r>
            <a:r>
              <a:rPr lang="tr-TR" dirty="0"/>
              <a:t> / l (6-24), </a:t>
            </a:r>
            <a:r>
              <a:rPr lang="tr-TR" dirty="0" err="1"/>
              <a:t>keratine</a:t>
            </a:r>
            <a:r>
              <a:rPr lang="tr-TR" dirty="0"/>
              <a:t> 1.2 </a:t>
            </a:r>
            <a:r>
              <a:rPr lang="tr-TR" dirty="0" err="1"/>
              <a:t>atmol</a:t>
            </a:r>
            <a:r>
              <a:rPr lang="tr-TR" dirty="0"/>
              <a:t> / L (0.7-12)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stable</a:t>
            </a:r>
            <a:r>
              <a:rPr lang="tr-TR" dirty="0"/>
              <a:t>, EF </a:t>
            </a:r>
            <a:r>
              <a:rPr lang="tr-TR" dirty="0" err="1"/>
              <a:t>was</a:t>
            </a:r>
            <a:r>
              <a:rPr lang="tr-TR" dirty="0"/>
              <a:t> 50%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mild</a:t>
            </a:r>
            <a:r>
              <a:rPr lang="tr-TR" dirty="0"/>
              <a:t> mitral </a:t>
            </a:r>
            <a:r>
              <a:rPr lang="tr-TR" dirty="0" err="1"/>
              <a:t>regurgitation</a:t>
            </a:r>
            <a:r>
              <a:rPr lang="tr-TR" dirty="0"/>
              <a:t> </a:t>
            </a:r>
            <a:r>
              <a:rPr lang="tr-TR" dirty="0" err="1"/>
              <a:t>was</a:t>
            </a:r>
            <a:r>
              <a:rPr lang="tr-TR" dirty="0"/>
              <a:t> </a:t>
            </a:r>
            <a:r>
              <a:rPr lang="tr-TR" dirty="0" err="1"/>
              <a:t>found</a:t>
            </a:r>
            <a:r>
              <a:rPr lang="tr-TR" dirty="0"/>
              <a:t> in TTE </a:t>
            </a:r>
            <a:r>
              <a:rPr lang="tr-TR" dirty="0" err="1"/>
              <a:t>evaluation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860936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519</TotalTime>
  <Words>399</Words>
  <Application>Microsoft Office PowerPoint</Application>
  <PresentationFormat>Ekran Gösterisi (16:9)</PresentationFormat>
  <Paragraphs>46</Paragraphs>
  <Slides>13</Slides>
  <Notes>0</Notes>
  <HiddenSlides>0</HiddenSlides>
  <MMClips>4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Arial</vt:lpstr>
      <vt:lpstr>Calibri</vt:lpstr>
      <vt:lpstr>TradeGothic</vt:lpstr>
      <vt:lpstr>Theme1</vt:lpstr>
      <vt:lpstr>As a Procedure of Saving Renal Graft; MitraClip</vt:lpstr>
      <vt:lpstr>PowerPoint Sunusu</vt:lpstr>
      <vt:lpstr>CASE</vt:lpstr>
      <vt:lpstr>CASE</vt:lpstr>
      <vt:lpstr>CASE</vt:lpstr>
      <vt:lpstr>CASE</vt:lpstr>
      <vt:lpstr>CASE</vt:lpstr>
      <vt:lpstr>CASE</vt:lpstr>
      <vt:lpstr>CASE</vt:lpstr>
      <vt:lpstr>CASE</vt:lpstr>
      <vt:lpstr>DISCUSSION</vt:lpstr>
      <vt:lpstr>TAKE HOME MESSAGE</vt:lpstr>
      <vt:lpstr>TAKE HOME MESSAGE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X405UQ-BV240T</cp:lastModifiedBy>
  <cp:revision>37</cp:revision>
  <dcterms:created xsi:type="dcterms:W3CDTF">2015-01-08T17:01:57Z</dcterms:created>
  <dcterms:modified xsi:type="dcterms:W3CDTF">2018-11-07T13:32:51Z</dcterms:modified>
</cp:coreProperties>
</file>