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1" r:id="rId3"/>
    <p:sldId id="266" r:id="rId4"/>
    <p:sldId id="269" r:id="rId5"/>
    <p:sldId id="272" r:id="rId6"/>
    <p:sldId id="263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09" userDrawn="1">
          <p15:clr>
            <a:srgbClr val="A4A3A4"/>
          </p15:clr>
        </p15:guide>
        <p15:guide id="2" pos="4150" userDrawn="1">
          <p15:clr>
            <a:srgbClr val="A4A3A4"/>
          </p15:clr>
        </p15:guide>
        <p15:guide id="3" pos="5524">
          <p15:clr>
            <a:srgbClr val="A4A3A4"/>
          </p15:clr>
        </p15:guide>
        <p15:guide id="4" pos="1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COLLINGRIDGE" initials="SC" lastIdx="12" clrIdx="0">
    <p:extLst>
      <p:ext uri="{19B8F6BF-5375-455C-9EA6-DF929625EA0E}">
        <p15:presenceInfo xmlns:p15="http://schemas.microsoft.com/office/powerpoint/2012/main" userId="S::sally_collingridge@escardio.net::bbed4dc1-00b7-474a-8549-18dc7b873d66" providerId="AD"/>
      </p:ext>
    </p:extLst>
  </p:cmAuthor>
  <p:cmAuthor id="2" name="Laure-Emmanuelle PEYRET" initials="LP" lastIdx="7" clrIdx="1">
    <p:extLst>
      <p:ext uri="{19B8F6BF-5375-455C-9EA6-DF929625EA0E}">
        <p15:presenceInfo xmlns:p15="http://schemas.microsoft.com/office/powerpoint/2012/main" userId="S::laure-emmanuelle_peyret@escardio.net::96dd4d06-5b74-42e8-b054-0c0a8419bf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1022"/>
    <a:srgbClr val="878787"/>
    <a:srgbClr val="D0D0D0"/>
    <a:srgbClr val="D3D3D3"/>
    <a:srgbClr val="E0E0E0"/>
    <a:srgbClr val="F28C26"/>
    <a:srgbClr val="FFBF08"/>
    <a:srgbClr val="B62A79"/>
    <a:srgbClr val="F3BC00"/>
    <a:srgbClr val="D00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08" autoAdjust="0"/>
    <p:restoredTop sz="96197"/>
  </p:normalViewPr>
  <p:slideViewPr>
    <p:cSldViewPr showGuides="1">
      <p:cViewPr varScale="1">
        <p:scale>
          <a:sx n="161" d="100"/>
          <a:sy n="161" d="100"/>
        </p:scale>
        <p:origin x="240" y="192"/>
      </p:cViewPr>
      <p:guideLst>
        <p:guide orient="horz" pos="2709"/>
        <p:guide pos="4150"/>
        <p:guide pos="5524"/>
        <p:guide pos="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23" d="100"/>
          <a:sy n="123" d="100"/>
        </p:scale>
        <p:origin x="41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CCA8C-2727-A54D-B40F-70CF9669C616}" type="datetimeFigureOut">
              <a:rPr lang="fr-FR"/>
              <a:pPr/>
              <a:t>30/08/2024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EFCA3-4FB0-F648-923A-3843471D4321}" type="slidenum">
              <a:rPr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2067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7D4E0-ADF2-4269-A368-F8657ABA7EB7}" type="datetimeFigureOut">
              <a:rPr lang="en-US" smtClean="0"/>
              <a:pPr/>
              <a:t>8/30/24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DCFB2-2FC4-4A48-85D8-914292BD17B8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515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E87A3DCC-5F52-46C1-83E5-0DCD52BF0AF8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039771" y="2517053"/>
            <a:ext cx="684459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A short description about the subject of the presentation. Can be used as a subtitle. </a:t>
            </a:r>
          </a:p>
        </p:txBody>
      </p:sp>
      <p:sp>
        <p:nvSpPr>
          <p:cNvPr id="36" name="Espace réservé du texte 32">
            <a:extLst>
              <a:ext uri="{FF2B5EF4-FFF2-40B4-BE49-F238E27FC236}">
                <a16:creationId xmlns:a16="http://schemas.microsoft.com/office/drawing/2014/main" id="{16284A64-7B54-461F-9363-2BE4503F91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3597" y="3961569"/>
            <a:ext cx="5688626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AE1022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Presentation date</a:t>
            </a:r>
          </a:p>
        </p:txBody>
      </p:sp>
      <p:sp>
        <p:nvSpPr>
          <p:cNvPr id="15" name="Espace réservé du texte 32">
            <a:extLst>
              <a:ext uri="{FF2B5EF4-FFF2-40B4-BE49-F238E27FC236}">
                <a16:creationId xmlns:a16="http://schemas.microsoft.com/office/drawing/2014/main" id="{DFFB4CC0-14B2-483B-83A6-DA9CE43781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3610" y="3577877"/>
            <a:ext cx="5688619" cy="2900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Espace réservé du texte 32">
            <a:extLst>
              <a:ext uri="{FF2B5EF4-FFF2-40B4-BE49-F238E27FC236}">
                <a16:creationId xmlns:a16="http://schemas.microsoft.com/office/drawing/2014/main" id="{495DAAF3-5ADD-3B4B-9B4A-F80003C2F6E4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43610" y="927760"/>
            <a:ext cx="6768746" cy="833178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>
            <a:lvl1pPr marL="0" indent="0">
              <a:spcBef>
                <a:spcPts val="600"/>
              </a:spcBef>
              <a:buNone/>
              <a:defRPr sz="4800" b="1" i="0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Presentation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EC9FD404-747D-47CF-8BD6-85DE35A09C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8" y="339502"/>
            <a:ext cx="7631757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First line of the headline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48225EB-A123-4416-BF74-09996F92429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" y="915566"/>
            <a:ext cx="7632700" cy="3890434"/>
          </a:xfrm>
          <a:prstGeom prst="rect">
            <a:avLst/>
          </a:prstGeom>
        </p:spPr>
        <p:txBody>
          <a:bodyPr/>
          <a:lstStyle>
            <a:lvl1pPr marL="180975" indent="-180975" defTabSz="36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2pPr marL="447675" indent="-179388" defTabSz="358775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628650" indent="-179388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04863" indent="-17938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804863" algn="l"/>
              </a:tabLst>
              <a:defRPr>
                <a:solidFill>
                  <a:schemeClr val="tx1"/>
                </a:solidFill>
                <a:latin typeface="+mn-lt"/>
              </a:defRPr>
            </a:lvl4pPr>
            <a:lvl5pPr marL="985838" indent="-179388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1166813" indent="-17938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1076325" algn="l"/>
              </a:tabLst>
              <a:defRPr sz="1800"/>
            </a:lvl6pPr>
            <a:lvl7pPr marL="1346400" indent="-179388">
              <a:buClr>
                <a:srgbClr val="C00000"/>
              </a:buClr>
              <a:defRPr sz="1800"/>
            </a:lvl7pPr>
            <a:lvl8pPr marL="1530000" indent="-179388">
              <a:buClr>
                <a:srgbClr val="C00000"/>
              </a:buClr>
              <a:defRPr sz="1800"/>
            </a:lvl8pPr>
            <a:lvl9pPr marL="2424113" indent="-228600">
              <a:buClr>
                <a:srgbClr val="C00000"/>
              </a:buClr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94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75713D93-C919-4892-838C-B532C4D773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8" y="339502"/>
            <a:ext cx="7631757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800" b="1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Want to use just a headline? =&gt; type here</a:t>
            </a:r>
          </a:p>
        </p:txBody>
      </p:sp>
    </p:spTree>
    <p:extLst>
      <p:ext uri="{BB962C8B-B14F-4D97-AF65-F5344CB8AC3E}">
        <p14:creationId xmlns:p14="http://schemas.microsoft.com/office/powerpoint/2010/main" val="197294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8A1CE93C-D99C-4EDD-BA67-BCAAD80495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175" y="1364165"/>
            <a:ext cx="6825854" cy="11525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50"/>
              </a:spcBef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266693" indent="0">
              <a:buNone/>
              <a:defRPr/>
            </a:lvl2pPr>
            <a:lvl3pPr marL="531799" indent="0">
              <a:buNone/>
              <a:defRPr/>
            </a:lvl3pPr>
            <a:lvl4pPr marL="809605" indent="0">
              <a:buNone/>
              <a:defRPr/>
            </a:lvl4pPr>
            <a:lvl5pPr marL="1076298" indent="0">
              <a:buNone/>
              <a:defRPr/>
            </a:lvl5pPr>
          </a:lstStyle>
          <a:p>
            <a:pPr lvl="0"/>
            <a:r>
              <a:rPr lang="en-GB" dirty="0"/>
              <a:t>S</a:t>
            </a:r>
            <a:r>
              <a:rPr lang="en-US" dirty="0" err="1"/>
              <a:t>ub</a:t>
            </a:r>
            <a:r>
              <a:rPr lang="en-US" dirty="0"/>
              <a:t>-Title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2DF46A-1BA8-44CA-B779-2ACC2C3196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176" y="2571750"/>
            <a:ext cx="6825853" cy="16430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+mn-lt"/>
              </a:defRPr>
            </a:lvl1pPr>
            <a:lvl2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3pPr>
            <a:lvl4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4pPr>
            <a:lvl5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88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555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0B4C-DAA4-5640-ABAE-F20281C31BC6}" type="datetimeFigureOut">
              <a:rPr lang="fr-FR" smtClean="0"/>
              <a:t>30/08/2024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B5BE-403C-4E43-8A14-BC0F87D015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735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3719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89271022-20A5-4D9A-84BD-CFB63810A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38401"/>
            <a:ext cx="7886700" cy="409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0" indent="0">
              <a:lnSpc>
                <a:spcPts val="2500"/>
              </a:lnSpc>
              <a:spcBef>
                <a:spcPts val="0"/>
              </a:spcBef>
              <a:buClr>
                <a:srgbClr val="D00040"/>
              </a:buClr>
              <a:buFont typeface="Arial" pitchFamily="34" charset="0"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74904E-396E-4218-8F2B-633F12126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914400"/>
            <a:ext cx="7886700" cy="391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6700" lvl="0" indent="-266700"/>
            <a:r>
              <a:rPr lang="fr-FR"/>
              <a:t>Cliquez pour modifier les styles du texte du masque</a:t>
            </a:r>
          </a:p>
          <a:p>
            <a:pPr marL="266700" lvl="1" indent="-266700"/>
            <a:r>
              <a:rPr lang="fr-FR"/>
              <a:t>Deuxième niveau</a:t>
            </a:r>
          </a:p>
          <a:p>
            <a:pPr marL="266700" lvl="2" indent="-266700"/>
            <a:r>
              <a:rPr lang="fr-FR"/>
              <a:t>Troisième niveau</a:t>
            </a:r>
          </a:p>
          <a:p>
            <a:pPr marL="266700" lvl="3" indent="-266700"/>
            <a:r>
              <a:rPr lang="fr-FR"/>
              <a:t>Quatrième niveau</a:t>
            </a:r>
          </a:p>
          <a:p>
            <a:pPr marL="266700" lvl="4" indent="-266700"/>
            <a:r>
              <a:rPr lang="fr-FR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5" r:id="rId3"/>
    <p:sldLayoutId id="2147483669" r:id="rId4"/>
    <p:sldLayoutId id="2147483666" r:id="rId5"/>
    <p:sldLayoutId id="2147483670" r:id="rId6"/>
    <p:sldLayoutId id="2147483671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800" b="1" i="0" kern="1200" smtClean="0">
          <a:solidFill>
            <a:schemeClr val="accent1"/>
          </a:solidFill>
          <a:latin typeface="+mj-lt"/>
          <a:ea typeface="+mn-ea"/>
          <a:cs typeface="Verdana"/>
        </a:defRPr>
      </a:lvl1pPr>
    </p:titleStyle>
    <p:bodyStyle>
      <a:lvl1pPr marL="0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2400" b="1" i="0" kern="1200" dirty="0" smtClean="0">
          <a:solidFill>
            <a:schemeClr val="tx1"/>
          </a:solidFill>
          <a:latin typeface="+mn-lt"/>
          <a:ea typeface="+mn-ea"/>
          <a:cs typeface="Verdana"/>
        </a:defRPr>
      </a:lvl1pPr>
      <a:lvl2pPr marL="266700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20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2pPr>
      <a:lvl3pPr marL="531812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3pPr>
      <a:lvl4pPr marL="809625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4pPr>
      <a:lvl5pPr marL="1076325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5pPr>
      <a:lvl6pPr marL="1981200" indent="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AC423-CA87-4A97-AD0F-1B7CC1FD15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1331" y="1834227"/>
            <a:ext cx="6844590" cy="338554"/>
          </a:xfrm>
        </p:spPr>
        <p:txBody>
          <a:bodyPr/>
          <a:lstStyle/>
          <a:p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PCI in patients undergoing transcatheter aortic valve implantation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54CD9-6332-4018-80C0-8851DA2A6F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30</a:t>
            </a:r>
            <a:r>
              <a:rPr lang="en-US" baseline="30000" dirty="0"/>
              <a:t>st</a:t>
            </a:r>
            <a:r>
              <a:rPr lang="en-US" dirty="0"/>
              <a:t> August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10484-47B9-407B-AAD0-5EFF6D5A36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Dr. Jacob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Lønborg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6148CC-D3A4-4136-AA81-28BD3CC083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43610" y="927760"/>
            <a:ext cx="6768746" cy="833178"/>
          </a:xfrm>
        </p:spPr>
        <p:txBody>
          <a:bodyPr/>
          <a:lstStyle/>
          <a:p>
            <a:r>
              <a:rPr lang="en-US" dirty="0"/>
              <a:t>NOTION-3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2C913FA-E302-8E07-E646-33B5BD92390F}"/>
              </a:ext>
            </a:extLst>
          </p:cNvPr>
          <p:cNvSpPr txBox="1"/>
          <p:nvPr/>
        </p:nvSpPr>
        <p:spPr>
          <a:xfrm>
            <a:off x="1061331" y="2530140"/>
            <a:ext cx="5692452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altLang="sv-SE" sz="1600" b="0" dirty="0">
                <a:ea typeface="Verdana" panose="020B0604030504040204" pitchFamily="34" charset="0"/>
              </a:rPr>
              <a:t>Funding unrestricted grants: The Danish Heart Association and Boston Scientific</a:t>
            </a:r>
          </a:p>
        </p:txBody>
      </p:sp>
      <p:sp>
        <p:nvSpPr>
          <p:cNvPr id="8" name="ZoneTexte 6">
            <a:extLst>
              <a:ext uri="{FF2B5EF4-FFF2-40B4-BE49-F238E27FC236}">
                <a16:creationId xmlns:a16="http://schemas.microsoft.com/office/drawing/2014/main" id="{7F03B8B5-C702-6663-686A-458BF774E3D8}"/>
              </a:ext>
            </a:extLst>
          </p:cNvPr>
          <p:cNvSpPr txBox="1"/>
          <p:nvPr/>
        </p:nvSpPr>
        <p:spPr>
          <a:xfrm>
            <a:off x="1034064" y="3244112"/>
            <a:ext cx="5692452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8100" defTabSz="360000">
              <a:spcBef>
                <a:spcPct val="20000"/>
              </a:spcBef>
            </a:pPr>
            <a:r>
              <a:rPr lang="en-US" sz="1600" dirty="0"/>
              <a:t>Declaration of Interest: Speakers fee Boston Scientific and Abbott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312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400" kern="0" dirty="0">
                <a:ea typeface="ＭＳ Ｐゴシック" pitchFamily="-1" charset="-128"/>
                <a:cs typeface="+mj-cs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a-DK" sz="1800" b="0" dirty="0" err="1"/>
              <a:t>Among</a:t>
            </a:r>
            <a:r>
              <a:rPr lang="da-DK" sz="1800" b="0" dirty="0"/>
              <a:t> patients with </a:t>
            </a:r>
            <a:r>
              <a:rPr lang="da-DK" sz="1800" b="0" dirty="0" err="1"/>
              <a:t>coronary</a:t>
            </a:r>
            <a:r>
              <a:rPr lang="da-DK" sz="1800" b="0" dirty="0"/>
              <a:t> </a:t>
            </a:r>
            <a:r>
              <a:rPr lang="da-DK" sz="1800" b="0" dirty="0" err="1"/>
              <a:t>artery</a:t>
            </a:r>
            <a:r>
              <a:rPr lang="da-DK" sz="1800" b="0" dirty="0"/>
              <a:t> </a:t>
            </a:r>
            <a:r>
              <a:rPr lang="da-DK" sz="1800" b="0" dirty="0" err="1"/>
              <a:t>disease</a:t>
            </a:r>
            <a:r>
              <a:rPr lang="da-DK" sz="1800" b="0" dirty="0"/>
              <a:t> </a:t>
            </a:r>
            <a:r>
              <a:rPr lang="da-DK" sz="1800" b="0" dirty="0" err="1"/>
              <a:t>who</a:t>
            </a:r>
            <a:r>
              <a:rPr lang="da-DK" sz="1800" b="0" dirty="0"/>
              <a:t> </a:t>
            </a:r>
            <a:r>
              <a:rPr lang="da-DK" sz="1800" b="0" dirty="0" err="1"/>
              <a:t>were</a:t>
            </a:r>
            <a:r>
              <a:rPr lang="da-DK" sz="1800" b="0" dirty="0"/>
              <a:t> </a:t>
            </a:r>
            <a:r>
              <a:rPr lang="da-DK" sz="1800" b="0" dirty="0" err="1"/>
              <a:t>undergoing</a:t>
            </a:r>
            <a:r>
              <a:rPr lang="da-DK" sz="1800" b="0" dirty="0"/>
              <a:t> </a:t>
            </a:r>
            <a:r>
              <a:rPr lang="en-GB" sz="1800" b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MT"/>
              </a:rPr>
              <a:t>transcatheter aortic valve implantation (</a:t>
            </a:r>
            <a:r>
              <a:rPr lang="da-DK" sz="1800" b="0" dirty="0"/>
              <a:t>TAVI), </a:t>
            </a:r>
            <a:r>
              <a:rPr lang="da-DK" sz="1800" b="0" dirty="0" err="1"/>
              <a:t>percutaneous</a:t>
            </a:r>
            <a:r>
              <a:rPr lang="da-DK" sz="1800" b="0" dirty="0"/>
              <a:t> </a:t>
            </a:r>
            <a:r>
              <a:rPr lang="da-DK" sz="1800" b="0" dirty="0" err="1"/>
              <a:t>coronary</a:t>
            </a:r>
            <a:r>
              <a:rPr lang="da-DK" sz="1800" b="0" dirty="0"/>
              <a:t> intervention (PCI) </a:t>
            </a:r>
            <a:r>
              <a:rPr lang="da-DK" sz="1800" b="0" dirty="0" err="1"/>
              <a:t>reduced</a:t>
            </a:r>
            <a:r>
              <a:rPr lang="da-DK" sz="1800" b="0" dirty="0"/>
              <a:t> the </a:t>
            </a:r>
            <a:r>
              <a:rPr lang="da-DK" sz="1800" b="0" dirty="0" err="1"/>
              <a:t>risk</a:t>
            </a:r>
            <a:r>
              <a:rPr lang="da-DK" sz="1800" b="0" dirty="0"/>
              <a:t> of all-cause </a:t>
            </a:r>
            <a:r>
              <a:rPr lang="da-DK" sz="1800" b="0" dirty="0" err="1"/>
              <a:t>mortality</a:t>
            </a:r>
            <a:r>
              <a:rPr lang="da-DK" sz="1800" b="0" dirty="0"/>
              <a:t>, </a:t>
            </a:r>
            <a:r>
              <a:rPr lang="da-DK" sz="1800" b="0" dirty="0" err="1"/>
              <a:t>myocardial</a:t>
            </a:r>
            <a:r>
              <a:rPr lang="da-DK" sz="1800" b="0" dirty="0"/>
              <a:t> </a:t>
            </a:r>
            <a:r>
              <a:rPr lang="da-DK" sz="1800" b="0" dirty="0" err="1"/>
              <a:t>infarction</a:t>
            </a:r>
            <a:r>
              <a:rPr lang="da-DK" sz="1800" b="0" dirty="0"/>
              <a:t>, or </a:t>
            </a:r>
            <a:r>
              <a:rPr lang="da-DK" sz="1800" b="0" dirty="0" err="1"/>
              <a:t>urgent</a:t>
            </a:r>
            <a:r>
              <a:rPr lang="da-DK" sz="1800" b="0" dirty="0"/>
              <a:t> </a:t>
            </a:r>
            <a:r>
              <a:rPr lang="da-DK" sz="1800" b="0" dirty="0" err="1"/>
              <a:t>revascularization</a:t>
            </a:r>
            <a:r>
              <a:rPr lang="da-DK" sz="1800" b="0" dirty="0"/>
              <a:t> at a median </a:t>
            </a:r>
            <a:r>
              <a:rPr lang="da-DK" sz="1800" b="0" dirty="0" err="1"/>
              <a:t>follow-up</a:t>
            </a:r>
            <a:r>
              <a:rPr lang="da-DK" sz="1800" b="0" dirty="0"/>
              <a:t> of 2 </a:t>
            </a:r>
            <a:r>
              <a:rPr lang="da-DK" sz="1800" b="0" dirty="0" err="1"/>
              <a:t>years</a:t>
            </a:r>
            <a:r>
              <a:rPr lang="da-DK" sz="1800" b="0" dirty="0"/>
              <a:t> </a:t>
            </a:r>
            <a:r>
              <a:rPr lang="da-DK" sz="1800" b="0" dirty="0" err="1"/>
              <a:t>compared</a:t>
            </a:r>
            <a:r>
              <a:rPr lang="da-DK" sz="1800" b="0" dirty="0"/>
              <a:t> to not </a:t>
            </a:r>
            <a:r>
              <a:rPr lang="da-DK" sz="1800" b="0" dirty="0" err="1"/>
              <a:t>performing</a:t>
            </a:r>
            <a:r>
              <a:rPr lang="da-DK" sz="1800" b="0" dirty="0"/>
              <a:t> PCI.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400"/>
              <a:t>Purpose and key points about methods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A01AE18-0555-19CE-09EE-405E455A61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9" b="11084"/>
          <a:stretch/>
        </p:blipFill>
        <p:spPr>
          <a:xfrm>
            <a:off x="2150614" y="915566"/>
            <a:ext cx="1557290" cy="1584176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E1B711B7-2C8C-B638-9B0D-1835B3678D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8" b="16787"/>
          <a:stretch/>
        </p:blipFill>
        <p:spPr>
          <a:xfrm>
            <a:off x="5441468" y="1025220"/>
            <a:ext cx="1486476" cy="1314474"/>
          </a:xfrm>
          <a:prstGeom prst="rect">
            <a:avLst/>
          </a:prstGeom>
        </p:spPr>
      </p:pic>
      <p:sp>
        <p:nvSpPr>
          <p:cNvPr id="8" name="Højrepil 7">
            <a:extLst>
              <a:ext uri="{FF2B5EF4-FFF2-40B4-BE49-F238E27FC236}">
                <a16:creationId xmlns:a16="http://schemas.microsoft.com/office/drawing/2014/main" id="{BE9A9745-DB76-C644-C98D-928073482DB3}"/>
              </a:ext>
            </a:extLst>
          </p:cNvPr>
          <p:cNvSpPr/>
          <p:nvPr/>
        </p:nvSpPr>
        <p:spPr>
          <a:xfrm>
            <a:off x="4067944" y="1385260"/>
            <a:ext cx="978408" cy="484632"/>
          </a:xfrm>
          <a:prstGeom prst="rightArrow">
            <a:avLst/>
          </a:prstGeom>
          <a:solidFill>
            <a:srgbClr val="AE112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C0C93EB7-1A8F-6A05-638A-26AB72686152}"/>
              </a:ext>
            </a:extLst>
          </p:cNvPr>
          <p:cNvGrpSpPr/>
          <p:nvPr/>
        </p:nvGrpSpPr>
        <p:grpSpPr>
          <a:xfrm>
            <a:off x="1187624" y="2132151"/>
            <a:ext cx="2520280" cy="2556391"/>
            <a:chOff x="1475656" y="2132151"/>
            <a:chExt cx="2520280" cy="2556391"/>
          </a:xfrm>
        </p:grpSpPr>
        <p:pic>
          <p:nvPicPr>
            <p:cNvPr id="10" name="Billede 9">
              <a:extLst>
                <a:ext uri="{FF2B5EF4-FFF2-40B4-BE49-F238E27FC236}">
                  <a16:creationId xmlns:a16="http://schemas.microsoft.com/office/drawing/2014/main" id="{5D0ED7E0-D317-B69B-115E-3BBB1293A3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16380"/>
            <a:stretch/>
          </p:blipFill>
          <p:spPr>
            <a:xfrm>
              <a:off x="1475656" y="2879463"/>
              <a:ext cx="2520280" cy="1809079"/>
            </a:xfrm>
            <a:prstGeom prst="rect">
              <a:avLst/>
            </a:prstGeom>
          </p:spPr>
        </p:pic>
        <p:sp>
          <p:nvSpPr>
            <p:cNvPr id="11" name="Tekstfelt 10">
              <a:extLst>
                <a:ext uri="{FF2B5EF4-FFF2-40B4-BE49-F238E27FC236}">
                  <a16:creationId xmlns:a16="http://schemas.microsoft.com/office/drawing/2014/main" id="{7C4EFEFB-E52A-D9DF-98D1-80DF5E8C6DB0}"/>
                </a:ext>
              </a:extLst>
            </p:cNvPr>
            <p:cNvSpPr txBox="1"/>
            <p:nvPr/>
          </p:nvSpPr>
          <p:spPr>
            <a:xfrm>
              <a:off x="2884983" y="2132151"/>
              <a:ext cx="6068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8700" indent="0" algn="l" defTabSz="360000" rtl="0" eaLnBrk="1" latinLnBrk="0" hangingPunct="1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None/>
              </a:pPr>
              <a:r>
                <a:rPr lang="da-DK" sz="6000" b="1" i="0" kern="1200" dirty="0">
                  <a:solidFill>
                    <a:srgbClr val="AE1122"/>
                  </a:solidFill>
                  <a:latin typeface="+mn-lt"/>
                  <a:ea typeface="+mn-ea"/>
                </a:rPr>
                <a:t>+</a:t>
              </a:r>
            </a:p>
          </p:txBody>
        </p:sp>
      </p:grp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553436F3-A1BD-313F-E1B3-7C15BB149006}"/>
              </a:ext>
            </a:extLst>
          </p:cNvPr>
          <p:cNvGrpSpPr/>
          <p:nvPr/>
        </p:nvGrpSpPr>
        <p:grpSpPr>
          <a:xfrm>
            <a:off x="4895661" y="2132151"/>
            <a:ext cx="2556659" cy="2026687"/>
            <a:chOff x="4895661" y="2132151"/>
            <a:chExt cx="2556659" cy="2026687"/>
          </a:xfrm>
        </p:grpSpPr>
        <p:pic>
          <p:nvPicPr>
            <p:cNvPr id="13" name="Billede 12">
              <a:extLst>
                <a:ext uri="{FF2B5EF4-FFF2-40B4-BE49-F238E27FC236}">
                  <a16:creationId xmlns:a16="http://schemas.microsoft.com/office/drawing/2014/main" id="{52612B07-FAA6-26BA-06B3-CFE1044C7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95661" y="3289711"/>
              <a:ext cx="2556659" cy="869127"/>
            </a:xfrm>
            <a:prstGeom prst="rect">
              <a:avLst/>
            </a:prstGeom>
          </p:spPr>
        </p:pic>
        <p:sp>
          <p:nvSpPr>
            <p:cNvPr id="14" name="Tekstfelt 13">
              <a:extLst>
                <a:ext uri="{FF2B5EF4-FFF2-40B4-BE49-F238E27FC236}">
                  <a16:creationId xmlns:a16="http://schemas.microsoft.com/office/drawing/2014/main" id="{6AA1368B-6107-987B-FA11-68DC88290A47}"/>
                </a:ext>
              </a:extLst>
            </p:cNvPr>
            <p:cNvSpPr txBox="1"/>
            <p:nvPr/>
          </p:nvSpPr>
          <p:spPr>
            <a:xfrm>
              <a:off x="5796136" y="2132151"/>
              <a:ext cx="6068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8700" indent="0" algn="l" defTabSz="360000" rtl="0" eaLnBrk="1" latinLnBrk="0" hangingPunct="1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None/>
              </a:pPr>
              <a:r>
                <a:rPr lang="da-DK" sz="6000" b="1" i="0" kern="1200" dirty="0">
                  <a:solidFill>
                    <a:srgbClr val="AE1122"/>
                  </a:solidFill>
                  <a:latin typeface="+mn-lt"/>
                  <a:ea typeface="+mn-ea"/>
                </a:rPr>
                <a:t>+</a:t>
              </a:r>
            </a:p>
          </p:txBody>
        </p:sp>
      </p:grpSp>
      <p:sp>
        <p:nvSpPr>
          <p:cNvPr id="15" name="Tekstfelt 14">
            <a:extLst>
              <a:ext uri="{FF2B5EF4-FFF2-40B4-BE49-F238E27FC236}">
                <a16:creationId xmlns:a16="http://schemas.microsoft.com/office/drawing/2014/main" id="{C1D1E350-9A3F-AE50-4789-2C5D1FD740E4}"/>
              </a:ext>
            </a:extLst>
          </p:cNvPr>
          <p:cNvSpPr txBox="1"/>
          <p:nvPr/>
        </p:nvSpPr>
        <p:spPr>
          <a:xfrm>
            <a:off x="3775203" y="2071970"/>
            <a:ext cx="15638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a-DK" sz="6000" b="1" i="0" kern="1200" dirty="0">
                <a:solidFill>
                  <a:srgbClr val="AE1122"/>
                </a:solidFill>
                <a:latin typeface="+mn-lt"/>
                <a:ea typeface="+mn-ea"/>
              </a:rPr>
              <a:t>15%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6ECB4DB4-02BA-AF45-DA2B-4997ADFA2D6D}"/>
              </a:ext>
            </a:extLst>
          </p:cNvPr>
          <p:cNvSpPr txBox="1"/>
          <p:nvPr/>
        </p:nvSpPr>
        <p:spPr>
          <a:xfrm>
            <a:off x="4067564" y="1801887"/>
            <a:ext cx="7944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a-DK" sz="9600" b="1" dirty="0">
                <a:solidFill>
                  <a:srgbClr val="AE1122"/>
                </a:solidFill>
              </a:rPr>
              <a:t>?</a:t>
            </a:r>
            <a:endParaRPr lang="da-DK" sz="9600" b="1" i="0" kern="1200" dirty="0">
              <a:solidFill>
                <a:srgbClr val="AE11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38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5" grpId="0"/>
      <p:bldP spid="15" grpId="1"/>
      <p:bldP spid="15" grpId="2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338401"/>
            <a:ext cx="2087760" cy="409592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/>
              <a:t>Purpose and key points about methods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54ED945-D3F3-BC28-8B37-7739C18D42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491" t="20348" b="32078"/>
          <a:stretch/>
        </p:blipFill>
        <p:spPr>
          <a:xfrm rot="21448033">
            <a:off x="5101980" y="610708"/>
            <a:ext cx="835003" cy="1082248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59A9BB6B-0938-F721-A464-682A7D0318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9" b="11084"/>
          <a:stretch/>
        </p:blipFill>
        <p:spPr>
          <a:xfrm>
            <a:off x="3371611" y="809716"/>
            <a:ext cx="835003" cy="849418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386B64A7-2E74-3A7F-DD70-55DCC478124C}"/>
              </a:ext>
            </a:extLst>
          </p:cNvPr>
          <p:cNvSpPr txBox="1"/>
          <p:nvPr/>
        </p:nvSpPr>
        <p:spPr>
          <a:xfrm>
            <a:off x="4311436" y="695214"/>
            <a:ext cx="6068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a-DK" sz="6000" b="1" i="0" kern="1200" dirty="0">
                <a:solidFill>
                  <a:srgbClr val="AE1122"/>
                </a:solidFill>
                <a:latin typeface="+mn-lt"/>
                <a:ea typeface="+mn-ea"/>
              </a:rPr>
              <a:t>+</a:t>
            </a:r>
          </a:p>
        </p:txBody>
      </p:sp>
      <p:pic>
        <p:nvPicPr>
          <p:cNvPr id="19" name="Billede 18">
            <a:extLst>
              <a:ext uri="{FF2B5EF4-FFF2-40B4-BE49-F238E27FC236}">
                <a16:creationId xmlns:a16="http://schemas.microsoft.com/office/drawing/2014/main" id="{B0C22187-9FC3-B0E3-774E-B3A5F4EEFD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8" b="16787"/>
          <a:stretch/>
        </p:blipFill>
        <p:spPr>
          <a:xfrm>
            <a:off x="1273234" y="1581329"/>
            <a:ext cx="972654" cy="860107"/>
          </a:xfrm>
          <a:prstGeom prst="rect">
            <a:avLst/>
          </a:prstGeom>
        </p:spPr>
      </p:pic>
      <p:pic>
        <p:nvPicPr>
          <p:cNvPr id="20" name="Billede 19">
            <a:extLst>
              <a:ext uri="{FF2B5EF4-FFF2-40B4-BE49-F238E27FC236}">
                <a16:creationId xmlns:a16="http://schemas.microsoft.com/office/drawing/2014/main" id="{CE88B7E4-FC23-5F1D-14E3-5562F55600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574" y="3020573"/>
            <a:ext cx="1973902" cy="671021"/>
          </a:xfrm>
          <a:prstGeom prst="rect">
            <a:avLst/>
          </a:prstGeom>
        </p:spPr>
      </p:pic>
      <p:sp>
        <p:nvSpPr>
          <p:cNvPr id="21" name="Tekstfelt 20">
            <a:extLst>
              <a:ext uri="{FF2B5EF4-FFF2-40B4-BE49-F238E27FC236}">
                <a16:creationId xmlns:a16="http://schemas.microsoft.com/office/drawing/2014/main" id="{AA82B6EE-637F-8B4A-62E3-9B375AC2668D}"/>
              </a:ext>
            </a:extLst>
          </p:cNvPr>
          <p:cNvSpPr txBox="1"/>
          <p:nvPr/>
        </p:nvSpPr>
        <p:spPr>
          <a:xfrm>
            <a:off x="1391067" y="2160466"/>
            <a:ext cx="6068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a-DK" sz="6000" b="1" i="0" kern="1200" dirty="0">
                <a:solidFill>
                  <a:srgbClr val="AE1122"/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9E625437-9C7B-C4FA-0284-F239038705DE}"/>
              </a:ext>
            </a:extLst>
          </p:cNvPr>
          <p:cNvSpPr txBox="1"/>
          <p:nvPr/>
        </p:nvSpPr>
        <p:spPr>
          <a:xfrm>
            <a:off x="4104151" y="1925997"/>
            <a:ext cx="100341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a-DK" sz="7000" b="1" dirty="0" err="1">
                <a:solidFill>
                  <a:srgbClr val="AE1122"/>
                </a:solidFill>
              </a:rPr>
              <a:t>vs</a:t>
            </a:r>
            <a:endParaRPr lang="da-DK" sz="7000" b="1" i="0" kern="1200" dirty="0">
              <a:solidFill>
                <a:srgbClr val="AE1122"/>
              </a:solidFill>
            </a:endParaRPr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A41BBA16-B5DA-6C91-0FF0-2F8A23F7D8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8" b="16787"/>
          <a:stretch/>
        </p:blipFill>
        <p:spPr>
          <a:xfrm>
            <a:off x="6660232" y="2080718"/>
            <a:ext cx="972654" cy="860107"/>
          </a:xfrm>
          <a:prstGeom prst="rect">
            <a:avLst/>
          </a:prstGeom>
        </p:spPr>
      </p:pic>
      <p:sp>
        <p:nvSpPr>
          <p:cNvPr id="25" name="Rektangel 24">
            <a:extLst>
              <a:ext uri="{FF2B5EF4-FFF2-40B4-BE49-F238E27FC236}">
                <a16:creationId xmlns:a16="http://schemas.microsoft.com/office/drawing/2014/main" id="{1E89BB9A-9D73-57CA-7ACC-4E2714483B56}"/>
              </a:ext>
            </a:extLst>
          </p:cNvPr>
          <p:cNvSpPr/>
          <p:nvPr/>
        </p:nvSpPr>
        <p:spPr>
          <a:xfrm>
            <a:off x="3051895" y="582300"/>
            <a:ext cx="3168352" cy="126388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B831F41E-2B6B-F9AF-60A8-6AF7B6F74028}"/>
              </a:ext>
            </a:extLst>
          </p:cNvPr>
          <p:cNvSpPr txBox="1"/>
          <p:nvPr/>
        </p:nvSpPr>
        <p:spPr>
          <a:xfrm>
            <a:off x="2618615" y="61402"/>
            <a:ext cx="41136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a-DK" sz="3000" b="1" dirty="0">
                <a:solidFill>
                  <a:srgbClr val="AE1122"/>
                </a:solidFill>
              </a:rPr>
              <a:t>Patient population (455)</a:t>
            </a:r>
            <a:endParaRPr lang="da-DK" sz="3000" b="1" i="0" kern="1200" dirty="0">
              <a:solidFill>
                <a:srgbClr val="AE1122"/>
              </a:solidFill>
            </a:endParaRP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42DCF904-FB37-86D2-DD57-E8D7B9FAB28C}"/>
              </a:ext>
            </a:extLst>
          </p:cNvPr>
          <p:cNvSpPr txBox="1"/>
          <p:nvPr/>
        </p:nvSpPr>
        <p:spPr>
          <a:xfrm>
            <a:off x="611560" y="4037646"/>
            <a:ext cx="7848872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 err="1">
                <a:ea typeface="Verdana" panose="020B0604030504040204" pitchFamily="34" charset="0"/>
              </a:rPr>
              <a:t>Primary</a:t>
            </a:r>
            <a:r>
              <a:rPr lang="da-DK" sz="1400" b="1" dirty="0">
                <a:ea typeface="Verdana" panose="020B0604030504040204" pitchFamily="34" charset="0"/>
              </a:rPr>
              <a:t> end point of MACE &gt; 1 </a:t>
            </a:r>
            <a:r>
              <a:rPr lang="da-DK" sz="1400" b="1" dirty="0" err="1">
                <a:ea typeface="Verdana" panose="020B0604030504040204" pitchFamily="34" charset="0"/>
              </a:rPr>
              <a:t>year</a:t>
            </a:r>
            <a:r>
              <a:rPr lang="da-DK" sz="1400" b="1" dirty="0">
                <a:ea typeface="Verdana" panose="020B0604030504040204" pitchFamily="34" charset="0"/>
              </a:rPr>
              <a:t> </a:t>
            </a:r>
            <a:r>
              <a:rPr lang="da-DK" sz="1400" b="1" dirty="0" err="1">
                <a:ea typeface="Verdana" panose="020B0604030504040204" pitchFamily="34" charset="0"/>
              </a:rPr>
              <a:t>after</a:t>
            </a:r>
            <a:r>
              <a:rPr lang="da-DK" sz="1400" b="1" dirty="0">
                <a:ea typeface="Verdana" panose="020B0604030504040204" pitchFamily="34" charset="0"/>
              </a:rPr>
              <a:t> TAVI</a:t>
            </a:r>
          </a:p>
          <a:p>
            <a:pPr algn="ctr"/>
            <a:r>
              <a:rPr lang="da-DK" sz="1400" b="1" dirty="0"/>
              <a:t>MACE: all-cause </a:t>
            </a:r>
            <a:r>
              <a:rPr lang="da-DK" sz="1400" b="1" dirty="0" err="1"/>
              <a:t>mortality</a:t>
            </a:r>
            <a:r>
              <a:rPr lang="da-DK" sz="1400" b="1" dirty="0"/>
              <a:t>, </a:t>
            </a:r>
            <a:r>
              <a:rPr lang="da-DK" sz="1400" b="1" dirty="0" err="1"/>
              <a:t>myocardial</a:t>
            </a:r>
            <a:r>
              <a:rPr lang="da-DK" sz="1400" b="1" dirty="0"/>
              <a:t> </a:t>
            </a:r>
            <a:r>
              <a:rPr lang="da-DK" sz="1400" b="1" dirty="0" err="1"/>
              <a:t>infarction</a:t>
            </a:r>
            <a:r>
              <a:rPr lang="da-DK" sz="1400" b="1" dirty="0"/>
              <a:t>, or </a:t>
            </a:r>
            <a:r>
              <a:rPr lang="da-DK" sz="1400" b="1" dirty="0" err="1"/>
              <a:t>urgent</a:t>
            </a:r>
            <a:r>
              <a:rPr lang="da-DK" sz="1400" b="1" dirty="0"/>
              <a:t> </a:t>
            </a:r>
            <a:r>
              <a:rPr lang="da-DK" sz="1400" b="1" dirty="0" err="1"/>
              <a:t>revascularization</a:t>
            </a:r>
            <a:endParaRPr lang="da-DK" sz="1400" b="1" dirty="0"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129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400" dirty="0"/>
              <a:t>Results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F963A33-FCE0-D912-C2BB-FCE1E1F2C0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8" b="16787"/>
          <a:stretch/>
        </p:blipFill>
        <p:spPr>
          <a:xfrm>
            <a:off x="2660478" y="75764"/>
            <a:ext cx="972654" cy="860107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7CB123BB-BE63-4C39-D003-3E263EAFE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81" y="1988218"/>
            <a:ext cx="1973902" cy="671021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191B936F-A4B3-2AAD-5465-8C4D4A61FA34}"/>
              </a:ext>
            </a:extLst>
          </p:cNvPr>
          <p:cNvSpPr txBox="1"/>
          <p:nvPr/>
        </p:nvSpPr>
        <p:spPr>
          <a:xfrm>
            <a:off x="2843356" y="914211"/>
            <a:ext cx="606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a-DK" sz="6000" b="1" i="0" kern="1200" dirty="0">
                <a:solidFill>
                  <a:srgbClr val="AE1122"/>
                </a:solidFill>
                <a:latin typeface="+mn-lt"/>
                <a:ea typeface="+mn-ea"/>
              </a:rPr>
              <a:t>+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6BB909EE-7705-F759-4165-F1EBD82559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8" b="16787"/>
          <a:stretch/>
        </p:blipFill>
        <p:spPr>
          <a:xfrm>
            <a:off x="5169593" y="1069767"/>
            <a:ext cx="972654" cy="860107"/>
          </a:xfrm>
          <a:prstGeom prst="rect">
            <a:avLst/>
          </a:prstGeom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D6575F2F-0848-0F0D-C0FB-48F5D73E8C13}"/>
              </a:ext>
            </a:extLst>
          </p:cNvPr>
          <p:cNvSpPr txBox="1"/>
          <p:nvPr/>
        </p:nvSpPr>
        <p:spPr>
          <a:xfrm>
            <a:off x="3816010" y="760323"/>
            <a:ext cx="100341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a-DK" sz="7000" b="1" dirty="0" err="1">
                <a:solidFill>
                  <a:srgbClr val="AE1122"/>
                </a:solidFill>
              </a:rPr>
              <a:t>vs</a:t>
            </a:r>
            <a:endParaRPr lang="da-DK" sz="7000" b="1" i="0" kern="1200" dirty="0">
              <a:solidFill>
                <a:srgbClr val="AE1122"/>
              </a:solidFill>
            </a:endParaRP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C0695E9F-90CE-8F18-6BC6-1CC376271062}"/>
              </a:ext>
            </a:extLst>
          </p:cNvPr>
          <p:cNvSpPr txBox="1"/>
          <p:nvPr/>
        </p:nvSpPr>
        <p:spPr>
          <a:xfrm>
            <a:off x="2804323" y="2749446"/>
            <a:ext cx="850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a-DK" sz="2800" b="1" i="0" kern="1200" dirty="0">
                <a:solidFill>
                  <a:schemeClr val="tx1"/>
                </a:solidFill>
                <a:latin typeface="+mn-lt"/>
                <a:ea typeface="+mn-ea"/>
              </a:rPr>
              <a:t>26%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FA990893-A05F-440F-FE0B-36949B50C504}"/>
              </a:ext>
            </a:extLst>
          </p:cNvPr>
          <p:cNvSpPr txBox="1"/>
          <p:nvPr/>
        </p:nvSpPr>
        <p:spPr>
          <a:xfrm>
            <a:off x="5230643" y="2768610"/>
            <a:ext cx="850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a-DK" sz="2800" b="1" i="0" kern="1200" dirty="0">
                <a:solidFill>
                  <a:schemeClr val="tx1"/>
                </a:solidFill>
                <a:latin typeface="+mn-lt"/>
                <a:ea typeface="+mn-ea"/>
              </a:rPr>
              <a:t>36%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kstfelt 18">
                <a:extLst>
                  <a:ext uri="{FF2B5EF4-FFF2-40B4-BE49-F238E27FC236}">
                    <a16:creationId xmlns:a16="http://schemas.microsoft.com/office/drawing/2014/main" id="{B4D18476-D674-3168-EBEE-AF4971EB43C5}"/>
                  </a:ext>
                </a:extLst>
              </p:cNvPr>
              <p:cNvSpPr txBox="1"/>
              <p:nvPr/>
            </p:nvSpPr>
            <p:spPr>
              <a:xfrm>
                <a:off x="6593884" y="2768610"/>
                <a:ext cx="11464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da-DK" sz="28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</m:oMath>
                </a14:m>
                <a:r>
                  <a:rPr lang="da-DK" sz="2800" b="1" i="0" kern="1200" dirty="0">
                    <a:solidFill>
                      <a:schemeClr val="tx1"/>
                    </a:solidFill>
                    <a:latin typeface="+mn-lt"/>
                    <a:ea typeface="+mn-ea"/>
                  </a:rPr>
                  <a:t>30%</a:t>
                </a:r>
                <a:endParaRPr lang="da-DK" sz="2800" dirty="0">
                  <a:latin typeface="+mn-lt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Tekstfelt 18">
                <a:extLst>
                  <a:ext uri="{FF2B5EF4-FFF2-40B4-BE49-F238E27FC236}">
                    <a16:creationId xmlns:a16="http://schemas.microsoft.com/office/drawing/2014/main" id="{B4D18476-D674-3168-EBEE-AF4971EB4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884" y="2768610"/>
                <a:ext cx="1146468" cy="523220"/>
              </a:xfrm>
              <a:prstGeom prst="rect">
                <a:avLst/>
              </a:prstGeom>
              <a:blipFill>
                <a:blip r:embed="rId4"/>
                <a:stretch>
                  <a:fillRect t="-11628" r="-10989" b="-27907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Højrepil 19">
            <a:extLst>
              <a:ext uri="{FF2B5EF4-FFF2-40B4-BE49-F238E27FC236}">
                <a16:creationId xmlns:a16="http://schemas.microsoft.com/office/drawing/2014/main" id="{960B71AA-37DE-C65D-6D75-8664D0C83D03}"/>
              </a:ext>
            </a:extLst>
          </p:cNvPr>
          <p:cNvSpPr/>
          <p:nvPr/>
        </p:nvSpPr>
        <p:spPr>
          <a:xfrm rot="5400000">
            <a:off x="7692569" y="2898213"/>
            <a:ext cx="348260" cy="264014"/>
          </a:xfrm>
          <a:prstGeom prst="rightArrow">
            <a:avLst/>
          </a:prstGeom>
          <a:solidFill>
            <a:srgbClr val="AE112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404BB7AF-1359-2922-AB1D-3BA8A54C2B23}"/>
              </a:ext>
            </a:extLst>
          </p:cNvPr>
          <p:cNvSpPr txBox="1"/>
          <p:nvPr/>
        </p:nvSpPr>
        <p:spPr>
          <a:xfrm>
            <a:off x="2987065" y="3253502"/>
            <a:ext cx="667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a-DK" sz="2800" b="1" i="0" kern="1200" dirty="0">
                <a:solidFill>
                  <a:schemeClr val="tx1"/>
                </a:solidFill>
                <a:latin typeface="+mn-lt"/>
                <a:ea typeface="+mn-ea"/>
              </a:rPr>
              <a:t>7%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BB39E928-BA9C-9F45-EC1C-B132EC013024}"/>
              </a:ext>
            </a:extLst>
          </p:cNvPr>
          <p:cNvSpPr txBox="1"/>
          <p:nvPr/>
        </p:nvSpPr>
        <p:spPr>
          <a:xfrm>
            <a:off x="5220072" y="3272666"/>
            <a:ext cx="850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a-DK" sz="2800" b="1" i="0" kern="1200" dirty="0">
                <a:solidFill>
                  <a:schemeClr val="tx1"/>
                </a:solidFill>
                <a:latin typeface="+mn-lt"/>
                <a:ea typeface="+mn-ea"/>
              </a:rPr>
              <a:t>14%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felt 8">
                <a:extLst>
                  <a:ext uri="{FF2B5EF4-FFF2-40B4-BE49-F238E27FC236}">
                    <a16:creationId xmlns:a16="http://schemas.microsoft.com/office/drawing/2014/main" id="{6EEE98C1-9C11-BF0A-2B3A-644A63077BC7}"/>
                  </a:ext>
                </a:extLst>
              </p:cNvPr>
              <p:cNvSpPr txBox="1"/>
              <p:nvPr/>
            </p:nvSpPr>
            <p:spPr>
              <a:xfrm>
                <a:off x="6593884" y="3291830"/>
                <a:ext cx="11464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da-DK" sz="28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</m:oMath>
                </a14:m>
                <a:r>
                  <a:rPr lang="da-DK" sz="2800" b="1" i="0" kern="1200" dirty="0">
                    <a:solidFill>
                      <a:schemeClr val="tx1"/>
                    </a:solidFill>
                    <a:latin typeface="+mn-lt"/>
                    <a:ea typeface="+mn-ea"/>
                  </a:rPr>
                  <a:t>50%</a:t>
                </a:r>
                <a:endParaRPr lang="da-DK" sz="2800" dirty="0">
                  <a:latin typeface="+mn-lt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kstfelt 8">
                <a:extLst>
                  <a:ext uri="{FF2B5EF4-FFF2-40B4-BE49-F238E27FC236}">
                    <a16:creationId xmlns:a16="http://schemas.microsoft.com/office/drawing/2014/main" id="{6EEE98C1-9C11-BF0A-2B3A-644A63077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884" y="3291830"/>
                <a:ext cx="1146468" cy="523220"/>
              </a:xfrm>
              <a:prstGeom prst="rect">
                <a:avLst/>
              </a:prstGeom>
              <a:blipFill>
                <a:blip r:embed="rId5"/>
                <a:stretch>
                  <a:fillRect t="-14286" r="-10989" b="-28571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øjrepil 10">
            <a:extLst>
              <a:ext uri="{FF2B5EF4-FFF2-40B4-BE49-F238E27FC236}">
                <a16:creationId xmlns:a16="http://schemas.microsoft.com/office/drawing/2014/main" id="{3132AB6A-E72E-AB29-0385-47A8436E03F9}"/>
              </a:ext>
            </a:extLst>
          </p:cNvPr>
          <p:cNvSpPr/>
          <p:nvPr/>
        </p:nvSpPr>
        <p:spPr>
          <a:xfrm rot="5400000">
            <a:off x="7692569" y="3402269"/>
            <a:ext cx="348260" cy="264014"/>
          </a:xfrm>
          <a:prstGeom prst="rightArrow">
            <a:avLst/>
          </a:prstGeom>
          <a:solidFill>
            <a:srgbClr val="AE112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A488C096-147C-A44C-0707-D19CE7FB6995}"/>
              </a:ext>
            </a:extLst>
          </p:cNvPr>
          <p:cNvSpPr txBox="1"/>
          <p:nvPr/>
        </p:nvSpPr>
        <p:spPr>
          <a:xfrm>
            <a:off x="2790781" y="3757558"/>
            <a:ext cx="850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a-DK" sz="2800" b="1" i="0" kern="1200" dirty="0">
                <a:solidFill>
                  <a:schemeClr val="tx1"/>
                </a:solidFill>
                <a:latin typeface="+mn-lt"/>
                <a:ea typeface="+mn-ea"/>
              </a:rPr>
              <a:t>28%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7080B12C-6ADB-3899-A23A-8C8E7D3F2E68}"/>
              </a:ext>
            </a:extLst>
          </p:cNvPr>
          <p:cNvSpPr txBox="1"/>
          <p:nvPr/>
        </p:nvSpPr>
        <p:spPr>
          <a:xfrm>
            <a:off x="5214923" y="3776722"/>
            <a:ext cx="850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a-DK" sz="2800" b="1" i="0" kern="1200" dirty="0">
                <a:solidFill>
                  <a:schemeClr val="tx1"/>
                </a:solidFill>
                <a:latin typeface="+mn-lt"/>
                <a:ea typeface="+mn-ea"/>
              </a:rPr>
              <a:t>20%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kstfelt 15">
                <a:extLst>
                  <a:ext uri="{FF2B5EF4-FFF2-40B4-BE49-F238E27FC236}">
                    <a16:creationId xmlns:a16="http://schemas.microsoft.com/office/drawing/2014/main" id="{36BEDD6A-9EBD-6128-8F7E-07339C5BCE53}"/>
                  </a:ext>
                </a:extLst>
              </p:cNvPr>
              <p:cNvSpPr txBox="1"/>
              <p:nvPr/>
            </p:nvSpPr>
            <p:spPr>
              <a:xfrm>
                <a:off x="6593884" y="3795886"/>
                <a:ext cx="11464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da-DK" sz="28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</m:oMath>
                </a14:m>
                <a:r>
                  <a:rPr lang="da-DK" sz="2800" b="1" i="0" kern="1200" dirty="0">
                    <a:solidFill>
                      <a:schemeClr val="tx1"/>
                    </a:solidFill>
                    <a:latin typeface="+mn-lt"/>
                    <a:ea typeface="+mn-ea"/>
                  </a:rPr>
                  <a:t>30%</a:t>
                </a:r>
                <a:endParaRPr lang="da-DK" sz="2800" dirty="0">
                  <a:latin typeface="+mn-lt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Tekstfelt 15">
                <a:extLst>
                  <a:ext uri="{FF2B5EF4-FFF2-40B4-BE49-F238E27FC236}">
                    <a16:creationId xmlns:a16="http://schemas.microsoft.com/office/drawing/2014/main" id="{36BEDD6A-9EBD-6128-8F7E-07339C5BC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884" y="3795886"/>
                <a:ext cx="1146468" cy="523220"/>
              </a:xfrm>
              <a:prstGeom prst="rect">
                <a:avLst/>
              </a:prstGeom>
              <a:blipFill>
                <a:blip r:embed="rId4"/>
                <a:stretch>
                  <a:fillRect t="-14286" r="-10989" b="-28571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øjrepil 16">
            <a:extLst>
              <a:ext uri="{FF2B5EF4-FFF2-40B4-BE49-F238E27FC236}">
                <a16:creationId xmlns:a16="http://schemas.microsoft.com/office/drawing/2014/main" id="{81857F71-958B-D2C1-DEC5-5E2C683B0990}"/>
              </a:ext>
            </a:extLst>
          </p:cNvPr>
          <p:cNvSpPr/>
          <p:nvPr/>
        </p:nvSpPr>
        <p:spPr>
          <a:xfrm rot="5400000" flipH="1">
            <a:off x="7706275" y="3925489"/>
            <a:ext cx="348260" cy="264014"/>
          </a:xfrm>
          <a:prstGeom prst="rightArrow">
            <a:avLst/>
          </a:prstGeom>
          <a:solidFill>
            <a:srgbClr val="AE112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0B6193E2-8D7A-1D29-0DB2-B33DCD090336}"/>
              </a:ext>
            </a:extLst>
          </p:cNvPr>
          <p:cNvSpPr txBox="1"/>
          <p:nvPr/>
        </p:nvSpPr>
        <p:spPr>
          <a:xfrm>
            <a:off x="107504" y="2859782"/>
            <a:ext cx="2135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a-DK" sz="20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Primary</a:t>
            </a:r>
            <a:r>
              <a:rPr lang="da-DK" sz="2000" b="1" i="0" kern="1200" dirty="0">
                <a:solidFill>
                  <a:schemeClr val="tx1"/>
                </a:solidFill>
                <a:latin typeface="+mn-lt"/>
                <a:ea typeface="+mn-ea"/>
              </a:rPr>
              <a:t> End Point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835E6BA8-EE9E-86F5-35C1-5CD38EB3618B}"/>
              </a:ext>
            </a:extLst>
          </p:cNvPr>
          <p:cNvSpPr txBox="1"/>
          <p:nvPr/>
        </p:nvSpPr>
        <p:spPr>
          <a:xfrm>
            <a:off x="114133" y="3350190"/>
            <a:ext cx="2504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a-DK" sz="20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Myocardial</a:t>
            </a:r>
            <a:r>
              <a:rPr lang="da-DK" sz="2000" b="1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da-DK" sz="20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Infarction</a:t>
            </a:r>
            <a:endParaRPr lang="da-DK" sz="20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FDDC6BA3-FD8F-5B6D-1975-CC008FEFF9C6}"/>
              </a:ext>
            </a:extLst>
          </p:cNvPr>
          <p:cNvSpPr txBox="1"/>
          <p:nvPr/>
        </p:nvSpPr>
        <p:spPr>
          <a:xfrm>
            <a:off x="107504" y="3841855"/>
            <a:ext cx="11503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a-DK" sz="20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Bleeding</a:t>
            </a:r>
            <a:endParaRPr lang="da-DK" sz="20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79631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sz="2400"/>
              <a:t>Key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MT"/>
              </a:rPr>
              <a:t>Performing PCI in patients undergoing TAVI significantly reduced death, myocardial infarction or urgent revascularisation compared with TAVI alone</a:t>
            </a:r>
          </a:p>
          <a:p>
            <a:endParaRPr lang="en-GB" sz="1800" dirty="0">
              <a:latin typeface="Aptos" panose="020B0004020202020204" pitchFamily="34" charset="0"/>
              <a:ea typeface="Times New Roman" panose="02020603050405020304" pitchFamily="18" charset="0"/>
              <a:cs typeface="ArialMT"/>
            </a:endParaRPr>
          </a:p>
          <a:p>
            <a:r>
              <a:rPr lang="en-GB" sz="1800" dirty="0">
                <a:latin typeface="Aptos" panose="020B0004020202020204" pitchFamily="34" charset="0"/>
                <a:ea typeface="Calibri" panose="020F0502020204030204" pitchFamily="34" charset="0"/>
                <a:cs typeface="ArialMT"/>
              </a:rPr>
              <a:t>The marked reduction in numbers of myocardial infarction with PCI was surprising.</a:t>
            </a:r>
          </a:p>
          <a:p>
            <a:endParaRPr lang="en-GB" sz="1800" dirty="0">
              <a:latin typeface="Aptos" panose="020B0004020202020204" pitchFamily="34" charset="0"/>
              <a:ea typeface="Times New Roman" panose="02020603050405020304" pitchFamily="18" charset="0"/>
              <a:cs typeface="ArialMT"/>
            </a:endParaRPr>
          </a:p>
          <a:p>
            <a:r>
              <a:rPr lang="en-GB" sz="1800" dirty="0">
                <a:latin typeface="Aptos" panose="020B0004020202020204" pitchFamily="34" charset="0"/>
                <a:ea typeface="Times New Roman" panose="02020603050405020304" pitchFamily="18" charset="0"/>
                <a:cs typeface="ArialMT"/>
              </a:rPr>
              <a:t>As expected, there was more bleedings with PCI.</a:t>
            </a:r>
            <a:endParaRPr lang="da-D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sz="1800" dirty="0">
              <a:latin typeface="Aptos" panose="020B0004020202020204" pitchFamily="34" charset="0"/>
              <a:ea typeface="Calibri" panose="020F0502020204030204" pitchFamily="34" charset="0"/>
              <a:cs typeface="ArialMT"/>
            </a:endParaRPr>
          </a:p>
          <a:p>
            <a:r>
              <a:rPr lang="en-GB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MT"/>
              </a:rPr>
              <a:t>For patients treated with TAVI who also have stable coronary artery disease performing PCI should be the standard of care.</a:t>
            </a:r>
          </a:p>
          <a:p>
            <a:r>
              <a:rPr lang="en-GB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MT"/>
              </a:rPr>
              <a:t> </a:t>
            </a:r>
            <a:endParaRPr lang="fr-FR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C_PPT_Light_220817-16-9">
  <a:themeElements>
    <a:clrScheme name="ESC // branding 2017">
      <a:dk1>
        <a:sysClr val="windowText" lastClr="000000"/>
      </a:dk1>
      <a:lt1>
        <a:sysClr val="window" lastClr="FFFFFF"/>
      </a:lt1>
      <a:dk2>
        <a:srgbClr val="595959"/>
      </a:dk2>
      <a:lt2>
        <a:srgbClr val="F2F2F2"/>
      </a:lt2>
      <a:accent1>
        <a:srgbClr val="AE1022"/>
      </a:accent1>
      <a:accent2>
        <a:srgbClr val="552682"/>
      </a:accent2>
      <a:accent3>
        <a:srgbClr val="00ABAA"/>
      </a:accent3>
      <a:accent4>
        <a:srgbClr val="005694"/>
      </a:accent4>
      <a:accent5>
        <a:srgbClr val="FBB800"/>
      </a:accent5>
      <a:accent6>
        <a:srgbClr val="EF7918"/>
      </a:accent6>
      <a:hlink>
        <a:srgbClr val="F8B836"/>
      </a:hlink>
      <a:folHlink>
        <a:srgbClr val="F5832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 marL="38700" indent="0" algn="l" defTabSz="360000" rtl="0" eaLnBrk="1" latinLnBrk="0" hangingPunct="1">
          <a:spcBef>
            <a:spcPct val="20000"/>
          </a:spcBef>
          <a:buClr>
            <a:srgbClr val="C00000"/>
          </a:buClr>
          <a:buFont typeface="Arial" panose="020B0604020202020204" pitchFamily="34" charset="0"/>
          <a:buNone/>
          <a:defRPr sz="1600" b="1" i="0" kern="1200" dirty="0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C_PPT_GENERIC_12012021  -  Read-Only" id="{8CB5A6F9-0108-4F1C-927D-5872DF40D793}" vid="{717AFAD0-94CD-4965-A011-B2544BC082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0CA37B410A544A99B6A9D265097CBE" ma:contentTypeVersion="14" ma:contentTypeDescription="Crée un document." ma:contentTypeScope="" ma:versionID="7f8971810fb84b758c1621f5d055a6ae">
  <xsd:schema xmlns:xsd="http://www.w3.org/2001/XMLSchema" xmlns:xs="http://www.w3.org/2001/XMLSchema" xmlns:p="http://schemas.microsoft.com/office/2006/metadata/properties" xmlns:ns2="539a4351-57d9-42bb-9c72-2e0841c21f83" xmlns:ns3="5d58466a-1fdf-4051-97fc-97f65b69d6c0" targetNamespace="http://schemas.microsoft.com/office/2006/metadata/properties" ma:root="true" ma:fieldsID="e2c4f43a53ba759e88b56988b87e4f2a" ns2:_="" ns3:_="">
    <xsd:import namespace="539a4351-57d9-42bb-9c72-2e0841c21f83"/>
    <xsd:import namespace="5d58466a-1fdf-4051-97fc-97f65b69d6c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9a4351-57d9-42bb-9c72-2e0841c21f8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83c261f7-3cf8-48e4-a582-2dde99f5bf03}" ma:internalName="TaxCatchAll" ma:showField="CatchAllData" ma:web="539a4351-57d9-42bb-9c72-2e0841c21f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58466a-1fdf-4051-97fc-97f65b69d6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alises d’images" ma:readOnly="false" ma:fieldId="{5cf76f15-5ced-4ddc-b409-7134ff3c332f}" ma:taxonomyMulti="true" ma:sspId="16062b77-469d-4a29-aa61-cf6667edfa4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39a4351-57d9-42bb-9c72-2e0841c21f83" xsi:nil="true"/>
    <lcf76f155ced4ddcb4097134ff3c332f xmlns="5d58466a-1fdf-4051-97fc-97f65b69d6c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14E1272-5B15-4DE4-8599-F67BAF94B2B4}"/>
</file>

<file path=customXml/itemProps2.xml><?xml version="1.0" encoding="utf-8"?>
<ds:datastoreItem xmlns:ds="http://schemas.openxmlformats.org/officeDocument/2006/customXml" ds:itemID="{EFE435F9-E142-4BDF-A20D-F02814DDCF28}"/>
</file>

<file path=customXml/itemProps3.xml><?xml version="1.0" encoding="utf-8"?>
<ds:datastoreItem xmlns:ds="http://schemas.openxmlformats.org/officeDocument/2006/customXml" ds:itemID="{86FE6061-C14F-4676-9A13-7CFFFD15DFAD}"/>
</file>

<file path=docProps/app.xml><?xml version="1.0" encoding="utf-8"?>
<Properties xmlns="http://schemas.openxmlformats.org/officeDocument/2006/extended-properties" xmlns:vt="http://schemas.openxmlformats.org/officeDocument/2006/docPropsVTypes">
  <Template>ESC_PPT_Light_220817-16-9</Template>
  <TotalTime>162</TotalTime>
  <Words>228</Words>
  <Application>Microsoft Macintosh PowerPoint</Application>
  <PresentationFormat>Affichage à l'écran (16:9)</PresentationFormat>
  <Paragraphs>44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4" baseType="lpstr">
      <vt:lpstr>ＭＳ Ｐゴシック</vt:lpstr>
      <vt:lpstr>Aptos</vt:lpstr>
      <vt:lpstr>Arial</vt:lpstr>
      <vt:lpstr>Calibri</vt:lpstr>
      <vt:lpstr>Cambria Math</vt:lpstr>
      <vt:lpstr>Times New Roman</vt:lpstr>
      <vt:lpstr>Verdana</vt:lpstr>
      <vt:lpstr>ESC_PPT_Light_220817-16-9</vt:lpstr>
      <vt:lpstr>Présentation PowerPoint</vt:lpstr>
      <vt:lpstr>Conclusion</vt:lpstr>
      <vt:lpstr>Purpose and key points about methods</vt:lpstr>
      <vt:lpstr>Purpose and key points about methods</vt:lpstr>
      <vt:lpstr>Results </vt:lpstr>
      <vt:lpstr>Key messages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Roland COLLIN</dc:creator>
  <cp:lastModifiedBy>Lara Dogliotti</cp:lastModifiedBy>
  <cp:revision>30</cp:revision>
  <dcterms:created xsi:type="dcterms:W3CDTF">2021-07-16T09:19:14Z</dcterms:created>
  <dcterms:modified xsi:type="dcterms:W3CDTF">2024-08-30T06:54:12Z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0x010100F10CA37B410A544A99B6A9D265097CBE</vt:lpwstr>
  </property>
</Properties>
</file>