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AE1022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AE1022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AE1022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jp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7668768" y="0"/>
            <a:ext cx="1475231" cy="8747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7864703" y="73925"/>
            <a:ext cx="1186990" cy="4095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6426636" y="4624549"/>
            <a:ext cx="395999" cy="5189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6806641" y="4783232"/>
            <a:ext cx="1211131" cy="2159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6767196" y="4899379"/>
            <a:ext cx="2304160" cy="2441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5539" y="90932"/>
            <a:ext cx="471678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AE1022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46354" y="1273555"/>
            <a:ext cx="4517390" cy="12185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openxmlformats.org/officeDocument/2006/relationships/image" Target="../media/image30.png"/><Relationship Id="rId17" Type="http://schemas.openxmlformats.org/officeDocument/2006/relationships/image" Target="../media/image31.png"/><Relationship Id="rId18" Type="http://schemas.openxmlformats.org/officeDocument/2006/relationships/image" Target="../media/image32.png"/><Relationship Id="rId19" Type="http://schemas.openxmlformats.org/officeDocument/2006/relationships/image" Target="../media/image33.png"/><Relationship Id="rId20" Type="http://schemas.openxmlformats.org/officeDocument/2006/relationships/image" Target="../media/image34.png"/><Relationship Id="rId21" Type="http://schemas.openxmlformats.org/officeDocument/2006/relationships/image" Target="../media/image35.png"/><Relationship Id="rId22" Type="http://schemas.openxmlformats.org/officeDocument/2006/relationships/image" Target="../media/image36.png"/><Relationship Id="rId23" Type="http://schemas.openxmlformats.org/officeDocument/2006/relationships/image" Target="../media/image37.png"/><Relationship Id="rId24" Type="http://schemas.openxmlformats.org/officeDocument/2006/relationships/image" Target="../media/image38.png"/><Relationship Id="rId25" Type="http://schemas.openxmlformats.org/officeDocument/2006/relationships/image" Target="../media/image39.png"/><Relationship Id="rId26" Type="http://schemas.openxmlformats.org/officeDocument/2006/relationships/image" Target="../media/image40.png"/><Relationship Id="rId27" Type="http://schemas.openxmlformats.org/officeDocument/2006/relationships/image" Target="../media/image41.png"/><Relationship Id="rId28" Type="http://schemas.openxmlformats.org/officeDocument/2006/relationships/image" Target="../media/image42.png"/><Relationship Id="rId29" Type="http://schemas.openxmlformats.org/officeDocument/2006/relationships/image" Target="../media/image43.png"/><Relationship Id="rId30" Type="http://schemas.openxmlformats.org/officeDocument/2006/relationships/image" Target="../media/image44.png"/><Relationship Id="rId31" Type="http://schemas.openxmlformats.org/officeDocument/2006/relationships/image" Target="../media/image45.png"/><Relationship Id="rId32" Type="http://schemas.openxmlformats.org/officeDocument/2006/relationships/image" Target="../media/image46.png"/><Relationship Id="rId33" Type="http://schemas.openxmlformats.org/officeDocument/2006/relationships/image" Target="../media/image47.png"/><Relationship Id="rId34" Type="http://schemas.openxmlformats.org/officeDocument/2006/relationships/image" Target="../media/image48.png"/><Relationship Id="rId35" Type="http://schemas.openxmlformats.org/officeDocument/2006/relationships/image" Target="../media/image49.png"/><Relationship Id="rId36" Type="http://schemas.openxmlformats.org/officeDocument/2006/relationships/image" Target="../media/image50.png"/><Relationship Id="rId37" Type="http://schemas.openxmlformats.org/officeDocument/2006/relationships/image" Target="../media/image51.png"/><Relationship Id="rId38" Type="http://schemas.openxmlformats.org/officeDocument/2006/relationships/image" Target="../media/image52.png"/><Relationship Id="rId39" Type="http://schemas.openxmlformats.org/officeDocument/2006/relationships/image" Target="../media/image53.png"/><Relationship Id="rId40" Type="http://schemas.openxmlformats.org/officeDocument/2006/relationships/image" Target="../media/image54.png"/><Relationship Id="rId41" Type="http://schemas.openxmlformats.org/officeDocument/2006/relationships/image" Target="../media/image5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62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image" Target="../media/image68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8900" y="711707"/>
            <a:ext cx="6439535" cy="1838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815"/>
              </a:lnSpc>
              <a:spcBef>
                <a:spcPts val="100"/>
              </a:spcBef>
            </a:pPr>
            <a:r>
              <a:rPr dirty="0" sz="3200" spc="-5"/>
              <a:t>The OCCUPI </a:t>
            </a:r>
            <a:r>
              <a:rPr dirty="0" sz="3200" spc="-10"/>
              <a:t>Randomized </a:t>
            </a:r>
            <a:r>
              <a:rPr dirty="0" sz="3200" spc="-5"/>
              <a:t>Clinical</a:t>
            </a:r>
            <a:r>
              <a:rPr dirty="0" sz="3200" spc="-35"/>
              <a:t> </a:t>
            </a:r>
            <a:r>
              <a:rPr dirty="0" sz="3200" spc="-30"/>
              <a:t>Trial:</a:t>
            </a:r>
            <a:endParaRPr sz="3200"/>
          </a:p>
          <a:p>
            <a:pPr marL="12700" marR="1186815">
              <a:lnSpc>
                <a:spcPts val="5210"/>
              </a:lnSpc>
              <a:spcBef>
                <a:spcPts val="204"/>
              </a:spcBef>
            </a:pPr>
            <a:r>
              <a:rPr dirty="0" sz="4400" spc="-35"/>
              <a:t>OCT-guided </a:t>
            </a:r>
            <a:r>
              <a:rPr dirty="0" sz="4400" spc="-5"/>
              <a:t>PCI </a:t>
            </a:r>
            <a:r>
              <a:rPr dirty="0" sz="4400" spc="-30"/>
              <a:t>for </a:t>
            </a:r>
            <a:r>
              <a:rPr dirty="0" sz="4400" spc="-5"/>
              <a:t>the  </a:t>
            </a:r>
            <a:r>
              <a:rPr dirty="0" sz="4400" spc="-20"/>
              <a:t>complex</a:t>
            </a:r>
            <a:r>
              <a:rPr dirty="0" sz="4400"/>
              <a:t> </a:t>
            </a:r>
            <a:r>
              <a:rPr dirty="0" sz="4400" spc="-5"/>
              <a:t>lesions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086616" y="2872739"/>
            <a:ext cx="6403975" cy="16249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libri"/>
                <a:cs typeface="Calibri"/>
              </a:rPr>
              <a:t>funded by Abbott </a:t>
            </a:r>
            <a:r>
              <a:rPr dirty="0" sz="1400" spc="-10">
                <a:latin typeface="Calibri"/>
                <a:cs typeface="Calibri"/>
              </a:rPr>
              <a:t>Vascular </a:t>
            </a:r>
            <a:r>
              <a:rPr dirty="0" sz="1400">
                <a:latin typeface="Calibri"/>
                <a:cs typeface="Calibri"/>
              </a:rPr>
              <a:t>and </a:t>
            </a:r>
            <a:r>
              <a:rPr dirty="0" sz="1400" spc="-5">
                <a:latin typeface="Calibri"/>
                <a:cs typeface="Calibri"/>
              </a:rPr>
              <a:t>supported by </a:t>
            </a:r>
            <a:r>
              <a:rPr dirty="0" sz="1400">
                <a:latin typeface="Calibri"/>
                <a:cs typeface="Calibri"/>
              </a:rPr>
              <a:t>the </a:t>
            </a:r>
            <a:r>
              <a:rPr dirty="0" sz="1400" spc="-5">
                <a:latin typeface="Calibri"/>
                <a:cs typeface="Calibri"/>
              </a:rPr>
              <a:t>Cardiovascular </a:t>
            </a:r>
            <a:r>
              <a:rPr dirty="0" sz="1400" spc="-10">
                <a:latin typeface="Calibri"/>
                <a:cs typeface="Calibri"/>
              </a:rPr>
              <a:t>Research </a:t>
            </a:r>
            <a:r>
              <a:rPr dirty="0" sz="1400" spc="-5">
                <a:latin typeface="Calibri"/>
                <a:cs typeface="Calibri"/>
              </a:rPr>
              <a:t>center</a:t>
            </a:r>
            <a:r>
              <a:rPr dirty="0" sz="1400" spc="7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(Korea)</a:t>
            </a:r>
            <a:endParaRPr sz="140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  <a:spcBef>
                <a:spcPts val="1390"/>
              </a:spcBef>
            </a:pPr>
            <a:r>
              <a:rPr dirty="0" sz="1400">
                <a:latin typeface="Calibri"/>
                <a:cs typeface="Calibri"/>
              </a:rPr>
              <a:t>Other </a:t>
            </a:r>
            <a:r>
              <a:rPr dirty="0" sz="1400" spc="-5">
                <a:latin typeface="Calibri"/>
                <a:cs typeface="Calibri"/>
              </a:rPr>
              <a:t>declaration of </a:t>
            </a:r>
            <a:r>
              <a:rPr dirty="0" sz="1400" spc="-10">
                <a:latin typeface="Calibri"/>
                <a:cs typeface="Calibri"/>
              </a:rPr>
              <a:t>Interest, </a:t>
            </a:r>
            <a:r>
              <a:rPr dirty="0" sz="1400">
                <a:latin typeface="Calibri"/>
                <a:cs typeface="Calibri"/>
              </a:rPr>
              <a:t>nothing </a:t>
            </a:r>
            <a:r>
              <a:rPr dirty="0" sz="1400" spc="-5">
                <a:latin typeface="Calibri"/>
                <a:cs typeface="Calibri"/>
              </a:rPr>
              <a:t>to disclose directly </a:t>
            </a:r>
            <a:r>
              <a:rPr dirty="0" sz="1400" spc="-10">
                <a:latin typeface="Calibri"/>
                <a:cs typeface="Calibri"/>
              </a:rPr>
              <a:t>related </a:t>
            </a:r>
            <a:r>
              <a:rPr dirty="0" sz="1400" spc="-5">
                <a:latin typeface="Calibri"/>
                <a:cs typeface="Calibri"/>
              </a:rPr>
              <a:t>to </a:t>
            </a:r>
            <a:r>
              <a:rPr dirty="0" sz="1400">
                <a:latin typeface="Calibri"/>
                <a:cs typeface="Calibri"/>
              </a:rPr>
              <a:t>this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presentation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spc="-10" b="1">
                <a:latin typeface="Calibri"/>
                <a:cs typeface="Calibri"/>
              </a:rPr>
              <a:t>Byeong-Keuk </a:t>
            </a:r>
            <a:r>
              <a:rPr dirty="0" sz="1600" spc="-5" b="1">
                <a:latin typeface="Calibri"/>
                <a:cs typeface="Calibri"/>
              </a:rPr>
              <a:t>Kim, </a:t>
            </a:r>
            <a:r>
              <a:rPr dirty="0" sz="1600" spc="-15" b="1">
                <a:latin typeface="Calibri"/>
                <a:cs typeface="Calibri"/>
              </a:rPr>
              <a:t>MD,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AE1022"/>
                </a:solidFill>
                <a:latin typeface="Calibri"/>
                <a:cs typeface="Calibri"/>
              </a:rPr>
              <a:t>Hot </a:t>
            </a:r>
            <a:r>
              <a:rPr dirty="0" sz="1600" spc="-5">
                <a:solidFill>
                  <a:srgbClr val="AE1022"/>
                </a:solidFill>
                <a:latin typeface="Calibri"/>
                <a:cs typeface="Calibri"/>
              </a:rPr>
              <a:t>Line </a:t>
            </a:r>
            <a:r>
              <a:rPr dirty="0" sz="1600">
                <a:solidFill>
                  <a:srgbClr val="AE1022"/>
                </a:solidFill>
                <a:latin typeface="Calibri"/>
                <a:cs typeface="Calibri"/>
              </a:rPr>
              <a:t>11 (Sep 2,</a:t>
            </a:r>
            <a:r>
              <a:rPr dirty="0" sz="1600" spc="-5">
                <a:solidFill>
                  <a:srgbClr val="AE102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AE1022"/>
                </a:solidFill>
                <a:latin typeface="Calibri"/>
                <a:cs typeface="Calibri"/>
              </a:rPr>
              <a:t>2024)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739" y="335788"/>
            <a:ext cx="2464435" cy="360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20">
                <a:solidFill>
                  <a:srgbClr val="C00000"/>
                </a:solidFill>
              </a:rPr>
              <a:t>Abstract’s</a:t>
            </a:r>
            <a:r>
              <a:rPr dirty="0" sz="2200" spc="-35">
                <a:solidFill>
                  <a:srgbClr val="C00000"/>
                </a:solidFill>
              </a:rPr>
              <a:t> </a:t>
            </a:r>
            <a:r>
              <a:rPr dirty="0" sz="2200" spc="-5">
                <a:solidFill>
                  <a:srgbClr val="C00000"/>
                </a:solidFill>
              </a:rPr>
              <a:t>conclusion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546284" y="910844"/>
            <a:ext cx="8107680" cy="20008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10"/>
              </a:spcBef>
            </a:pPr>
            <a:r>
              <a:rPr dirty="0" sz="1800" spc="-5" b="1">
                <a:latin typeface="Calibri"/>
                <a:cs typeface="Calibri"/>
              </a:rPr>
              <a:t>In this </a:t>
            </a:r>
            <a:r>
              <a:rPr dirty="0" sz="1800" spc="-10" b="1">
                <a:latin typeface="Calibri"/>
                <a:cs typeface="Calibri"/>
              </a:rPr>
              <a:t>multi-center </a:t>
            </a:r>
            <a:r>
              <a:rPr dirty="0" sz="1800" spc="-15" b="1">
                <a:latin typeface="Calibri"/>
                <a:cs typeface="Calibri"/>
              </a:rPr>
              <a:t>randomized </a:t>
            </a:r>
            <a:r>
              <a:rPr dirty="0" sz="1800" spc="-5" b="1">
                <a:latin typeface="Calibri"/>
                <a:cs typeface="Calibri"/>
              </a:rPr>
              <a:t>OCCUPI trial </a:t>
            </a:r>
            <a:r>
              <a:rPr dirty="0" sz="1800" spc="-15" b="1">
                <a:latin typeface="Calibri"/>
                <a:cs typeface="Calibri"/>
              </a:rPr>
              <a:t>involving </a:t>
            </a:r>
            <a:r>
              <a:rPr dirty="0" sz="1800" spc="-10" b="1">
                <a:latin typeface="Calibri"/>
                <a:cs typeface="Calibri"/>
              </a:rPr>
              <a:t>patients requiring </a:t>
            </a:r>
            <a:r>
              <a:rPr dirty="0" sz="1800" spc="-5" b="1">
                <a:latin typeface="Calibri"/>
                <a:cs typeface="Calibri"/>
              </a:rPr>
              <a:t>PCI with </a:t>
            </a:r>
            <a:r>
              <a:rPr dirty="0" sz="1800" spc="-10" b="1">
                <a:latin typeface="Calibri"/>
                <a:cs typeface="Calibri"/>
              </a:rPr>
              <a:t>DES  implantation because </a:t>
            </a:r>
            <a:r>
              <a:rPr dirty="0" sz="1800" spc="-5" b="1">
                <a:latin typeface="Calibri"/>
                <a:cs typeface="Calibri"/>
              </a:rPr>
              <a:t>of </a:t>
            </a:r>
            <a:r>
              <a:rPr dirty="0" sz="1800" spc="-10" b="1">
                <a:latin typeface="Calibri"/>
                <a:cs typeface="Calibri"/>
              </a:rPr>
              <a:t>anatomically complex </a:t>
            </a:r>
            <a:r>
              <a:rPr dirty="0" sz="1800" spc="-5" b="1">
                <a:latin typeface="Calibri"/>
                <a:cs typeface="Calibri"/>
              </a:rPr>
              <a:t>lesions, </a:t>
            </a:r>
            <a:r>
              <a:rPr dirty="0" sz="1800" b="1">
                <a:latin typeface="Calibri"/>
                <a:cs typeface="Calibri"/>
              </a:rPr>
              <a:t>OCT </a:t>
            </a:r>
            <a:r>
              <a:rPr dirty="0" sz="1800" spc="-5" b="1">
                <a:latin typeface="Calibri"/>
                <a:cs typeface="Calibri"/>
              </a:rPr>
              <a:t>guidance </a:t>
            </a:r>
            <a:r>
              <a:rPr dirty="0" sz="1800" spc="-15" b="1">
                <a:latin typeface="Calibri"/>
                <a:cs typeface="Calibri"/>
              </a:rPr>
              <a:t>resulted </a:t>
            </a:r>
            <a:r>
              <a:rPr dirty="0" sz="1800" spc="-5" b="1">
                <a:latin typeface="Calibri"/>
                <a:cs typeface="Calibri"/>
              </a:rPr>
              <a:t>in </a:t>
            </a:r>
            <a:r>
              <a:rPr dirty="0" sz="1800" b="1">
                <a:latin typeface="Calibri"/>
                <a:cs typeface="Calibri"/>
              </a:rPr>
              <a:t>a  </a:t>
            </a:r>
            <a:r>
              <a:rPr dirty="0" sz="1800" spc="-10" b="1">
                <a:latin typeface="Calibri"/>
                <a:cs typeface="Calibri"/>
              </a:rPr>
              <a:t>lower </a:t>
            </a:r>
            <a:r>
              <a:rPr dirty="0" sz="1800" spc="-5" b="1">
                <a:latin typeface="Calibri"/>
                <a:cs typeface="Calibri"/>
              </a:rPr>
              <a:t>incidence of </a:t>
            </a:r>
            <a:r>
              <a:rPr dirty="0" sz="1800" spc="-10" b="1">
                <a:latin typeface="Calibri"/>
                <a:cs typeface="Calibri"/>
              </a:rPr>
              <a:t>1-year composite </a:t>
            </a:r>
            <a:r>
              <a:rPr dirty="0" sz="1800" spc="-5" b="1">
                <a:latin typeface="Calibri"/>
                <a:cs typeface="Calibri"/>
              </a:rPr>
              <a:t>of </a:t>
            </a:r>
            <a:r>
              <a:rPr dirty="0" sz="1800" spc="-10" b="1">
                <a:latin typeface="Calibri"/>
                <a:cs typeface="Calibri"/>
              </a:rPr>
              <a:t>cardiac death, </a:t>
            </a:r>
            <a:r>
              <a:rPr dirty="0" sz="1800" spc="-15" b="1">
                <a:latin typeface="Calibri"/>
                <a:cs typeface="Calibri"/>
              </a:rPr>
              <a:t>myocardial </a:t>
            </a:r>
            <a:r>
              <a:rPr dirty="0" sz="1800" spc="-10" b="1">
                <a:latin typeface="Calibri"/>
                <a:cs typeface="Calibri"/>
              </a:rPr>
              <a:t>infarction, </a:t>
            </a:r>
            <a:r>
              <a:rPr dirty="0" sz="1800" spc="-20" b="1">
                <a:latin typeface="Calibri"/>
                <a:cs typeface="Calibri"/>
              </a:rPr>
              <a:t>stent  </a:t>
            </a:r>
            <a:r>
              <a:rPr dirty="0" sz="1800" spc="-10" b="1">
                <a:latin typeface="Calibri"/>
                <a:cs typeface="Calibri"/>
              </a:rPr>
              <a:t>thrombosis, </a:t>
            </a:r>
            <a:r>
              <a:rPr dirty="0" sz="1800" spc="-5" b="1">
                <a:latin typeface="Calibri"/>
                <a:cs typeface="Calibri"/>
              </a:rPr>
              <a:t>or </a:t>
            </a:r>
            <a:r>
              <a:rPr dirty="0" sz="1800" spc="-10" b="1">
                <a:latin typeface="Calibri"/>
                <a:cs typeface="Calibri"/>
              </a:rPr>
              <a:t>ischemia-driven </a:t>
            </a:r>
            <a:r>
              <a:rPr dirty="0" sz="1800" spc="-20" b="1">
                <a:latin typeface="Calibri"/>
                <a:cs typeface="Calibri"/>
              </a:rPr>
              <a:t>target-vessel </a:t>
            </a:r>
            <a:r>
              <a:rPr dirty="0" sz="1800" spc="-15" b="1">
                <a:latin typeface="Calibri"/>
                <a:cs typeface="Calibri"/>
              </a:rPr>
              <a:t>revascularization </a:t>
            </a:r>
            <a:r>
              <a:rPr dirty="0" sz="1800" spc="-5" b="1">
                <a:latin typeface="Calibri"/>
                <a:cs typeface="Calibri"/>
              </a:rPr>
              <a:t>than </a:t>
            </a:r>
            <a:r>
              <a:rPr dirty="0" sz="1800" spc="-15" b="1">
                <a:latin typeface="Calibri"/>
                <a:cs typeface="Calibri"/>
              </a:rPr>
              <a:t>angiography  </a:t>
            </a:r>
            <a:r>
              <a:rPr dirty="0" sz="1800" spc="-10" b="1">
                <a:latin typeface="Calibri"/>
                <a:cs typeface="Calibri"/>
              </a:rPr>
              <a:t>guidance.</a:t>
            </a:r>
            <a:endParaRPr sz="1800">
              <a:latin typeface="Calibri"/>
              <a:cs typeface="Calibri"/>
            </a:endParaRPr>
          </a:p>
          <a:p>
            <a:pPr marL="12700" marR="318770">
              <a:lnSpc>
                <a:spcPct val="101099"/>
              </a:lnSpc>
              <a:spcBef>
                <a:spcPts val="434"/>
              </a:spcBef>
            </a:pPr>
            <a:r>
              <a:rPr dirty="0" sz="1800" spc="-10" b="1">
                <a:latin typeface="Calibri"/>
                <a:cs typeface="Calibri"/>
              </a:rPr>
              <a:t>These </a:t>
            </a:r>
            <a:r>
              <a:rPr dirty="0" sz="1800" spc="-5" b="1">
                <a:latin typeface="Calibri"/>
                <a:cs typeface="Calibri"/>
              </a:rPr>
              <a:t>findings support the </a:t>
            </a:r>
            <a:r>
              <a:rPr dirty="0" sz="1800" spc="-10" b="1">
                <a:latin typeface="Calibri"/>
                <a:cs typeface="Calibri"/>
              </a:rPr>
              <a:t>therapeutic benefit </a:t>
            </a:r>
            <a:r>
              <a:rPr dirty="0" sz="1800" spc="-5" b="1">
                <a:latin typeface="Calibri"/>
                <a:cs typeface="Calibri"/>
              </a:rPr>
              <a:t>of OCT as an </a:t>
            </a:r>
            <a:r>
              <a:rPr dirty="0" sz="1800" spc="-10" b="1">
                <a:latin typeface="Calibri"/>
                <a:cs typeface="Calibri"/>
              </a:rPr>
              <a:t>effective </a:t>
            </a:r>
            <a:r>
              <a:rPr dirty="0" sz="1800" spc="-15" b="1">
                <a:latin typeface="Calibri"/>
                <a:cs typeface="Calibri"/>
              </a:rPr>
              <a:t>intravascular  </a:t>
            </a:r>
            <a:r>
              <a:rPr dirty="0" sz="1800" spc="-5" b="1">
                <a:latin typeface="Calibri"/>
                <a:cs typeface="Calibri"/>
              </a:rPr>
              <a:t>imaging modality in </a:t>
            </a:r>
            <a:r>
              <a:rPr dirty="0" sz="1800" spc="-10" b="1">
                <a:latin typeface="Calibri"/>
                <a:cs typeface="Calibri"/>
              </a:rPr>
              <a:t>treating complex</a:t>
            </a:r>
            <a:r>
              <a:rPr dirty="0" sz="1800" spc="2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lesions.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739" y="204723"/>
            <a:ext cx="4557395" cy="360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5"/>
              <a:t>Purpose and </a:t>
            </a:r>
            <a:r>
              <a:rPr dirty="0" sz="2200" spc="-30"/>
              <a:t>key </a:t>
            </a:r>
            <a:r>
              <a:rPr dirty="0" sz="2200" spc="-10"/>
              <a:t>points </a:t>
            </a:r>
            <a:r>
              <a:rPr dirty="0" sz="2200" spc="-5"/>
              <a:t>about methods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402738" y="602995"/>
            <a:ext cx="8171180" cy="1457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1800" spc="-10" b="1">
                <a:latin typeface="Calibri"/>
                <a:cs typeface="Calibri"/>
              </a:rPr>
              <a:t>Purpose: </a:t>
            </a:r>
            <a:r>
              <a:rPr dirty="0" sz="1800" spc="-80" b="1">
                <a:latin typeface="Calibri"/>
                <a:cs typeface="Calibri"/>
              </a:rPr>
              <a:t>To </a:t>
            </a:r>
            <a:r>
              <a:rPr dirty="0" sz="1800" spc="-10" b="1">
                <a:latin typeface="Calibri"/>
                <a:cs typeface="Calibri"/>
              </a:rPr>
              <a:t>compare </a:t>
            </a:r>
            <a:r>
              <a:rPr dirty="0" sz="1800" spc="-5" b="1">
                <a:latin typeface="Calibri"/>
                <a:cs typeface="Calibri"/>
              </a:rPr>
              <a:t>the </a:t>
            </a:r>
            <a:r>
              <a:rPr dirty="0" sz="1800" spc="-10" b="1">
                <a:latin typeface="Calibri"/>
                <a:cs typeface="Calibri"/>
              </a:rPr>
              <a:t>clinical benefits </a:t>
            </a:r>
            <a:r>
              <a:rPr dirty="0" sz="1800" spc="-5" b="1">
                <a:latin typeface="Calibri"/>
                <a:cs typeface="Calibri"/>
              </a:rPr>
              <a:t>of </a:t>
            </a:r>
            <a:r>
              <a:rPr dirty="0" sz="1800" spc="-20" b="1">
                <a:latin typeface="Calibri"/>
                <a:cs typeface="Calibri"/>
              </a:rPr>
              <a:t>OCT-guided </a:t>
            </a:r>
            <a:r>
              <a:rPr dirty="0" sz="1800" b="1">
                <a:latin typeface="Calibri"/>
                <a:cs typeface="Calibri"/>
              </a:rPr>
              <a:t>PCI </a:t>
            </a:r>
            <a:r>
              <a:rPr dirty="0" sz="1800" spc="-5" b="1">
                <a:latin typeface="Calibri"/>
                <a:cs typeface="Calibri"/>
              </a:rPr>
              <a:t>vs. </a:t>
            </a:r>
            <a:r>
              <a:rPr dirty="0" sz="1800" spc="-15" b="1">
                <a:latin typeface="Calibri"/>
                <a:cs typeface="Calibri"/>
              </a:rPr>
              <a:t>angiography-guided  </a:t>
            </a:r>
            <a:r>
              <a:rPr dirty="0" sz="1800" spc="-5" b="1">
                <a:latin typeface="Calibri"/>
                <a:cs typeface="Calibri"/>
              </a:rPr>
              <a:t>PCI </a:t>
            </a:r>
            <a:r>
              <a:rPr dirty="0" sz="1800" spc="-15" b="1">
                <a:latin typeface="Calibri"/>
                <a:cs typeface="Calibri"/>
              </a:rPr>
              <a:t>for complex </a:t>
            </a:r>
            <a:r>
              <a:rPr dirty="0" sz="1800" spc="-10" b="1">
                <a:latin typeface="Calibri"/>
                <a:cs typeface="Calibri"/>
              </a:rPr>
              <a:t>lesions, assessed </a:t>
            </a:r>
            <a:r>
              <a:rPr dirty="0" sz="1800" spc="-5" b="1">
                <a:latin typeface="Calibri"/>
                <a:cs typeface="Calibri"/>
              </a:rPr>
              <a:t>as the </a:t>
            </a:r>
            <a:r>
              <a:rPr dirty="0" sz="1800" spc="-25" b="1">
                <a:latin typeface="Calibri"/>
                <a:cs typeface="Calibri"/>
              </a:rPr>
              <a:t>rate </a:t>
            </a:r>
            <a:r>
              <a:rPr dirty="0" sz="1800" spc="-5" b="1">
                <a:latin typeface="Calibri"/>
                <a:cs typeface="Calibri"/>
              </a:rPr>
              <a:t>of major </a:t>
            </a:r>
            <a:r>
              <a:rPr dirty="0" sz="1800" spc="-15" b="1">
                <a:latin typeface="Calibri"/>
                <a:cs typeface="Calibri"/>
              </a:rPr>
              <a:t>adverse </a:t>
            </a:r>
            <a:r>
              <a:rPr dirty="0" sz="1800" spc="-10" b="1">
                <a:latin typeface="Calibri"/>
                <a:cs typeface="Calibri"/>
              </a:rPr>
              <a:t>cardiac </a:t>
            </a:r>
            <a:r>
              <a:rPr dirty="0" sz="1800" spc="-15" b="1">
                <a:latin typeface="Calibri"/>
                <a:cs typeface="Calibri"/>
              </a:rPr>
              <a:t>events  </a:t>
            </a:r>
            <a:r>
              <a:rPr dirty="0" sz="1800" spc="-10" b="1">
                <a:latin typeface="Calibri"/>
                <a:cs typeface="Calibri"/>
              </a:rPr>
              <a:t>(MACE) at </a:t>
            </a:r>
            <a:r>
              <a:rPr dirty="0" sz="1800" b="1">
                <a:latin typeface="Calibri"/>
                <a:cs typeface="Calibri"/>
              </a:rPr>
              <a:t>1</a:t>
            </a:r>
            <a:r>
              <a:rPr dirty="0" sz="1800" spc="3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year</a:t>
            </a:r>
            <a:endParaRPr sz="1800">
              <a:latin typeface="Calibri"/>
              <a:cs typeface="Calibri"/>
            </a:endParaRPr>
          </a:p>
          <a:p>
            <a:pPr marL="298450" marR="71120" indent="-285750">
              <a:lnSpc>
                <a:spcPct val="102200"/>
              </a:lnSpc>
              <a:spcBef>
                <a:spcPts val="384"/>
              </a:spcBef>
              <a:buClr>
                <a:srgbClr val="C00000"/>
              </a:buClr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1800" spc="-5" b="1">
                <a:latin typeface="Calibri"/>
                <a:cs typeface="Calibri"/>
              </a:rPr>
              <a:t>Hypothesis: </a:t>
            </a:r>
            <a:r>
              <a:rPr dirty="0" sz="1800" spc="-20" b="1">
                <a:latin typeface="Calibri"/>
                <a:cs typeface="Calibri"/>
              </a:rPr>
              <a:t>OCT-guided </a:t>
            </a:r>
            <a:r>
              <a:rPr dirty="0" sz="1800" b="1">
                <a:latin typeface="Calibri"/>
                <a:cs typeface="Calibri"/>
              </a:rPr>
              <a:t>PCI </a:t>
            </a:r>
            <a:r>
              <a:rPr dirty="0" sz="1800" spc="-10" b="1">
                <a:latin typeface="Calibri"/>
                <a:cs typeface="Calibri"/>
              </a:rPr>
              <a:t>for complex </a:t>
            </a:r>
            <a:r>
              <a:rPr dirty="0" sz="1800" spc="-5" b="1">
                <a:latin typeface="Calibri"/>
                <a:cs typeface="Calibri"/>
              </a:rPr>
              <a:t>lesions </a:t>
            </a:r>
            <a:r>
              <a:rPr dirty="0" sz="1800" spc="-10" b="1">
                <a:latin typeface="Calibri"/>
                <a:cs typeface="Calibri"/>
              </a:rPr>
              <a:t>would </a:t>
            </a:r>
            <a:r>
              <a:rPr dirty="0" sz="1800" spc="-5" b="1">
                <a:latin typeface="Calibri"/>
                <a:cs typeface="Calibri"/>
              </a:rPr>
              <a:t>be superior </a:t>
            </a:r>
            <a:r>
              <a:rPr dirty="0" sz="1800" spc="-10" b="1">
                <a:latin typeface="Calibri"/>
                <a:cs typeface="Calibri"/>
              </a:rPr>
              <a:t>to </a:t>
            </a:r>
            <a:r>
              <a:rPr dirty="0" sz="1800" spc="-20" b="1">
                <a:latin typeface="Calibri"/>
                <a:cs typeface="Calibri"/>
              </a:rPr>
              <a:t>angiography-  </a:t>
            </a:r>
            <a:r>
              <a:rPr dirty="0" sz="1800" spc="-5" b="1">
                <a:latin typeface="Calibri"/>
                <a:cs typeface="Calibri"/>
              </a:rPr>
              <a:t>guided </a:t>
            </a:r>
            <a:r>
              <a:rPr dirty="0" sz="1800" b="1">
                <a:latin typeface="Calibri"/>
                <a:cs typeface="Calibri"/>
              </a:rPr>
              <a:t>PCI </a:t>
            </a:r>
            <a:r>
              <a:rPr dirty="0" sz="1800" spc="-5" b="1">
                <a:latin typeface="Calibri"/>
                <a:cs typeface="Calibri"/>
              </a:rPr>
              <a:t>in the </a:t>
            </a:r>
            <a:r>
              <a:rPr dirty="0" sz="1800" spc="-10" b="1">
                <a:latin typeface="Calibri"/>
                <a:cs typeface="Calibri"/>
              </a:rPr>
              <a:t>occurrence </a:t>
            </a:r>
            <a:r>
              <a:rPr dirty="0" sz="1800" spc="-5" b="1">
                <a:latin typeface="Calibri"/>
                <a:cs typeface="Calibri"/>
              </a:rPr>
              <a:t>of the primary </a:t>
            </a:r>
            <a:r>
              <a:rPr dirty="0" sz="1800" spc="-10" b="1">
                <a:latin typeface="Calibri"/>
                <a:cs typeface="Calibri"/>
              </a:rPr>
              <a:t>endpoint at </a:t>
            </a:r>
            <a:r>
              <a:rPr dirty="0" sz="1800" b="1">
                <a:latin typeface="Calibri"/>
                <a:cs typeface="Calibri"/>
              </a:rPr>
              <a:t>1</a:t>
            </a:r>
            <a:r>
              <a:rPr dirty="0" sz="1800" spc="7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year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9906" y="3345415"/>
            <a:ext cx="3240405" cy="407034"/>
          </a:xfrm>
          <a:custGeom>
            <a:avLst/>
            <a:gdLst/>
            <a:ahLst/>
            <a:cxnLst/>
            <a:rect l="l" t="t" r="r" b="b"/>
            <a:pathLst>
              <a:path w="3240404" h="407035">
                <a:moveTo>
                  <a:pt x="0" y="407037"/>
                </a:moveTo>
                <a:lnTo>
                  <a:pt x="3239999" y="407037"/>
                </a:lnTo>
                <a:lnTo>
                  <a:pt x="3239999" y="0"/>
                </a:lnTo>
                <a:lnTo>
                  <a:pt x="0" y="0"/>
                </a:lnTo>
                <a:lnTo>
                  <a:pt x="0" y="407037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19906" y="3339066"/>
            <a:ext cx="0" cy="419734"/>
          </a:xfrm>
          <a:custGeom>
            <a:avLst/>
            <a:gdLst/>
            <a:ahLst/>
            <a:cxnLst/>
            <a:rect l="l" t="t" r="r" b="b"/>
            <a:pathLst>
              <a:path w="0" h="419735">
                <a:moveTo>
                  <a:pt x="0" y="0"/>
                </a:moveTo>
                <a:lnTo>
                  <a:pt x="0" y="41973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59907" y="3339066"/>
            <a:ext cx="0" cy="419734"/>
          </a:xfrm>
          <a:custGeom>
            <a:avLst/>
            <a:gdLst/>
            <a:ahLst/>
            <a:cxnLst/>
            <a:rect l="l" t="t" r="r" b="b"/>
            <a:pathLst>
              <a:path w="0" h="419735">
                <a:moveTo>
                  <a:pt x="0" y="0"/>
                </a:moveTo>
                <a:lnTo>
                  <a:pt x="0" y="41973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13556" y="3339066"/>
            <a:ext cx="3253104" cy="12700"/>
          </a:xfrm>
          <a:custGeom>
            <a:avLst/>
            <a:gdLst/>
            <a:ahLst/>
            <a:cxnLst/>
            <a:rect l="l" t="t" r="r" b="b"/>
            <a:pathLst>
              <a:path w="3253104" h="12700">
                <a:moveTo>
                  <a:pt x="0" y="0"/>
                </a:moveTo>
                <a:lnTo>
                  <a:pt x="3252700" y="0"/>
                </a:lnTo>
                <a:lnTo>
                  <a:pt x="325270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13556" y="3752453"/>
            <a:ext cx="3253104" cy="0"/>
          </a:xfrm>
          <a:custGeom>
            <a:avLst/>
            <a:gdLst/>
            <a:ahLst/>
            <a:cxnLst/>
            <a:rect l="l" t="t" r="r" b="b"/>
            <a:pathLst>
              <a:path w="3253104" h="0">
                <a:moveTo>
                  <a:pt x="0" y="0"/>
                </a:moveTo>
                <a:lnTo>
                  <a:pt x="32527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639823" y="3343655"/>
            <a:ext cx="630936" cy="490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017776" y="3343655"/>
            <a:ext cx="667512" cy="4907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386583" y="3343655"/>
            <a:ext cx="365760" cy="4907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453639" y="3343655"/>
            <a:ext cx="1505712" cy="4907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661730" y="3345416"/>
            <a:ext cx="3236595" cy="407034"/>
          </a:xfrm>
          <a:custGeom>
            <a:avLst/>
            <a:gdLst/>
            <a:ahLst/>
            <a:cxnLst/>
            <a:rect l="l" t="t" r="r" b="b"/>
            <a:pathLst>
              <a:path w="3236595" h="407035">
                <a:moveTo>
                  <a:pt x="0" y="407035"/>
                </a:moveTo>
                <a:lnTo>
                  <a:pt x="3236399" y="407035"/>
                </a:lnTo>
                <a:lnTo>
                  <a:pt x="3236399" y="0"/>
                </a:lnTo>
                <a:lnTo>
                  <a:pt x="0" y="0"/>
                </a:lnTo>
                <a:lnTo>
                  <a:pt x="0" y="407035"/>
                </a:lnTo>
                <a:close/>
              </a:path>
            </a:pathLst>
          </a:custGeom>
          <a:solidFill>
            <a:srgbClr val="EF4F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661730" y="3339066"/>
            <a:ext cx="0" cy="419734"/>
          </a:xfrm>
          <a:custGeom>
            <a:avLst/>
            <a:gdLst/>
            <a:ahLst/>
            <a:cxnLst/>
            <a:rect l="l" t="t" r="r" b="b"/>
            <a:pathLst>
              <a:path w="0" h="419735">
                <a:moveTo>
                  <a:pt x="0" y="0"/>
                </a:moveTo>
                <a:lnTo>
                  <a:pt x="0" y="41973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898130" y="3339066"/>
            <a:ext cx="0" cy="419734"/>
          </a:xfrm>
          <a:custGeom>
            <a:avLst/>
            <a:gdLst/>
            <a:ahLst/>
            <a:cxnLst/>
            <a:rect l="l" t="t" r="r" b="b"/>
            <a:pathLst>
              <a:path w="0" h="419735">
                <a:moveTo>
                  <a:pt x="0" y="0"/>
                </a:moveTo>
                <a:lnTo>
                  <a:pt x="0" y="41973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655380" y="3339066"/>
            <a:ext cx="3249295" cy="12700"/>
          </a:xfrm>
          <a:custGeom>
            <a:avLst/>
            <a:gdLst/>
            <a:ahLst/>
            <a:cxnLst/>
            <a:rect l="l" t="t" r="r" b="b"/>
            <a:pathLst>
              <a:path w="3249295" h="12700">
                <a:moveTo>
                  <a:pt x="0" y="0"/>
                </a:moveTo>
                <a:lnTo>
                  <a:pt x="3249100" y="0"/>
                </a:lnTo>
                <a:lnTo>
                  <a:pt x="324910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655380" y="3752451"/>
            <a:ext cx="3249295" cy="0"/>
          </a:xfrm>
          <a:custGeom>
            <a:avLst/>
            <a:gdLst/>
            <a:ahLst/>
            <a:cxnLst/>
            <a:rect l="l" t="t" r="r" b="b"/>
            <a:pathLst>
              <a:path w="3249295" h="0">
                <a:moveTo>
                  <a:pt x="0" y="0"/>
                </a:moveTo>
                <a:lnTo>
                  <a:pt x="32491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803647" y="3343655"/>
            <a:ext cx="627888" cy="4907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181600" y="3343655"/>
            <a:ext cx="1423416" cy="4907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306311" y="3343655"/>
            <a:ext cx="365760" cy="4907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373367" y="3343655"/>
            <a:ext cx="1456943" cy="4907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766307" y="3395472"/>
            <a:ext cx="591566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73730" algn="l"/>
              </a:tabLst>
            </a:pPr>
            <a:r>
              <a:rPr dirty="0" sz="1700" b="1">
                <a:solidFill>
                  <a:srgbClr val="FFFFFF"/>
                </a:solidFill>
                <a:latin typeface="Calibri"/>
                <a:cs typeface="Calibri"/>
              </a:rPr>
              <a:t>803 </a:t>
            </a:r>
            <a:r>
              <a:rPr dirty="0" sz="1700" spc="-5" b="1">
                <a:solidFill>
                  <a:srgbClr val="FFFFFF"/>
                </a:solidFill>
                <a:latin typeface="Calibri"/>
                <a:cs typeface="Calibri"/>
              </a:rPr>
              <a:t>OCT</a:t>
            </a:r>
            <a:r>
              <a:rPr dirty="0" sz="1700" spc="-5">
                <a:solidFill>
                  <a:srgbClr val="FFFFFF"/>
                </a:solidFill>
                <a:latin typeface="Calibri"/>
                <a:cs typeface="Calibri"/>
              </a:rPr>
              <a:t>-guided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Calibri"/>
                <a:cs typeface="Calibri"/>
              </a:rPr>
              <a:t>group	</a:t>
            </a:r>
            <a:r>
              <a:rPr dirty="0" sz="1700" b="1">
                <a:solidFill>
                  <a:srgbClr val="FFFFFF"/>
                </a:solidFill>
                <a:latin typeface="Calibri"/>
                <a:cs typeface="Calibri"/>
              </a:rPr>
              <a:t>801 </a:t>
            </a:r>
            <a:r>
              <a:rPr dirty="0" sz="1700" spc="-10" b="1">
                <a:solidFill>
                  <a:srgbClr val="FFFFFF"/>
                </a:solidFill>
                <a:latin typeface="Calibri"/>
                <a:cs typeface="Calibri"/>
              </a:rPr>
              <a:t>Angiography</a:t>
            </a:r>
            <a:r>
              <a:rPr dirty="0" sz="1700" spc="-10">
                <a:solidFill>
                  <a:srgbClr val="FFFFFF"/>
                </a:solidFill>
                <a:latin typeface="Calibri"/>
                <a:cs typeface="Calibri"/>
              </a:rPr>
              <a:t>-guided</a:t>
            </a:r>
            <a:r>
              <a:rPr dirty="0" sz="17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Calibri"/>
                <a:cs typeface="Calibri"/>
              </a:rPr>
              <a:t>group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694048" y="3109915"/>
            <a:ext cx="76200" cy="216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332278" y="3109915"/>
            <a:ext cx="76200" cy="216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893245" y="2149923"/>
          <a:ext cx="7348855" cy="969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7530"/>
                <a:gridCol w="706755"/>
                <a:gridCol w="1080135"/>
                <a:gridCol w="1080135"/>
                <a:gridCol w="2635250"/>
              </a:tblGrid>
              <a:tr h="510051">
                <a:tc gridSpan="5">
                  <a:txBody>
                    <a:bodyPr/>
                    <a:lstStyle/>
                    <a:p>
                      <a:pPr algn="ctr" marL="1270" marR="12065">
                        <a:lnSpc>
                          <a:spcPts val="1900"/>
                        </a:lnSpc>
                        <a:spcBef>
                          <a:spcPts val="114"/>
                        </a:spcBef>
                      </a:pPr>
                      <a:r>
                        <a:rPr dirty="0" sz="1600" b="1">
                          <a:latin typeface="Calibri"/>
                          <a:cs typeface="Calibri"/>
                        </a:rPr>
                        <a:t>1604 </a:t>
                      </a:r>
                      <a:r>
                        <a:rPr dirty="0" sz="1600" spc="-15" b="1">
                          <a:latin typeface="Calibri"/>
                          <a:cs typeface="Calibri"/>
                        </a:rPr>
                        <a:t>Patients </a:t>
                      </a:r>
                      <a:r>
                        <a:rPr dirty="0" sz="1600" spc="-5" b="1">
                          <a:latin typeface="Calibri"/>
                          <a:cs typeface="Calibri"/>
                        </a:rPr>
                        <a:t>requiring PCI with 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DES for complex </a:t>
                      </a:r>
                      <a:r>
                        <a:rPr dirty="0" sz="1600" spc="-5" b="1">
                          <a:latin typeface="Calibri"/>
                          <a:cs typeface="Calibri"/>
                        </a:rPr>
                        <a:t>coronary</a:t>
                      </a:r>
                      <a:r>
                        <a:rPr dirty="0" sz="1600" spc="8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 b="1">
                          <a:latin typeface="Calibri"/>
                          <a:cs typeface="Calibri"/>
                        </a:rPr>
                        <a:t>lesions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 marR="12065">
                        <a:lnSpc>
                          <a:spcPts val="1660"/>
                        </a:lnSpc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Between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January 9, 2019, and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September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22, 2022 (20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centers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in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South</a:t>
                      </a:r>
                      <a:r>
                        <a:rPr dirty="0" sz="14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Korea)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7685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700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470308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0259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1:1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Randomization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9050">
                      <a:solidFill>
                        <a:srgbClr val="470308"/>
                      </a:solidFill>
                      <a:prstDash val="solid"/>
                    </a:lnL>
                    <a:lnR w="19050">
                      <a:solidFill>
                        <a:srgbClr val="470308"/>
                      </a:solidFill>
                      <a:prstDash val="solid"/>
                    </a:lnR>
                    <a:lnT w="19050">
                      <a:solidFill>
                        <a:srgbClr val="470308"/>
                      </a:solidFill>
                      <a:prstDash val="solid"/>
                    </a:lnT>
                    <a:lnB w="19050">
                      <a:solidFill>
                        <a:srgbClr val="47030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 marL="739775">
                        <a:lnSpc>
                          <a:spcPts val="1390"/>
                        </a:lnSpc>
                      </a:pPr>
                      <a:r>
                        <a:rPr dirty="0" sz="1300" spc="-20">
                          <a:latin typeface="Calibri"/>
                          <a:cs typeface="Calibri"/>
                        </a:rPr>
                        <a:t>(ClinicalTrials.gov,</a:t>
                      </a:r>
                      <a:r>
                        <a:rPr dirty="0" sz="13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NCT03625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470308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9122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9050">
                      <a:solidFill>
                        <a:srgbClr val="470308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470308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470308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470308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6" name="object 26"/>
          <p:cNvSpPr txBox="1"/>
          <p:nvPr/>
        </p:nvSpPr>
        <p:spPr>
          <a:xfrm>
            <a:off x="8211235" y="2708655"/>
            <a:ext cx="32321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">
                <a:latin typeface="Calibri"/>
                <a:cs typeface="Calibri"/>
              </a:rPr>
              <a:t>908</a:t>
            </a:r>
            <a:r>
              <a:rPr dirty="0" sz="1300">
                <a:latin typeface="Calibri"/>
                <a:cs typeface="Calibri"/>
              </a:rPr>
              <a:t>)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99595" y="3861009"/>
            <a:ext cx="7311390" cy="83121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wrap="square" lIns="0" tIns="7620" rIns="0" bIns="0" rtlCol="0" vert="horz">
            <a:spAutoFit/>
          </a:bodyPr>
          <a:lstStyle/>
          <a:p>
            <a:pPr algn="ctr">
              <a:lnSpc>
                <a:spcPts val="1905"/>
              </a:lnSpc>
              <a:spcBef>
                <a:spcPts val="60"/>
              </a:spcBef>
            </a:pPr>
            <a:r>
              <a:rPr dirty="0" sz="1600" spc="-5">
                <a:latin typeface="Calibri"/>
                <a:cs typeface="Calibri"/>
              </a:rPr>
              <a:t>12-month </a:t>
            </a:r>
            <a:r>
              <a:rPr dirty="0" sz="1600" spc="-10">
                <a:latin typeface="Calibri"/>
                <a:cs typeface="Calibri"/>
              </a:rPr>
              <a:t>clinical follow-up after </a:t>
            </a:r>
            <a:r>
              <a:rPr dirty="0" sz="1600" spc="-5">
                <a:latin typeface="Calibri"/>
                <a:cs typeface="Calibri"/>
              </a:rPr>
              <a:t>PCI </a:t>
            </a:r>
            <a:r>
              <a:rPr dirty="0" sz="1600">
                <a:latin typeface="Calibri"/>
                <a:cs typeface="Calibri"/>
              </a:rPr>
              <a:t>with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DESs</a:t>
            </a:r>
            <a:endParaRPr sz="1600">
              <a:latin typeface="Calibri"/>
              <a:cs typeface="Calibri"/>
            </a:endParaRPr>
          </a:p>
          <a:p>
            <a:pPr algn="ctr" marL="260350" marR="252095" indent="-2540">
              <a:lnSpc>
                <a:spcPts val="2210"/>
              </a:lnSpc>
              <a:spcBef>
                <a:spcPts val="15"/>
              </a:spcBef>
            </a:pPr>
            <a:r>
              <a:rPr dirty="0" sz="1800" spc="-5" b="1">
                <a:latin typeface="Calibri"/>
                <a:cs typeface="Calibri"/>
              </a:rPr>
              <a:t>Primary </a:t>
            </a:r>
            <a:r>
              <a:rPr dirty="0" sz="1800" spc="-10" b="1">
                <a:latin typeface="Calibri"/>
                <a:cs typeface="Calibri"/>
              </a:rPr>
              <a:t>endpoint: MACE (cardiac death, </a:t>
            </a:r>
            <a:r>
              <a:rPr dirty="0" sz="1800" spc="-15" b="1">
                <a:latin typeface="Calibri"/>
                <a:cs typeface="Calibri"/>
              </a:rPr>
              <a:t>myocardial infarction, </a:t>
            </a:r>
            <a:r>
              <a:rPr dirty="0" sz="1800" spc="-20" b="1">
                <a:latin typeface="Calibri"/>
                <a:cs typeface="Calibri"/>
              </a:rPr>
              <a:t>stent  </a:t>
            </a:r>
            <a:r>
              <a:rPr dirty="0" sz="1800" spc="-10" b="1">
                <a:latin typeface="Calibri"/>
                <a:cs typeface="Calibri"/>
              </a:rPr>
              <a:t>thrombosis, </a:t>
            </a:r>
            <a:r>
              <a:rPr dirty="0" sz="1800" spc="-5" b="1">
                <a:latin typeface="Calibri"/>
                <a:cs typeface="Calibri"/>
              </a:rPr>
              <a:t>or </a:t>
            </a:r>
            <a:r>
              <a:rPr dirty="0" sz="1800" spc="-10" b="1">
                <a:latin typeface="Calibri"/>
                <a:cs typeface="Calibri"/>
              </a:rPr>
              <a:t>ischemia-driven </a:t>
            </a:r>
            <a:r>
              <a:rPr dirty="0" sz="1800" spc="-20" b="1">
                <a:latin typeface="Calibri"/>
                <a:cs typeface="Calibri"/>
              </a:rPr>
              <a:t>target-vessel </a:t>
            </a:r>
            <a:r>
              <a:rPr dirty="0" sz="1800" spc="-10" b="1">
                <a:latin typeface="Calibri"/>
                <a:cs typeface="Calibri"/>
              </a:rPr>
              <a:t>revascularization) at </a:t>
            </a:r>
            <a:r>
              <a:rPr dirty="0" sz="1800" b="1">
                <a:latin typeface="Calibri"/>
                <a:cs typeface="Calibri"/>
              </a:rPr>
              <a:t>1</a:t>
            </a:r>
            <a:r>
              <a:rPr dirty="0" sz="1800" spc="11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year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Baseline </a:t>
            </a:r>
            <a:r>
              <a:rPr dirty="0"/>
              <a:t>&amp; </a:t>
            </a:r>
            <a:r>
              <a:rPr dirty="0" spc="-15"/>
              <a:t>Procedural</a:t>
            </a:r>
            <a:r>
              <a:rPr dirty="0" spc="-30"/>
              <a:t> </a:t>
            </a:r>
            <a:r>
              <a:rPr dirty="0" spc="-10"/>
              <a:t>Characteristics</a:t>
            </a:r>
          </a:p>
        </p:txBody>
      </p:sp>
      <p:sp>
        <p:nvSpPr>
          <p:cNvPr id="3" name="object 3"/>
          <p:cNvSpPr/>
          <p:nvPr/>
        </p:nvSpPr>
        <p:spPr>
          <a:xfrm>
            <a:off x="573023" y="3368040"/>
            <a:ext cx="326136" cy="466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30936" y="3645408"/>
            <a:ext cx="3499104" cy="57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2648" y="3368040"/>
            <a:ext cx="539496" cy="466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65632" y="3368040"/>
            <a:ext cx="347472" cy="4663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26591" y="3368040"/>
            <a:ext cx="3325367" cy="4663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361688" y="3407664"/>
            <a:ext cx="344424" cy="4175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50079" y="3407664"/>
            <a:ext cx="304800" cy="4175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498847" y="3407664"/>
            <a:ext cx="804672" cy="4175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047488" y="3407664"/>
            <a:ext cx="402336" cy="4175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193791" y="3407664"/>
            <a:ext cx="298703" cy="4175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236464" y="3407664"/>
            <a:ext cx="618743" cy="4175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596128" y="3407664"/>
            <a:ext cx="301751" cy="4175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641847" y="3407664"/>
            <a:ext cx="490727" cy="4175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196584" y="3407664"/>
            <a:ext cx="347471" cy="41757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288023" y="3407664"/>
            <a:ext cx="304800" cy="4175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333744" y="3407664"/>
            <a:ext cx="768096" cy="41757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885431" y="3407664"/>
            <a:ext cx="399288" cy="41757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028688" y="3407664"/>
            <a:ext cx="301751" cy="4175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074407" y="3407664"/>
            <a:ext cx="615696" cy="41757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434071" y="3407664"/>
            <a:ext cx="301751" cy="4175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476743" y="3407664"/>
            <a:ext cx="493775" cy="41757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007095" y="3407664"/>
            <a:ext cx="387096" cy="4175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138159" y="3407664"/>
            <a:ext cx="393192" cy="41757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275319" y="3407664"/>
            <a:ext cx="365759" cy="41757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30936" y="3931919"/>
            <a:ext cx="2913888" cy="5791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73023" y="3654551"/>
            <a:ext cx="579120" cy="46634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65632" y="3654551"/>
            <a:ext cx="347472" cy="4663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926591" y="3654551"/>
            <a:ext cx="2737104" cy="46634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504944" y="3694176"/>
            <a:ext cx="438912" cy="41757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684776" y="3694176"/>
            <a:ext cx="304800" cy="41757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733544" y="3694176"/>
            <a:ext cx="478536" cy="41757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995671" y="3694176"/>
            <a:ext cx="399288" cy="41757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138928" y="3694176"/>
            <a:ext cx="301751" cy="4175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181600" y="3694176"/>
            <a:ext cx="618744" cy="41757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544311" y="3694176"/>
            <a:ext cx="390143" cy="41757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678423" y="3694176"/>
            <a:ext cx="310896" cy="41757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342888" y="3694176"/>
            <a:ext cx="435863" cy="41757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522719" y="3694176"/>
            <a:ext cx="304800" cy="41757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571488" y="3694176"/>
            <a:ext cx="475488" cy="41757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830568" y="3694176"/>
            <a:ext cx="399288" cy="41757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973823" y="3694176"/>
            <a:ext cx="301751" cy="4175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7019543" y="3694176"/>
            <a:ext cx="615696" cy="417576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7379207" y="3694176"/>
            <a:ext cx="393192" cy="417576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7513319" y="3694176"/>
            <a:ext cx="310896" cy="41757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8007095" y="3694176"/>
            <a:ext cx="387096" cy="417576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8138159" y="3694176"/>
            <a:ext cx="393192" cy="41757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8275319" y="3694176"/>
            <a:ext cx="365759" cy="41757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50" name="object 50"/>
          <p:cNvGraphicFramePr>
            <a:graphicFrameLocks noGrp="1"/>
          </p:cNvGraphicFramePr>
          <p:nvPr/>
        </p:nvGraphicFramePr>
        <p:xfrm>
          <a:off x="600956" y="1263943"/>
          <a:ext cx="8016875" cy="12719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28720"/>
                <a:gridCol w="1800225"/>
                <a:gridCol w="1871979"/>
                <a:gridCol w="596265"/>
              </a:tblGrid>
              <a:tr h="447480">
                <a:tc>
                  <a:txBody>
                    <a:bodyPr/>
                    <a:lstStyle/>
                    <a:p>
                      <a:pPr marL="168275" indent="-180340">
                        <a:lnSpc>
                          <a:spcPct val="100000"/>
                        </a:lnSpc>
                        <a:spcBef>
                          <a:spcPts val="650"/>
                        </a:spcBef>
                        <a:buClr>
                          <a:srgbClr val="C00000"/>
                        </a:buClr>
                        <a:buFont typeface="Arial"/>
                        <a:buChar char="•"/>
                        <a:tabLst>
                          <a:tab pos="168910" algn="l"/>
                        </a:tabLst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Procedural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characteristics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8255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4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OCT-guidance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3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(N=803)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Angiography-guidance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3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(N=801)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492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300" b="1" i="1">
                          <a:latin typeface="Calibri"/>
                          <a:cs typeface="Calibri"/>
                        </a:rPr>
                        <a:t>P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algn="ctr" marL="3492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300" spc="-5" b="1">
                          <a:latin typeface="Calibri"/>
                          <a:cs typeface="Calibri"/>
                        </a:rPr>
                        <a:t>value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4077">
                <a:tc>
                  <a:txBody>
                    <a:bodyPr/>
                    <a:lstStyle/>
                    <a:p>
                      <a:pPr marL="31750">
                        <a:lnSpc>
                          <a:spcPts val="1845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No. of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stents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per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patient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1.6 </a:t>
                      </a:r>
                      <a:r>
                        <a:rPr dirty="0" sz="1400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400" spc="-21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0.8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1.6 </a:t>
                      </a:r>
                      <a:r>
                        <a:rPr dirty="0" sz="1400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400" spc="-21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0.8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algn="ctr" marL="3429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0.88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1590"/>
                </a:tc>
              </a:tr>
              <a:tr h="28651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 spc="-10" b="1">
                          <a:latin typeface="Calibri"/>
                          <a:cs typeface="Calibri"/>
                        </a:rPr>
                        <a:t>Stent </a:t>
                      </a:r>
                      <a:r>
                        <a:rPr dirty="0" sz="1600" spc="-25" b="1">
                          <a:latin typeface="Calibri"/>
                          <a:cs typeface="Calibri"/>
                        </a:rPr>
                        <a:t>diameter,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 b="1">
                          <a:latin typeface="Calibri"/>
                          <a:cs typeface="Calibri"/>
                        </a:rPr>
                        <a:t>mm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3.2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(3.0−3.5)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406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3.0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(2.9−3.4)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40640"/>
                </a:tc>
                <a:tc>
                  <a:txBody>
                    <a:bodyPr/>
                    <a:lstStyle/>
                    <a:p>
                      <a:pPr algn="ctr" marL="342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&lt;0.001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40640"/>
                </a:tc>
              </a:tr>
              <a:tr h="26727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 spc="-35">
                          <a:latin typeface="Calibri"/>
                          <a:cs typeface="Calibri"/>
                        </a:rPr>
                        <a:t>Total 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stent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length,</a:t>
                      </a:r>
                      <a:r>
                        <a:rPr dirty="0" sz="16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mm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37.7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(29.2−53.5)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406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36.5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(28.5−51.9)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40640"/>
                </a:tc>
                <a:tc>
                  <a:txBody>
                    <a:bodyPr/>
                    <a:lstStyle/>
                    <a:p>
                      <a:pPr algn="ctr" marL="342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0.16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40640"/>
                </a:tc>
              </a:tr>
            </a:tbl>
          </a:graphicData>
        </a:graphic>
      </p:graphicFrame>
      <p:graphicFrame>
        <p:nvGraphicFramePr>
          <p:cNvPr id="51" name="object 51"/>
          <p:cNvGraphicFramePr>
            <a:graphicFrameLocks noGrp="1"/>
          </p:cNvGraphicFramePr>
          <p:nvPr/>
        </p:nvGraphicFramePr>
        <p:xfrm>
          <a:off x="562856" y="2559048"/>
          <a:ext cx="8099425" cy="2030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12845"/>
                <a:gridCol w="1866264"/>
                <a:gridCol w="1798319"/>
                <a:gridCol w="683895"/>
              </a:tblGrid>
              <a:tr h="864000">
                <a:tc>
                  <a:txBody>
                    <a:bodyPr/>
                    <a:lstStyle/>
                    <a:p>
                      <a:pPr marL="63500">
                        <a:lnSpc>
                          <a:spcPts val="1885"/>
                        </a:lnSpc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Adjunct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post-dilatation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3500" marR="950594">
                        <a:lnSpc>
                          <a:spcPct val="117500"/>
                        </a:lnSpc>
                      </a:pPr>
                      <a:r>
                        <a:rPr dirty="0" sz="1600" spc="-5" b="1">
                          <a:latin typeface="Calibri"/>
                          <a:cs typeface="Calibri"/>
                        </a:rPr>
                        <a:t>High-pressure </a:t>
                      </a:r>
                      <a:r>
                        <a:rPr dirty="0" sz="1600" spc="-15" b="1">
                          <a:latin typeface="Calibri"/>
                          <a:cs typeface="Calibri"/>
                        </a:rPr>
                        <a:t>post-dilatation  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Maximal inflation pressure,</a:t>
                      </a:r>
                      <a:r>
                        <a:rPr dirty="0" sz="1600" spc="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atm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FF"/>
                      </a:solidFill>
                      <a:prstDash val="solid"/>
                    </a:lnL>
                    <a:lnT w="28575">
                      <a:solidFill>
                        <a:srgbClr val="0000FF"/>
                      </a:solidFill>
                      <a:prstDash val="solid"/>
                    </a:lnT>
                    <a:lnB w="28575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048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907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(96.1)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 marL="2984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623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66.0%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 marL="2984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18.0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(16.0−20.0)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4130">
                    <a:lnT w="28575">
                      <a:solidFill>
                        <a:srgbClr val="0000FF"/>
                      </a:solidFill>
                      <a:prstDash val="solid"/>
                    </a:lnT>
                    <a:lnB w="28575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901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(94.8)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 marL="3746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425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44.7%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 marL="381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14.5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(12.0−17.0)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4130">
                    <a:lnT w="28575">
                      <a:solidFill>
                        <a:srgbClr val="0000FF"/>
                      </a:solidFill>
                      <a:prstDash val="solid"/>
                    </a:lnT>
                    <a:lnB w="28575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336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0.24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2192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&lt;0.001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2192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&lt;0.001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4130">
                    <a:lnR w="28575">
                      <a:solidFill>
                        <a:srgbClr val="0000FF"/>
                      </a:solidFill>
                      <a:prstDash val="solid"/>
                    </a:lnR>
                    <a:lnT w="28575">
                      <a:solidFill>
                        <a:srgbClr val="0000FF"/>
                      </a:solidFill>
                      <a:prstDash val="solid"/>
                    </a:lnT>
                    <a:lnB w="28575">
                      <a:solidFill>
                        <a:srgbClr val="0000FF"/>
                      </a:solidFill>
                      <a:prstDash val="solid"/>
                    </a:lnB>
                  </a:tcPr>
                </a:tc>
              </a:tr>
              <a:tr h="268222">
                <a:tc>
                  <a:txBody>
                    <a:bodyPr/>
                    <a:lstStyle/>
                    <a:p>
                      <a:pPr marL="63500">
                        <a:lnSpc>
                          <a:spcPts val="1850"/>
                        </a:lnSpc>
                      </a:pPr>
                      <a:r>
                        <a:rPr dirty="0" u="sng" sz="1600" spc="-15" b="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cs typeface="Calibri"/>
                        </a:rPr>
                        <a:t>Post-procedural </a:t>
                      </a:r>
                      <a:r>
                        <a:rPr dirty="0" u="sng" sz="1600" spc="-5" b="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cs typeface="Calibri"/>
                        </a:rPr>
                        <a:t>minimal lumen</a:t>
                      </a:r>
                      <a:r>
                        <a:rPr dirty="0" u="sng" sz="1600" spc="-10" b="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cs typeface="Calibri"/>
                        </a:rPr>
                        <a:t> diameter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984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2.75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mm</a:t>
                      </a:r>
                      <a:r>
                        <a:rPr dirty="0" sz="14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(2.48−3.06)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2225">
                    <a:lnT w="28575">
                      <a:solidFill>
                        <a:srgbClr val="0000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381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2.59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mm</a:t>
                      </a:r>
                      <a:r>
                        <a:rPr dirty="0" sz="14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(2.37−2.88)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2225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588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&lt;0.001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2225">
                    <a:lnT w="28575">
                      <a:solidFill>
                        <a:srgbClr val="0000FF"/>
                      </a:solidFill>
                      <a:prstDash val="solid"/>
                    </a:lnT>
                  </a:tcPr>
                </a:tc>
              </a:tr>
              <a:tr h="309963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u="sng" sz="1600" spc="-15" b="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cs typeface="Calibri"/>
                        </a:rPr>
                        <a:t>Post-procedural </a:t>
                      </a:r>
                      <a:r>
                        <a:rPr dirty="0" u="sng" sz="1600" spc="-10" b="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cs typeface="Calibri"/>
                        </a:rPr>
                        <a:t>diameter</a:t>
                      </a:r>
                      <a:r>
                        <a:rPr dirty="0" u="sng" sz="1600" spc="5" b="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600" spc="-10" b="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cs typeface="Calibri"/>
                        </a:rPr>
                        <a:t>stenosis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98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12.0%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(8.0−17.0)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40640"/>
                </a:tc>
                <a:tc>
                  <a:txBody>
                    <a:bodyPr/>
                    <a:lstStyle/>
                    <a:p>
                      <a:pPr algn="ctr" marL="374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14.0%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(9.0−19.0)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4064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58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&lt;0.001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40640"/>
                </a:tc>
              </a:tr>
              <a:tr h="264584">
                <a:tc>
                  <a:txBody>
                    <a:bodyPr/>
                    <a:lstStyle/>
                    <a:p>
                      <a:pPr marL="63500">
                        <a:lnSpc>
                          <a:spcPts val="1845"/>
                        </a:lnSpc>
                      </a:pPr>
                      <a:r>
                        <a:rPr dirty="0" sz="1600" spc="-10" b="1">
                          <a:latin typeface="Calibri"/>
                          <a:cs typeface="Calibri"/>
                        </a:rPr>
                        <a:t>Contrast </a:t>
                      </a:r>
                      <a:r>
                        <a:rPr dirty="0" sz="1600" spc="-5" b="1">
                          <a:latin typeface="Calibri"/>
                          <a:cs typeface="Calibri"/>
                        </a:rPr>
                        <a:t>volume used per 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patient,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 b="1">
                          <a:latin typeface="Calibri"/>
                          <a:cs typeface="Calibri"/>
                        </a:rPr>
                        <a:t>mL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984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300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(210−400)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algn="ctr" marL="381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210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(180−270)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algn="r" marR="5588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&lt;0.001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1590"/>
                </a:tc>
              </a:tr>
              <a:tr h="309454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600" spc="-10" b="1">
                          <a:latin typeface="Calibri"/>
                          <a:cs typeface="Calibri"/>
                        </a:rPr>
                        <a:t>Procedural time </a:t>
                      </a:r>
                      <a:r>
                        <a:rPr dirty="0" sz="1600" spc="-5" b="1">
                          <a:latin typeface="Calibri"/>
                          <a:cs typeface="Calibri"/>
                        </a:rPr>
                        <a:t>per 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patient,</a:t>
                      </a:r>
                      <a:r>
                        <a:rPr dirty="0" sz="160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 b="1">
                          <a:latin typeface="Calibri"/>
                          <a:cs typeface="Calibri"/>
                        </a:rPr>
                        <a:t>min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984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53.0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(40.0−70.0)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746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43.5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(30.0−60.0)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588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&lt;0.001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2" name="object 52"/>
          <p:cNvSpPr txBox="1"/>
          <p:nvPr/>
        </p:nvSpPr>
        <p:spPr>
          <a:xfrm>
            <a:off x="583183" y="465118"/>
            <a:ext cx="6024880" cy="673100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marL="192405" indent="-179705">
              <a:lnSpc>
                <a:spcPct val="100000"/>
              </a:lnSpc>
              <a:spcBef>
                <a:spcPts val="560"/>
              </a:spcBef>
              <a:buClr>
                <a:srgbClr val="C00000"/>
              </a:buClr>
              <a:buFont typeface="Arial"/>
              <a:buChar char="•"/>
              <a:tabLst>
                <a:tab pos="192405" algn="l"/>
              </a:tabLst>
            </a:pPr>
            <a:r>
              <a:rPr dirty="0" sz="1800" spc="-5">
                <a:latin typeface="Calibri"/>
                <a:cs typeface="Calibri"/>
              </a:rPr>
              <a:t>Baseline </a:t>
            </a:r>
            <a:r>
              <a:rPr dirty="0" sz="1800" spc="-10">
                <a:latin typeface="Calibri"/>
                <a:cs typeface="Calibri"/>
              </a:rPr>
              <a:t>characteristics </a:t>
            </a:r>
            <a:r>
              <a:rPr dirty="0" sz="1800">
                <a:latin typeface="Calibri"/>
                <a:cs typeface="Calibri"/>
              </a:rPr>
              <a:t>did not </a:t>
            </a:r>
            <a:r>
              <a:rPr dirty="0" sz="1800" spc="-15">
                <a:latin typeface="Calibri"/>
                <a:cs typeface="Calibri"/>
              </a:rPr>
              <a:t>differ </a:t>
            </a:r>
            <a:r>
              <a:rPr dirty="0" sz="1800" spc="-5">
                <a:latin typeface="Calibri"/>
                <a:cs typeface="Calibri"/>
              </a:rPr>
              <a:t>between the </a:t>
            </a:r>
            <a:r>
              <a:rPr dirty="0" sz="1800" spc="-10">
                <a:latin typeface="Calibri"/>
                <a:cs typeface="Calibri"/>
              </a:rPr>
              <a:t>two</a:t>
            </a:r>
            <a:r>
              <a:rPr dirty="0" sz="1800" spc="1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groups;</a:t>
            </a:r>
            <a:endParaRPr sz="1800">
              <a:latin typeface="Calibri"/>
              <a:cs typeface="Calibri"/>
            </a:endParaRPr>
          </a:p>
          <a:p>
            <a:pPr marL="198120">
              <a:lnSpc>
                <a:spcPct val="100000"/>
              </a:lnSpc>
              <a:spcBef>
                <a:spcPts val="434"/>
              </a:spcBef>
            </a:pPr>
            <a:r>
              <a:rPr dirty="0" sz="1700">
                <a:latin typeface="Calibri"/>
                <a:cs typeface="Calibri"/>
              </a:rPr>
              <a:t>; </a:t>
            </a:r>
            <a:r>
              <a:rPr dirty="0" sz="1700" spc="-5">
                <a:latin typeface="Calibri"/>
                <a:cs typeface="Calibri"/>
              </a:rPr>
              <a:t>Median </a:t>
            </a:r>
            <a:r>
              <a:rPr dirty="0" sz="1700" spc="-10">
                <a:latin typeface="Calibri"/>
                <a:cs typeface="Calibri"/>
              </a:rPr>
              <a:t>age </a:t>
            </a:r>
            <a:r>
              <a:rPr dirty="0" sz="1700" spc="-5">
                <a:latin typeface="Calibri"/>
                <a:cs typeface="Calibri"/>
              </a:rPr>
              <a:t>(64 </a:t>
            </a:r>
            <a:r>
              <a:rPr dirty="0" sz="1700" spc="-10">
                <a:latin typeface="Calibri"/>
                <a:cs typeface="Calibri"/>
              </a:rPr>
              <a:t>yrs), </a:t>
            </a:r>
            <a:r>
              <a:rPr dirty="0" sz="1700" spc="-5">
                <a:latin typeface="Calibri"/>
                <a:cs typeface="Calibri"/>
              </a:rPr>
              <a:t>Men (80%), ACS (49%), AMI</a:t>
            </a:r>
            <a:r>
              <a:rPr dirty="0" sz="1700" spc="35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(20%)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1032" y="139700"/>
            <a:ext cx="223456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Primary</a:t>
            </a:r>
            <a:r>
              <a:rPr dirty="0" spc="-45"/>
              <a:t> </a:t>
            </a:r>
            <a:r>
              <a:rPr dirty="0" spc="-10"/>
              <a:t>Endpoint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26751" y="1316821"/>
            <a:ext cx="273685" cy="2149475"/>
          </a:xfrm>
          <a:prstGeom prst="rect">
            <a:avLst/>
          </a:prstGeom>
        </p:spPr>
        <p:txBody>
          <a:bodyPr wrap="square" lIns="0" tIns="254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600" spc="-10" b="1">
                <a:latin typeface="Calibri"/>
                <a:cs typeface="Calibri"/>
              </a:rPr>
              <a:t>Cumulative </a:t>
            </a:r>
            <a:r>
              <a:rPr dirty="0" sz="1600" spc="-5" b="1">
                <a:latin typeface="Calibri"/>
                <a:cs typeface="Calibri"/>
              </a:rPr>
              <a:t>incidence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(%)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92420" y="3758184"/>
            <a:ext cx="9652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libri"/>
                <a:cs typeface="Calibri"/>
              </a:rPr>
              <a:t>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07103" y="3758184"/>
            <a:ext cx="16891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5">
                <a:latin typeface="Calibri"/>
                <a:cs typeface="Calibri"/>
              </a:rPr>
              <a:t>12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74319" y="3749452"/>
            <a:ext cx="2482850" cy="458470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  <a:tabLst>
                <a:tab pos="1205865" algn="l"/>
                <a:tab pos="2399030" algn="l"/>
              </a:tabLst>
            </a:pPr>
            <a:r>
              <a:rPr dirty="0" sz="1100">
                <a:latin typeface="Calibri"/>
                <a:cs typeface="Calibri"/>
              </a:rPr>
              <a:t>3	6	9</a:t>
            </a:r>
            <a:endParaRPr sz="1100">
              <a:latin typeface="Calibri"/>
              <a:cs typeface="Calibri"/>
            </a:endParaRPr>
          </a:p>
          <a:p>
            <a:pPr marL="3683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latin typeface="Calibri"/>
                <a:cs typeface="Calibri"/>
              </a:rPr>
              <a:t>Months since</a:t>
            </a:r>
            <a:r>
              <a:rPr dirty="0" sz="1600" spc="-5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randomization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035220" y="4300554"/>
          <a:ext cx="6488430" cy="405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9535"/>
                <a:gridCol w="848994"/>
                <a:gridCol w="1184910"/>
                <a:gridCol w="1184910"/>
                <a:gridCol w="1184910"/>
                <a:gridCol w="726439"/>
              </a:tblGrid>
              <a:tr h="199312">
                <a:tc>
                  <a:txBody>
                    <a:bodyPr/>
                    <a:lstStyle/>
                    <a:p>
                      <a:pPr algn="r" marR="146050">
                        <a:lnSpc>
                          <a:spcPts val="1270"/>
                        </a:lnSpc>
                        <a:spcBef>
                          <a:spcPts val="195"/>
                        </a:spcBef>
                      </a:pPr>
                      <a:r>
                        <a:rPr dirty="0" sz="1100" spc="-5" b="1">
                          <a:latin typeface="Calibri"/>
                          <a:cs typeface="Calibri"/>
                        </a:rPr>
                        <a:t>An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100" spc="5" b="1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ph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y-g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100" spc="5" b="1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ts val="1225"/>
                        </a:lnSpc>
                        <a:spcBef>
                          <a:spcPts val="245"/>
                        </a:spcBef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801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111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spcBef>
                          <a:spcPts val="245"/>
                        </a:spcBef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775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1115"/>
                </a:tc>
                <a:tc>
                  <a:txBody>
                    <a:bodyPr/>
                    <a:lstStyle/>
                    <a:p>
                      <a:pPr algn="r" marR="481965">
                        <a:lnSpc>
                          <a:spcPts val="1225"/>
                        </a:lnSpc>
                        <a:spcBef>
                          <a:spcPts val="245"/>
                        </a:spcBef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763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111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spcBef>
                          <a:spcPts val="245"/>
                        </a:spcBef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754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111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225"/>
                        </a:lnSpc>
                        <a:spcBef>
                          <a:spcPts val="245"/>
                        </a:spcBef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740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1115"/>
                </a:tc>
              </a:tr>
              <a:tr h="205408">
                <a:tc>
                  <a:txBody>
                    <a:bodyPr/>
                    <a:lstStyle/>
                    <a:p>
                      <a:pPr algn="r" marR="146050">
                        <a:lnSpc>
                          <a:spcPts val="1270"/>
                        </a:lnSpc>
                      </a:pPr>
                      <a:r>
                        <a:rPr dirty="0" sz="1100" spc="5" b="1">
                          <a:latin typeface="Calibri"/>
                          <a:cs typeface="Calibri"/>
                        </a:rPr>
                        <a:t>OCT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-g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100" spc="5" b="1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ts val="1290"/>
                        </a:lnSpc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803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780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81965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778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772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195"/>
                        </a:lnSpc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763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1392882" y="4136135"/>
            <a:ext cx="85915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 i="1">
                <a:latin typeface="Calibri"/>
                <a:cs typeface="Calibri"/>
              </a:rPr>
              <a:t>Number </a:t>
            </a:r>
            <a:r>
              <a:rPr dirty="0" sz="1100" spc="-5">
                <a:latin typeface="Calibri"/>
                <a:cs typeface="Calibri"/>
              </a:rPr>
              <a:t>at</a:t>
            </a:r>
            <a:r>
              <a:rPr dirty="0" sz="1100" spc="-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risk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39748" y="3719323"/>
            <a:ext cx="0" cy="35560"/>
          </a:xfrm>
          <a:custGeom>
            <a:avLst/>
            <a:gdLst/>
            <a:ahLst/>
            <a:cxnLst/>
            <a:rect l="l" t="t" r="r" b="b"/>
            <a:pathLst>
              <a:path w="0" h="35560">
                <a:moveTo>
                  <a:pt x="0" y="35174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25283" y="3719323"/>
            <a:ext cx="0" cy="35560"/>
          </a:xfrm>
          <a:custGeom>
            <a:avLst/>
            <a:gdLst/>
            <a:ahLst/>
            <a:cxnLst/>
            <a:rect l="l" t="t" r="r" b="b"/>
            <a:pathLst>
              <a:path w="0" h="35560">
                <a:moveTo>
                  <a:pt x="0" y="35174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010815" y="3719323"/>
            <a:ext cx="0" cy="35560"/>
          </a:xfrm>
          <a:custGeom>
            <a:avLst/>
            <a:gdLst/>
            <a:ahLst/>
            <a:cxnLst/>
            <a:rect l="l" t="t" r="r" b="b"/>
            <a:pathLst>
              <a:path w="0" h="35560">
                <a:moveTo>
                  <a:pt x="0" y="35174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196434" y="3719323"/>
            <a:ext cx="0" cy="35560"/>
          </a:xfrm>
          <a:custGeom>
            <a:avLst/>
            <a:gdLst/>
            <a:ahLst/>
            <a:cxnLst/>
            <a:rect l="l" t="t" r="r" b="b"/>
            <a:pathLst>
              <a:path w="0" h="35560">
                <a:moveTo>
                  <a:pt x="0" y="35174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381968" y="3719323"/>
            <a:ext cx="0" cy="35560"/>
          </a:xfrm>
          <a:custGeom>
            <a:avLst/>
            <a:gdLst/>
            <a:ahLst/>
            <a:cxnLst/>
            <a:rect l="l" t="t" r="r" b="b"/>
            <a:pathLst>
              <a:path w="0" h="35560">
                <a:moveTo>
                  <a:pt x="0" y="35174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141885" y="1103376"/>
            <a:ext cx="16891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5">
                <a:latin typeface="Calibri"/>
                <a:cs typeface="Calibri"/>
              </a:rPr>
              <a:t>15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354562" y="121337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 h="0">
                <a:moveTo>
                  <a:pt x="0" y="0"/>
                </a:moveTo>
                <a:lnTo>
                  <a:pt x="5663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141885" y="1892807"/>
            <a:ext cx="16891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5">
                <a:latin typeface="Calibri"/>
                <a:cs typeface="Calibri"/>
              </a:rPr>
              <a:t>10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354562" y="200228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 h="0">
                <a:moveTo>
                  <a:pt x="0" y="0"/>
                </a:moveTo>
                <a:lnTo>
                  <a:pt x="5663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213323" y="2682239"/>
            <a:ext cx="9652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libri"/>
                <a:cs typeface="Calibri"/>
              </a:rPr>
              <a:t>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354562" y="279130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 h="0">
                <a:moveTo>
                  <a:pt x="0" y="0"/>
                </a:moveTo>
                <a:lnTo>
                  <a:pt x="5663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213590" y="3471672"/>
            <a:ext cx="9652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libri"/>
                <a:cs typeface="Calibri"/>
              </a:rPr>
              <a:t>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354562" y="3580317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 h="0">
                <a:moveTo>
                  <a:pt x="0" y="0"/>
                </a:moveTo>
                <a:lnTo>
                  <a:pt x="5663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406511" y="3721341"/>
            <a:ext cx="5212715" cy="0"/>
          </a:xfrm>
          <a:custGeom>
            <a:avLst/>
            <a:gdLst/>
            <a:ahLst/>
            <a:cxnLst/>
            <a:rect l="l" t="t" r="r" b="b"/>
            <a:pathLst>
              <a:path w="5212715" h="0">
                <a:moveTo>
                  <a:pt x="0" y="0"/>
                </a:moveTo>
                <a:lnTo>
                  <a:pt x="5212548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406510" y="1105557"/>
            <a:ext cx="0" cy="2616200"/>
          </a:xfrm>
          <a:custGeom>
            <a:avLst/>
            <a:gdLst/>
            <a:ahLst/>
            <a:cxnLst/>
            <a:rect l="l" t="t" r="r" b="b"/>
            <a:pathLst>
              <a:path w="0" h="2616200">
                <a:moveTo>
                  <a:pt x="0" y="2615782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569944" y="3021076"/>
            <a:ext cx="131318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5" b="1">
                <a:latin typeface="Calibri"/>
                <a:cs typeface="Calibri"/>
              </a:rPr>
              <a:t>OCT-guided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PCI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57767" y="2834132"/>
            <a:ext cx="4845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4</a:t>
            </a:r>
            <a:r>
              <a:rPr dirty="0" sz="1800" spc="-10" b="1">
                <a:latin typeface="Calibri"/>
                <a:cs typeface="Calibri"/>
              </a:rPr>
              <a:t>.</a:t>
            </a:r>
            <a:r>
              <a:rPr dirty="0" sz="1800" b="1">
                <a:latin typeface="Calibri"/>
                <a:cs typeface="Calibri"/>
              </a:rPr>
              <a:t>6%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643423" y="2820042"/>
            <a:ext cx="4737100" cy="751840"/>
          </a:xfrm>
          <a:custGeom>
            <a:avLst/>
            <a:gdLst/>
            <a:ahLst/>
            <a:cxnLst/>
            <a:rect l="l" t="t" r="r" b="b"/>
            <a:pathLst>
              <a:path w="4737100" h="751839">
                <a:moveTo>
                  <a:pt x="0" y="751663"/>
                </a:moveTo>
                <a:lnTo>
                  <a:pt x="9867" y="751663"/>
                </a:lnTo>
                <a:lnTo>
                  <a:pt x="9867" y="308577"/>
                </a:lnTo>
                <a:lnTo>
                  <a:pt x="335507" y="308577"/>
                </a:lnTo>
                <a:lnTo>
                  <a:pt x="335507" y="292753"/>
                </a:lnTo>
                <a:lnTo>
                  <a:pt x="1490048" y="292753"/>
                </a:lnTo>
                <a:lnTo>
                  <a:pt x="1490048" y="269016"/>
                </a:lnTo>
                <a:lnTo>
                  <a:pt x="2003177" y="269016"/>
                </a:lnTo>
                <a:lnTo>
                  <a:pt x="2003177" y="253191"/>
                </a:lnTo>
                <a:lnTo>
                  <a:pt x="2822210" y="253191"/>
                </a:lnTo>
                <a:lnTo>
                  <a:pt x="2822210" y="205718"/>
                </a:lnTo>
                <a:lnTo>
                  <a:pt x="3049171" y="205718"/>
                </a:lnTo>
                <a:lnTo>
                  <a:pt x="3049171" y="189893"/>
                </a:lnTo>
                <a:lnTo>
                  <a:pt x="3276132" y="189893"/>
                </a:lnTo>
                <a:lnTo>
                  <a:pt x="3276132" y="166157"/>
                </a:lnTo>
                <a:lnTo>
                  <a:pt x="3355075" y="166157"/>
                </a:lnTo>
                <a:lnTo>
                  <a:pt x="3355075" y="150332"/>
                </a:lnTo>
                <a:lnTo>
                  <a:pt x="3562300" y="150332"/>
                </a:lnTo>
                <a:lnTo>
                  <a:pt x="3562300" y="102859"/>
                </a:lnTo>
                <a:lnTo>
                  <a:pt x="4223447" y="102859"/>
                </a:lnTo>
                <a:lnTo>
                  <a:pt x="4223447" y="87034"/>
                </a:lnTo>
                <a:lnTo>
                  <a:pt x="4420804" y="87034"/>
                </a:lnTo>
                <a:lnTo>
                  <a:pt x="4420804" y="63297"/>
                </a:lnTo>
                <a:lnTo>
                  <a:pt x="4578690" y="63297"/>
                </a:lnTo>
                <a:lnTo>
                  <a:pt x="4578690" y="47473"/>
                </a:lnTo>
                <a:lnTo>
                  <a:pt x="4637897" y="47473"/>
                </a:lnTo>
                <a:lnTo>
                  <a:pt x="4657633" y="47473"/>
                </a:lnTo>
                <a:lnTo>
                  <a:pt x="4677369" y="47473"/>
                </a:lnTo>
                <a:lnTo>
                  <a:pt x="4677369" y="23736"/>
                </a:lnTo>
                <a:lnTo>
                  <a:pt x="4706972" y="23736"/>
                </a:lnTo>
                <a:lnTo>
                  <a:pt x="4706972" y="0"/>
                </a:lnTo>
                <a:lnTo>
                  <a:pt x="4736576" y="0"/>
                </a:lnTo>
              </a:path>
            </a:pathLst>
          </a:custGeom>
          <a:ln w="28575">
            <a:solidFill>
              <a:srgbClr val="0372C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dirty="0" spc="-10"/>
              <a:t>Absolute difference, </a:t>
            </a:r>
            <a:r>
              <a:rPr dirty="0"/>
              <a:t>- 2·8% </a:t>
            </a:r>
            <a:r>
              <a:rPr dirty="0" spc="-5" b="0">
                <a:latin typeface="Calibri"/>
                <a:cs typeface="Calibri"/>
              </a:rPr>
              <a:t>[95% CI, -5·1 </a:t>
            </a:r>
            <a:r>
              <a:rPr dirty="0" spc="-10" b="0">
                <a:latin typeface="Calibri"/>
                <a:cs typeface="Calibri"/>
              </a:rPr>
              <a:t>to</a:t>
            </a:r>
            <a:r>
              <a:rPr dirty="0" spc="30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-0·4]</a:t>
            </a:r>
          </a:p>
          <a:p>
            <a:pPr marL="12700">
              <a:lnSpc>
                <a:spcPts val="2135"/>
              </a:lnSpc>
            </a:pPr>
            <a:r>
              <a:rPr dirty="0"/>
              <a:t>HR, </a:t>
            </a:r>
            <a:r>
              <a:rPr dirty="0" spc="-5"/>
              <a:t>0.62 </a:t>
            </a:r>
            <a:r>
              <a:rPr dirty="0" spc="-5" b="0">
                <a:latin typeface="Calibri"/>
                <a:cs typeface="Calibri"/>
              </a:rPr>
              <a:t>[95% CI, 0.41 </a:t>
            </a:r>
            <a:r>
              <a:rPr dirty="0" spc="-15" b="0">
                <a:latin typeface="Calibri"/>
                <a:cs typeface="Calibri"/>
              </a:rPr>
              <a:t>to</a:t>
            </a:r>
            <a:r>
              <a:rPr dirty="0" spc="40" b="0">
                <a:latin typeface="Calibri"/>
                <a:cs typeface="Calibri"/>
              </a:rPr>
              <a:t> </a:t>
            </a:r>
            <a:r>
              <a:rPr dirty="0" spc="-5" b="0">
                <a:latin typeface="Calibri"/>
                <a:cs typeface="Calibri"/>
              </a:rPr>
              <a:t>0.93]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u="sng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 </a:t>
            </a:r>
            <a:r>
              <a:rPr dirty="0" u="sng">
                <a:uFill>
                  <a:solidFill>
                    <a:srgbClr val="000000"/>
                  </a:solidFill>
                </a:uFill>
              </a:rPr>
              <a:t>=</a:t>
            </a:r>
            <a:r>
              <a:rPr dirty="0" u="sng" spc="10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sng" spc="-5">
                <a:uFill>
                  <a:solidFill>
                    <a:srgbClr val="000000"/>
                  </a:solidFill>
                </a:uFill>
              </a:rPr>
              <a:t>0.023</a:t>
            </a:r>
          </a:p>
          <a:p>
            <a:pPr marL="1960245">
              <a:lnSpc>
                <a:spcPct val="100000"/>
              </a:lnSpc>
              <a:spcBef>
                <a:spcPts val="994"/>
              </a:spcBef>
            </a:pPr>
            <a:r>
              <a:rPr dirty="0" sz="1600" spc="-10"/>
              <a:t>Angiography-guided</a:t>
            </a:r>
            <a:r>
              <a:rPr dirty="0" sz="1600" spc="-5"/>
              <a:t> PCI</a:t>
            </a:r>
            <a:endParaRPr sz="1600"/>
          </a:p>
        </p:txBody>
      </p:sp>
      <p:sp>
        <p:nvSpPr>
          <p:cNvPr id="28" name="object 28"/>
          <p:cNvSpPr txBox="1"/>
          <p:nvPr/>
        </p:nvSpPr>
        <p:spPr>
          <a:xfrm>
            <a:off x="7257767" y="2029460"/>
            <a:ext cx="4845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7</a:t>
            </a:r>
            <a:r>
              <a:rPr dirty="0" sz="1800" spc="-10" b="1">
                <a:latin typeface="Calibri"/>
                <a:cs typeface="Calibri"/>
              </a:rPr>
              <a:t>.</a:t>
            </a:r>
            <a:r>
              <a:rPr dirty="0" sz="1800" b="1">
                <a:latin typeface="Calibri"/>
                <a:cs typeface="Calibri"/>
              </a:rPr>
              <a:t>4%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643423" y="2352719"/>
            <a:ext cx="4737100" cy="1219200"/>
          </a:xfrm>
          <a:custGeom>
            <a:avLst/>
            <a:gdLst/>
            <a:ahLst/>
            <a:cxnLst/>
            <a:rect l="l" t="t" r="r" b="b"/>
            <a:pathLst>
              <a:path w="4737100" h="1219200">
                <a:moveTo>
                  <a:pt x="0" y="1218984"/>
                </a:moveTo>
                <a:lnTo>
                  <a:pt x="9867" y="1218984"/>
                </a:lnTo>
                <a:lnTo>
                  <a:pt x="9867" y="775717"/>
                </a:lnTo>
                <a:lnTo>
                  <a:pt x="78942" y="775717"/>
                </a:lnTo>
                <a:lnTo>
                  <a:pt x="78942" y="759886"/>
                </a:lnTo>
                <a:lnTo>
                  <a:pt x="128282" y="759886"/>
                </a:lnTo>
                <a:lnTo>
                  <a:pt x="128282" y="736139"/>
                </a:lnTo>
                <a:lnTo>
                  <a:pt x="138150" y="736139"/>
                </a:lnTo>
                <a:lnTo>
                  <a:pt x="138150" y="712393"/>
                </a:lnTo>
                <a:lnTo>
                  <a:pt x="740090" y="712393"/>
                </a:lnTo>
                <a:lnTo>
                  <a:pt x="740090" y="696562"/>
                </a:lnTo>
                <a:lnTo>
                  <a:pt x="1164408" y="696562"/>
                </a:lnTo>
                <a:lnTo>
                  <a:pt x="1164408" y="672815"/>
                </a:lnTo>
                <a:lnTo>
                  <a:pt x="1174276" y="672815"/>
                </a:lnTo>
                <a:lnTo>
                  <a:pt x="1174276" y="656984"/>
                </a:lnTo>
                <a:lnTo>
                  <a:pt x="1282823" y="656984"/>
                </a:lnTo>
                <a:lnTo>
                  <a:pt x="1282823" y="633238"/>
                </a:lnTo>
                <a:lnTo>
                  <a:pt x="1332162" y="633238"/>
                </a:lnTo>
                <a:lnTo>
                  <a:pt x="1332162" y="609492"/>
                </a:lnTo>
                <a:lnTo>
                  <a:pt x="1628198" y="609492"/>
                </a:lnTo>
                <a:lnTo>
                  <a:pt x="1628198" y="593661"/>
                </a:lnTo>
                <a:lnTo>
                  <a:pt x="1717009" y="593661"/>
                </a:lnTo>
                <a:lnTo>
                  <a:pt x="1717009" y="569914"/>
                </a:lnTo>
                <a:lnTo>
                  <a:pt x="1736744" y="569914"/>
                </a:lnTo>
                <a:lnTo>
                  <a:pt x="1736744" y="554083"/>
                </a:lnTo>
                <a:lnTo>
                  <a:pt x="1746612" y="554083"/>
                </a:lnTo>
                <a:lnTo>
                  <a:pt x="1746612" y="530337"/>
                </a:lnTo>
                <a:lnTo>
                  <a:pt x="1825555" y="530337"/>
                </a:lnTo>
                <a:lnTo>
                  <a:pt x="1825555" y="506590"/>
                </a:lnTo>
                <a:lnTo>
                  <a:pt x="2101856" y="506590"/>
                </a:lnTo>
                <a:lnTo>
                  <a:pt x="2101856" y="490759"/>
                </a:lnTo>
                <a:lnTo>
                  <a:pt x="2180798" y="490759"/>
                </a:lnTo>
                <a:lnTo>
                  <a:pt x="2180798" y="467013"/>
                </a:lnTo>
                <a:lnTo>
                  <a:pt x="2309081" y="467013"/>
                </a:lnTo>
                <a:lnTo>
                  <a:pt x="2309081" y="443266"/>
                </a:lnTo>
                <a:lnTo>
                  <a:pt x="2684060" y="443266"/>
                </a:lnTo>
                <a:lnTo>
                  <a:pt x="2684060" y="427435"/>
                </a:lnTo>
                <a:lnTo>
                  <a:pt x="2703796" y="427435"/>
                </a:lnTo>
                <a:lnTo>
                  <a:pt x="2703796" y="403689"/>
                </a:lnTo>
                <a:lnTo>
                  <a:pt x="2901153" y="403689"/>
                </a:lnTo>
                <a:lnTo>
                  <a:pt x="2901153" y="387858"/>
                </a:lnTo>
                <a:lnTo>
                  <a:pt x="2989963" y="387858"/>
                </a:lnTo>
                <a:lnTo>
                  <a:pt x="2989963" y="364112"/>
                </a:lnTo>
                <a:lnTo>
                  <a:pt x="3187321" y="364112"/>
                </a:lnTo>
                <a:lnTo>
                  <a:pt x="3187321" y="340365"/>
                </a:lnTo>
                <a:lnTo>
                  <a:pt x="3315603" y="340365"/>
                </a:lnTo>
                <a:lnTo>
                  <a:pt x="3315603" y="324534"/>
                </a:lnTo>
                <a:lnTo>
                  <a:pt x="3384678" y="324534"/>
                </a:lnTo>
                <a:lnTo>
                  <a:pt x="3384678" y="300788"/>
                </a:lnTo>
                <a:lnTo>
                  <a:pt x="3424150" y="300788"/>
                </a:lnTo>
                <a:lnTo>
                  <a:pt x="3424150" y="277041"/>
                </a:lnTo>
                <a:lnTo>
                  <a:pt x="3562300" y="277041"/>
                </a:lnTo>
                <a:lnTo>
                  <a:pt x="3562300" y="237464"/>
                </a:lnTo>
                <a:lnTo>
                  <a:pt x="3759657" y="237464"/>
                </a:lnTo>
                <a:lnTo>
                  <a:pt x="3759657" y="213718"/>
                </a:lnTo>
                <a:lnTo>
                  <a:pt x="3917543" y="213718"/>
                </a:lnTo>
                <a:lnTo>
                  <a:pt x="3917543" y="197887"/>
                </a:lnTo>
                <a:lnTo>
                  <a:pt x="4045825" y="197887"/>
                </a:lnTo>
                <a:lnTo>
                  <a:pt x="4045825" y="174140"/>
                </a:lnTo>
                <a:lnTo>
                  <a:pt x="4055693" y="174140"/>
                </a:lnTo>
                <a:lnTo>
                  <a:pt x="4055693" y="150394"/>
                </a:lnTo>
                <a:lnTo>
                  <a:pt x="4223447" y="150394"/>
                </a:lnTo>
                <a:lnTo>
                  <a:pt x="4223447" y="134563"/>
                </a:lnTo>
                <a:lnTo>
                  <a:pt x="4460275" y="134563"/>
                </a:lnTo>
                <a:lnTo>
                  <a:pt x="4460275" y="110816"/>
                </a:lnTo>
                <a:lnTo>
                  <a:pt x="4578690" y="110816"/>
                </a:lnTo>
                <a:lnTo>
                  <a:pt x="4598426" y="110816"/>
                </a:lnTo>
                <a:lnTo>
                  <a:pt x="4598426" y="87070"/>
                </a:lnTo>
                <a:lnTo>
                  <a:pt x="4657633" y="87070"/>
                </a:lnTo>
                <a:lnTo>
                  <a:pt x="4657633" y="63323"/>
                </a:lnTo>
                <a:lnTo>
                  <a:pt x="4677369" y="63323"/>
                </a:lnTo>
                <a:lnTo>
                  <a:pt x="4677369" y="47492"/>
                </a:lnTo>
                <a:lnTo>
                  <a:pt x="4706972" y="47492"/>
                </a:lnTo>
                <a:lnTo>
                  <a:pt x="4706972" y="0"/>
                </a:lnTo>
                <a:lnTo>
                  <a:pt x="4736576" y="0"/>
                </a:lnTo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1266363" y="541019"/>
            <a:ext cx="634365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latin typeface="Calibri"/>
                <a:cs typeface="Calibri"/>
              </a:rPr>
              <a:t>MACE, </a:t>
            </a:r>
            <a:r>
              <a:rPr dirty="0" sz="2000" b="1">
                <a:latin typeface="Calibri"/>
                <a:cs typeface="Calibri"/>
              </a:rPr>
              <a:t>a </a:t>
            </a:r>
            <a:r>
              <a:rPr dirty="0" sz="2000" spc="-10" b="1">
                <a:latin typeface="Calibri"/>
                <a:cs typeface="Calibri"/>
              </a:rPr>
              <a:t>composite </a:t>
            </a:r>
            <a:r>
              <a:rPr dirty="0" sz="2000" spc="-5" b="1">
                <a:latin typeface="Calibri"/>
                <a:cs typeface="Calibri"/>
              </a:rPr>
              <a:t>of </a:t>
            </a:r>
            <a:r>
              <a:rPr dirty="0" sz="2000" spc="-10" b="1">
                <a:latin typeface="Calibri"/>
                <a:cs typeface="Calibri"/>
              </a:rPr>
              <a:t>cardiac </a:t>
            </a:r>
            <a:r>
              <a:rPr dirty="0" sz="2000" spc="-5" b="1">
                <a:latin typeface="Calibri"/>
                <a:cs typeface="Calibri"/>
              </a:rPr>
              <a:t>death, </a:t>
            </a:r>
            <a:r>
              <a:rPr dirty="0" sz="2000" b="1">
                <a:latin typeface="Calibri"/>
                <a:cs typeface="Calibri"/>
              </a:rPr>
              <a:t>MI, </a:t>
            </a:r>
            <a:r>
              <a:rPr dirty="0" sz="2000" spc="-70" b="1">
                <a:latin typeface="Calibri"/>
                <a:cs typeface="Calibri"/>
              </a:rPr>
              <a:t>ST, </a:t>
            </a:r>
            <a:r>
              <a:rPr dirty="0" sz="2000" spc="-5" b="1">
                <a:latin typeface="Calibri"/>
                <a:cs typeface="Calibri"/>
              </a:rPr>
              <a:t>or TVR </a:t>
            </a:r>
            <a:r>
              <a:rPr dirty="0" sz="2000" spc="-10">
                <a:latin typeface="Calibri"/>
                <a:cs typeface="Calibri"/>
              </a:rPr>
              <a:t>at </a:t>
            </a:r>
            <a:r>
              <a:rPr dirty="0" sz="2000">
                <a:latin typeface="Calibri"/>
                <a:cs typeface="Calibri"/>
              </a:rPr>
              <a:t>1</a:t>
            </a:r>
            <a:r>
              <a:rPr dirty="0" sz="2000" spc="1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year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821" y="100076"/>
            <a:ext cx="399415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Secondary and other</a:t>
            </a:r>
            <a:r>
              <a:rPr dirty="0" spc="-65"/>
              <a:t> </a:t>
            </a:r>
            <a:r>
              <a:rPr dirty="0" spc="-5"/>
              <a:t>endpoints</a:t>
            </a:r>
          </a:p>
        </p:txBody>
      </p:sp>
      <p:sp>
        <p:nvSpPr>
          <p:cNvPr id="3" name="object 3"/>
          <p:cNvSpPr/>
          <p:nvPr/>
        </p:nvSpPr>
        <p:spPr>
          <a:xfrm>
            <a:off x="3707903" y="600912"/>
            <a:ext cx="1440180" cy="524510"/>
          </a:xfrm>
          <a:custGeom>
            <a:avLst/>
            <a:gdLst/>
            <a:ahLst/>
            <a:cxnLst/>
            <a:rect l="l" t="t" r="r" b="b"/>
            <a:pathLst>
              <a:path w="1440179" h="524510">
                <a:moveTo>
                  <a:pt x="0" y="523966"/>
                </a:moveTo>
                <a:lnTo>
                  <a:pt x="1440159" y="523966"/>
                </a:lnTo>
                <a:lnTo>
                  <a:pt x="1440159" y="0"/>
                </a:lnTo>
                <a:lnTo>
                  <a:pt x="0" y="0"/>
                </a:lnTo>
                <a:lnTo>
                  <a:pt x="0" y="523966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148064" y="600912"/>
            <a:ext cx="1512570" cy="524510"/>
          </a:xfrm>
          <a:custGeom>
            <a:avLst/>
            <a:gdLst/>
            <a:ahLst/>
            <a:cxnLst/>
            <a:rect l="l" t="t" r="r" b="b"/>
            <a:pathLst>
              <a:path w="1512570" h="524510">
                <a:moveTo>
                  <a:pt x="0" y="523966"/>
                </a:moveTo>
                <a:lnTo>
                  <a:pt x="1512167" y="523966"/>
                </a:lnTo>
                <a:lnTo>
                  <a:pt x="1512167" y="0"/>
                </a:lnTo>
                <a:lnTo>
                  <a:pt x="0" y="0"/>
                </a:lnTo>
                <a:lnTo>
                  <a:pt x="0" y="523966"/>
                </a:lnTo>
                <a:close/>
              </a:path>
            </a:pathLst>
          </a:custGeom>
          <a:solidFill>
            <a:srgbClr val="EF4F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95288" y="600913"/>
            <a:ext cx="8353425" cy="0"/>
          </a:xfrm>
          <a:custGeom>
            <a:avLst/>
            <a:gdLst/>
            <a:ahLst/>
            <a:cxnLst/>
            <a:rect l="l" t="t" r="r" b="b"/>
            <a:pathLst>
              <a:path w="8353425" h="0">
                <a:moveTo>
                  <a:pt x="0" y="0"/>
                </a:moveTo>
                <a:lnTo>
                  <a:pt x="835317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95344" y="627887"/>
            <a:ext cx="466344" cy="347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145279" y="627887"/>
            <a:ext cx="262127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91000" y="627887"/>
            <a:ext cx="826008" cy="347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980371" y="654811"/>
            <a:ext cx="8959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OCT-guidance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78223" y="816863"/>
            <a:ext cx="719327" cy="350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312664" y="627887"/>
            <a:ext cx="585215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681471" y="627887"/>
            <a:ext cx="262127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727191" y="627887"/>
            <a:ext cx="822960" cy="3474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397734" y="654811"/>
            <a:ext cx="10134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200" spc="5" b="1">
                <a:solidFill>
                  <a:srgbClr val="FFFFFF"/>
                </a:solidFill>
                <a:latin typeface="Calibri"/>
                <a:cs typeface="Calibri"/>
              </a:rPr>
              <a:t>ngi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5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200" spc="5" b="1">
                <a:solidFill>
                  <a:srgbClr val="FFFFFF"/>
                </a:solidFill>
                <a:latin typeface="Calibri"/>
                <a:cs typeface="Calibri"/>
              </a:rPr>
              <a:t>id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200" spc="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553455" y="816863"/>
            <a:ext cx="722376" cy="3505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395288" y="863780"/>
          <a:ext cx="8353425" cy="3665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2795"/>
                <a:gridCol w="1457960"/>
                <a:gridCol w="1494155"/>
                <a:gridCol w="1303020"/>
                <a:gridCol w="785495"/>
              </a:tblGrid>
              <a:tr h="2610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7359">
                        <a:lnSpc>
                          <a:spcPts val="1385"/>
                        </a:lnSpc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(N=803)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0160">
                        <a:lnSpc>
                          <a:spcPts val="1385"/>
                        </a:lnSpc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(N=801)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F4F6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00248"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All-cause death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43497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40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(0.6%)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1016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6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(0.8%)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0.83 (0.25−2.72)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0.76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39851"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Cardiac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 death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43116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400" spc="-10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(0.1%)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 marR="1016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(0.6%)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0.20 (0.03−1.71)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79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0.14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2069"/>
                </a:tc>
              </a:tr>
              <a:tr h="339852"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MI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3340"/>
                </a:tc>
                <a:tc>
                  <a:txBody>
                    <a:bodyPr/>
                    <a:lstStyle/>
                    <a:p>
                      <a:pPr algn="r" marR="38481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29</a:t>
                      </a:r>
                      <a:r>
                        <a:rPr dirty="0" sz="1400" spc="-10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(3.6%)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3340"/>
                </a:tc>
                <a:tc>
                  <a:txBody>
                    <a:bodyPr/>
                    <a:lstStyle/>
                    <a:p>
                      <a:pPr algn="ctr" marR="1016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40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(5.0%)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33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0.72 (0.45−1.16)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0.18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3340"/>
                </a:tc>
              </a:tr>
              <a:tr h="338328">
                <a:tc>
                  <a:txBody>
                    <a:bodyPr/>
                    <a:lstStyle/>
                    <a:p>
                      <a:pPr marL="36766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400" spc="-10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Spontaneous</a:t>
                      </a:r>
                      <a:r>
                        <a:rPr dirty="0" sz="1400" spc="-5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MI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43116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400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dirty="0" sz="1400" spc="-105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(0.9%)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 marR="1016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400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19</a:t>
                      </a:r>
                      <a:r>
                        <a:rPr dirty="0" sz="1400" spc="-15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(2.4%)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200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0.36</a:t>
                      </a:r>
                      <a:r>
                        <a:rPr dirty="0" sz="1200" spc="-20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(0.15−0.86)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79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400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0.022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2069"/>
                </a:tc>
              </a:tr>
              <a:tr h="338327">
                <a:tc>
                  <a:txBody>
                    <a:bodyPr/>
                    <a:lstStyle/>
                    <a:p>
                      <a:pPr marL="36766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Peri-procedural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MI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3848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22</a:t>
                      </a:r>
                      <a:r>
                        <a:rPr dirty="0" sz="1400" spc="-10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(2.7%)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 marR="1016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22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(2.8%)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1.00 (0.55−1.80)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79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0.99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2069"/>
                </a:tc>
              </a:tr>
              <a:tr h="339851"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400" spc="-15" b="1">
                          <a:latin typeface="Calibri"/>
                          <a:cs typeface="Calibri"/>
                        </a:rPr>
                        <a:t>ST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r" marR="42989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1400" spc="-10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(0.5%)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 marR="1016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10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(1.3%)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0.40 (0.12−1.26)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79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0.12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2069"/>
                </a:tc>
              </a:tr>
              <a:tr h="339851"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400" spc="-5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TVR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3340"/>
                </a:tc>
                <a:tc>
                  <a:txBody>
                    <a:bodyPr/>
                    <a:lstStyle/>
                    <a:p>
                      <a:pPr algn="r" marR="38481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400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dirty="0" sz="1400" spc="-105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(1.5%)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3340"/>
                </a:tc>
                <a:tc>
                  <a:txBody>
                    <a:bodyPr/>
                    <a:lstStyle/>
                    <a:p>
                      <a:pPr algn="ctr" marR="1016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400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33</a:t>
                      </a:r>
                      <a:r>
                        <a:rPr dirty="0" sz="1400" spc="-15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(4.1%)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33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1200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0.36</a:t>
                      </a:r>
                      <a:r>
                        <a:rPr dirty="0" sz="1200" spc="-20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(0.18−0.69)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400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0.002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3340"/>
                </a:tc>
              </a:tr>
              <a:tr h="376559"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Contrast-induced nephropathy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8925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10</a:t>
                      </a:r>
                      <a:r>
                        <a:rPr dirty="0" sz="140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(1.3%)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016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7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(0.9%)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1.43 (0.54−3.75)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7945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0.47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9452">
                <a:tc>
                  <a:txBody>
                    <a:bodyPr/>
                    <a:lstStyle/>
                    <a:p>
                      <a:pPr marL="153035">
                        <a:lnSpc>
                          <a:spcPts val="1675"/>
                        </a:lnSpc>
                        <a:spcBef>
                          <a:spcPts val="110"/>
                        </a:spcBef>
                      </a:pPr>
                      <a:r>
                        <a:rPr dirty="0" sz="1400" spc="-5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Cardiac </a:t>
                      </a:r>
                      <a:r>
                        <a:rPr dirty="0" sz="1400" spc="-10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death, spontaneous </a:t>
                      </a:r>
                      <a:r>
                        <a:rPr dirty="0" sz="1400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MI, </a:t>
                      </a:r>
                      <a:r>
                        <a:rPr dirty="0" sz="1400" spc="-5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400" spc="-10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ST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429895">
                        <a:lnSpc>
                          <a:spcPts val="1675"/>
                        </a:lnSpc>
                        <a:spcBef>
                          <a:spcPts val="110"/>
                        </a:spcBef>
                      </a:pPr>
                      <a:r>
                        <a:rPr dirty="0" sz="1400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dirty="0" sz="1400" spc="-105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(1.0%)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10160">
                        <a:lnSpc>
                          <a:spcPts val="1675"/>
                        </a:lnSpc>
                        <a:spcBef>
                          <a:spcPts val="110"/>
                        </a:spcBef>
                      </a:pPr>
                      <a:r>
                        <a:rPr dirty="0" sz="1400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dirty="0" sz="1400" spc="-15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(2.5%)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0.39 (0.17−0.90)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Bef>
                          <a:spcPts val="110"/>
                        </a:spcBef>
                      </a:pPr>
                      <a:r>
                        <a:rPr dirty="0" sz="1400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0.026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438765">
                <a:tc gridSpan="2"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885"/>
                        </a:spcBef>
                        <a:tabLst>
                          <a:tab pos="3686810" algn="l"/>
                        </a:tabLst>
                      </a:pPr>
                      <a:r>
                        <a:rPr dirty="0" sz="1400" spc="-5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Cardiac </a:t>
                      </a:r>
                      <a:r>
                        <a:rPr dirty="0" sz="1400" spc="-10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death, spontaneous </a:t>
                      </a:r>
                      <a:r>
                        <a:rPr dirty="0" sz="1400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MI, </a:t>
                      </a:r>
                      <a:r>
                        <a:rPr dirty="0" sz="1400" spc="-55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ST,</a:t>
                      </a:r>
                      <a:r>
                        <a:rPr dirty="0" sz="1400" spc="40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400" spc="5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TVR	</a:t>
                      </a:r>
                      <a:r>
                        <a:rPr dirty="0" baseline="7936" sz="2100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15</a:t>
                      </a:r>
                      <a:r>
                        <a:rPr dirty="0" baseline="7936" sz="2100" spc="-22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baseline="7936" sz="2100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(1·9%)</a:t>
                      </a:r>
                      <a:endParaRPr baseline="7936" sz="2100">
                        <a:latin typeface="Calibri"/>
                        <a:cs typeface="Calibri"/>
                      </a:endParaRPr>
                    </a:p>
                  </a:txBody>
                  <a:tcPr marL="0" marR="0" marB="0" marT="112395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016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dirty="0" sz="1400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38</a:t>
                      </a:r>
                      <a:r>
                        <a:rPr dirty="0" sz="1400" spc="-15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(4·7%)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265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0·39 (0·21−0·70)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636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dirty="0" sz="1400" b="1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0·0014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265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6927303" y="746251"/>
            <a:ext cx="762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HR (95%</a:t>
            </a:r>
            <a:r>
              <a:rPr dirty="0" sz="1200" spc="-8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CI)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11436" y="746251"/>
            <a:ext cx="482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 i="1">
                <a:latin typeface="Calibri"/>
                <a:cs typeface="Calibri"/>
              </a:rPr>
              <a:t>P</a:t>
            </a:r>
            <a:r>
              <a:rPr dirty="0" sz="1200" spc="-75" b="1" i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value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5687" y="159003"/>
            <a:ext cx="7392670" cy="360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5"/>
              <a:t>Stent </a:t>
            </a:r>
            <a:r>
              <a:rPr dirty="0" sz="2200"/>
              <a:t>Optimization </a:t>
            </a:r>
            <a:r>
              <a:rPr dirty="0" sz="2200" spc="5"/>
              <a:t>and </a:t>
            </a:r>
            <a:r>
              <a:rPr dirty="0" sz="2200"/>
              <a:t>clinical </a:t>
            </a:r>
            <a:r>
              <a:rPr dirty="0" sz="2200" spc="-5"/>
              <a:t>outcomes </a:t>
            </a:r>
            <a:r>
              <a:rPr dirty="0" sz="2200" spc="5"/>
              <a:t>in the </a:t>
            </a:r>
            <a:r>
              <a:rPr dirty="0" sz="2200" spc="-10"/>
              <a:t>OCT-guided</a:t>
            </a:r>
            <a:r>
              <a:rPr dirty="0" sz="2200" spc="65"/>
              <a:t> </a:t>
            </a:r>
            <a:r>
              <a:rPr dirty="0" sz="2200" spc="5"/>
              <a:t>PCI</a:t>
            </a:r>
            <a:endParaRPr sz="2200"/>
          </a:p>
        </p:txBody>
      </p:sp>
      <p:sp>
        <p:nvSpPr>
          <p:cNvPr id="3" name="object 3"/>
          <p:cNvSpPr/>
          <p:nvPr/>
        </p:nvSpPr>
        <p:spPr>
          <a:xfrm>
            <a:off x="417572" y="762123"/>
            <a:ext cx="3766677" cy="22416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93468" y="767173"/>
            <a:ext cx="2824480" cy="227329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 spc="-75">
                <a:solidFill>
                  <a:srgbClr val="AE1022"/>
                </a:solidFill>
                <a:latin typeface="Arial Black"/>
                <a:cs typeface="Arial Black"/>
              </a:rPr>
              <a:t>OCCUPI-OCT </a:t>
            </a:r>
            <a:r>
              <a:rPr dirty="0" sz="1300" spc="-65">
                <a:solidFill>
                  <a:srgbClr val="AE1022"/>
                </a:solidFill>
                <a:latin typeface="Arial Black"/>
                <a:cs typeface="Arial Black"/>
              </a:rPr>
              <a:t>optimization</a:t>
            </a:r>
            <a:r>
              <a:rPr dirty="0" sz="1300" spc="-60">
                <a:solidFill>
                  <a:srgbClr val="AE1022"/>
                </a:solidFill>
                <a:latin typeface="Arial Black"/>
                <a:cs typeface="Arial Black"/>
              </a:rPr>
              <a:t> </a:t>
            </a:r>
            <a:r>
              <a:rPr dirty="0" sz="1300" spc="-55">
                <a:solidFill>
                  <a:srgbClr val="AE1022"/>
                </a:solidFill>
                <a:latin typeface="Arial Black"/>
                <a:cs typeface="Arial Black"/>
              </a:rPr>
              <a:t>criteria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6229" y="1494669"/>
            <a:ext cx="3233004" cy="994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149871" y="1149264"/>
            <a:ext cx="449209" cy="447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94948" y="1093136"/>
            <a:ext cx="479156" cy="4749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36377" y="1316211"/>
            <a:ext cx="432282" cy="4274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232190" y="1560567"/>
            <a:ext cx="0" cy="561340"/>
          </a:xfrm>
          <a:custGeom>
            <a:avLst/>
            <a:gdLst/>
            <a:ahLst/>
            <a:cxnLst/>
            <a:rect l="l" t="t" r="r" b="b"/>
            <a:pathLst>
              <a:path w="0" h="561339">
                <a:moveTo>
                  <a:pt x="0" y="0"/>
                </a:moveTo>
                <a:lnTo>
                  <a:pt x="0" y="560943"/>
                </a:lnTo>
              </a:path>
            </a:pathLst>
          </a:custGeom>
          <a:ln w="40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94301" y="1182860"/>
            <a:ext cx="73469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0" b="1">
                <a:latin typeface="Arial"/>
                <a:cs typeface="Arial"/>
              </a:rPr>
              <a:t>Edge</a:t>
            </a:r>
            <a:r>
              <a:rPr dirty="0" sz="800" spc="-65" b="1">
                <a:latin typeface="Arial"/>
                <a:cs typeface="Arial"/>
              </a:rPr>
              <a:t> </a:t>
            </a:r>
            <a:r>
              <a:rPr dirty="0" sz="800" spc="-40" b="1">
                <a:latin typeface="Arial"/>
                <a:cs typeface="Arial"/>
              </a:rPr>
              <a:t>dissection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98603" y="979934"/>
            <a:ext cx="73914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40" b="1">
                <a:latin typeface="Arial"/>
                <a:cs typeface="Arial"/>
              </a:rPr>
              <a:t>Stent</a:t>
            </a:r>
            <a:r>
              <a:rPr dirty="0" sz="800" spc="-70" b="1">
                <a:latin typeface="Arial"/>
                <a:cs typeface="Arial"/>
              </a:rPr>
              <a:t> </a:t>
            </a:r>
            <a:r>
              <a:rPr dirty="0" sz="800" spc="-45" b="1">
                <a:latin typeface="Arial"/>
                <a:cs typeface="Arial"/>
              </a:rPr>
              <a:t>expansion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19247" y="1001521"/>
            <a:ext cx="74866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40" b="1">
                <a:latin typeface="Arial"/>
                <a:cs typeface="Arial"/>
              </a:rPr>
              <a:t>Stent</a:t>
            </a:r>
            <a:r>
              <a:rPr dirty="0" sz="800" spc="-80" b="1">
                <a:latin typeface="Arial"/>
                <a:cs typeface="Arial"/>
              </a:rPr>
              <a:t> </a:t>
            </a:r>
            <a:r>
              <a:rPr dirty="0" sz="800" spc="-40" b="1">
                <a:latin typeface="Arial"/>
                <a:cs typeface="Arial"/>
              </a:rPr>
              <a:t>apposition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33147" y="1892697"/>
            <a:ext cx="57150" cy="299085"/>
          </a:xfrm>
          <a:custGeom>
            <a:avLst/>
            <a:gdLst/>
            <a:ahLst/>
            <a:cxnLst/>
            <a:rect l="l" t="t" r="r" b="b"/>
            <a:pathLst>
              <a:path w="57150" h="299085">
                <a:moveTo>
                  <a:pt x="0" y="149300"/>
                </a:moveTo>
                <a:lnTo>
                  <a:pt x="2243" y="91186"/>
                </a:lnTo>
                <a:lnTo>
                  <a:pt x="8362" y="43729"/>
                </a:lnTo>
                <a:lnTo>
                  <a:pt x="17438" y="11732"/>
                </a:lnTo>
                <a:lnTo>
                  <a:pt x="28551" y="0"/>
                </a:lnTo>
                <a:lnTo>
                  <a:pt x="39665" y="11732"/>
                </a:lnTo>
                <a:lnTo>
                  <a:pt x="48740" y="43729"/>
                </a:lnTo>
                <a:lnTo>
                  <a:pt x="54859" y="91186"/>
                </a:lnTo>
                <a:lnTo>
                  <a:pt x="57103" y="149300"/>
                </a:lnTo>
                <a:lnTo>
                  <a:pt x="54859" y="207415"/>
                </a:lnTo>
                <a:lnTo>
                  <a:pt x="48740" y="254872"/>
                </a:lnTo>
                <a:lnTo>
                  <a:pt x="39665" y="286869"/>
                </a:lnTo>
                <a:lnTo>
                  <a:pt x="28551" y="298601"/>
                </a:lnTo>
                <a:lnTo>
                  <a:pt x="17438" y="286869"/>
                </a:lnTo>
                <a:lnTo>
                  <a:pt x="8362" y="254872"/>
                </a:lnTo>
                <a:lnTo>
                  <a:pt x="2243" y="207415"/>
                </a:lnTo>
                <a:lnTo>
                  <a:pt x="0" y="149300"/>
                </a:lnTo>
                <a:close/>
              </a:path>
            </a:pathLst>
          </a:custGeom>
          <a:ln w="5445">
            <a:solidFill>
              <a:srgbClr val="007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74345" y="1588711"/>
            <a:ext cx="261620" cy="22606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algn="ctr" marL="12700" marR="5080">
              <a:lnSpc>
                <a:spcPct val="79300"/>
              </a:lnSpc>
              <a:spcBef>
                <a:spcPts val="240"/>
              </a:spcBef>
            </a:pPr>
            <a:r>
              <a:rPr dirty="0" sz="500" spc="-20">
                <a:solidFill>
                  <a:srgbClr val="0372C1"/>
                </a:solidFill>
                <a:latin typeface="Calibri"/>
                <a:cs typeface="Calibri"/>
              </a:rPr>
              <a:t>Distal  </a:t>
            </a:r>
            <a:r>
              <a:rPr dirty="0" sz="500" spc="-15">
                <a:solidFill>
                  <a:srgbClr val="0372C1"/>
                </a:solidFill>
                <a:latin typeface="Calibri"/>
                <a:cs typeface="Calibri"/>
              </a:rPr>
              <a:t>refere</a:t>
            </a:r>
            <a:r>
              <a:rPr dirty="0" sz="500" spc="-20">
                <a:solidFill>
                  <a:srgbClr val="0372C1"/>
                </a:solidFill>
                <a:latin typeface="Calibri"/>
                <a:cs typeface="Calibri"/>
              </a:rPr>
              <a:t>nc</a:t>
            </a:r>
            <a:r>
              <a:rPr dirty="0" sz="500" spc="-10">
                <a:solidFill>
                  <a:srgbClr val="0372C1"/>
                </a:solidFill>
                <a:latin typeface="Calibri"/>
                <a:cs typeface="Calibri"/>
              </a:rPr>
              <a:t>e  </a:t>
            </a:r>
            <a:r>
              <a:rPr dirty="0" sz="500" spc="-20">
                <a:solidFill>
                  <a:srgbClr val="0372C1"/>
                </a:solidFill>
                <a:latin typeface="Calibri"/>
                <a:cs typeface="Calibri"/>
              </a:rPr>
              <a:t>s</a:t>
            </a:r>
            <a:r>
              <a:rPr dirty="0" sz="500" spc="-15">
                <a:solidFill>
                  <a:srgbClr val="0372C1"/>
                </a:solidFill>
                <a:latin typeface="Calibri"/>
                <a:cs typeface="Calibri"/>
              </a:rPr>
              <a:t>e</a:t>
            </a:r>
            <a:r>
              <a:rPr dirty="0" sz="500" spc="-25">
                <a:solidFill>
                  <a:srgbClr val="0372C1"/>
                </a:solidFill>
                <a:latin typeface="Calibri"/>
                <a:cs typeface="Calibri"/>
              </a:rPr>
              <a:t>gm</a:t>
            </a:r>
            <a:r>
              <a:rPr dirty="0" sz="500" spc="-15">
                <a:solidFill>
                  <a:srgbClr val="0372C1"/>
                </a:solidFill>
                <a:latin typeface="Calibri"/>
                <a:cs typeface="Calibri"/>
              </a:rPr>
              <a:t>e</a:t>
            </a:r>
            <a:r>
              <a:rPr dirty="0" sz="500" spc="-25">
                <a:solidFill>
                  <a:srgbClr val="0372C1"/>
                </a:solidFill>
                <a:latin typeface="Calibri"/>
                <a:cs typeface="Calibri"/>
              </a:rPr>
              <a:t>n</a:t>
            </a:r>
            <a:r>
              <a:rPr dirty="0" sz="500" spc="-15">
                <a:solidFill>
                  <a:srgbClr val="0372C1"/>
                </a:solidFill>
                <a:latin typeface="Calibri"/>
                <a:cs typeface="Calibri"/>
              </a:rPr>
              <a:t>t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542924" y="1764487"/>
            <a:ext cx="66040" cy="396240"/>
          </a:xfrm>
          <a:custGeom>
            <a:avLst/>
            <a:gdLst/>
            <a:ahLst/>
            <a:cxnLst/>
            <a:rect l="l" t="t" r="r" b="b"/>
            <a:pathLst>
              <a:path w="66039" h="396239">
                <a:moveTo>
                  <a:pt x="0" y="197834"/>
                </a:moveTo>
                <a:lnTo>
                  <a:pt x="2571" y="120828"/>
                </a:lnTo>
                <a:lnTo>
                  <a:pt x="9584" y="57944"/>
                </a:lnTo>
                <a:lnTo>
                  <a:pt x="19986" y="15546"/>
                </a:lnTo>
                <a:lnTo>
                  <a:pt x="32724" y="0"/>
                </a:lnTo>
                <a:lnTo>
                  <a:pt x="45462" y="15546"/>
                </a:lnTo>
                <a:lnTo>
                  <a:pt x="55864" y="57944"/>
                </a:lnTo>
                <a:lnTo>
                  <a:pt x="62877" y="120828"/>
                </a:lnTo>
                <a:lnTo>
                  <a:pt x="65449" y="197834"/>
                </a:lnTo>
                <a:lnTo>
                  <a:pt x="62877" y="274841"/>
                </a:lnTo>
                <a:lnTo>
                  <a:pt x="55864" y="337725"/>
                </a:lnTo>
                <a:lnTo>
                  <a:pt x="45462" y="380122"/>
                </a:lnTo>
                <a:lnTo>
                  <a:pt x="32724" y="395669"/>
                </a:lnTo>
                <a:lnTo>
                  <a:pt x="19986" y="380122"/>
                </a:lnTo>
                <a:lnTo>
                  <a:pt x="9584" y="337725"/>
                </a:lnTo>
                <a:lnTo>
                  <a:pt x="2571" y="274841"/>
                </a:lnTo>
                <a:lnTo>
                  <a:pt x="0" y="197834"/>
                </a:lnTo>
                <a:close/>
              </a:path>
            </a:pathLst>
          </a:custGeom>
          <a:ln w="5440">
            <a:solidFill>
              <a:srgbClr val="007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638204" y="1486528"/>
            <a:ext cx="261620" cy="224154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algn="just" marL="12700" marR="5080" indent="12065">
              <a:lnSpc>
                <a:spcPct val="78400"/>
              </a:lnSpc>
              <a:spcBef>
                <a:spcPts val="245"/>
              </a:spcBef>
            </a:pPr>
            <a:r>
              <a:rPr dirty="0" sz="500" spc="-20">
                <a:solidFill>
                  <a:srgbClr val="0372C1"/>
                </a:solidFill>
                <a:latin typeface="Calibri"/>
                <a:cs typeface="Calibri"/>
              </a:rPr>
              <a:t>Proximal  </a:t>
            </a:r>
            <a:r>
              <a:rPr dirty="0" sz="500" spc="-15">
                <a:solidFill>
                  <a:srgbClr val="0372C1"/>
                </a:solidFill>
                <a:latin typeface="Calibri"/>
                <a:cs typeface="Calibri"/>
              </a:rPr>
              <a:t>refere</a:t>
            </a:r>
            <a:r>
              <a:rPr dirty="0" sz="500" spc="-20">
                <a:solidFill>
                  <a:srgbClr val="0372C1"/>
                </a:solidFill>
                <a:latin typeface="Calibri"/>
                <a:cs typeface="Calibri"/>
              </a:rPr>
              <a:t>nc</a:t>
            </a:r>
            <a:r>
              <a:rPr dirty="0" sz="500" spc="-10">
                <a:solidFill>
                  <a:srgbClr val="0372C1"/>
                </a:solidFill>
                <a:latin typeface="Calibri"/>
                <a:cs typeface="Calibri"/>
              </a:rPr>
              <a:t>e  </a:t>
            </a:r>
            <a:r>
              <a:rPr dirty="0" sz="500" spc="-20">
                <a:solidFill>
                  <a:srgbClr val="0372C1"/>
                </a:solidFill>
                <a:latin typeface="Calibri"/>
                <a:cs typeface="Calibri"/>
              </a:rPr>
              <a:t>segment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57826" y="1725744"/>
            <a:ext cx="0" cy="561340"/>
          </a:xfrm>
          <a:custGeom>
            <a:avLst/>
            <a:gdLst/>
            <a:ahLst/>
            <a:cxnLst/>
            <a:rect l="l" t="t" r="r" b="b"/>
            <a:pathLst>
              <a:path w="0" h="561339">
                <a:moveTo>
                  <a:pt x="0" y="0"/>
                </a:moveTo>
                <a:lnTo>
                  <a:pt x="0" y="560943"/>
                </a:lnTo>
              </a:path>
            </a:pathLst>
          </a:custGeom>
          <a:ln w="40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70887" y="1585534"/>
            <a:ext cx="0" cy="646430"/>
          </a:xfrm>
          <a:custGeom>
            <a:avLst/>
            <a:gdLst/>
            <a:ahLst/>
            <a:cxnLst/>
            <a:rect l="l" t="t" r="r" b="b"/>
            <a:pathLst>
              <a:path w="0" h="646430">
                <a:moveTo>
                  <a:pt x="0" y="0"/>
                </a:moveTo>
                <a:lnTo>
                  <a:pt x="0" y="645935"/>
                </a:lnTo>
              </a:path>
            </a:pathLst>
          </a:custGeom>
          <a:ln w="40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199283" y="1739503"/>
            <a:ext cx="57150" cy="181610"/>
          </a:xfrm>
          <a:custGeom>
            <a:avLst/>
            <a:gdLst/>
            <a:ahLst/>
            <a:cxnLst/>
            <a:rect l="l" t="t" r="r" b="b"/>
            <a:pathLst>
              <a:path w="57150" h="181610">
                <a:moveTo>
                  <a:pt x="0" y="90630"/>
                </a:moveTo>
                <a:lnTo>
                  <a:pt x="2231" y="55352"/>
                </a:lnTo>
                <a:lnTo>
                  <a:pt x="8315" y="26545"/>
                </a:lnTo>
                <a:lnTo>
                  <a:pt x="17340" y="7122"/>
                </a:lnTo>
                <a:lnTo>
                  <a:pt x="28392" y="0"/>
                </a:lnTo>
                <a:lnTo>
                  <a:pt x="39443" y="7122"/>
                </a:lnTo>
                <a:lnTo>
                  <a:pt x="48468" y="26545"/>
                </a:lnTo>
                <a:lnTo>
                  <a:pt x="54553" y="55352"/>
                </a:lnTo>
                <a:lnTo>
                  <a:pt x="56784" y="90630"/>
                </a:lnTo>
                <a:lnTo>
                  <a:pt x="54553" y="125907"/>
                </a:lnTo>
                <a:lnTo>
                  <a:pt x="48468" y="154715"/>
                </a:lnTo>
                <a:lnTo>
                  <a:pt x="39443" y="174138"/>
                </a:lnTo>
                <a:lnTo>
                  <a:pt x="28392" y="181260"/>
                </a:lnTo>
                <a:lnTo>
                  <a:pt x="17340" y="174138"/>
                </a:lnTo>
                <a:lnTo>
                  <a:pt x="8315" y="154715"/>
                </a:lnTo>
                <a:lnTo>
                  <a:pt x="2231" y="125907"/>
                </a:lnTo>
                <a:lnTo>
                  <a:pt x="0" y="90630"/>
                </a:lnTo>
                <a:close/>
              </a:path>
            </a:pathLst>
          </a:custGeom>
          <a:ln w="547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674338" y="2625646"/>
            <a:ext cx="1122045" cy="12636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650" spc="-55">
                <a:latin typeface="Malgun Gothic"/>
                <a:cs typeface="Malgun Gothic"/>
              </a:rPr>
              <a:t>③ </a:t>
            </a:r>
            <a:r>
              <a:rPr dirty="0" sz="650" spc="-40" b="1">
                <a:latin typeface="Calibri"/>
                <a:cs typeface="Calibri"/>
              </a:rPr>
              <a:t>MSA </a:t>
            </a:r>
            <a:r>
              <a:rPr dirty="0" sz="650" spc="-25" b="1">
                <a:latin typeface="Calibri"/>
                <a:cs typeface="Calibri"/>
              </a:rPr>
              <a:t>&gt;4.5 </a:t>
            </a:r>
            <a:r>
              <a:rPr dirty="0" sz="650" spc="-35" b="1">
                <a:latin typeface="Calibri"/>
                <a:cs typeface="Calibri"/>
              </a:rPr>
              <a:t>mm</a:t>
            </a:r>
            <a:r>
              <a:rPr dirty="0" baseline="27777" sz="600" spc="-52" b="1">
                <a:latin typeface="Calibri"/>
                <a:cs typeface="Calibri"/>
              </a:rPr>
              <a:t>2 </a:t>
            </a:r>
            <a:r>
              <a:rPr dirty="0" sz="650" spc="-25" b="1">
                <a:latin typeface="Calibri"/>
                <a:cs typeface="Calibri"/>
              </a:rPr>
              <a:t>(non-left</a:t>
            </a:r>
            <a:r>
              <a:rPr dirty="0" sz="650" spc="-75" b="1">
                <a:latin typeface="Calibri"/>
                <a:cs typeface="Calibri"/>
              </a:rPr>
              <a:t> </a:t>
            </a:r>
            <a:r>
              <a:rPr dirty="0" sz="650" spc="-30" b="1">
                <a:latin typeface="Calibri"/>
                <a:cs typeface="Calibri"/>
              </a:rPr>
              <a:t>main)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05443" y="2196768"/>
            <a:ext cx="567055" cy="12636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30">
                <a:latin typeface="Calibri"/>
                <a:cs typeface="Calibri"/>
              </a:rPr>
              <a:t>Maximal</a:t>
            </a:r>
            <a:r>
              <a:rPr dirty="0" sz="650" spc="-55">
                <a:latin typeface="Calibri"/>
                <a:cs typeface="Calibri"/>
              </a:rPr>
              <a:t> </a:t>
            </a:r>
            <a:r>
              <a:rPr dirty="0" sz="650" spc="-25">
                <a:latin typeface="Calibri"/>
                <a:cs typeface="Calibri"/>
              </a:rPr>
              <a:t>distance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05443" y="2298950"/>
            <a:ext cx="1062990" cy="12636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30">
                <a:latin typeface="Calibri"/>
                <a:cs typeface="Calibri"/>
              </a:rPr>
              <a:t>between </a:t>
            </a:r>
            <a:r>
              <a:rPr dirty="0" sz="650" spc="-25">
                <a:latin typeface="Calibri"/>
                <a:cs typeface="Calibri"/>
              </a:rPr>
              <a:t>the strut </a:t>
            </a:r>
            <a:r>
              <a:rPr dirty="0" sz="650" spc="-30">
                <a:latin typeface="Calibri"/>
                <a:cs typeface="Calibri"/>
              </a:rPr>
              <a:t>and </a:t>
            </a:r>
            <a:r>
              <a:rPr dirty="0" sz="650" spc="-25">
                <a:latin typeface="Calibri"/>
                <a:cs typeface="Calibri"/>
              </a:rPr>
              <a:t>vessel</a:t>
            </a:r>
            <a:r>
              <a:rPr dirty="0" sz="650" spc="-5">
                <a:latin typeface="Calibri"/>
                <a:cs typeface="Calibri"/>
              </a:rPr>
              <a:t> </a:t>
            </a:r>
            <a:r>
              <a:rPr dirty="0" sz="650" spc="-25">
                <a:latin typeface="Calibri"/>
                <a:cs typeface="Calibri"/>
              </a:rPr>
              <a:t>wall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07614" y="1403055"/>
            <a:ext cx="482600" cy="1924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5244" marR="5080" indent="-43180">
              <a:lnSpc>
                <a:spcPct val="109500"/>
              </a:lnSpc>
              <a:spcBef>
                <a:spcPts val="95"/>
              </a:spcBef>
            </a:pPr>
            <a:r>
              <a:rPr dirty="0" sz="500" spc="-20">
                <a:solidFill>
                  <a:srgbClr val="FF0000"/>
                </a:solidFill>
                <a:latin typeface="Calibri"/>
                <a:cs typeface="Calibri"/>
              </a:rPr>
              <a:t>Minimal stent </a:t>
            </a:r>
            <a:r>
              <a:rPr dirty="0" sz="500" spc="-15">
                <a:solidFill>
                  <a:srgbClr val="FF0000"/>
                </a:solidFill>
                <a:latin typeface="Calibri"/>
                <a:cs typeface="Calibri"/>
              </a:rPr>
              <a:t>area  </a:t>
            </a:r>
            <a:r>
              <a:rPr dirty="0" sz="500" spc="-20">
                <a:solidFill>
                  <a:srgbClr val="FF0000"/>
                </a:solidFill>
                <a:latin typeface="Calibri"/>
                <a:cs typeface="Calibri"/>
              </a:rPr>
              <a:t>(MSA)</a:t>
            </a:r>
            <a:r>
              <a:rPr dirty="0" sz="5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500" spc="-20">
                <a:solidFill>
                  <a:srgbClr val="FF0000"/>
                </a:solidFill>
                <a:latin typeface="Calibri"/>
                <a:cs typeface="Calibri"/>
              </a:rPr>
              <a:t>segment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01644" y="2111855"/>
            <a:ext cx="1144270" cy="2286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30">
                <a:latin typeface="Calibri"/>
                <a:cs typeface="Calibri"/>
              </a:rPr>
              <a:t>Considered </a:t>
            </a:r>
            <a:r>
              <a:rPr dirty="0" sz="650" spc="-30" b="1">
                <a:latin typeface="Calibri"/>
                <a:cs typeface="Calibri"/>
              </a:rPr>
              <a:t>acceptable</a:t>
            </a:r>
            <a:r>
              <a:rPr dirty="0" sz="650" spc="-10" b="1">
                <a:latin typeface="Calibri"/>
                <a:cs typeface="Calibri"/>
              </a:rPr>
              <a:t> </a:t>
            </a:r>
            <a:r>
              <a:rPr dirty="0" sz="650" spc="-30" b="1">
                <a:latin typeface="Calibri"/>
                <a:cs typeface="Calibri"/>
              </a:rPr>
              <a:t>expansion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650" spc="-15">
                <a:latin typeface="Calibri"/>
                <a:cs typeface="Calibri"/>
              </a:rPr>
              <a:t>if </a:t>
            </a:r>
            <a:r>
              <a:rPr dirty="0" sz="650" spc="-30">
                <a:latin typeface="Calibri"/>
                <a:cs typeface="Calibri"/>
              </a:rPr>
              <a:t>one </a:t>
            </a:r>
            <a:r>
              <a:rPr dirty="0" sz="650" spc="-25">
                <a:latin typeface="Calibri"/>
                <a:cs typeface="Calibri"/>
              </a:rPr>
              <a:t>of the following criteria </a:t>
            </a:r>
            <a:r>
              <a:rPr dirty="0" sz="650" spc="-20">
                <a:latin typeface="Calibri"/>
                <a:cs typeface="Calibri"/>
              </a:rPr>
              <a:t>is</a:t>
            </a:r>
            <a:r>
              <a:rPr dirty="0" sz="650" spc="5">
                <a:latin typeface="Calibri"/>
                <a:cs typeface="Calibri"/>
              </a:rPr>
              <a:t> </a:t>
            </a:r>
            <a:r>
              <a:rPr dirty="0" sz="650" spc="-35">
                <a:latin typeface="Calibri"/>
                <a:cs typeface="Calibri"/>
              </a:rPr>
              <a:t>met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01644" y="2315741"/>
            <a:ext cx="1176020" cy="977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50" spc="-15">
                <a:latin typeface="Calibri"/>
                <a:cs typeface="Calibri"/>
              </a:rPr>
              <a:t>(considered optimal expansion </a:t>
            </a:r>
            <a:r>
              <a:rPr dirty="0" sz="450" spc="-10">
                <a:latin typeface="Calibri"/>
                <a:cs typeface="Calibri"/>
              </a:rPr>
              <a:t>if </a:t>
            </a:r>
            <a:r>
              <a:rPr dirty="0" sz="450" spc="-15">
                <a:latin typeface="Calibri"/>
                <a:cs typeface="Calibri"/>
              </a:rPr>
              <a:t>all </a:t>
            </a:r>
            <a:r>
              <a:rPr dirty="0" sz="450" spc="-10">
                <a:latin typeface="Calibri"/>
                <a:cs typeface="Calibri"/>
              </a:rPr>
              <a:t>criteria </a:t>
            </a:r>
            <a:r>
              <a:rPr dirty="0" sz="450" spc="-15">
                <a:latin typeface="Calibri"/>
                <a:cs typeface="Calibri"/>
              </a:rPr>
              <a:t>are</a:t>
            </a:r>
            <a:r>
              <a:rPr dirty="0" sz="450" spc="10">
                <a:latin typeface="Calibri"/>
                <a:cs typeface="Calibri"/>
              </a:rPr>
              <a:t> </a:t>
            </a:r>
            <a:r>
              <a:rPr dirty="0" sz="450" spc="-15">
                <a:latin typeface="Calibri"/>
                <a:cs typeface="Calibri"/>
              </a:rPr>
              <a:t>met)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05841" y="2519146"/>
            <a:ext cx="3554729" cy="12636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baseline="47008" sz="975" spc="-82">
                <a:latin typeface="Malgun Gothic"/>
                <a:cs typeface="Malgun Gothic"/>
              </a:rPr>
              <a:t>① </a:t>
            </a:r>
            <a:r>
              <a:rPr dirty="0" baseline="47008" sz="975" spc="-44" b="1">
                <a:latin typeface="Calibri"/>
                <a:cs typeface="Calibri"/>
              </a:rPr>
              <a:t>Circumference </a:t>
            </a:r>
            <a:r>
              <a:rPr dirty="0" baseline="47008" sz="975" spc="-37" b="1">
                <a:latin typeface="Calibri"/>
                <a:cs typeface="Calibri"/>
              </a:rPr>
              <a:t>of dissection &lt;60˚ </a:t>
            </a:r>
            <a:r>
              <a:rPr dirty="0" baseline="4273" sz="975" spc="-82">
                <a:latin typeface="Malgun Gothic"/>
                <a:cs typeface="Malgun Gothic"/>
              </a:rPr>
              <a:t>② </a:t>
            </a:r>
            <a:r>
              <a:rPr dirty="0" baseline="4273" sz="975" spc="-60" b="1">
                <a:latin typeface="Calibri"/>
                <a:cs typeface="Calibri"/>
              </a:rPr>
              <a:t>MSA </a:t>
            </a:r>
            <a:r>
              <a:rPr dirty="0" baseline="4273" sz="975" spc="-44" b="1">
                <a:latin typeface="Calibri"/>
                <a:cs typeface="Calibri"/>
              </a:rPr>
              <a:t>≥100% </a:t>
            </a:r>
            <a:r>
              <a:rPr dirty="0" baseline="4273" sz="975" spc="-37" b="1">
                <a:latin typeface="Calibri"/>
                <a:cs typeface="Calibri"/>
              </a:rPr>
              <a:t>of distal </a:t>
            </a:r>
            <a:r>
              <a:rPr dirty="0" baseline="4273" sz="975" spc="-44" b="1">
                <a:latin typeface="Calibri"/>
                <a:cs typeface="Calibri"/>
              </a:rPr>
              <a:t>reference </a:t>
            </a:r>
            <a:r>
              <a:rPr dirty="0" baseline="4273" sz="975" spc="-52" b="1">
                <a:latin typeface="Calibri"/>
                <a:cs typeface="Calibri"/>
              </a:rPr>
              <a:t>lumen </a:t>
            </a:r>
            <a:r>
              <a:rPr dirty="0" sz="650" spc="-55">
                <a:latin typeface="Malgun Gothic"/>
                <a:cs typeface="Malgun Gothic"/>
              </a:rPr>
              <a:t>② </a:t>
            </a:r>
            <a:r>
              <a:rPr dirty="0" sz="650" spc="-30" b="1">
                <a:latin typeface="Calibri"/>
                <a:cs typeface="Calibri"/>
              </a:rPr>
              <a:t>&lt;200 </a:t>
            </a:r>
            <a:r>
              <a:rPr dirty="0" sz="650" spc="-35" b="1">
                <a:latin typeface="Calibri"/>
                <a:cs typeface="Calibri"/>
              </a:rPr>
              <a:t>μm; </a:t>
            </a:r>
            <a:r>
              <a:rPr dirty="0" sz="650" spc="-30" b="1">
                <a:latin typeface="Calibri"/>
                <a:cs typeface="Calibri"/>
              </a:rPr>
              <a:t>optimal</a:t>
            </a:r>
            <a:r>
              <a:rPr dirty="0" sz="650" spc="30" b="1">
                <a:latin typeface="Calibri"/>
                <a:cs typeface="Calibri"/>
              </a:rPr>
              <a:t> </a:t>
            </a:r>
            <a:r>
              <a:rPr dirty="0" sz="650" spc="-30" b="1">
                <a:latin typeface="Calibri"/>
                <a:cs typeface="Calibri"/>
              </a:rPr>
              <a:t>apposition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31241" y="2542173"/>
            <a:ext cx="1002030" cy="2286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55">
                <a:latin typeface="Malgun Gothic"/>
                <a:cs typeface="Malgun Gothic"/>
              </a:rPr>
              <a:t>② </a:t>
            </a:r>
            <a:r>
              <a:rPr dirty="0" sz="650" spc="-30" b="1">
                <a:latin typeface="Calibri"/>
                <a:cs typeface="Calibri"/>
              </a:rPr>
              <a:t>Length </a:t>
            </a:r>
            <a:r>
              <a:rPr dirty="0" sz="650" spc="-25" b="1">
                <a:latin typeface="Calibri"/>
                <a:cs typeface="Calibri"/>
              </a:rPr>
              <a:t>of dissection: </a:t>
            </a:r>
            <a:r>
              <a:rPr dirty="0" sz="650" spc="-30" b="1">
                <a:latin typeface="Calibri"/>
                <a:cs typeface="Calibri"/>
              </a:rPr>
              <a:t>&lt;3</a:t>
            </a:r>
            <a:r>
              <a:rPr dirty="0" sz="650" spc="-70" b="1">
                <a:latin typeface="Calibri"/>
                <a:cs typeface="Calibri"/>
              </a:rPr>
              <a:t> </a:t>
            </a:r>
            <a:r>
              <a:rPr dirty="0" sz="650" spc="-45" b="1">
                <a:latin typeface="Calibri"/>
                <a:cs typeface="Calibri"/>
              </a:rPr>
              <a:t>mm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650" spc="-55">
                <a:latin typeface="Malgun Gothic"/>
                <a:cs typeface="Malgun Gothic"/>
              </a:rPr>
              <a:t>③ </a:t>
            </a:r>
            <a:r>
              <a:rPr dirty="0" sz="650" spc="-35" b="1">
                <a:latin typeface="Calibri"/>
                <a:cs typeface="Calibri"/>
              </a:rPr>
              <a:t>No deep </a:t>
            </a:r>
            <a:r>
              <a:rPr dirty="0" sz="650" spc="-30" b="1">
                <a:latin typeface="Calibri"/>
                <a:cs typeface="Calibri"/>
              </a:rPr>
              <a:t>vessel</a:t>
            </a:r>
            <a:r>
              <a:rPr dirty="0" sz="650" spc="-25" b="1">
                <a:latin typeface="Calibri"/>
                <a:cs typeface="Calibri"/>
              </a:rPr>
              <a:t> injury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22267" y="2268727"/>
            <a:ext cx="1079500" cy="12636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0" spc="-30" b="1">
                <a:latin typeface="Calibri"/>
                <a:cs typeface="Calibri"/>
              </a:rPr>
              <a:t>Absence </a:t>
            </a:r>
            <a:r>
              <a:rPr dirty="0" sz="650" spc="-25" b="1">
                <a:latin typeface="Calibri"/>
                <a:cs typeface="Calibri"/>
              </a:rPr>
              <a:t>of </a:t>
            </a:r>
            <a:r>
              <a:rPr dirty="0" sz="650" spc="-30" b="1">
                <a:latin typeface="Calibri"/>
                <a:cs typeface="Calibri"/>
              </a:rPr>
              <a:t>major </a:t>
            </a:r>
            <a:r>
              <a:rPr dirty="0" sz="650" spc="-35" b="1">
                <a:latin typeface="Calibri"/>
                <a:cs typeface="Calibri"/>
              </a:rPr>
              <a:t>edge</a:t>
            </a:r>
            <a:r>
              <a:rPr dirty="0" sz="650" spc="-25" b="1">
                <a:latin typeface="Calibri"/>
                <a:cs typeface="Calibri"/>
              </a:rPr>
              <a:t> dissection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96867" y="2399693"/>
            <a:ext cx="3659504" cy="12636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baseline="38888" sz="750" spc="-30">
                <a:latin typeface="Calibri"/>
                <a:cs typeface="Calibri"/>
              </a:rPr>
              <a:t>(considered </a:t>
            </a:r>
            <a:r>
              <a:rPr dirty="0" baseline="38888" sz="750" spc="-30" b="1">
                <a:latin typeface="Calibri"/>
                <a:cs typeface="Calibri"/>
              </a:rPr>
              <a:t>acceptable </a:t>
            </a:r>
            <a:r>
              <a:rPr dirty="0" baseline="38888" sz="750" spc="-22">
                <a:latin typeface="Calibri"/>
                <a:cs typeface="Calibri"/>
              </a:rPr>
              <a:t>if all criteria are </a:t>
            </a:r>
            <a:r>
              <a:rPr dirty="0" baseline="38888" sz="750" spc="-30">
                <a:latin typeface="Calibri"/>
                <a:cs typeface="Calibri"/>
              </a:rPr>
              <a:t>met) </a:t>
            </a:r>
            <a:r>
              <a:rPr dirty="0" baseline="4273" sz="975" spc="-82">
                <a:latin typeface="Malgun Gothic"/>
                <a:cs typeface="Malgun Gothic"/>
              </a:rPr>
              <a:t>① </a:t>
            </a:r>
            <a:r>
              <a:rPr dirty="0" baseline="4273" sz="975" spc="-60" b="1">
                <a:latin typeface="Calibri"/>
                <a:cs typeface="Calibri"/>
              </a:rPr>
              <a:t>MSA </a:t>
            </a:r>
            <a:r>
              <a:rPr dirty="0" baseline="4273" sz="975" spc="-44" b="1">
                <a:latin typeface="Calibri"/>
                <a:cs typeface="Calibri"/>
              </a:rPr>
              <a:t>≥80% </a:t>
            </a:r>
            <a:r>
              <a:rPr dirty="0" baseline="4273" sz="975" spc="-37" b="1">
                <a:latin typeface="Calibri"/>
                <a:cs typeface="Calibri"/>
              </a:rPr>
              <a:t>of </a:t>
            </a:r>
            <a:r>
              <a:rPr dirty="0" baseline="4273" sz="975" spc="-52" b="1">
                <a:latin typeface="Calibri"/>
                <a:cs typeface="Calibri"/>
              </a:rPr>
              <a:t>mean </a:t>
            </a:r>
            <a:r>
              <a:rPr dirty="0" baseline="4273" sz="975" spc="-44" b="1">
                <a:latin typeface="Calibri"/>
                <a:cs typeface="Calibri"/>
              </a:rPr>
              <a:t>reference </a:t>
            </a:r>
            <a:r>
              <a:rPr dirty="0" baseline="4273" sz="975" spc="-52" b="1">
                <a:latin typeface="Calibri"/>
                <a:cs typeface="Calibri"/>
              </a:rPr>
              <a:t>lumen </a:t>
            </a:r>
            <a:r>
              <a:rPr dirty="0" sz="650" spc="-55">
                <a:latin typeface="Malgun Gothic"/>
                <a:cs typeface="Malgun Gothic"/>
              </a:rPr>
              <a:t>①</a:t>
            </a:r>
            <a:r>
              <a:rPr dirty="0" sz="650" spc="110">
                <a:latin typeface="Malgun Gothic"/>
                <a:cs typeface="Malgun Gothic"/>
              </a:rPr>
              <a:t> </a:t>
            </a:r>
            <a:r>
              <a:rPr dirty="0" sz="650" spc="-30" b="1">
                <a:latin typeface="Calibri"/>
                <a:cs typeface="Calibri"/>
              </a:rPr>
              <a:t>&lt;400 </a:t>
            </a:r>
            <a:r>
              <a:rPr dirty="0" sz="650" spc="-35" b="1">
                <a:latin typeface="Calibri"/>
                <a:cs typeface="Calibri"/>
              </a:rPr>
              <a:t>μm; </a:t>
            </a:r>
            <a:r>
              <a:rPr dirty="0" sz="650" spc="-30" b="1">
                <a:latin typeface="Calibri"/>
                <a:cs typeface="Calibri"/>
              </a:rPr>
              <a:t>acceptable apposition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22976" y="1812254"/>
            <a:ext cx="219075" cy="124460"/>
          </a:xfrm>
          <a:custGeom>
            <a:avLst/>
            <a:gdLst/>
            <a:ahLst/>
            <a:cxnLst/>
            <a:rect l="l" t="t" r="r" b="b"/>
            <a:pathLst>
              <a:path w="219075" h="124460">
                <a:moveTo>
                  <a:pt x="218533" y="124172"/>
                </a:moveTo>
                <a:lnTo>
                  <a:pt x="0" y="0"/>
                </a:lnTo>
              </a:path>
            </a:pathLst>
          </a:custGeom>
          <a:ln w="5857">
            <a:solidFill>
              <a:srgbClr val="0372C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598788" y="1726408"/>
            <a:ext cx="170180" cy="96520"/>
          </a:xfrm>
          <a:custGeom>
            <a:avLst/>
            <a:gdLst/>
            <a:ahLst/>
            <a:cxnLst/>
            <a:rect l="l" t="t" r="r" b="b"/>
            <a:pathLst>
              <a:path w="170179" h="96519">
                <a:moveTo>
                  <a:pt x="170116" y="0"/>
                </a:moveTo>
                <a:lnTo>
                  <a:pt x="0" y="96021"/>
                </a:lnTo>
              </a:path>
            </a:pathLst>
          </a:custGeom>
          <a:ln w="5858">
            <a:solidFill>
              <a:srgbClr val="0372C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965971" y="1578202"/>
            <a:ext cx="246379" cy="170180"/>
          </a:xfrm>
          <a:custGeom>
            <a:avLst/>
            <a:gdLst/>
            <a:ahLst/>
            <a:cxnLst/>
            <a:rect l="l" t="t" r="r" b="b"/>
            <a:pathLst>
              <a:path w="246380" h="170180">
                <a:moveTo>
                  <a:pt x="246057" y="169982"/>
                </a:moveTo>
                <a:lnTo>
                  <a:pt x="0" y="0"/>
                </a:lnTo>
              </a:path>
            </a:pathLst>
          </a:custGeom>
          <a:ln w="581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08048" y="752598"/>
            <a:ext cx="3785870" cy="2261235"/>
          </a:xfrm>
          <a:custGeom>
            <a:avLst/>
            <a:gdLst/>
            <a:ahLst/>
            <a:cxnLst/>
            <a:rect l="l" t="t" r="r" b="b"/>
            <a:pathLst>
              <a:path w="3785870" h="2261235">
                <a:moveTo>
                  <a:pt x="0" y="0"/>
                </a:moveTo>
                <a:lnTo>
                  <a:pt x="3785728" y="0"/>
                </a:lnTo>
                <a:lnTo>
                  <a:pt x="3785728" y="2260725"/>
                </a:lnTo>
                <a:lnTo>
                  <a:pt x="0" y="2260725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488019" y="2762848"/>
            <a:ext cx="3794125" cy="1689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6364" indent="-79375">
              <a:lnSpc>
                <a:spcPts val="1015"/>
              </a:lnSpc>
              <a:spcBef>
                <a:spcPts val="100"/>
              </a:spcBef>
              <a:buFont typeface="Arial"/>
              <a:buChar char="•"/>
              <a:tabLst>
                <a:tab pos="127000" algn="l"/>
              </a:tabLst>
            </a:pPr>
            <a:r>
              <a:rPr dirty="0" u="sng" sz="850" spc="-45" b="1">
                <a:solidFill>
                  <a:srgbClr val="00406F"/>
                </a:solidFill>
                <a:uFill>
                  <a:solidFill>
                    <a:srgbClr val="00406F"/>
                  </a:solidFill>
                </a:uFill>
                <a:latin typeface="Calibri"/>
                <a:cs typeface="Calibri"/>
              </a:rPr>
              <a:t>Stent </a:t>
            </a:r>
            <a:r>
              <a:rPr dirty="0" u="sng" sz="850" spc="-40" b="1">
                <a:solidFill>
                  <a:srgbClr val="00406F"/>
                </a:solidFill>
                <a:uFill>
                  <a:solidFill>
                    <a:srgbClr val="00406F"/>
                  </a:solidFill>
                </a:uFill>
                <a:latin typeface="Calibri"/>
                <a:cs typeface="Calibri"/>
              </a:rPr>
              <a:t>optimization</a:t>
            </a:r>
            <a:r>
              <a:rPr dirty="0" sz="850" spc="-40" b="1">
                <a:solidFill>
                  <a:srgbClr val="00406F"/>
                </a:solidFill>
                <a:latin typeface="Calibri"/>
                <a:cs typeface="Calibri"/>
              </a:rPr>
              <a:t>: </a:t>
            </a:r>
            <a:r>
              <a:rPr dirty="0" sz="850" spc="-45">
                <a:solidFill>
                  <a:srgbClr val="00406F"/>
                </a:solidFill>
                <a:latin typeface="Calibri"/>
                <a:cs typeface="Calibri"/>
              </a:rPr>
              <a:t>meeting</a:t>
            </a:r>
            <a:r>
              <a:rPr dirty="0" sz="850" spc="10">
                <a:solidFill>
                  <a:srgbClr val="00406F"/>
                </a:solidFill>
                <a:latin typeface="Calibri"/>
                <a:cs typeface="Calibri"/>
              </a:rPr>
              <a:t> </a:t>
            </a:r>
            <a:r>
              <a:rPr dirty="0" sz="850" spc="-40">
                <a:solidFill>
                  <a:srgbClr val="00406F"/>
                </a:solidFill>
                <a:latin typeface="Calibri"/>
                <a:cs typeface="Calibri"/>
              </a:rPr>
              <a:t>the acceptable </a:t>
            </a:r>
            <a:r>
              <a:rPr dirty="0" sz="850" spc="-35">
                <a:solidFill>
                  <a:srgbClr val="00406F"/>
                </a:solidFill>
                <a:latin typeface="Calibri"/>
                <a:cs typeface="Calibri"/>
              </a:rPr>
              <a:t>criteria </a:t>
            </a:r>
            <a:r>
              <a:rPr dirty="0" sz="850" spc="-40">
                <a:solidFill>
                  <a:srgbClr val="00406F"/>
                </a:solidFill>
                <a:latin typeface="Calibri"/>
                <a:cs typeface="Calibri"/>
              </a:rPr>
              <a:t>for </a:t>
            </a:r>
            <a:r>
              <a:rPr dirty="0" sz="850" spc="-30">
                <a:solidFill>
                  <a:srgbClr val="00406F"/>
                </a:solidFill>
                <a:latin typeface="Calibri"/>
                <a:cs typeface="Calibri"/>
              </a:rPr>
              <a:t>all </a:t>
            </a:r>
            <a:r>
              <a:rPr dirty="0" sz="850" spc="-45">
                <a:solidFill>
                  <a:srgbClr val="00406F"/>
                </a:solidFill>
                <a:latin typeface="Calibri"/>
                <a:cs typeface="Calibri"/>
              </a:rPr>
              <a:t>3 components</a:t>
            </a:r>
            <a:endParaRPr sz="850">
              <a:latin typeface="Calibri"/>
              <a:cs typeface="Calibri"/>
            </a:endParaRPr>
          </a:p>
          <a:p>
            <a:pPr marL="2355850">
              <a:lnSpc>
                <a:spcPts val="715"/>
              </a:lnSpc>
            </a:pPr>
            <a:r>
              <a:rPr dirty="0" sz="600" spc="-30">
                <a:solidFill>
                  <a:srgbClr val="00406F"/>
                </a:solidFill>
                <a:latin typeface="Calibri"/>
                <a:cs typeface="Calibri"/>
              </a:rPr>
              <a:t>(expansion, </a:t>
            </a:r>
            <a:r>
              <a:rPr dirty="0" sz="600" spc="-25">
                <a:solidFill>
                  <a:srgbClr val="00406F"/>
                </a:solidFill>
                <a:latin typeface="Calibri"/>
                <a:cs typeface="Calibri"/>
              </a:rPr>
              <a:t>apposition, </a:t>
            </a:r>
            <a:r>
              <a:rPr dirty="0" sz="600" spc="-30">
                <a:solidFill>
                  <a:srgbClr val="00406F"/>
                </a:solidFill>
                <a:latin typeface="Calibri"/>
                <a:cs typeface="Calibri"/>
              </a:rPr>
              <a:t>and edge</a:t>
            </a:r>
            <a:r>
              <a:rPr dirty="0" sz="600" spc="-10">
                <a:solidFill>
                  <a:srgbClr val="00406F"/>
                </a:solidFill>
                <a:latin typeface="Calibri"/>
                <a:cs typeface="Calibri"/>
              </a:rPr>
              <a:t> </a:t>
            </a:r>
            <a:r>
              <a:rPr dirty="0" sz="600" spc="-25">
                <a:solidFill>
                  <a:srgbClr val="00406F"/>
                </a:solidFill>
                <a:latin typeface="Calibri"/>
                <a:cs typeface="Calibri"/>
              </a:rPr>
              <a:t>dissection)</a:t>
            </a:r>
            <a:endParaRPr sz="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550">
              <a:latin typeface="Calibri"/>
              <a:cs typeface="Calibri"/>
            </a:endParaRPr>
          </a:p>
          <a:p>
            <a:pPr marL="146050" indent="-1339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46685" algn="l"/>
              </a:tabLst>
            </a:pPr>
            <a:r>
              <a:rPr dirty="0" sz="1300" spc="-25">
                <a:latin typeface="Calibri"/>
                <a:cs typeface="Calibri"/>
              </a:rPr>
              <a:t>Acceptable </a:t>
            </a:r>
            <a:r>
              <a:rPr dirty="0" sz="1300" spc="-30">
                <a:latin typeface="Calibri"/>
                <a:cs typeface="Calibri"/>
              </a:rPr>
              <a:t>stent </a:t>
            </a:r>
            <a:r>
              <a:rPr dirty="0" sz="1300" spc="-25">
                <a:latin typeface="Calibri"/>
                <a:cs typeface="Calibri"/>
              </a:rPr>
              <a:t>expansion: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 spc="-20">
                <a:latin typeface="Calibri"/>
                <a:cs typeface="Calibri"/>
              </a:rPr>
              <a:t>73.4%</a:t>
            </a:r>
            <a:endParaRPr sz="1300">
              <a:latin typeface="Calibri"/>
              <a:cs typeface="Calibri"/>
            </a:endParaRPr>
          </a:p>
          <a:p>
            <a:pPr marL="146050" indent="-133985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146685" algn="l"/>
              </a:tabLst>
            </a:pPr>
            <a:r>
              <a:rPr dirty="0" sz="1300" spc="-25">
                <a:latin typeface="Calibri"/>
                <a:cs typeface="Calibri"/>
              </a:rPr>
              <a:t>Acceptable </a:t>
            </a:r>
            <a:r>
              <a:rPr dirty="0" sz="1300" spc="-30">
                <a:latin typeface="Calibri"/>
                <a:cs typeface="Calibri"/>
              </a:rPr>
              <a:t>stent </a:t>
            </a:r>
            <a:r>
              <a:rPr dirty="0" sz="1300" spc="-25">
                <a:latin typeface="Calibri"/>
                <a:cs typeface="Calibri"/>
              </a:rPr>
              <a:t>apposition: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 spc="-20">
                <a:latin typeface="Calibri"/>
                <a:cs typeface="Calibri"/>
              </a:rPr>
              <a:t>80.8%</a:t>
            </a:r>
            <a:endParaRPr sz="1300">
              <a:latin typeface="Calibri"/>
              <a:cs typeface="Calibri"/>
            </a:endParaRPr>
          </a:p>
          <a:p>
            <a:pPr marL="146050" indent="-133985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146685" algn="l"/>
              </a:tabLst>
            </a:pPr>
            <a:r>
              <a:rPr dirty="0" sz="1300" spc="-25">
                <a:latin typeface="Calibri"/>
                <a:cs typeface="Calibri"/>
              </a:rPr>
              <a:t>Acceptable edge dissection: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 spc="-20">
                <a:latin typeface="Calibri"/>
                <a:cs typeface="Calibri"/>
              </a:rPr>
              <a:t>99.6%</a:t>
            </a:r>
            <a:endParaRPr sz="1300">
              <a:latin typeface="Calibri"/>
              <a:cs typeface="Calibri"/>
            </a:endParaRPr>
          </a:p>
          <a:p>
            <a:pPr marL="59055">
              <a:lnSpc>
                <a:spcPct val="100000"/>
              </a:lnSpc>
              <a:spcBef>
                <a:spcPts val="875"/>
              </a:spcBef>
            </a:pPr>
            <a:r>
              <a:rPr dirty="0" sz="1600">
                <a:solidFill>
                  <a:srgbClr val="0000FF"/>
                </a:solidFill>
                <a:latin typeface="Wingdings"/>
                <a:cs typeface="Wingdings"/>
              </a:rPr>
              <a:t></a:t>
            </a:r>
            <a:r>
              <a:rPr dirty="0" sz="160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-15">
                <a:solidFill>
                  <a:srgbClr val="0000FF"/>
                </a:solidFill>
                <a:latin typeface="Calibri"/>
                <a:cs typeface="Calibri"/>
              </a:rPr>
              <a:t>Patients </a:t>
            </a:r>
            <a:r>
              <a:rPr dirty="0" sz="1600">
                <a:solidFill>
                  <a:srgbClr val="0000FF"/>
                </a:solidFill>
                <a:latin typeface="Calibri"/>
                <a:cs typeface="Calibri"/>
              </a:rPr>
              <a:t>with </a:t>
            </a:r>
            <a:r>
              <a:rPr dirty="0" sz="1600" spc="-15" b="1">
                <a:solidFill>
                  <a:srgbClr val="0000FF"/>
                </a:solidFill>
                <a:latin typeface="Calibri"/>
                <a:cs typeface="Calibri"/>
              </a:rPr>
              <a:t>stent </a:t>
            </a:r>
            <a:r>
              <a:rPr dirty="0" sz="1600" spc="-10" b="1">
                <a:solidFill>
                  <a:srgbClr val="0000FF"/>
                </a:solidFill>
                <a:latin typeface="Calibri"/>
                <a:cs typeface="Calibri"/>
              </a:rPr>
              <a:t>optimization</a:t>
            </a:r>
            <a:r>
              <a:rPr dirty="0" sz="1600" spc="-10">
                <a:solidFill>
                  <a:srgbClr val="0000FF"/>
                </a:solidFill>
                <a:latin typeface="Calibri"/>
                <a:cs typeface="Calibri"/>
              </a:rPr>
              <a:t>: </a:t>
            </a:r>
            <a:r>
              <a:rPr dirty="0" sz="1600">
                <a:solidFill>
                  <a:srgbClr val="0000FF"/>
                </a:solidFill>
                <a:latin typeface="Calibri"/>
                <a:cs typeface="Calibri"/>
              </a:rPr>
              <a:t>71%</a:t>
            </a:r>
            <a:r>
              <a:rPr dirty="0" sz="1600" spc="-3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vs.</a:t>
            </a:r>
            <a:endParaRPr sz="1600">
              <a:latin typeface="Calibri"/>
              <a:cs typeface="Calibri"/>
            </a:endParaRPr>
          </a:p>
          <a:p>
            <a:pPr marL="59055">
              <a:lnSpc>
                <a:spcPct val="100000"/>
              </a:lnSpc>
            </a:pPr>
            <a:r>
              <a:rPr dirty="0" sz="1600">
                <a:solidFill>
                  <a:srgbClr val="B85A0D"/>
                </a:solidFill>
                <a:latin typeface="Wingdings"/>
                <a:cs typeface="Wingdings"/>
              </a:rPr>
              <a:t></a:t>
            </a:r>
            <a:r>
              <a:rPr dirty="0" sz="1600">
                <a:solidFill>
                  <a:srgbClr val="B85A0D"/>
                </a:solidFill>
                <a:latin typeface="Times New Roman"/>
                <a:cs typeface="Times New Roman"/>
              </a:rPr>
              <a:t> </a:t>
            </a:r>
            <a:r>
              <a:rPr dirty="0" sz="1600" spc="-15">
                <a:solidFill>
                  <a:srgbClr val="B85A0D"/>
                </a:solidFill>
                <a:latin typeface="Calibri"/>
                <a:cs typeface="Calibri"/>
              </a:rPr>
              <a:t>Patients </a:t>
            </a:r>
            <a:r>
              <a:rPr dirty="0" sz="1600">
                <a:solidFill>
                  <a:srgbClr val="B85A0D"/>
                </a:solidFill>
                <a:latin typeface="Calibri"/>
                <a:cs typeface="Calibri"/>
              </a:rPr>
              <a:t>with </a:t>
            </a:r>
            <a:r>
              <a:rPr dirty="0" sz="1600" spc="-15" b="1">
                <a:solidFill>
                  <a:srgbClr val="B85A0D"/>
                </a:solidFill>
                <a:latin typeface="Calibri"/>
                <a:cs typeface="Calibri"/>
              </a:rPr>
              <a:t>stent </a:t>
            </a:r>
            <a:r>
              <a:rPr dirty="0" sz="1600" spc="-10" b="1">
                <a:solidFill>
                  <a:srgbClr val="B85A0D"/>
                </a:solidFill>
                <a:latin typeface="Calibri"/>
                <a:cs typeface="Calibri"/>
              </a:rPr>
              <a:t>sub-optimization:</a:t>
            </a:r>
            <a:r>
              <a:rPr dirty="0" sz="1600" spc="-35" b="1">
                <a:solidFill>
                  <a:srgbClr val="B85A0D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B85A0D"/>
                </a:solidFill>
                <a:latin typeface="Calibri"/>
                <a:cs typeface="Calibri"/>
              </a:rPr>
              <a:t>29%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157665" y="757693"/>
            <a:ext cx="4986334" cy="32153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357" y="250444"/>
            <a:ext cx="2341245" cy="360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60"/>
              <a:t>Take </a:t>
            </a:r>
            <a:r>
              <a:rPr dirty="0" sz="2200" spc="-5"/>
              <a:t>home</a:t>
            </a:r>
            <a:r>
              <a:rPr dirty="0" sz="2200" spc="10"/>
              <a:t> </a:t>
            </a:r>
            <a:r>
              <a:rPr dirty="0" sz="2200" spc="-10"/>
              <a:t>message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484823" y="676147"/>
            <a:ext cx="8388350" cy="3643629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285750">
              <a:lnSpc>
                <a:spcPts val="2090"/>
              </a:lnSpc>
              <a:spcBef>
                <a:spcPts val="225"/>
              </a:spcBef>
            </a:pPr>
            <a:r>
              <a:rPr dirty="0" sz="1800" spc="-5" b="1">
                <a:latin typeface="Calibri"/>
                <a:cs typeface="Calibri"/>
              </a:rPr>
              <a:t>In this </a:t>
            </a:r>
            <a:r>
              <a:rPr dirty="0" sz="1800" spc="-10" b="1">
                <a:latin typeface="Calibri"/>
                <a:cs typeface="Calibri"/>
              </a:rPr>
              <a:t>multi-center </a:t>
            </a:r>
            <a:r>
              <a:rPr dirty="0" sz="1800" spc="-15" b="1">
                <a:latin typeface="Calibri"/>
                <a:cs typeface="Calibri"/>
              </a:rPr>
              <a:t>randomized </a:t>
            </a:r>
            <a:r>
              <a:rPr dirty="0" sz="1800" spc="-5" b="1">
                <a:latin typeface="Calibri"/>
                <a:cs typeface="Calibri"/>
              </a:rPr>
              <a:t>OCCUPI trial </a:t>
            </a:r>
            <a:r>
              <a:rPr dirty="0" sz="1800" spc="-15" b="1">
                <a:latin typeface="Calibri"/>
                <a:cs typeface="Calibri"/>
              </a:rPr>
              <a:t>involving </a:t>
            </a:r>
            <a:r>
              <a:rPr dirty="0" sz="1800" spc="-10" b="1">
                <a:latin typeface="Calibri"/>
                <a:cs typeface="Calibri"/>
              </a:rPr>
              <a:t>patients requiring </a:t>
            </a:r>
            <a:r>
              <a:rPr dirty="0" sz="1800" spc="-5" b="1">
                <a:latin typeface="Calibri"/>
                <a:cs typeface="Calibri"/>
              </a:rPr>
              <a:t>PCI with </a:t>
            </a:r>
            <a:r>
              <a:rPr dirty="0" sz="1800" spc="-10" b="1">
                <a:latin typeface="Calibri"/>
                <a:cs typeface="Calibri"/>
              </a:rPr>
              <a:t>DES  implantation because </a:t>
            </a:r>
            <a:r>
              <a:rPr dirty="0" sz="1800" spc="-5" b="1">
                <a:latin typeface="Calibri"/>
                <a:cs typeface="Calibri"/>
              </a:rPr>
              <a:t>of </a:t>
            </a:r>
            <a:r>
              <a:rPr dirty="0" sz="1800" spc="-10" b="1">
                <a:latin typeface="Calibri"/>
                <a:cs typeface="Calibri"/>
              </a:rPr>
              <a:t>anatomically complex</a:t>
            </a:r>
            <a:r>
              <a:rPr dirty="0" sz="1800" spc="4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lesions,</a:t>
            </a:r>
            <a:endParaRPr sz="1800">
              <a:latin typeface="Calibri"/>
              <a:cs typeface="Calibri"/>
            </a:endParaRPr>
          </a:p>
          <a:p>
            <a:pPr marL="179070" marR="285750" indent="-167005">
              <a:lnSpc>
                <a:spcPts val="2090"/>
              </a:lnSpc>
              <a:spcBef>
                <a:spcPts val="1845"/>
              </a:spcBef>
              <a:buFont typeface="Arial"/>
              <a:buChar char="•"/>
              <a:tabLst>
                <a:tab pos="179705" algn="l"/>
              </a:tabLst>
            </a:pPr>
            <a:r>
              <a:rPr dirty="0" sz="1800" spc="-20" b="1">
                <a:solidFill>
                  <a:srgbClr val="C00000"/>
                </a:solidFill>
                <a:latin typeface="Calibri"/>
                <a:cs typeface="Calibri"/>
              </a:rPr>
              <a:t>OCT-guided </a:t>
            </a:r>
            <a:r>
              <a:rPr dirty="0" sz="1800" b="1">
                <a:solidFill>
                  <a:srgbClr val="C00000"/>
                </a:solidFill>
                <a:latin typeface="Calibri"/>
                <a:cs typeface="Calibri"/>
              </a:rPr>
              <a:t>PCI </a:t>
            </a:r>
            <a:r>
              <a:rPr dirty="0" sz="1800" spc="-5" b="1">
                <a:solidFill>
                  <a:srgbClr val="C00000"/>
                </a:solidFill>
                <a:latin typeface="Calibri"/>
                <a:cs typeface="Calibri"/>
              </a:rPr>
              <a:t>led </a:t>
            </a:r>
            <a:r>
              <a:rPr dirty="0" sz="1800" spc="-10" b="1">
                <a:solidFill>
                  <a:srgbClr val="C00000"/>
                </a:solidFill>
                <a:latin typeface="Calibri"/>
                <a:cs typeface="Calibri"/>
              </a:rPr>
              <a:t>to </a:t>
            </a:r>
            <a:r>
              <a:rPr dirty="0" sz="1800" b="1">
                <a:solidFill>
                  <a:srgbClr val="C00000"/>
                </a:solidFill>
                <a:latin typeface="Calibri"/>
                <a:cs typeface="Calibri"/>
              </a:rPr>
              <a:t>a </a:t>
            </a:r>
            <a:r>
              <a:rPr dirty="0" sz="1800" spc="-10" b="1">
                <a:solidFill>
                  <a:srgbClr val="C00000"/>
                </a:solidFill>
                <a:latin typeface="Calibri"/>
                <a:cs typeface="Calibri"/>
              </a:rPr>
              <a:t>reduced </a:t>
            </a:r>
            <a:r>
              <a:rPr dirty="0" sz="1800" spc="-5" b="1">
                <a:solidFill>
                  <a:srgbClr val="C00000"/>
                </a:solidFill>
                <a:latin typeface="Calibri"/>
                <a:cs typeface="Calibri"/>
              </a:rPr>
              <a:t>risk of </a:t>
            </a:r>
            <a:r>
              <a:rPr dirty="0" sz="1800" spc="-15" b="1">
                <a:solidFill>
                  <a:srgbClr val="C00000"/>
                </a:solidFill>
                <a:latin typeface="Calibri"/>
                <a:cs typeface="Calibri"/>
              </a:rPr>
              <a:t>1-year </a:t>
            </a:r>
            <a:r>
              <a:rPr dirty="0" sz="1800" spc="-10" b="1">
                <a:solidFill>
                  <a:srgbClr val="C00000"/>
                </a:solidFill>
                <a:latin typeface="Calibri"/>
                <a:cs typeface="Calibri"/>
              </a:rPr>
              <a:t>composite </a:t>
            </a:r>
            <a:r>
              <a:rPr dirty="0" sz="1800" spc="-5" b="1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dirty="0" sz="1800" spc="-10" b="1">
                <a:solidFill>
                  <a:srgbClr val="C00000"/>
                </a:solidFill>
                <a:latin typeface="Calibri"/>
                <a:cs typeface="Calibri"/>
              </a:rPr>
              <a:t>cardiac death, </a:t>
            </a:r>
            <a:r>
              <a:rPr dirty="0" sz="1800" spc="-5" b="1">
                <a:solidFill>
                  <a:srgbClr val="C00000"/>
                </a:solidFill>
                <a:latin typeface="Calibri"/>
                <a:cs typeface="Calibri"/>
              </a:rPr>
              <a:t>MI, </a:t>
            </a:r>
            <a:r>
              <a:rPr dirty="0" sz="1800" spc="-65" b="1">
                <a:solidFill>
                  <a:srgbClr val="C00000"/>
                </a:solidFill>
                <a:latin typeface="Calibri"/>
                <a:cs typeface="Calibri"/>
              </a:rPr>
              <a:t>ST, </a:t>
            </a:r>
            <a:r>
              <a:rPr dirty="0" sz="1800" spc="-5" b="1">
                <a:solidFill>
                  <a:srgbClr val="C00000"/>
                </a:solidFill>
                <a:latin typeface="Calibri"/>
                <a:cs typeface="Calibri"/>
              </a:rPr>
              <a:t>or  TVR </a:t>
            </a:r>
            <a:r>
              <a:rPr dirty="0" sz="1800" spc="-10" b="1">
                <a:solidFill>
                  <a:srgbClr val="C00000"/>
                </a:solidFill>
                <a:latin typeface="Calibri"/>
                <a:cs typeface="Calibri"/>
              </a:rPr>
              <a:t>compared </a:t>
            </a:r>
            <a:r>
              <a:rPr dirty="0" sz="1800" spc="-5" b="1">
                <a:solidFill>
                  <a:srgbClr val="C00000"/>
                </a:solidFill>
                <a:latin typeface="Calibri"/>
                <a:cs typeface="Calibri"/>
              </a:rPr>
              <a:t>with </a:t>
            </a:r>
            <a:r>
              <a:rPr dirty="0" sz="1800" spc="-15" b="1">
                <a:solidFill>
                  <a:srgbClr val="C00000"/>
                </a:solidFill>
                <a:latin typeface="Calibri"/>
                <a:cs typeface="Calibri"/>
              </a:rPr>
              <a:t>angiography-guided</a:t>
            </a:r>
            <a:r>
              <a:rPr dirty="0" sz="1800" spc="2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C00000"/>
                </a:solidFill>
                <a:latin typeface="Calibri"/>
                <a:cs typeface="Calibri"/>
              </a:rPr>
              <a:t>PCI.</a:t>
            </a:r>
            <a:endParaRPr sz="1800">
              <a:latin typeface="Calibri"/>
              <a:cs typeface="Calibri"/>
            </a:endParaRPr>
          </a:p>
          <a:p>
            <a:pPr marL="179070" marR="5080" indent="-167005">
              <a:lnSpc>
                <a:spcPct val="101099"/>
              </a:lnSpc>
              <a:spcBef>
                <a:spcPts val="975"/>
              </a:spcBef>
              <a:buClr>
                <a:srgbClr val="C00000"/>
              </a:buClr>
              <a:buFont typeface="Arial"/>
              <a:buChar char="•"/>
              <a:tabLst>
                <a:tab pos="179705" algn="l"/>
              </a:tabLst>
            </a:pPr>
            <a:r>
              <a:rPr dirty="0" sz="1800" spc="-5" b="1">
                <a:latin typeface="Calibri"/>
                <a:cs typeface="Calibri"/>
              </a:rPr>
              <a:t>The main </a:t>
            </a:r>
            <a:r>
              <a:rPr dirty="0" sz="1800" spc="-10" b="1">
                <a:latin typeface="Calibri"/>
                <a:cs typeface="Calibri"/>
              </a:rPr>
              <a:t>reduction </a:t>
            </a:r>
            <a:r>
              <a:rPr dirty="0" sz="1800" spc="-5" b="1">
                <a:latin typeface="Calibri"/>
                <a:cs typeface="Calibri"/>
              </a:rPr>
              <a:t>in the </a:t>
            </a:r>
            <a:r>
              <a:rPr dirty="0" sz="1800" spc="-20" b="1">
                <a:latin typeface="Calibri"/>
                <a:cs typeface="Calibri"/>
              </a:rPr>
              <a:t>OCT-guided </a:t>
            </a:r>
            <a:r>
              <a:rPr dirty="0" sz="1800" spc="-10" b="1">
                <a:latin typeface="Calibri"/>
                <a:cs typeface="Calibri"/>
              </a:rPr>
              <a:t>group was driven by lowering </a:t>
            </a:r>
            <a:r>
              <a:rPr dirty="0" sz="1800" spc="-5" b="1">
                <a:latin typeface="Calibri"/>
                <a:cs typeface="Calibri"/>
              </a:rPr>
              <a:t>the </a:t>
            </a:r>
            <a:r>
              <a:rPr dirty="0" sz="1800" spc="-10" b="1">
                <a:latin typeface="Calibri"/>
                <a:cs typeface="Calibri"/>
              </a:rPr>
              <a:t>occurrences  </a:t>
            </a:r>
            <a:r>
              <a:rPr dirty="0" sz="1800" spc="-5" b="1">
                <a:latin typeface="Calibri"/>
                <a:cs typeface="Calibri"/>
              </a:rPr>
              <a:t>of </a:t>
            </a:r>
            <a:r>
              <a:rPr dirty="0" sz="1800" spc="-10" b="1">
                <a:latin typeface="Calibri"/>
                <a:cs typeface="Calibri"/>
              </a:rPr>
              <a:t>spontaneous </a:t>
            </a:r>
            <a:r>
              <a:rPr dirty="0" sz="1800" b="1">
                <a:latin typeface="Calibri"/>
                <a:cs typeface="Calibri"/>
              </a:rPr>
              <a:t>MI </a:t>
            </a:r>
            <a:r>
              <a:rPr dirty="0" sz="1800" spc="-5" b="1">
                <a:latin typeface="Calibri"/>
                <a:cs typeface="Calibri"/>
              </a:rPr>
              <a:t>and TVR without </a:t>
            </a:r>
            <a:r>
              <a:rPr dirty="0" sz="1800" spc="-15" b="1">
                <a:latin typeface="Calibri"/>
                <a:cs typeface="Calibri"/>
              </a:rPr>
              <a:t>raising </a:t>
            </a:r>
            <a:r>
              <a:rPr dirty="0" sz="1800" spc="-10" b="1">
                <a:latin typeface="Calibri"/>
                <a:cs typeface="Calibri"/>
              </a:rPr>
              <a:t>concerns </a:t>
            </a:r>
            <a:r>
              <a:rPr dirty="0" sz="1800" spc="-5" b="1">
                <a:latin typeface="Calibri"/>
                <a:cs typeface="Calibri"/>
              </a:rPr>
              <a:t>of </a:t>
            </a:r>
            <a:r>
              <a:rPr dirty="0" sz="1800" spc="-15" b="1">
                <a:latin typeface="Calibri"/>
                <a:cs typeface="Calibri"/>
              </a:rPr>
              <a:t>contrast-induced</a:t>
            </a:r>
            <a:r>
              <a:rPr dirty="0" sz="1800" spc="85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nephropathy.</a:t>
            </a:r>
            <a:endParaRPr sz="1800">
              <a:latin typeface="Calibri"/>
              <a:cs typeface="Calibri"/>
            </a:endParaRPr>
          </a:p>
          <a:p>
            <a:pPr marL="179070" marR="464184" indent="-167005">
              <a:lnSpc>
                <a:spcPct val="100000"/>
              </a:lnSpc>
              <a:spcBef>
                <a:spcPts val="935"/>
              </a:spcBef>
              <a:buClr>
                <a:srgbClr val="C00000"/>
              </a:buClr>
              <a:buFont typeface="Arial"/>
              <a:buChar char="•"/>
              <a:tabLst>
                <a:tab pos="179705" algn="l"/>
              </a:tabLst>
            </a:pPr>
            <a:r>
              <a:rPr dirty="0" sz="1800" spc="-5" b="1">
                <a:latin typeface="Calibri"/>
                <a:cs typeface="Calibri"/>
              </a:rPr>
              <a:t>In the </a:t>
            </a:r>
            <a:r>
              <a:rPr dirty="0" sz="1800" spc="-20" b="1">
                <a:latin typeface="Calibri"/>
                <a:cs typeface="Calibri"/>
              </a:rPr>
              <a:t>OCT-guided </a:t>
            </a:r>
            <a:r>
              <a:rPr dirty="0" sz="1800" b="1">
                <a:latin typeface="Calibri"/>
                <a:cs typeface="Calibri"/>
              </a:rPr>
              <a:t>PCI </a:t>
            </a:r>
            <a:r>
              <a:rPr dirty="0" sz="1800" spc="-10" b="1">
                <a:latin typeface="Calibri"/>
                <a:cs typeface="Calibri"/>
              </a:rPr>
              <a:t>group, patients </a:t>
            </a:r>
            <a:r>
              <a:rPr dirty="0" sz="1800" spc="-5" b="1">
                <a:latin typeface="Calibri"/>
                <a:cs typeface="Calibri"/>
              </a:rPr>
              <a:t>who </a:t>
            </a:r>
            <a:r>
              <a:rPr dirty="0" sz="1800" spc="-10" b="1">
                <a:latin typeface="Calibri"/>
                <a:cs typeface="Calibri"/>
              </a:rPr>
              <a:t>meet </a:t>
            </a:r>
            <a:r>
              <a:rPr dirty="0" sz="1800" spc="-5" b="1">
                <a:latin typeface="Calibri"/>
                <a:cs typeface="Calibri"/>
              </a:rPr>
              <a:t>the </a:t>
            </a:r>
            <a:r>
              <a:rPr dirty="0" sz="1800" spc="-10" b="1">
                <a:latin typeface="Calibri"/>
                <a:cs typeface="Calibri"/>
              </a:rPr>
              <a:t>pre-specified </a:t>
            </a:r>
            <a:r>
              <a:rPr dirty="0" sz="1800" spc="-5" b="1">
                <a:latin typeface="Calibri"/>
                <a:cs typeface="Calibri"/>
              </a:rPr>
              <a:t>OCCUPI-OCT  </a:t>
            </a:r>
            <a:r>
              <a:rPr dirty="0" sz="1800" spc="-10" b="1">
                <a:latin typeface="Calibri"/>
                <a:cs typeface="Calibri"/>
              </a:rPr>
              <a:t>optimization criteria </a:t>
            </a:r>
            <a:r>
              <a:rPr dirty="0" sz="1800" spc="-5">
                <a:latin typeface="Calibri"/>
                <a:cs typeface="Calibri"/>
              </a:rPr>
              <a:t>(acceptable expansion, apposition, </a:t>
            </a:r>
            <a:r>
              <a:rPr dirty="0" sz="1800">
                <a:latin typeface="Calibri"/>
                <a:cs typeface="Calibri"/>
              </a:rPr>
              <a:t>and </a:t>
            </a:r>
            <a:r>
              <a:rPr dirty="0" sz="1800" spc="-5">
                <a:latin typeface="Calibri"/>
                <a:cs typeface="Calibri"/>
              </a:rPr>
              <a:t>edge dissection) </a:t>
            </a:r>
            <a:r>
              <a:rPr dirty="0" sz="1800" spc="-5" b="1">
                <a:latin typeface="Calibri"/>
                <a:cs typeface="Calibri"/>
              </a:rPr>
              <a:t>had </a:t>
            </a:r>
            <a:r>
              <a:rPr dirty="0" sz="1800" b="1">
                <a:latin typeface="Calibri"/>
                <a:cs typeface="Calibri"/>
              </a:rPr>
              <a:t>a  </a:t>
            </a:r>
            <a:r>
              <a:rPr dirty="0" sz="1800" spc="-10" b="1">
                <a:latin typeface="Calibri"/>
                <a:cs typeface="Calibri"/>
              </a:rPr>
              <a:t>significantly lower MACE </a:t>
            </a:r>
            <a:r>
              <a:rPr dirty="0" sz="1800" spc="-25" b="1">
                <a:latin typeface="Calibri"/>
                <a:cs typeface="Calibri"/>
              </a:rPr>
              <a:t>rate </a:t>
            </a:r>
            <a:r>
              <a:rPr dirty="0" sz="1800" spc="-10" b="1">
                <a:latin typeface="Calibri"/>
                <a:cs typeface="Calibri"/>
              </a:rPr>
              <a:t>compared to </a:t>
            </a:r>
            <a:r>
              <a:rPr dirty="0" sz="1800" spc="-5" b="1">
                <a:latin typeface="Calibri"/>
                <a:cs typeface="Calibri"/>
              </a:rPr>
              <a:t>those with</a:t>
            </a:r>
            <a:r>
              <a:rPr dirty="0" sz="1800" spc="8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sub-optimization.</a:t>
            </a:r>
            <a:endParaRPr sz="1800">
              <a:latin typeface="Calibri"/>
              <a:cs typeface="Calibri"/>
            </a:endParaRPr>
          </a:p>
          <a:p>
            <a:pPr marL="179070" marR="620395" indent="-167005">
              <a:lnSpc>
                <a:spcPct val="102200"/>
              </a:lnSpc>
              <a:spcBef>
                <a:spcPts val="985"/>
              </a:spcBef>
              <a:buClr>
                <a:srgbClr val="C00000"/>
              </a:buClr>
              <a:buFont typeface="Arial"/>
              <a:buChar char="•"/>
              <a:tabLst>
                <a:tab pos="179705" algn="l"/>
              </a:tabLst>
            </a:pPr>
            <a:r>
              <a:rPr dirty="0" sz="1800" spc="-10" b="1">
                <a:latin typeface="Calibri"/>
                <a:cs typeface="Calibri"/>
              </a:rPr>
              <a:t>These </a:t>
            </a:r>
            <a:r>
              <a:rPr dirty="0" sz="1800" spc="-5" b="1">
                <a:latin typeface="Calibri"/>
                <a:cs typeface="Calibri"/>
              </a:rPr>
              <a:t>findings </a:t>
            </a:r>
            <a:r>
              <a:rPr dirty="0" sz="1800" spc="-10" b="1">
                <a:latin typeface="Calibri"/>
                <a:cs typeface="Calibri"/>
              </a:rPr>
              <a:t>provide </a:t>
            </a:r>
            <a:r>
              <a:rPr dirty="0" sz="1800" spc="-5" b="1">
                <a:latin typeface="Calibri"/>
                <a:cs typeface="Calibri"/>
              </a:rPr>
              <a:t>the </a:t>
            </a:r>
            <a:r>
              <a:rPr dirty="0" sz="1800" spc="-10" b="1">
                <a:latin typeface="Calibri"/>
                <a:cs typeface="Calibri"/>
              </a:rPr>
              <a:t>therapeutic value </a:t>
            </a:r>
            <a:r>
              <a:rPr dirty="0" sz="1800" spc="-5" b="1">
                <a:latin typeface="Calibri"/>
                <a:cs typeface="Calibri"/>
              </a:rPr>
              <a:t>of OCT as an </a:t>
            </a:r>
            <a:r>
              <a:rPr dirty="0" sz="1800" spc="-10" b="1">
                <a:latin typeface="Calibri"/>
                <a:cs typeface="Calibri"/>
              </a:rPr>
              <a:t>effective </a:t>
            </a:r>
            <a:r>
              <a:rPr dirty="0" sz="1800" spc="-15" b="1">
                <a:latin typeface="Calibri"/>
                <a:cs typeface="Calibri"/>
              </a:rPr>
              <a:t>intravascular  </a:t>
            </a:r>
            <a:r>
              <a:rPr dirty="0" sz="1800" spc="-5" b="1">
                <a:latin typeface="Calibri"/>
                <a:cs typeface="Calibri"/>
              </a:rPr>
              <a:t>imaging modality in </a:t>
            </a:r>
            <a:r>
              <a:rPr dirty="0" sz="1800" spc="-10" b="1">
                <a:latin typeface="Calibri"/>
                <a:cs typeface="Calibri"/>
              </a:rPr>
              <a:t>treating complex</a:t>
            </a:r>
            <a:r>
              <a:rPr dirty="0" sz="1800" spc="2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lesions.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2024-09-02T14:37:32Z</dcterms:created>
  <dcterms:modified xsi:type="dcterms:W3CDTF">2024-09-02T14:37:32Z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2024-09-01T00:00:00Z</vt:filetime>
  </property>
  <property fmtid="{D5CDD505-2E9C-101B-9397-08002B2CF9AE}" pid="3" name="LastSaved">
    <vt:filetime>2024-09-02T00:00:00Z</vt:filetime>
  </property>
</Properties>
</file>