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60730" y="1110678"/>
            <a:ext cx="4888230" cy="478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533650" y="0"/>
            <a:ext cx="965835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4048125" cy="6858000"/>
          </a:xfrm>
          <a:custGeom>
            <a:avLst/>
            <a:gdLst/>
            <a:ahLst/>
            <a:cxnLst/>
            <a:rect l="l" t="t" r="r" b="b"/>
            <a:pathLst>
              <a:path w="4048125" h="6858000">
                <a:moveTo>
                  <a:pt x="0" y="6858000"/>
                </a:moveTo>
                <a:lnTo>
                  <a:pt x="4048125" y="6858000"/>
                </a:lnTo>
                <a:lnTo>
                  <a:pt x="40481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94398"/>
            <a:ext cx="12191999" cy="86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4105" y="172085"/>
            <a:ext cx="7463789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057" y="1221803"/>
            <a:ext cx="10509885" cy="4022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192" y="1882597"/>
            <a:ext cx="6408420" cy="296291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25"/>
              </a:spcBef>
            </a:pPr>
            <a:r>
              <a:rPr dirty="0" sz="3200">
                <a:solidFill>
                  <a:srgbClr val="002855"/>
                </a:solidFill>
                <a:latin typeface="Arial"/>
                <a:cs typeface="Arial"/>
              </a:rPr>
              <a:t>Comparison </a:t>
            </a:r>
            <a:r>
              <a:rPr dirty="0" sz="3200" spc="5">
                <a:solidFill>
                  <a:srgbClr val="002855"/>
                </a:solidFill>
                <a:latin typeface="Arial"/>
                <a:cs typeface="Arial"/>
              </a:rPr>
              <a:t>of </a:t>
            </a:r>
            <a:r>
              <a:rPr dirty="0" sz="3200" spc="-10">
                <a:solidFill>
                  <a:srgbClr val="002855"/>
                </a:solidFill>
                <a:latin typeface="Arial"/>
                <a:cs typeface="Arial"/>
              </a:rPr>
              <a:t>angiography-  </a:t>
            </a:r>
            <a:r>
              <a:rPr dirty="0" sz="3200" spc="5">
                <a:solidFill>
                  <a:srgbClr val="002855"/>
                </a:solidFill>
                <a:latin typeface="Arial"/>
                <a:cs typeface="Arial"/>
              </a:rPr>
              <a:t>derived </a:t>
            </a:r>
            <a:r>
              <a:rPr dirty="0" sz="3200" spc="-5">
                <a:solidFill>
                  <a:srgbClr val="002855"/>
                </a:solidFill>
                <a:latin typeface="Arial"/>
                <a:cs typeface="Arial"/>
              </a:rPr>
              <a:t>fractional </a:t>
            </a:r>
            <a:r>
              <a:rPr dirty="0" sz="3200" spc="5">
                <a:solidFill>
                  <a:srgbClr val="002855"/>
                </a:solidFill>
                <a:latin typeface="Arial"/>
                <a:cs typeface="Arial"/>
              </a:rPr>
              <a:t>flow </a:t>
            </a:r>
            <a:r>
              <a:rPr dirty="0" sz="3200" spc="-5">
                <a:solidFill>
                  <a:srgbClr val="002855"/>
                </a:solidFill>
                <a:latin typeface="Arial"/>
                <a:cs typeface="Arial"/>
              </a:rPr>
              <a:t>reserve-  </a:t>
            </a:r>
            <a:r>
              <a:rPr dirty="0" sz="3200" spc="5">
                <a:solidFill>
                  <a:srgbClr val="002855"/>
                </a:solidFill>
                <a:latin typeface="Arial"/>
                <a:cs typeface="Arial"/>
              </a:rPr>
              <a:t>guided </a:t>
            </a:r>
            <a:r>
              <a:rPr dirty="0" sz="3200" spc="10">
                <a:solidFill>
                  <a:srgbClr val="002855"/>
                </a:solidFill>
                <a:latin typeface="Arial"/>
                <a:cs typeface="Arial"/>
              </a:rPr>
              <a:t>and </a:t>
            </a:r>
            <a:r>
              <a:rPr dirty="0" sz="3200" spc="-10">
                <a:solidFill>
                  <a:srgbClr val="002855"/>
                </a:solidFill>
                <a:latin typeface="Arial"/>
                <a:cs typeface="Arial"/>
              </a:rPr>
              <a:t>intravascular  </a:t>
            </a:r>
            <a:r>
              <a:rPr dirty="0" sz="3200" spc="-5">
                <a:solidFill>
                  <a:srgbClr val="002855"/>
                </a:solidFill>
                <a:latin typeface="Arial"/>
                <a:cs typeface="Arial"/>
              </a:rPr>
              <a:t>ultrasound-guided </a:t>
            </a:r>
            <a:r>
              <a:rPr dirty="0" sz="3200" spc="20">
                <a:solidFill>
                  <a:srgbClr val="002855"/>
                </a:solidFill>
                <a:latin typeface="Arial"/>
                <a:cs typeface="Arial"/>
              </a:rPr>
              <a:t>PCI</a:t>
            </a:r>
            <a:r>
              <a:rPr dirty="0" sz="3200" spc="-17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002855"/>
                </a:solidFill>
                <a:latin typeface="Arial"/>
                <a:cs typeface="Arial"/>
              </a:rPr>
              <a:t>strategies  </a:t>
            </a:r>
            <a:r>
              <a:rPr dirty="0" sz="3200" spc="-35">
                <a:solidFill>
                  <a:srgbClr val="002855"/>
                </a:solidFill>
                <a:latin typeface="Arial"/>
                <a:cs typeface="Arial"/>
              </a:rPr>
              <a:t>(FLAVOUR</a:t>
            </a:r>
            <a:r>
              <a:rPr dirty="0" sz="3200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002855"/>
                </a:solidFill>
                <a:latin typeface="Arial"/>
                <a:cs typeface="Arial"/>
              </a:rPr>
              <a:t>II)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242" y="5133018"/>
            <a:ext cx="3960495" cy="111315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2400" b="1">
                <a:solidFill>
                  <a:srgbClr val="002855"/>
                </a:solidFill>
                <a:latin typeface="Arial"/>
                <a:cs typeface="Arial"/>
              </a:rPr>
              <a:t>Jian’an </a:t>
            </a:r>
            <a:r>
              <a:rPr dirty="0" sz="2400" spc="-20" b="1">
                <a:solidFill>
                  <a:srgbClr val="002855"/>
                </a:solidFill>
                <a:latin typeface="Arial"/>
                <a:cs typeface="Arial"/>
              </a:rPr>
              <a:t>Wang, </a:t>
            </a:r>
            <a:r>
              <a:rPr dirty="0" sz="2400" spc="5" b="1">
                <a:solidFill>
                  <a:srgbClr val="002855"/>
                </a:solidFill>
                <a:latin typeface="Arial"/>
                <a:cs typeface="Arial"/>
              </a:rPr>
              <a:t>M.D.,</a:t>
            </a:r>
            <a:r>
              <a:rPr dirty="0" sz="2400" spc="-114" b="1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2855"/>
                </a:solidFill>
                <a:latin typeface="Arial"/>
                <a:cs typeface="Arial"/>
              </a:rPr>
              <a:t>Ph.D.</a:t>
            </a:r>
            <a:endParaRPr sz="2400">
              <a:latin typeface="Arial"/>
              <a:cs typeface="Arial"/>
            </a:endParaRPr>
          </a:p>
          <a:p>
            <a:pPr algn="ctr" marL="12700" marR="5080" indent="3810">
              <a:lnSpc>
                <a:spcPct val="100800"/>
              </a:lnSpc>
              <a:spcBef>
                <a:spcPts val="560"/>
              </a:spcBef>
            </a:pPr>
            <a:r>
              <a:rPr dirty="0" sz="1800" spc="-5">
                <a:solidFill>
                  <a:srgbClr val="002855"/>
                </a:solidFill>
                <a:latin typeface="Arial"/>
                <a:cs typeface="Arial"/>
              </a:rPr>
              <a:t>The Second </a:t>
            </a:r>
            <a:r>
              <a:rPr dirty="0" sz="1800" spc="-10">
                <a:solidFill>
                  <a:srgbClr val="002855"/>
                </a:solidFill>
                <a:latin typeface="Arial"/>
                <a:cs typeface="Arial"/>
              </a:rPr>
              <a:t>Affiliated Hospital </a:t>
            </a:r>
            <a:r>
              <a:rPr dirty="0" sz="1800" spc="20">
                <a:solidFill>
                  <a:srgbClr val="002855"/>
                </a:solidFill>
                <a:latin typeface="Arial"/>
                <a:cs typeface="Arial"/>
              </a:rPr>
              <a:t>of  </a:t>
            </a:r>
            <a:r>
              <a:rPr dirty="0" sz="1800" spc="-5">
                <a:solidFill>
                  <a:srgbClr val="002855"/>
                </a:solidFill>
                <a:latin typeface="Arial"/>
                <a:cs typeface="Arial"/>
              </a:rPr>
              <a:t>Zhejiang University School </a:t>
            </a:r>
            <a:r>
              <a:rPr dirty="0" sz="1800" spc="-15">
                <a:solidFill>
                  <a:srgbClr val="002855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002855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5"/>
                </a:solidFill>
                <a:latin typeface="Arial"/>
                <a:cs typeface="Arial"/>
              </a:rPr>
              <a:t>Medicine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1859" y="225043"/>
            <a:ext cx="1758314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Trial</a:t>
            </a:r>
            <a:r>
              <a:rPr dirty="0" spc="-70"/>
              <a:t> </a:t>
            </a:r>
            <a:r>
              <a:rPr dirty="0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3943329" y="1476031"/>
            <a:ext cx="4348276" cy="42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62400" y="1485900"/>
            <a:ext cx="4267200" cy="3524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8255">
              <a:lnSpc>
                <a:spcPct val="100000"/>
              </a:lnSpc>
              <a:spcBef>
                <a:spcPts val="300"/>
              </a:spcBef>
            </a:pPr>
            <a:r>
              <a:rPr dirty="0" sz="1800" b="1">
                <a:solidFill>
                  <a:srgbClr val="001E46"/>
                </a:solidFill>
                <a:latin typeface="Arial Narrow"/>
                <a:cs typeface="Arial Narrow"/>
              </a:rPr>
              <a:t>1872</a:t>
            </a:r>
            <a:r>
              <a:rPr dirty="0" sz="1800" spc="35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800" spc="-10" b="1">
                <a:solidFill>
                  <a:srgbClr val="001E46"/>
                </a:solidFill>
                <a:latin typeface="Arial Narrow"/>
                <a:cs typeface="Arial Narrow"/>
              </a:rPr>
              <a:t>patients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8976" y="3033776"/>
            <a:ext cx="2990850" cy="542925"/>
          </a:xfrm>
          <a:custGeom>
            <a:avLst/>
            <a:gdLst/>
            <a:ahLst/>
            <a:cxnLst/>
            <a:rect l="l" t="t" r="r" b="b"/>
            <a:pathLst>
              <a:path w="2990850" h="542925">
                <a:moveTo>
                  <a:pt x="2900299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452374"/>
                </a:lnTo>
                <a:lnTo>
                  <a:pt x="7110" y="487632"/>
                </a:lnTo>
                <a:lnTo>
                  <a:pt x="26495" y="516413"/>
                </a:lnTo>
                <a:lnTo>
                  <a:pt x="55239" y="535813"/>
                </a:lnTo>
                <a:lnTo>
                  <a:pt x="90424" y="542925"/>
                </a:lnTo>
                <a:lnTo>
                  <a:pt x="2900299" y="542925"/>
                </a:lnTo>
                <a:lnTo>
                  <a:pt x="2935557" y="535813"/>
                </a:lnTo>
                <a:lnTo>
                  <a:pt x="2964338" y="516413"/>
                </a:lnTo>
                <a:lnTo>
                  <a:pt x="2983738" y="487632"/>
                </a:lnTo>
                <a:lnTo>
                  <a:pt x="2990850" y="452374"/>
                </a:lnTo>
                <a:lnTo>
                  <a:pt x="2990850" y="90424"/>
                </a:lnTo>
                <a:lnTo>
                  <a:pt x="2983738" y="55239"/>
                </a:lnTo>
                <a:lnTo>
                  <a:pt x="2964338" y="26495"/>
                </a:lnTo>
                <a:lnTo>
                  <a:pt x="2935557" y="7110"/>
                </a:lnTo>
                <a:lnTo>
                  <a:pt x="2900299" y="0"/>
                </a:lnTo>
                <a:close/>
              </a:path>
            </a:pathLst>
          </a:custGeom>
          <a:solidFill>
            <a:srgbClr val="FFF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8976" y="3033776"/>
            <a:ext cx="2990850" cy="542925"/>
          </a:xfrm>
          <a:custGeom>
            <a:avLst/>
            <a:gdLst/>
            <a:ahLst/>
            <a:cxnLst/>
            <a:rect l="l" t="t" r="r" b="b"/>
            <a:pathLst>
              <a:path w="2990850" h="542925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2900299" y="0"/>
                </a:lnTo>
                <a:lnTo>
                  <a:pt x="2935557" y="7110"/>
                </a:lnTo>
                <a:lnTo>
                  <a:pt x="2964338" y="26495"/>
                </a:lnTo>
                <a:lnTo>
                  <a:pt x="2983738" y="55239"/>
                </a:lnTo>
                <a:lnTo>
                  <a:pt x="2990850" y="90424"/>
                </a:lnTo>
                <a:lnTo>
                  <a:pt x="2990850" y="452374"/>
                </a:lnTo>
                <a:lnTo>
                  <a:pt x="2983738" y="487632"/>
                </a:lnTo>
                <a:lnTo>
                  <a:pt x="2964338" y="516413"/>
                </a:lnTo>
                <a:lnTo>
                  <a:pt x="2935557" y="535813"/>
                </a:lnTo>
                <a:lnTo>
                  <a:pt x="2900299" y="542925"/>
                </a:lnTo>
                <a:lnTo>
                  <a:pt x="90424" y="542925"/>
                </a:lnTo>
                <a:lnTo>
                  <a:pt x="55239" y="535813"/>
                </a:lnTo>
                <a:lnTo>
                  <a:pt x="26495" y="516413"/>
                </a:lnTo>
                <a:lnTo>
                  <a:pt x="7110" y="487632"/>
                </a:lnTo>
                <a:lnTo>
                  <a:pt x="0" y="452374"/>
                </a:lnTo>
                <a:lnTo>
                  <a:pt x="0" y="904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45231" y="3048698"/>
            <a:ext cx="2958465" cy="5041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823594" marR="140970" indent="-668020">
              <a:lnSpc>
                <a:spcPct val="100899"/>
              </a:lnSpc>
              <a:spcBef>
                <a:spcPts val="110"/>
              </a:spcBef>
            </a:pPr>
            <a:r>
              <a:rPr dirty="0" sz="1550" spc="5" b="1">
                <a:solidFill>
                  <a:srgbClr val="001E46"/>
                </a:solidFill>
                <a:latin typeface="Arial Narrow"/>
                <a:cs typeface="Arial Narrow"/>
              </a:rPr>
              <a:t>923 </a:t>
            </a:r>
            <a:r>
              <a:rPr dirty="0" sz="1550" spc="10" b="1">
                <a:solidFill>
                  <a:srgbClr val="001E46"/>
                </a:solidFill>
                <a:latin typeface="Arial Narrow"/>
                <a:cs typeface="Arial Narrow"/>
              </a:rPr>
              <a:t>patients </a:t>
            </a:r>
            <a:r>
              <a:rPr dirty="0" sz="1550" spc="15" b="1">
                <a:solidFill>
                  <a:srgbClr val="001E46"/>
                </a:solidFill>
                <a:latin typeface="Arial Narrow"/>
                <a:cs typeface="Arial Narrow"/>
              </a:rPr>
              <a:t>were assigned </a:t>
            </a:r>
            <a:r>
              <a:rPr dirty="0" sz="1550" spc="-20" b="1">
                <a:solidFill>
                  <a:srgbClr val="001E46"/>
                </a:solidFill>
                <a:latin typeface="Arial Narrow"/>
                <a:cs typeface="Arial Narrow"/>
              </a:rPr>
              <a:t>to </a:t>
            </a:r>
            <a:r>
              <a:rPr dirty="0" sz="1550" spc="25" b="1">
                <a:solidFill>
                  <a:srgbClr val="001E46"/>
                </a:solidFill>
                <a:latin typeface="Arial Narrow"/>
                <a:cs typeface="Arial Narrow"/>
              </a:rPr>
              <a:t>the  </a:t>
            </a:r>
            <a:r>
              <a:rPr dirty="0" sz="1550" spc="15" b="1">
                <a:solidFill>
                  <a:srgbClr val="001E46"/>
                </a:solidFill>
                <a:latin typeface="Arial Narrow"/>
                <a:cs typeface="Arial Narrow"/>
              </a:rPr>
              <a:t>AngioFFR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550" spc="15" b="1">
                <a:solidFill>
                  <a:srgbClr val="001E46"/>
                </a:solidFill>
                <a:latin typeface="Arial Narrow"/>
                <a:cs typeface="Arial Narrow"/>
              </a:rPr>
              <a:t>group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81475" y="2633598"/>
            <a:ext cx="1931035" cy="405130"/>
          </a:xfrm>
          <a:custGeom>
            <a:avLst/>
            <a:gdLst/>
            <a:ahLst/>
            <a:cxnLst/>
            <a:rect l="l" t="t" r="r" b="b"/>
            <a:pathLst>
              <a:path w="1931035" h="405130">
                <a:moveTo>
                  <a:pt x="28575" y="318897"/>
                </a:moveTo>
                <a:lnTo>
                  <a:pt x="0" y="318897"/>
                </a:lnTo>
                <a:lnTo>
                  <a:pt x="42925" y="404622"/>
                </a:lnTo>
                <a:lnTo>
                  <a:pt x="78623" y="333121"/>
                </a:lnTo>
                <a:lnTo>
                  <a:pt x="28575" y="333121"/>
                </a:lnTo>
                <a:lnTo>
                  <a:pt x="28575" y="318897"/>
                </a:lnTo>
                <a:close/>
              </a:path>
              <a:path w="1931035" h="405130">
                <a:moveTo>
                  <a:pt x="1901952" y="188087"/>
                </a:moveTo>
                <a:lnTo>
                  <a:pt x="34925" y="188087"/>
                </a:lnTo>
                <a:lnTo>
                  <a:pt x="28575" y="194437"/>
                </a:lnTo>
                <a:lnTo>
                  <a:pt x="28575" y="333121"/>
                </a:lnTo>
                <a:lnTo>
                  <a:pt x="57150" y="333121"/>
                </a:lnTo>
                <a:lnTo>
                  <a:pt x="57150" y="216662"/>
                </a:lnTo>
                <a:lnTo>
                  <a:pt x="42925" y="216662"/>
                </a:lnTo>
                <a:lnTo>
                  <a:pt x="57150" y="202311"/>
                </a:lnTo>
                <a:lnTo>
                  <a:pt x="1901952" y="202311"/>
                </a:lnTo>
                <a:lnTo>
                  <a:pt x="1901952" y="188087"/>
                </a:lnTo>
                <a:close/>
              </a:path>
              <a:path w="1931035" h="405130">
                <a:moveTo>
                  <a:pt x="85725" y="318897"/>
                </a:moveTo>
                <a:lnTo>
                  <a:pt x="57150" y="318897"/>
                </a:lnTo>
                <a:lnTo>
                  <a:pt x="57150" y="333121"/>
                </a:lnTo>
                <a:lnTo>
                  <a:pt x="78623" y="333121"/>
                </a:lnTo>
                <a:lnTo>
                  <a:pt x="85725" y="318897"/>
                </a:lnTo>
                <a:close/>
              </a:path>
              <a:path w="1931035" h="405130">
                <a:moveTo>
                  <a:pt x="57150" y="202311"/>
                </a:moveTo>
                <a:lnTo>
                  <a:pt x="42925" y="216662"/>
                </a:lnTo>
                <a:lnTo>
                  <a:pt x="57150" y="216662"/>
                </a:lnTo>
                <a:lnTo>
                  <a:pt x="57150" y="202311"/>
                </a:lnTo>
                <a:close/>
              </a:path>
              <a:path w="1931035" h="405130">
                <a:moveTo>
                  <a:pt x="1930527" y="188087"/>
                </a:moveTo>
                <a:lnTo>
                  <a:pt x="1916176" y="188087"/>
                </a:lnTo>
                <a:lnTo>
                  <a:pt x="1901952" y="202311"/>
                </a:lnTo>
                <a:lnTo>
                  <a:pt x="57150" y="202311"/>
                </a:lnTo>
                <a:lnTo>
                  <a:pt x="57150" y="216662"/>
                </a:lnTo>
                <a:lnTo>
                  <a:pt x="1924050" y="216662"/>
                </a:lnTo>
                <a:lnTo>
                  <a:pt x="1930527" y="210185"/>
                </a:lnTo>
                <a:lnTo>
                  <a:pt x="1930527" y="188087"/>
                </a:lnTo>
                <a:close/>
              </a:path>
              <a:path w="1931035" h="405130">
                <a:moveTo>
                  <a:pt x="1930527" y="0"/>
                </a:moveTo>
                <a:lnTo>
                  <a:pt x="1901952" y="0"/>
                </a:lnTo>
                <a:lnTo>
                  <a:pt x="1901952" y="202311"/>
                </a:lnTo>
                <a:lnTo>
                  <a:pt x="1916176" y="188087"/>
                </a:lnTo>
                <a:lnTo>
                  <a:pt x="1930527" y="188087"/>
                </a:lnTo>
                <a:lnTo>
                  <a:pt x="1930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6475" y="2633726"/>
            <a:ext cx="1939925" cy="404495"/>
          </a:xfrm>
          <a:custGeom>
            <a:avLst/>
            <a:gdLst/>
            <a:ahLst/>
            <a:cxnLst/>
            <a:rect l="l" t="t" r="r" b="b"/>
            <a:pathLst>
              <a:path w="1939925" h="404494">
                <a:moveTo>
                  <a:pt x="1882521" y="318770"/>
                </a:moveTo>
                <a:lnTo>
                  <a:pt x="1853946" y="318770"/>
                </a:lnTo>
                <a:lnTo>
                  <a:pt x="1896872" y="404495"/>
                </a:lnTo>
                <a:lnTo>
                  <a:pt x="1932569" y="332994"/>
                </a:lnTo>
                <a:lnTo>
                  <a:pt x="1882521" y="332994"/>
                </a:lnTo>
                <a:lnTo>
                  <a:pt x="1882521" y="318770"/>
                </a:lnTo>
                <a:close/>
              </a:path>
              <a:path w="1939925" h="404494">
                <a:moveTo>
                  <a:pt x="1882521" y="202184"/>
                </a:moveTo>
                <a:lnTo>
                  <a:pt x="1882521" y="332994"/>
                </a:lnTo>
                <a:lnTo>
                  <a:pt x="1911096" y="332994"/>
                </a:lnTo>
                <a:lnTo>
                  <a:pt x="1911096" y="216535"/>
                </a:lnTo>
                <a:lnTo>
                  <a:pt x="1896872" y="216535"/>
                </a:lnTo>
                <a:lnTo>
                  <a:pt x="1882521" y="202184"/>
                </a:lnTo>
                <a:close/>
              </a:path>
              <a:path w="1939925" h="404494">
                <a:moveTo>
                  <a:pt x="1939671" y="318770"/>
                </a:moveTo>
                <a:lnTo>
                  <a:pt x="1911096" y="318770"/>
                </a:lnTo>
                <a:lnTo>
                  <a:pt x="1911096" y="332994"/>
                </a:lnTo>
                <a:lnTo>
                  <a:pt x="1932569" y="332994"/>
                </a:lnTo>
                <a:lnTo>
                  <a:pt x="1939671" y="318770"/>
                </a:lnTo>
                <a:close/>
              </a:path>
              <a:path w="1939925" h="404494">
                <a:moveTo>
                  <a:pt x="28575" y="0"/>
                </a:moveTo>
                <a:lnTo>
                  <a:pt x="0" y="0"/>
                </a:lnTo>
                <a:lnTo>
                  <a:pt x="0" y="210058"/>
                </a:lnTo>
                <a:lnTo>
                  <a:pt x="6350" y="216535"/>
                </a:lnTo>
                <a:lnTo>
                  <a:pt x="1882521" y="216535"/>
                </a:lnTo>
                <a:lnTo>
                  <a:pt x="1882521" y="202184"/>
                </a:lnTo>
                <a:lnTo>
                  <a:pt x="28575" y="202184"/>
                </a:lnTo>
                <a:lnTo>
                  <a:pt x="14350" y="187960"/>
                </a:lnTo>
                <a:lnTo>
                  <a:pt x="28575" y="187960"/>
                </a:lnTo>
                <a:lnTo>
                  <a:pt x="28575" y="0"/>
                </a:lnTo>
                <a:close/>
              </a:path>
              <a:path w="1939925" h="404494">
                <a:moveTo>
                  <a:pt x="1904746" y="187960"/>
                </a:moveTo>
                <a:lnTo>
                  <a:pt x="28575" y="187960"/>
                </a:lnTo>
                <a:lnTo>
                  <a:pt x="28575" y="202184"/>
                </a:lnTo>
                <a:lnTo>
                  <a:pt x="1882521" y="202184"/>
                </a:lnTo>
                <a:lnTo>
                  <a:pt x="1896872" y="216535"/>
                </a:lnTo>
                <a:lnTo>
                  <a:pt x="1911096" y="216535"/>
                </a:lnTo>
                <a:lnTo>
                  <a:pt x="1911096" y="194310"/>
                </a:lnTo>
                <a:lnTo>
                  <a:pt x="1904746" y="187960"/>
                </a:lnTo>
                <a:close/>
              </a:path>
              <a:path w="1939925" h="404494">
                <a:moveTo>
                  <a:pt x="28575" y="187960"/>
                </a:moveTo>
                <a:lnTo>
                  <a:pt x="14350" y="187960"/>
                </a:lnTo>
                <a:lnTo>
                  <a:pt x="28575" y="202184"/>
                </a:lnTo>
                <a:lnTo>
                  <a:pt x="28575" y="187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72451" y="1919351"/>
            <a:ext cx="3009900" cy="304800"/>
          </a:xfrm>
          <a:custGeom>
            <a:avLst/>
            <a:gdLst/>
            <a:ahLst/>
            <a:cxnLst/>
            <a:rect l="l" t="t" r="r" b="b"/>
            <a:pathLst>
              <a:path w="3009900" h="304800">
                <a:moveTo>
                  <a:pt x="0" y="50800"/>
                </a:moveTo>
                <a:lnTo>
                  <a:pt x="3990" y="31021"/>
                </a:lnTo>
                <a:lnTo>
                  <a:pt x="14874" y="14874"/>
                </a:lnTo>
                <a:lnTo>
                  <a:pt x="31021" y="3990"/>
                </a:lnTo>
                <a:lnTo>
                  <a:pt x="50800" y="0"/>
                </a:lnTo>
                <a:lnTo>
                  <a:pt x="2959100" y="0"/>
                </a:lnTo>
                <a:lnTo>
                  <a:pt x="2978824" y="3990"/>
                </a:lnTo>
                <a:lnTo>
                  <a:pt x="2994977" y="14874"/>
                </a:lnTo>
                <a:lnTo>
                  <a:pt x="3005891" y="31021"/>
                </a:lnTo>
                <a:lnTo>
                  <a:pt x="3009900" y="50800"/>
                </a:lnTo>
                <a:lnTo>
                  <a:pt x="3009900" y="253873"/>
                </a:lnTo>
                <a:lnTo>
                  <a:pt x="3005891" y="273671"/>
                </a:lnTo>
                <a:lnTo>
                  <a:pt x="2994977" y="289861"/>
                </a:lnTo>
                <a:lnTo>
                  <a:pt x="2978824" y="300789"/>
                </a:lnTo>
                <a:lnTo>
                  <a:pt x="2959100" y="304800"/>
                </a:lnTo>
                <a:lnTo>
                  <a:pt x="50800" y="304800"/>
                </a:lnTo>
                <a:lnTo>
                  <a:pt x="31021" y="300789"/>
                </a:lnTo>
                <a:lnTo>
                  <a:pt x="14874" y="289861"/>
                </a:lnTo>
                <a:lnTo>
                  <a:pt x="3990" y="273671"/>
                </a:lnTo>
                <a:lnTo>
                  <a:pt x="0" y="253873"/>
                </a:lnTo>
                <a:lnTo>
                  <a:pt x="0" y="50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36559" y="1968563"/>
            <a:ext cx="22771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Arial Narrow"/>
                <a:cs typeface="Arial Narrow"/>
              </a:rPr>
              <a:t>33 </a:t>
            </a:r>
            <a:r>
              <a:rPr dirty="0" sz="1200">
                <a:latin typeface="Arial Narrow"/>
                <a:cs typeface="Arial Narrow"/>
              </a:rPr>
              <a:t>patients </a:t>
            </a:r>
            <a:r>
              <a:rPr dirty="0" sz="1200" spc="-5">
                <a:latin typeface="Arial Narrow"/>
                <a:cs typeface="Arial Narrow"/>
              </a:rPr>
              <a:t>excluded </a:t>
            </a:r>
            <a:r>
              <a:rPr dirty="0" sz="1200" spc="-10">
                <a:latin typeface="Arial Narrow"/>
                <a:cs typeface="Arial Narrow"/>
              </a:rPr>
              <a:t>from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randomization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57900" y="1852548"/>
            <a:ext cx="85725" cy="432434"/>
          </a:xfrm>
          <a:custGeom>
            <a:avLst/>
            <a:gdLst/>
            <a:ahLst/>
            <a:cxnLst/>
            <a:rect l="l" t="t" r="r" b="b"/>
            <a:pathLst>
              <a:path w="85725" h="432435">
                <a:moveTo>
                  <a:pt x="28575" y="346328"/>
                </a:moveTo>
                <a:lnTo>
                  <a:pt x="0" y="346328"/>
                </a:lnTo>
                <a:lnTo>
                  <a:pt x="42925" y="432053"/>
                </a:lnTo>
                <a:lnTo>
                  <a:pt x="78560" y="360679"/>
                </a:lnTo>
                <a:lnTo>
                  <a:pt x="28575" y="360679"/>
                </a:lnTo>
                <a:lnTo>
                  <a:pt x="28575" y="346328"/>
                </a:lnTo>
                <a:close/>
              </a:path>
              <a:path w="85725" h="432435">
                <a:moveTo>
                  <a:pt x="57150" y="0"/>
                </a:moveTo>
                <a:lnTo>
                  <a:pt x="28575" y="0"/>
                </a:lnTo>
                <a:lnTo>
                  <a:pt x="28575" y="360679"/>
                </a:lnTo>
                <a:lnTo>
                  <a:pt x="57150" y="360679"/>
                </a:lnTo>
                <a:lnTo>
                  <a:pt x="57150" y="0"/>
                </a:lnTo>
                <a:close/>
              </a:path>
              <a:path w="85725" h="432435">
                <a:moveTo>
                  <a:pt x="85725" y="346328"/>
                </a:moveTo>
                <a:lnTo>
                  <a:pt x="57150" y="346328"/>
                </a:lnTo>
                <a:lnTo>
                  <a:pt x="57150" y="360679"/>
                </a:lnTo>
                <a:lnTo>
                  <a:pt x="78560" y="360679"/>
                </a:lnTo>
                <a:lnTo>
                  <a:pt x="85725" y="346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85284" y="3576573"/>
            <a:ext cx="85725" cy="1867535"/>
          </a:xfrm>
          <a:custGeom>
            <a:avLst/>
            <a:gdLst/>
            <a:ahLst/>
            <a:cxnLst/>
            <a:rect l="l" t="t" r="r" b="b"/>
            <a:pathLst>
              <a:path w="85725" h="1867535">
                <a:moveTo>
                  <a:pt x="28544" y="1781598"/>
                </a:moveTo>
                <a:lnTo>
                  <a:pt x="0" y="1781683"/>
                </a:lnTo>
                <a:lnTo>
                  <a:pt x="43052" y="1867281"/>
                </a:lnTo>
                <a:lnTo>
                  <a:pt x="78528" y="1795907"/>
                </a:lnTo>
                <a:lnTo>
                  <a:pt x="28575" y="1795907"/>
                </a:lnTo>
                <a:lnTo>
                  <a:pt x="28544" y="1781598"/>
                </a:lnTo>
                <a:close/>
              </a:path>
              <a:path w="85725" h="1867535">
                <a:moveTo>
                  <a:pt x="85725" y="1781428"/>
                </a:moveTo>
                <a:lnTo>
                  <a:pt x="28544" y="1781598"/>
                </a:lnTo>
                <a:lnTo>
                  <a:pt x="28575" y="1795907"/>
                </a:lnTo>
                <a:lnTo>
                  <a:pt x="57150" y="1795779"/>
                </a:lnTo>
                <a:lnTo>
                  <a:pt x="57119" y="1781513"/>
                </a:lnTo>
                <a:lnTo>
                  <a:pt x="85682" y="1781513"/>
                </a:lnTo>
                <a:close/>
              </a:path>
              <a:path w="85725" h="1867535">
                <a:moveTo>
                  <a:pt x="85682" y="1781513"/>
                </a:moveTo>
                <a:lnTo>
                  <a:pt x="57119" y="1781513"/>
                </a:lnTo>
                <a:lnTo>
                  <a:pt x="57150" y="1795779"/>
                </a:lnTo>
                <a:lnTo>
                  <a:pt x="28575" y="1795907"/>
                </a:lnTo>
                <a:lnTo>
                  <a:pt x="78528" y="1795907"/>
                </a:lnTo>
                <a:lnTo>
                  <a:pt x="85682" y="1781513"/>
                </a:lnTo>
                <a:close/>
              </a:path>
              <a:path w="85725" h="1867535">
                <a:moveTo>
                  <a:pt x="53339" y="0"/>
                </a:moveTo>
                <a:lnTo>
                  <a:pt x="24764" y="126"/>
                </a:lnTo>
                <a:lnTo>
                  <a:pt x="28544" y="1781598"/>
                </a:lnTo>
                <a:lnTo>
                  <a:pt x="57119" y="1781513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43850" y="3576573"/>
            <a:ext cx="85725" cy="1867535"/>
          </a:xfrm>
          <a:custGeom>
            <a:avLst/>
            <a:gdLst/>
            <a:ahLst/>
            <a:cxnLst/>
            <a:rect l="l" t="t" r="r" b="b"/>
            <a:pathLst>
              <a:path w="85725" h="1867535">
                <a:moveTo>
                  <a:pt x="28575" y="1781556"/>
                </a:moveTo>
                <a:lnTo>
                  <a:pt x="0" y="1781556"/>
                </a:lnTo>
                <a:lnTo>
                  <a:pt x="42799" y="1867281"/>
                </a:lnTo>
                <a:lnTo>
                  <a:pt x="78602" y="1795779"/>
                </a:lnTo>
                <a:lnTo>
                  <a:pt x="28575" y="1795779"/>
                </a:lnTo>
                <a:lnTo>
                  <a:pt x="28575" y="1781556"/>
                </a:lnTo>
                <a:close/>
              </a:path>
              <a:path w="85725" h="1867535">
                <a:moveTo>
                  <a:pt x="57150" y="0"/>
                </a:moveTo>
                <a:lnTo>
                  <a:pt x="28575" y="0"/>
                </a:lnTo>
                <a:lnTo>
                  <a:pt x="28575" y="1795779"/>
                </a:lnTo>
                <a:lnTo>
                  <a:pt x="57150" y="1795779"/>
                </a:lnTo>
                <a:lnTo>
                  <a:pt x="57150" y="0"/>
                </a:lnTo>
                <a:close/>
              </a:path>
              <a:path w="85725" h="1867535">
                <a:moveTo>
                  <a:pt x="85725" y="1781556"/>
                </a:moveTo>
                <a:lnTo>
                  <a:pt x="57150" y="1781556"/>
                </a:lnTo>
                <a:lnTo>
                  <a:pt x="57150" y="1795779"/>
                </a:lnTo>
                <a:lnTo>
                  <a:pt x="78602" y="1795779"/>
                </a:lnTo>
                <a:lnTo>
                  <a:pt x="85725" y="17815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38501" y="5443601"/>
            <a:ext cx="2990850" cy="542925"/>
          </a:xfrm>
          <a:custGeom>
            <a:avLst/>
            <a:gdLst/>
            <a:ahLst/>
            <a:cxnLst/>
            <a:rect l="l" t="t" r="r" b="b"/>
            <a:pathLst>
              <a:path w="2990850" h="542925">
                <a:moveTo>
                  <a:pt x="2900299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452374"/>
                </a:lnTo>
                <a:lnTo>
                  <a:pt x="7110" y="487595"/>
                </a:lnTo>
                <a:lnTo>
                  <a:pt x="26495" y="516358"/>
                </a:lnTo>
                <a:lnTo>
                  <a:pt x="55239" y="535750"/>
                </a:lnTo>
                <a:lnTo>
                  <a:pt x="90424" y="542861"/>
                </a:lnTo>
                <a:lnTo>
                  <a:pt x="2900299" y="542861"/>
                </a:lnTo>
                <a:lnTo>
                  <a:pt x="2935557" y="535750"/>
                </a:lnTo>
                <a:lnTo>
                  <a:pt x="2964338" y="516358"/>
                </a:lnTo>
                <a:lnTo>
                  <a:pt x="2983738" y="487595"/>
                </a:lnTo>
                <a:lnTo>
                  <a:pt x="2990850" y="452374"/>
                </a:lnTo>
                <a:lnTo>
                  <a:pt x="2990850" y="90424"/>
                </a:lnTo>
                <a:lnTo>
                  <a:pt x="2983738" y="55239"/>
                </a:lnTo>
                <a:lnTo>
                  <a:pt x="2964338" y="26495"/>
                </a:lnTo>
                <a:lnTo>
                  <a:pt x="2935557" y="7110"/>
                </a:lnTo>
                <a:lnTo>
                  <a:pt x="2900299" y="0"/>
                </a:lnTo>
                <a:close/>
              </a:path>
            </a:pathLst>
          </a:custGeom>
          <a:solidFill>
            <a:srgbClr val="FFF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38501" y="5443601"/>
            <a:ext cx="2990850" cy="542925"/>
          </a:xfrm>
          <a:custGeom>
            <a:avLst/>
            <a:gdLst/>
            <a:ahLst/>
            <a:cxnLst/>
            <a:rect l="l" t="t" r="r" b="b"/>
            <a:pathLst>
              <a:path w="2990850" h="542925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2900299" y="0"/>
                </a:lnTo>
                <a:lnTo>
                  <a:pt x="2935557" y="7110"/>
                </a:lnTo>
                <a:lnTo>
                  <a:pt x="2964338" y="26495"/>
                </a:lnTo>
                <a:lnTo>
                  <a:pt x="2983738" y="55239"/>
                </a:lnTo>
                <a:lnTo>
                  <a:pt x="2990850" y="90424"/>
                </a:lnTo>
                <a:lnTo>
                  <a:pt x="2990850" y="452374"/>
                </a:lnTo>
                <a:lnTo>
                  <a:pt x="2983738" y="487595"/>
                </a:lnTo>
                <a:lnTo>
                  <a:pt x="2964338" y="516358"/>
                </a:lnTo>
                <a:lnTo>
                  <a:pt x="2935557" y="535750"/>
                </a:lnTo>
                <a:lnTo>
                  <a:pt x="2900299" y="542861"/>
                </a:lnTo>
                <a:lnTo>
                  <a:pt x="90424" y="542861"/>
                </a:lnTo>
                <a:lnTo>
                  <a:pt x="55239" y="535750"/>
                </a:lnTo>
                <a:lnTo>
                  <a:pt x="26495" y="516358"/>
                </a:lnTo>
                <a:lnTo>
                  <a:pt x="7110" y="487595"/>
                </a:lnTo>
                <a:lnTo>
                  <a:pt x="0" y="452374"/>
                </a:lnTo>
                <a:lnTo>
                  <a:pt x="0" y="904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985135" y="5459729"/>
            <a:ext cx="2486660" cy="504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76884" marR="5080" indent="-464820">
              <a:lnSpc>
                <a:spcPct val="100899"/>
              </a:lnSpc>
              <a:spcBef>
                <a:spcPts val="110"/>
              </a:spcBef>
            </a:pPr>
            <a:r>
              <a:rPr dirty="0" sz="1550" spc="5" b="1">
                <a:solidFill>
                  <a:srgbClr val="001E46"/>
                </a:solidFill>
                <a:latin typeface="Arial Narrow"/>
                <a:cs typeface="Arial Narrow"/>
              </a:rPr>
              <a:t>909 </a:t>
            </a:r>
            <a:r>
              <a:rPr dirty="0" sz="1550" spc="10" b="1">
                <a:solidFill>
                  <a:srgbClr val="001E46"/>
                </a:solidFill>
                <a:latin typeface="Arial Narrow"/>
                <a:cs typeface="Arial Narrow"/>
              </a:rPr>
              <a:t>(98.5%) patients completed  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12-month</a:t>
            </a:r>
            <a:r>
              <a:rPr dirty="0" sz="1550" spc="-10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follow-up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1351" y="5443601"/>
            <a:ext cx="2981325" cy="542925"/>
          </a:xfrm>
          <a:custGeom>
            <a:avLst/>
            <a:gdLst/>
            <a:ahLst/>
            <a:cxnLst/>
            <a:rect l="l" t="t" r="r" b="b"/>
            <a:pathLst>
              <a:path w="2981325" h="542925">
                <a:moveTo>
                  <a:pt x="2890774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452374"/>
                </a:lnTo>
                <a:lnTo>
                  <a:pt x="7110" y="487595"/>
                </a:lnTo>
                <a:lnTo>
                  <a:pt x="26495" y="516358"/>
                </a:lnTo>
                <a:lnTo>
                  <a:pt x="55239" y="535750"/>
                </a:lnTo>
                <a:lnTo>
                  <a:pt x="90424" y="542861"/>
                </a:lnTo>
                <a:lnTo>
                  <a:pt x="2890774" y="542861"/>
                </a:lnTo>
                <a:lnTo>
                  <a:pt x="2925978" y="535750"/>
                </a:lnTo>
                <a:lnTo>
                  <a:pt x="2954766" y="516358"/>
                </a:lnTo>
                <a:lnTo>
                  <a:pt x="2974195" y="487595"/>
                </a:lnTo>
                <a:lnTo>
                  <a:pt x="2981325" y="452374"/>
                </a:lnTo>
                <a:lnTo>
                  <a:pt x="2981325" y="90424"/>
                </a:lnTo>
                <a:lnTo>
                  <a:pt x="2974195" y="55239"/>
                </a:lnTo>
                <a:lnTo>
                  <a:pt x="2954766" y="26495"/>
                </a:lnTo>
                <a:lnTo>
                  <a:pt x="2925978" y="7110"/>
                </a:lnTo>
                <a:lnTo>
                  <a:pt x="2890774" y="0"/>
                </a:lnTo>
                <a:close/>
              </a:path>
            </a:pathLst>
          </a:custGeom>
          <a:solidFill>
            <a:srgbClr val="B8CDE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1351" y="5443601"/>
            <a:ext cx="2981325" cy="542925"/>
          </a:xfrm>
          <a:custGeom>
            <a:avLst/>
            <a:gdLst/>
            <a:ahLst/>
            <a:cxnLst/>
            <a:rect l="l" t="t" r="r" b="b"/>
            <a:pathLst>
              <a:path w="2981325" h="542925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2890774" y="0"/>
                </a:lnTo>
                <a:lnTo>
                  <a:pt x="2925978" y="7110"/>
                </a:lnTo>
                <a:lnTo>
                  <a:pt x="2954766" y="26495"/>
                </a:lnTo>
                <a:lnTo>
                  <a:pt x="2974195" y="55239"/>
                </a:lnTo>
                <a:lnTo>
                  <a:pt x="2981325" y="90424"/>
                </a:lnTo>
                <a:lnTo>
                  <a:pt x="2981325" y="452374"/>
                </a:lnTo>
                <a:lnTo>
                  <a:pt x="2974195" y="487595"/>
                </a:lnTo>
                <a:lnTo>
                  <a:pt x="2954766" y="516358"/>
                </a:lnTo>
                <a:lnTo>
                  <a:pt x="2925978" y="535750"/>
                </a:lnTo>
                <a:lnTo>
                  <a:pt x="2890774" y="542861"/>
                </a:lnTo>
                <a:lnTo>
                  <a:pt x="90424" y="542861"/>
                </a:lnTo>
                <a:lnTo>
                  <a:pt x="55239" y="535750"/>
                </a:lnTo>
                <a:lnTo>
                  <a:pt x="26495" y="516358"/>
                </a:lnTo>
                <a:lnTo>
                  <a:pt x="7110" y="487595"/>
                </a:lnTo>
                <a:lnTo>
                  <a:pt x="0" y="452374"/>
                </a:lnTo>
                <a:lnTo>
                  <a:pt x="0" y="904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739890" y="5459729"/>
            <a:ext cx="2483485" cy="504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76884" marR="5080" indent="-464820">
              <a:lnSpc>
                <a:spcPct val="100899"/>
              </a:lnSpc>
              <a:spcBef>
                <a:spcPts val="110"/>
              </a:spcBef>
            </a:pPr>
            <a:r>
              <a:rPr dirty="0" sz="1550" spc="5" b="1">
                <a:solidFill>
                  <a:srgbClr val="001E46"/>
                </a:solidFill>
                <a:latin typeface="Arial Narrow"/>
                <a:cs typeface="Arial Narrow"/>
              </a:rPr>
              <a:t>905 </a:t>
            </a:r>
            <a:r>
              <a:rPr dirty="0" sz="1550" spc="10" b="1">
                <a:solidFill>
                  <a:srgbClr val="001E46"/>
                </a:solidFill>
                <a:latin typeface="Arial Narrow"/>
                <a:cs typeface="Arial Narrow"/>
              </a:rPr>
              <a:t>(98.8%) patients completed  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12-month</a:t>
            </a:r>
            <a:r>
              <a:rPr dirty="0" sz="1550" spc="-15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follow-up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24351" y="4200525"/>
            <a:ext cx="408940" cy="85725"/>
          </a:xfrm>
          <a:custGeom>
            <a:avLst/>
            <a:gdLst/>
            <a:ahLst/>
            <a:cxnLst/>
            <a:rect l="l" t="t" r="r" b="b"/>
            <a:pathLst>
              <a:path w="408939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374" y="57150"/>
                </a:lnTo>
                <a:lnTo>
                  <a:pt x="71374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408939" h="85725">
                <a:moveTo>
                  <a:pt x="85725" y="28575"/>
                </a:moveTo>
                <a:lnTo>
                  <a:pt x="71374" y="28575"/>
                </a:lnTo>
                <a:lnTo>
                  <a:pt x="71374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408939" h="85725">
                <a:moveTo>
                  <a:pt x="408939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408939" y="57150"/>
                </a:lnTo>
                <a:lnTo>
                  <a:pt x="40893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24300" y="2247836"/>
            <a:ext cx="4395851" cy="48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962400" y="2286000"/>
            <a:ext cx="4267200" cy="3524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0955" rIns="0" bIns="0" rtlCol="0" vert="horz">
            <a:spAutoFit/>
          </a:bodyPr>
          <a:lstStyle/>
          <a:p>
            <a:pPr marL="989330">
              <a:lnSpc>
                <a:spcPct val="100000"/>
              </a:lnSpc>
              <a:spcBef>
                <a:spcPts val="165"/>
              </a:spcBef>
            </a:pPr>
            <a:r>
              <a:rPr dirty="0" sz="1800" b="1">
                <a:solidFill>
                  <a:srgbClr val="001E46"/>
                </a:solidFill>
                <a:latin typeface="Arial Narrow"/>
                <a:cs typeface="Arial Narrow"/>
              </a:rPr>
              <a:t>1839 patients</a:t>
            </a:r>
            <a:r>
              <a:rPr dirty="0" sz="1800" spc="-35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800" spc="-5" b="1">
                <a:solidFill>
                  <a:srgbClr val="001E46"/>
                </a:solidFill>
                <a:latin typeface="Arial Narrow"/>
                <a:cs typeface="Arial Narrow"/>
              </a:rPr>
              <a:t>randomized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86648" y="4286250"/>
            <a:ext cx="396240" cy="85725"/>
          </a:xfrm>
          <a:custGeom>
            <a:avLst/>
            <a:gdLst/>
            <a:ahLst/>
            <a:cxnLst/>
            <a:rect l="l" t="t" r="r" b="b"/>
            <a:pathLst>
              <a:path w="396240" h="85725">
                <a:moveTo>
                  <a:pt x="310387" y="0"/>
                </a:moveTo>
                <a:lnTo>
                  <a:pt x="310387" y="85725"/>
                </a:lnTo>
                <a:lnTo>
                  <a:pt x="367622" y="57150"/>
                </a:lnTo>
                <a:lnTo>
                  <a:pt x="324611" y="57150"/>
                </a:lnTo>
                <a:lnTo>
                  <a:pt x="324611" y="28575"/>
                </a:lnTo>
                <a:lnTo>
                  <a:pt x="367453" y="28575"/>
                </a:lnTo>
                <a:lnTo>
                  <a:pt x="310387" y="0"/>
                </a:lnTo>
                <a:close/>
              </a:path>
              <a:path w="396240" h="85725">
                <a:moveTo>
                  <a:pt x="31038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10387" y="57150"/>
                </a:lnTo>
                <a:lnTo>
                  <a:pt x="310387" y="28575"/>
                </a:lnTo>
                <a:close/>
              </a:path>
              <a:path w="396240" h="85725">
                <a:moveTo>
                  <a:pt x="367453" y="28575"/>
                </a:moveTo>
                <a:lnTo>
                  <a:pt x="324611" y="28575"/>
                </a:lnTo>
                <a:lnTo>
                  <a:pt x="324611" y="57150"/>
                </a:lnTo>
                <a:lnTo>
                  <a:pt x="367622" y="57150"/>
                </a:lnTo>
                <a:lnTo>
                  <a:pt x="396112" y="42925"/>
                </a:lnTo>
                <a:lnTo>
                  <a:pt x="367453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00698" y="2028825"/>
            <a:ext cx="1567815" cy="85725"/>
          </a:xfrm>
          <a:custGeom>
            <a:avLst/>
            <a:gdLst/>
            <a:ahLst/>
            <a:cxnLst/>
            <a:rect l="l" t="t" r="r" b="b"/>
            <a:pathLst>
              <a:path w="1567815" h="85725">
                <a:moveTo>
                  <a:pt x="1481835" y="0"/>
                </a:moveTo>
                <a:lnTo>
                  <a:pt x="1481835" y="85725"/>
                </a:lnTo>
                <a:lnTo>
                  <a:pt x="1539070" y="57150"/>
                </a:lnTo>
                <a:lnTo>
                  <a:pt x="1496186" y="57150"/>
                </a:lnTo>
                <a:lnTo>
                  <a:pt x="1496186" y="28575"/>
                </a:lnTo>
                <a:lnTo>
                  <a:pt x="1538901" y="28575"/>
                </a:lnTo>
                <a:lnTo>
                  <a:pt x="1481835" y="0"/>
                </a:lnTo>
                <a:close/>
              </a:path>
              <a:path w="1567815" h="85725">
                <a:moveTo>
                  <a:pt x="148183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481835" y="57150"/>
                </a:lnTo>
                <a:lnTo>
                  <a:pt x="1481835" y="28575"/>
                </a:lnTo>
                <a:close/>
              </a:path>
              <a:path w="1567815" h="85725">
                <a:moveTo>
                  <a:pt x="1538901" y="28575"/>
                </a:moveTo>
                <a:lnTo>
                  <a:pt x="1496186" y="28575"/>
                </a:lnTo>
                <a:lnTo>
                  <a:pt x="1496186" y="57150"/>
                </a:lnTo>
                <a:lnTo>
                  <a:pt x="1539070" y="57150"/>
                </a:lnTo>
                <a:lnTo>
                  <a:pt x="1567560" y="42925"/>
                </a:lnTo>
                <a:lnTo>
                  <a:pt x="1538901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96173" y="5086350"/>
            <a:ext cx="396240" cy="85725"/>
          </a:xfrm>
          <a:custGeom>
            <a:avLst/>
            <a:gdLst/>
            <a:ahLst/>
            <a:cxnLst/>
            <a:rect l="l" t="t" r="r" b="b"/>
            <a:pathLst>
              <a:path w="396240" h="85725">
                <a:moveTo>
                  <a:pt x="310387" y="0"/>
                </a:moveTo>
                <a:lnTo>
                  <a:pt x="310387" y="85725"/>
                </a:lnTo>
                <a:lnTo>
                  <a:pt x="367622" y="57150"/>
                </a:lnTo>
                <a:lnTo>
                  <a:pt x="324611" y="57150"/>
                </a:lnTo>
                <a:lnTo>
                  <a:pt x="324611" y="28575"/>
                </a:lnTo>
                <a:lnTo>
                  <a:pt x="367453" y="28575"/>
                </a:lnTo>
                <a:lnTo>
                  <a:pt x="310387" y="0"/>
                </a:lnTo>
                <a:close/>
              </a:path>
              <a:path w="396240" h="85725">
                <a:moveTo>
                  <a:pt x="310387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310387" y="57150"/>
                </a:lnTo>
                <a:lnTo>
                  <a:pt x="310387" y="28575"/>
                </a:lnTo>
                <a:close/>
              </a:path>
              <a:path w="396240" h="85725">
                <a:moveTo>
                  <a:pt x="367453" y="28575"/>
                </a:moveTo>
                <a:lnTo>
                  <a:pt x="324611" y="28575"/>
                </a:lnTo>
                <a:lnTo>
                  <a:pt x="324611" y="57150"/>
                </a:lnTo>
                <a:lnTo>
                  <a:pt x="367622" y="57150"/>
                </a:lnTo>
                <a:lnTo>
                  <a:pt x="396112" y="42925"/>
                </a:lnTo>
                <a:lnTo>
                  <a:pt x="367453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33876" y="5011928"/>
            <a:ext cx="399415" cy="85725"/>
          </a:xfrm>
          <a:custGeom>
            <a:avLst/>
            <a:gdLst/>
            <a:ahLst/>
            <a:cxnLst/>
            <a:rect l="l" t="t" r="r" b="b"/>
            <a:pathLst>
              <a:path w="399414" h="85725">
                <a:moveTo>
                  <a:pt x="85471" y="0"/>
                </a:moveTo>
                <a:lnTo>
                  <a:pt x="0" y="43434"/>
                </a:lnTo>
                <a:lnTo>
                  <a:pt x="85851" y="85725"/>
                </a:lnTo>
                <a:lnTo>
                  <a:pt x="85725" y="57277"/>
                </a:lnTo>
                <a:lnTo>
                  <a:pt x="71500" y="57277"/>
                </a:lnTo>
                <a:lnTo>
                  <a:pt x="71247" y="28702"/>
                </a:lnTo>
                <a:lnTo>
                  <a:pt x="85598" y="28618"/>
                </a:lnTo>
                <a:lnTo>
                  <a:pt x="85471" y="0"/>
                </a:lnTo>
                <a:close/>
              </a:path>
              <a:path w="399414" h="85725">
                <a:moveTo>
                  <a:pt x="85598" y="28618"/>
                </a:moveTo>
                <a:lnTo>
                  <a:pt x="71247" y="28702"/>
                </a:lnTo>
                <a:lnTo>
                  <a:pt x="71500" y="57277"/>
                </a:lnTo>
                <a:lnTo>
                  <a:pt x="85725" y="57194"/>
                </a:lnTo>
                <a:lnTo>
                  <a:pt x="85598" y="28618"/>
                </a:lnTo>
                <a:close/>
              </a:path>
              <a:path w="399414" h="85725">
                <a:moveTo>
                  <a:pt x="85725" y="57194"/>
                </a:moveTo>
                <a:lnTo>
                  <a:pt x="71500" y="57277"/>
                </a:lnTo>
                <a:lnTo>
                  <a:pt x="85725" y="57277"/>
                </a:lnTo>
                <a:close/>
              </a:path>
              <a:path w="399414" h="85725">
                <a:moveTo>
                  <a:pt x="399034" y="26797"/>
                </a:moveTo>
                <a:lnTo>
                  <a:pt x="85598" y="28618"/>
                </a:lnTo>
                <a:lnTo>
                  <a:pt x="85725" y="57194"/>
                </a:lnTo>
                <a:lnTo>
                  <a:pt x="399161" y="55372"/>
                </a:lnTo>
                <a:lnTo>
                  <a:pt x="399034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91351" y="3005201"/>
            <a:ext cx="2981325" cy="542925"/>
          </a:xfrm>
          <a:custGeom>
            <a:avLst/>
            <a:gdLst/>
            <a:ahLst/>
            <a:cxnLst/>
            <a:rect l="l" t="t" r="r" b="b"/>
            <a:pathLst>
              <a:path w="2981325" h="542925">
                <a:moveTo>
                  <a:pt x="2890774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452374"/>
                </a:lnTo>
                <a:lnTo>
                  <a:pt x="7110" y="487578"/>
                </a:lnTo>
                <a:lnTo>
                  <a:pt x="26495" y="516366"/>
                </a:lnTo>
                <a:lnTo>
                  <a:pt x="55239" y="535795"/>
                </a:lnTo>
                <a:lnTo>
                  <a:pt x="90424" y="542925"/>
                </a:lnTo>
                <a:lnTo>
                  <a:pt x="2890774" y="542925"/>
                </a:lnTo>
                <a:lnTo>
                  <a:pt x="2925978" y="535795"/>
                </a:lnTo>
                <a:lnTo>
                  <a:pt x="2954766" y="516366"/>
                </a:lnTo>
                <a:lnTo>
                  <a:pt x="2974195" y="487578"/>
                </a:lnTo>
                <a:lnTo>
                  <a:pt x="2981325" y="452374"/>
                </a:lnTo>
                <a:lnTo>
                  <a:pt x="2981325" y="90424"/>
                </a:lnTo>
                <a:lnTo>
                  <a:pt x="2974195" y="55239"/>
                </a:lnTo>
                <a:lnTo>
                  <a:pt x="2954766" y="26495"/>
                </a:lnTo>
                <a:lnTo>
                  <a:pt x="2925978" y="7110"/>
                </a:lnTo>
                <a:lnTo>
                  <a:pt x="2890774" y="0"/>
                </a:lnTo>
                <a:close/>
              </a:path>
            </a:pathLst>
          </a:custGeom>
          <a:solidFill>
            <a:srgbClr val="B8CDE4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91351" y="3005201"/>
            <a:ext cx="2981325" cy="542925"/>
          </a:xfrm>
          <a:custGeom>
            <a:avLst/>
            <a:gdLst/>
            <a:ahLst/>
            <a:cxnLst/>
            <a:rect l="l" t="t" r="r" b="b"/>
            <a:pathLst>
              <a:path w="2981325" h="542925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2890774" y="0"/>
                </a:lnTo>
                <a:lnTo>
                  <a:pt x="2925978" y="7110"/>
                </a:lnTo>
                <a:lnTo>
                  <a:pt x="2954766" y="26495"/>
                </a:lnTo>
                <a:lnTo>
                  <a:pt x="2974195" y="55239"/>
                </a:lnTo>
                <a:lnTo>
                  <a:pt x="2981325" y="90424"/>
                </a:lnTo>
                <a:lnTo>
                  <a:pt x="2981325" y="452374"/>
                </a:lnTo>
                <a:lnTo>
                  <a:pt x="2974195" y="487578"/>
                </a:lnTo>
                <a:lnTo>
                  <a:pt x="2954766" y="516366"/>
                </a:lnTo>
                <a:lnTo>
                  <a:pt x="2925978" y="535795"/>
                </a:lnTo>
                <a:lnTo>
                  <a:pt x="2890774" y="542925"/>
                </a:lnTo>
                <a:lnTo>
                  <a:pt x="90424" y="542925"/>
                </a:lnTo>
                <a:lnTo>
                  <a:pt x="55239" y="535795"/>
                </a:lnTo>
                <a:lnTo>
                  <a:pt x="26495" y="516366"/>
                </a:lnTo>
                <a:lnTo>
                  <a:pt x="7110" y="487578"/>
                </a:lnTo>
                <a:lnTo>
                  <a:pt x="0" y="452374"/>
                </a:lnTo>
                <a:lnTo>
                  <a:pt x="0" y="904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507605" y="3019107"/>
            <a:ext cx="2948940" cy="5041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22985" marR="149860" indent="-871219">
              <a:lnSpc>
                <a:spcPct val="100899"/>
              </a:lnSpc>
              <a:spcBef>
                <a:spcPts val="110"/>
              </a:spcBef>
            </a:pPr>
            <a:r>
              <a:rPr dirty="0" sz="1550" spc="5" b="1">
                <a:solidFill>
                  <a:srgbClr val="001E46"/>
                </a:solidFill>
                <a:latin typeface="Arial Narrow"/>
                <a:cs typeface="Arial Narrow"/>
              </a:rPr>
              <a:t>916 </a:t>
            </a:r>
            <a:r>
              <a:rPr dirty="0" sz="1550" spc="10" b="1">
                <a:solidFill>
                  <a:srgbClr val="001E46"/>
                </a:solidFill>
                <a:latin typeface="Arial Narrow"/>
                <a:cs typeface="Arial Narrow"/>
              </a:rPr>
              <a:t>patients </a:t>
            </a:r>
            <a:r>
              <a:rPr dirty="0" sz="1550" spc="15" b="1">
                <a:solidFill>
                  <a:srgbClr val="001E46"/>
                </a:solidFill>
                <a:latin typeface="Arial Narrow"/>
                <a:cs typeface="Arial Narrow"/>
              </a:rPr>
              <a:t>were assigned </a:t>
            </a:r>
            <a:r>
              <a:rPr dirty="0" sz="1550" spc="-20" b="1">
                <a:solidFill>
                  <a:srgbClr val="001E46"/>
                </a:solidFill>
                <a:latin typeface="Arial Narrow"/>
                <a:cs typeface="Arial Narrow"/>
              </a:rPr>
              <a:t>to </a:t>
            </a:r>
            <a:r>
              <a:rPr dirty="0" sz="1550" b="1">
                <a:solidFill>
                  <a:srgbClr val="001E46"/>
                </a:solidFill>
                <a:latin typeface="Arial Narrow"/>
                <a:cs typeface="Arial Narrow"/>
              </a:rPr>
              <a:t>the  </a:t>
            </a:r>
            <a:r>
              <a:rPr dirty="0" sz="1550" spc="15" b="1">
                <a:solidFill>
                  <a:srgbClr val="001E46"/>
                </a:solidFill>
                <a:latin typeface="Arial Narrow"/>
                <a:cs typeface="Arial Narrow"/>
              </a:rPr>
              <a:t>IVUS</a:t>
            </a:r>
            <a:r>
              <a:rPr dirty="0" sz="1550" spc="30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550" spc="20" b="1">
                <a:solidFill>
                  <a:srgbClr val="001E46"/>
                </a:solidFill>
                <a:latin typeface="Arial Narrow"/>
                <a:cs typeface="Arial Narrow"/>
              </a:rPr>
              <a:t>group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43329" y="828331"/>
            <a:ext cx="4348276" cy="42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962400" y="838200"/>
            <a:ext cx="4267200" cy="3524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6830" rIns="0" bIns="0" rtlCol="0" vert="horz">
            <a:spAutoFit/>
          </a:bodyPr>
          <a:lstStyle/>
          <a:p>
            <a:pPr marL="255904">
              <a:lnSpc>
                <a:spcPct val="100000"/>
              </a:lnSpc>
              <a:spcBef>
                <a:spcPts val="290"/>
              </a:spcBef>
            </a:pPr>
            <a:r>
              <a:rPr dirty="0" sz="1800" spc="-5" b="1">
                <a:solidFill>
                  <a:srgbClr val="001E46"/>
                </a:solidFill>
                <a:latin typeface="Arial Narrow"/>
                <a:cs typeface="Arial Narrow"/>
              </a:rPr>
              <a:t>4417 </a:t>
            </a:r>
            <a:r>
              <a:rPr dirty="0" sz="1800" spc="-10" b="1">
                <a:solidFill>
                  <a:srgbClr val="001E46"/>
                </a:solidFill>
                <a:latin typeface="Arial Narrow"/>
                <a:cs typeface="Arial Narrow"/>
              </a:rPr>
              <a:t>patients from </a:t>
            </a:r>
            <a:r>
              <a:rPr dirty="0" sz="1800" spc="-5" b="1">
                <a:solidFill>
                  <a:srgbClr val="001E46"/>
                </a:solidFill>
                <a:latin typeface="Arial Narrow"/>
                <a:cs typeface="Arial Narrow"/>
              </a:rPr>
              <a:t>22 sites were</a:t>
            </a:r>
            <a:r>
              <a:rPr dirty="0" sz="1800" spc="80" b="1">
                <a:solidFill>
                  <a:srgbClr val="001E46"/>
                </a:solidFill>
                <a:latin typeface="Arial Narrow"/>
                <a:cs typeface="Arial Narrow"/>
              </a:rPr>
              <a:t> </a:t>
            </a:r>
            <a:r>
              <a:rPr dirty="0" sz="1800" b="1">
                <a:solidFill>
                  <a:srgbClr val="001E46"/>
                </a:solidFill>
                <a:latin typeface="Arial Narrow"/>
                <a:cs typeface="Arial Narrow"/>
              </a:rPr>
              <a:t>screened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057900" y="1204849"/>
            <a:ext cx="85725" cy="288290"/>
          </a:xfrm>
          <a:custGeom>
            <a:avLst/>
            <a:gdLst/>
            <a:ahLst/>
            <a:cxnLst/>
            <a:rect l="l" t="t" r="r" b="b"/>
            <a:pathLst>
              <a:path w="85725" h="288290">
                <a:moveTo>
                  <a:pt x="28575" y="202311"/>
                </a:moveTo>
                <a:lnTo>
                  <a:pt x="0" y="202311"/>
                </a:lnTo>
                <a:lnTo>
                  <a:pt x="42925" y="288036"/>
                </a:lnTo>
                <a:lnTo>
                  <a:pt x="78560" y="216662"/>
                </a:lnTo>
                <a:lnTo>
                  <a:pt x="28575" y="216662"/>
                </a:lnTo>
                <a:lnTo>
                  <a:pt x="28575" y="202311"/>
                </a:lnTo>
                <a:close/>
              </a:path>
              <a:path w="85725" h="288290">
                <a:moveTo>
                  <a:pt x="57150" y="0"/>
                </a:moveTo>
                <a:lnTo>
                  <a:pt x="28575" y="126"/>
                </a:lnTo>
                <a:lnTo>
                  <a:pt x="28575" y="216662"/>
                </a:lnTo>
                <a:lnTo>
                  <a:pt x="57150" y="216662"/>
                </a:lnTo>
                <a:lnTo>
                  <a:pt x="57150" y="0"/>
                </a:lnTo>
                <a:close/>
              </a:path>
              <a:path w="85725" h="288290">
                <a:moveTo>
                  <a:pt x="85725" y="202311"/>
                </a:moveTo>
                <a:lnTo>
                  <a:pt x="57150" y="202311"/>
                </a:lnTo>
                <a:lnTo>
                  <a:pt x="57150" y="216662"/>
                </a:lnTo>
                <a:lnTo>
                  <a:pt x="78560" y="216662"/>
                </a:lnTo>
                <a:lnTo>
                  <a:pt x="85725" y="202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05876" y="3776726"/>
            <a:ext cx="2990850" cy="1095375"/>
          </a:xfrm>
          <a:custGeom>
            <a:avLst/>
            <a:gdLst/>
            <a:ahLst/>
            <a:cxnLst/>
            <a:rect l="l" t="t" r="r" b="b"/>
            <a:pathLst>
              <a:path w="2990850" h="1095375">
                <a:moveTo>
                  <a:pt x="0" y="182499"/>
                </a:moveTo>
                <a:lnTo>
                  <a:pt x="6515" y="133967"/>
                </a:lnTo>
                <a:lnTo>
                  <a:pt x="24906" y="90367"/>
                </a:lnTo>
                <a:lnTo>
                  <a:pt x="53435" y="53435"/>
                </a:lnTo>
                <a:lnTo>
                  <a:pt x="90367" y="24906"/>
                </a:lnTo>
                <a:lnTo>
                  <a:pt x="133967" y="6515"/>
                </a:lnTo>
                <a:lnTo>
                  <a:pt x="182499" y="0"/>
                </a:lnTo>
                <a:lnTo>
                  <a:pt x="2808224" y="0"/>
                </a:lnTo>
                <a:lnTo>
                  <a:pt x="2856765" y="6515"/>
                </a:lnTo>
                <a:lnTo>
                  <a:pt x="2900388" y="24906"/>
                </a:lnTo>
                <a:lnTo>
                  <a:pt x="2937351" y="53435"/>
                </a:lnTo>
                <a:lnTo>
                  <a:pt x="2965910" y="90367"/>
                </a:lnTo>
                <a:lnTo>
                  <a:pt x="2984324" y="133967"/>
                </a:lnTo>
                <a:lnTo>
                  <a:pt x="2990850" y="182499"/>
                </a:lnTo>
                <a:lnTo>
                  <a:pt x="2990850" y="912749"/>
                </a:lnTo>
                <a:lnTo>
                  <a:pt x="2984324" y="961290"/>
                </a:lnTo>
                <a:lnTo>
                  <a:pt x="2965910" y="1004913"/>
                </a:lnTo>
                <a:lnTo>
                  <a:pt x="2937351" y="1041876"/>
                </a:lnTo>
                <a:lnTo>
                  <a:pt x="2900388" y="1070435"/>
                </a:lnTo>
                <a:lnTo>
                  <a:pt x="2856765" y="1088849"/>
                </a:lnTo>
                <a:lnTo>
                  <a:pt x="2808224" y="1095375"/>
                </a:lnTo>
                <a:lnTo>
                  <a:pt x="182499" y="1095375"/>
                </a:lnTo>
                <a:lnTo>
                  <a:pt x="133967" y="1088849"/>
                </a:lnTo>
                <a:lnTo>
                  <a:pt x="90367" y="1070435"/>
                </a:lnTo>
                <a:lnTo>
                  <a:pt x="53435" y="1041876"/>
                </a:lnTo>
                <a:lnTo>
                  <a:pt x="24906" y="1004913"/>
                </a:lnTo>
                <a:lnTo>
                  <a:pt x="6515" y="961290"/>
                </a:lnTo>
                <a:lnTo>
                  <a:pt x="0" y="912749"/>
                </a:lnTo>
                <a:lnTo>
                  <a:pt x="0" y="18249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539226" y="3854386"/>
            <a:ext cx="2230755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-15">
                <a:latin typeface="Arial Narrow"/>
                <a:cs typeface="Arial Narrow"/>
              </a:rPr>
              <a:t>48 </a:t>
            </a:r>
            <a:r>
              <a:rPr dirty="0" sz="1200">
                <a:latin typeface="Arial Narrow"/>
                <a:cs typeface="Arial Narrow"/>
              </a:rPr>
              <a:t>protocol</a:t>
            </a:r>
            <a:r>
              <a:rPr dirty="0" sz="1200" spc="3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violations</a:t>
            </a:r>
            <a:endParaRPr sz="1200">
              <a:latin typeface="Arial Narrow"/>
              <a:cs typeface="Arial Narrow"/>
            </a:endParaRPr>
          </a:p>
          <a:p>
            <a:pPr marL="117475">
              <a:lnSpc>
                <a:spcPts val="1430"/>
              </a:lnSpc>
            </a:pPr>
            <a:r>
              <a:rPr dirty="0" sz="1200" spc="-15">
                <a:latin typeface="Arial Narrow"/>
                <a:cs typeface="Arial Narrow"/>
              </a:rPr>
              <a:t>16 </a:t>
            </a:r>
            <a:r>
              <a:rPr dirty="0" sz="1200">
                <a:latin typeface="Arial Narrow"/>
                <a:cs typeface="Arial Narrow"/>
              </a:rPr>
              <a:t>deferred </a:t>
            </a:r>
            <a:r>
              <a:rPr dirty="0" sz="1200" spc="-5">
                <a:latin typeface="Arial Narrow"/>
                <a:cs typeface="Arial Narrow"/>
              </a:rPr>
              <a:t>with positive</a:t>
            </a:r>
            <a:r>
              <a:rPr dirty="0" sz="1200" spc="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IVUS</a:t>
            </a:r>
            <a:endParaRPr sz="1200">
              <a:latin typeface="Arial Narrow"/>
              <a:cs typeface="Arial Narrow"/>
            </a:endParaRPr>
          </a:p>
          <a:p>
            <a:pPr marL="117475">
              <a:lnSpc>
                <a:spcPts val="1430"/>
              </a:lnSpc>
            </a:pPr>
            <a:r>
              <a:rPr dirty="0" sz="1200" spc="-15">
                <a:latin typeface="Arial Narrow"/>
                <a:cs typeface="Arial Narrow"/>
              </a:rPr>
              <a:t>13 </a:t>
            </a:r>
            <a:r>
              <a:rPr dirty="0" sz="1200">
                <a:latin typeface="Arial Narrow"/>
                <a:cs typeface="Arial Narrow"/>
              </a:rPr>
              <a:t>underwent </a:t>
            </a:r>
            <a:r>
              <a:rPr dirty="0" sz="1200" spc="-10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with </a:t>
            </a:r>
            <a:r>
              <a:rPr dirty="0" sz="1200">
                <a:latin typeface="Arial Narrow"/>
                <a:cs typeface="Arial Narrow"/>
              </a:rPr>
              <a:t>negative</a:t>
            </a:r>
            <a:r>
              <a:rPr dirty="0" sz="1200" spc="3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IVUS</a:t>
            </a:r>
            <a:endParaRPr sz="1200">
              <a:latin typeface="Arial Narrow"/>
              <a:cs typeface="Arial Narrow"/>
            </a:endParaRPr>
          </a:p>
          <a:p>
            <a:pPr marL="117475" marR="336550" indent="69850">
              <a:lnSpc>
                <a:spcPts val="1430"/>
              </a:lnSpc>
              <a:spcBef>
                <a:spcPts val="50"/>
              </a:spcBef>
            </a:pPr>
            <a:r>
              <a:rPr dirty="0" sz="1200">
                <a:latin typeface="Arial Narrow"/>
                <a:cs typeface="Arial Narrow"/>
              </a:rPr>
              <a:t>2 deferral </a:t>
            </a:r>
            <a:r>
              <a:rPr dirty="0" sz="1200" spc="-5">
                <a:latin typeface="Arial Narrow"/>
                <a:cs typeface="Arial Narrow"/>
              </a:rPr>
              <a:t>guided </a:t>
            </a:r>
            <a:r>
              <a:rPr dirty="0" sz="1200" spc="25">
                <a:latin typeface="Arial Narrow"/>
                <a:cs typeface="Arial Narrow"/>
              </a:rPr>
              <a:t>by</a:t>
            </a:r>
            <a:r>
              <a:rPr dirty="0" sz="1200" spc="-19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AngioFFR  </a:t>
            </a:r>
            <a:r>
              <a:rPr dirty="0" sz="1200" spc="-15">
                <a:latin typeface="Arial Narrow"/>
                <a:cs typeface="Arial Narrow"/>
              </a:rPr>
              <a:t>17 </a:t>
            </a:r>
            <a:r>
              <a:rPr dirty="0" sz="1200">
                <a:latin typeface="Arial Narrow"/>
                <a:cs typeface="Arial Narrow"/>
              </a:rPr>
              <a:t>received </a:t>
            </a:r>
            <a:r>
              <a:rPr dirty="0" sz="1200" spc="-10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with</a:t>
            </a:r>
            <a:r>
              <a:rPr dirty="0" sz="1200" spc="-1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DCB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4387" y="3719576"/>
            <a:ext cx="2991485" cy="1066800"/>
          </a:xfrm>
          <a:custGeom>
            <a:avLst/>
            <a:gdLst/>
            <a:ahLst/>
            <a:cxnLst/>
            <a:rect l="l" t="t" r="r" b="b"/>
            <a:pathLst>
              <a:path w="2991485" h="1066800">
                <a:moveTo>
                  <a:pt x="0" y="177800"/>
                </a:moveTo>
                <a:lnTo>
                  <a:pt x="6351" y="130498"/>
                </a:lnTo>
                <a:lnTo>
                  <a:pt x="24274" y="88015"/>
                </a:lnTo>
                <a:lnTo>
                  <a:pt x="52076" y="52038"/>
                </a:lnTo>
                <a:lnTo>
                  <a:pt x="88060" y="24252"/>
                </a:lnTo>
                <a:lnTo>
                  <a:pt x="130533" y="6344"/>
                </a:lnTo>
                <a:lnTo>
                  <a:pt x="177800" y="0"/>
                </a:lnTo>
                <a:lnTo>
                  <a:pt x="2812986" y="0"/>
                </a:lnTo>
                <a:lnTo>
                  <a:pt x="2860297" y="6344"/>
                </a:lnTo>
                <a:lnTo>
                  <a:pt x="2902803" y="24252"/>
                </a:lnTo>
                <a:lnTo>
                  <a:pt x="2938811" y="52038"/>
                </a:lnTo>
                <a:lnTo>
                  <a:pt x="2966628" y="88015"/>
                </a:lnTo>
                <a:lnTo>
                  <a:pt x="2984559" y="130498"/>
                </a:lnTo>
                <a:lnTo>
                  <a:pt x="2990913" y="177800"/>
                </a:lnTo>
                <a:lnTo>
                  <a:pt x="2990913" y="888873"/>
                </a:lnTo>
                <a:lnTo>
                  <a:pt x="2984559" y="936184"/>
                </a:lnTo>
                <a:lnTo>
                  <a:pt x="2966628" y="978690"/>
                </a:lnTo>
                <a:lnTo>
                  <a:pt x="2938811" y="1014698"/>
                </a:lnTo>
                <a:lnTo>
                  <a:pt x="2902803" y="1042514"/>
                </a:lnTo>
                <a:lnTo>
                  <a:pt x="2860297" y="1060446"/>
                </a:lnTo>
                <a:lnTo>
                  <a:pt x="2812986" y="1066800"/>
                </a:lnTo>
                <a:lnTo>
                  <a:pt x="177800" y="1066800"/>
                </a:lnTo>
                <a:lnTo>
                  <a:pt x="130533" y="1060446"/>
                </a:lnTo>
                <a:lnTo>
                  <a:pt x="88060" y="1042514"/>
                </a:lnTo>
                <a:lnTo>
                  <a:pt x="52076" y="1014698"/>
                </a:lnTo>
                <a:lnTo>
                  <a:pt x="24274" y="978690"/>
                </a:lnTo>
                <a:lnTo>
                  <a:pt x="6351" y="936184"/>
                </a:lnTo>
                <a:lnTo>
                  <a:pt x="0" y="888873"/>
                </a:lnTo>
                <a:lnTo>
                  <a:pt x="0" y="1778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44562" y="3785234"/>
            <a:ext cx="2488565" cy="933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15">
                <a:latin typeface="Arial Narrow"/>
                <a:cs typeface="Arial Narrow"/>
              </a:rPr>
              <a:t>30 </a:t>
            </a:r>
            <a:r>
              <a:rPr dirty="0" sz="1200">
                <a:latin typeface="Arial Narrow"/>
                <a:cs typeface="Arial Narrow"/>
              </a:rPr>
              <a:t>protocol</a:t>
            </a:r>
            <a:r>
              <a:rPr dirty="0" sz="1200" spc="40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violations</a:t>
            </a:r>
            <a:endParaRPr sz="1200">
              <a:latin typeface="Arial Narrow"/>
              <a:cs typeface="Arial Narrow"/>
            </a:endParaRPr>
          </a:p>
          <a:p>
            <a:pPr marL="117475">
              <a:lnSpc>
                <a:spcPts val="1425"/>
              </a:lnSpc>
            </a:pPr>
            <a:r>
              <a:rPr dirty="0" sz="1200" spc="-50">
                <a:latin typeface="Arial Narrow"/>
                <a:cs typeface="Arial Narrow"/>
              </a:rPr>
              <a:t>11 </a:t>
            </a:r>
            <a:r>
              <a:rPr dirty="0" sz="1200">
                <a:latin typeface="Arial Narrow"/>
                <a:cs typeface="Arial Narrow"/>
              </a:rPr>
              <a:t>deferred </a:t>
            </a:r>
            <a:r>
              <a:rPr dirty="0" sz="1200" spc="-5">
                <a:latin typeface="Arial Narrow"/>
                <a:cs typeface="Arial Narrow"/>
              </a:rPr>
              <a:t>with positive</a:t>
            </a:r>
            <a:r>
              <a:rPr dirty="0" sz="1200" spc="-35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AngioFFR</a:t>
            </a:r>
            <a:endParaRPr sz="1200">
              <a:latin typeface="Arial Narrow"/>
              <a:cs typeface="Arial Narrow"/>
            </a:endParaRPr>
          </a:p>
          <a:p>
            <a:pPr marL="187325" marR="5080">
              <a:lnSpc>
                <a:spcPts val="1430"/>
              </a:lnSpc>
              <a:spcBef>
                <a:spcPts val="50"/>
              </a:spcBef>
            </a:pPr>
            <a:r>
              <a:rPr dirty="0" sz="1200">
                <a:latin typeface="Arial Narrow"/>
                <a:cs typeface="Arial Narrow"/>
              </a:rPr>
              <a:t>4 underwent </a:t>
            </a:r>
            <a:r>
              <a:rPr dirty="0" sz="1200" spc="15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with </a:t>
            </a:r>
            <a:r>
              <a:rPr dirty="0" sz="1200" spc="-10">
                <a:latin typeface="Arial Narrow"/>
                <a:cs typeface="Arial Narrow"/>
              </a:rPr>
              <a:t>negative</a:t>
            </a:r>
            <a:r>
              <a:rPr dirty="0" sz="1200" spc="-150">
                <a:latin typeface="Arial Narrow"/>
                <a:cs typeface="Arial Narrow"/>
              </a:rPr>
              <a:t> </a:t>
            </a:r>
            <a:r>
              <a:rPr dirty="0" sz="1200">
                <a:latin typeface="Arial Narrow"/>
                <a:cs typeface="Arial Narrow"/>
              </a:rPr>
              <a:t>AngioFFR  9 underwent </a:t>
            </a:r>
            <a:r>
              <a:rPr dirty="0" sz="1200" spc="15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with</a:t>
            </a:r>
            <a:r>
              <a:rPr dirty="0" sz="1200" spc="-7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IVUS</a:t>
            </a:r>
            <a:endParaRPr sz="1200">
              <a:latin typeface="Arial Narrow"/>
              <a:cs typeface="Arial Narrow"/>
            </a:endParaRPr>
          </a:p>
          <a:p>
            <a:pPr marL="187325">
              <a:lnSpc>
                <a:spcPts val="1380"/>
              </a:lnSpc>
            </a:pPr>
            <a:r>
              <a:rPr dirty="0" sz="1200">
                <a:latin typeface="Arial Narrow"/>
                <a:cs typeface="Arial Narrow"/>
              </a:rPr>
              <a:t>6 </a:t>
            </a:r>
            <a:r>
              <a:rPr dirty="0" sz="1200" spc="-5">
                <a:latin typeface="Arial Narrow"/>
                <a:cs typeface="Arial Narrow"/>
              </a:rPr>
              <a:t>received </a:t>
            </a:r>
            <a:r>
              <a:rPr dirty="0" sz="1200" spc="15">
                <a:latin typeface="Arial Narrow"/>
                <a:cs typeface="Arial Narrow"/>
              </a:rPr>
              <a:t>PCI </a:t>
            </a:r>
            <a:r>
              <a:rPr dirty="0" sz="1200" spc="-5">
                <a:latin typeface="Arial Narrow"/>
                <a:cs typeface="Arial Narrow"/>
              </a:rPr>
              <a:t>with</a:t>
            </a:r>
            <a:r>
              <a:rPr dirty="0" sz="1200" spc="-45">
                <a:latin typeface="Arial Narrow"/>
                <a:cs typeface="Arial Narrow"/>
              </a:rPr>
              <a:t> </a:t>
            </a:r>
            <a:r>
              <a:rPr dirty="0" sz="1200" spc="-5">
                <a:latin typeface="Arial Narrow"/>
                <a:cs typeface="Arial Narrow"/>
              </a:rPr>
              <a:t>DCB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05876" y="4976876"/>
            <a:ext cx="2990850" cy="304800"/>
          </a:xfrm>
          <a:custGeom>
            <a:avLst/>
            <a:gdLst/>
            <a:ahLst/>
            <a:cxnLst/>
            <a:rect l="l" t="t" r="r" b="b"/>
            <a:pathLst>
              <a:path w="2990850" h="304800">
                <a:moveTo>
                  <a:pt x="0" y="50673"/>
                </a:moveTo>
                <a:lnTo>
                  <a:pt x="3988" y="30968"/>
                </a:lnTo>
                <a:lnTo>
                  <a:pt x="14858" y="14858"/>
                </a:lnTo>
                <a:lnTo>
                  <a:pt x="30968" y="3988"/>
                </a:lnTo>
                <a:lnTo>
                  <a:pt x="50673" y="0"/>
                </a:lnTo>
                <a:lnTo>
                  <a:pt x="2940050" y="0"/>
                </a:lnTo>
                <a:lnTo>
                  <a:pt x="2959774" y="3988"/>
                </a:lnTo>
                <a:lnTo>
                  <a:pt x="2975927" y="14859"/>
                </a:lnTo>
                <a:lnTo>
                  <a:pt x="2986841" y="30968"/>
                </a:lnTo>
                <a:lnTo>
                  <a:pt x="2990850" y="50673"/>
                </a:lnTo>
                <a:lnTo>
                  <a:pt x="2990850" y="254000"/>
                </a:lnTo>
                <a:lnTo>
                  <a:pt x="2986841" y="273724"/>
                </a:lnTo>
                <a:lnTo>
                  <a:pt x="2975927" y="289877"/>
                </a:lnTo>
                <a:lnTo>
                  <a:pt x="2959774" y="300791"/>
                </a:lnTo>
                <a:lnTo>
                  <a:pt x="2940050" y="304800"/>
                </a:lnTo>
                <a:lnTo>
                  <a:pt x="50673" y="304800"/>
                </a:lnTo>
                <a:lnTo>
                  <a:pt x="30968" y="300791"/>
                </a:lnTo>
                <a:lnTo>
                  <a:pt x="14858" y="289877"/>
                </a:lnTo>
                <a:lnTo>
                  <a:pt x="3988" y="273724"/>
                </a:lnTo>
                <a:lnTo>
                  <a:pt x="0" y="254000"/>
                </a:lnTo>
                <a:lnTo>
                  <a:pt x="0" y="5067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371965" y="5030406"/>
            <a:ext cx="10541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 Narrow"/>
                <a:cs typeface="Arial Narrow"/>
              </a:rPr>
              <a:t>11 </a:t>
            </a:r>
            <a:r>
              <a:rPr dirty="0" sz="1200">
                <a:latin typeface="Arial Narrow"/>
                <a:cs typeface="Arial Narrow"/>
              </a:rPr>
              <a:t>lost </a:t>
            </a:r>
            <a:r>
              <a:rPr dirty="0" sz="1200" spc="10">
                <a:latin typeface="Arial Narrow"/>
                <a:cs typeface="Arial Narrow"/>
              </a:rPr>
              <a:t>to</a:t>
            </a:r>
            <a:r>
              <a:rPr dirty="0" sz="1200" spc="-25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follow-up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4387" y="4900676"/>
            <a:ext cx="3010535" cy="314325"/>
          </a:xfrm>
          <a:custGeom>
            <a:avLst/>
            <a:gdLst/>
            <a:ahLst/>
            <a:cxnLst/>
            <a:rect l="l" t="t" r="r" b="b"/>
            <a:pathLst>
              <a:path w="3010535" h="314325">
                <a:moveTo>
                  <a:pt x="0" y="52324"/>
                </a:moveTo>
                <a:lnTo>
                  <a:pt x="4117" y="31932"/>
                </a:lnTo>
                <a:lnTo>
                  <a:pt x="15344" y="15303"/>
                </a:lnTo>
                <a:lnTo>
                  <a:pt x="31996" y="4103"/>
                </a:lnTo>
                <a:lnTo>
                  <a:pt x="52387" y="0"/>
                </a:lnTo>
                <a:lnTo>
                  <a:pt x="2957512" y="0"/>
                </a:lnTo>
                <a:lnTo>
                  <a:pt x="2977923" y="4103"/>
                </a:lnTo>
                <a:lnTo>
                  <a:pt x="2994596" y="15303"/>
                </a:lnTo>
                <a:lnTo>
                  <a:pt x="3005839" y="31932"/>
                </a:lnTo>
                <a:lnTo>
                  <a:pt x="3009963" y="52324"/>
                </a:lnTo>
                <a:lnTo>
                  <a:pt x="3009963" y="261874"/>
                </a:lnTo>
                <a:lnTo>
                  <a:pt x="3005839" y="282285"/>
                </a:lnTo>
                <a:lnTo>
                  <a:pt x="2994596" y="298958"/>
                </a:lnTo>
                <a:lnTo>
                  <a:pt x="2977923" y="310201"/>
                </a:lnTo>
                <a:lnTo>
                  <a:pt x="2957512" y="314325"/>
                </a:lnTo>
                <a:lnTo>
                  <a:pt x="52387" y="314325"/>
                </a:lnTo>
                <a:lnTo>
                  <a:pt x="31996" y="310201"/>
                </a:lnTo>
                <a:lnTo>
                  <a:pt x="15344" y="298957"/>
                </a:lnTo>
                <a:lnTo>
                  <a:pt x="4117" y="282285"/>
                </a:lnTo>
                <a:lnTo>
                  <a:pt x="0" y="261874"/>
                </a:lnTo>
                <a:lnTo>
                  <a:pt x="0" y="5232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785366" y="4956238"/>
            <a:ext cx="10629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Arial Narrow"/>
                <a:cs typeface="Arial Narrow"/>
              </a:rPr>
              <a:t>14 </a:t>
            </a:r>
            <a:r>
              <a:rPr dirty="0" sz="1200">
                <a:latin typeface="Arial Narrow"/>
                <a:cs typeface="Arial Narrow"/>
              </a:rPr>
              <a:t>lost </a:t>
            </a:r>
            <a:r>
              <a:rPr dirty="0" sz="1200" spc="10">
                <a:latin typeface="Arial Narrow"/>
                <a:cs typeface="Arial Narrow"/>
              </a:rPr>
              <a:t>to</a:t>
            </a:r>
            <a:r>
              <a:rPr dirty="0" sz="1200" spc="-60">
                <a:latin typeface="Arial Narrow"/>
                <a:cs typeface="Arial Narrow"/>
              </a:rPr>
              <a:t> </a:t>
            </a:r>
            <a:r>
              <a:rPr dirty="0" sz="1200" spc="-10">
                <a:latin typeface="Arial Narrow"/>
                <a:cs typeface="Arial Narrow"/>
              </a:rPr>
              <a:t>follow-up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834" y="140335"/>
            <a:ext cx="416877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Clinical</a:t>
            </a:r>
            <a:r>
              <a:rPr dirty="0" spc="-55"/>
              <a:t> </a:t>
            </a:r>
            <a:r>
              <a:rPr dirty="0" spc="-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1383" y="880236"/>
          <a:ext cx="11111865" cy="500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3495"/>
                <a:gridCol w="3707764"/>
                <a:gridCol w="3569970"/>
              </a:tblGrid>
              <a:tr h="4499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ts val="1855"/>
                        </a:lnSpc>
                        <a:spcBef>
                          <a:spcPts val="130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AngioFFR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algn="ctr" marL="64135">
                        <a:lnSpc>
                          <a:spcPts val="143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(n=923)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1855"/>
                        </a:lnSpc>
                        <a:spcBef>
                          <a:spcPts val="130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IVUS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algn="ctr" marL="69850">
                        <a:lnSpc>
                          <a:spcPts val="143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(n=916)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165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6867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Age,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years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66.0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(58.0-72.0)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17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66.0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(58.0-72.0)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68499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10" b="1">
                          <a:latin typeface="Arial Narrow"/>
                          <a:cs typeface="Arial Narrow"/>
                        </a:rPr>
                        <a:t>Sex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7462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624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(67.6%)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624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(68.1%)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/>
                </a:tc>
              </a:tr>
              <a:tr h="266636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Female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299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(32.4%)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68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292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(31.9%)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/>
                </a:tc>
              </a:tr>
              <a:tr h="268317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 b="1">
                          <a:latin typeface="Arial Narrow"/>
                          <a:cs typeface="Arial Narrow"/>
                        </a:rPr>
                        <a:t>Diagnosis,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7368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Chronic coronary disease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371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(40.2)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365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(39.8)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/>
                </a:tc>
              </a:tr>
              <a:tr h="266488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Acute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syndrome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545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(59.0)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542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(59.2)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320"/>
                </a:tc>
              </a:tr>
              <a:tr h="26752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5" b="1">
                          <a:latin typeface="Arial Narrow"/>
                          <a:cs typeface="Arial Narrow"/>
                        </a:rPr>
                        <a:t>Diabetes mellitus,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279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(30.2)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290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(31.7)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/>
                </a:tc>
              </a:tr>
              <a:tr h="26752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Hypertension,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4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615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(66.6)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628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(68.6)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/>
                </a:tc>
              </a:tr>
              <a:tr h="26746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5" b="1">
                          <a:latin typeface="Arial Narrow"/>
                          <a:cs typeface="Arial Narrow"/>
                        </a:rPr>
                        <a:t>Current smoking,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242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(26.2)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235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(25.7)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/>
                </a:tc>
              </a:tr>
              <a:tr h="262159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5" b="1">
                          <a:latin typeface="Arial Narrow"/>
                          <a:cs typeface="Arial Narrow"/>
                        </a:rPr>
                        <a:t>Prior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MI,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(14.0)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(13.8)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/>
                </a:tc>
              </a:tr>
              <a:tr h="2671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 b="1" i="1">
                          <a:latin typeface="Arial Narrow"/>
                          <a:cs typeface="Arial Narrow"/>
                        </a:rPr>
                        <a:t>Discharge</a:t>
                      </a:r>
                      <a:r>
                        <a:rPr dirty="0" sz="1400" spc="-45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>
                          <a:latin typeface="Arial Narrow"/>
                          <a:cs typeface="Arial Narrow"/>
                        </a:rPr>
                        <a:t>medication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67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3056"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Aspirin,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67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816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(88.4)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826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(90.2)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670"/>
                </a:tc>
              </a:tr>
              <a:tr h="279716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P2Y</a:t>
                      </a:r>
                      <a:r>
                        <a:rPr dirty="0" baseline="-18518" sz="1350" b="1">
                          <a:latin typeface="Arial Narrow"/>
                          <a:cs typeface="Arial Narrow"/>
                        </a:rPr>
                        <a:t>12 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inhibitor,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1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792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(85.8)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830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(90.6)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/>
                </a:tc>
              </a:tr>
              <a:tr h="25527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Dual antiplatelet 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therapy,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8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711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(77.0)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755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(82.4)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8890"/>
                </a:tc>
              </a:tr>
              <a:tr h="267462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Statin,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888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(96.2)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885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(96.6)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/>
                </a:tc>
              </a:tr>
              <a:tr h="259987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5" b="1">
                          <a:latin typeface="Arial Narrow"/>
                          <a:cs typeface="Arial Narrow"/>
                        </a:rPr>
                        <a:t>Beta 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blocker,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8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54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509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(55.1)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11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513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(56.0)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159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1796" y="140335"/>
            <a:ext cx="479425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Procedural</a:t>
            </a:r>
            <a:r>
              <a:rPr dirty="0" spc="-95"/>
              <a:t> </a:t>
            </a:r>
            <a:r>
              <a:rPr dirty="0" spc="-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1383" y="798702"/>
          <a:ext cx="11039475" cy="5085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900"/>
                <a:gridCol w="2550795"/>
                <a:gridCol w="2675254"/>
                <a:gridCol w="1915159"/>
              </a:tblGrid>
              <a:tr h="3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58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AngioFFR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69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IVUS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400" spc="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value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264413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 b="1" i="1">
                          <a:latin typeface="Arial Narrow"/>
                          <a:cs typeface="Arial Narrow"/>
                        </a:rPr>
                        <a:t>Angiographic</a:t>
                      </a:r>
                      <a:r>
                        <a:rPr dirty="0" sz="1400" spc="10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>
                          <a:latin typeface="Arial Narrow"/>
                          <a:cs typeface="Arial Narrow"/>
                        </a:rPr>
                        <a:t>findings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n=923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76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n=916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EBEBE"/>
                    </a:solidFill>
                  </a:tcPr>
                </a:tc>
              </a:tr>
              <a:tr h="251952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who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received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PCI,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-1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682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(73.9)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761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(83.1)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&lt;0.0001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82784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30">
                          <a:latin typeface="Arial Narrow"/>
                          <a:cs typeface="Arial Narrow"/>
                        </a:rPr>
                        <a:t>Total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stent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number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per</a:t>
                      </a:r>
                      <a:r>
                        <a:rPr dirty="0" sz="14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patient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90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1.06</a:t>
                      </a:r>
                      <a:r>
                        <a:rPr dirty="0" sz="1400" spc="-5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0.90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524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1.21</a:t>
                      </a:r>
                      <a:r>
                        <a:rPr dirty="0" sz="1400" spc="-5">
                          <a:latin typeface="Malgun Gothic"/>
                          <a:cs typeface="Malgun Gothic"/>
                        </a:rPr>
                        <a:t>±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0.92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42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&lt;0.0001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202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15">
                          <a:latin typeface="Arial Narrow"/>
                          <a:cs typeface="Arial Narrow"/>
                        </a:rPr>
                        <a:t>SYNTAX</a:t>
                      </a:r>
                      <a:r>
                        <a:rPr dirty="0" sz="140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score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77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20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1400" spc="-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(5-15)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(5-15)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0.66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731"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Additional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procedures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due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suboptimal</a:t>
                      </a:r>
                      <a:r>
                        <a:rPr dirty="0" sz="1400" spc="-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conditions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126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(18.5)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165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(21.7)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0.15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0576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PCI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achieved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optimization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criteria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606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(88.9)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430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(56.5)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&lt;0.0001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413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 spc="-25" b="1" i="1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400" spc="10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>
                          <a:latin typeface="Arial Narrow"/>
                          <a:cs typeface="Arial Narrow"/>
                        </a:rPr>
                        <a:t>vessel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n=985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n=984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BEBEBE"/>
                    </a:solidFill>
                  </a:tcPr>
                </a:tc>
              </a:tr>
              <a:tr h="269507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Lesion length,</a:t>
                      </a:r>
                      <a:r>
                        <a:rPr dirty="0" sz="140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15">
                          <a:latin typeface="Arial Narrow"/>
                          <a:cs typeface="Arial Narrow"/>
                        </a:rPr>
                        <a:t>mm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19.0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(12.5-29.8)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20.3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(13.2-30.5)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0.083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521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Reference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vessel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diameter,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15">
                          <a:latin typeface="Arial Narrow"/>
                          <a:cs typeface="Arial Narrow"/>
                        </a:rPr>
                        <a:t>mm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2.93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(2.61-3.30)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06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2.96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(2.65-3.35)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0.16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637"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Diameter stenosis,</a:t>
                      </a:r>
                      <a:r>
                        <a:rPr dirty="0" sz="1400" spc="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20"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62.3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(53.8-70.9)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62.2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(54.7-70.0)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0.94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58988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30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vessel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PCI,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40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(%)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688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(69.5)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797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(81.0)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&lt;0.0001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4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400" spc="10" b="1" i="1">
                          <a:latin typeface="Arial Narrow"/>
                          <a:cs typeface="Arial Narrow"/>
                        </a:rPr>
                        <a:t>IVUS</a:t>
                      </a:r>
                      <a:r>
                        <a:rPr dirty="0" sz="1400" spc="-55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>
                          <a:latin typeface="Arial Narrow"/>
                          <a:cs typeface="Arial Narrow"/>
                        </a:rPr>
                        <a:t>findings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4765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0CECE"/>
                    </a:solidFill>
                  </a:tcPr>
                </a:tc>
              </a:tr>
              <a:tr h="270982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5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Minimal luminal </a:t>
                      </a:r>
                      <a:r>
                        <a:rPr dirty="0" sz="140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area, mm</a:t>
                      </a:r>
                      <a:r>
                        <a:rPr dirty="0" baseline="27777" sz="135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baseline="27777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2.68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(2.19-3.35)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Plaque burden,</a:t>
                      </a:r>
                      <a:r>
                        <a:rPr dirty="0" sz="1400" spc="-3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2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76.0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(70.0-81.0)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57464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Post-PCI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dirty="0" sz="140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inimal </a:t>
                      </a:r>
                      <a:r>
                        <a:rPr dirty="0" sz="1400" spc="-5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stent </a:t>
                      </a:r>
                      <a:r>
                        <a:rPr dirty="0" sz="140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area,</a:t>
                      </a:r>
                      <a:r>
                        <a:rPr dirty="0" sz="1400" spc="-2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mm</a:t>
                      </a:r>
                      <a:r>
                        <a:rPr dirty="0" baseline="27777" sz="1350">
                          <a:solidFill>
                            <a:srgbClr val="2D2D2D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baseline="27777" sz="135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 spc="-10">
                          <a:latin typeface="Arial Narrow"/>
                          <a:cs typeface="Arial Narrow"/>
                        </a:rPr>
                        <a:t>6.76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(5.49-8.57)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6441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400" spc="-5" b="1" i="1">
                          <a:latin typeface="Arial Narrow"/>
                          <a:cs typeface="Arial Narrow"/>
                        </a:rPr>
                        <a:t>AngioFFR</a:t>
                      </a:r>
                      <a:r>
                        <a:rPr dirty="0" sz="1400" spc="-15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 i="1">
                          <a:latin typeface="Arial Narrow"/>
                          <a:cs typeface="Arial Narrow"/>
                        </a:rPr>
                        <a:t>findings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034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0CECE"/>
                    </a:solidFill>
                  </a:tcPr>
                </a:tc>
              </a:tr>
              <a:tr h="259647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AngioFFR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2667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0.73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(0.56-0.84)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9142"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Post-PCI</a:t>
                      </a:r>
                      <a:r>
                        <a:rPr dirty="0" sz="1400" spc="-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AngioFFR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175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spc="-5">
                          <a:latin typeface="Arial Narrow"/>
                          <a:cs typeface="Arial Narrow"/>
                        </a:rPr>
                        <a:t>0.96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 (0.93-0.98)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0375" y="4533900"/>
            <a:ext cx="7096125" cy="247650"/>
          </a:xfrm>
          <a:custGeom>
            <a:avLst/>
            <a:gdLst/>
            <a:ahLst/>
            <a:cxnLst/>
            <a:rect l="l" t="t" r="r" b="b"/>
            <a:pathLst>
              <a:path w="7096125" h="247650">
                <a:moveTo>
                  <a:pt x="0" y="247650"/>
                </a:moveTo>
                <a:lnTo>
                  <a:pt x="25526" y="247650"/>
                </a:lnTo>
                <a:lnTo>
                  <a:pt x="25526" y="228600"/>
                </a:lnTo>
                <a:lnTo>
                  <a:pt x="42544" y="228600"/>
                </a:lnTo>
                <a:lnTo>
                  <a:pt x="59436" y="228600"/>
                </a:lnTo>
                <a:lnTo>
                  <a:pt x="76454" y="228600"/>
                </a:lnTo>
                <a:lnTo>
                  <a:pt x="118999" y="228600"/>
                </a:lnTo>
                <a:lnTo>
                  <a:pt x="136017" y="228600"/>
                </a:lnTo>
                <a:lnTo>
                  <a:pt x="433450" y="228600"/>
                </a:lnTo>
                <a:lnTo>
                  <a:pt x="433450" y="219075"/>
                </a:lnTo>
                <a:lnTo>
                  <a:pt x="509904" y="219075"/>
                </a:lnTo>
                <a:lnTo>
                  <a:pt x="543940" y="219075"/>
                </a:lnTo>
                <a:lnTo>
                  <a:pt x="543940" y="209550"/>
                </a:lnTo>
                <a:lnTo>
                  <a:pt x="722376" y="209550"/>
                </a:lnTo>
                <a:lnTo>
                  <a:pt x="798829" y="209550"/>
                </a:lnTo>
                <a:lnTo>
                  <a:pt x="798829" y="200025"/>
                </a:lnTo>
                <a:lnTo>
                  <a:pt x="951864" y="200025"/>
                </a:lnTo>
                <a:lnTo>
                  <a:pt x="977264" y="200025"/>
                </a:lnTo>
                <a:lnTo>
                  <a:pt x="1206753" y="200025"/>
                </a:lnTo>
                <a:lnTo>
                  <a:pt x="1767713" y="200025"/>
                </a:lnTo>
                <a:lnTo>
                  <a:pt x="2235073" y="200025"/>
                </a:lnTo>
                <a:lnTo>
                  <a:pt x="2235073" y="190500"/>
                </a:lnTo>
                <a:lnTo>
                  <a:pt x="2371090" y="190500"/>
                </a:lnTo>
                <a:lnTo>
                  <a:pt x="2549525" y="190500"/>
                </a:lnTo>
                <a:lnTo>
                  <a:pt x="2625979" y="190500"/>
                </a:lnTo>
                <a:lnTo>
                  <a:pt x="2625979" y="180975"/>
                </a:lnTo>
                <a:lnTo>
                  <a:pt x="2897886" y="180975"/>
                </a:lnTo>
                <a:lnTo>
                  <a:pt x="3263391" y="180975"/>
                </a:lnTo>
                <a:lnTo>
                  <a:pt x="3263391" y="171450"/>
                </a:lnTo>
                <a:lnTo>
                  <a:pt x="3671316" y="171450"/>
                </a:lnTo>
                <a:lnTo>
                  <a:pt x="3696843" y="171450"/>
                </a:lnTo>
                <a:lnTo>
                  <a:pt x="3756279" y="171450"/>
                </a:lnTo>
                <a:lnTo>
                  <a:pt x="3756279" y="161925"/>
                </a:lnTo>
                <a:lnTo>
                  <a:pt x="4300220" y="161925"/>
                </a:lnTo>
                <a:lnTo>
                  <a:pt x="4351147" y="161925"/>
                </a:lnTo>
                <a:lnTo>
                  <a:pt x="4470146" y="161925"/>
                </a:lnTo>
                <a:lnTo>
                  <a:pt x="4470146" y="152400"/>
                </a:lnTo>
                <a:lnTo>
                  <a:pt x="4546600" y="152400"/>
                </a:lnTo>
                <a:lnTo>
                  <a:pt x="4546600" y="142875"/>
                </a:lnTo>
                <a:lnTo>
                  <a:pt x="4708144" y="142875"/>
                </a:lnTo>
                <a:lnTo>
                  <a:pt x="4895088" y="142875"/>
                </a:lnTo>
                <a:lnTo>
                  <a:pt x="4895088" y="133350"/>
                </a:lnTo>
                <a:lnTo>
                  <a:pt x="5014086" y="133350"/>
                </a:lnTo>
                <a:lnTo>
                  <a:pt x="5030978" y="133350"/>
                </a:lnTo>
                <a:lnTo>
                  <a:pt x="5030978" y="123825"/>
                </a:lnTo>
                <a:lnTo>
                  <a:pt x="5149977" y="123825"/>
                </a:lnTo>
                <a:lnTo>
                  <a:pt x="5209540" y="123825"/>
                </a:lnTo>
                <a:lnTo>
                  <a:pt x="5362448" y="123825"/>
                </a:lnTo>
                <a:lnTo>
                  <a:pt x="5422010" y="123825"/>
                </a:lnTo>
                <a:lnTo>
                  <a:pt x="5438902" y="123825"/>
                </a:lnTo>
                <a:lnTo>
                  <a:pt x="5438902" y="114300"/>
                </a:lnTo>
                <a:lnTo>
                  <a:pt x="5481447" y="114300"/>
                </a:lnTo>
                <a:lnTo>
                  <a:pt x="5523992" y="114300"/>
                </a:lnTo>
                <a:lnTo>
                  <a:pt x="5540883" y="114300"/>
                </a:lnTo>
                <a:lnTo>
                  <a:pt x="5557901" y="114300"/>
                </a:lnTo>
                <a:lnTo>
                  <a:pt x="5574919" y="114300"/>
                </a:lnTo>
                <a:lnTo>
                  <a:pt x="5617464" y="114300"/>
                </a:lnTo>
                <a:lnTo>
                  <a:pt x="5634355" y="114300"/>
                </a:lnTo>
                <a:lnTo>
                  <a:pt x="5659882" y="114300"/>
                </a:lnTo>
                <a:lnTo>
                  <a:pt x="5753354" y="114300"/>
                </a:lnTo>
                <a:lnTo>
                  <a:pt x="5753354" y="104775"/>
                </a:lnTo>
                <a:lnTo>
                  <a:pt x="5872353" y="104775"/>
                </a:lnTo>
                <a:lnTo>
                  <a:pt x="5906389" y="104775"/>
                </a:lnTo>
                <a:lnTo>
                  <a:pt x="5906389" y="95250"/>
                </a:lnTo>
                <a:lnTo>
                  <a:pt x="5965825" y="95250"/>
                </a:lnTo>
                <a:lnTo>
                  <a:pt x="6067806" y="95250"/>
                </a:lnTo>
                <a:lnTo>
                  <a:pt x="6084824" y="95250"/>
                </a:lnTo>
                <a:lnTo>
                  <a:pt x="6084824" y="85725"/>
                </a:lnTo>
                <a:lnTo>
                  <a:pt x="6118859" y="85725"/>
                </a:lnTo>
                <a:lnTo>
                  <a:pt x="6144259" y="85725"/>
                </a:lnTo>
                <a:lnTo>
                  <a:pt x="6161278" y="85725"/>
                </a:lnTo>
                <a:lnTo>
                  <a:pt x="6161278" y="76200"/>
                </a:lnTo>
                <a:lnTo>
                  <a:pt x="6178296" y="76200"/>
                </a:lnTo>
                <a:lnTo>
                  <a:pt x="6203823" y="76200"/>
                </a:lnTo>
                <a:lnTo>
                  <a:pt x="6220841" y="76200"/>
                </a:lnTo>
                <a:lnTo>
                  <a:pt x="6220841" y="66675"/>
                </a:lnTo>
                <a:lnTo>
                  <a:pt x="6280277" y="66675"/>
                </a:lnTo>
                <a:lnTo>
                  <a:pt x="6314313" y="66675"/>
                </a:lnTo>
                <a:lnTo>
                  <a:pt x="6433311" y="66675"/>
                </a:lnTo>
                <a:lnTo>
                  <a:pt x="6475730" y="66675"/>
                </a:lnTo>
                <a:lnTo>
                  <a:pt x="6492748" y="66675"/>
                </a:lnTo>
                <a:lnTo>
                  <a:pt x="6535293" y="66675"/>
                </a:lnTo>
                <a:lnTo>
                  <a:pt x="6611747" y="66675"/>
                </a:lnTo>
                <a:lnTo>
                  <a:pt x="6628765" y="66675"/>
                </a:lnTo>
                <a:lnTo>
                  <a:pt x="6628765" y="57150"/>
                </a:lnTo>
                <a:lnTo>
                  <a:pt x="6645656" y="57150"/>
                </a:lnTo>
                <a:lnTo>
                  <a:pt x="6671183" y="57150"/>
                </a:lnTo>
                <a:lnTo>
                  <a:pt x="6688201" y="57150"/>
                </a:lnTo>
                <a:lnTo>
                  <a:pt x="6705219" y="57150"/>
                </a:lnTo>
                <a:lnTo>
                  <a:pt x="6747636" y="57150"/>
                </a:lnTo>
                <a:lnTo>
                  <a:pt x="6781673" y="57150"/>
                </a:lnTo>
                <a:lnTo>
                  <a:pt x="6781673" y="47625"/>
                </a:lnTo>
                <a:lnTo>
                  <a:pt x="6807200" y="47625"/>
                </a:lnTo>
                <a:lnTo>
                  <a:pt x="6824218" y="47625"/>
                </a:lnTo>
                <a:lnTo>
                  <a:pt x="6824218" y="38100"/>
                </a:lnTo>
                <a:lnTo>
                  <a:pt x="6841235" y="38100"/>
                </a:lnTo>
                <a:lnTo>
                  <a:pt x="6858127" y="38100"/>
                </a:lnTo>
                <a:lnTo>
                  <a:pt x="6883654" y="38100"/>
                </a:lnTo>
                <a:lnTo>
                  <a:pt x="6943217" y="38100"/>
                </a:lnTo>
                <a:lnTo>
                  <a:pt x="6960108" y="38100"/>
                </a:lnTo>
                <a:lnTo>
                  <a:pt x="6977126" y="38100"/>
                </a:lnTo>
                <a:lnTo>
                  <a:pt x="7019671" y="38100"/>
                </a:lnTo>
                <a:lnTo>
                  <a:pt x="7036689" y="38100"/>
                </a:lnTo>
                <a:lnTo>
                  <a:pt x="7053580" y="38100"/>
                </a:lnTo>
                <a:lnTo>
                  <a:pt x="7053580" y="28575"/>
                </a:lnTo>
                <a:lnTo>
                  <a:pt x="7079107" y="28575"/>
                </a:lnTo>
                <a:lnTo>
                  <a:pt x="7079107" y="9525"/>
                </a:lnTo>
                <a:lnTo>
                  <a:pt x="7096125" y="9525"/>
                </a:lnTo>
                <a:lnTo>
                  <a:pt x="7096125" y="0"/>
                </a:lnTo>
              </a:path>
            </a:pathLst>
          </a:custGeom>
          <a:ln w="19050">
            <a:solidFill>
              <a:srgbClr val="3613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19625" y="2019300"/>
            <a:ext cx="5438775" cy="1762125"/>
          </a:xfrm>
          <a:custGeom>
            <a:avLst/>
            <a:gdLst/>
            <a:ahLst/>
            <a:cxnLst/>
            <a:rect l="l" t="t" r="r" b="b"/>
            <a:pathLst>
              <a:path w="5438775" h="1762125">
                <a:moveTo>
                  <a:pt x="0" y="1762125"/>
                </a:moveTo>
                <a:lnTo>
                  <a:pt x="12953" y="1762125"/>
                </a:lnTo>
                <a:lnTo>
                  <a:pt x="12953" y="1639697"/>
                </a:lnTo>
                <a:lnTo>
                  <a:pt x="25780" y="1639697"/>
                </a:lnTo>
                <a:lnTo>
                  <a:pt x="25780" y="1612392"/>
                </a:lnTo>
                <a:lnTo>
                  <a:pt x="45212" y="1612392"/>
                </a:lnTo>
                <a:lnTo>
                  <a:pt x="45212" y="1612392"/>
                </a:lnTo>
                <a:lnTo>
                  <a:pt x="58165" y="1612392"/>
                </a:lnTo>
                <a:lnTo>
                  <a:pt x="90424" y="1612392"/>
                </a:lnTo>
                <a:lnTo>
                  <a:pt x="103377" y="1612392"/>
                </a:lnTo>
                <a:lnTo>
                  <a:pt x="329438" y="1612392"/>
                </a:lnTo>
                <a:lnTo>
                  <a:pt x="329438" y="1585214"/>
                </a:lnTo>
                <a:lnTo>
                  <a:pt x="387603" y="1585214"/>
                </a:lnTo>
                <a:lnTo>
                  <a:pt x="387603" y="1551177"/>
                </a:lnTo>
                <a:lnTo>
                  <a:pt x="413385" y="1551177"/>
                </a:lnTo>
                <a:lnTo>
                  <a:pt x="413385" y="1524000"/>
                </a:lnTo>
                <a:lnTo>
                  <a:pt x="549021" y="1524000"/>
                </a:lnTo>
                <a:lnTo>
                  <a:pt x="549021" y="1489964"/>
                </a:lnTo>
                <a:lnTo>
                  <a:pt x="607187" y="1489964"/>
                </a:lnTo>
                <a:lnTo>
                  <a:pt x="607187" y="1462786"/>
                </a:lnTo>
                <a:lnTo>
                  <a:pt x="729869" y="1462786"/>
                </a:lnTo>
                <a:lnTo>
                  <a:pt x="729869" y="1435608"/>
                </a:lnTo>
                <a:lnTo>
                  <a:pt x="742823" y="1435608"/>
                </a:lnTo>
                <a:lnTo>
                  <a:pt x="742823" y="1401572"/>
                </a:lnTo>
                <a:lnTo>
                  <a:pt x="923671" y="1401572"/>
                </a:lnTo>
                <a:lnTo>
                  <a:pt x="1356487" y="1401572"/>
                </a:lnTo>
                <a:lnTo>
                  <a:pt x="1711705" y="1401572"/>
                </a:lnTo>
                <a:lnTo>
                  <a:pt x="1711705" y="1374266"/>
                </a:lnTo>
                <a:lnTo>
                  <a:pt x="1815084" y="1374266"/>
                </a:lnTo>
                <a:lnTo>
                  <a:pt x="1815084" y="1340358"/>
                </a:lnTo>
                <a:lnTo>
                  <a:pt x="1950720" y="1340358"/>
                </a:lnTo>
                <a:lnTo>
                  <a:pt x="2008885" y="1340358"/>
                </a:lnTo>
                <a:lnTo>
                  <a:pt x="2008885" y="1313052"/>
                </a:lnTo>
                <a:lnTo>
                  <a:pt x="2221992" y="1313052"/>
                </a:lnTo>
                <a:lnTo>
                  <a:pt x="2221992" y="1279016"/>
                </a:lnTo>
                <a:lnTo>
                  <a:pt x="2506218" y="1279016"/>
                </a:lnTo>
                <a:lnTo>
                  <a:pt x="2506218" y="1217802"/>
                </a:lnTo>
                <a:lnTo>
                  <a:pt x="2816225" y="1217802"/>
                </a:lnTo>
                <a:lnTo>
                  <a:pt x="2829179" y="1217802"/>
                </a:lnTo>
                <a:lnTo>
                  <a:pt x="2874391" y="1217802"/>
                </a:lnTo>
                <a:lnTo>
                  <a:pt x="2874391" y="1190625"/>
                </a:lnTo>
                <a:lnTo>
                  <a:pt x="3294253" y="1190625"/>
                </a:lnTo>
                <a:lnTo>
                  <a:pt x="3294253" y="1156589"/>
                </a:lnTo>
                <a:lnTo>
                  <a:pt x="3339465" y="1156589"/>
                </a:lnTo>
                <a:lnTo>
                  <a:pt x="3339465" y="1129411"/>
                </a:lnTo>
                <a:lnTo>
                  <a:pt x="3429889" y="1129411"/>
                </a:lnTo>
                <a:lnTo>
                  <a:pt x="3429889" y="1095375"/>
                </a:lnTo>
                <a:lnTo>
                  <a:pt x="3488054" y="1095375"/>
                </a:lnTo>
                <a:lnTo>
                  <a:pt x="3488054" y="1006983"/>
                </a:lnTo>
                <a:lnTo>
                  <a:pt x="3604259" y="1006983"/>
                </a:lnTo>
                <a:lnTo>
                  <a:pt x="3759327" y="1006983"/>
                </a:lnTo>
                <a:lnTo>
                  <a:pt x="3759327" y="972947"/>
                </a:lnTo>
                <a:lnTo>
                  <a:pt x="3843274" y="972947"/>
                </a:lnTo>
                <a:lnTo>
                  <a:pt x="3843274" y="945641"/>
                </a:lnTo>
                <a:lnTo>
                  <a:pt x="3862704" y="945641"/>
                </a:lnTo>
                <a:lnTo>
                  <a:pt x="3862704" y="911733"/>
                </a:lnTo>
                <a:lnTo>
                  <a:pt x="3953129" y="911733"/>
                </a:lnTo>
                <a:lnTo>
                  <a:pt x="3991864" y="911733"/>
                </a:lnTo>
                <a:lnTo>
                  <a:pt x="3991864" y="884427"/>
                </a:lnTo>
                <a:lnTo>
                  <a:pt x="4114546" y="884427"/>
                </a:lnTo>
                <a:lnTo>
                  <a:pt x="4159884" y="884427"/>
                </a:lnTo>
                <a:lnTo>
                  <a:pt x="4172711" y="884427"/>
                </a:lnTo>
                <a:lnTo>
                  <a:pt x="4172711" y="850391"/>
                </a:lnTo>
                <a:lnTo>
                  <a:pt x="4205097" y="850391"/>
                </a:lnTo>
                <a:lnTo>
                  <a:pt x="4230878" y="850391"/>
                </a:lnTo>
                <a:lnTo>
                  <a:pt x="4250308" y="850391"/>
                </a:lnTo>
                <a:lnTo>
                  <a:pt x="4263135" y="850391"/>
                </a:lnTo>
                <a:lnTo>
                  <a:pt x="4263135" y="823213"/>
                </a:lnTo>
                <a:lnTo>
                  <a:pt x="4276090" y="823213"/>
                </a:lnTo>
                <a:lnTo>
                  <a:pt x="4276090" y="789177"/>
                </a:lnTo>
                <a:lnTo>
                  <a:pt x="4308348" y="789177"/>
                </a:lnTo>
                <a:lnTo>
                  <a:pt x="4321302" y="789177"/>
                </a:lnTo>
                <a:lnTo>
                  <a:pt x="4340733" y="789177"/>
                </a:lnTo>
                <a:lnTo>
                  <a:pt x="4411726" y="789177"/>
                </a:lnTo>
                <a:lnTo>
                  <a:pt x="4411726" y="755141"/>
                </a:lnTo>
                <a:lnTo>
                  <a:pt x="4502150" y="755141"/>
                </a:lnTo>
                <a:lnTo>
                  <a:pt x="4534408" y="755141"/>
                </a:lnTo>
                <a:lnTo>
                  <a:pt x="4534408" y="693927"/>
                </a:lnTo>
                <a:lnTo>
                  <a:pt x="4573270" y="693927"/>
                </a:lnTo>
                <a:lnTo>
                  <a:pt x="4650740" y="693927"/>
                </a:lnTo>
                <a:lnTo>
                  <a:pt x="4650740" y="659891"/>
                </a:lnTo>
                <a:lnTo>
                  <a:pt x="4663694" y="659891"/>
                </a:lnTo>
                <a:lnTo>
                  <a:pt x="4663694" y="632713"/>
                </a:lnTo>
                <a:lnTo>
                  <a:pt x="4695952" y="632713"/>
                </a:lnTo>
                <a:lnTo>
                  <a:pt x="4708906" y="632713"/>
                </a:lnTo>
                <a:lnTo>
                  <a:pt x="4728209" y="632713"/>
                </a:lnTo>
                <a:lnTo>
                  <a:pt x="4728209" y="564641"/>
                </a:lnTo>
                <a:lnTo>
                  <a:pt x="4741164" y="564641"/>
                </a:lnTo>
                <a:lnTo>
                  <a:pt x="4741164" y="537463"/>
                </a:lnTo>
                <a:lnTo>
                  <a:pt x="4754118" y="537463"/>
                </a:lnTo>
                <a:lnTo>
                  <a:pt x="4773422" y="537463"/>
                </a:lnTo>
                <a:lnTo>
                  <a:pt x="4773422" y="503427"/>
                </a:lnTo>
                <a:lnTo>
                  <a:pt x="4812157" y="503427"/>
                </a:lnTo>
                <a:lnTo>
                  <a:pt x="4844542" y="503427"/>
                </a:lnTo>
                <a:lnTo>
                  <a:pt x="4934966" y="503427"/>
                </a:lnTo>
                <a:lnTo>
                  <a:pt x="4967224" y="503427"/>
                </a:lnTo>
                <a:lnTo>
                  <a:pt x="4980178" y="503427"/>
                </a:lnTo>
                <a:lnTo>
                  <a:pt x="4980178" y="469391"/>
                </a:lnTo>
                <a:lnTo>
                  <a:pt x="5005958" y="469391"/>
                </a:lnTo>
                <a:lnTo>
                  <a:pt x="5070602" y="469391"/>
                </a:lnTo>
                <a:lnTo>
                  <a:pt x="5083556" y="469391"/>
                </a:lnTo>
                <a:lnTo>
                  <a:pt x="5083556" y="435483"/>
                </a:lnTo>
                <a:lnTo>
                  <a:pt x="5096383" y="435483"/>
                </a:lnTo>
                <a:lnTo>
                  <a:pt x="5096383" y="408177"/>
                </a:lnTo>
                <a:lnTo>
                  <a:pt x="5115814" y="408177"/>
                </a:lnTo>
                <a:lnTo>
                  <a:pt x="5128768" y="408177"/>
                </a:lnTo>
                <a:lnTo>
                  <a:pt x="5141595" y="408177"/>
                </a:lnTo>
                <a:lnTo>
                  <a:pt x="5173980" y="408177"/>
                </a:lnTo>
                <a:lnTo>
                  <a:pt x="5199760" y="408177"/>
                </a:lnTo>
                <a:lnTo>
                  <a:pt x="5199760" y="340233"/>
                </a:lnTo>
                <a:lnTo>
                  <a:pt x="5219192" y="340233"/>
                </a:lnTo>
                <a:lnTo>
                  <a:pt x="5232019" y="340233"/>
                </a:lnTo>
                <a:lnTo>
                  <a:pt x="5232019" y="306197"/>
                </a:lnTo>
                <a:lnTo>
                  <a:pt x="5244973" y="306197"/>
                </a:lnTo>
                <a:lnTo>
                  <a:pt x="5264404" y="306197"/>
                </a:lnTo>
                <a:lnTo>
                  <a:pt x="5277231" y="306197"/>
                </a:lnTo>
                <a:lnTo>
                  <a:pt x="5277231" y="272161"/>
                </a:lnTo>
                <a:lnTo>
                  <a:pt x="5322443" y="272161"/>
                </a:lnTo>
                <a:lnTo>
                  <a:pt x="5322443" y="238125"/>
                </a:lnTo>
                <a:lnTo>
                  <a:pt x="5335397" y="238125"/>
                </a:lnTo>
                <a:lnTo>
                  <a:pt x="5354828" y="238125"/>
                </a:lnTo>
                <a:lnTo>
                  <a:pt x="5380608" y="238125"/>
                </a:lnTo>
                <a:lnTo>
                  <a:pt x="5393563" y="238125"/>
                </a:lnTo>
                <a:lnTo>
                  <a:pt x="5412994" y="238125"/>
                </a:lnTo>
                <a:lnTo>
                  <a:pt x="5412994" y="170052"/>
                </a:lnTo>
                <a:lnTo>
                  <a:pt x="5425821" y="170052"/>
                </a:lnTo>
                <a:lnTo>
                  <a:pt x="5425821" y="68072"/>
                </a:lnTo>
                <a:lnTo>
                  <a:pt x="5438775" y="68072"/>
                </a:lnTo>
                <a:lnTo>
                  <a:pt x="5438775" y="0"/>
                </a:lnTo>
              </a:path>
            </a:pathLst>
          </a:custGeom>
          <a:ln w="19050">
            <a:solidFill>
              <a:srgbClr val="36139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25942" y="2400994"/>
            <a:ext cx="185420" cy="829310"/>
          </a:xfrm>
          <a:prstGeom prst="rect">
            <a:avLst/>
          </a:prstGeom>
        </p:spPr>
        <p:txBody>
          <a:bodyPr wrap="square" lIns="0" tIns="25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100" b="1">
                <a:latin typeface="Arial"/>
                <a:cs typeface="Arial"/>
              </a:rPr>
              <a:t>Patients</a:t>
            </a:r>
            <a:r>
              <a:rPr dirty="0" sz="1100" spc="-80" b="1">
                <a:latin typeface="Arial"/>
                <a:cs typeface="Arial"/>
              </a:rPr>
              <a:t> </a:t>
            </a:r>
            <a:r>
              <a:rPr dirty="0" sz="1100" spc="5" b="1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9200" y="1832038"/>
            <a:ext cx="37084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6</a:t>
            </a:r>
            <a:r>
              <a:rPr dirty="0" sz="1200" spc="-35" b="1">
                <a:latin typeface="Arial"/>
                <a:cs typeface="Arial"/>
              </a:rPr>
              <a:t>.</a:t>
            </a:r>
            <a:r>
              <a:rPr dirty="0" sz="1200" b="1"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1200" b="1">
                <a:latin typeface="Arial"/>
                <a:cs typeface="Arial"/>
              </a:rPr>
              <a:t>6</a:t>
            </a:r>
            <a:r>
              <a:rPr dirty="0" sz="1200" spc="-35" b="1">
                <a:latin typeface="Arial"/>
                <a:cs typeface="Arial"/>
              </a:rPr>
              <a:t>.</a:t>
            </a:r>
            <a:r>
              <a:rPr dirty="0" sz="1200" b="1">
                <a:latin typeface="Arial"/>
                <a:cs typeface="Arial"/>
              </a:rPr>
              <a:t>0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6204" y="1234503"/>
            <a:ext cx="24828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>
                <a:latin typeface="Arial"/>
                <a:cs typeface="Arial"/>
              </a:rPr>
              <a:t>P for non-inferiority =</a:t>
            </a:r>
            <a:r>
              <a:rPr dirty="0" sz="1550" spc="-25">
                <a:latin typeface="Arial"/>
                <a:cs typeface="Arial"/>
              </a:rPr>
              <a:t> </a:t>
            </a:r>
            <a:r>
              <a:rPr dirty="0" sz="1550" spc="25">
                <a:latin typeface="Arial"/>
                <a:cs typeface="Arial"/>
              </a:rPr>
              <a:t>0.022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1201" y="3339846"/>
            <a:ext cx="142367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solidFill>
                  <a:srgbClr val="36139D"/>
                </a:solidFill>
                <a:latin typeface="Arial"/>
                <a:cs typeface="Arial"/>
              </a:rPr>
              <a:t>AngioFFR</a:t>
            </a:r>
            <a:r>
              <a:rPr dirty="0" sz="1400" spc="-90" b="1">
                <a:solidFill>
                  <a:srgbClr val="36139D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36139D"/>
                </a:solidFill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8551" y="2577084"/>
            <a:ext cx="991869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-5" b="1">
                <a:solidFill>
                  <a:srgbClr val="209FDA"/>
                </a:solidFill>
                <a:latin typeface="Arial"/>
                <a:cs typeface="Arial"/>
              </a:rPr>
              <a:t>IVUS</a:t>
            </a:r>
            <a:r>
              <a:rPr dirty="0" sz="1400" spc="-55" b="1">
                <a:solidFill>
                  <a:srgbClr val="209FDA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09FDA"/>
                </a:solidFill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0614" y="368274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0614" y="2605341"/>
            <a:ext cx="1054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b="1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0614" y="2064448"/>
            <a:ext cx="1054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b="1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0614" y="1499806"/>
            <a:ext cx="1054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b="1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2001" y="949959"/>
            <a:ext cx="1778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9726" y="3920490"/>
            <a:ext cx="1778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9726" y="3153981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 b="1">
                <a:latin typeface="Arial"/>
                <a:cs typeface="Arial"/>
              </a:rPr>
              <a:t>40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79726" y="2387917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 b="1">
                <a:latin typeface="Arial"/>
                <a:cs typeface="Arial"/>
              </a:rPr>
              <a:t>60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9726" y="1621853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 b="1">
                <a:latin typeface="Arial"/>
                <a:cs typeface="Arial"/>
              </a:rPr>
              <a:t>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1620" y="855662"/>
            <a:ext cx="2540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 b="1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7830" y="4686554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2159" y="403542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7984" y="403542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67779" y="403542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53605" y="403542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8226" y="4035425"/>
            <a:ext cx="10541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0" b="1"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10268" y="4035425"/>
            <a:ext cx="1778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20" b="1">
                <a:latin typeface="Arial"/>
                <a:cs typeface="Arial"/>
              </a:rPr>
              <a:t>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06634" y="4035425"/>
            <a:ext cx="17843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-15" b="1"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50614" y="3141281"/>
            <a:ext cx="10541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b="1"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19625" y="2085975"/>
            <a:ext cx="5438775" cy="1695450"/>
          </a:xfrm>
          <a:custGeom>
            <a:avLst/>
            <a:gdLst/>
            <a:ahLst/>
            <a:cxnLst/>
            <a:rect l="l" t="t" r="r" b="b"/>
            <a:pathLst>
              <a:path w="5438775" h="1695450">
                <a:moveTo>
                  <a:pt x="0" y="1695450"/>
                </a:moveTo>
                <a:lnTo>
                  <a:pt x="12953" y="1695450"/>
                </a:lnTo>
                <a:lnTo>
                  <a:pt x="12953" y="1606931"/>
                </a:lnTo>
                <a:lnTo>
                  <a:pt x="25780" y="1606931"/>
                </a:lnTo>
                <a:lnTo>
                  <a:pt x="58165" y="1606931"/>
                </a:lnTo>
                <a:lnTo>
                  <a:pt x="103377" y="1606931"/>
                </a:lnTo>
                <a:lnTo>
                  <a:pt x="103377" y="1572895"/>
                </a:lnTo>
                <a:lnTo>
                  <a:pt x="116332" y="1572895"/>
                </a:lnTo>
                <a:lnTo>
                  <a:pt x="116332" y="1545589"/>
                </a:lnTo>
                <a:lnTo>
                  <a:pt x="206755" y="1545589"/>
                </a:lnTo>
                <a:lnTo>
                  <a:pt x="206755" y="1511553"/>
                </a:lnTo>
                <a:lnTo>
                  <a:pt x="251967" y="1511553"/>
                </a:lnTo>
                <a:lnTo>
                  <a:pt x="251967" y="1484376"/>
                </a:lnTo>
                <a:lnTo>
                  <a:pt x="297179" y="1484376"/>
                </a:lnTo>
                <a:lnTo>
                  <a:pt x="297179" y="1457071"/>
                </a:lnTo>
                <a:lnTo>
                  <a:pt x="310007" y="1457071"/>
                </a:lnTo>
                <a:lnTo>
                  <a:pt x="310007" y="1395857"/>
                </a:lnTo>
                <a:lnTo>
                  <a:pt x="342391" y="1395857"/>
                </a:lnTo>
                <a:lnTo>
                  <a:pt x="342391" y="1361821"/>
                </a:lnTo>
                <a:lnTo>
                  <a:pt x="413385" y="1361821"/>
                </a:lnTo>
                <a:lnTo>
                  <a:pt x="413385" y="1334515"/>
                </a:lnTo>
                <a:lnTo>
                  <a:pt x="458597" y="1334515"/>
                </a:lnTo>
                <a:lnTo>
                  <a:pt x="458597" y="1300479"/>
                </a:lnTo>
                <a:lnTo>
                  <a:pt x="626617" y="1300479"/>
                </a:lnTo>
                <a:lnTo>
                  <a:pt x="626617" y="1273302"/>
                </a:lnTo>
                <a:lnTo>
                  <a:pt x="639445" y="1273302"/>
                </a:lnTo>
                <a:lnTo>
                  <a:pt x="639445" y="1239265"/>
                </a:lnTo>
                <a:lnTo>
                  <a:pt x="729869" y="1239265"/>
                </a:lnTo>
                <a:lnTo>
                  <a:pt x="729869" y="1211961"/>
                </a:lnTo>
                <a:lnTo>
                  <a:pt x="923671" y="1211961"/>
                </a:lnTo>
                <a:lnTo>
                  <a:pt x="923671" y="1184783"/>
                </a:lnTo>
                <a:lnTo>
                  <a:pt x="981837" y="1184783"/>
                </a:lnTo>
                <a:lnTo>
                  <a:pt x="981837" y="1150747"/>
                </a:lnTo>
                <a:lnTo>
                  <a:pt x="1085214" y="1150747"/>
                </a:lnTo>
                <a:lnTo>
                  <a:pt x="1085214" y="1123441"/>
                </a:lnTo>
                <a:lnTo>
                  <a:pt x="1517903" y="1123441"/>
                </a:lnTo>
                <a:lnTo>
                  <a:pt x="1517903" y="1089405"/>
                </a:lnTo>
                <a:lnTo>
                  <a:pt x="1595501" y="1089405"/>
                </a:lnTo>
                <a:lnTo>
                  <a:pt x="1640713" y="1089405"/>
                </a:lnTo>
                <a:lnTo>
                  <a:pt x="1789302" y="1089405"/>
                </a:lnTo>
                <a:lnTo>
                  <a:pt x="2396363" y="1089405"/>
                </a:lnTo>
                <a:lnTo>
                  <a:pt x="2783967" y="1089405"/>
                </a:lnTo>
                <a:lnTo>
                  <a:pt x="2783967" y="1028191"/>
                </a:lnTo>
                <a:lnTo>
                  <a:pt x="2848609" y="1028191"/>
                </a:lnTo>
                <a:lnTo>
                  <a:pt x="2848609" y="994155"/>
                </a:lnTo>
                <a:lnTo>
                  <a:pt x="2951860" y="994155"/>
                </a:lnTo>
                <a:lnTo>
                  <a:pt x="2951860" y="966851"/>
                </a:lnTo>
                <a:lnTo>
                  <a:pt x="3022980" y="966851"/>
                </a:lnTo>
                <a:lnTo>
                  <a:pt x="3022980" y="932814"/>
                </a:lnTo>
                <a:lnTo>
                  <a:pt x="3339465" y="932814"/>
                </a:lnTo>
                <a:lnTo>
                  <a:pt x="3339465" y="905637"/>
                </a:lnTo>
                <a:lnTo>
                  <a:pt x="3384677" y="905637"/>
                </a:lnTo>
                <a:lnTo>
                  <a:pt x="3384677" y="871601"/>
                </a:lnTo>
                <a:lnTo>
                  <a:pt x="3565525" y="871601"/>
                </a:lnTo>
                <a:lnTo>
                  <a:pt x="3565525" y="844296"/>
                </a:lnTo>
                <a:lnTo>
                  <a:pt x="3649472" y="844296"/>
                </a:lnTo>
                <a:lnTo>
                  <a:pt x="3649472" y="810260"/>
                </a:lnTo>
                <a:lnTo>
                  <a:pt x="3727069" y="810260"/>
                </a:lnTo>
                <a:lnTo>
                  <a:pt x="3727069" y="783082"/>
                </a:lnTo>
                <a:lnTo>
                  <a:pt x="3966082" y="783082"/>
                </a:lnTo>
                <a:lnTo>
                  <a:pt x="3966082" y="749046"/>
                </a:lnTo>
                <a:lnTo>
                  <a:pt x="4011295" y="749046"/>
                </a:lnTo>
                <a:lnTo>
                  <a:pt x="4011295" y="715010"/>
                </a:lnTo>
                <a:lnTo>
                  <a:pt x="4114546" y="715010"/>
                </a:lnTo>
                <a:lnTo>
                  <a:pt x="4114546" y="687704"/>
                </a:lnTo>
                <a:lnTo>
                  <a:pt x="4159884" y="687704"/>
                </a:lnTo>
                <a:lnTo>
                  <a:pt x="4185666" y="687704"/>
                </a:lnTo>
                <a:lnTo>
                  <a:pt x="4185666" y="653669"/>
                </a:lnTo>
                <a:lnTo>
                  <a:pt x="4205097" y="653669"/>
                </a:lnTo>
                <a:lnTo>
                  <a:pt x="4217924" y="653669"/>
                </a:lnTo>
                <a:lnTo>
                  <a:pt x="4217924" y="626490"/>
                </a:lnTo>
                <a:lnTo>
                  <a:pt x="4276090" y="626490"/>
                </a:lnTo>
                <a:lnTo>
                  <a:pt x="4366514" y="626490"/>
                </a:lnTo>
                <a:lnTo>
                  <a:pt x="4379468" y="626490"/>
                </a:lnTo>
                <a:lnTo>
                  <a:pt x="4379468" y="592327"/>
                </a:lnTo>
                <a:lnTo>
                  <a:pt x="4424680" y="592327"/>
                </a:lnTo>
                <a:lnTo>
                  <a:pt x="4424680" y="558291"/>
                </a:lnTo>
                <a:lnTo>
                  <a:pt x="4637785" y="558291"/>
                </a:lnTo>
                <a:lnTo>
                  <a:pt x="4741164" y="558291"/>
                </a:lnTo>
                <a:lnTo>
                  <a:pt x="4773422" y="558291"/>
                </a:lnTo>
                <a:lnTo>
                  <a:pt x="4857496" y="558291"/>
                </a:lnTo>
                <a:lnTo>
                  <a:pt x="4889754" y="558291"/>
                </a:lnTo>
                <a:lnTo>
                  <a:pt x="4889754" y="531113"/>
                </a:lnTo>
                <a:lnTo>
                  <a:pt x="4902708" y="531113"/>
                </a:lnTo>
                <a:lnTo>
                  <a:pt x="4934966" y="531113"/>
                </a:lnTo>
                <a:lnTo>
                  <a:pt x="4947920" y="531113"/>
                </a:lnTo>
                <a:lnTo>
                  <a:pt x="4980178" y="531113"/>
                </a:lnTo>
                <a:lnTo>
                  <a:pt x="4980178" y="497077"/>
                </a:lnTo>
                <a:lnTo>
                  <a:pt x="5005958" y="497077"/>
                </a:lnTo>
                <a:lnTo>
                  <a:pt x="5005958" y="463041"/>
                </a:lnTo>
                <a:lnTo>
                  <a:pt x="5038344" y="463041"/>
                </a:lnTo>
                <a:lnTo>
                  <a:pt x="5051171" y="463041"/>
                </a:lnTo>
                <a:lnTo>
                  <a:pt x="5070602" y="463041"/>
                </a:lnTo>
                <a:lnTo>
                  <a:pt x="5083556" y="463041"/>
                </a:lnTo>
                <a:lnTo>
                  <a:pt x="5083556" y="435737"/>
                </a:lnTo>
                <a:lnTo>
                  <a:pt x="5115814" y="435737"/>
                </a:lnTo>
                <a:lnTo>
                  <a:pt x="5128768" y="435737"/>
                </a:lnTo>
                <a:lnTo>
                  <a:pt x="5173980" y="435737"/>
                </a:lnTo>
                <a:lnTo>
                  <a:pt x="5173980" y="401700"/>
                </a:lnTo>
                <a:lnTo>
                  <a:pt x="5199760" y="401700"/>
                </a:lnTo>
                <a:lnTo>
                  <a:pt x="5219192" y="401700"/>
                </a:lnTo>
                <a:lnTo>
                  <a:pt x="5232019" y="401700"/>
                </a:lnTo>
                <a:lnTo>
                  <a:pt x="5232019" y="367664"/>
                </a:lnTo>
                <a:lnTo>
                  <a:pt x="5244973" y="367664"/>
                </a:lnTo>
                <a:lnTo>
                  <a:pt x="5264404" y="367664"/>
                </a:lnTo>
                <a:lnTo>
                  <a:pt x="5264404" y="333628"/>
                </a:lnTo>
                <a:lnTo>
                  <a:pt x="5277231" y="333628"/>
                </a:lnTo>
                <a:lnTo>
                  <a:pt x="5290184" y="333628"/>
                </a:lnTo>
                <a:lnTo>
                  <a:pt x="5290184" y="265557"/>
                </a:lnTo>
                <a:lnTo>
                  <a:pt x="5309616" y="265557"/>
                </a:lnTo>
                <a:lnTo>
                  <a:pt x="5309616" y="204215"/>
                </a:lnTo>
                <a:lnTo>
                  <a:pt x="5322443" y="204215"/>
                </a:lnTo>
                <a:lnTo>
                  <a:pt x="5322443" y="170179"/>
                </a:lnTo>
                <a:lnTo>
                  <a:pt x="5335397" y="170179"/>
                </a:lnTo>
                <a:lnTo>
                  <a:pt x="5335397" y="136144"/>
                </a:lnTo>
                <a:lnTo>
                  <a:pt x="5354828" y="136144"/>
                </a:lnTo>
                <a:lnTo>
                  <a:pt x="5367782" y="136144"/>
                </a:lnTo>
                <a:lnTo>
                  <a:pt x="5380608" y="136144"/>
                </a:lnTo>
                <a:lnTo>
                  <a:pt x="5393563" y="136144"/>
                </a:lnTo>
                <a:lnTo>
                  <a:pt x="5412994" y="136144"/>
                </a:lnTo>
                <a:lnTo>
                  <a:pt x="5412994" y="102108"/>
                </a:lnTo>
                <a:lnTo>
                  <a:pt x="5425821" y="102108"/>
                </a:lnTo>
                <a:lnTo>
                  <a:pt x="5425821" y="0"/>
                </a:lnTo>
                <a:lnTo>
                  <a:pt x="5438775" y="0"/>
                </a:lnTo>
              </a:path>
            </a:pathLst>
          </a:custGeom>
          <a:ln w="19050">
            <a:solidFill>
              <a:srgbClr val="209F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357751" y="909700"/>
            <a:ext cx="0" cy="3019425"/>
          </a:xfrm>
          <a:custGeom>
            <a:avLst/>
            <a:gdLst/>
            <a:ahLst/>
            <a:cxnLst/>
            <a:rect l="l" t="t" r="r" b="b"/>
            <a:pathLst>
              <a:path w="0" h="3019425">
                <a:moveTo>
                  <a:pt x="0" y="301942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72026" y="37862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72026" y="324332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72026" y="270040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72026" y="214795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72026" y="160502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72026" y="105257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57751" y="3929126"/>
            <a:ext cx="5981700" cy="0"/>
          </a:xfrm>
          <a:custGeom>
            <a:avLst/>
            <a:gdLst/>
            <a:ahLst/>
            <a:cxnLst/>
            <a:rect l="l" t="t" r="r" b="b"/>
            <a:pathLst>
              <a:path w="5981700" h="0">
                <a:moveTo>
                  <a:pt x="0" y="0"/>
                </a:moveTo>
                <a:lnTo>
                  <a:pt x="5981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24451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19801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415151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00976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05851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091676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987026" y="3938651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6667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4" name="object 44"/>
          <p:cNvGraphicFramePr>
            <a:graphicFrameLocks noGrp="1"/>
          </p:cNvGraphicFramePr>
          <p:nvPr/>
        </p:nvGraphicFramePr>
        <p:xfrm>
          <a:off x="1548383" y="5085880"/>
          <a:ext cx="8625205" cy="9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/>
                <a:gridCol w="796289"/>
                <a:gridCol w="1171575"/>
                <a:gridCol w="758189"/>
                <a:gridCol w="1995804"/>
                <a:gridCol w="760095"/>
                <a:gridCol w="1171575"/>
                <a:gridCol w="729615"/>
              </a:tblGrid>
              <a:tr h="1957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123825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spc="5" b="1"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ts val="1270"/>
                        </a:lnSpc>
                        <a:spcBef>
                          <a:spcPts val="17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1590"/>
                </a:tc>
              </a:tr>
              <a:tr h="224741">
                <a:tc>
                  <a:txBody>
                    <a:bodyPr/>
                    <a:lstStyle/>
                    <a:p>
                      <a:pPr algn="r" marR="88900">
                        <a:lnSpc>
                          <a:spcPts val="127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No.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1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risk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Months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Randomization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2955">
                <a:tc>
                  <a:txBody>
                    <a:bodyPr/>
                    <a:lstStyle/>
                    <a:p>
                      <a:pPr algn="r" marR="914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AngioFFR</a:t>
                      </a:r>
                      <a:r>
                        <a:rPr dirty="0" sz="11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923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904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901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886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7310"/>
                </a:tc>
              </a:tr>
              <a:tr h="235417"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100" spc="10" b="1">
                          <a:latin typeface="Arial"/>
                          <a:cs typeface="Arial"/>
                        </a:rPr>
                        <a:t>IVUS</a:t>
                      </a:r>
                      <a:r>
                        <a:rPr dirty="0" sz="1100" spc="-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916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895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889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887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878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864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811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</a:tr>
            </a:tbl>
          </a:graphicData>
        </a:graphic>
      </p:graphicFrame>
      <p:sp>
        <p:nvSpPr>
          <p:cNvPr id="45" name="object 45"/>
          <p:cNvSpPr/>
          <p:nvPr/>
        </p:nvSpPr>
        <p:spPr>
          <a:xfrm>
            <a:off x="2662301" y="766826"/>
            <a:ext cx="0" cy="4210050"/>
          </a:xfrm>
          <a:custGeom>
            <a:avLst/>
            <a:gdLst/>
            <a:ahLst/>
            <a:cxnLst/>
            <a:rect l="l" t="t" r="r" b="b"/>
            <a:pathLst>
              <a:path w="0" h="4210050">
                <a:moveTo>
                  <a:pt x="0" y="421005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586101" y="47863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586101" y="40243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86101" y="32623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86101" y="25003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586101" y="173837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586101" y="957325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662301" y="4976876"/>
            <a:ext cx="7791450" cy="0"/>
          </a:xfrm>
          <a:custGeom>
            <a:avLst/>
            <a:gdLst/>
            <a:ahLst/>
            <a:cxnLst/>
            <a:rect l="l" t="t" r="r" b="b"/>
            <a:pathLst>
              <a:path w="7791450" h="0">
                <a:moveTo>
                  <a:pt x="0" y="0"/>
                </a:moveTo>
                <a:lnTo>
                  <a:pt x="7791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05201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76776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38826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500876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72451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834501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996551" y="4986401"/>
            <a:ext cx="0" cy="76200"/>
          </a:xfrm>
          <a:custGeom>
            <a:avLst/>
            <a:gdLst/>
            <a:ahLst/>
            <a:cxnLst/>
            <a:rect l="l" t="t" r="r" b="b"/>
            <a:pathLst>
              <a:path w="0" h="76200">
                <a:moveTo>
                  <a:pt x="0" y="762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000375" y="4543425"/>
            <a:ext cx="7096125" cy="238125"/>
          </a:xfrm>
          <a:custGeom>
            <a:avLst/>
            <a:gdLst/>
            <a:ahLst/>
            <a:cxnLst/>
            <a:rect l="l" t="t" r="r" b="b"/>
            <a:pathLst>
              <a:path w="7096125" h="238125">
                <a:moveTo>
                  <a:pt x="0" y="238125"/>
                </a:moveTo>
                <a:lnTo>
                  <a:pt x="25526" y="238125"/>
                </a:lnTo>
                <a:lnTo>
                  <a:pt x="25526" y="228600"/>
                </a:lnTo>
                <a:lnTo>
                  <a:pt x="42544" y="228600"/>
                </a:lnTo>
                <a:lnTo>
                  <a:pt x="76454" y="228600"/>
                </a:lnTo>
                <a:lnTo>
                  <a:pt x="136017" y="228600"/>
                </a:lnTo>
                <a:lnTo>
                  <a:pt x="136017" y="219075"/>
                </a:lnTo>
                <a:lnTo>
                  <a:pt x="161417" y="219075"/>
                </a:lnTo>
                <a:lnTo>
                  <a:pt x="271907" y="219075"/>
                </a:lnTo>
                <a:lnTo>
                  <a:pt x="271907" y="209550"/>
                </a:lnTo>
                <a:lnTo>
                  <a:pt x="331470" y="209550"/>
                </a:lnTo>
                <a:lnTo>
                  <a:pt x="390905" y="209550"/>
                </a:lnTo>
                <a:lnTo>
                  <a:pt x="390905" y="200025"/>
                </a:lnTo>
                <a:lnTo>
                  <a:pt x="407924" y="200025"/>
                </a:lnTo>
                <a:lnTo>
                  <a:pt x="407924" y="190500"/>
                </a:lnTo>
                <a:lnTo>
                  <a:pt x="450469" y="190500"/>
                </a:lnTo>
                <a:lnTo>
                  <a:pt x="543940" y="190500"/>
                </a:lnTo>
                <a:lnTo>
                  <a:pt x="603376" y="190500"/>
                </a:lnTo>
                <a:lnTo>
                  <a:pt x="603376" y="180975"/>
                </a:lnTo>
                <a:lnTo>
                  <a:pt x="815848" y="180975"/>
                </a:lnTo>
                <a:lnTo>
                  <a:pt x="841375" y="180975"/>
                </a:lnTo>
                <a:lnTo>
                  <a:pt x="841375" y="171450"/>
                </a:lnTo>
                <a:lnTo>
                  <a:pt x="951864" y="171450"/>
                </a:lnTo>
                <a:lnTo>
                  <a:pt x="1206753" y="171450"/>
                </a:lnTo>
                <a:lnTo>
                  <a:pt x="1206753" y="161925"/>
                </a:lnTo>
                <a:lnTo>
                  <a:pt x="1283208" y="161925"/>
                </a:lnTo>
                <a:lnTo>
                  <a:pt x="1419225" y="161925"/>
                </a:lnTo>
                <a:lnTo>
                  <a:pt x="1419225" y="152400"/>
                </a:lnTo>
                <a:lnTo>
                  <a:pt x="1988565" y="152400"/>
                </a:lnTo>
                <a:lnTo>
                  <a:pt x="2082038" y="152400"/>
                </a:lnTo>
                <a:lnTo>
                  <a:pt x="2141601" y="152400"/>
                </a:lnTo>
                <a:lnTo>
                  <a:pt x="2337054" y="152400"/>
                </a:lnTo>
                <a:lnTo>
                  <a:pt x="3127375" y="152400"/>
                </a:lnTo>
                <a:lnTo>
                  <a:pt x="3637279" y="152400"/>
                </a:lnTo>
                <a:lnTo>
                  <a:pt x="3637279" y="142875"/>
                </a:lnTo>
                <a:lnTo>
                  <a:pt x="3713733" y="142875"/>
                </a:lnTo>
                <a:lnTo>
                  <a:pt x="3849751" y="142875"/>
                </a:lnTo>
                <a:lnTo>
                  <a:pt x="3849751" y="133350"/>
                </a:lnTo>
                <a:lnTo>
                  <a:pt x="3943223" y="133350"/>
                </a:lnTo>
                <a:lnTo>
                  <a:pt x="4351147" y="133350"/>
                </a:lnTo>
                <a:lnTo>
                  <a:pt x="4351147" y="123825"/>
                </a:lnTo>
                <a:lnTo>
                  <a:pt x="4410583" y="123825"/>
                </a:lnTo>
                <a:lnTo>
                  <a:pt x="4648581" y="123825"/>
                </a:lnTo>
                <a:lnTo>
                  <a:pt x="4648581" y="114300"/>
                </a:lnTo>
                <a:lnTo>
                  <a:pt x="4759071" y="114300"/>
                </a:lnTo>
                <a:lnTo>
                  <a:pt x="4861052" y="114300"/>
                </a:lnTo>
                <a:lnTo>
                  <a:pt x="4861052" y="104775"/>
                </a:lnTo>
                <a:lnTo>
                  <a:pt x="5166995" y="104775"/>
                </a:lnTo>
                <a:lnTo>
                  <a:pt x="5226431" y="104775"/>
                </a:lnTo>
                <a:lnTo>
                  <a:pt x="5362448" y="104775"/>
                </a:lnTo>
                <a:lnTo>
                  <a:pt x="5362448" y="95250"/>
                </a:lnTo>
                <a:lnTo>
                  <a:pt x="5422010" y="95250"/>
                </a:lnTo>
                <a:lnTo>
                  <a:pt x="5464429" y="95250"/>
                </a:lnTo>
                <a:lnTo>
                  <a:pt x="5481447" y="95250"/>
                </a:lnTo>
                <a:lnTo>
                  <a:pt x="5498465" y="95250"/>
                </a:lnTo>
                <a:lnTo>
                  <a:pt x="5498465" y="85725"/>
                </a:lnTo>
                <a:lnTo>
                  <a:pt x="5574919" y="85725"/>
                </a:lnTo>
                <a:lnTo>
                  <a:pt x="5693918" y="85725"/>
                </a:lnTo>
                <a:lnTo>
                  <a:pt x="5710935" y="85725"/>
                </a:lnTo>
                <a:lnTo>
                  <a:pt x="5770372" y="85725"/>
                </a:lnTo>
                <a:lnTo>
                  <a:pt x="5770372" y="76200"/>
                </a:lnTo>
                <a:lnTo>
                  <a:pt x="6042279" y="76200"/>
                </a:lnTo>
                <a:lnTo>
                  <a:pt x="6178296" y="76200"/>
                </a:lnTo>
                <a:lnTo>
                  <a:pt x="6220841" y="76200"/>
                </a:lnTo>
                <a:lnTo>
                  <a:pt x="6339713" y="76200"/>
                </a:lnTo>
                <a:lnTo>
                  <a:pt x="6373749" y="76200"/>
                </a:lnTo>
                <a:lnTo>
                  <a:pt x="6399276" y="76200"/>
                </a:lnTo>
                <a:lnTo>
                  <a:pt x="6433311" y="76200"/>
                </a:lnTo>
                <a:lnTo>
                  <a:pt x="6450203" y="76200"/>
                </a:lnTo>
                <a:lnTo>
                  <a:pt x="6492748" y="76200"/>
                </a:lnTo>
                <a:lnTo>
                  <a:pt x="6492748" y="66675"/>
                </a:lnTo>
                <a:lnTo>
                  <a:pt x="6535293" y="66675"/>
                </a:lnTo>
                <a:lnTo>
                  <a:pt x="6569202" y="66675"/>
                </a:lnTo>
                <a:lnTo>
                  <a:pt x="6586220" y="66675"/>
                </a:lnTo>
                <a:lnTo>
                  <a:pt x="6611747" y="66675"/>
                </a:lnTo>
                <a:lnTo>
                  <a:pt x="6628765" y="66675"/>
                </a:lnTo>
                <a:lnTo>
                  <a:pt x="6628765" y="57150"/>
                </a:lnTo>
                <a:lnTo>
                  <a:pt x="6671183" y="57150"/>
                </a:lnTo>
                <a:lnTo>
                  <a:pt x="6688201" y="57150"/>
                </a:lnTo>
                <a:lnTo>
                  <a:pt x="6747636" y="57150"/>
                </a:lnTo>
                <a:lnTo>
                  <a:pt x="6781673" y="57150"/>
                </a:lnTo>
                <a:lnTo>
                  <a:pt x="6807200" y="57150"/>
                </a:lnTo>
                <a:lnTo>
                  <a:pt x="6824218" y="57150"/>
                </a:lnTo>
                <a:lnTo>
                  <a:pt x="6824218" y="47625"/>
                </a:lnTo>
                <a:lnTo>
                  <a:pt x="6841235" y="47625"/>
                </a:lnTo>
                <a:lnTo>
                  <a:pt x="6858127" y="47625"/>
                </a:lnTo>
                <a:lnTo>
                  <a:pt x="6883654" y="47625"/>
                </a:lnTo>
                <a:lnTo>
                  <a:pt x="6900672" y="47625"/>
                </a:lnTo>
                <a:lnTo>
                  <a:pt x="6900672" y="38100"/>
                </a:lnTo>
                <a:lnTo>
                  <a:pt x="6917690" y="38100"/>
                </a:lnTo>
                <a:lnTo>
                  <a:pt x="6917690" y="28575"/>
                </a:lnTo>
                <a:lnTo>
                  <a:pt x="6943217" y="28575"/>
                </a:lnTo>
                <a:lnTo>
                  <a:pt x="6943217" y="19050"/>
                </a:lnTo>
                <a:lnTo>
                  <a:pt x="6960108" y="19050"/>
                </a:lnTo>
                <a:lnTo>
                  <a:pt x="6960108" y="19050"/>
                </a:lnTo>
                <a:lnTo>
                  <a:pt x="6977126" y="19050"/>
                </a:lnTo>
                <a:lnTo>
                  <a:pt x="6994144" y="19050"/>
                </a:lnTo>
                <a:lnTo>
                  <a:pt x="7019671" y="19050"/>
                </a:lnTo>
                <a:lnTo>
                  <a:pt x="7036689" y="19050"/>
                </a:lnTo>
                <a:lnTo>
                  <a:pt x="7053580" y="19050"/>
                </a:lnTo>
                <a:lnTo>
                  <a:pt x="7053580" y="9525"/>
                </a:lnTo>
                <a:lnTo>
                  <a:pt x="7079107" y="9525"/>
                </a:lnTo>
                <a:lnTo>
                  <a:pt x="7079107" y="0"/>
                </a:lnTo>
                <a:lnTo>
                  <a:pt x="7096125" y="0"/>
                </a:lnTo>
              </a:path>
            </a:pathLst>
          </a:custGeom>
          <a:ln w="19050">
            <a:solidFill>
              <a:srgbClr val="209F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4539996" y="200405"/>
            <a:ext cx="315087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</a:t>
            </a:r>
            <a:r>
              <a:rPr dirty="0" spc="-55"/>
              <a:t> </a:t>
            </a:r>
            <a:r>
              <a:rPr dirty="0" spc="-10"/>
              <a:t>Outcome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730" y="212343"/>
            <a:ext cx="3300729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Clinical</a:t>
            </a:r>
            <a:r>
              <a:rPr dirty="0" spc="-80"/>
              <a:t> </a:t>
            </a:r>
            <a:r>
              <a:rPr dirty="0"/>
              <a:t>Outcomes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05713" y="1002664"/>
          <a:ext cx="10781030" cy="4852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6080"/>
                <a:gridCol w="1860549"/>
                <a:gridCol w="1962150"/>
                <a:gridCol w="1832610"/>
                <a:gridCol w="2197734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1855"/>
                        </a:lnSpc>
                        <a:spcBef>
                          <a:spcPts val="275"/>
                        </a:spcBef>
                      </a:pPr>
                      <a:r>
                        <a:rPr dirty="0" sz="15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Total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algn="ctr" marL="6985">
                        <a:lnSpc>
                          <a:spcPts val="143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(n=1839)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855"/>
                        </a:lnSpc>
                        <a:spcBef>
                          <a:spcPts val="275"/>
                        </a:spcBef>
                      </a:pP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AngioFFR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algn="ctr" marR="41275">
                        <a:lnSpc>
                          <a:spcPts val="143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(n=923)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ts val="1855"/>
                        </a:lnSpc>
                        <a:spcBef>
                          <a:spcPts val="275"/>
                        </a:spcBef>
                      </a:pP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IVUS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  <a:p>
                      <a:pPr algn="ctr" marR="38735">
                        <a:lnSpc>
                          <a:spcPts val="143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(n=916)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B="0" marT="349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57250" marR="676275" indent="-157480">
                        <a:lnSpc>
                          <a:spcPct val="100899"/>
                        </a:lnSpc>
                        <a:spcBef>
                          <a:spcPts val="20"/>
                        </a:spcBef>
                      </a:pPr>
                      <a:r>
                        <a:rPr dirty="0" sz="1550" spc="3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  <a:r>
                        <a:rPr dirty="0" sz="1550" spc="-6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</a:t>
                      </a: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r</a:t>
                      </a:r>
                      <a:r>
                        <a:rPr dirty="0" sz="155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dirty="0" sz="1550" spc="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n</a:t>
                      </a: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  </a:t>
                      </a:r>
                      <a:r>
                        <a:rPr dirty="0" sz="1550" spc="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95%CI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44386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dirty="0" sz="1550" spc="15" b="1">
                          <a:latin typeface="Arial Narrow"/>
                          <a:cs typeface="Arial Narrow"/>
                        </a:rPr>
                        <a:t>Death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12001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96206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55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Any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28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(1.6)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0">
                          <a:latin typeface="Arial Narrow"/>
                          <a:cs typeface="Arial Narrow"/>
                        </a:rPr>
                        <a:t>16</a:t>
                      </a:r>
                      <a:r>
                        <a:rPr dirty="0" sz="15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(1.8)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470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12</a:t>
                      </a:r>
                      <a:r>
                        <a:rPr dirty="0" sz="1550" spc="-5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(1.3)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406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0.4%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(-0.7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55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0">
                          <a:latin typeface="Arial Narrow"/>
                          <a:cs typeface="Arial Narrow"/>
                        </a:rPr>
                        <a:t>1.6)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5017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From </a:t>
                      </a:r>
                      <a:r>
                        <a:rPr dirty="0" sz="1550" spc="15">
                          <a:latin typeface="Arial Narrow"/>
                          <a:cs typeface="Arial Narrow"/>
                        </a:rPr>
                        <a:t>cardiac</a:t>
                      </a:r>
                      <a:r>
                        <a:rPr dirty="0" sz="1550" spc="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>
                          <a:latin typeface="Arial Narrow"/>
                          <a:cs typeface="Arial Narrow"/>
                        </a:rPr>
                        <a:t>cause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(0.6)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55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(0.7)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883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5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(0.4)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406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0.2%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(-0.5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to</a:t>
                      </a:r>
                      <a:r>
                        <a:rPr dirty="0" sz="1550" spc="-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0">
                          <a:latin typeface="Arial Narrow"/>
                          <a:cs typeface="Arial Narrow"/>
                        </a:rPr>
                        <a:t>0.9)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722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10" b="1">
                          <a:latin typeface="Arial Narrow"/>
                          <a:cs typeface="Arial Narrow"/>
                        </a:rPr>
                        <a:t>Myocardial</a:t>
                      </a:r>
                      <a:r>
                        <a:rPr dirty="0" sz="1550" spc="3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 b="1">
                          <a:latin typeface="Arial Narrow"/>
                          <a:cs typeface="Arial Narrow"/>
                        </a:rPr>
                        <a:t>infarction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55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Any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(0.6)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55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(0.7)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883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4</a:t>
                      </a:r>
                      <a:r>
                        <a:rPr dirty="0" sz="15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(0.4)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406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0.2% (-0.5 to</a:t>
                      </a:r>
                      <a:r>
                        <a:rPr dirty="0" sz="155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0">
                          <a:latin typeface="Arial Narrow"/>
                          <a:cs typeface="Arial Narrow"/>
                        </a:rPr>
                        <a:t>0.9)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5290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1550" spc="-10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5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>
                          <a:latin typeface="Arial Narrow"/>
                          <a:cs typeface="Arial Narrow"/>
                        </a:rPr>
                        <a:t>vessel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1 (0.05)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>
                          <a:latin typeface="Arial Narrow"/>
                          <a:cs typeface="Arial Narrow"/>
                        </a:rPr>
                        <a:t>0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934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1</a:t>
                      </a:r>
                      <a:r>
                        <a:rPr dirty="0" sz="1550" spc="-8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(0.1)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108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-0.1% (-0.3 to</a:t>
                      </a:r>
                      <a:r>
                        <a:rPr dirty="0" sz="155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5">
                          <a:latin typeface="Arial Narrow"/>
                          <a:cs typeface="Arial Narrow"/>
                        </a:rPr>
                        <a:t>0.1)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701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15" b="1">
                          <a:latin typeface="Arial Narrow"/>
                          <a:cs typeface="Arial Narrow"/>
                        </a:rPr>
                        <a:t>Revascularization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6285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5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dirty="0" sz="14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Any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77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(4.4)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36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(4.1)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41</a:t>
                      </a:r>
                      <a:r>
                        <a:rPr dirty="0" sz="1550" spc="-1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(4.7)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108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-0.6% (-2.5 to</a:t>
                      </a:r>
                      <a:r>
                        <a:rPr dirty="0" sz="155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5">
                          <a:latin typeface="Arial Narrow"/>
                          <a:cs typeface="Arial Narrow"/>
                        </a:rPr>
                        <a:t>1.4)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6303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Ischemia</a:t>
                      </a:r>
                      <a:r>
                        <a:rPr dirty="0" sz="155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>
                          <a:latin typeface="Arial Narrow"/>
                          <a:cs typeface="Arial Narrow"/>
                        </a:rPr>
                        <a:t>driven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54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(3.0)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25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(2.8)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dirty="0" sz="1550" spc="-1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(3.3)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1084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-0.4% (-2.0 to</a:t>
                      </a:r>
                      <a:r>
                        <a:rPr dirty="0" sz="155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5">
                          <a:latin typeface="Arial Narrow"/>
                          <a:cs typeface="Arial Narrow"/>
                        </a:rPr>
                        <a:t>1.2)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5195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5">
                          <a:latin typeface="Arial Narrow"/>
                          <a:cs typeface="Arial Narrow"/>
                        </a:rPr>
                        <a:t>- </a:t>
                      </a:r>
                      <a:r>
                        <a:rPr dirty="0" sz="1550" spc="-10">
                          <a:latin typeface="Arial Narrow"/>
                          <a:cs typeface="Arial Narrow"/>
                        </a:rPr>
                        <a:t>Target</a:t>
                      </a:r>
                      <a:r>
                        <a:rPr dirty="0" sz="155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>
                          <a:latin typeface="Arial Narrow"/>
                          <a:cs typeface="Arial Narrow"/>
                        </a:rPr>
                        <a:t>vessel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29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(1.7)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4508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(1.7)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6496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14</a:t>
                      </a:r>
                      <a:r>
                        <a:rPr dirty="0" sz="1550" spc="-12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(1.6)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406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0.1% (-1.1 to</a:t>
                      </a:r>
                      <a:r>
                        <a:rPr dirty="0" sz="1550" spc="-6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0">
                          <a:latin typeface="Arial Narrow"/>
                          <a:cs typeface="Arial Narrow"/>
                        </a:rPr>
                        <a:t>1.3)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4377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20" b="1">
                          <a:latin typeface="Arial Narrow"/>
                          <a:cs typeface="Arial Narrow"/>
                        </a:rPr>
                        <a:t>Stroke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25">
                          <a:latin typeface="Arial Narrow"/>
                          <a:cs typeface="Arial Narrow"/>
                        </a:rPr>
                        <a:t>15</a:t>
                      </a:r>
                      <a:r>
                        <a:rPr dirty="0" sz="1550" spc="-3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(0.8)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7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6</a:t>
                      </a:r>
                      <a:r>
                        <a:rPr dirty="0" sz="155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5">
                          <a:latin typeface="Arial Narrow"/>
                          <a:cs typeface="Arial Narrow"/>
                        </a:rPr>
                        <a:t>(0.7)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883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9</a:t>
                      </a:r>
                      <a:r>
                        <a:rPr dirty="0" sz="1550" spc="-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0">
                          <a:latin typeface="Arial Narrow"/>
                          <a:cs typeface="Arial Narrow"/>
                        </a:rPr>
                        <a:t>(1.0)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108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550" spc="10">
                          <a:latin typeface="Arial Narrow"/>
                          <a:cs typeface="Arial Narrow"/>
                        </a:rPr>
                        <a:t>-0.3% (-1.2 to</a:t>
                      </a:r>
                      <a:r>
                        <a:rPr dirty="0" sz="1550" spc="-7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25">
                          <a:latin typeface="Arial Narrow"/>
                          <a:cs typeface="Arial Narrow"/>
                        </a:rPr>
                        <a:t>0.5)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6834" y="212343"/>
            <a:ext cx="3427729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Subgroup</a:t>
            </a:r>
            <a:r>
              <a:rPr dirty="0" spc="-200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/>
          <p:nvPr/>
        </p:nvSpPr>
        <p:spPr>
          <a:xfrm>
            <a:off x="2442496" y="963239"/>
            <a:ext cx="7339125" cy="4582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346825" y="5729604"/>
            <a:ext cx="107378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Favors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AngioFFR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600" y="5729604"/>
            <a:ext cx="78105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Favors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IVUS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62798" y="5624512"/>
            <a:ext cx="900430" cy="76200"/>
          </a:xfrm>
          <a:custGeom>
            <a:avLst/>
            <a:gdLst/>
            <a:ahLst/>
            <a:cxnLst/>
            <a:rect l="l" t="t" r="r" b="b"/>
            <a:pathLst>
              <a:path w="900429" h="76200">
                <a:moveTo>
                  <a:pt x="823849" y="0"/>
                </a:moveTo>
                <a:lnTo>
                  <a:pt x="823849" y="76200"/>
                </a:lnTo>
                <a:lnTo>
                  <a:pt x="887349" y="44450"/>
                </a:lnTo>
                <a:lnTo>
                  <a:pt x="836549" y="44450"/>
                </a:lnTo>
                <a:lnTo>
                  <a:pt x="836549" y="31750"/>
                </a:lnTo>
                <a:lnTo>
                  <a:pt x="887349" y="31750"/>
                </a:lnTo>
                <a:lnTo>
                  <a:pt x="823849" y="0"/>
                </a:lnTo>
                <a:close/>
              </a:path>
              <a:path w="900429" h="76200">
                <a:moveTo>
                  <a:pt x="8238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23849" y="44450"/>
                </a:lnTo>
                <a:lnTo>
                  <a:pt x="823849" y="31750"/>
                </a:lnTo>
                <a:close/>
              </a:path>
              <a:path w="900429" h="76200">
                <a:moveTo>
                  <a:pt x="887349" y="31750"/>
                </a:moveTo>
                <a:lnTo>
                  <a:pt x="836549" y="31750"/>
                </a:lnTo>
                <a:lnTo>
                  <a:pt x="836549" y="44450"/>
                </a:lnTo>
                <a:lnTo>
                  <a:pt x="887349" y="44450"/>
                </a:lnTo>
                <a:lnTo>
                  <a:pt x="900049" y="38100"/>
                </a:lnTo>
                <a:lnTo>
                  <a:pt x="88734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58026" y="5624512"/>
            <a:ext cx="900430" cy="76200"/>
          </a:xfrm>
          <a:custGeom>
            <a:avLst/>
            <a:gdLst/>
            <a:ahLst/>
            <a:cxnLst/>
            <a:rect l="l" t="t" r="r" b="b"/>
            <a:pathLst>
              <a:path w="9004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373" y="44450"/>
                </a:lnTo>
                <a:lnTo>
                  <a:pt x="63373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00429" h="76200">
                <a:moveTo>
                  <a:pt x="76200" y="31750"/>
                </a:moveTo>
                <a:lnTo>
                  <a:pt x="63373" y="31750"/>
                </a:lnTo>
                <a:lnTo>
                  <a:pt x="63373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900429" h="76200">
                <a:moveTo>
                  <a:pt x="89992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899922" y="44450"/>
                </a:lnTo>
                <a:lnTo>
                  <a:pt x="89992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3729" y="1679892"/>
            <a:ext cx="215455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 Narrow"/>
                <a:cs typeface="Arial Narrow"/>
              </a:rPr>
              <a:t>Medical</a:t>
            </a:r>
            <a:r>
              <a:rPr dirty="0" sz="2400" spc="-15" b="1">
                <a:latin typeface="Arial Narrow"/>
                <a:cs typeface="Arial Narrow"/>
              </a:rPr>
              <a:t> </a:t>
            </a:r>
            <a:r>
              <a:rPr dirty="0" sz="2400" spc="-5" b="1">
                <a:latin typeface="Arial Narrow"/>
                <a:cs typeface="Arial Narrow"/>
              </a:rPr>
              <a:t>treatment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5"/>
              </a:spcBef>
            </a:pPr>
            <a:r>
              <a:rPr dirty="0"/>
              <a:t>Primary </a:t>
            </a:r>
            <a:r>
              <a:rPr dirty="0" spc="-10"/>
              <a:t>Outcome According </a:t>
            </a:r>
            <a:r>
              <a:rPr dirty="0"/>
              <a:t>to</a:t>
            </a:r>
            <a:r>
              <a:rPr dirty="0" spc="-90"/>
              <a:t> </a:t>
            </a:r>
            <a:r>
              <a:rPr dirty="0" spc="-20"/>
              <a:t>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06230" y="1644649"/>
            <a:ext cx="44704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30" b="1">
                <a:latin typeface="Arial Narrow"/>
                <a:cs typeface="Arial Narrow"/>
              </a:rPr>
              <a:t>P</a:t>
            </a:r>
            <a:r>
              <a:rPr dirty="0" sz="2400" b="1">
                <a:latin typeface="Arial Narrow"/>
                <a:cs typeface="Arial Narrow"/>
              </a:rPr>
              <a:t>CI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202" y="2344368"/>
            <a:ext cx="5918090" cy="3102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2200" y="2370931"/>
            <a:ext cx="5876935" cy="3076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341616" y="2335212"/>
            <a:ext cx="41821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Absolute difference, 0.5%; 95% </a:t>
            </a:r>
            <a:r>
              <a:rPr dirty="0" sz="1800" spc="5">
                <a:latin typeface="Arial Narrow"/>
                <a:cs typeface="Arial Narrow"/>
              </a:rPr>
              <a:t>CI, </a:t>
            </a:r>
            <a:r>
              <a:rPr dirty="0" sz="1800">
                <a:latin typeface="Arial Narrow"/>
                <a:cs typeface="Arial Narrow"/>
              </a:rPr>
              <a:t>-2.2% </a:t>
            </a:r>
            <a:r>
              <a:rPr dirty="0" sz="1800" spc="15">
                <a:latin typeface="Arial Narrow"/>
                <a:cs typeface="Arial Narrow"/>
              </a:rPr>
              <a:t>to</a:t>
            </a:r>
            <a:r>
              <a:rPr dirty="0" sz="1800" spc="-140">
                <a:latin typeface="Arial Narrow"/>
                <a:cs typeface="Arial Narrow"/>
              </a:rPr>
              <a:t> </a:t>
            </a:r>
            <a:r>
              <a:rPr dirty="0" sz="1800" spc="5">
                <a:latin typeface="Arial Narrow"/>
                <a:cs typeface="Arial Narrow"/>
              </a:rPr>
              <a:t>3.2%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969" y="2336482"/>
            <a:ext cx="418337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Narrow"/>
                <a:cs typeface="Arial Narrow"/>
              </a:rPr>
              <a:t>Absolute difference, 0.8%; 95% </a:t>
            </a:r>
            <a:r>
              <a:rPr dirty="0" sz="1800" spc="5">
                <a:latin typeface="Arial Narrow"/>
                <a:cs typeface="Arial Narrow"/>
              </a:rPr>
              <a:t>CI, </a:t>
            </a:r>
            <a:r>
              <a:rPr dirty="0" sz="1800">
                <a:latin typeface="Arial Narrow"/>
                <a:cs typeface="Arial Narrow"/>
              </a:rPr>
              <a:t>-2.7% </a:t>
            </a:r>
            <a:r>
              <a:rPr dirty="0" sz="1800" spc="15">
                <a:latin typeface="Arial Narrow"/>
                <a:cs typeface="Arial Narrow"/>
              </a:rPr>
              <a:t>to</a:t>
            </a:r>
            <a:r>
              <a:rPr dirty="0" sz="1800" spc="-125">
                <a:latin typeface="Arial Narrow"/>
                <a:cs typeface="Arial Narrow"/>
              </a:rPr>
              <a:t> </a:t>
            </a:r>
            <a:r>
              <a:rPr dirty="0" sz="1800" spc="5">
                <a:latin typeface="Arial Narrow"/>
                <a:cs typeface="Arial Narrow"/>
              </a:rPr>
              <a:t>4.2%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6571" y="212343"/>
            <a:ext cx="202628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Limitations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34365" marR="302260" indent="-457834">
              <a:lnSpc>
                <a:spcPct val="151200"/>
              </a:lnSpc>
              <a:spcBef>
                <a:spcPts val="100"/>
              </a:spcBef>
              <a:buFont typeface="Wingdings"/>
              <a:buChar char=""/>
              <a:tabLst>
                <a:tab pos="634365" algn="l"/>
                <a:tab pos="635000" algn="l"/>
              </a:tabLst>
            </a:pPr>
            <a:r>
              <a:rPr dirty="0" spc="5"/>
              <a:t>The </a:t>
            </a:r>
            <a:r>
              <a:rPr dirty="0"/>
              <a:t>study </a:t>
            </a:r>
            <a:r>
              <a:rPr dirty="0" spc="-5"/>
              <a:t>population </a:t>
            </a:r>
            <a:r>
              <a:rPr dirty="0" spc="-10"/>
              <a:t>had </a:t>
            </a:r>
            <a:r>
              <a:rPr dirty="0"/>
              <a:t>relatively </a:t>
            </a:r>
            <a:r>
              <a:rPr dirty="0" spc="-15"/>
              <a:t>low </a:t>
            </a:r>
            <a:r>
              <a:rPr dirty="0"/>
              <a:t>anatomical </a:t>
            </a:r>
            <a:r>
              <a:rPr dirty="0" spc="-20"/>
              <a:t>complexity, </a:t>
            </a:r>
            <a:r>
              <a:rPr dirty="0" spc="-5"/>
              <a:t>with </a:t>
            </a:r>
            <a:r>
              <a:rPr dirty="0"/>
              <a:t>a median </a:t>
            </a:r>
            <a:r>
              <a:rPr dirty="0" spc="-35"/>
              <a:t>SYNTAX  </a:t>
            </a:r>
            <a:r>
              <a:rPr dirty="0" spc="5"/>
              <a:t>score </a:t>
            </a:r>
            <a:r>
              <a:rPr dirty="0" spc="-25"/>
              <a:t>of</a:t>
            </a:r>
            <a:r>
              <a:rPr dirty="0" spc="20"/>
              <a:t> </a:t>
            </a:r>
            <a:r>
              <a:rPr dirty="0" spc="10"/>
              <a:t>9.</a:t>
            </a:r>
          </a:p>
          <a:p>
            <a:pPr marL="634365" marR="5080" indent="-457834">
              <a:lnSpc>
                <a:spcPct val="151200"/>
              </a:lnSpc>
              <a:spcBef>
                <a:spcPts val="525"/>
              </a:spcBef>
              <a:buFont typeface="Wingdings"/>
              <a:buChar char=""/>
              <a:tabLst>
                <a:tab pos="634365" algn="l"/>
                <a:tab pos="635000" algn="l"/>
              </a:tabLst>
            </a:pPr>
            <a:r>
              <a:rPr dirty="0" spc="5"/>
              <a:t>The </a:t>
            </a:r>
            <a:r>
              <a:rPr dirty="0" spc="-15"/>
              <a:t>PCI </a:t>
            </a:r>
            <a:r>
              <a:rPr dirty="0" spc="-5"/>
              <a:t>criteria </a:t>
            </a:r>
            <a:r>
              <a:rPr dirty="0"/>
              <a:t>in the IVUS </a:t>
            </a:r>
            <a:r>
              <a:rPr dirty="0" spc="-15"/>
              <a:t>group </a:t>
            </a:r>
            <a:r>
              <a:rPr dirty="0" spc="10"/>
              <a:t>may have </a:t>
            </a:r>
            <a:r>
              <a:rPr dirty="0" spc="-5"/>
              <a:t>contributed </a:t>
            </a:r>
            <a:r>
              <a:rPr dirty="0" spc="25"/>
              <a:t>to </a:t>
            </a:r>
            <a:r>
              <a:rPr dirty="0"/>
              <a:t>the </a:t>
            </a:r>
            <a:r>
              <a:rPr dirty="0" spc="-10"/>
              <a:t>higher </a:t>
            </a:r>
            <a:r>
              <a:rPr dirty="0" spc="10"/>
              <a:t>PCI </a:t>
            </a:r>
            <a:r>
              <a:rPr dirty="0" spc="5"/>
              <a:t>rate, </a:t>
            </a:r>
            <a:r>
              <a:rPr dirty="0" spc="10"/>
              <a:t>given </a:t>
            </a:r>
            <a:r>
              <a:rPr dirty="0"/>
              <a:t>the  </a:t>
            </a:r>
            <a:r>
              <a:rPr dirty="0" spc="5"/>
              <a:t>lack </a:t>
            </a:r>
            <a:r>
              <a:rPr dirty="0" spc="10"/>
              <a:t>of </a:t>
            </a:r>
            <a:r>
              <a:rPr dirty="0"/>
              <a:t>a </a:t>
            </a:r>
            <a:r>
              <a:rPr dirty="0" spc="-5"/>
              <a:t>definitive </a:t>
            </a:r>
            <a:r>
              <a:rPr dirty="0"/>
              <a:t>standard for </a:t>
            </a:r>
            <a:r>
              <a:rPr dirty="0" spc="5"/>
              <a:t>IVUS-guided</a:t>
            </a:r>
            <a:r>
              <a:rPr dirty="0" spc="-10"/>
              <a:t> </a:t>
            </a:r>
            <a:r>
              <a:rPr dirty="0" spc="-5"/>
              <a:t>revascularization.</a:t>
            </a:r>
          </a:p>
          <a:p>
            <a:pPr marL="634365" marR="313690" indent="-457834">
              <a:lnSpc>
                <a:spcPct val="150000"/>
              </a:lnSpc>
              <a:spcBef>
                <a:spcPts val="565"/>
              </a:spcBef>
              <a:buFont typeface="Wingdings"/>
              <a:buChar char=""/>
              <a:tabLst>
                <a:tab pos="634365" algn="l"/>
                <a:tab pos="635000" algn="l"/>
              </a:tabLst>
            </a:pPr>
            <a:r>
              <a:rPr dirty="0" spc="5"/>
              <a:t>The </a:t>
            </a:r>
            <a:r>
              <a:rPr dirty="0" spc="-10"/>
              <a:t>higher </a:t>
            </a:r>
            <a:r>
              <a:rPr dirty="0" spc="10"/>
              <a:t>PCI </a:t>
            </a:r>
            <a:r>
              <a:rPr dirty="0" spc="-5"/>
              <a:t>optimization </a:t>
            </a:r>
            <a:r>
              <a:rPr dirty="0"/>
              <a:t>rate </a:t>
            </a:r>
            <a:r>
              <a:rPr dirty="0" spc="5"/>
              <a:t>was </a:t>
            </a:r>
            <a:r>
              <a:rPr dirty="0"/>
              <a:t>influenced </a:t>
            </a:r>
            <a:r>
              <a:rPr dirty="0" spc="-25"/>
              <a:t>by </a:t>
            </a:r>
            <a:r>
              <a:rPr dirty="0" spc="-15"/>
              <a:t>both </a:t>
            </a:r>
            <a:r>
              <a:rPr dirty="0"/>
              <a:t>the </a:t>
            </a:r>
            <a:r>
              <a:rPr dirty="0" spc="-5"/>
              <a:t>AngioFFR </a:t>
            </a:r>
            <a:r>
              <a:rPr dirty="0" spc="-10"/>
              <a:t>technique </a:t>
            </a:r>
            <a:r>
              <a:rPr dirty="0" spc="-5"/>
              <a:t>itself  </a:t>
            </a:r>
            <a:r>
              <a:rPr dirty="0" spc="-10"/>
              <a:t>and </a:t>
            </a:r>
            <a:r>
              <a:rPr dirty="0"/>
              <a:t>the criteria </a:t>
            </a:r>
            <a:r>
              <a:rPr dirty="0" spc="-10"/>
              <a:t>used </a:t>
            </a:r>
            <a:r>
              <a:rPr dirty="0" spc="-15"/>
              <a:t>to </a:t>
            </a:r>
            <a:r>
              <a:rPr dirty="0" spc="10"/>
              <a:t>define </a:t>
            </a:r>
            <a:r>
              <a:rPr dirty="0" spc="-5"/>
              <a:t>optimization, </a:t>
            </a:r>
            <a:r>
              <a:rPr dirty="0" spc="-25"/>
              <a:t>as </a:t>
            </a:r>
            <a:r>
              <a:rPr dirty="0" spc="10"/>
              <a:t>no </a:t>
            </a:r>
            <a:r>
              <a:rPr dirty="0" spc="-5"/>
              <a:t>universally </a:t>
            </a:r>
            <a:r>
              <a:rPr dirty="0" spc="5"/>
              <a:t>accepted </a:t>
            </a:r>
            <a:r>
              <a:rPr dirty="0" spc="-10"/>
              <a:t>standard </a:t>
            </a:r>
            <a:r>
              <a:rPr dirty="0" spc="-5"/>
              <a:t>for  AngioFFR-based </a:t>
            </a:r>
            <a:r>
              <a:rPr dirty="0" spc="10"/>
              <a:t>PCI </a:t>
            </a:r>
            <a:r>
              <a:rPr dirty="0" spc="-5"/>
              <a:t>optimization</a:t>
            </a:r>
            <a:r>
              <a:rPr dirty="0" spc="-35"/>
              <a:t> </a:t>
            </a:r>
            <a:r>
              <a:rPr dirty="0" spc="5"/>
              <a:t>exists.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1984" y="212343"/>
            <a:ext cx="227584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9497" y="1697037"/>
            <a:ext cx="9904730" cy="3237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50" spc="20">
                <a:latin typeface="Arial Narrow"/>
                <a:cs typeface="Arial Narrow"/>
              </a:rPr>
              <a:t>In </a:t>
            </a:r>
            <a:r>
              <a:rPr dirty="0" sz="2150" spc="10">
                <a:latin typeface="Arial Narrow"/>
                <a:cs typeface="Arial Narrow"/>
              </a:rPr>
              <a:t>the patients </a:t>
            </a:r>
            <a:r>
              <a:rPr dirty="0" sz="2150" spc="20">
                <a:latin typeface="Arial Narrow"/>
                <a:cs typeface="Arial Narrow"/>
              </a:rPr>
              <a:t>with </a:t>
            </a:r>
            <a:r>
              <a:rPr dirty="0" sz="2150" spc="10">
                <a:latin typeface="Arial Narrow"/>
                <a:cs typeface="Arial Narrow"/>
              </a:rPr>
              <a:t>non-complex coronary </a:t>
            </a:r>
            <a:r>
              <a:rPr dirty="0" sz="2150" spc="5">
                <a:latin typeface="Arial Narrow"/>
                <a:cs typeface="Arial Narrow"/>
              </a:rPr>
              <a:t>artery</a:t>
            </a:r>
            <a:r>
              <a:rPr dirty="0" sz="2150" spc="25">
                <a:latin typeface="Arial Narrow"/>
                <a:cs typeface="Arial Narrow"/>
              </a:rPr>
              <a:t> </a:t>
            </a:r>
            <a:r>
              <a:rPr dirty="0" sz="2150" spc="5">
                <a:latin typeface="Arial Narrow"/>
                <a:cs typeface="Arial Narrow"/>
              </a:rPr>
              <a:t>disease</a:t>
            </a:r>
            <a:endParaRPr sz="21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Narrow"/>
              <a:cs typeface="Arial Narrow"/>
            </a:endParaRPr>
          </a:p>
          <a:p>
            <a:pPr algn="just" marL="469900" marR="5080" indent="-457834">
              <a:lnSpc>
                <a:spcPct val="123700"/>
              </a:lnSpc>
              <a:buFont typeface="Wingdings"/>
              <a:buChar char=""/>
              <a:tabLst>
                <a:tab pos="470534" algn="l"/>
              </a:tabLst>
            </a:pPr>
            <a:r>
              <a:rPr dirty="0" sz="2150" spc="15">
                <a:latin typeface="Arial Narrow"/>
                <a:cs typeface="Arial Narrow"/>
              </a:rPr>
              <a:t>The AngioFFR-guided </a:t>
            </a:r>
            <a:r>
              <a:rPr dirty="0" sz="2150" spc="10">
                <a:latin typeface="Arial Narrow"/>
                <a:cs typeface="Arial Narrow"/>
              </a:rPr>
              <a:t>comprehensive </a:t>
            </a:r>
            <a:r>
              <a:rPr dirty="0" sz="2150" spc="5">
                <a:latin typeface="Arial Narrow"/>
                <a:cs typeface="Arial Narrow"/>
              </a:rPr>
              <a:t>PCI </a:t>
            </a:r>
            <a:r>
              <a:rPr dirty="0" sz="2150" spc="-10">
                <a:latin typeface="Arial Narrow"/>
                <a:cs typeface="Arial Narrow"/>
              </a:rPr>
              <a:t>strategy, </a:t>
            </a:r>
            <a:r>
              <a:rPr dirty="0" sz="2150" spc="10">
                <a:latin typeface="Arial Narrow"/>
                <a:cs typeface="Arial Narrow"/>
              </a:rPr>
              <a:t>encompassing </a:t>
            </a:r>
            <a:r>
              <a:rPr dirty="0" sz="2150" spc="5">
                <a:latin typeface="Arial Narrow"/>
                <a:cs typeface="Arial Narrow"/>
              </a:rPr>
              <a:t>PCI </a:t>
            </a:r>
            <a:r>
              <a:rPr dirty="0" sz="2150" spc="10">
                <a:latin typeface="Arial Narrow"/>
                <a:cs typeface="Arial Narrow"/>
              </a:rPr>
              <a:t>decision-making </a:t>
            </a:r>
            <a:r>
              <a:rPr dirty="0" sz="2150" spc="20">
                <a:latin typeface="Arial Narrow"/>
                <a:cs typeface="Arial Narrow"/>
              </a:rPr>
              <a:t>and  </a:t>
            </a:r>
            <a:r>
              <a:rPr dirty="0" sz="2150" spc="5">
                <a:latin typeface="Arial Narrow"/>
                <a:cs typeface="Arial Narrow"/>
              </a:rPr>
              <a:t>stent </a:t>
            </a:r>
            <a:r>
              <a:rPr dirty="0" sz="2150" spc="10">
                <a:latin typeface="Arial Narrow"/>
                <a:cs typeface="Arial Narrow"/>
              </a:rPr>
              <a:t>optimization, </a:t>
            </a:r>
            <a:r>
              <a:rPr dirty="0" sz="2150" spc="25">
                <a:latin typeface="Arial Narrow"/>
                <a:cs typeface="Arial Narrow"/>
              </a:rPr>
              <a:t>was </a:t>
            </a:r>
            <a:r>
              <a:rPr dirty="0" sz="2150" spc="15">
                <a:latin typeface="Arial Narrow"/>
                <a:cs typeface="Arial Narrow"/>
              </a:rPr>
              <a:t>non-inferior </a:t>
            </a:r>
            <a:r>
              <a:rPr dirty="0" sz="2150" spc="20">
                <a:latin typeface="Arial Narrow"/>
                <a:cs typeface="Arial Narrow"/>
              </a:rPr>
              <a:t>to </a:t>
            </a:r>
            <a:r>
              <a:rPr dirty="0" sz="2150" spc="10">
                <a:latin typeface="Arial Narrow"/>
                <a:cs typeface="Arial Narrow"/>
              </a:rPr>
              <a:t>the </a:t>
            </a:r>
            <a:r>
              <a:rPr dirty="0" sz="2150" spc="15">
                <a:latin typeface="Arial Narrow"/>
                <a:cs typeface="Arial Narrow"/>
              </a:rPr>
              <a:t>IVUS-guided </a:t>
            </a:r>
            <a:r>
              <a:rPr dirty="0" sz="2150" spc="5">
                <a:latin typeface="Arial Narrow"/>
                <a:cs typeface="Arial Narrow"/>
              </a:rPr>
              <a:t>strategy with </a:t>
            </a:r>
            <a:r>
              <a:rPr dirty="0" sz="2150" spc="10">
                <a:latin typeface="Arial Narrow"/>
                <a:cs typeface="Arial Narrow"/>
              </a:rPr>
              <a:t>respect </a:t>
            </a:r>
            <a:r>
              <a:rPr dirty="0" sz="2150" spc="20">
                <a:latin typeface="Arial Narrow"/>
                <a:cs typeface="Arial Narrow"/>
              </a:rPr>
              <a:t>to </a:t>
            </a:r>
            <a:r>
              <a:rPr dirty="0" sz="2150" spc="10">
                <a:latin typeface="Arial Narrow"/>
                <a:cs typeface="Arial Narrow"/>
              </a:rPr>
              <a:t>the composite  endpoint </a:t>
            </a:r>
            <a:r>
              <a:rPr dirty="0" sz="2150" spc="-5">
                <a:latin typeface="Arial Narrow"/>
                <a:cs typeface="Arial Narrow"/>
              </a:rPr>
              <a:t>of </a:t>
            </a:r>
            <a:r>
              <a:rPr dirty="0" sz="2150" spc="10">
                <a:latin typeface="Arial Narrow"/>
                <a:cs typeface="Arial Narrow"/>
              </a:rPr>
              <a:t>death, </a:t>
            </a:r>
            <a:r>
              <a:rPr dirty="0" sz="2150" spc="5">
                <a:latin typeface="Arial Narrow"/>
                <a:cs typeface="Arial Narrow"/>
              </a:rPr>
              <a:t>myocardial </a:t>
            </a:r>
            <a:r>
              <a:rPr dirty="0" sz="2150" spc="15">
                <a:latin typeface="Arial Narrow"/>
                <a:cs typeface="Arial Narrow"/>
              </a:rPr>
              <a:t>infarction, </a:t>
            </a:r>
            <a:r>
              <a:rPr dirty="0" sz="2150">
                <a:latin typeface="Arial Narrow"/>
                <a:cs typeface="Arial Narrow"/>
              </a:rPr>
              <a:t>or </a:t>
            </a:r>
            <a:r>
              <a:rPr dirty="0" sz="2150" spc="10">
                <a:latin typeface="Arial Narrow"/>
                <a:cs typeface="Arial Narrow"/>
              </a:rPr>
              <a:t>revascularization </a:t>
            </a:r>
            <a:r>
              <a:rPr dirty="0" sz="2150" spc="-5">
                <a:latin typeface="Arial Narrow"/>
                <a:cs typeface="Arial Narrow"/>
              </a:rPr>
              <a:t>at </a:t>
            </a:r>
            <a:r>
              <a:rPr dirty="0" sz="2150" spc="35">
                <a:latin typeface="Arial Narrow"/>
                <a:cs typeface="Arial Narrow"/>
              </a:rPr>
              <a:t>12</a:t>
            </a:r>
            <a:r>
              <a:rPr dirty="0" sz="2150" spc="100">
                <a:latin typeface="Arial Narrow"/>
                <a:cs typeface="Arial Narrow"/>
              </a:rPr>
              <a:t> </a:t>
            </a:r>
            <a:r>
              <a:rPr dirty="0" sz="2150" spc="5">
                <a:latin typeface="Arial Narrow"/>
                <a:cs typeface="Arial Narrow"/>
              </a:rPr>
              <a:t>months.</a:t>
            </a:r>
            <a:endParaRPr sz="21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250">
              <a:latin typeface="Arial Narrow"/>
              <a:cs typeface="Arial Narrow"/>
            </a:endParaRPr>
          </a:p>
          <a:p>
            <a:pPr marL="469900" indent="-457834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dirty="0" sz="2150" spc="5">
                <a:latin typeface="Arial Narrow"/>
                <a:cs typeface="Arial Narrow"/>
              </a:rPr>
              <a:t>This finding </a:t>
            </a:r>
            <a:r>
              <a:rPr dirty="0" sz="2150" spc="15">
                <a:latin typeface="Arial Narrow"/>
                <a:cs typeface="Arial Narrow"/>
              </a:rPr>
              <a:t>might </a:t>
            </a:r>
            <a:r>
              <a:rPr dirty="0" sz="2150">
                <a:latin typeface="Arial Narrow"/>
                <a:cs typeface="Arial Narrow"/>
              </a:rPr>
              <a:t>have </a:t>
            </a:r>
            <a:r>
              <a:rPr dirty="0" sz="2150" spc="15">
                <a:latin typeface="Arial Narrow"/>
                <a:cs typeface="Arial Narrow"/>
              </a:rPr>
              <a:t>implications </a:t>
            </a:r>
            <a:r>
              <a:rPr dirty="0" sz="2150" spc="10">
                <a:latin typeface="Arial Narrow"/>
                <a:cs typeface="Arial Narrow"/>
              </a:rPr>
              <a:t>for future guidelines </a:t>
            </a:r>
            <a:r>
              <a:rPr dirty="0" sz="2150">
                <a:latin typeface="Arial Narrow"/>
                <a:cs typeface="Arial Narrow"/>
              </a:rPr>
              <a:t>on </a:t>
            </a:r>
            <a:r>
              <a:rPr dirty="0" sz="2150" spc="5">
                <a:latin typeface="Arial Narrow"/>
                <a:cs typeface="Arial Narrow"/>
              </a:rPr>
              <a:t>its </a:t>
            </a:r>
            <a:r>
              <a:rPr dirty="0" sz="2150" spc="-5">
                <a:latin typeface="Arial Narrow"/>
                <a:cs typeface="Arial Narrow"/>
              </a:rPr>
              <a:t>role </a:t>
            </a:r>
            <a:r>
              <a:rPr dirty="0" sz="2150" spc="20">
                <a:latin typeface="Arial Narrow"/>
                <a:cs typeface="Arial Narrow"/>
              </a:rPr>
              <a:t>and</a:t>
            </a:r>
            <a:r>
              <a:rPr dirty="0" sz="2150" spc="190">
                <a:latin typeface="Arial Narrow"/>
                <a:cs typeface="Arial Narrow"/>
              </a:rPr>
              <a:t> </a:t>
            </a:r>
            <a:r>
              <a:rPr dirty="0" sz="2150" spc="10">
                <a:latin typeface="Arial Narrow"/>
                <a:cs typeface="Arial Narrow"/>
              </a:rPr>
              <a:t>application.</a:t>
            </a:r>
            <a:endParaRPr sz="21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267" y="4669472"/>
            <a:ext cx="2949575" cy="10007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60"/>
              </a:spcBef>
            </a:pPr>
            <a:r>
              <a:rPr dirty="0" sz="1550" spc="20">
                <a:solidFill>
                  <a:srgbClr val="D9D9D9"/>
                </a:solidFill>
                <a:latin typeface="Segoe UI"/>
                <a:cs typeface="Segoe UI"/>
              </a:rPr>
              <a:t>It symbolizes </a:t>
            </a:r>
            <a:r>
              <a:rPr dirty="0" sz="1550" spc="35">
                <a:solidFill>
                  <a:srgbClr val="D9D9D9"/>
                </a:solidFill>
                <a:latin typeface="Segoe UI"/>
                <a:cs typeface="Segoe UI"/>
              </a:rPr>
              <a:t>the </a:t>
            </a:r>
            <a:r>
              <a:rPr dirty="0" sz="1550" spc="-5">
                <a:solidFill>
                  <a:srgbClr val="D9D9D9"/>
                </a:solidFill>
                <a:latin typeface="Segoe UI"/>
                <a:cs typeface="Segoe UI"/>
              </a:rPr>
              <a:t>value </a:t>
            </a:r>
            <a:r>
              <a:rPr dirty="0" sz="1550" spc="15">
                <a:solidFill>
                  <a:srgbClr val="D9D9D9"/>
                </a:solidFill>
                <a:latin typeface="Segoe UI"/>
                <a:cs typeface="Segoe UI"/>
              </a:rPr>
              <a:t>treasured  </a:t>
            </a:r>
            <a:r>
              <a:rPr dirty="0" sz="1550" spc="35">
                <a:solidFill>
                  <a:srgbClr val="D9D9D9"/>
                </a:solidFill>
                <a:latin typeface="Segoe UI"/>
                <a:cs typeface="Segoe UI"/>
              </a:rPr>
              <a:t>by </a:t>
            </a:r>
            <a:r>
              <a:rPr dirty="0" sz="1550" spc="20">
                <a:solidFill>
                  <a:srgbClr val="D9D9D9"/>
                </a:solidFill>
                <a:latin typeface="Segoe UI"/>
                <a:cs typeface="Segoe UI"/>
              </a:rPr>
              <a:t>SAHZU people </a:t>
            </a:r>
            <a:r>
              <a:rPr dirty="0" sz="1550" spc="15">
                <a:solidFill>
                  <a:srgbClr val="D9D9D9"/>
                </a:solidFill>
                <a:latin typeface="Segoe UI"/>
                <a:cs typeface="Segoe UI"/>
              </a:rPr>
              <a:t>till today:  ”</a:t>
            </a:r>
            <a:r>
              <a:rPr dirty="0" sz="1550" spc="15" b="1" i="1">
                <a:solidFill>
                  <a:srgbClr val="D9D9D9"/>
                </a:solidFill>
                <a:latin typeface="Segoe UI"/>
                <a:cs typeface="Segoe UI"/>
              </a:rPr>
              <a:t>The </a:t>
            </a:r>
            <a:r>
              <a:rPr dirty="0" sz="1550" spc="25" b="1" i="1">
                <a:solidFill>
                  <a:srgbClr val="D9D9D9"/>
                </a:solidFill>
                <a:latin typeface="Segoe UI"/>
                <a:cs typeface="Segoe UI"/>
              </a:rPr>
              <a:t>Needs </a:t>
            </a:r>
            <a:r>
              <a:rPr dirty="0" sz="1550" spc="-30" b="1" i="1">
                <a:solidFill>
                  <a:srgbClr val="D9D9D9"/>
                </a:solidFill>
                <a:latin typeface="Segoe UI"/>
                <a:cs typeface="Segoe UI"/>
              </a:rPr>
              <a:t>of </a:t>
            </a:r>
            <a:r>
              <a:rPr dirty="0" sz="1550" spc="10" b="1" i="1">
                <a:solidFill>
                  <a:srgbClr val="D9D9D9"/>
                </a:solidFill>
                <a:latin typeface="Segoe UI"/>
                <a:cs typeface="Segoe UI"/>
              </a:rPr>
              <a:t>Patients and  </a:t>
            </a:r>
            <a:r>
              <a:rPr dirty="0" sz="1550" spc="20" b="1" i="1">
                <a:solidFill>
                  <a:srgbClr val="D9D9D9"/>
                </a:solidFill>
                <a:latin typeface="Segoe UI"/>
                <a:cs typeface="Segoe UI"/>
              </a:rPr>
              <a:t>Customers </a:t>
            </a:r>
            <a:r>
              <a:rPr dirty="0" sz="1550" spc="40" b="1" i="1">
                <a:solidFill>
                  <a:srgbClr val="D9D9D9"/>
                </a:solidFill>
                <a:latin typeface="Segoe UI"/>
                <a:cs typeface="Segoe UI"/>
              </a:rPr>
              <a:t>Come</a:t>
            </a:r>
            <a:r>
              <a:rPr dirty="0" sz="1550" spc="10" b="1" i="1">
                <a:solidFill>
                  <a:srgbClr val="D9D9D9"/>
                </a:solidFill>
                <a:latin typeface="Segoe UI"/>
                <a:cs typeface="Segoe UI"/>
              </a:rPr>
              <a:t> </a:t>
            </a:r>
            <a:r>
              <a:rPr dirty="0" sz="1550" spc="-25" b="1" i="1">
                <a:solidFill>
                  <a:srgbClr val="D9D9D9"/>
                </a:solidFill>
                <a:latin typeface="Segoe UI"/>
                <a:cs typeface="Segoe UI"/>
              </a:rPr>
              <a:t>First</a:t>
            </a:r>
            <a:r>
              <a:rPr dirty="0" sz="1550" spc="-25">
                <a:solidFill>
                  <a:srgbClr val="D9D9D9"/>
                </a:solidFill>
                <a:latin typeface="Segoe UI"/>
                <a:cs typeface="Segoe UI"/>
              </a:rPr>
              <a:t>.”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044" y="1053147"/>
            <a:ext cx="2448560" cy="203390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>
              <a:lnSpc>
                <a:spcPts val="7890"/>
              </a:lnSpc>
              <a:spcBef>
                <a:spcPts val="395"/>
              </a:spcBef>
            </a:pPr>
            <a:r>
              <a:rPr dirty="0" sz="6600" spc="25" b="1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dirty="0" sz="6600" spc="-5" b="1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dirty="0" sz="6600" spc="-30" b="1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dirty="0" sz="6600" spc="-20" b="1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dirty="0" sz="6600" b="1">
                <a:solidFill>
                  <a:srgbClr val="FFFFFF"/>
                </a:solidFill>
                <a:latin typeface="Segoe UI"/>
                <a:cs typeface="Segoe UI"/>
              </a:rPr>
              <a:t>k  </a:t>
            </a:r>
            <a:r>
              <a:rPr dirty="0" sz="6600" spc="-210" b="1">
                <a:solidFill>
                  <a:srgbClr val="FFFFFF"/>
                </a:solidFill>
                <a:latin typeface="Segoe UI"/>
                <a:cs typeface="Segoe UI"/>
              </a:rPr>
              <a:t>You</a:t>
            </a:r>
            <a:r>
              <a:rPr dirty="0" sz="6600" b="1">
                <a:solidFill>
                  <a:srgbClr val="FFFFFF"/>
                </a:solidFill>
                <a:latin typeface="Segoe UI"/>
                <a:cs typeface="Segoe UI"/>
              </a:rPr>
              <a:t> !</a:t>
            </a:r>
            <a:endParaRPr sz="6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5325" y="219075"/>
            <a:ext cx="7077075" cy="1162050"/>
          </a:xfrm>
          <a:prstGeom prst="rect">
            <a:avLst/>
          </a:prstGeom>
          <a:solidFill>
            <a:srgbClr val="1E1C11"/>
          </a:solidFill>
        </p:spPr>
        <p:txBody>
          <a:bodyPr wrap="square" lIns="0" tIns="3810" rIns="0" bIns="0" rtlCol="0" vert="horz">
            <a:spAutoFit/>
          </a:bodyPr>
          <a:lstStyle/>
          <a:p>
            <a:pPr marL="98425" marR="267335">
              <a:lnSpc>
                <a:spcPct val="153400"/>
              </a:lnSpc>
              <a:spcBef>
                <a:spcPts val="30"/>
              </a:spcBef>
            </a:pP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photo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550" spc="5">
                <a:solidFill>
                  <a:srgbClr val="FFFFFF"/>
                </a:solidFill>
                <a:latin typeface="Arial"/>
                <a:cs typeface="Arial"/>
              </a:rPr>
              <a:t>early 20th century. </a:t>
            </a: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scene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captures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dirty="0" sz="1550" spc="5">
                <a:solidFill>
                  <a:srgbClr val="FFFFFF"/>
                </a:solidFill>
                <a:latin typeface="Arial"/>
                <a:cs typeface="Arial"/>
              </a:rPr>
              <a:t>David  </a:t>
            </a: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Duncan </a:t>
            </a:r>
            <a:r>
              <a:rPr dirty="0" sz="1550" spc="30">
                <a:solidFill>
                  <a:srgbClr val="FFFFFF"/>
                </a:solidFill>
                <a:latin typeface="Arial"/>
                <a:cs typeface="Arial"/>
              </a:rPr>
              <a:t>Main,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British </a:t>
            </a:r>
            <a:r>
              <a:rPr dirty="0" sz="1550" spc="5">
                <a:solidFill>
                  <a:srgbClr val="FFFFFF"/>
                </a:solidFill>
                <a:latin typeface="Arial"/>
                <a:cs typeface="Arial"/>
              </a:rPr>
              <a:t>physician </a:t>
            </a: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first hospital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president of</a:t>
            </a:r>
            <a:r>
              <a:rPr dirty="0" sz="155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Guangji</a:t>
            </a:r>
            <a:endParaRPr sz="155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  <a:spcBef>
                <a:spcPts val="1065"/>
              </a:spcBef>
            </a:pP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Hospital, </a:t>
            </a: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greeted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a pediatric patient </a:t>
            </a: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550" spc="20">
                <a:solidFill>
                  <a:srgbClr val="FFFFFF"/>
                </a:solidFill>
                <a:latin typeface="Arial"/>
                <a:cs typeface="Arial"/>
              </a:rPr>
              <a:t>reciprocal </a:t>
            </a:r>
            <a:r>
              <a:rPr dirty="0" sz="1550" spc="10">
                <a:solidFill>
                  <a:srgbClr val="FFFFFF"/>
                </a:solidFill>
                <a:latin typeface="Arial"/>
                <a:cs typeface="Arial"/>
              </a:rPr>
              <a:t>humility </a:t>
            </a: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50" spc="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15">
                <a:solidFill>
                  <a:srgbClr val="FFFFFF"/>
                </a:solidFill>
                <a:latin typeface="Arial"/>
                <a:cs typeface="Arial"/>
              </a:rPr>
              <a:t>respect.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5926" y="140335"/>
            <a:ext cx="220789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482" y="890587"/>
            <a:ext cx="11113135" cy="2629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355600" indent="-343535">
              <a:lnSpc>
                <a:spcPts val="2125"/>
              </a:lnSpc>
              <a:spcBef>
                <a:spcPts val="12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850" spc="15">
                <a:latin typeface="Arial Narrow"/>
                <a:cs typeface="Arial Narrow"/>
              </a:rPr>
              <a:t>In</a:t>
            </a:r>
            <a:r>
              <a:rPr dirty="0" sz="1850" spc="45">
                <a:latin typeface="Arial Narrow"/>
                <a:cs typeface="Arial Narrow"/>
              </a:rPr>
              <a:t> </a:t>
            </a:r>
            <a:r>
              <a:rPr dirty="0" sz="1850" spc="5">
                <a:latin typeface="Arial Narrow"/>
                <a:cs typeface="Arial Narrow"/>
              </a:rPr>
              <a:t>the</a:t>
            </a:r>
            <a:r>
              <a:rPr dirty="0" sz="1850" spc="85">
                <a:latin typeface="Arial Narrow"/>
                <a:cs typeface="Arial Narrow"/>
              </a:rPr>
              <a:t> </a:t>
            </a:r>
            <a:r>
              <a:rPr dirty="0" sz="1850" spc="15">
                <a:latin typeface="Arial Narrow"/>
                <a:cs typeface="Arial Narrow"/>
              </a:rPr>
              <a:t>cath-lab,</a:t>
            </a:r>
            <a:r>
              <a:rPr dirty="0" sz="1850" spc="40">
                <a:latin typeface="Arial Narrow"/>
                <a:cs typeface="Arial Narrow"/>
              </a:rPr>
              <a:t> </a:t>
            </a:r>
            <a:r>
              <a:rPr dirty="0" sz="1850" spc="10">
                <a:latin typeface="Arial Narrow"/>
                <a:cs typeface="Arial Narrow"/>
              </a:rPr>
              <a:t>a</a:t>
            </a:r>
            <a:r>
              <a:rPr dirty="0" sz="1850" spc="55">
                <a:latin typeface="Arial Narrow"/>
                <a:cs typeface="Arial Narrow"/>
              </a:rPr>
              <a:t> </a:t>
            </a:r>
            <a:r>
              <a:rPr dirty="0" sz="1850" spc="15">
                <a:latin typeface="Arial Narrow"/>
                <a:cs typeface="Arial Narrow"/>
              </a:rPr>
              <a:t>comprehensive</a:t>
            </a:r>
            <a:r>
              <a:rPr dirty="0" sz="1850" spc="65">
                <a:latin typeface="Arial Narrow"/>
                <a:cs typeface="Arial Narrow"/>
              </a:rPr>
              <a:t> </a:t>
            </a:r>
            <a:r>
              <a:rPr dirty="0" sz="1850" spc="5">
                <a:latin typeface="Arial Narrow"/>
                <a:cs typeface="Arial Narrow"/>
              </a:rPr>
              <a:t>strategy</a:t>
            </a:r>
            <a:r>
              <a:rPr dirty="0" sz="1850" spc="95">
                <a:latin typeface="Arial Narrow"/>
                <a:cs typeface="Arial Narrow"/>
              </a:rPr>
              <a:t> </a:t>
            </a:r>
            <a:r>
              <a:rPr dirty="0" sz="1850" spc="20">
                <a:latin typeface="Arial Narrow"/>
                <a:cs typeface="Arial Narrow"/>
              </a:rPr>
              <a:t>is</a:t>
            </a:r>
            <a:r>
              <a:rPr dirty="0" sz="1850" spc="35">
                <a:latin typeface="Arial Narrow"/>
                <a:cs typeface="Arial Narrow"/>
              </a:rPr>
              <a:t> </a:t>
            </a:r>
            <a:r>
              <a:rPr dirty="0" sz="1850" spc="10">
                <a:latin typeface="Arial Narrow"/>
                <a:cs typeface="Arial Narrow"/>
              </a:rPr>
              <a:t>essential</a:t>
            </a:r>
            <a:r>
              <a:rPr dirty="0" sz="1850" spc="85">
                <a:latin typeface="Arial Narrow"/>
                <a:cs typeface="Arial Narrow"/>
              </a:rPr>
              <a:t> </a:t>
            </a:r>
            <a:r>
              <a:rPr dirty="0" sz="1850" spc="5">
                <a:latin typeface="Arial Narrow"/>
                <a:cs typeface="Arial Narrow"/>
              </a:rPr>
              <a:t>for</a:t>
            </a:r>
            <a:r>
              <a:rPr dirty="0" sz="1850" spc="75">
                <a:latin typeface="Arial Narrow"/>
                <a:cs typeface="Arial Narrow"/>
              </a:rPr>
              <a:t> </a:t>
            </a:r>
            <a:r>
              <a:rPr dirty="0" sz="1850" spc="10">
                <a:latin typeface="Arial Narrow"/>
                <a:cs typeface="Arial Narrow"/>
              </a:rPr>
              <a:t>patients</a:t>
            </a:r>
            <a:r>
              <a:rPr dirty="0" sz="1850" spc="90">
                <a:latin typeface="Arial Narrow"/>
                <a:cs typeface="Arial Narrow"/>
              </a:rPr>
              <a:t> </a:t>
            </a:r>
            <a:r>
              <a:rPr dirty="0" sz="1850" spc="25">
                <a:latin typeface="Arial Narrow"/>
                <a:cs typeface="Arial Narrow"/>
              </a:rPr>
              <a:t>with </a:t>
            </a:r>
            <a:r>
              <a:rPr dirty="0" sz="1850" spc="20">
                <a:latin typeface="Arial Narrow"/>
                <a:cs typeface="Arial Narrow"/>
              </a:rPr>
              <a:t>CAD,</a:t>
            </a:r>
            <a:r>
              <a:rPr dirty="0" sz="1850" spc="55">
                <a:latin typeface="Arial Narrow"/>
                <a:cs typeface="Arial Narrow"/>
              </a:rPr>
              <a:t> </a:t>
            </a:r>
            <a:r>
              <a:rPr dirty="0" sz="1850" spc="20">
                <a:latin typeface="Arial Narrow"/>
                <a:cs typeface="Arial Narrow"/>
              </a:rPr>
              <a:t>which</a:t>
            </a:r>
            <a:r>
              <a:rPr dirty="0" sz="1850" spc="30">
                <a:latin typeface="Arial Narrow"/>
                <a:cs typeface="Arial Narrow"/>
              </a:rPr>
              <a:t> </a:t>
            </a:r>
            <a:r>
              <a:rPr dirty="0" sz="1850" spc="15">
                <a:latin typeface="Arial Narrow"/>
                <a:cs typeface="Arial Narrow"/>
              </a:rPr>
              <a:t>includes</a:t>
            </a:r>
            <a:r>
              <a:rPr dirty="0" sz="1850" spc="45">
                <a:latin typeface="Arial Narrow"/>
                <a:cs typeface="Arial Narrow"/>
              </a:rPr>
              <a:t> </a:t>
            </a:r>
            <a:r>
              <a:rPr dirty="0" u="heavy" sz="1850" spc="1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decision-making</a:t>
            </a:r>
            <a:r>
              <a:rPr dirty="0" u="heavy" sz="1850" spc="6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1850" spc="2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for PCI</a:t>
            </a:r>
            <a:r>
              <a:rPr dirty="0" sz="1850" spc="55" b="1">
                <a:latin typeface="Arial Narrow"/>
                <a:cs typeface="Arial Narrow"/>
              </a:rPr>
              <a:t> </a:t>
            </a:r>
            <a:r>
              <a:rPr dirty="0" sz="1850" spc="15">
                <a:latin typeface="Arial Narrow"/>
                <a:cs typeface="Arial Narrow"/>
              </a:rPr>
              <a:t>and</a:t>
            </a:r>
            <a:endParaRPr sz="1850">
              <a:latin typeface="Arial Narrow"/>
              <a:cs typeface="Arial Narrow"/>
            </a:endParaRPr>
          </a:p>
          <a:p>
            <a:pPr algn="just" marL="355600">
              <a:lnSpc>
                <a:spcPts val="2125"/>
              </a:lnSpc>
            </a:pPr>
            <a:r>
              <a:rPr dirty="0" u="heavy" sz="1850" spc="1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optimizing </a:t>
            </a:r>
            <a:r>
              <a:rPr dirty="0" u="heavy" sz="1850" spc="2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PCI</a:t>
            </a:r>
            <a:r>
              <a:rPr dirty="0" u="heavy" sz="1850" spc="1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dirty="0" u="heavy" sz="1850" spc="1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procedure</a:t>
            </a:r>
            <a:r>
              <a:rPr dirty="0" sz="1850" spc="15">
                <a:latin typeface="Arial Narrow"/>
                <a:cs typeface="Arial Narrow"/>
              </a:rPr>
              <a:t>.</a:t>
            </a:r>
            <a:endParaRPr sz="1850">
              <a:latin typeface="Arial Narrow"/>
              <a:cs typeface="Arial Narrow"/>
            </a:endParaRPr>
          </a:p>
          <a:p>
            <a:pPr algn="just" marL="355600" marR="5080" indent="-343535">
              <a:lnSpc>
                <a:spcPct val="91400"/>
              </a:lnSpc>
              <a:spcBef>
                <a:spcPts val="52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850" spc="10">
                <a:latin typeface="Arial Narrow"/>
                <a:cs typeface="Arial Narrow"/>
              </a:rPr>
              <a:t>Physiological </a:t>
            </a:r>
            <a:r>
              <a:rPr dirty="0" sz="1850" spc="15">
                <a:latin typeface="Arial Narrow"/>
                <a:cs typeface="Arial Narrow"/>
              </a:rPr>
              <a:t>assessment </a:t>
            </a:r>
            <a:r>
              <a:rPr dirty="0" sz="1850" spc="20">
                <a:latin typeface="Arial Narrow"/>
                <a:cs typeface="Arial Narrow"/>
              </a:rPr>
              <a:t>is </a:t>
            </a:r>
            <a:r>
              <a:rPr dirty="0" sz="1850" spc="5">
                <a:latin typeface="Arial Narrow"/>
                <a:cs typeface="Arial Narrow"/>
              </a:rPr>
              <a:t>effective </a:t>
            </a:r>
            <a:r>
              <a:rPr dirty="0" sz="1850" spc="20">
                <a:latin typeface="Arial Narrow"/>
                <a:cs typeface="Arial Narrow"/>
              </a:rPr>
              <a:t>in </a:t>
            </a:r>
            <a:r>
              <a:rPr dirty="0" sz="1850" spc="5">
                <a:latin typeface="Arial Narrow"/>
                <a:cs typeface="Arial Narrow"/>
              </a:rPr>
              <a:t>guiding </a:t>
            </a:r>
            <a:r>
              <a:rPr dirty="0" sz="1850" spc="20">
                <a:latin typeface="Arial Narrow"/>
                <a:cs typeface="Arial Narrow"/>
              </a:rPr>
              <a:t>PCI </a:t>
            </a:r>
            <a:r>
              <a:rPr dirty="0" sz="1850" spc="10">
                <a:latin typeface="Arial Narrow"/>
                <a:cs typeface="Arial Narrow"/>
              </a:rPr>
              <a:t>decision-making. </a:t>
            </a:r>
            <a:r>
              <a:rPr dirty="0" sz="1850" spc="5">
                <a:latin typeface="Arial Narrow"/>
                <a:cs typeface="Arial Narrow"/>
              </a:rPr>
              <a:t>However, </a:t>
            </a:r>
            <a:r>
              <a:rPr dirty="0" sz="1850" spc="10">
                <a:latin typeface="Arial Narrow"/>
                <a:cs typeface="Arial Narrow"/>
              </a:rPr>
              <a:t>despite strong </a:t>
            </a:r>
            <a:r>
              <a:rPr dirty="0" sz="1850" spc="15">
                <a:latin typeface="Arial Narrow"/>
                <a:cs typeface="Arial Narrow"/>
              </a:rPr>
              <a:t>recommendations and  robust evidence, </a:t>
            </a:r>
            <a:r>
              <a:rPr dirty="0" sz="1850" spc="5">
                <a:latin typeface="Arial Narrow"/>
                <a:cs typeface="Arial Narrow"/>
              </a:rPr>
              <a:t>the </a:t>
            </a:r>
            <a:r>
              <a:rPr dirty="0" sz="1850" spc="15">
                <a:latin typeface="Arial Narrow"/>
                <a:cs typeface="Arial Narrow"/>
              </a:rPr>
              <a:t>global adoption </a:t>
            </a:r>
            <a:r>
              <a:rPr dirty="0" sz="1850" spc="25">
                <a:latin typeface="Arial Narrow"/>
                <a:cs typeface="Arial Narrow"/>
              </a:rPr>
              <a:t>of </a:t>
            </a:r>
            <a:r>
              <a:rPr dirty="0" sz="1850" spc="5">
                <a:latin typeface="Arial Narrow"/>
                <a:cs typeface="Arial Narrow"/>
              </a:rPr>
              <a:t>the </a:t>
            </a:r>
            <a:r>
              <a:rPr dirty="0" sz="1850" spc="15">
                <a:latin typeface="Arial Narrow"/>
                <a:cs typeface="Arial Narrow"/>
              </a:rPr>
              <a:t>conventional wire-based </a:t>
            </a:r>
            <a:r>
              <a:rPr dirty="0" sz="1850" spc="10">
                <a:latin typeface="Arial Narrow"/>
                <a:cs typeface="Arial Narrow"/>
              </a:rPr>
              <a:t>physiological </a:t>
            </a:r>
            <a:r>
              <a:rPr dirty="0" sz="1850" spc="15">
                <a:latin typeface="Arial Narrow"/>
                <a:cs typeface="Arial Narrow"/>
              </a:rPr>
              <a:t>assessment </a:t>
            </a:r>
            <a:r>
              <a:rPr dirty="0" sz="1850" spc="25">
                <a:latin typeface="Arial Narrow"/>
                <a:cs typeface="Arial Narrow"/>
              </a:rPr>
              <a:t>in </a:t>
            </a:r>
            <a:r>
              <a:rPr dirty="0" sz="1850" spc="10">
                <a:latin typeface="Arial Narrow"/>
                <a:cs typeface="Arial Narrow"/>
              </a:rPr>
              <a:t>clinical practice remains  </a:t>
            </a:r>
            <a:r>
              <a:rPr dirty="0" sz="1850" spc="15">
                <a:latin typeface="Arial Narrow"/>
                <a:cs typeface="Arial Narrow"/>
              </a:rPr>
              <a:t>limited.</a:t>
            </a:r>
            <a:endParaRPr sz="1850">
              <a:latin typeface="Arial Narrow"/>
              <a:cs typeface="Arial Narrow"/>
            </a:endParaRPr>
          </a:p>
          <a:p>
            <a:pPr algn="just" marL="355600" marR="7620" indent="-343535">
              <a:lnSpc>
                <a:spcPts val="2030"/>
              </a:lnSpc>
              <a:spcBef>
                <a:spcPts val="56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850" spc="10">
                <a:latin typeface="Arial Narrow"/>
                <a:cs typeface="Arial Narrow"/>
              </a:rPr>
              <a:t>AngioFFR </a:t>
            </a:r>
            <a:r>
              <a:rPr dirty="0" sz="1850" spc="20">
                <a:latin typeface="Arial Narrow"/>
                <a:cs typeface="Arial Narrow"/>
              </a:rPr>
              <a:t>is </a:t>
            </a:r>
            <a:r>
              <a:rPr dirty="0" sz="1850" spc="10">
                <a:latin typeface="Arial Narrow"/>
                <a:cs typeface="Arial Narrow"/>
              </a:rPr>
              <a:t>a simplified </a:t>
            </a:r>
            <a:r>
              <a:rPr dirty="0" sz="1850" spc="15">
                <a:latin typeface="Arial Narrow"/>
                <a:cs typeface="Arial Narrow"/>
              </a:rPr>
              <a:t>physiological assessment </a:t>
            </a:r>
            <a:r>
              <a:rPr dirty="0" sz="1850" spc="10">
                <a:latin typeface="Arial Narrow"/>
                <a:cs typeface="Arial Narrow"/>
              </a:rPr>
              <a:t>obtained </a:t>
            </a:r>
            <a:r>
              <a:rPr dirty="0" sz="1850" spc="5">
                <a:latin typeface="Arial Narrow"/>
                <a:cs typeface="Arial Narrow"/>
              </a:rPr>
              <a:t>directly </a:t>
            </a:r>
            <a:r>
              <a:rPr dirty="0" sz="1850" spc="10">
                <a:latin typeface="Arial Narrow"/>
                <a:cs typeface="Arial Narrow"/>
              </a:rPr>
              <a:t>from </a:t>
            </a:r>
            <a:r>
              <a:rPr dirty="0" sz="1850" spc="20">
                <a:latin typeface="Arial Narrow"/>
                <a:cs typeface="Arial Narrow"/>
              </a:rPr>
              <a:t>angiography </a:t>
            </a:r>
            <a:r>
              <a:rPr dirty="0" sz="1850" spc="10">
                <a:latin typeface="Arial Narrow"/>
                <a:cs typeface="Arial Narrow"/>
              </a:rPr>
              <a:t>without additional invasive  procedures and carries a </a:t>
            </a:r>
            <a:r>
              <a:rPr dirty="0" sz="1850" spc="25">
                <a:latin typeface="Arial Narrow"/>
                <a:cs typeface="Arial Narrow"/>
              </a:rPr>
              <a:t>Class </a:t>
            </a:r>
            <a:r>
              <a:rPr dirty="0" sz="1850" spc="20">
                <a:latin typeface="Arial Narrow"/>
                <a:cs typeface="Arial Narrow"/>
              </a:rPr>
              <a:t>IB </a:t>
            </a:r>
            <a:r>
              <a:rPr dirty="0" sz="1850" spc="15">
                <a:latin typeface="Arial Narrow"/>
                <a:cs typeface="Arial Narrow"/>
              </a:rPr>
              <a:t>recommendation </a:t>
            </a:r>
            <a:r>
              <a:rPr dirty="0" sz="1850" spc="20">
                <a:latin typeface="Arial Narrow"/>
                <a:cs typeface="Arial Narrow"/>
              </a:rPr>
              <a:t>in </a:t>
            </a:r>
            <a:r>
              <a:rPr dirty="0" sz="1850" spc="15">
                <a:latin typeface="Arial Narrow"/>
                <a:cs typeface="Arial Narrow"/>
              </a:rPr>
              <a:t>current</a:t>
            </a:r>
            <a:r>
              <a:rPr dirty="0" sz="1850" spc="-50">
                <a:latin typeface="Arial Narrow"/>
                <a:cs typeface="Arial Narrow"/>
              </a:rPr>
              <a:t> </a:t>
            </a:r>
            <a:r>
              <a:rPr dirty="0" sz="1850" spc="10">
                <a:latin typeface="Arial Narrow"/>
                <a:cs typeface="Arial Narrow"/>
              </a:rPr>
              <a:t>guidelines.</a:t>
            </a:r>
            <a:endParaRPr sz="1850">
              <a:latin typeface="Arial Narrow"/>
              <a:cs typeface="Arial Narrow"/>
            </a:endParaRPr>
          </a:p>
          <a:p>
            <a:pPr algn="just" marL="355600" indent="-3435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850" spc="15">
                <a:latin typeface="Arial Narrow"/>
                <a:cs typeface="Arial Narrow"/>
              </a:rPr>
              <a:t>In </a:t>
            </a:r>
            <a:r>
              <a:rPr dirty="0" sz="1850" spc="10">
                <a:latin typeface="Arial Narrow"/>
                <a:cs typeface="Arial Narrow"/>
              </a:rPr>
              <a:t>addition </a:t>
            </a:r>
            <a:r>
              <a:rPr dirty="0" sz="1850" spc="15">
                <a:latin typeface="Arial Narrow"/>
                <a:cs typeface="Arial Narrow"/>
              </a:rPr>
              <a:t>to </a:t>
            </a:r>
            <a:r>
              <a:rPr dirty="0" sz="1850" spc="5">
                <a:latin typeface="Arial Narrow"/>
                <a:cs typeface="Arial Narrow"/>
              </a:rPr>
              <a:t>the </a:t>
            </a:r>
            <a:r>
              <a:rPr dirty="0" sz="1850" spc="10">
                <a:latin typeface="Arial Narrow"/>
                <a:cs typeface="Arial Narrow"/>
              </a:rPr>
              <a:t>role </a:t>
            </a:r>
            <a:r>
              <a:rPr dirty="0" sz="1850" spc="25">
                <a:latin typeface="Arial Narrow"/>
                <a:cs typeface="Arial Narrow"/>
              </a:rPr>
              <a:t>of </a:t>
            </a:r>
            <a:r>
              <a:rPr dirty="0" sz="1850" spc="15">
                <a:latin typeface="Arial Narrow"/>
                <a:cs typeface="Arial Narrow"/>
              </a:rPr>
              <a:t>decision-making, </a:t>
            </a:r>
            <a:r>
              <a:rPr dirty="0" sz="1850" spc="10">
                <a:latin typeface="Arial Narrow"/>
                <a:cs typeface="Arial Narrow"/>
              </a:rPr>
              <a:t>AngioFFR could </a:t>
            </a:r>
            <a:r>
              <a:rPr dirty="0" sz="1850" spc="35">
                <a:latin typeface="Arial Narrow"/>
                <a:cs typeface="Arial Narrow"/>
              </a:rPr>
              <a:t>be </a:t>
            </a:r>
            <a:r>
              <a:rPr dirty="0" sz="1850" spc="5">
                <a:latin typeface="Arial Narrow"/>
                <a:cs typeface="Arial Narrow"/>
              </a:rPr>
              <a:t>used </a:t>
            </a:r>
            <a:r>
              <a:rPr dirty="0" sz="1850">
                <a:latin typeface="Arial Narrow"/>
                <a:cs typeface="Arial Narrow"/>
              </a:rPr>
              <a:t>for </a:t>
            </a:r>
            <a:r>
              <a:rPr dirty="0" sz="1850" spc="10">
                <a:latin typeface="Arial Narrow"/>
                <a:cs typeface="Arial Narrow"/>
              </a:rPr>
              <a:t>optimizing</a:t>
            </a:r>
            <a:r>
              <a:rPr dirty="0" sz="1850" spc="125">
                <a:latin typeface="Arial Narrow"/>
                <a:cs typeface="Arial Narrow"/>
              </a:rPr>
              <a:t> </a:t>
            </a:r>
            <a:r>
              <a:rPr dirty="0" sz="1850" spc="10">
                <a:latin typeface="Arial Narrow"/>
                <a:cs typeface="Arial Narrow"/>
              </a:rPr>
              <a:t>procedures.</a:t>
            </a:r>
            <a:endParaRPr sz="1850">
              <a:latin typeface="Arial Narrow"/>
              <a:cs typeface="Arial Narrow"/>
            </a:endParaRPr>
          </a:p>
          <a:p>
            <a:pPr algn="just" marL="355600" indent="-343535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1850" spc="10">
                <a:latin typeface="Arial Narrow"/>
                <a:cs typeface="Arial Narrow"/>
              </a:rPr>
              <a:t>Intravascular imaging plays a </a:t>
            </a:r>
            <a:r>
              <a:rPr dirty="0" sz="1850" spc="20">
                <a:latin typeface="Arial Narrow"/>
                <a:cs typeface="Arial Narrow"/>
              </a:rPr>
              <a:t>key </a:t>
            </a:r>
            <a:r>
              <a:rPr dirty="0" sz="1850" spc="10">
                <a:latin typeface="Arial Narrow"/>
                <a:cs typeface="Arial Narrow"/>
              </a:rPr>
              <a:t>role </a:t>
            </a:r>
            <a:r>
              <a:rPr dirty="0" sz="1850" spc="20">
                <a:latin typeface="Arial Narrow"/>
                <a:cs typeface="Arial Narrow"/>
              </a:rPr>
              <a:t>in </a:t>
            </a:r>
            <a:r>
              <a:rPr dirty="0" sz="1850" spc="10">
                <a:latin typeface="Arial Narrow"/>
                <a:cs typeface="Arial Narrow"/>
              </a:rPr>
              <a:t>optimizing </a:t>
            </a:r>
            <a:r>
              <a:rPr dirty="0" sz="1850" spc="20">
                <a:latin typeface="Arial Narrow"/>
                <a:cs typeface="Arial Narrow"/>
              </a:rPr>
              <a:t>PCI </a:t>
            </a:r>
            <a:r>
              <a:rPr dirty="0" sz="1850" spc="15">
                <a:latin typeface="Arial Narrow"/>
                <a:cs typeface="Arial Narrow"/>
              </a:rPr>
              <a:t>procedure </a:t>
            </a:r>
            <a:r>
              <a:rPr dirty="0" sz="1850" spc="10">
                <a:latin typeface="Arial Narrow"/>
                <a:cs typeface="Arial Narrow"/>
              </a:rPr>
              <a:t>and </a:t>
            </a:r>
            <a:r>
              <a:rPr dirty="0" sz="1850" spc="20">
                <a:latin typeface="Arial Narrow"/>
                <a:cs typeface="Arial Narrow"/>
              </a:rPr>
              <a:t>is </a:t>
            </a:r>
            <a:r>
              <a:rPr dirty="0" sz="1850" spc="10">
                <a:latin typeface="Arial Narrow"/>
                <a:cs typeface="Arial Narrow"/>
              </a:rPr>
              <a:t>superior </a:t>
            </a:r>
            <a:r>
              <a:rPr dirty="0" sz="1850" spc="15">
                <a:latin typeface="Arial Narrow"/>
                <a:cs typeface="Arial Narrow"/>
              </a:rPr>
              <a:t>than </a:t>
            </a:r>
            <a:r>
              <a:rPr dirty="0" sz="1850" spc="5">
                <a:latin typeface="Arial Narrow"/>
                <a:cs typeface="Arial Narrow"/>
              </a:rPr>
              <a:t>the </a:t>
            </a:r>
            <a:r>
              <a:rPr dirty="0" sz="1850" spc="15">
                <a:latin typeface="Arial Narrow"/>
                <a:cs typeface="Arial Narrow"/>
              </a:rPr>
              <a:t>angiography-only-guided</a:t>
            </a:r>
            <a:r>
              <a:rPr dirty="0" sz="1850" spc="210">
                <a:latin typeface="Arial Narrow"/>
                <a:cs typeface="Arial Narrow"/>
              </a:rPr>
              <a:t> </a:t>
            </a:r>
            <a:r>
              <a:rPr dirty="0" sz="1850" spc="15">
                <a:latin typeface="Arial Narrow"/>
                <a:cs typeface="Arial Narrow"/>
              </a:rPr>
              <a:t>PCI.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87" y="3814826"/>
            <a:ext cx="4324985" cy="1438275"/>
          </a:xfrm>
          <a:custGeom>
            <a:avLst/>
            <a:gdLst/>
            <a:ahLst/>
            <a:cxnLst/>
            <a:rect l="l" t="t" r="r" b="b"/>
            <a:pathLst>
              <a:path w="4324985" h="1438275">
                <a:moveTo>
                  <a:pt x="4084637" y="0"/>
                </a:moveTo>
                <a:lnTo>
                  <a:pt x="239712" y="0"/>
                </a:lnTo>
                <a:lnTo>
                  <a:pt x="191403" y="4869"/>
                </a:lnTo>
                <a:lnTo>
                  <a:pt x="146407" y="18835"/>
                </a:lnTo>
                <a:lnTo>
                  <a:pt x="105689" y="40933"/>
                </a:lnTo>
                <a:lnTo>
                  <a:pt x="70211" y="70199"/>
                </a:lnTo>
                <a:lnTo>
                  <a:pt x="40940" y="105667"/>
                </a:lnTo>
                <a:lnTo>
                  <a:pt x="18838" y="146375"/>
                </a:lnTo>
                <a:lnTo>
                  <a:pt x="4870" y="191357"/>
                </a:lnTo>
                <a:lnTo>
                  <a:pt x="0" y="239649"/>
                </a:lnTo>
                <a:lnTo>
                  <a:pt x="0" y="1198499"/>
                </a:lnTo>
                <a:lnTo>
                  <a:pt x="4870" y="1246796"/>
                </a:lnTo>
                <a:lnTo>
                  <a:pt x="18838" y="1291792"/>
                </a:lnTo>
                <a:lnTo>
                  <a:pt x="40940" y="1332520"/>
                </a:lnTo>
                <a:lnTo>
                  <a:pt x="70211" y="1368012"/>
                </a:lnTo>
                <a:lnTo>
                  <a:pt x="105689" y="1397301"/>
                </a:lnTo>
                <a:lnTo>
                  <a:pt x="146407" y="1419419"/>
                </a:lnTo>
                <a:lnTo>
                  <a:pt x="191403" y="1433399"/>
                </a:lnTo>
                <a:lnTo>
                  <a:pt x="239712" y="1438275"/>
                </a:lnTo>
                <a:lnTo>
                  <a:pt x="4084637" y="1438275"/>
                </a:lnTo>
                <a:lnTo>
                  <a:pt x="4132934" y="1433399"/>
                </a:lnTo>
                <a:lnTo>
                  <a:pt x="4177930" y="1419419"/>
                </a:lnTo>
                <a:lnTo>
                  <a:pt x="4218658" y="1397301"/>
                </a:lnTo>
                <a:lnTo>
                  <a:pt x="4254150" y="1368012"/>
                </a:lnTo>
                <a:lnTo>
                  <a:pt x="4283439" y="1332520"/>
                </a:lnTo>
                <a:lnTo>
                  <a:pt x="4305557" y="1291792"/>
                </a:lnTo>
                <a:lnTo>
                  <a:pt x="4319538" y="1246796"/>
                </a:lnTo>
                <a:lnTo>
                  <a:pt x="4324413" y="1198499"/>
                </a:lnTo>
                <a:lnTo>
                  <a:pt x="4324413" y="239649"/>
                </a:lnTo>
                <a:lnTo>
                  <a:pt x="4319538" y="191357"/>
                </a:lnTo>
                <a:lnTo>
                  <a:pt x="4305557" y="146375"/>
                </a:lnTo>
                <a:lnTo>
                  <a:pt x="4283439" y="105667"/>
                </a:lnTo>
                <a:lnTo>
                  <a:pt x="4254150" y="70199"/>
                </a:lnTo>
                <a:lnTo>
                  <a:pt x="4218658" y="40933"/>
                </a:lnTo>
                <a:lnTo>
                  <a:pt x="4177930" y="18835"/>
                </a:lnTo>
                <a:lnTo>
                  <a:pt x="4132934" y="4869"/>
                </a:lnTo>
                <a:lnTo>
                  <a:pt x="4084637" y="0"/>
                </a:lnTo>
                <a:close/>
              </a:path>
            </a:pathLst>
          </a:custGeom>
          <a:solidFill>
            <a:srgbClr val="FFF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87" y="3814826"/>
            <a:ext cx="4324985" cy="1438275"/>
          </a:xfrm>
          <a:custGeom>
            <a:avLst/>
            <a:gdLst/>
            <a:ahLst/>
            <a:cxnLst/>
            <a:rect l="l" t="t" r="r" b="b"/>
            <a:pathLst>
              <a:path w="4324985" h="1438275">
                <a:moveTo>
                  <a:pt x="0" y="239649"/>
                </a:moveTo>
                <a:lnTo>
                  <a:pt x="4870" y="191357"/>
                </a:lnTo>
                <a:lnTo>
                  <a:pt x="18838" y="146375"/>
                </a:lnTo>
                <a:lnTo>
                  <a:pt x="40940" y="105667"/>
                </a:lnTo>
                <a:lnTo>
                  <a:pt x="70211" y="70199"/>
                </a:lnTo>
                <a:lnTo>
                  <a:pt x="105689" y="40933"/>
                </a:lnTo>
                <a:lnTo>
                  <a:pt x="146407" y="18835"/>
                </a:lnTo>
                <a:lnTo>
                  <a:pt x="191403" y="4869"/>
                </a:lnTo>
                <a:lnTo>
                  <a:pt x="239712" y="0"/>
                </a:lnTo>
                <a:lnTo>
                  <a:pt x="4084637" y="0"/>
                </a:lnTo>
                <a:lnTo>
                  <a:pt x="4132934" y="4869"/>
                </a:lnTo>
                <a:lnTo>
                  <a:pt x="4177930" y="18835"/>
                </a:lnTo>
                <a:lnTo>
                  <a:pt x="4218658" y="40933"/>
                </a:lnTo>
                <a:lnTo>
                  <a:pt x="4254150" y="70199"/>
                </a:lnTo>
                <a:lnTo>
                  <a:pt x="4283439" y="105667"/>
                </a:lnTo>
                <a:lnTo>
                  <a:pt x="4305557" y="146375"/>
                </a:lnTo>
                <a:lnTo>
                  <a:pt x="4319538" y="191357"/>
                </a:lnTo>
                <a:lnTo>
                  <a:pt x="4324413" y="239649"/>
                </a:lnTo>
                <a:lnTo>
                  <a:pt x="4324413" y="1198499"/>
                </a:lnTo>
                <a:lnTo>
                  <a:pt x="4319538" y="1246796"/>
                </a:lnTo>
                <a:lnTo>
                  <a:pt x="4305557" y="1291792"/>
                </a:lnTo>
                <a:lnTo>
                  <a:pt x="4283439" y="1332520"/>
                </a:lnTo>
                <a:lnTo>
                  <a:pt x="4254150" y="1368012"/>
                </a:lnTo>
                <a:lnTo>
                  <a:pt x="4218658" y="1397301"/>
                </a:lnTo>
                <a:lnTo>
                  <a:pt x="4177930" y="1419419"/>
                </a:lnTo>
                <a:lnTo>
                  <a:pt x="4132934" y="1433399"/>
                </a:lnTo>
                <a:lnTo>
                  <a:pt x="4084637" y="1438275"/>
                </a:lnTo>
                <a:lnTo>
                  <a:pt x="239712" y="1438275"/>
                </a:lnTo>
                <a:lnTo>
                  <a:pt x="191403" y="1433399"/>
                </a:lnTo>
                <a:lnTo>
                  <a:pt x="146407" y="1419419"/>
                </a:lnTo>
                <a:lnTo>
                  <a:pt x="105689" y="1397301"/>
                </a:lnTo>
                <a:lnTo>
                  <a:pt x="70211" y="1368012"/>
                </a:lnTo>
                <a:lnTo>
                  <a:pt x="40940" y="1332520"/>
                </a:lnTo>
                <a:lnTo>
                  <a:pt x="18838" y="1291792"/>
                </a:lnTo>
                <a:lnTo>
                  <a:pt x="4870" y="1246796"/>
                </a:lnTo>
                <a:lnTo>
                  <a:pt x="0" y="1198499"/>
                </a:lnTo>
                <a:lnTo>
                  <a:pt x="0" y="2396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8450" y="3961828"/>
            <a:ext cx="3816350" cy="11531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85725" marR="74930">
              <a:lnSpc>
                <a:spcPct val="100899"/>
              </a:lnSpc>
              <a:spcBef>
                <a:spcPts val="110"/>
              </a:spcBef>
            </a:pPr>
            <a:r>
              <a:rPr dirty="0" sz="1550" spc="15" b="1">
                <a:latin typeface="Arial Narrow"/>
                <a:cs typeface="Arial Narrow"/>
              </a:rPr>
              <a:t>Angiography-Derived </a:t>
            </a:r>
            <a:r>
              <a:rPr dirty="0" sz="1550" spc="10" b="1">
                <a:latin typeface="Arial Narrow"/>
                <a:cs typeface="Arial Narrow"/>
              </a:rPr>
              <a:t>Fractional Flow Reserve  (AngioFFR)</a:t>
            </a:r>
            <a:endParaRPr sz="1550">
              <a:latin typeface="Arial Narrow"/>
              <a:cs typeface="Arial Narrow"/>
            </a:endParaRPr>
          </a:p>
          <a:p>
            <a:pPr algn="ctr" marL="12700" marR="5080" indent="1270">
              <a:lnSpc>
                <a:spcPct val="104900"/>
              </a:lnSpc>
              <a:spcBef>
                <a:spcPts val="1205"/>
              </a:spcBef>
            </a:pPr>
            <a:r>
              <a:rPr dirty="0" sz="1550" spc="15">
                <a:latin typeface="Arial Narrow"/>
                <a:cs typeface="Arial Narrow"/>
              </a:rPr>
              <a:t>A </a:t>
            </a:r>
            <a:r>
              <a:rPr dirty="0" sz="1550" spc="10">
                <a:latin typeface="Arial Narrow"/>
                <a:cs typeface="Arial Narrow"/>
              </a:rPr>
              <a:t>next-generation </a:t>
            </a:r>
            <a:r>
              <a:rPr dirty="0" sz="1550" spc="15">
                <a:latin typeface="Arial Narrow"/>
                <a:cs typeface="Arial Narrow"/>
              </a:rPr>
              <a:t>non-invasive </a:t>
            </a:r>
            <a:r>
              <a:rPr dirty="0" sz="1550" spc="10">
                <a:latin typeface="Arial Narrow"/>
                <a:cs typeface="Arial Narrow"/>
              </a:rPr>
              <a:t>physiological  assessment, </a:t>
            </a:r>
            <a:r>
              <a:rPr dirty="0" sz="1550" spc="15">
                <a:latin typeface="Arial Narrow"/>
                <a:cs typeface="Arial Narrow"/>
              </a:rPr>
              <a:t>excels </a:t>
            </a:r>
            <a:r>
              <a:rPr dirty="0" sz="1550" spc="-25">
                <a:latin typeface="Arial Narrow"/>
                <a:cs typeface="Arial Narrow"/>
              </a:rPr>
              <a:t>in </a:t>
            </a:r>
            <a:r>
              <a:rPr dirty="0" sz="1550" spc="10">
                <a:latin typeface="Arial Narrow"/>
                <a:cs typeface="Arial Narrow"/>
              </a:rPr>
              <a:t>determining </a:t>
            </a:r>
            <a:r>
              <a:rPr dirty="0" sz="1550" spc="-5">
                <a:latin typeface="Arial Narrow"/>
                <a:cs typeface="Arial Narrow"/>
              </a:rPr>
              <a:t>the </a:t>
            </a:r>
            <a:r>
              <a:rPr dirty="0" sz="1550" spc="10">
                <a:latin typeface="Arial Narrow"/>
                <a:cs typeface="Arial Narrow"/>
              </a:rPr>
              <a:t>need </a:t>
            </a:r>
            <a:r>
              <a:rPr dirty="0" sz="1550" spc="20">
                <a:latin typeface="Arial Narrow"/>
                <a:cs typeface="Arial Narrow"/>
              </a:rPr>
              <a:t>for</a:t>
            </a:r>
            <a:r>
              <a:rPr dirty="0" sz="1550" spc="130">
                <a:latin typeface="Arial Narrow"/>
                <a:cs typeface="Arial Narrow"/>
              </a:rPr>
              <a:t> </a:t>
            </a:r>
            <a:r>
              <a:rPr dirty="0" sz="1550" spc="35">
                <a:latin typeface="Arial Narrow"/>
                <a:cs typeface="Arial Narrow"/>
              </a:rPr>
              <a:t>PCI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4851" y="3814826"/>
            <a:ext cx="4324350" cy="1438275"/>
          </a:xfrm>
          <a:custGeom>
            <a:avLst/>
            <a:gdLst/>
            <a:ahLst/>
            <a:cxnLst/>
            <a:rect l="l" t="t" r="r" b="b"/>
            <a:pathLst>
              <a:path w="4324350" h="1438275">
                <a:moveTo>
                  <a:pt x="4084574" y="0"/>
                </a:moveTo>
                <a:lnTo>
                  <a:pt x="239649" y="0"/>
                </a:lnTo>
                <a:lnTo>
                  <a:pt x="191357" y="4869"/>
                </a:lnTo>
                <a:lnTo>
                  <a:pt x="146375" y="18835"/>
                </a:lnTo>
                <a:lnTo>
                  <a:pt x="105667" y="40933"/>
                </a:lnTo>
                <a:lnTo>
                  <a:pt x="70199" y="70199"/>
                </a:lnTo>
                <a:lnTo>
                  <a:pt x="40933" y="105667"/>
                </a:lnTo>
                <a:lnTo>
                  <a:pt x="18835" y="146375"/>
                </a:lnTo>
                <a:lnTo>
                  <a:pt x="4869" y="191357"/>
                </a:lnTo>
                <a:lnTo>
                  <a:pt x="0" y="239649"/>
                </a:lnTo>
                <a:lnTo>
                  <a:pt x="0" y="1198499"/>
                </a:lnTo>
                <a:lnTo>
                  <a:pt x="4869" y="1246796"/>
                </a:lnTo>
                <a:lnTo>
                  <a:pt x="18835" y="1291792"/>
                </a:lnTo>
                <a:lnTo>
                  <a:pt x="40933" y="1332520"/>
                </a:lnTo>
                <a:lnTo>
                  <a:pt x="70199" y="1368012"/>
                </a:lnTo>
                <a:lnTo>
                  <a:pt x="105667" y="1397301"/>
                </a:lnTo>
                <a:lnTo>
                  <a:pt x="146375" y="1419419"/>
                </a:lnTo>
                <a:lnTo>
                  <a:pt x="191357" y="1433399"/>
                </a:lnTo>
                <a:lnTo>
                  <a:pt x="239649" y="1438275"/>
                </a:lnTo>
                <a:lnTo>
                  <a:pt x="4084574" y="1438275"/>
                </a:lnTo>
                <a:lnTo>
                  <a:pt x="4132871" y="1433399"/>
                </a:lnTo>
                <a:lnTo>
                  <a:pt x="4177867" y="1419419"/>
                </a:lnTo>
                <a:lnTo>
                  <a:pt x="4218595" y="1397301"/>
                </a:lnTo>
                <a:lnTo>
                  <a:pt x="4254087" y="1368012"/>
                </a:lnTo>
                <a:lnTo>
                  <a:pt x="4283376" y="1332520"/>
                </a:lnTo>
                <a:lnTo>
                  <a:pt x="4305494" y="1291792"/>
                </a:lnTo>
                <a:lnTo>
                  <a:pt x="4319474" y="1246796"/>
                </a:lnTo>
                <a:lnTo>
                  <a:pt x="4324350" y="1198499"/>
                </a:lnTo>
                <a:lnTo>
                  <a:pt x="4324350" y="239649"/>
                </a:lnTo>
                <a:lnTo>
                  <a:pt x="4319474" y="191357"/>
                </a:lnTo>
                <a:lnTo>
                  <a:pt x="4305494" y="146375"/>
                </a:lnTo>
                <a:lnTo>
                  <a:pt x="4283376" y="105667"/>
                </a:lnTo>
                <a:lnTo>
                  <a:pt x="4254087" y="70199"/>
                </a:lnTo>
                <a:lnTo>
                  <a:pt x="4218595" y="40933"/>
                </a:lnTo>
                <a:lnTo>
                  <a:pt x="4177867" y="18835"/>
                </a:lnTo>
                <a:lnTo>
                  <a:pt x="4132871" y="4869"/>
                </a:lnTo>
                <a:lnTo>
                  <a:pt x="4084574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24851" y="3814826"/>
            <a:ext cx="4324350" cy="1438275"/>
          </a:xfrm>
          <a:custGeom>
            <a:avLst/>
            <a:gdLst/>
            <a:ahLst/>
            <a:cxnLst/>
            <a:rect l="l" t="t" r="r" b="b"/>
            <a:pathLst>
              <a:path w="4324350" h="1438275">
                <a:moveTo>
                  <a:pt x="0" y="239649"/>
                </a:moveTo>
                <a:lnTo>
                  <a:pt x="4869" y="191357"/>
                </a:lnTo>
                <a:lnTo>
                  <a:pt x="18835" y="146375"/>
                </a:lnTo>
                <a:lnTo>
                  <a:pt x="40933" y="105667"/>
                </a:lnTo>
                <a:lnTo>
                  <a:pt x="70199" y="70199"/>
                </a:lnTo>
                <a:lnTo>
                  <a:pt x="105667" y="40933"/>
                </a:lnTo>
                <a:lnTo>
                  <a:pt x="146375" y="18835"/>
                </a:lnTo>
                <a:lnTo>
                  <a:pt x="191357" y="4869"/>
                </a:lnTo>
                <a:lnTo>
                  <a:pt x="239649" y="0"/>
                </a:lnTo>
                <a:lnTo>
                  <a:pt x="4084574" y="0"/>
                </a:lnTo>
                <a:lnTo>
                  <a:pt x="4132871" y="4869"/>
                </a:lnTo>
                <a:lnTo>
                  <a:pt x="4177867" y="18835"/>
                </a:lnTo>
                <a:lnTo>
                  <a:pt x="4218595" y="40933"/>
                </a:lnTo>
                <a:lnTo>
                  <a:pt x="4254087" y="70199"/>
                </a:lnTo>
                <a:lnTo>
                  <a:pt x="4283376" y="105667"/>
                </a:lnTo>
                <a:lnTo>
                  <a:pt x="4305494" y="146375"/>
                </a:lnTo>
                <a:lnTo>
                  <a:pt x="4319474" y="191357"/>
                </a:lnTo>
                <a:lnTo>
                  <a:pt x="4324350" y="239649"/>
                </a:lnTo>
                <a:lnTo>
                  <a:pt x="4324350" y="1198499"/>
                </a:lnTo>
                <a:lnTo>
                  <a:pt x="4319474" y="1246796"/>
                </a:lnTo>
                <a:lnTo>
                  <a:pt x="4305494" y="1291792"/>
                </a:lnTo>
                <a:lnTo>
                  <a:pt x="4283376" y="1332520"/>
                </a:lnTo>
                <a:lnTo>
                  <a:pt x="4254087" y="1368012"/>
                </a:lnTo>
                <a:lnTo>
                  <a:pt x="4218595" y="1397301"/>
                </a:lnTo>
                <a:lnTo>
                  <a:pt x="4177867" y="1419419"/>
                </a:lnTo>
                <a:lnTo>
                  <a:pt x="4132871" y="1433399"/>
                </a:lnTo>
                <a:lnTo>
                  <a:pt x="4084574" y="1438275"/>
                </a:lnTo>
                <a:lnTo>
                  <a:pt x="239649" y="1438275"/>
                </a:lnTo>
                <a:lnTo>
                  <a:pt x="191357" y="1433399"/>
                </a:lnTo>
                <a:lnTo>
                  <a:pt x="146375" y="1419419"/>
                </a:lnTo>
                <a:lnTo>
                  <a:pt x="105667" y="1397301"/>
                </a:lnTo>
                <a:lnTo>
                  <a:pt x="70199" y="1368012"/>
                </a:lnTo>
                <a:lnTo>
                  <a:pt x="40933" y="1332520"/>
                </a:lnTo>
                <a:lnTo>
                  <a:pt x="18835" y="1291792"/>
                </a:lnTo>
                <a:lnTo>
                  <a:pt x="4869" y="1246796"/>
                </a:lnTo>
                <a:lnTo>
                  <a:pt x="0" y="1198499"/>
                </a:lnTo>
                <a:lnTo>
                  <a:pt x="0" y="23964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19820" y="3961828"/>
            <a:ext cx="3538854" cy="11531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792480" marR="777240">
              <a:lnSpc>
                <a:spcPct val="100899"/>
              </a:lnSpc>
              <a:spcBef>
                <a:spcPts val="110"/>
              </a:spcBef>
            </a:pPr>
            <a:r>
              <a:rPr dirty="0" sz="1550" spc="10" b="1">
                <a:latin typeface="Arial Narrow"/>
                <a:cs typeface="Arial Narrow"/>
              </a:rPr>
              <a:t>Intravascular </a:t>
            </a:r>
            <a:r>
              <a:rPr dirty="0" sz="1550" spc="15" b="1">
                <a:latin typeface="Arial Narrow"/>
                <a:cs typeface="Arial Narrow"/>
              </a:rPr>
              <a:t>Ultrasound  </a:t>
            </a:r>
            <a:r>
              <a:rPr dirty="0" sz="1550" spc="20" b="1">
                <a:latin typeface="Arial Narrow"/>
                <a:cs typeface="Arial Narrow"/>
              </a:rPr>
              <a:t>(IVUS)</a:t>
            </a:r>
            <a:endParaRPr sz="1550">
              <a:latin typeface="Arial Narrow"/>
              <a:cs typeface="Arial Narrow"/>
            </a:endParaRPr>
          </a:p>
          <a:p>
            <a:pPr algn="ctr" marL="12700" marR="5080">
              <a:lnSpc>
                <a:spcPct val="104900"/>
              </a:lnSpc>
              <a:spcBef>
                <a:spcPts val="1205"/>
              </a:spcBef>
            </a:pPr>
            <a:r>
              <a:rPr dirty="0" sz="1550" spc="5">
                <a:latin typeface="Arial Narrow"/>
                <a:cs typeface="Arial Narrow"/>
              </a:rPr>
              <a:t>The </a:t>
            </a:r>
            <a:r>
              <a:rPr dirty="0" sz="1550" spc="15">
                <a:latin typeface="Arial Narrow"/>
                <a:cs typeface="Arial Narrow"/>
              </a:rPr>
              <a:t>most </a:t>
            </a:r>
            <a:r>
              <a:rPr dirty="0" sz="1550" spc="10">
                <a:latin typeface="Arial Narrow"/>
                <a:cs typeface="Arial Narrow"/>
              </a:rPr>
              <a:t>commonly used intravascular </a:t>
            </a:r>
            <a:r>
              <a:rPr dirty="0" sz="1550" spc="20">
                <a:latin typeface="Arial Narrow"/>
                <a:cs typeface="Arial Narrow"/>
              </a:rPr>
              <a:t>imaging  </a:t>
            </a:r>
            <a:r>
              <a:rPr dirty="0" sz="1550" spc="10">
                <a:latin typeface="Arial Narrow"/>
                <a:cs typeface="Arial Narrow"/>
              </a:rPr>
              <a:t>tool, </a:t>
            </a:r>
            <a:r>
              <a:rPr dirty="0" sz="1550" spc="15">
                <a:latin typeface="Arial Narrow"/>
                <a:cs typeface="Arial Narrow"/>
              </a:rPr>
              <a:t>excels </a:t>
            </a:r>
            <a:r>
              <a:rPr dirty="0" sz="1550" spc="10">
                <a:latin typeface="Arial Narrow"/>
                <a:cs typeface="Arial Narrow"/>
              </a:rPr>
              <a:t>in </a:t>
            </a:r>
            <a:r>
              <a:rPr dirty="0" sz="1550" spc="5">
                <a:latin typeface="Arial Narrow"/>
                <a:cs typeface="Arial Narrow"/>
              </a:rPr>
              <a:t>optimizing </a:t>
            </a:r>
            <a:r>
              <a:rPr dirty="0" sz="1550" spc="10">
                <a:latin typeface="Arial Narrow"/>
                <a:cs typeface="Arial Narrow"/>
              </a:rPr>
              <a:t>PCI</a:t>
            </a:r>
            <a:r>
              <a:rPr dirty="0" sz="1550" spc="105">
                <a:latin typeface="Arial Narrow"/>
                <a:cs typeface="Arial Narrow"/>
              </a:rPr>
              <a:t> </a:t>
            </a:r>
            <a:r>
              <a:rPr dirty="0" sz="1550" spc="15">
                <a:latin typeface="Arial Narrow"/>
                <a:cs typeface="Arial Narrow"/>
              </a:rPr>
              <a:t>procedure</a:t>
            </a:r>
            <a:endParaRPr sz="155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53175" y="3810000"/>
            <a:ext cx="1438275" cy="143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0550" y="3810000"/>
            <a:ext cx="1438275" cy="1438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963284" y="4331652"/>
            <a:ext cx="3117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5" b="1">
                <a:solidFill>
                  <a:srgbClr val="C00000"/>
                </a:solidFill>
                <a:latin typeface="Arial Narrow"/>
                <a:cs typeface="Arial Narrow"/>
              </a:rPr>
              <a:t>vs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644" y="5476557"/>
            <a:ext cx="108108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 Narrow"/>
                <a:cs typeface="Arial Narrow"/>
              </a:rPr>
              <a:t>Differences </a:t>
            </a:r>
            <a:r>
              <a:rPr dirty="0" sz="2400" spc="-10" b="1">
                <a:latin typeface="Arial Narrow"/>
                <a:cs typeface="Arial Narrow"/>
              </a:rPr>
              <a:t>in </a:t>
            </a:r>
            <a:r>
              <a:rPr dirty="0" sz="2400" spc="5" b="1">
                <a:latin typeface="Arial Narrow"/>
                <a:cs typeface="Arial Narrow"/>
              </a:rPr>
              <a:t>outcomes </a:t>
            </a:r>
            <a:r>
              <a:rPr dirty="0" sz="2400" spc="-5" b="1">
                <a:latin typeface="Arial Narrow"/>
                <a:cs typeface="Arial Narrow"/>
              </a:rPr>
              <a:t>when </a:t>
            </a:r>
            <a:r>
              <a:rPr dirty="0" sz="2400" b="1">
                <a:latin typeface="Arial Narrow"/>
                <a:cs typeface="Arial Narrow"/>
              </a:rPr>
              <a:t>a </a:t>
            </a:r>
            <a:r>
              <a:rPr dirty="0" sz="2400" spc="-5" b="1">
                <a:latin typeface="Arial Narrow"/>
                <a:cs typeface="Arial Narrow"/>
              </a:rPr>
              <a:t>single </a:t>
            </a:r>
            <a:r>
              <a:rPr dirty="0" sz="2400" spc="5" b="1">
                <a:latin typeface="Arial Narrow"/>
                <a:cs typeface="Arial Narrow"/>
              </a:rPr>
              <a:t>modality </a:t>
            </a:r>
            <a:r>
              <a:rPr dirty="0" sz="2400" spc="-10" b="1">
                <a:latin typeface="Arial Narrow"/>
                <a:cs typeface="Arial Narrow"/>
              </a:rPr>
              <a:t>is </a:t>
            </a:r>
            <a:r>
              <a:rPr dirty="0" sz="2400" spc="-5" b="1">
                <a:latin typeface="Arial Narrow"/>
                <a:cs typeface="Arial Narrow"/>
              </a:rPr>
              <a:t>used </a:t>
            </a:r>
            <a:r>
              <a:rPr dirty="0" sz="2400" spc="-20" b="1">
                <a:latin typeface="Arial Narrow"/>
                <a:cs typeface="Arial Narrow"/>
              </a:rPr>
              <a:t>for </a:t>
            </a:r>
            <a:r>
              <a:rPr dirty="0" sz="2400" b="1">
                <a:latin typeface="Arial Narrow"/>
                <a:cs typeface="Arial Narrow"/>
              </a:rPr>
              <a:t>both </a:t>
            </a:r>
            <a:r>
              <a:rPr dirty="0" sz="2400" spc="-5" b="1">
                <a:latin typeface="Arial Narrow"/>
                <a:cs typeface="Arial Narrow"/>
              </a:rPr>
              <a:t>purposes </a:t>
            </a:r>
            <a:r>
              <a:rPr dirty="0" sz="2400" spc="10" b="1">
                <a:latin typeface="Arial Narrow"/>
                <a:cs typeface="Arial Narrow"/>
              </a:rPr>
              <a:t>remain</a:t>
            </a:r>
            <a:r>
              <a:rPr dirty="0" sz="2400" spc="165" b="1">
                <a:latin typeface="Arial Narrow"/>
                <a:cs typeface="Arial Narrow"/>
              </a:rPr>
              <a:t> </a:t>
            </a:r>
            <a:r>
              <a:rPr dirty="0" sz="2400" spc="-15" b="1">
                <a:latin typeface="Arial Narrow"/>
                <a:cs typeface="Arial Narrow"/>
              </a:rPr>
              <a:t>unclear.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43475" y="4333875"/>
            <a:ext cx="828675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0710" y="140335"/>
            <a:ext cx="438023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Objective and</a:t>
            </a:r>
            <a:r>
              <a:rPr dirty="0" spc="-50"/>
              <a:t> </a:t>
            </a:r>
            <a:r>
              <a:rPr dirty="0" spc="-5"/>
              <a:t>Hypthesis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482" y="1028443"/>
            <a:ext cx="11118215" cy="112331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just" marL="12700" marR="5080">
              <a:lnSpc>
                <a:spcPct val="120500"/>
              </a:lnSpc>
              <a:spcBef>
                <a:spcPts val="60"/>
              </a:spcBef>
            </a:pPr>
            <a:r>
              <a:rPr dirty="0" sz="2000" spc="-5">
                <a:latin typeface="Arial Narrow"/>
                <a:cs typeface="Arial Narrow"/>
              </a:rPr>
              <a:t>When </a:t>
            </a:r>
            <a:r>
              <a:rPr dirty="0" sz="2000">
                <a:latin typeface="Arial Narrow"/>
                <a:cs typeface="Arial Narrow"/>
              </a:rPr>
              <a:t>employed </a:t>
            </a:r>
            <a:r>
              <a:rPr dirty="0" sz="2000" spc="-5">
                <a:latin typeface="Arial Narrow"/>
                <a:cs typeface="Arial Narrow"/>
              </a:rPr>
              <a:t>as </a:t>
            </a:r>
            <a:r>
              <a:rPr dirty="0" sz="2000" spc="10">
                <a:latin typeface="Arial Narrow"/>
                <a:cs typeface="Arial Narrow"/>
              </a:rPr>
              <a:t>a </a:t>
            </a:r>
            <a:r>
              <a:rPr dirty="0" sz="2000" spc="-5">
                <a:latin typeface="Arial Narrow"/>
                <a:cs typeface="Arial Narrow"/>
              </a:rPr>
              <a:t>comprehensive </a:t>
            </a:r>
            <a:r>
              <a:rPr dirty="0" sz="2000" spc="-20">
                <a:latin typeface="Arial Narrow"/>
                <a:cs typeface="Arial Narrow"/>
              </a:rPr>
              <a:t>strategy, </a:t>
            </a:r>
            <a:r>
              <a:rPr dirty="0" sz="2000" spc="-5">
                <a:latin typeface="Arial Narrow"/>
                <a:cs typeface="Arial Narrow"/>
              </a:rPr>
              <a:t>encompassing </a:t>
            </a:r>
            <a:r>
              <a:rPr dirty="0" sz="2000" spc="-10">
                <a:latin typeface="Arial Narrow"/>
                <a:cs typeface="Arial Narrow"/>
              </a:rPr>
              <a:t>both </a:t>
            </a:r>
            <a:r>
              <a:rPr dirty="0" u="heavy" sz="2000" spc="1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PCI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decision-making</a:t>
            </a:r>
            <a:r>
              <a:rPr dirty="0" sz="2000" spc="-5" b="1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and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procedure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optimization</a:t>
            </a:r>
            <a:r>
              <a:rPr dirty="0" sz="2000" spc="-5">
                <a:latin typeface="Arial Narrow"/>
                <a:cs typeface="Arial Narrow"/>
              </a:rPr>
              <a:t>,  </a:t>
            </a:r>
            <a:r>
              <a:rPr dirty="0" sz="2000" spc="5">
                <a:latin typeface="Arial Narrow"/>
                <a:cs typeface="Arial Narrow"/>
              </a:rPr>
              <a:t>whether </a:t>
            </a:r>
            <a:r>
              <a:rPr dirty="0" u="heavy" sz="2000" spc="1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a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novel computational physiologic technique </a:t>
            </a:r>
            <a:r>
              <a:rPr dirty="0" sz="2000">
                <a:latin typeface="Arial Narrow"/>
                <a:cs typeface="Arial Narrow"/>
              </a:rPr>
              <a:t>can perform </a:t>
            </a:r>
            <a:r>
              <a:rPr dirty="0" sz="2000" spc="-5">
                <a:latin typeface="Arial Narrow"/>
                <a:cs typeface="Arial Narrow"/>
              </a:rPr>
              <a:t>as effectively as </a:t>
            </a:r>
            <a:r>
              <a:rPr dirty="0" u="heavy" sz="2000" spc="1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most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commonly </a:t>
            </a:r>
            <a:r>
              <a:rPr dirty="0" u="heavy" sz="2000" spc="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used </a:t>
            </a:r>
            <a:r>
              <a:rPr dirty="0" sz="2000" spc="5" b="1">
                <a:latin typeface="Arial Narrow"/>
                <a:cs typeface="Arial Narrow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conventional intravascular </a:t>
            </a:r>
            <a:r>
              <a:rPr dirty="0" u="heavy" sz="2000" spc="-10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imaging </a:t>
            </a:r>
            <a:r>
              <a:rPr dirty="0" u="heavy" sz="2000" spc="-5" b="1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technique</a:t>
            </a:r>
            <a:r>
              <a:rPr dirty="0" sz="2000" spc="-100" b="1">
                <a:latin typeface="Arial Narrow"/>
                <a:cs typeface="Arial Narrow"/>
              </a:rPr>
              <a:t> </a:t>
            </a:r>
            <a:r>
              <a:rPr dirty="0" sz="2000" spc="10">
                <a:latin typeface="Arial Narrow"/>
                <a:cs typeface="Arial Narrow"/>
              </a:rPr>
              <a:t>?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482" y="4310316"/>
            <a:ext cx="11111865" cy="1561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2000"/>
              </a:lnSpc>
              <a:spcBef>
                <a:spcPts val="95"/>
              </a:spcBef>
              <a:tabLst>
                <a:tab pos="1195070" algn="l"/>
                <a:tab pos="1609725" algn="l"/>
                <a:tab pos="2653665" algn="l"/>
                <a:tab pos="3141980" algn="l"/>
                <a:tab pos="4094479" algn="l"/>
                <a:tab pos="4466590" algn="l"/>
                <a:tab pos="5706745" algn="l"/>
                <a:tab pos="6252210" algn="l"/>
                <a:tab pos="7666355" algn="l"/>
                <a:tab pos="8189595" algn="l"/>
                <a:tab pos="9349740" algn="l"/>
                <a:tab pos="9709785" algn="l"/>
                <a:tab pos="10683875" algn="l"/>
              </a:tabLst>
            </a:pPr>
            <a:r>
              <a:rPr dirty="0" sz="2000" spc="-5" b="1">
                <a:solidFill>
                  <a:srgbClr val="12386C"/>
                </a:solidFill>
                <a:latin typeface="Arial Narrow"/>
                <a:cs typeface="Arial Narrow"/>
              </a:rPr>
              <a:t>O</a:t>
            </a:r>
            <a:r>
              <a:rPr dirty="0" sz="2000" spc="-30" b="1">
                <a:solidFill>
                  <a:srgbClr val="12386C"/>
                </a:solidFill>
                <a:latin typeface="Arial Narrow"/>
                <a:cs typeface="Arial Narrow"/>
              </a:rPr>
              <a:t>b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j</a:t>
            </a:r>
            <a:r>
              <a:rPr dirty="0" sz="2000" spc="60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c</a:t>
            </a:r>
            <a:r>
              <a:rPr dirty="0" sz="2000" spc="-2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v</a:t>
            </a:r>
            <a:r>
              <a:rPr dirty="0" sz="2000" spc="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5" b="1">
                <a:solidFill>
                  <a:srgbClr val="12386C"/>
                </a:solidFill>
                <a:latin typeface="Arial Narrow"/>
                <a:cs typeface="Arial Narrow"/>
              </a:rPr>
              <a:t>: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10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o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c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o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m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p</a:t>
            </a:r>
            <a:r>
              <a:rPr dirty="0" sz="2000" spc="55" b="1">
                <a:solidFill>
                  <a:srgbClr val="12386C"/>
                </a:solidFill>
                <a:latin typeface="Arial Narrow"/>
                <a:cs typeface="Arial Narrow"/>
              </a:rPr>
              <a:t>a</a:t>
            </a:r>
            <a:r>
              <a:rPr dirty="0" sz="2000" spc="-45" b="1">
                <a:solidFill>
                  <a:srgbClr val="12386C"/>
                </a:solidFill>
                <a:latin typeface="Arial Narrow"/>
                <a:cs typeface="Arial Narrow"/>
              </a:rPr>
              <a:t>r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2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h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45" b="1">
                <a:solidFill>
                  <a:srgbClr val="12386C"/>
                </a:solidFill>
                <a:latin typeface="Arial Narrow"/>
                <a:cs typeface="Arial Narrow"/>
              </a:rPr>
              <a:t>f</a:t>
            </a:r>
            <a:r>
              <a:rPr dirty="0" sz="2000" spc="-25" b="1">
                <a:solidFill>
                  <a:srgbClr val="12386C"/>
                </a:solidFill>
                <a:latin typeface="Arial Narrow"/>
                <a:cs typeface="Arial Narrow"/>
              </a:rPr>
              <a:t>f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cac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y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o</a:t>
            </a:r>
            <a:r>
              <a:rPr dirty="0" sz="2000" spc="5" b="1">
                <a:solidFill>
                  <a:srgbClr val="12386C"/>
                </a:solidFill>
                <a:latin typeface="Arial Narrow"/>
                <a:cs typeface="Arial Narrow"/>
              </a:rPr>
              <a:t>f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15" b="1">
                <a:solidFill>
                  <a:srgbClr val="12386C"/>
                </a:solidFill>
                <a:latin typeface="Arial Narrow"/>
                <a:cs typeface="Arial Narrow"/>
              </a:rPr>
              <a:t>A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n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g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oF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F</a:t>
            </a:r>
            <a:r>
              <a:rPr dirty="0" sz="2000" spc="-30" b="1">
                <a:solidFill>
                  <a:srgbClr val="12386C"/>
                </a:solidFill>
                <a:latin typeface="Arial Narrow"/>
                <a:cs typeface="Arial Narrow"/>
              </a:rPr>
              <a:t>R</a:t>
            </a:r>
            <a:r>
              <a:rPr dirty="0" sz="2000" spc="5" b="1">
                <a:solidFill>
                  <a:srgbClr val="12386C"/>
                </a:solidFill>
                <a:latin typeface="Arial Narrow"/>
                <a:cs typeface="Arial Narrow"/>
              </a:rPr>
              <a:t>-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a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n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d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25" b="1">
                <a:solidFill>
                  <a:srgbClr val="12386C"/>
                </a:solidFill>
                <a:latin typeface="Arial Narrow"/>
                <a:cs typeface="Arial Narrow"/>
              </a:rPr>
              <a:t>V</a:t>
            </a:r>
            <a:r>
              <a:rPr dirty="0" sz="2000" spc="15" b="1">
                <a:solidFill>
                  <a:srgbClr val="12386C"/>
                </a:solidFill>
                <a:latin typeface="Arial Narrow"/>
                <a:cs typeface="Arial Narrow"/>
              </a:rPr>
              <a:t>U</a:t>
            </a:r>
            <a:r>
              <a:rPr dirty="0" sz="2000" spc="-30" b="1">
                <a:solidFill>
                  <a:srgbClr val="12386C"/>
                </a:solidFill>
                <a:latin typeface="Arial Narrow"/>
                <a:cs typeface="Arial Narrow"/>
              </a:rPr>
              <a:t>S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-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g</a:t>
            </a:r>
            <a:r>
              <a:rPr dirty="0" sz="2000" spc="40" b="1">
                <a:solidFill>
                  <a:srgbClr val="12386C"/>
                </a:solidFill>
                <a:latin typeface="Arial Narrow"/>
                <a:cs typeface="Arial Narrow"/>
              </a:rPr>
              <a:t>u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d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d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25" b="1">
                <a:solidFill>
                  <a:srgbClr val="12386C"/>
                </a:solidFill>
                <a:latin typeface="Arial Narrow"/>
                <a:cs typeface="Arial Narrow"/>
              </a:rPr>
              <a:t>P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CI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s</a:t>
            </a:r>
            <a:r>
              <a:rPr dirty="0" sz="2000" spc="4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-45" b="1">
                <a:solidFill>
                  <a:srgbClr val="12386C"/>
                </a:solidFill>
                <a:latin typeface="Arial Narrow"/>
                <a:cs typeface="Arial Narrow"/>
              </a:rPr>
              <a:t>r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a</a:t>
            </a:r>
            <a:r>
              <a:rPr dirty="0" sz="2000" spc="4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g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s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n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p</a:t>
            </a:r>
            <a:r>
              <a:rPr dirty="0" sz="2000" spc="55" b="1">
                <a:solidFill>
                  <a:srgbClr val="12386C"/>
                </a:solidFill>
                <a:latin typeface="Arial Narrow"/>
                <a:cs typeface="Arial Narrow"/>
              </a:rPr>
              <a:t>a</a:t>
            </a:r>
            <a:r>
              <a:rPr dirty="0" sz="2000" spc="-2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15" b="1">
                <a:solidFill>
                  <a:srgbClr val="12386C"/>
                </a:solidFill>
                <a:latin typeface="Arial Narrow"/>
                <a:cs typeface="Arial Narrow"/>
              </a:rPr>
              <a:t>e</a:t>
            </a:r>
            <a:r>
              <a:rPr dirty="0" sz="2000" spc="-35" b="1">
                <a:solidFill>
                  <a:srgbClr val="12386C"/>
                </a:solidFill>
                <a:latin typeface="Arial Narrow"/>
                <a:cs typeface="Arial Narrow"/>
              </a:rPr>
              <a:t>n</a:t>
            </a:r>
            <a:r>
              <a:rPr dirty="0" sz="2000" spc="4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10" b="1">
                <a:solidFill>
                  <a:srgbClr val="12386C"/>
                </a:solidFill>
                <a:latin typeface="Arial Narrow"/>
                <a:cs typeface="Arial Narrow"/>
              </a:rPr>
              <a:t>s</a:t>
            </a:r>
            <a:r>
              <a:rPr dirty="0" sz="2000" b="1">
                <a:solidFill>
                  <a:srgbClr val="12386C"/>
                </a:solidFill>
                <a:latin typeface="Arial Narrow"/>
                <a:cs typeface="Arial Narrow"/>
              </a:rPr>
              <a:t>	</a:t>
            </a:r>
            <a:r>
              <a:rPr dirty="0" sz="2000" spc="-5" b="1">
                <a:solidFill>
                  <a:srgbClr val="12386C"/>
                </a:solidFill>
                <a:latin typeface="Arial Narrow"/>
                <a:cs typeface="Arial Narrow"/>
              </a:rPr>
              <a:t>w</a:t>
            </a:r>
            <a:r>
              <a:rPr dirty="0" sz="2000" spc="-10" b="1">
                <a:solidFill>
                  <a:srgbClr val="12386C"/>
                </a:solidFill>
                <a:latin typeface="Arial Narrow"/>
                <a:cs typeface="Arial Narrow"/>
              </a:rPr>
              <a:t>i</a:t>
            </a:r>
            <a:r>
              <a:rPr dirty="0" sz="2000" spc="-25" b="1">
                <a:solidFill>
                  <a:srgbClr val="12386C"/>
                </a:solidFill>
                <a:latin typeface="Arial Narrow"/>
                <a:cs typeface="Arial Narrow"/>
              </a:rPr>
              <a:t>t</a:t>
            </a:r>
            <a:r>
              <a:rPr dirty="0" sz="2000" spc="5" b="1">
                <a:solidFill>
                  <a:srgbClr val="12386C"/>
                </a:solidFill>
                <a:latin typeface="Arial Narrow"/>
                <a:cs typeface="Arial Narrow"/>
              </a:rPr>
              <a:t>h  </a:t>
            </a:r>
            <a:r>
              <a:rPr dirty="0" sz="2000" spc="-5" b="1">
                <a:solidFill>
                  <a:srgbClr val="12386C"/>
                </a:solidFill>
                <a:latin typeface="Arial Narrow"/>
                <a:cs typeface="Arial Narrow"/>
              </a:rPr>
              <a:t>angiographically significant</a:t>
            </a:r>
            <a:r>
              <a:rPr dirty="0" sz="2000" spc="-50" b="1">
                <a:solidFill>
                  <a:srgbClr val="12386C"/>
                </a:solidFill>
                <a:latin typeface="Arial Narrow"/>
                <a:cs typeface="Arial Narrow"/>
              </a:rPr>
              <a:t> </a:t>
            </a:r>
            <a:r>
              <a:rPr dirty="0" sz="2000" spc="-5" b="1">
                <a:solidFill>
                  <a:srgbClr val="12386C"/>
                </a:solidFill>
                <a:latin typeface="Arial Narrow"/>
                <a:cs typeface="Arial Narrow"/>
              </a:rPr>
              <a:t>stenosis.</a:t>
            </a:r>
            <a:endParaRPr sz="2000">
              <a:latin typeface="Arial Narrow"/>
              <a:cs typeface="Arial Narrow"/>
            </a:endParaRPr>
          </a:p>
          <a:p>
            <a:pPr marL="12700" marR="11430">
              <a:lnSpc>
                <a:spcPct val="119000"/>
              </a:lnSpc>
              <a:spcBef>
                <a:spcPts val="520"/>
              </a:spcBef>
            </a:pP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Hypothesis: </a:t>
            </a:r>
            <a:r>
              <a:rPr dirty="0" sz="2000" spc="10" b="1">
                <a:solidFill>
                  <a:srgbClr val="C00000"/>
                </a:solidFill>
                <a:latin typeface="Arial Narrow"/>
                <a:cs typeface="Arial Narrow"/>
              </a:rPr>
              <a:t>The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AngioFFR-guided </a:t>
            </a:r>
            <a:r>
              <a:rPr dirty="0" sz="2000" spc="1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strategy will </a:t>
            </a:r>
            <a:r>
              <a:rPr dirty="0" sz="2000" spc="-10" b="1">
                <a:solidFill>
                  <a:srgbClr val="C00000"/>
                </a:solidFill>
                <a:latin typeface="Arial Narrow"/>
                <a:cs typeface="Arial Narrow"/>
              </a:rPr>
              <a:t>be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non-inferior to </a:t>
            </a:r>
            <a:r>
              <a:rPr dirty="0" sz="2000" spc="10" b="1">
                <a:solidFill>
                  <a:srgbClr val="C00000"/>
                </a:solidFill>
                <a:latin typeface="Arial Narrow"/>
                <a:cs typeface="Arial Narrow"/>
              </a:rPr>
              <a:t>the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IVUS-guided </a:t>
            </a:r>
            <a:r>
              <a:rPr dirty="0" sz="2000" spc="15" b="1">
                <a:solidFill>
                  <a:srgbClr val="C00000"/>
                </a:solidFill>
                <a:latin typeface="Arial Narrow"/>
                <a:cs typeface="Arial Narrow"/>
              </a:rPr>
              <a:t>PCI </a:t>
            </a:r>
            <a:r>
              <a:rPr dirty="0" sz="2000" b="1">
                <a:solidFill>
                  <a:srgbClr val="C00000"/>
                </a:solidFill>
                <a:latin typeface="Arial Narrow"/>
                <a:cs typeface="Arial Narrow"/>
              </a:rPr>
              <a:t>strategy </a:t>
            </a:r>
            <a:r>
              <a:rPr dirty="0" sz="2000" spc="5" b="1">
                <a:solidFill>
                  <a:srgbClr val="C00000"/>
                </a:solidFill>
                <a:latin typeface="Arial Narrow"/>
                <a:cs typeface="Arial Narrow"/>
              </a:rPr>
              <a:t>in terms </a:t>
            </a:r>
            <a:r>
              <a:rPr dirty="0" sz="2000" spc="-35" b="1">
                <a:solidFill>
                  <a:srgbClr val="C00000"/>
                </a:solidFill>
                <a:latin typeface="Arial Narrow"/>
                <a:cs typeface="Arial Narrow"/>
              </a:rPr>
              <a:t>of 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clinical outcomes at </a:t>
            </a:r>
            <a:r>
              <a:rPr dirty="0" sz="2000" b="1">
                <a:solidFill>
                  <a:srgbClr val="C00000"/>
                </a:solidFill>
                <a:latin typeface="Arial Narrow"/>
                <a:cs typeface="Arial Narrow"/>
              </a:rPr>
              <a:t>12</a:t>
            </a:r>
            <a:r>
              <a:rPr dirty="0" sz="2000" spc="-3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Arial Narrow"/>
                <a:cs typeface="Arial Narrow"/>
              </a:rPr>
              <a:t>months.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48575" y="2533650"/>
            <a:ext cx="180022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3200" y="2533650"/>
            <a:ext cx="1800225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29000" y="3209925"/>
            <a:ext cx="1009650" cy="438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00650" y="2599666"/>
            <a:ext cx="1790700" cy="1724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4618" y="6666230"/>
            <a:ext cx="1200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938953"/>
                </a:solidFill>
                <a:latin typeface="Microsoft YaHei"/>
                <a:cs typeface="Microsoft YaHei"/>
              </a:rPr>
              <a:t>4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12191999" cy="88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8460" y="140335"/>
            <a:ext cx="636206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Clinical </a:t>
            </a:r>
            <a:r>
              <a:rPr dirty="0"/>
              <a:t>Outcomes and </a:t>
            </a:r>
            <a:r>
              <a:rPr dirty="0" spc="-5"/>
              <a:t>Sample</a:t>
            </a:r>
            <a:r>
              <a:rPr dirty="0" spc="-85"/>
              <a:t> </a:t>
            </a:r>
            <a:r>
              <a:rPr dirty="0"/>
              <a:t>Size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755" y="697420"/>
            <a:ext cx="10189845" cy="4394200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 b="1">
                <a:latin typeface="Arial Narrow"/>
                <a:cs typeface="Arial Narrow"/>
              </a:rPr>
              <a:t>Primary</a:t>
            </a:r>
            <a:r>
              <a:rPr dirty="0" sz="2000" spc="3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outcome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15">
                <a:latin typeface="Arial Narrow"/>
                <a:cs typeface="Arial Narrow"/>
              </a:rPr>
              <a:t>A </a:t>
            </a:r>
            <a:r>
              <a:rPr dirty="0" sz="2000">
                <a:latin typeface="Arial Narrow"/>
                <a:cs typeface="Arial Narrow"/>
              </a:rPr>
              <a:t>composite </a:t>
            </a:r>
            <a:r>
              <a:rPr dirty="0" sz="2000" spc="-5">
                <a:latin typeface="Arial Narrow"/>
                <a:cs typeface="Arial Narrow"/>
              </a:rPr>
              <a:t>of </a:t>
            </a:r>
            <a:r>
              <a:rPr dirty="0" sz="2000">
                <a:latin typeface="Arial Narrow"/>
                <a:cs typeface="Arial Narrow"/>
              </a:rPr>
              <a:t>death, </a:t>
            </a:r>
            <a:r>
              <a:rPr dirty="0" sz="2000" spc="-10">
                <a:latin typeface="Arial Narrow"/>
                <a:cs typeface="Arial Narrow"/>
              </a:rPr>
              <a:t>MI, </a:t>
            </a:r>
            <a:r>
              <a:rPr dirty="0" sz="2000" spc="-5">
                <a:latin typeface="Arial Narrow"/>
                <a:cs typeface="Arial Narrow"/>
              </a:rPr>
              <a:t>or revascularization at </a:t>
            </a:r>
            <a:r>
              <a:rPr dirty="0" sz="2000">
                <a:latin typeface="Arial Narrow"/>
                <a:cs typeface="Arial Narrow"/>
              </a:rPr>
              <a:t>12</a:t>
            </a:r>
            <a:r>
              <a:rPr dirty="0" sz="2000" spc="-27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months</a:t>
            </a:r>
            <a:endParaRPr sz="20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5" b="1">
                <a:latin typeface="Arial Narrow"/>
                <a:cs typeface="Arial Narrow"/>
              </a:rPr>
              <a:t>Key </a:t>
            </a:r>
            <a:r>
              <a:rPr dirty="0" sz="2000" b="1">
                <a:latin typeface="Arial Narrow"/>
                <a:cs typeface="Arial Narrow"/>
              </a:rPr>
              <a:t>Secondary</a:t>
            </a:r>
            <a:r>
              <a:rPr dirty="0" sz="2000" spc="-8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Outcomes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5">
                <a:latin typeface="Arial Narrow"/>
                <a:cs typeface="Arial Narrow"/>
              </a:rPr>
              <a:t>Death, </a:t>
            </a:r>
            <a:r>
              <a:rPr dirty="0" sz="2000" spc="30">
                <a:latin typeface="Arial Narrow"/>
                <a:cs typeface="Arial Narrow"/>
              </a:rPr>
              <a:t>MI </a:t>
            </a:r>
            <a:r>
              <a:rPr dirty="0" sz="2000" spc="-5">
                <a:latin typeface="Arial Narrow"/>
                <a:cs typeface="Arial Narrow"/>
              </a:rPr>
              <a:t>or revascularization </a:t>
            </a:r>
            <a:r>
              <a:rPr dirty="0" sz="2000" spc="30">
                <a:latin typeface="Arial Narrow"/>
                <a:cs typeface="Arial Narrow"/>
              </a:rPr>
              <a:t>at </a:t>
            </a:r>
            <a:r>
              <a:rPr dirty="0" sz="2000">
                <a:latin typeface="Arial Narrow"/>
                <a:cs typeface="Arial Narrow"/>
              </a:rPr>
              <a:t>24 </a:t>
            </a:r>
            <a:r>
              <a:rPr dirty="0" sz="2000" spc="-5">
                <a:latin typeface="Arial Narrow"/>
                <a:cs typeface="Arial Narrow"/>
              </a:rPr>
              <a:t>and </a:t>
            </a:r>
            <a:r>
              <a:rPr dirty="0" sz="2000" spc="35">
                <a:latin typeface="Arial Narrow"/>
                <a:cs typeface="Arial Narrow"/>
              </a:rPr>
              <a:t>60</a:t>
            </a:r>
            <a:r>
              <a:rPr dirty="0" sz="2000" spc="-28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months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30">
                <a:latin typeface="Arial Narrow"/>
                <a:cs typeface="Arial Narrow"/>
              </a:rPr>
              <a:t>Target </a:t>
            </a:r>
            <a:r>
              <a:rPr dirty="0" sz="2000" spc="-5">
                <a:latin typeface="Arial Narrow"/>
                <a:cs typeface="Arial Narrow"/>
              </a:rPr>
              <a:t>vessel failure </a:t>
            </a:r>
            <a:r>
              <a:rPr dirty="0" sz="2000" spc="30">
                <a:latin typeface="Arial Narrow"/>
                <a:cs typeface="Arial Narrow"/>
              </a:rPr>
              <a:t>(a </a:t>
            </a:r>
            <a:r>
              <a:rPr dirty="0" sz="2000" spc="-5">
                <a:latin typeface="Arial Narrow"/>
                <a:cs typeface="Arial Narrow"/>
              </a:rPr>
              <a:t>composite of </a:t>
            </a:r>
            <a:r>
              <a:rPr dirty="0" sz="2000" spc="-10">
                <a:latin typeface="Arial Narrow"/>
                <a:cs typeface="Arial Narrow"/>
              </a:rPr>
              <a:t>cardiac </a:t>
            </a:r>
            <a:r>
              <a:rPr dirty="0" sz="2000">
                <a:latin typeface="Arial Narrow"/>
                <a:cs typeface="Arial Narrow"/>
              </a:rPr>
              <a:t>death, target-vessel </a:t>
            </a:r>
            <a:r>
              <a:rPr dirty="0" sz="2000" spc="-10">
                <a:latin typeface="Arial Narrow"/>
                <a:cs typeface="Arial Narrow"/>
              </a:rPr>
              <a:t>MI, </a:t>
            </a:r>
            <a:r>
              <a:rPr dirty="0" sz="2000" spc="30">
                <a:latin typeface="Arial Narrow"/>
                <a:cs typeface="Arial Narrow"/>
              </a:rPr>
              <a:t>or </a:t>
            </a:r>
            <a:r>
              <a:rPr dirty="0" sz="2000">
                <a:latin typeface="Arial Narrow"/>
                <a:cs typeface="Arial Narrow"/>
              </a:rPr>
              <a:t>target </a:t>
            </a:r>
            <a:r>
              <a:rPr dirty="0" sz="2000" spc="-5">
                <a:latin typeface="Arial Narrow"/>
                <a:cs typeface="Arial Narrow"/>
              </a:rPr>
              <a:t>lesion</a:t>
            </a:r>
            <a:r>
              <a:rPr dirty="0" sz="2000" spc="-13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revascularization)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5">
                <a:latin typeface="Arial Narrow"/>
                <a:cs typeface="Arial Narrow"/>
              </a:rPr>
              <a:t>All-cause and </a:t>
            </a:r>
            <a:r>
              <a:rPr dirty="0" sz="2000">
                <a:latin typeface="Arial Narrow"/>
                <a:cs typeface="Arial Narrow"/>
              </a:rPr>
              <a:t>cardiac </a:t>
            </a:r>
            <a:r>
              <a:rPr dirty="0" sz="2000" spc="-10">
                <a:latin typeface="Arial Narrow"/>
                <a:cs typeface="Arial Narrow"/>
              </a:rPr>
              <a:t>death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20">
                <a:latin typeface="Arial Narrow"/>
                <a:cs typeface="Arial Narrow"/>
              </a:rPr>
              <a:t>Target-vessel </a:t>
            </a:r>
            <a:r>
              <a:rPr dirty="0" sz="2000" spc="15">
                <a:latin typeface="Arial Narrow"/>
                <a:cs typeface="Arial Narrow"/>
              </a:rPr>
              <a:t>and </a:t>
            </a:r>
            <a:r>
              <a:rPr dirty="0" sz="2000" spc="-5">
                <a:latin typeface="Arial Narrow"/>
                <a:cs typeface="Arial Narrow"/>
              </a:rPr>
              <a:t>all-cause </a:t>
            </a:r>
            <a:r>
              <a:rPr dirty="0" sz="2000" spc="-10">
                <a:latin typeface="Arial Narrow"/>
                <a:cs typeface="Arial Narrow"/>
              </a:rPr>
              <a:t>nonfatal </a:t>
            </a:r>
            <a:r>
              <a:rPr dirty="0" sz="2000" spc="-5">
                <a:latin typeface="Arial Narrow"/>
                <a:cs typeface="Arial Narrow"/>
              </a:rPr>
              <a:t>MI with/without </a:t>
            </a:r>
            <a:r>
              <a:rPr dirty="0" sz="2000">
                <a:latin typeface="Arial Narrow"/>
                <a:cs typeface="Arial Narrow"/>
              </a:rPr>
              <a:t>peri-procedural</a:t>
            </a:r>
            <a:r>
              <a:rPr dirty="0" sz="2000" spc="-1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MI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5">
                <a:latin typeface="Arial Narrow"/>
                <a:cs typeface="Arial Narrow"/>
              </a:rPr>
              <a:t>Any </a:t>
            </a:r>
            <a:r>
              <a:rPr dirty="0" sz="2000" spc="-5">
                <a:latin typeface="Arial Narrow"/>
                <a:cs typeface="Arial Narrow"/>
              </a:rPr>
              <a:t>revascularization </a:t>
            </a:r>
            <a:r>
              <a:rPr dirty="0" sz="2000">
                <a:latin typeface="Arial Narrow"/>
                <a:cs typeface="Arial Narrow"/>
              </a:rPr>
              <a:t>(ischemia-driven </a:t>
            </a:r>
            <a:r>
              <a:rPr dirty="0" sz="2000" spc="-5">
                <a:latin typeface="Arial Narrow"/>
                <a:cs typeface="Arial Narrow"/>
              </a:rPr>
              <a:t>or</a:t>
            </a:r>
            <a:r>
              <a:rPr dirty="0" sz="2000" spc="-120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all)</a:t>
            </a:r>
            <a:endParaRPr sz="2000">
              <a:latin typeface="Arial Narrow"/>
              <a:cs typeface="Arial Narrow"/>
            </a:endParaRPr>
          </a:p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b="1">
                <a:latin typeface="Arial Narrow"/>
                <a:cs typeface="Arial Narrow"/>
              </a:rPr>
              <a:t>Sample </a:t>
            </a:r>
            <a:r>
              <a:rPr dirty="0" sz="2000" spc="-5" b="1">
                <a:latin typeface="Arial Narrow"/>
                <a:cs typeface="Arial Narrow"/>
              </a:rPr>
              <a:t>size</a:t>
            </a:r>
            <a:r>
              <a:rPr dirty="0" sz="2000" spc="-7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calculation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5">
                <a:latin typeface="Arial Narrow"/>
                <a:cs typeface="Arial Narrow"/>
              </a:rPr>
              <a:t>Assumed </a:t>
            </a:r>
            <a:r>
              <a:rPr dirty="0" sz="2000" spc="5">
                <a:latin typeface="Arial Narrow"/>
                <a:cs typeface="Arial Narrow"/>
              </a:rPr>
              <a:t>12-month </a:t>
            </a:r>
            <a:r>
              <a:rPr dirty="0" sz="2000" spc="-10">
                <a:latin typeface="Arial Narrow"/>
                <a:cs typeface="Arial Narrow"/>
              </a:rPr>
              <a:t>event </a:t>
            </a:r>
            <a:r>
              <a:rPr dirty="0" sz="2000" spc="5">
                <a:latin typeface="Arial Narrow"/>
                <a:cs typeface="Arial Narrow"/>
              </a:rPr>
              <a:t>rate in </a:t>
            </a:r>
            <a:r>
              <a:rPr dirty="0" sz="2000" spc="-5">
                <a:latin typeface="Arial Narrow"/>
                <a:cs typeface="Arial Narrow"/>
              </a:rPr>
              <a:t>the </a:t>
            </a:r>
            <a:r>
              <a:rPr dirty="0" sz="2000">
                <a:latin typeface="Arial Narrow"/>
                <a:cs typeface="Arial Narrow"/>
              </a:rPr>
              <a:t>AngioFFR-guided </a:t>
            </a:r>
            <a:r>
              <a:rPr dirty="0" sz="2000" spc="-10">
                <a:latin typeface="Arial Narrow"/>
                <a:cs typeface="Arial Narrow"/>
              </a:rPr>
              <a:t>PCI </a:t>
            </a:r>
            <a:r>
              <a:rPr dirty="0" sz="2000">
                <a:latin typeface="Arial Narrow"/>
                <a:cs typeface="Arial Narrow"/>
              </a:rPr>
              <a:t>group:</a:t>
            </a:r>
            <a:r>
              <a:rPr dirty="0" sz="2000" spc="-310">
                <a:latin typeface="Arial Narrow"/>
                <a:cs typeface="Arial Narrow"/>
              </a:rPr>
              <a:t> </a:t>
            </a:r>
            <a:r>
              <a:rPr dirty="0" sz="2000" spc="15">
                <a:latin typeface="Arial Narrow"/>
                <a:cs typeface="Arial Narrow"/>
              </a:rPr>
              <a:t>7.0%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  <a:tab pos="756285" algn="l"/>
              </a:tabLst>
            </a:pPr>
            <a:r>
              <a:rPr dirty="0" sz="2000" spc="-5">
                <a:latin typeface="Arial Narrow"/>
                <a:cs typeface="Arial Narrow"/>
              </a:rPr>
              <a:t>Assumed </a:t>
            </a:r>
            <a:r>
              <a:rPr dirty="0" sz="2000" spc="5">
                <a:latin typeface="Arial Narrow"/>
                <a:cs typeface="Arial Narrow"/>
              </a:rPr>
              <a:t>12-month </a:t>
            </a:r>
            <a:r>
              <a:rPr dirty="0" sz="2000" spc="-10">
                <a:latin typeface="Arial Narrow"/>
                <a:cs typeface="Arial Narrow"/>
              </a:rPr>
              <a:t>event </a:t>
            </a:r>
            <a:r>
              <a:rPr dirty="0" sz="2000" spc="5">
                <a:latin typeface="Arial Narrow"/>
                <a:cs typeface="Arial Narrow"/>
              </a:rPr>
              <a:t>rate in </a:t>
            </a:r>
            <a:r>
              <a:rPr dirty="0" sz="2000" spc="-5">
                <a:latin typeface="Arial Narrow"/>
                <a:cs typeface="Arial Narrow"/>
              </a:rPr>
              <a:t>the </a:t>
            </a:r>
            <a:r>
              <a:rPr dirty="0" sz="2000" spc="5">
                <a:latin typeface="Arial Narrow"/>
                <a:cs typeface="Arial Narrow"/>
              </a:rPr>
              <a:t>IVUS-guided </a:t>
            </a:r>
            <a:r>
              <a:rPr dirty="0" sz="2000" spc="-10">
                <a:latin typeface="Arial Narrow"/>
                <a:cs typeface="Arial Narrow"/>
              </a:rPr>
              <a:t>PCI </a:t>
            </a:r>
            <a:r>
              <a:rPr dirty="0" sz="2000" spc="-5">
                <a:latin typeface="Arial Narrow"/>
                <a:cs typeface="Arial Narrow"/>
              </a:rPr>
              <a:t>group:</a:t>
            </a:r>
            <a:r>
              <a:rPr dirty="0" sz="2000" spc="-254">
                <a:latin typeface="Arial Narrow"/>
                <a:cs typeface="Arial Narrow"/>
              </a:rPr>
              <a:t> </a:t>
            </a:r>
            <a:r>
              <a:rPr dirty="0" sz="2000" spc="15">
                <a:latin typeface="Arial Narrow"/>
                <a:cs typeface="Arial Narrow"/>
              </a:rPr>
              <a:t>8.0%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1336" y="5066093"/>
            <a:ext cx="4112260" cy="826769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850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dirty="0" sz="2000" spc="-30">
                <a:latin typeface="Arial Narrow"/>
                <a:cs typeface="Arial Narrow"/>
              </a:rPr>
              <a:t>Type </a:t>
            </a:r>
            <a:r>
              <a:rPr dirty="0" sz="2000" spc="5">
                <a:latin typeface="Arial Narrow"/>
                <a:cs typeface="Arial Narrow"/>
              </a:rPr>
              <a:t>I error: </a:t>
            </a:r>
            <a:r>
              <a:rPr dirty="0" sz="2000">
                <a:latin typeface="Arial Narrow"/>
                <a:cs typeface="Arial Narrow"/>
              </a:rPr>
              <a:t>one-side 0.025, Power:</a:t>
            </a:r>
            <a:r>
              <a:rPr dirty="0" sz="2000" spc="-12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80%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755"/>
              </a:spcBef>
              <a:buFont typeface="Arial"/>
              <a:buChar char="–"/>
              <a:tabLst>
                <a:tab pos="298450" algn="l"/>
                <a:tab pos="299085" algn="l"/>
              </a:tabLst>
            </a:pPr>
            <a:r>
              <a:rPr dirty="0" sz="2000">
                <a:latin typeface="Arial Narrow"/>
                <a:cs typeface="Arial Narrow"/>
              </a:rPr>
              <a:t>Non-inferiority margin:</a:t>
            </a:r>
            <a:r>
              <a:rPr dirty="0" sz="2000" spc="-4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2.5%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0476" y="5395912"/>
            <a:ext cx="2743200" cy="40005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375920">
              <a:lnSpc>
                <a:spcPct val="100000"/>
              </a:lnSpc>
              <a:spcBef>
                <a:spcPts val="345"/>
              </a:spcBef>
            </a:pPr>
            <a:r>
              <a:rPr dirty="0" sz="2000" spc="15">
                <a:solidFill>
                  <a:srgbClr val="FF0000"/>
                </a:solidFill>
                <a:latin typeface="Arial Narrow"/>
                <a:cs typeface="Arial Narrow"/>
              </a:rPr>
              <a:t>A </a:t>
            </a:r>
            <a:r>
              <a:rPr dirty="0" sz="2000" spc="5">
                <a:solidFill>
                  <a:srgbClr val="FF0000"/>
                </a:solidFill>
                <a:latin typeface="Arial Narrow"/>
                <a:cs typeface="Arial Narrow"/>
              </a:rPr>
              <a:t>total </a:t>
            </a:r>
            <a:r>
              <a:rPr dirty="0" sz="2000" spc="-5">
                <a:solidFill>
                  <a:srgbClr val="FF0000"/>
                </a:solidFill>
                <a:latin typeface="Arial Narrow"/>
                <a:cs typeface="Arial Narrow"/>
              </a:rPr>
              <a:t>of </a:t>
            </a:r>
            <a:r>
              <a:rPr dirty="0" sz="2000" spc="5">
                <a:solidFill>
                  <a:srgbClr val="FF0000"/>
                </a:solidFill>
                <a:latin typeface="Arial Narrow"/>
                <a:cs typeface="Arial Narrow"/>
              </a:rPr>
              <a:t>1,872</a:t>
            </a:r>
            <a:r>
              <a:rPr dirty="0" sz="2000" spc="-27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Arial Narrow"/>
                <a:cs typeface="Arial Narrow"/>
              </a:rPr>
              <a:t>cases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335" y="212343"/>
            <a:ext cx="631761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Randomization and </a:t>
            </a:r>
            <a:r>
              <a:rPr dirty="0" spc="-10"/>
              <a:t>Data</a:t>
            </a:r>
            <a:r>
              <a:rPr dirty="0" spc="-20"/>
              <a:t> </a:t>
            </a:r>
            <a:r>
              <a:rPr dirty="0" spc="-5"/>
              <a:t>Collection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115" y="1312672"/>
            <a:ext cx="10047605" cy="3688079"/>
          </a:xfrm>
          <a:prstGeom prst="rect">
            <a:avLst/>
          </a:prstGeom>
        </p:spPr>
        <p:txBody>
          <a:bodyPr wrap="square" lIns="0" tIns="164465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5" b="1">
                <a:latin typeface="Arial Narrow"/>
                <a:cs typeface="Arial Narrow"/>
              </a:rPr>
              <a:t>Randomization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2000">
                <a:latin typeface="Arial Narrow"/>
                <a:cs typeface="Arial Narrow"/>
              </a:rPr>
              <a:t>Eligible </a:t>
            </a:r>
            <a:r>
              <a:rPr dirty="0" sz="2000" spc="-10">
                <a:latin typeface="Arial Narrow"/>
                <a:cs typeface="Arial Narrow"/>
              </a:rPr>
              <a:t>patients </a:t>
            </a:r>
            <a:r>
              <a:rPr dirty="0" sz="2000" spc="15">
                <a:latin typeface="Arial Narrow"/>
                <a:cs typeface="Arial Narrow"/>
              </a:rPr>
              <a:t>were </a:t>
            </a:r>
            <a:r>
              <a:rPr dirty="0" sz="2000" spc="-5">
                <a:latin typeface="Arial Narrow"/>
                <a:cs typeface="Arial Narrow"/>
              </a:rPr>
              <a:t>randomized </a:t>
            </a:r>
            <a:r>
              <a:rPr dirty="0" sz="2000" spc="5">
                <a:latin typeface="Arial Narrow"/>
                <a:cs typeface="Arial Narrow"/>
              </a:rPr>
              <a:t>via </a:t>
            </a:r>
            <a:r>
              <a:rPr dirty="0" sz="2000" spc="10">
                <a:latin typeface="Arial Narrow"/>
                <a:cs typeface="Arial Narrow"/>
              </a:rPr>
              <a:t>a </a:t>
            </a:r>
            <a:r>
              <a:rPr dirty="0" sz="2000" spc="5">
                <a:latin typeface="Arial Narrow"/>
                <a:cs typeface="Arial Narrow"/>
              </a:rPr>
              <a:t>web-based </a:t>
            </a:r>
            <a:r>
              <a:rPr dirty="0" sz="2000" spc="-5">
                <a:latin typeface="Arial Narrow"/>
                <a:cs typeface="Arial Narrow"/>
              </a:rPr>
              <a:t>randomization</a:t>
            </a:r>
            <a:r>
              <a:rPr dirty="0" sz="2000" spc="-22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sequence.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2000" spc="-5">
                <a:latin typeface="Arial Narrow"/>
                <a:cs typeface="Arial Narrow"/>
              </a:rPr>
              <a:t>Stratification </a:t>
            </a:r>
            <a:r>
              <a:rPr dirty="0" sz="2000" spc="-15">
                <a:latin typeface="Arial Narrow"/>
                <a:cs typeface="Arial Narrow"/>
              </a:rPr>
              <a:t>methods </a:t>
            </a:r>
            <a:r>
              <a:rPr dirty="0" sz="2000" spc="15">
                <a:latin typeface="Arial Narrow"/>
                <a:cs typeface="Arial Narrow"/>
              </a:rPr>
              <a:t>were </a:t>
            </a:r>
            <a:r>
              <a:rPr dirty="0" sz="2000" spc="-10">
                <a:latin typeface="Arial Narrow"/>
                <a:cs typeface="Arial Narrow"/>
              </a:rPr>
              <a:t>applied </a:t>
            </a:r>
            <a:r>
              <a:rPr dirty="0" sz="2000" spc="-5">
                <a:latin typeface="Arial Narrow"/>
                <a:cs typeface="Arial Narrow"/>
              </a:rPr>
              <a:t>by participating </a:t>
            </a:r>
            <a:r>
              <a:rPr dirty="0" sz="2000">
                <a:latin typeface="Arial Narrow"/>
                <a:cs typeface="Arial Narrow"/>
              </a:rPr>
              <a:t>centers </a:t>
            </a:r>
            <a:r>
              <a:rPr dirty="0" sz="2000" spc="-10">
                <a:latin typeface="Arial Narrow"/>
                <a:cs typeface="Arial Narrow"/>
              </a:rPr>
              <a:t>and </a:t>
            </a:r>
            <a:r>
              <a:rPr dirty="0" sz="2000" spc="35">
                <a:latin typeface="Arial Narrow"/>
                <a:cs typeface="Arial Narrow"/>
              </a:rPr>
              <a:t>by </a:t>
            </a:r>
            <a:r>
              <a:rPr dirty="0" sz="2000" spc="-5">
                <a:latin typeface="Arial Narrow"/>
                <a:cs typeface="Arial Narrow"/>
              </a:rPr>
              <a:t>the </a:t>
            </a:r>
            <a:r>
              <a:rPr dirty="0" sz="2000">
                <a:latin typeface="Arial Narrow"/>
                <a:cs typeface="Arial Narrow"/>
              </a:rPr>
              <a:t>presence </a:t>
            </a:r>
            <a:r>
              <a:rPr dirty="0" sz="2000" spc="-5">
                <a:latin typeface="Arial Narrow"/>
                <a:cs typeface="Arial Narrow"/>
              </a:rPr>
              <a:t>of </a:t>
            </a:r>
            <a:r>
              <a:rPr dirty="0" sz="2000">
                <a:latin typeface="Arial Narrow"/>
                <a:cs typeface="Arial Narrow"/>
              </a:rPr>
              <a:t>diabetes</a:t>
            </a:r>
            <a:r>
              <a:rPr dirty="0" sz="2000" spc="-13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mellitus.</a:t>
            </a:r>
            <a:endParaRPr sz="20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30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85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000" spc="-5" b="1">
                <a:latin typeface="Arial Narrow"/>
                <a:cs typeface="Arial Narrow"/>
              </a:rPr>
              <a:t>Data </a:t>
            </a:r>
            <a:r>
              <a:rPr dirty="0" sz="2000" b="1">
                <a:latin typeface="Arial Narrow"/>
                <a:cs typeface="Arial Narrow"/>
              </a:rPr>
              <a:t>collection </a:t>
            </a:r>
            <a:r>
              <a:rPr dirty="0" sz="2000" spc="-10" b="1">
                <a:latin typeface="Arial Narrow"/>
                <a:cs typeface="Arial Narrow"/>
              </a:rPr>
              <a:t>and</a:t>
            </a:r>
            <a:r>
              <a:rPr dirty="0" sz="2000" spc="-15" b="1">
                <a:latin typeface="Arial Narrow"/>
                <a:cs typeface="Arial Narrow"/>
              </a:rPr>
              <a:t> </a:t>
            </a:r>
            <a:r>
              <a:rPr dirty="0" sz="2000" spc="-5" b="1">
                <a:latin typeface="Arial Narrow"/>
                <a:cs typeface="Arial Narrow"/>
              </a:rPr>
              <a:t>management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2000">
                <a:latin typeface="Arial Narrow"/>
                <a:cs typeface="Arial Narrow"/>
              </a:rPr>
              <a:t>Data </a:t>
            </a:r>
            <a:r>
              <a:rPr dirty="0" sz="2000" spc="-5">
                <a:latin typeface="Arial Narrow"/>
                <a:cs typeface="Arial Narrow"/>
              </a:rPr>
              <a:t>collected by </a:t>
            </a:r>
            <a:r>
              <a:rPr dirty="0" sz="2000" spc="10">
                <a:latin typeface="Arial Narrow"/>
                <a:cs typeface="Arial Narrow"/>
              </a:rPr>
              <a:t>a </a:t>
            </a:r>
            <a:r>
              <a:rPr dirty="0" sz="2000" spc="5">
                <a:latin typeface="Arial Narrow"/>
                <a:cs typeface="Arial Narrow"/>
              </a:rPr>
              <a:t>web-based </a:t>
            </a:r>
            <a:r>
              <a:rPr dirty="0" sz="2000" spc="-10">
                <a:latin typeface="Arial Narrow"/>
                <a:cs typeface="Arial Narrow"/>
              </a:rPr>
              <a:t>electronic </a:t>
            </a:r>
            <a:r>
              <a:rPr dirty="0" sz="2000" spc="15">
                <a:latin typeface="Arial Narrow"/>
                <a:cs typeface="Arial Narrow"/>
              </a:rPr>
              <a:t>case </a:t>
            </a:r>
            <a:r>
              <a:rPr dirty="0" sz="2000" spc="-5">
                <a:latin typeface="Arial Narrow"/>
                <a:cs typeface="Arial Narrow"/>
              </a:rPr>
              <a:t>report </a:t>
            </a:r>
            <a:r>
              <a:rPr dirty="0" sz="2000" spc="-10">
                <a:latin typeface="Arial Narrow"/>
                <a:cs typeface="Arial Narrow"/>
              </a:rPr>
              <a:t>form</a:t>
            </a:r>
            <a:r>
              <a:rPr dirty="0" sz="2000" spc="-12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(eCRF)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2000" spc="20">
                <a:latin typeface="Arial Narrow"/>
                <a:cs typeface="Arial Narrow"/>
              </a:rPr>
              <a:t>An </a:t>
            </a:r>
            <a:r>
              <a:rPr dirty="0" sz="2000" spc="-10">
                <a:latin typeface="Arial Narrow"/>
                <a:cs typeface="Arial Narrow"/>
              </a:rPr>
              <a:t>independent </a:t>
            </a:r>
            <a:r>
              <a:rPr dirty="0" sz="2000" spc="10">
                <a:latin typeface="Arial Narrow"/>
                <a:cs typeface="Arial Narrow"/>
              </a:rPr>
              <a:t>data </a:t>
            </a:r>
            <a:r>
              <a:rPr dirty="0" sz="2000" spc="-10">
                <a:latin typeface="Arial Narrow"/>
                <a:cs typeface="Arial Narrow"/>
              </a:rPr>
              <a:t>and </a:t>
            </a:r>
            <a:r>
              <a:rPr dirty="0" sz="2000" spc="5">
                <a:latin typeface="Arial Narrow"/>
                <a:cs typeface="Arial Narrow"/>
              </a:rPr>
              <a:t>safety </a:t>
            </a:r>
            <a:r>
              <a:rPr dirty="0" sz="2000" spc="-10">
                <a:latin typeface="Arial Narrow"/>
                <a:cs typeface="Arial Narrow"/>
              </a:rPr>
              <a:t>monitoring </a:t>
            </a:r>
            <a:r>
              <a:rPr dirty="0" sz="2000" spc="-15">
                <a:latin typeface="Arial Narrow"/>
                <a:cs typeface="Arial Narrow"/>
              </a:rPr>
              <a:t>board </a:t>
            </a:r>
            <a:r>
              <a:rPr dirty="0" sz="2000" spc="-5">
                <a:latin typeface="Arial Narrow"/>
                <a:cs typeface="Arial Narrow"/>
              </a:rPr>
              <a:t>monitored the</a:t>
            </a:r>
            <a:r>
              <a:rPr dirty="0" sz="2000" spc="-110">
                <a:latin typeface="Arial Narrow"/>
                <a:cs typeface="Arial Narrow"/>
              </a:rPr>
              <a:t> </a:t>
            </a:r>
            <a:r>
              <a:rPr dirty="0" sz="2000" spc="-10">
                <a:latin typeface="Arial Narrow"/>
                <a:cs typeface="Arial Narrow"/>
              </a:rPr>
              <a:t>trial.</a:t>
            </a:r>
            <a:endParaRPr sz="2000">
              <a:latin typeface="Arial Narrow"/>
              <a:cs typeface="Arial Narrow"/>
            </a:endParaRPr>
          </a:p>
          <a:p>
            <a:pPr lvl="1" marL="75628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z="2000" spc="10">
                <a:latin typeface="Arial Narrow"/>
                <a:cs typeface="Arial Narrow"/>
              </a:rPr>
              <a:t>All </a:t>
            </a:r>
            <a:r>
              <a:rPr dirty="0" sz="2000" spc="-5">
                <a:latin typeface="Arial Narrow"/>
                <a:cs typeface="Arial Narrow"/>
              </a:rPr>
              <a:t>clinical </a:t>
            </a:r>
            <a:r>
              <a:rPr dirty="0" sz="2000" spc="5">
                <a:latin typeface="Arial Narrow"/>
                <a:cs typeface="Arial Narrow"/>
              </a:rPr>
              <a:t>events </a:t>
            </a:r>
            <a:r>
              <a:rPr dirty="0" sz="2000" spc="-5">
                <a:latin typeface="Arial Narrow"/>
                <a:cs typeface="Arial Narrow"/>
              </a:rPr>
              <a:t>were </a:t>
            </a:r>
            <a:r>
              <a:rPr dirty="0" sz="2000">
                <a:latin typeface="Arial Narrow"/>
                <a:cs typeface="Arial Narrow"/>
              </a:rPr>
              <a:t>adjudicated </a:t>
            </a:r>
            <a:r>
              <a:rPr dirty="0" sz="2000" spc="-5">
                <a:latin typeface="Arial Narrow"/>
                <a:cs typeface="Arial Narrow"/>
              </a:rPr>
              <a:t>by </a:t>
            </a:r>
            <a:r>
              <a:rPr dirty="0" sz="2000">
                <a:latin typeface="Arial Narrow"/>
                <a:cs typeface="Arial Narrow"/>
              </a:rPr>
              <a:t>an independent clinical </a:t>
            </a:r>
            <a:r>
              <a:rPr dirty="0" sz="2000" spc="5">
                <a:latin typeface="Arial Narrow"/>
                <a:cs typeface="Arial Narrow"/>
              </a:rPr>
              <a:t>event </a:t>
            </a:r>
            <a:r>
              <a:rPr dirty="0" sz="2000" spc="-5">
                <a:latin typeface="Arial Narrow"/>
                <a:cs typeface="Arial Narrow"/>
              </a:rPr>
              <a:t>adjudication</a:t>
            </a:r>
            <a:r>
              <a:rPr dirty="0" sz="2000" spc="-28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committee.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8165" y="212343"/>
            <a:ext cx="34671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Study</a:t>
            </a:r>
            <a:r>
              <a:rPr dirty="0" spc="-145"/>
              <a:t> </a:t>
            </a:r>
            <a:r>
              <a:rPr dirty="0"/>
              <a:t>Organization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/>
              <a:t>Principal</a:t>
            </a:r>
            <a:r>
              <a:rPr dirty="0" spc="-50"/>
              <a:t> </a:t>
            </a:r>
            <a:r>
              <a:rPr dirty="0" spc="-5"/>
              <a:t>Investigators</a:t>
            </a:r>
          </a:p>
          <a:p>
            <a:pPr marL="355600">
              <a:lnSpc>
                <a:spcPct val="100000"/>
              </a:lnSpc>
            </a:pPr>
            <a:r>
              <a:rPr dirty="0" sz="2000" spc="-5" b="0">
                <a:solidFill>
                  <a:srgbClr val="000000"/>
                </a:solidFill>
                <a:latin typeface="Arial Narrow"/>
                <a:cs typeface="Arial Narrow"/>
              </a:rPr>
              <a:t>Jian’an</a:t>
            </a:r>
            <a:r>
              <a:rPr dirty="0" sz="2000" spc="-4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Wang</a:t>
            </a:r>
            <a:endParaRPr sz="20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5" b="0">
                <a:solidFill>
                  <a:srgbClr val="000000"/>
                </a:solidFill>
                <a:latin typeface="Arial Narrow"/>
                <a:cs typeface="Arial Narrow"/>
              </a:rPr>
              <a:t>Bon-Kwon</a:t>
            </a:r>
            <a:r>
              <a:rPr dirty="0" sz="2000" spc="-3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10" b="0">
                <a:solidFill>
                  <a:srgbClr val="000000"/>
                </a:solidFill>
                <a:latin typeface="Arial Narrow"/>
                <a:cs typeface="Arial Narrow"/>
              </a:rPr>
              <a:t>Koo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Arial Narrow"/>
              <a:cs typeface="Arial Narrow"/>
            </a:endParaRPr>
          </a:p>
          <a:p>
            <a:pPr marL="298450" indent="-286385">
              <a:lnSpc>
                <a:spcPts val="288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pc="-5"/>
              <a:t>Steering</a:t>
            </a:r>
            <a:r>
              <a:rPr dirty="0"/>
              <a:t> </a:t>
            </a:r>
            <a:r>
              <a:rPr dirty="0" spc="-5"/>
              <a:t>Committee</a:t>
            </a:r>
          </a:p>
          <a:p>
            <a:pPr marL="355600">
              <a:lnSpc>
                <a:spcPts val="2400"/>
              </a:lnSpc>
            </a:pPr>
            <a:r>
              <a:rPr dirty="0" sz="2000" spc="-5" b="0">
                <a:solidFill>
                  <a:srgbClr val="000000"/>
                </a:solidFill>
                <a:latin typeface="Arial Narrow"/>
                <a:cs typeface="Arial Narrow"/>
              </a:rPr>
              <a:t>Jian’an</a:t>
            </a:r>
            <a:r>
              <a:rPr dirty="0" sz="2000" spc="-4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Wang</a:t>
            </a:r>
            <a:endParaRPr sz="2000">
              <a:latin typeface="Arial Narrow"/>
              <a:cs typeface="Arial Narrow"/>
            </a:endParaRPr>
          </a:p>
          <a:p>
            <a:pPr marL="355600" marR="2806700">
              <a:lnSpc>
                <a:spcPct val="100000"/>
              </a:lnSpc>
            </a:pPr>
            <a:r>
              <a:rPr dirty="0" sz="2000" spc="5" b="0">
                <a:solidFill>
                  <a:srgbClr val="000000"/>
                </a:solidFill>
                <a:latin typeface="Arial Narrow"/>
                <a:cs typeface="Arial Narrow"/>
              </a:rPr>
              <a:t>Bon-Kwon Koo 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Xinyang </a:t>
            </a:r>
            <a:r>
              <a:rPr dirty="0" sz="2000" spc="10" b="0">
                <a:solidFill>
                  <a:srgbClr val="000000"/>
                </a:solidFill>
                <a:latin typeface="Arial Narrow"/>
                <a:cs typeface="Arial Narrow"/>
              </a:rPr>
              <a:t>Hu 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Chang-Wook</a:t>
            </a:r>
            <a:r>
              <a:rPr dirty="0" sz="2000" spc="-9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5" b="0">
                <a:solidFill>
                  <a:srgbClr val="000000"/>
                </a:solidFill>
                <a:latin typeface="Arial Narrow"/>
                <a:cs typeface="Arial Narrow"/>
              </a:rPr>
              <a:t>Nam  </a:t>
            </a:r>
            <a:r>
              <a:rPr dirty="0" sz="2000" spc="-5" b="0">
                <a:solidFill>
                  <a:srgbClr val="000000"/>
                </a:solidFill>
                <a:latin typeface="Arial Narrow"/>
                <a:cs typeface="Arial Narrow"/>
              </a:rPr>
              <a:t>William </a:t>
            </a:r>
            <a:r>
              <a:rPr dirty="0" sz="2000" spc="15" b="0">
                <a:solidFill>
                  <a:srgbClr val="000000"/>
                </a:solidFill>
                <a:latin typeface="Arial Narrow"/>
                <a:cs typeface="Arial Narrow"/>
              </a:rPr>
              <a:t>F</a:t>
            </a:r>
            <a:r>
              <a:rPr dirty="0" sz="2000" spc="-4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Arial Narrow"/>
                <a:cs typeface="Arial Narrow"/>
              </a:rPr>
              <a:t>Fearon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pc="-5"/>
              <a:t>Clinical </a:t>
            </a:r>
            <a:r>
              <a:rPr dirty="0"/>
              <a:t>Event Adjudication</a:t>
            </a:r>
            <a:r>
              <a:rPr dirty="0" spc="-120"/>
              <a:t> </a:t>
            </a:r>
            <a:r>
              <a:rPr dirty="0" spc="-5"/>
              <a:t>Committee</a:t>
            </a:r>
          </a:p>
          <a:p>
            <a:pPr marL="355600" marR="2763520">
              <a:lnSpc>
                <a:spcPct val="100000"/>
              </a:lnSpc>
            </a:pP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Jin-Sin </a:t>
            </a:r>
            <a:r>
              <a:rPr dirty="0" sz="2000" spc="5" b="0">
                <a:solidFill>
                  <a:srgbClr val="000000"/>
                </a:solidFill>
                <a:latin typeface="Arial Narrow"/>
                <a:cs typeface="Arial Narrow"/>
              </a:rPr>
              <a:t>Koh</a:t>
            </a:r>
            <a:r>
              <a:rPr dirty="0" sz="2000" spc="-8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-10" b="0">
                <a:solidFill>
                  <a:srgbClr val="000000"/>
                </a:solidFill>
                <a:latin typeface="Arial Narrow"/>
                <a:cs typeface="Arial Narrow"/>
              </a:rPr>
              <a:t>(Chair)  </a:t>
            </a:r>
            <a:r>
              <a:rPr dirty="0" sz="2000" b="0">
                <a:solidFill>
                  <a:srgbClr val="000000"/>
                </a:solidFill>
                <a:latin typeface="Arial Narrow"/>
                <a:cs typeface="Arial Narrow"/>
              </a:rPr>
              <a:t>Keehwan</a:t>
            </a:r>
            <a:r>
              <a:rPr dirty="0" sz="2000" spc="-45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20" b="0">
                <a:solidFill>
                  <a:srgbClr val="000000"/>
                </a:solidFill>
                <a:latin typeface="Arial Narrow"/>
                <a:cs typeface="Arial Narrow"/>
              </a:rPr>
              <a:t>Lee</a:t>
            </a:r>
            <a:endParaRPr sz="20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spc="20" b="0">
                <a:solidFill>
                  <a:srgbClr val="000000"/>
                </a:solidFill>
                <a:latin typeface="Arial Narrow"/>
                <a:cs typeface="Arial Narrow"/>
              </a:rPr>
              <a:t>So </a:t>
            </a:r>
            <a:r>
              <a:rPr dirty="0" sz="2000" spc="5" b="0">
                <a:solidFill>
                  <a:srgbClr val="000000"/>
                </a:solidFill>
                <a:latin typeface="Arial Narrow"/>
                <a:cs typeface="Arial Narrow"/>
              </a:rPr>
              <a:t>Dam</a:t>
            </a:r>
            <a:r>
              <a:rPr dirty="0" sz="2000" spc="-180" b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dirty="0" sz="2000" spc="-5" b="0">
                <a:solidFill>
                  <a:srgbClr val="000000"/>
                </a:solidFill>
                <a:latin typeface="Arial Narrow"/>
                <a:cs typeface="Arial Narrow"/>
              </a:rPr>
              <a:t>Jung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5" y="1098232"/>
            <a:ext cx="5439410" cy="295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6385">
              <a:lnSpc>
                <a:spcPts val="288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400" spc="-10" b="1">
                <a:solidFill>
                  <a:srgbClr val="C00000"/>
                </a:solidFill>
                <a:latin typeface="Arial Narrow"/>
                <a:cs typeface="Arial Narrow"/>
              </a:rPr>
              <a:t>Data </a:t>
            </a:r>
            <a:r>
              <a:rPr dirty="0" sz="2400" spc="5" b="1">
                <a:solidFill>
                  <a:srgbClr val="C00000"/>
                </a:solidFill>
                <a:latin typeface="Arial Narrow"/>
                <a:cs typeface="Arial Narrow"/>
              </a:rPr>
              <a:t>Safety </a:t>
            </a:r>
            <a:r>
              <a:rPr dirty="0" sz="2400" spc="-10" b="1">
                <a:solidFill>
                  <a:srgbClr val="C00000"/>
                </a:solidFill>
                <a:latin typeface="Arial Narrow"/>
                <a:cs typeface="Arial Narrow"/>
              </a:rPr>
              <a:t>Monitoring</a:t>
            </a:r>
            <a:r>
              <a:rPr dirty="0" sz="2400" spc="-2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400" b="1">
                <a:solidFill>
                  <a:srgbClr val="C00000"/>
                </a:solidFill>
                <a:latin typeface="Arial Narrow"/>
                <a:cs typeface="Arial Narrow"/>
              </a:rPr>
              <a:t>Board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ts val="2400"/>
              </a:lnSpc>
            </a:pPr>
            <a:r>
              <a:rPr dirty="0" sz="2000" spc="10">
                <a:latin typeface="Arial Narrow"/>
                <a:cs typeface="Arial Narrow"/>
              </a:rPr>
              <a:t>Xin Du</a:t>
            </a:r>
            <a:r>
              <a:rPr dirty="0" sz="2000" spc="-95">
                <a:latin typeface="Arial Narrow"/>
                <a:cs typeface="Arial Narrow"/>
              </a:rPr>
              <a:t> </a:t>
            </a:r>
            <a:r>
              <a:rPr dirty="0" sz="2000" spc="5">
                <a:latin typeface="Arial Narrow"/>
                <a:cs typeface="Arial Narrow"/>
              </a:rPr>
              <a:t>(Chair)</a:t>
            </a:r>
            <a:endParaRPr sz="2000">
              <a:latin typeface="Arial Narrow"/>
              <a:cs typeface="Arial Narrow"/>
            </a:endParaRPr>
          </a:p>
          <a:p>
            <a:pPr marL="355600" marR="333819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Arial Narrow"/>
                <a:cs typeface="Arial Narrow"/>
              </a:rPr>
              <a:t>Rongchong</a:t>
            </a:r>
            <a:r>
              <a:rPr dirty="0" sz="2000" spc="-90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Huang  </a:t>
            </a:r>
            <a:r>
              <a:rPr dirty="0" sz="2000">
                <a:latin typeface="Arial Narrow"/>
                <a:cs typeface="Arial Narrow"/>
              </a:rPr>
              <a:t>Hyun-Kuk </a:t>
            </a:r>
            <a:r>
              <a:rPr dirty="0" sz="2000" spc="-10">
                <a:latin typeface="Arial Narrow"/>
                <a:cs typeface="Arial Narrow"/>
              </a:rPr>
              <a:t>Kim  </a:t>
            </a:r>
            <a:r>
              <a:rPr dirty="0" sz="2000">
                <a:latin typeface="Arial Narrow"/>
                <a:cs typeface="Arial Narrow"/>
              </a:rPr>
              <a:t>Hyun </a:t>
            </a:r>
            <a:r>
              <a:rPr dirty="0" sz="2000" spc="10">
                <a:latin typeface="Arial Narrow"/>
                <a:cs typeface="Arial Narrow"/>
              </a:rPr>
              <a:t>Jong</a:t>
            </a:r>
            <a:r>
              <a:rPr dirty="0" sz="2000" spc="-85">
                <a:latin typeface="Arial Narrow"/>
                <a:cs typeface="Arial Narrow"/>
              </a:rPr>
              <a:t> </a:t>
            </a:r>
            <a:r>
              <a:rPr dirty="0" sz="2000" spc="-5">
                <a:latin typeface="Arial Narrow"/>
                <a:cs typeface="Arial Narrow"/>
              </a:rPr>
              <a:t>Lee</a:t>
            </a:r>
            <a:endParaRPr sz="20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Arial Narrow"/>
                <a:cs typeface="Arial Narrow"/>
              </a:rPr>
              <a:t>Woojoo </a:t>
            </a:r>
            <a:r>
              <a:rPr dirty="0" sz="2000" spc="-5">
                <a:latin typeface="Arial Narrow"/>
                <a:cs typeface="Arial Narrow"/>
              </a:rPr>
              <a:t>Lee</a:t>
            </a:r>
            <a:r>
              <a:rPr dirty="0" sz="2000" spc="-7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(Statistician)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Arial Narrow"/>
              <a:cs typeface="Arial Narrow"/>
            </a:endParaRPr>
          </a:p>
          <a:p>
            <a:pPr marL="298450" indent="-286385">
              <a:lnSpc>
                <a:spcPts val="2880"/>
              </a:lnSpc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2400" spc="-10" b="1">
                <a:solidFill>
                  <a:srgbClr val="C00000"/>
                </a:solidFill>
                <a:latin typeface="Arial Narrow"/>
                <a:cs typeface="Arial Narrow"/>
              </a:rPr>
              <a:t>Data </a:t>
            </a:r>
            <a:r>
              <a:rPr dirty="0" sz="2400" spc="-5" b="1">
                <a:solidFill>
                  <a:srgbClr val="C00000"/>
                </a:solidFill>
                <a:latin typeface="Arial Narrow"/>
                <a:cs typeface="Arial Narrow"/>
              </a:rPr>
              <a:t>Coordination </a:t>
            </a:r>
            <a:r>
              <a:rPr dirty="0" sz="2400" spc="-20" b="1">
                <a:solidFill>
                  <a:srgbClr val="C00000"/>
                </a:solidFill>
                <a:latin typeface="Arial Narrow"/>
                <a:cs typeface="Arial Narrow"/>
              </a:rPr>
              <a:t>and</a:t>
            </a:r>
            <a:r>
              <a:rPr dirty="0" sz="2400" spc="140" b="1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Arial Narrow"/>
                <a:cs typeface="Arial Narrow"/>
              </a:rPr>
              <a:t>Management</a:t>
            </a:r>
            <a:endParaRPr sz="2400">
              <a:latin typeface="Arial Narrow"/>
              <a:cs typeface="Arial Narrow"/>
            </a:endParaRPr>
          </a:p>
          <a:p>
            <a:pPr marL="355600">
              <a:lnSpc>
                <a:spcPts val="2400"/>
              </a:lnSpc>
            </a:pPr>
            <a:r>
              <a:rPr dirty="0" sz="2000" spc="-5">
                <a:latin typeface="Arial Narrow"/>
                <a:cs typeface="Arial Narrow"/>
              </a:rPr>
              <a:t>Xiaoyuan </a:t>
            </a:r>
            <a:r>
              <a:rPr dirty="0" sz="2000" spc="5">
                <a:latin typeface="Arial Narrow"/>
                <a:cs typeface="Arial Narrow"/>
              </a:rPr>
              <a:t>Qu </a:t>
            </a:r>
            <a:r>
              <a:rPr dirty="0" sz="2000" spc="-10">
                <a:latin typeface="Arial Narrow"/>
                <a:cs typeface="Arial Narrow"/>
              </a:rPr>
              <a:t>(Beijing </a:t>
            </a:r>
            <a:r>
              <a:rPr dirty="0" sz="2000" spc="-5">
                <a:latin typeface="Arial Narrow"/>
                <a:cs typeface="Arial Narrow"/>
              </a:rPr>
              <a:t>Yjheal </a:t>
            </a:r>
            <a:r>
              <a:rPr dirty="0" sz="2000" spc="-10">
                <a:latin typeface="Arial Narrow"/>
                <a:cs typeface="Arial Narrow"/>
              </a:rPr>
              <a:t>Medical </a:t>
            </a:r>
            <a:r>
              <a:rPr dirty="0" sz="2000" spc="5">
                <a:latin typeface="Arial Narrow"/>
                <a:cs typeface="Arial Narrow"/>
              </a:rPr>
              <a:t>Research</a:t>
            </a:r>
            <a:r>
              <a:rPr dirty="0" sz="2000" spc="-25">
                <a:latin typeface="Arial Narrow"/>
                <a:cs typeface="Arial Narrow"/>
              </a:rPr>
              <a:t> </a:t>
            </a:r>
            <a:r>
              <a:rPr dirty="0" sz="2000">
                <a:latin typeface="Arial Narrow"/>
                <a:cs typeface="Arial Narrow"/>
              </a:rPr>
              <a:t>Center)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8525" y="1343025"/>
            <a:ext cx="5314950" cy="4581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25825" y="1330325"/>
            <a:ext cx="5340350" cy="4606925"/>
          </a:xfrm>
          <a:custGeom>
            <a:avLst/>
            <a:gdLst/>
            <a:ahLst/>
            <a:cxnLst/>
            <a:rect l="l" t="t" r="r" b="b"/>
            <a:pathLst>
              <a:path w="5340350" h="4606925">
                <a:moveTo>
                  <a:pt x="0" y="4606925"/>
                </a:moveTo>
                <a:lnTo>
                  <a:pt x="5340350" y="4606925"/>
                </a:lnTo>
                <a:lnTo>
                  <a:pt x="5340350" y="0"/>
                </a:lnTo>
                <a:lnTo>
                  <a:pt x="0" y="0"/>
                </a:lnTo>
                <a:lnTo>
                  <a:pt x="0" y="4606925"/>
                </a:lnTo>
                <a:close/>
              </a:path>
            </a:pathLst>
          </a:custGeom>
          <a:ln w="25400">
            <a:solidFill>
              <a:srgbClr val="01D2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8825" y="27241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925" y="0"/>
                </a:moveTo>
                <a:lnTo>
                  <a:pt x="26199" y="3365"/>
                </a:lnTo>
                <a:lnTo>
                  <a:pt x="12557" y="12541"/>
                </a:lnTo>
                <a:lnTo>
                  <a:pt x="3367" y="26146"/>
                </a:lnTo>
                <a:lnTo>
                  <a:pt x="0" y="42799"/>
                </a:lnTo>
                <a:lnTo>
                  <a:pt x="3367" y="59525"/>
                </a:lnTo>
                <a:lnTo>
                  <a:pt x="12557" y="73167"/>
                </a:lnTo>
                <a:lnTo>
                  <a:pt x="26199" y="82357"/>
                </a:lnTo>
                <a:lnTo>
                  <a:pt x="42925" y="85725"/>
                </a:lnTo>
                <a:lnTo>
                  <a:pt x="59578" y="82357"/>
                </a:lnTo>
                <a:lnTo>
                  <a:pt x="73183" y="73167"/>
                </a:lnTo>
                <a:lnTo>
                  <a:pt x="82359" y="59525"/>
                </a:lnTo>
                <a:lnTo>
                  <a:pt x="85725" y="42799"/>
                </a:lnTo>
                <a:lnTo>
                  <a:pt x="82359" y="26146"/>
                </a:lnTo>
                <a:lnTo>
                  <a:pt x="73183" y="12541"/>
                </a:lnTo>
                <a:lnTo>
                  <a:pt x="59578" y="3365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29475" y="40957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925" y="0"/>
                </a:moveTo>
                <a:lnTo>
                  <a:pt x="26199" y="3365"/>
                </a:lnTo>
                <a:lnTo>
                  <a:pt x="12557" y="12541"/>
                </a:lnTo>
                <a:lnTo>
                  <a:pt x="3367" y="26146"/>
                </a:lnTo>
                <a:lnTo>
                  <a:pt x="0" y="42799"/>
                </a:lnTo>
                <a:lnTo>
                  <a:pt x="3367" y="59525"/>
                </a:lnTo>
                <a:lnTo>
                  <a:pt x="12557" y="73167"/>
                </a:lnTo>
                <a:lnTo>
                  <a:pt x="26199" y="82357"/>
                </a:lnTo>
                <a:lnTo>
                  <a:pt x="42925" y="85725"/>
                </a:lnTo>
                <a:lnTo>
                  <a:pt x="59578" y="82357"/>
                </a:lnTo>
                <a:lnTo>
                  <a:pt x="73183" y="73167"/>
                </a:lnTo>
                <a:lnTo>
                  <a:pt x="82359" y="59525"/>
                </a:lnTo>
                <a:lnTo>
                  <a:pt x="85725" y="42799"/>
                </a:lnTo>
                <a:lnTo>
                  <a:pt x="82359" y="26146"/>
                </a:lnTo>
                <a:lnTo>
                  <a:pt x="73183" y="12541"/>
                </a:lnTo>
                <a:lnTo>
                  <a:pt x="59578" y="3365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91550" y="3009900"/>
            <a:ext cx="9525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58175" y="2686050"/>
            <a:ext cx="9525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15025" y="272415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925" y="0"/>
                </a:moveTo>
                <a:lnTo>
                  <a:pt x="26199" y="3365"/>
                </a:lnTo>
                <a:lnTo>
                  <a:pt x="12557" y="12541"/>
                </a:lnTo>
                <a:lnTo>
                  <a:pt x="3367" y="26146"/>
                </a:lnTo>
                <a:lnTo>
                  <a:pt x="0" y="42799"/>
                </a:lnTo>
                <a:lnTo>
                  <a:pt x="3367" y="59525"/>
                </a:lnTo>
                <a:lnTo>
                  <a:pt x="12557" y="73167"/>
                </a:lnTo>
                <a:lnTo>
                  <a:pt x="26199" y="82357"/>
                </a:lnTo>
                <a:lnTo>
                  <a:pt x="42925" y="85725"/>
                </a:lnTo>
                <a:lnTo>
                  <a:pt x="59578" y="82357"/>
                </a:lnTo>
                <a:lnTo>
                  <a:pt x="73183" y="73167"/>
                </a:lnTo>
                <a:lnTo>
                  <a:pt x="82359" y="59525"/>
                </a:lnTo>
                <a:lnTo>
                  <a:pt x="85725" y="42799"/>
                </a:lnTo>
                <a:lnTo>
                  <a:pt x="82359" y="26146"/>
                </a:lnTo>
                <a:lnTo>
                  <a:pt x="73183" y="12541"/>
                </a:lnTo>
                <a:lnTo>
                  <a:pt x="59578" y="3365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05500" y="5495925"/>
            <a:ext cx="85725" cy="85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81875" y="3981450"/>
            <a:ext cx="85725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57950" y="2295525"/>
            <a:ext cx="85725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81850" y="4133850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42925" y="0"/>
                </a:moveTo>
                <a:lnTo>
                  <a:pt x="26199" y="2988"/>
                </a:lnTo>
                <a:lnTo>
                  <a:pt x="12557" y="11144"/>
                </a:lnTo>
                <a:lnTo>
                  <a:pt x="3367" y="23252"/>
                </a:lnTo>
                <a:lnTo>
                  <a:pt x="0" y="38100"/>
                </a:lnTo>
                <a:lnTo>
                  <a:pt x="3367" y="52947"/>
                </a:lnTo>
                <a:lnTo>
                  <a:pt x="12557" y="65055"/>
                </a:lnTo>
                <a:lnTo>
                  <a:pt x="26199" y="73211"/>
                </a:lnTo>
                <a:lnTo>
                  <a:pt x="42925" y="76200"/>
                </a:lnTo>
                <a:lnTo>
                  <a:pt x="59578" y="73211"/>
                </a:lnTo>
                <a:lnTo>
                  <a:pt x="73183" y="65055"/>
                </a:lnTo>
                <a:lnTo>
                  <a:pt x="82359" y="52947"/>
                </a:lnTo>
                <a:lnTo>
                  <a:pt x="85725" y="38100"/>
                </a:lnTo>
                <a:lnTo>
                  <a:pt x="82359" y="23252"/>
                </a:lnTo>
                <a:lnTo>
                  <a:pt x="73183" y="11144"/>
                </a:lnTo>
                <a:lnTo>
                  <a:pt x="59578" y="2988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39000" y="4162425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42925" y="0"/>
                </a:moveTo>
                <a:lnTo>
                  <a:pt x="26199" y="2988"/>
                </a:lnTo>
                <a:lnTo>
                  <a:pt x="12557" y="11144"/>
                </a:lnTo>
                <a:lnTo>
                  <a:pt x="3367" y="23252"/>
                </a:lnTo>
                <a:lnTo>
                  <a:pt x="0" y="38100"/>
                </a:lnTo>
                <a:lnTo>
                  <a:pt x="3367" y="52947"/>
                </a:lnTo>
                <a:lnTo>
                  <a:pt x="12557" y="65055"/>
                </a:lnTo>
                <a:lnTo>
                  <a:pt x="26199" y="73211"/>
                </a:lnTo>
                <a:lnTo>
                  <a:pt x="42925" y="76200"/>
                </a:lnTo>
                <a:lnTo>
                  <a:pt x="59578" y="73211"/>
                </a:lnTo>
                <a:lnTo>
                  <a:pt x="73183" y="65055"/>
                </a:lnTo>
                <a:lnTo>
                  <a:pt x="82359" y="52947"/>
                </a:lnTo>
                <a:lnTo>
                  <a:pt x="85725" y="38100"/>
                </a:lnTo>
                <a:lnTo>
                  <a:pt x="82359" y="23252"/>
                </a:lnTo>
                <a:lnTo>
                  <a:pt x="73183" y="11144"/>
                </a:lnTo>
                <a:lnTo>
                  <a:pt x="59578" y="2988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48525" y="4591050"/>
            <a:ext cx="95250" cy="14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576819" y="4523803"/>
            <a:ext cx="2879090" cy="937894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624205">
              <a:lnSpc>
                <a:spcPct val="105500"/>
              </a:lnSpc>
              <a:spcBef>
                <a:spcPts val="65"/>
              </a:spcBef>
            </a:pPr>
            <a:r>
              <a:rPr dirty="0" sz="950" spc="15" b="1">
                <a:latin typeface="Arial Narrow"/>
                <a:cs typeface="Arial Narrow"/>
              </a:rPr>
              <a:t>Dongsheng </a:t>
            </a:r>
            <a:r>
              <a:rPr dirty="0" sz="950" spc="30" b="1">
                <a:latin typeface="Arial Narrow"/>
                <a:cs typeface="Arial Narrow"/>
              </a:rPr>
              <a:t>Lu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Changxing </a:t>
            </a:r>
            <a:r>
              <a:rPr dirty="0" sz="950" spc="15" b="1">
                <a:latin typeface="Arial Narrow"/>
                <a:cs typeface="Arial Narrow"/>
              </a:rPr>
              <a:t>People’s</a:t>
            </a:r>
            <a:r>
              <a:rPr dirty="0" sz="950" spc="-13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  </a:t>
            </a:r>
            <a:r>
              <a:rPr dirty="0" sz="950" spc="10" b="1">
                <a:latin typeface="Arial Narrow"/>
                <a:cs typeface="Arial Narrow"/>
              </a:rPr>
              <a:t>Zhenfeng </a:t>
            </a:r>
            <a:r>
              <a:rPr dirty="0" sz="950" spc="15" b="1">
                <a:latin typeface="Arial Narrow"/>
                <a:cs typeface="Arial Narrow"/>
              </a:rPr>
              <a:t>Cheng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5" b="1">
                <a:latin typeface="Arial Narrow"/>
                <a:cs typeface="Arial Narrow"/>
              </a:rPr>
              <a:t>Huzhou </a:t>
            </a:r>
            <a:r>
              <a:rPr dirty="0" sz="950" spc="5" b="1">
                <a:latin typeface="Arial Narrow"/>
                <a:cs typeface="Arial Narrow"/>
              </a:rPr>
              <a:t>Central </a:t>
            </a:r>
            <a:r>
              <a:rPr dirty="0" sz="950" spc="15" b="1">
                <a:latin typeface="Arial Narrow"/>
                <a:cs typeface="Arial Narrow"/>
              </a:rPr>
              <a:t>Hospital  Yibin </a:t>
            </a:r>
            <a:r>
              <a:rPr dirty="0" sz="950" spc="5" b="1">
                <a:latin typeface="Arial Narrow"/>
                <a:cs typeface="Arial Narrow"/>
              </a:rPr>
              <a:t>Pan / </a:t>
            </a:r>
            <a:r>
              <a:rPr dirty="0" sz="950" spc="15" b="1">
                <a:latin typeface="Arial Narrow"/>
                <a:cs typeface="Arial Narrow"/>
              </a:rPr>
              <a:t>Jinhua </a:t>
            </a:r>
            <a:r>
              <a:rPr dirty="0" sz="950" spc="5" b="1">
                <a:latin typeface="Arial Narrow"/>
                <a:cs typeface="Arial Narrow"/>
              </a:rPr>
              <a:t>Central</a:t>
            </a:r>
            <a:r>
              <a:rPr dirty="0" sz="950" spc="6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50" spc="15" b="1">
                <a:latin typeface="Arial Narrow"/>
                <a:cs typeface="Arial Narrow"/>
              </a:rPr>
              <a:t>Hongping </a:t>
            </a:r>
            <a:r>
              <a:rPr dirty="0" sz="950" spc="5" b="1">
                <a:latin typeface="Arial Narrow"/>
                <a:cs typeface="Arial Narrow"/>
              </a:rPr>
              <a:t>Si / </a:t>
            </a:r>
            <a:r>
              <a:rPr dirty="0" sz="950" spc="20" b="1">
                <a:latin typeface="Arial Narrow"/>
                <a:cs typeface="Arial Narrow"/>
              </a:rPr>
              <a:t>Dongyang </a:t>
            </a:r>
            <a:r>
              <a:rPr dirty="0" sz="950" spc="15" b="1">
                <a:latin typeface="Arial Narrow"/>
                <a:cs typeface="Arial Narrow"/>
              </a:rPr>
              <a:t>People’s</a:t>
            </a:r>
            <a:r>
              <a:rPr dirty="0" sz="950" spc="-3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 marL="12700" marR="5080">
              <a:lnSpc>
                <a:spcPct val="105500"/>
              </a:lnSpc>
              <a:spcBef>
                <a:spcPts val="5"/>
              </a:spcBef>
            </a:pPr>
            <a:r>
              <a:rPr dirty="0" sz="950" spc="10" b="1">
                <a:latin typeface="Arial Narrow"/>
                <a:cs typeface="Arial Narrow"/>
              </a:rPr>
              <a:t>Shiqiang </a:t>
            </a:r>
            <a:r>
              <a:rPr dirty="0" sz="950" spc="25" b="1">
                <a:latin typeface="Arial Narrow"/>
                <a:cs typeface="Arial Narrow"/>
              </a:rPr>
              <a:t>Li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Zhejiang </a:t>
            </a:r>
            <a:r>
              <a:rPr dirty="0" sz="950" spc="20" b="1">
                <a:latin typeface="Arial Narrow"/>
                <a:cs typeface="Arial Narrow"/>
              </a:rPr>
              <a:t>Greentwon </a:t>
            </a:r>
            <a:r>
              <a:rPr dirty="0" sz="950" spc="15" b="1">
                <a:latin typeface="Arial Narrow"/>
                <a:cs typeface="Arial Narrow"/>
              </a:rPr>
              <a:t>Cardiovascular Hospital  </a:t>
            </a:r>
            <a:r>
              <a:rPr dirty="0" sz="950" spc="5" b="1">
                <a:latin typeface="Arial Narrow"/>
                <a:cs typeface="Arial Narrow"/>
              </a:rPr>
              <a:t>Lijiang </a:t>
            </a:r>
            <a:r>
              <a:rPr dirty="0" sz="950" spc="10" b="1">
                <a:latin typeface="Arial Narrow"/>
                <a:cs typeface="Arial Narrow"/>
              </a:rPr>
              <a:t>Tang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Zhejiang</a:t>
            </a:r>
            <a:r>
              <a:rPr dirty="0" sz="950" spc="10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5195" y="4310697"/>
            <a:ext cx="3594735" cy="3276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65"/>
              </a:spcBef>
            </a:pPr>
            <a:r>
              <a:rPr dirty="0" sz="950" spc="20" b="1">
                <a:latin typeface="Arial Narrow"/>
                <a:cs typeface="Arial Narrow"/>
              </a:rPr>
              <a:t>Peng </a:t>
            </a:r>
            <a:r>
              <a:rPr dirty="0" sz="950" spc="10" b="1">
                <a:latin typeface="Arial Narrow"/>
                <a:cs typeface="Arial Narrow"/>
              </a:rPr>
              <a:t>Chen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The first affiliated 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15" b="1">
                <a:latin typeface="Arial Narrow"/>
                <a:cs typeface="Arial Narrow"/>
              </a:rPr>
              <a:t>Wenzhou </a:t>
            </a:r>
            <a:r>
              <a:rPr dirty="0" sz="950" spc="20" b="1">
                <a:latin typeface="Arial Narrow"/>
                <a:cs typeface="Arial Narrow"/>
              </a:rPr>
              <a:t>Medical </a:t>
            </a:r>
            <a:r>
              <a:rPr dirty="0" sz="950" spc="10" b="1">
                <a:latin typeface="Arial Narrow"/>
                <a:cs typeface="Arial Narrow"/>
              </a:rPr>
              <a:t>University  </a:t>
            </a:r>
            <a:r>
              <a:rPr dirty="0" sz="950" spc="20" b="1">
                <a:latin typeface="Arial Narrow"/>
                <a:cs typeface="Arial Narrow"/>
              </a:rPr>
              <a:t>Hao Zhou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35" b="1">
                <a:latin typeface="Arial Narrow"/>
                <a:cs typeface="Arial Narrow"/>
              </a:rPr>
              <a:t>The </a:t>
            </a:r>
            <a:r>
              <a:rPr dirty="0" sz="950" spc="10" b="1">
                <a:latin typeface="Arial Narrow"/>
                <a:cs typeface="Arial Narrow"/>
              </a:rPr>
              <a:t>second affiliated </a:t>
            </a:r>
            <a:r>
              <a:rPr dirty="0" sz="950" spc="1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Wenzhou</a:t>
            </a:r>
            <a:r>
              <a:rPr dirty="0" sz="950" spc="-14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Medical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5195" y="4616450"/>
            <a:ext cx="3786504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latin typeface="Arial Narrow"/>
                <a:cs typeface="Arial Narrow"/>
              </a:rPr>
              <a:t>Wenming </a:t>
            </a:r>
            <a:r>
              <a:rPr dirty="0" sz="950" spc="25" b="1">
                <a:latin typeface="Arial Narrow"/>
                <a:cs typeface="Arial Narrow"/>
              </a:rPr>
              <a:t>He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The Affiliated </a:t>
            </a:r>
            <a:r>
              <a:rPr dirty="0" sz="950" spc="15" b="1">
                <a:latin typeface="Arial Narrow"/>
                <a:cs typeface="Arial Narrow"/>
              </a:rPr>
              <a:t>Hospital </a:t>
            </a:r>
            <a:r>
              <a:rPr dirty="0" sz="950" spc="-15" b="1">
                <a:latin typeface="Arial Narrow"/>
                <a:cs typeface="Arial Narrow"/>
              </a:rPr>
              <a:t>of </a:t>
            </a:r>
            <a:r>
              <a:rPr dirty="0" sz="950" spc="15" b="1">
                <a:latin typeface="Arial Narrow"/>
                <a:cs typeface="Arial Narrow"/>
              </a:rPr>
              <a:t>Medical School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20" b="1">
                <a:latin typeface="Arial Narrow"/>
                <a:cs typeface="Arial Narrow"/>
              </a:rPr>
              <a:t>Ningbo</a:t>
            </a:r>
            <a:r>
              <a:rPr dirty="0" sz="950" spc="125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15" b="1">
                <a:latin typeface="Arial Narrow"/>
                <a:cs typeface="Arial Narrow"/>
              </a:rPr>
              <a:t>Xiaoping </a:t>
            </a:r>
            <a:r>
              <a:rPr dirty="0" sz="950" spc="20" b="1">
                <a:latin typeface="Arial Narrow"/>
                <a:cs typeface="Arial Narrow"/>
              </a:rPr>
              <a:t>Peng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The </a:t>
            </a:r>
            <a:r>
              <a:rPr dirty="0" sz="950" spc="15" b="1">
                <a:latin typeface="Arial Narrow"/>
                <a:cs typeface="Arial Narrow"/>
              </a:rPr>
              <a:t>First </a:t>
            </a:r>
            <a:r>
              <a:rPr dirty="0" sz="950" spc="10" b="1">
                <a:latin typeface="Arial Narrow"/>
                <a:cs typeface="Arial Narrow"/>
              </a:rPr>
              <a:t>Affiliated </a:t>
            </a:r>
            <a:r>
              <a:rPr dirty="0" sz="950" spc="1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20" b="1">
                <a:latin typeface="Arial Narrow"/>
                <a:cs typeface="Arial Narrow"/>
              </a:rPr>
              <a:t>Nanchang</a:t>
            </a:r>
            <a:r>
              <a:rPr dirty="0" sz="950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2790" y="2818129"/>
            <a:ext cx="279209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0" b="1">
                <a:latin typeface="Arial Narrow"/>
                <a:cs typeface="Arial Narrow"/>
              </a:rPr>
              <a:t>Jian </a:t>
            </a:r>
            <a:r>
              <a:rPr dirty="0" sz="950" spc="20" b="1">
                <a:latin typeface="Arial Narrow"/>
                <a:cs typeface="Arial Narrow"/>
              </a:rPr>
              <a:t>An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Shanxi </a:t>
            </a:r>
            <a:r>
              <a:rPr dirty="0" sz="950" spc="10" b="1">
                <a:latin typeface="Arial Narrow"/>
                <a:cs typeface="Arial Narrow"/>
              </a:rPr>
              <a:t>Cardiovascular</a:t>
            </a:r>
            <a:r>
              <a:rPr dirty="0" sz="950" spc="-4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15" b="1">
                <a:latin typeface="Arial Narrow"/>
                <a:cs typeface="Arial Narrow"/>
              </a:rPr>
              <a:t>Bin Yang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Second </a:t>
            </a:r>
            <a:r>
              <a:rPr dirty="0" sz="950" spc="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5" b="1">
                <a:latin typeface="Arial Narrow"/>
                <a:cs typeface="Arial Narrow"/>
              </a:rPr>
              <a:t>Shanxi </a:t>
            </a:r>
            <a:r>
              <a:rPr dirty="0" sz="950" spc="15" b="1">
                <a:latin typeface="Arial Narrow"/>
                <a:cs typeface="Arial Narrow"/>
              </a:rPr>
              <a:t>Medical</a:t>
            </a:r>
            <a:r>
              <a:rPr dirty="0" sz="950" spc="3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73826" y="5575617"/>
            <a:ext cx="381063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 b="1">
                <a:latin typeface="Arial Narrow"/>
                <a:cs typeface="Arial Narrow"/>
              </a:rPr>
              <a:t>Jilin </a:t>
            </a:r>
            <a:r>
              <a:rPr dirty="0" sz="950" spc="-10" b="1">
                <a:latin typeface="Arial Narrow"/>
                <a:cs typeface="Arial Narrow"/>
              </a:rPr>
              <a:t>Li/ </a:t>
            </a:r>
            <a:r>
              <a:rPr dirty="0" sz="950" spc="35" b="1">
                <a:latin typeface="Arial Narrow"/>
                <a:cs typeface="Arial Narrow"/>
              </a:rPr>
              <a:t>The </a:t>
            </a:r>
            <a:r>
              <a:rPr dirty="0" sz="950" spc="5" b="1">
                <a:latin typeface="Arial Narrow"/>
                <a:cs typeface="Arial Narrow"/>
              </a:rPr>
              <a:t>Second </a:t>
            </a:r>
            <a:r>
              <a:rPr dirty="0" sz="950" spc="10" b="1">
                <a:latin typeface="Arial Narrow"/>
                <a:cs typeface="Arial Narrow"/>
              </a:rPr>
              <a:t>Affiliated </a:t>
            </a:r>
            <a:r>
              <a:rPr dirty="0" sz="950" spc="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15" b="1">
                <a:latin typeface="Arial Narrow"/>
                <a:cs typeface="Arial Narrow"/>
              </a:rPr>
              <a:t>Shantou University Medical</a:t>
            </a:r>
            <a:r>
              <a:rPr dirty="0" sz="950" spc="160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College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92133" y="2911538"/>
            <a:ext cx="188468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latin typeface="Arial Narrow"/>
                <a:cs typeface="Arial Narrow"/>
              </a:rPr>
              <a:t>Eun-Seok Shin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5" b="1">
                <a:latin typeface="Arial Narrow"/>
                <a:cs typeface="Arial Narrow"/>
              </a:rPr>
              <a:t>Ulsan Medical</a:t>
            </a:r>
            <a:r>
              <a:rPr dirty="0" sz="950" spc="-35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Center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4851" y="2138362"/>
            <a:ext cx="4343400" cy="593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5" b="1">
                <a:latin typeface="Arial Narrow"/>
                <a:cs typeface="Arial Narrow"/>
              </a:rPr>
              <a:t>Linjun Guo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5" b="1">
                <a:latin typeface="Arial Narrow"/>
                <a:cs typeface="Arial Narrow"/>
              </a:rPr>
              <a:t>Peking </a:t>
            </a:r>
            <a:r>
              <a:rPr dirty="0" sz="950" spc="10" b="1">
                <a:latin typeface="Arial Narrow"/>
                <a:cs typeface="Arial Narrow"/>
              </a:rPr>
              <a:t>University </a:t>
            </a:r>
            <a:r>
              <a:rPr dirty="0" sz="950" spc="20" b="1">
                <a:latin typeface="Arial Narrow"/>
                <a:cs typeface="Arial Narrow"/>
              </a:rPr>
              <a:t>Third</a:t>
            </a:r>
            <a:r>
              <a:rPr dirty="0" sz="950" spc="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100">
              <a:latin typeface="Arial Narrow"/>
              <a:cs typeface="Arial Narrow"/>
            </a:endParaRPr>
          </a:p>
          <a:p>
            <a:pPr marL="1803400">
              <a:lnSpc>
                <a:spcPct val="100000"/>
              </a:lnSpc>
              <a:spcBef>
                <a:spcPts val="900"/>
              </a:spcBef>
            </a:pPr>
            <a:r>
              <a:rPr dirty="0" sz="950" spc="20" b="1">
                <a:latin typeface="Arial Narrow"/>
                <a:cs typeface="Arial Narrow"/>
              </a:rPr>
              <a:t>Bon-Kown </a:t>
            </a:r>
            <a:r>
              <a:rPr dirty="0" sz="950" spc="30" b="1">
                <a:latin typeface="Arial Narrow"/>
                <a:cs typeface="Arial Narrow"/>
              </a:rPr>
              <a:t>Koo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Seoul </a:t>
            </a:r>
            <a:r>
              <a:rPr dirty="0" sz="950" spc="15" b="1">
                <a:latin typeface="Arial Narrow"/>
                <a:cs typeface="Arial Narrow"/>
              </a:rPr>
              <a:t>National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r>
              <a:rPr dirty="0" sz="950" spc="-6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920869" y="208661"/>
            <a:ext cx="235839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Investigators</a:t>
            </a:r>
          </a:p>
        </p:txBody>
      </p:sp>
      <p:sp>
        <p:nvSpPr>
          <p:cNvPr id="23" name="object 23"/>
          <p:cNvSpPr/>
          <p:nvPr/>
        </p:nvSpPr>
        <p:spPr>
          <a:xfrm>
            <a:off x="5724525" y="4171950"/>
            <a:ext cx="85725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007995" y="3961129"/>
            <a:ext cx="275526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0" b="1">
                <a:latin typeface="Arial Narrow"/>
                <a:cs typeface="Arial Narrow"/>
              </a:rPr>
              <a:t>Yongzhen </a:t>
            </a:r>
            <a:r>
              <a:rPr dirty="0" sz="950" spc="25" b="1">
                <a:latin typeface="Arial Narrow"/>
                <a:cs typeface="Arial Narrow"/>
              </a:rPr>
              <a:t>Fan/ </a:t>
            </a:r>
            <a:r>
              <a:rPr dirty="0" sz="950" spc="15" b="1">
                <a:latin typeface="Arial Narrow"/>
                <a:cs typeface="Arial Narrow"/>
              </a:rPr>
              <a:t>Zhongnan Hospital </a:t>
            </a:r>
            <a:r>
              <a:rPr dirty="0" sz="950" spc="25" b="1">
                <a:latin typeface="Arial Narrow"/>
                <a:cs typeface="Arial Narrow"/>
              </a:rPr>
              <a:t>of Wuhan</a:t>
            </a:r>
            <a:r>
              <a:rPr dirty="0" sz="950" spc="-140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72325" y="4191000"/>
            <a:ext cx="95250" cy="85725"/>
          </a:xfrm>
          <a:custGeom>
            <a:avLst/>
            <a:gdLst/>
            <a:ahLst/>
            <a:cxnLst/>
            <a:rect l="l" t="t" r="r" b="b"/>
            <a:pathLst>
              <a:path w="95250" h="85725">
                <a:moveTo>
                  <a:pt x="47625" y="0"/>
                </a:moveTo>
                <a:lnTo>
                  <a:pt x="29092" y="3365"/>
                </a:lnTo>
                <a:lnTo>
                  <a:pt x="13954" y="12541"/>
                </a:lnTo>
                <a:lnTo>
                  <a:pt x="3744" y="26146"/>
                </a:lnTo>
                <a:lnTo>
                  <a:pt x="0" y="42799"/>
                </a:lnTo>
                <a:lnTo>
                  <a:pt x="3744" y="59525"/>
                </a:lnTo>
                <a:lnTo>
                  <a:pt x="13954" y="73167"/>
                </a:lnTo>
                <a:lnTo>
                  <a:pt x="29092" y="82357"/>
                </a:lnTo>
                <a:lnTo>
                  <a:pt x="47625" y="85725"/>
                </a:lnTo>
                <a:lnTo>
                  <a:pt x="66157" y="82357"/>
                </a:lnTo>
                <a:lnTo>
                  <a:pt x="81295" y="73167"/>
                </a:lnTo>
                <a:lnTo>
                  <a:pt x="91505" y="59525"/>
                </a:lnTo>
                <a:lnTo>
                  <a:pt x="95250" y="42799"/>
                </a:lnTo>
                <a:lnTo>
                  <a:pt x="91505" y="26146"/>
                </a:lnTo>
                <a:lnTo>
                  <a:pt x="81295" y="12541"/>
                </a:lnTo>
                <a:lnTo>
                  <a:pt x="66157" y="3365"/>
                </a:lnTo>
                <a:lnTo>
                  <a:pt x="476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223506" y="3322256"/>
            <a:ext cx="4490085" cy="1223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 b="1">
                <a:latin typeface="Arial Narrow"/>
                <a:cs typeface="Arial Narrow"/>
              </a:rPr>
              <a:t>Jianliang </a:t>
            </a:r>
            <a:r>
              <a:rPr dirty="0" sz="950" spc="10" b="1">
                <a:latin typeface="Arial Narrow"/>
                <a:cs typeface="Arial Narrow"/>
              </a:rPr>
              <a:t>Ma/ </a:t>
            </a:r>
            <a:r>
              <a:rPr dirty="0" sz="950" spc="30" b="1">
                <a:latin typeface="Arial Narrow"/>
                <a:cs typeface="Arial Narrow"/>
              </a:rPr>
              <a:t>The </a:t>
            </a:r>
            <a:r>
              <a:rPr dirty="0" sz="950" spc="5" b="1">
                <a:latin typeface="Arial Narrow"/>
                <a:cs typeface="Arial Narrow"/>
              </a:rPr>
              <a:t>Affiliated </a:t>
            </a:r>
            <a:r>
              <a:rPr dirty="0" sz="950" spc="1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20" b="1">
                <a:latin typeface="Arial Narrow"/>
                <a:cs typeface="Arial Narrow"/>
              </a:rPr>
              <a:t>Shandong </a:t>
            </a:r>
            <a:r>
              <a:rPr dirty="0" sz="950" spc="10" b="1">
                <a:latin typeface="Arial Narrow"/>
                <a:cs typeface="Arial Narrow"/>
              </a:rPr>
              <a:t>University </a:t>
            </a:r>
            <a:r>
              <a:rPr dirty="0" sz="950" spc="25" b="1">
                <a:latin typeface="Arial Narrow"/>
                <a:cs typeface="Arial Narrow"/>
              </a:rPr>
              <a:t>of</a:t>
            </a:r>
            <a:r>
              <a:rPr dirty="0" sz="950" spc="-60" b="1">
                <a:latin typeface="Arial Narrow"/>
                <a:cs typeface="Arial Narrow"/>
              </a:rPr>
              <a:t> </a:t>
            </a:r>
            <a:r>
              <a:rPr dirty="0" sz="950" spc="30" b="1">
                <a:latin typeface="Arial Narrow"/>
                <a:cs typeface="Arial Narrow"/>
              </a:rPr>
              <a:t>TCM</a:t>
            </a:r>
            <a:endParaRPr sz="9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50" spc="25" b="1">
                <a:latin typeface="Arial Narrow"/>
                <a:cs typeface="Arial Narrow"/>
              </a:rPr>
              <a:t>Qian </a:t>
            </a:r>
            <a:r>
              <a:rPr dirty="0" sz="950" spc="20" b="1">
                <a:latin typeface="Arial Narrow"/>
                <a:cs typeface="Arial Narrow"/>
              </a:rPr>
              <a:t>Liu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The </a:t>
            </a:r>
            <a:r>
              <a:rPr dirty="0" sz="950" spc="15" b="1">
                <a:latin typeface="Arial Narrow"/>
                <a:cs typeface="Arial Narrow"/>
              </a:rPr>
              <a:t>Fourth </a:t>
            </a:r>
            <a:r>
              <a:rPr dirty="0" sz="950" spc="5" b="1">
                <a:latin typeface="Arial Narrow"/>
                <a:cs typeface="Arial Narrow"/>
              </a:rPr>
              <a:t>People’s </a:t>
            </a:r>
            <a:r>
              <a:rPr dirty="0" sz="950" spc="15" b="1">
                <a:latin typeface="Arial Narrow"/>
                <a:cs typeface="Arial Narrow"/>
              </a:rPr>
              <a:t>Hospitala </a:t>
            </a:r>
            <a:r>
              <a:rPr dirty="0" sz="950" spc="25" b="1">
                <a:latin typeface="Arial Narrow"/>
                <a:cs typeface="Arial Narrow"/>
              </a:rPr>
              <a:t>of</a:t>
            </a:r>
            <a:r>
              <a:rPr dirty="0" sz="950" spc="-6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Jinan</a:t>
            </a:r>
            <a:endParaRPr sz="9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10" b="1">
                <a:latin typeface="Arial Narrow"/>
                <a:cs typeface="Arial Narrow"/>
              </a:rPr>
              <a:t>Daqing </a:t>
            </a:r>
            <a:r>
              <a:rPr dirty="0" sz="950" spc="25" b="1">
                <a:latin typeface="Arial Narrow"/>
                <a:cs typeface="Arial Narrow"/>
              </a:rPr>
              <a:t>Song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Jining No.1 </a:t>
            </a:r>
            <a:r>
              <a:rPr dirty="0" sz="950" spc="5" b="1">
                <a:latin typeface="Arial Narrow"/>
                <a:cs typeface="Arial Narrow"/>
              </a:rPr>
              <a:t>People’s</a:t>
            </a:r>
            <a:r>
              <a:rPr dirty="0" sz="950" spc="-8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 marL="267970">
              <a:lnSpc>
                <a:spcPct val="100000"/>
              </a:lnSpc>
              <a:spcBef>
                <a:spcPts val="570"/>
              </a:spcBef>
            </a:pPr>
            <a:r>
              <a:rPr dirty="0" sz="950" spc="20" b="1">
                <a:latin typeface="Arial Narrow"/>
                <a:cs typeface="Arial Narrow"/>
              </a:rPr>
              <a:t>Jun</a:t>
            </a:r>
            <a:r>
              <a:rPr dirty="0" sz="950" spc="-35" b="1">
                <a:latin typeface="Arial Narrow"/>
                <a:cs typeface="Arial Narrow"/>
              </a:rPr>
              <a:t> </a:t>
            </a:r>
            <a:r>
              <a:rPr dirty="0" sz="950" spc="25" b="1">
                <a:latin typeface="Arial Narrow"/>
                <a:cs typeface="Arial Narrow"/>
              </a:rPr>
              <a:t>Bu</a:t>
            </a:r>
            <a:r>
              <a:rPr dirty="0" sz="950" spc="40" b="1">
                <a:latin typeface="Arial Narrow"/>
                <a:cs typeface="Arial Narrow"/>
              </a:rPr>
              <a:t>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20" b="1">
                <a:latin typeface="Arial Narrow"/>
                <a:cs typeface="Arial Narrow"/>
              </a:rPr>
              <a:t>Renji</a:t>
            </a:r>
            <a:r>
              <a:rPr dirty="0" sz="950" spc="-2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r>
              <a:rPr dirty="0" sz="950" spc="10" b="1">
                <a:latin typeface="Arial Narrow"/>
                <a:cs typeface="Arial Narrow"/>
              </a:rPr>
              <a:t> </a:t>
            </a:r>
            <a:r>
              <a:rPr dirty="0" sz="950" spc="20" b="1">
                <a:latin typeface="Arial Narrow"/>
                <a:cs typeface="Arial Narrow"/>
              </a:rPr>
              <a:t>Shanghai</a:t>
            </a:r>
            <a:r>
              <a:rPr dirty="0" sz="950" spc="-2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Jiaotong</a:t>
            </a:r>
            <a:r>
              <a:rPr dirty="0" sz="95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University</a:t>
            </a:r>
            <a:r>
              <a:rPr dirty="0" sz="950" spc="5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School</a:t>
            </a:r>
            <a:r>
              <a:rPr dirty="0" sz="950" spc="5" b="1">
                <a:latin typeface="Arial Narrow"/>
                <a:cs typeface="Arial Narrow"/>
              </a:rPr>
              <a:t> </a:t>
            </a:r>
            <a:r>
              <a:rPr dirty="0" sz="950" spc="25" b="1">
                <a:latin typeface="Arial Narrow"/>
                <a:cs typeface="Arial Narrow"/>
              </a:rPr>
              <a:t>of</a:t>
            </a:r>
            <a:r>
              <a:rPr dirty="0" sz="950" spc="-40" b="1">
                <a:latin typeface="Arial Narrow"/>
                <a:cs typeface="Arial Narrow"/>
              </a:rPr>
              <a:t> </a:t>
            </a:r>
            <a:r>
              <a:rPr dirty="0" sz="950" spc="20" b="1">
                <a:latin typeface="Arial Narrow"/>
                <a:cs typeface="Arial Narrow"/>
              </a:rPr>
              <a:t>Medicine</a:t>
            </a:r>
            <a:endParaRPr sz="950">
              <a:latin typeface="Arial Narrow"/>
              <a:cs typeface="Arial Narrow"/>
            </a:endParaRPr>
          </a:p>
          <a:p>
            <a:pPr marL="365760">
              <a:lnSpc>
                <a:spcPct val="100000"/>
              </a:lnSpc>
              <a:spcBef>
                <a:spcPts val="600"/>
              </a:spcBef>
            </a:pPr>
            <a:r>
              <a:rPr dirty="0" sz="950" spc="15" b="1">
                <a:latin typeface="Arial Narrow"/>
                <a:cs typeface="Arial Narrow"/>
              </a:rPr>
              <a:t>Jian’an </a:t>
            </a:r>
            <a:r>
              <a:rPr dirty="0" sz="950" spc="20" b="1">
                <a:latin typeface="Arial Narrow"/>
                <a:cs typeface="Arial Narrow"/>
              </a:rPr>
              <a:t>Wang </a:t>
            </a:r>
            <a:r>
              <a:rPr dirty="0" sz="950" spc="5" b="1">
                <a:latin typeface="Arial Narrow"/>
                <a:cs typeface="Arial Narrow"/>
              </a:rPr>
              <a:t>/ Second </a:t>
            </a:r>
            <a:r>
              <a:rPr dirty="0" sz="950" spc="10" b="1">
                <a:latin typeface="Arial Narrow"/>
                <a:cs typeface="Arial Narrow"/>
              </a:rPr>
              <a:t>Affiliated </a:t>
            </a:r>
            <a:r>
              <a:rPr dirty="0" sz="950" spc="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10" b="1">
                <a:latin typeface="Arial Narrow"/>
                <a:cs typeface="Arial Narrow"/>
              </a:rPr>
              <a:t>Zhejiang </a:t>
            </a:r>
            <a:r>
              <a:rPr dirty="0" sz="950" spc="15" b="1">
                <a:latin typeface="Arial Narrow"/>
                <a:cs typeface="Arial Narrow"/>
              </a:rPr>
              <a:t>University </a:t>
            </a:r>
            <a:r>
              <a:rPr dirty="0" sz="950" spc="10" b="1">
                <a:latin typeface="Arial Narrow"/>
                <a:cs typeface="Arial Narrow"/>
              </a:rPr>
              <a:t>School </a:t>
            </a:r>
            <a:r>
              <a:rPr dirty="0" sz="950" spc="25" b="1">
                <a:latin typeface="Arial Narrow"/>
                <a:cs typeface="Arial Narrow"/>
              </a:rPr>
              <a:t>of</a:t>
            </a:r>
            <a:r>
              <a:rPr dirty="0" sz="950" spc="130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Medicine</a:t>
            </a:r>
            <a:endParaRPr sz="950">
              <a:latin typeface="Arial Narrow"/>
              <a:cs typeface="Arial Narrow"/>
            </a:endParaRPr>
          </a:p>
          <a:p>
            <a:pPr marL="365760">
              <a:lnSpc>
                <a:spcPct val="100000"/>
              </a:lnSpc>
              <a:spcBef>
                <a:spcPts val="65"/>
              </a:spcBef>
            </a:pPr>
            <a:r>
              <a:rPr dirty="0" sz="950" spc="15" b="1">
                <a:latin typeface="Arial Narrow"/>
                <a:cs typeface="Arial Narrow"/>
              </a:rPr>
              <a:t>Jinyu Huang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Affiliated </a:t>
            </a:r>
            <a:r>
              <a:rPr dirty="0" sz="950" spc="20" b="1">
                <a:latin typeface="Arial Narrow"/>
                <a:cs typeface="Arial Narrow"/>
              </a:rPr>
              <a:t>Hangzhou </a:t>
            </a:r>
            <a:r>
              <a:rPr dirty="0" sz="950" spc="10" b="1">
                <a:latin typeface="Arial Narrow"/>
                <a:cs typeface="Arial Narrow"/>
              </a:rPr>
              <a:t>First </a:t>
            </a:r>
            <a:r>
              <a:rPr dirty="0" sz="950" spc="5" b="1">
                <a:latin typeface="Arial Narrow"/>
                <a:cs typeface="Arial Narrow"/>
              </a:rPr>
              <a:t>People’s</a:t>
            </a:r>
            <a:r>
              <a:rPr dirty="0" sz="950" spc="50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Hospital</a:t>
            </a:r>
            <a:endParaRPr sz="950">
              <a:latin typeface="Arial Narrow"/>
              <a:cs typeface="Arial Narrow"/>
            </a:endParaRPr>
          </a:p>
          <a:p>
            <a:pPr marL="365760">
              <a:lnSpc>
                <a:spcPct val="100000"/>
              </a:lnSpc>
              <a:spcBef>
                <a:spcPts val="60"/>
              </a:spcBef>
            </a:pPr>
            <a:r>
              <a:rPr dirty="0" sz="950" spc="20" b="1">
                <a:latin typeface="Arial Narrow"/>
                <a:cs typeface="Arial Narrow"/>
              </a:rPr>
              <a:t>Fan </a:t>
            </a:r>
            <a:r>
              <a:rPr dirty="0" sz="950" spc="15" b="1">
                <a:latin typeface="Arial Narrow"/>
                <a:cs typeface="Arial Narrow"/>
              </a:rPr>
              <a:t>Jiang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The Affiliated </a:t>
            </a:r>
            <a:r>
              <a:rPr dirty="0" sz="950" spc="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15" b="1">
                <a:latin typeface="Arial Narrow"/>
                <a:cs typeface="Arial Narrow"/>
              </a:rPr>
              <a:t>Hangzhou </a:t>
            </a:r>
            <a:r>
              <a:rPr dirty="0" sz="950" spc="25" b="1">
                <a:latin typeface="Arial Narrow"/>
                <a:cs typeface="Arial Narrow"/>
              </a:rPr>
              <a:t>Normal</a:t>
            </a:r>
            <a:r>
              <a:rPr dirty="0" sz="950" spc="55" b="1">
                <a:latin typeface="Arial Narrow"/>
                <a:cs typeface="Arial Narrow"/>
              </a:rPr>
              <a:t> </a:t>
            </a:r>
            <a:r>
              <a:rPr dirty="0" sz="950" spc="10" b="1">
                <a:latin typeface="Arial Narrow"/>
                <a:cs typeface="Arial Narrow"/>
              </a:rPr>
              <a:t>University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48500" y="3657600"/>
            <a:ext cx="95250" cy="76200"/>
          </a:xfrm>
          <a:custGeom>
            <a:avLst/>
            <a:gdLst/>
            <a:ahLst/>
            <a:cxnLst/>
            <a:rect l="l" t="t" r="r" b="b"/>
            <a:pathLst>
              <a:path w="95250" h="76200">
                <a:moveTo>
                  <a:pt x="47625" y="0"/>
                </a:moveTo>
                <a:lnTo>
                  <a:pt x="29092" y="2988"/>
                </a:lnTo>
                <a:lnTo>
                  <a:pt x="13954" y="11144"/>
                </a:lnTo>
                <a:lnTo>
                  <a:pt x="3744" y="23252"/>
                </a:lnTo>
                <a:lnTo>
                  <a:pt x="0" y="38100"/>
                </a:lnTo>
                <a:lnTo>
                  <a:pt x="3744" y="52947"/>
                </a:lnTo>
                <a:lnTo>
                  <a:pt x="13954" y="65055"/>
                </a:lnTo>
                <a:lnTo>
                  <a:pt x="29092" y="73211"/>
                </a:lnTo>
                <a:lnTo>
                  <a:pt x="47625" y="76200"/>
                </a:lnTo>
                <a:lnTo>
                  <a:pt x="66157" y="73211"/>
                </a:lnTo>
                <a:lnTo>
                  <a:pt x="81295" y="65055"/>
                </a:lnTo>
                <a:lnTo>
                  <a:pt x="91505" y="52947"/>
                </a:lnTo>
                <a:lnTo>
                  <a:pt x="95250" y="38100"/>
                </a:lnTo>
                <a:lnTo>
                  <a:pt x="91505" y="23252"/>
                </a:lnTo>
                <a:lnTo>
                  <a:pt x="81295" y="11144"/>
                </a:lnTo>
                <a:lnTo>
                  <a:pt x="66157" y="2988"/>
                </a:lnTo>
                <a:lnTo>
                  <a:pt x="476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96125" y="3648075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42925" y="0"/>
                </a:moveTo>
                <a:lnTo>
                  <a:pt x="26199" y="2988"/>
                </a:lnTo>
                <a:lnTo>
                  <a:pt x="12557" y="11144"/>
                </a:lnTo>
                <a:lnTo>
                  <a:pt x="3367" y="23252"/>
                </a:lnTo>
                <a:lnTo>
                  <a:pt x="0" y="38100"/>
                </a:lnTo>
                <a:lnTo>
                  <a:pt x="3367" y="52947"/>
                </a:lnTo>
                <a:lnTo>
                  <a:pt x="12557" y="65055"/>
                </a:lnTo>
                <a:lnTo>
                  <a:pt x="26199" y="73211"/>
                </a:lnTo>
                <a:lnTo>
                  <a:pt x="42925" y="76200"/>
                </a:lnTo>
                <a:lnTo>
                  <a:pt x="59578" y="73211"/>
                </a:lnTo>
                <a:lnTo>
                  <a:pt x="73183" y="65055"/>
                </a:lnTo>
                <a:lnTo>
                  <a:pt x="82359" y="52947"/>
                </a:lnTo>
                <a:lnTo>
                  <a:pt x="85725" y="38100"/>
                </a:lnTo>
                <a:lnTo>
                  <a:pt x="82359" y="23252"/>
                </a:lnTo>
                <a:lnTo>
                  <a:pt x="73183" y="11144"/>
                </a:lnTo>
                <a:lnTo>
                  <a:pt x="59578" y="2988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29475" y="4438650"/>
            <a:ext cx="85725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77075" y="3705225"/>
            <a:ext cx="85725" cy="76200"/>
          </a:xfrm>
          <a:custGeom>
            <a:avLst/>
            <a:gdLst/>
            <a:ahLst/>
            <a:cxnLst/>
            <a:rect l="l" t="t" r="r" b="b"/>
            <a:pathLst>
              <a:path w="85725" h="76200">
                <a:moveTo>
                  <a:pt x="42925" y="0"/>
                </a:moveTo>
                <a:lnTo>
                  <a:pt x="26199" y="2988"/>
                </a:lnTo>
                <a:lnTo>
                  <a:pt x="12557" y="11144"/>
                </a:lnTo>
                <a:lnTo>
                  <a:pt x="3367" y="23252"/>
                </a:lnTo>
                <a:lnTo>
                  <a:pt x="0" y="38100"/>
                </a:lnTo>
                <a:lnTo>
                  <a:pt x="3367" y="52947"/>
                </a:lnTo>
                <a:lnTo>
                  <a:pt x="12557" y="65055"/>
                </a:lnTo>
                <a:lnTo>
                  <a:pt x="26199" y="73211"/>
                </a:lnTo>
                <a:lnTo>
                  <a:pt x="42925" y="76200"/>
                </a:lnTo>
                <a:lnTo>
                  <a:pt x="59578" y="73211"/>
                </a:lnTo>
                <a:lnTo>
                  <a:pt x="73183" y="65055"/>
                </a:lnTo>
                <a:lnTo>
                  <a:pt x="82359" y="52947"/>
                </a:lnTo>
                <a:lnTo>
                  <a:pt x="85725" y="38100"/>
                </a:lnTo>
                <a:lnTo>
                  <a:pt x="82359" y="23252"/>
                </a:lnTo>
                <a:lnTo>
                  <a:pt x="73183" y="11144"/>
                </a:lnTo>
                <a:lnTo>
                  <a:pt x="59578" y="2988"/>
                </a:lnTo>
                <a:lnTo>
                  <a:pt x="42925" y="0"/>
                </a:lnTo>
                <a:close/>
              </a:path>
            </a:pathLst>
          </a:custGeom>
          <a:solidFill>
            <a:srgbClr val="FF36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321941" y="5225351"/>
            <a:ext cx="3486150" cy="174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0" b="1">
                <a:latin typeface="Arial Narrow"/>
                <a:cs typeface="Arial Narrow"/>
              </a:rPr>
              <a:t>Zhaohui </a:t>
            </a:r>
            <a:r>
              <a:rPr dirty="0" sz="950" spc="20" b="1">
                <a:latin typeface="Arial Narrow"/>
                <a:cs typeface="Arial Narrow"/>
              </a:rPr>
              <a:t>Meng </a:t>
            </a:r>
            <a:r>
              <a:rPr dirty="0" sz="950" spc="5" b="1">
                <a:latin typeface="Arial Narrow"/>
                <a:cs typeface="Arial Narrow"/>
              </a:rPr>
              <a:t>/ </a:t>
            </a:r>
            <a:r>
              <a:rPr dirty="0" sz="950" spc="10" b="1">
                <a:latin typeface="Arial Narrow"/>
                <a:cs typeface="Arial Narrow"/>
              </a:rPr>
              <a:t>First </a:t>
            </a:r>
            <a:r>
              <a:rPr dirty="0" sz="950" spc="5" b="1">
                <a:latin typeface="Arial Narrow"/>
                <a:cs typeface="Arial Narrow"/>
              </a:rPr>
              <a:t>Affiliated </a:t>
            </a:r>
            <a:r>
              <a:rPr dirty="0" sz="950" spc="15" b="1">
                <a:latin typeface="Arial Narrow"/>
                <a:cs typeface="Arial Narrow"/>
              </a:rPr>
              <a:t>Hospital </a:t>
            </a:r>
            <a:r>
              <a:rPr dirty="0" sz="950" spc="25" b="1">
                <a:latin typeface="Arial Narrow"/>
                <a:cs typeface="Arial Narrow"/>
              </a:rPr>
              <a:t>of </a:t>
            </a:r>
            <a:r>
              <a:rPr dirty="0" sz="950" spc="20" b="1">
                <a:latin typeface="Arial Narrow"/>
                <a:cs typeface="Arial Narrow"/>
              </a:rPr>
              <a:t>Kunming </a:t>
            </a:r>
            <a:r>
              <a:rPr dirty="0" sz="950" spc="15" b="1">
                <a:latin typeface="Arial Narrow"/>
                <a:cs typeface="Arial Narrow"/>
              </a:rPr>
              <a:t>Medical</a:t>
            </a:r>
            <a:r>
              <a:rPr dirty="0" sz="950" spc="-5" b="1">
                <a:latin typeface="Arial Narrow"/>
                <a:cs typeface="Arial Narrow"/>
              </a:rPr>
              <a:t> </a:t>
            </a:r>
            <a:r>
              <a:rPr dirty="0" sz="950" spc="15" b="1">
                <a:latin typeface="Arial Narrow"/>
                <a:cs typeface="Arial Narrow"/>
              </a:rPr>
              <a:t>Univsrsity</a:t>
            </a:r>
            <a:endParaRPr sz="950">
              <a:latin typeface="Arial Narrow"/>
              <a:cs typeface="Arial Narro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00475" y="5105400"/>
            <a:ext cx="85725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713354" y="961643"/>
            <a:ext cx="6785609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25" b="1">
                <a:latin typeface="Arial Narrow"/>
                <a:cs typeface="Arial Narrow"/>
              </a:rPr>
              <a:t>FLAVOUR </a:t>
            </a:r>
            <a:r>
              <a:rPr dirty="0" sz="2000" spc="-5" b="1">
                <a:latin typeface="Arial Narrow"/>
                <a:cs typeface="Arial Narrow"/>
              </a:rPr>
              <a:t>II </a:t>
            </a:r>
            <a:r>
              <a:rPr dirty="0" sz="2000" b="1">
                <a:latin typeface="Arial Narrow"/>
                <a:cs typeface="Arial Narrow"/>
              </a:rPr>
              <a:t>is </a:t>
            </a:r>
            <a:r>
              <a:rPr dirty="0" sz="2000" spc="35" b="1">
                <a:latin typeface="Arial Narrow"/>
                <a:cs typeface="Arial Narrow"/>
              </a:rPr>
              <a:t>an </a:t>
            </a:r>
            <a:r>
              <a:rPr dirty="0" sz="2000" spc="-5" b="1">
                <a:latin typeface="Arial Narrow"/>
                <a:cs typeface="Arial Narrow"/>
              </a:rPr>
              <a:t>investigator-initiated, </a:t>
            </a:r>
            <a:r>
              <a:rPr dirty="0" sz="2000" spc="-15" b="1">
                <a:latin typeface="Arial Narrow"/>
                <a:cs typeface="Arial Narrow"/>
              </a:rPr>
              <a:t>multicenter, </a:t>
            </a:r>
            <a:r>
              <a:rPr dirty="0" sz="2000" spc="5" b="1">
                <a:latin typeface="Arial Narrow"/>
                <a:cs typeface="Arial Narrow"/>
              </a:rPr>
              <a:t>randomized</a:t>
            </a:r>
            <a:r>
              <a:rPr dirty="0" sz="2000" spc="-90" b="1">
                <a:latin typeface="Arial Narrow"/>
                <a:cs typeface="Arial Narrow"/>
              </a:rPr>
              <a:t> </a:t>
            </a:r>
            <a:r>
              <a:rPr dirty="0" sz="2000" b="1">
                <a:latin typeface="Arial Narrow"/>
                <a:cs typeface="Arial Narrow"/>
              </a:rPr>
              <a:t>trial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222057"/>
            <a:ext cx="46767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 Narrow"/>
                <a:cs typeface="Arial Narrow"/>
              </a:rPr>
              <a:t>1,872 patients from </a:t>
            </a:r>
            <a:r>
              <a:rPr dirty="0" sz="2400" spc="10" b="1">
                <a:latin typeface="Arial Narrow"/>
                <a:cs typeface="Arial Narrow"/>
              </a:rPr>
              <a:t>22 </a:t>
            </a:r>
            <a:r>
              <a:rPr dirty="0" sz="2400" b="1">
                <a:latin typeface="Arial Narrow"/>
                <a:cs typeface="Arial Narrow"/>
              </a:rPr>
              <a:t>centers </a:t>
            </a:r>
            <a:r>
              <a:rPr dirty="0" sz="2400" spc="-15" b="1">
                <a:latin typeface="Arial Narrow"/>
                <a:cs typeface="Arial Narrow"/>
              </a:rPr>
              <a:t>in</a:t>
            </a:r>
            <a:r>
              <a:rPr dirty="0" sz="2400" spc="55" b="1">
                <a:latin typeface="Arial Narrow"/>
                <a:cs typeface="Arial Narrow"/>
              </a:rPr>
              <a:t> </a:t>
            </a:r>
            <a:r>
              <a:rPr dirty="0" sz="2400" spc="-5" b="1">
                <a:latin typeface="Arial Narrow"/>
                <a:cs typeface="Arial Narrow"/>
              </a:rPr>
              <a:t>China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4795" y="212343"/>
            <a:ext cx="6598284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"/>
              <a:t>Study </a:t>
            </a:r>
            <a:r>
              <a:rPr dirty="0" spc="-5"/>
              <a:t>Design </a:t>
            </a:r>
            <a:r>
              <a:rPr dirty="0"/>
              <a:t>and </a:t>
            </a:r>
            <a:r>
              <a:rPr dirty="0" spc="-5"/>
              <a:t>Patient</a:t>
            </a:r>
            <a:r>
              <a:rPr dirty="0" spc="-20"/>
              <a:t> </a:t>
            </a:r>
            <a:r>
              <a:rPr dirty="0" spc="-5"/>
              <a:t>Population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6529" y="1877567"/>
          <a:ext cx="5481955" cy="4046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1320"/>
              </a:tblGrid>
              <a:tr h="4495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550" spc="10" b="1" i="1">
                          <a:latin typeface="Arial Narrow"/>
                          <a:cs typeface="Arial Narrow"/>
                        </a:rPr>
                        <a:t>Key </a:t>
                      </a:r>
                      <a:r>
                        <a:rPr dirty="0" sz="1550" spc="15" b="1" i="1">
                          <a:latin typeface="Arial Narrow"/>
                          <a:cs typeface="Arial Narrow"/>
                        </a:rPr>
                        <a:t>Inclusion</a:t>
                      </a:r>
                      <a:r>
                        <a:rPr dirty="0" sz="1550" spc="20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 b="1" i="1">
                          <a:latin typeface="Arial Narrow"/>
                          <a:cs typeface="Arial Narrow"/>
                        </a:rPr>
                        <a:t>criteria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1085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83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buAutoNum type="alphaLcParenR"/>
                        <a:tabLst>
                          <a:tab pos="264160" algn="l"/>
                        </a:tabLst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Subject must </a:t>
                      </a:r>
                      <a:r>
                        <a:rPr dirty="0" sz="1400" spc="20">
                          <a:latin typeface="Arial Narrow"/>
                          <a:cs typeface="Arial Narrow"/>
                        </a:rPr>
                        <a:t>be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≥ 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18</a:t>
                      </a:r>
                      <a:r>
                        <a:rPr dirty="0" sz="1400" spc="-8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years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62890" indent="-172085">
                        <a:lnSpc>
                          <a:spcPct val="100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AutoNum type="alphaLcParenR"/>
                        <a:tabLst>
                          <a:tab pos="263525" algn="l"/>
                        </a:tabLst>
                      </a:pP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Patients </a:t>
                      </a:r>
                      <a:r>
                        <a:rPr dirty="0" sz="1400" spc="-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with </a:t>
                      </a:r>
                      <a:r>
                        <a:rPr dirty="0" sz="1400" spc="1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≥ </a:t>
                      </a: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50% </a:t>
                      </a:r>
                      <a:r>
                        <a:rPr dirty="0" sz="1400" spc="-1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stenosis </a:t>
                      </a:r>
                      <a:r>
                        <a:rPr dirty="0" sz="1400" spc="2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by </a:t>
                      </a:r>
                      <a:r>
                        <a:rPr dirty="0" sz="1400" spc="-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angiography-based </a:t>
                      </a:r>
                      <a:r>
                        <a:rPr dirty="0" sz="140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visual</a:t>
                      </a:r>
                      <a:r>
                        <a:rPr dirty="0" sz="1400" spc="-7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estimation.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54000" indent="-163195">
                        <a:lnSpc>
                          <a:spcPct val="100000"/>
                        </a:lnSpc>
                        <a:spcBef>
                          <a:spcPts val="795"/>
                        </a:spcBef>
                        <a:buAutoNum type="alphaLcParenR"/>
                        <a:tabLst>
                          <a:tab pos="254635" algn="l"/>
                        </a:tabLst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vessel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size </a:t>
                      </a:r>
                      <a:r>
                        <a:rPr dirty="0" sz="1400" spc="15">
                          <a:latin typeface="Arial Narrow"/>
                          <a:cs typeface="Arial Narrow"/>
                        </a:rPr>
                        <a:t>≥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2.5mm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visual</a:t>
                      </a:r>
                      <a:r>
                        <a:rPr dirty="0" sz="1400" spc="4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estimation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spcBef>
                          <a:spcPts val="875"/>
                        </a:spcBef>
                        <a:buAutoNum type="alphaLcParenR"/>
                        <a:tabLst>
                          <a:tab pos="264160" algn="l"/>
                        </a:tabLst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vessels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are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limited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to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LAD, 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LCX,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and</a:t>
                      </a:r>
                      <a:r>
                        <a:rPr dirty="0" sz="1400" spc="15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RCA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317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50" spc="20" b="1" i="1">
                          <a:latin typeface="Arial Narrow"/>
                          <a:cs typeface="Arial Narrow"/>
                        </a:rPr>
                        <a:t>Exclusion</a:t>
                      </a:r>
                      <a:r>
                        <a:rPr dirty="0" sz="1550" spc="-25" b="1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 b="1" i="1">
                          <a:latin typeface="Arial Narrow"/>
                          <a:cs typeface="Arial Narrow"/>
                        </a:rPr>
                        <a:t>criteria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11176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1241">
                <a:tc>
                  <a:txBody>
                    <a:bodyPr/>
                    <a:lstStyle/>
                    <a:p>
                      <a:pPr marL="258445" indent="-167640">
                        <a:lnSpc>
                          <a:spcPct val="100000"/>
                        </a:lnSpc>
                        <a:spcBef>
                          <a:spcPts val="885"/>
                        </a:spcBef>
                        <a:buAutoNum type="alphaLcParenR"/>
                        <a:tabLst>
                          <a:tab pos="259079" algn="l"/>
                        </a:tabLst>
                      </a:pPr>
                      <a:r>
                        <a:rPr dirty="0" sz="1400" spc="-15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vessel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total</a:t>
                      </a:r>
                      <a:r>
                        <a:rPr dirty="0" sz="1400" spc="-6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occlusion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63525" indent="-172720">
                        <a:lnSpc>
                          <a:spcPct val="100000"/>
                        </a:lnSpc>
                        <a:spcBef>
                          <a:spcPts val="869"/>
                        </a:spcBef>
                        <a:buAutoNum type="alphaLcParenR"/>
                        <a:tabLst>
                          <a:tab pos="264160" algn="l"/>
                        </a:tabLst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lesion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located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coronary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arterial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bypass</a:t>
                      </a:r>
                      <a:r>
                        <a:rPr dirty="0" sz="1400" spc="10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graft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254000" indent="-163195">
                        <a:lnSpc>
                          <a:spcPct val="100000"/>
                        </a:lnSpc>
                        <a:spcBef>
                          <a:spcPts val="800"/>
                        </a:spcBef>
                        <a:buAutoNum type="alphaLcParenR"/>
                        <a:tabLst>
                          <a:tab pos="254635" algn="l"/>
                        </a:tabLst>
                      </a:pPr>
                      <a:r>
                        <a:rPr dirty="0" sz="1400" spc="-25">
                          <a:latin typeface="Arial Narrow"/>
                          <a:cs typeface="Arial Narrow"/>
                        </a:rPr>
                        <a:t>Target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lesion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located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in </a:t>
                      </a:r>
                      <a:r>
                        <a:rPr dirty="0" sz="1400" spc="10"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left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main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coronary</a:t>
                      </a:r>
                      <a:r>
                        <a:rPr dirty="0" sz="1400" spc="4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artery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91440" marR="546735">
                        <a:lnSpc>
                          <a:spcPct val="152000"/>
                        </a:lnSpc>
                        <a:buAutoNum type="alphaLcParenR"/>
                        <a:tabLst>
                          <a:tab pos="264160" algn="l"/>
                        </a:tabLst>
                      </a:pPr>
                      <a:r>
                        <a:rPr dirty="0" sz="1400" spc="10">
                          <a:latin typeface="Arial Narrow"/>
                          <a:cs typeface="Arial Narrow"/>
                        </a:rPr>
                        <a:t>Not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eligible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for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AngioFFR (myocardial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bridging, severe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tortuosity, </a:t>
                      </a:r>
                      <a:r>
                        <a:rPr dirty="0" sz="1400" spc="5">
                          <a:latin typeface="Arial Narrow"/>
                          <a:cs typeface="Arial Narrow"/>
                        </a:rPr>
                        <a:t>severe 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overlap,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poor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image</a:t>
                      </a:r>
                      <a:r>
                        <a:rPr dirty="0" sz="1400" spc="9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quality)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31088" y="1279594"/>
            <a:ext cx="4404389" cy="460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8636" y="1915274"/>
            <a:ext cx="4053204" cy="1080770"/>
          </a:xfrm>
          <a:custGeom>
            <a:avLst/>
            <a:gdLst/>
            <a:ahLst/>
            <a:cxnLst/>
            <a:rect l="l" t="t" r="r" b="b"/>
            <a:pathLst>
              <a:path w="4053204" h="1080770">
                <a:moveTo>
                  <a:pt x="0" y="1080147"/>
                </a:moveTo>
                <a:lnTo>
                  <a:pt x="4052824" y="1080147"/>
                </a:lnTo>
                <a:lnTo>
                  <a:pt x="4052824" y="0"/>
                </a:lnTo>
                <a:lnTo>
                  <a:pt x="0" y="0"/>
                </a:lnTo>
                <a:lnTo>
                  <a:pt x="0" y="1080147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01588" y="1915274"/>
            <a:ext cx="4315460" cy="1080770"/>
          </a:xfrm>
          <a:custGeom>
            <a:avLst/>
            <a:gdLst/>
            <a:ahLst/>
            <a:cxnLst/>
            <a:rect l="l" t="t" r="r" b="b"/>
            <a:pathLst>
              <a:path w="4315459" h="1080770">
                <a:moveTo>
                  <a:pt x="0" y="1080147"/>
                </a:moveTo>
                <a:lnTo>
                  <a:pt x="4314952" y="1080147"/>
                </a:lnTo>
                <a:lnTo>
                  <a:pt x="4314952" y="0"/>
                </a:lnTo>
                <a:lnTo>
                  <a:pt x="0" y="0"/>
                </a:lnTo>
                <a:lnTo>
                  <a:pt x="0" y="1080147"/>
                </a:lnTo>
                <a:close/>
              </a:path>
            </a:pathLst>
          </a:custGeom>
          <a:solidFill>
            <a:srgbClr val="EAEEF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42286" y="1118361"/>
          <a:ext cx="8387080" cy="188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3204"/>
                <a:gridCol w="4315460"/>
              </a:tblGrid>
              <a:tr h="79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09955">
                        <a:lnSpc>
                          <a:spcPct val="100000"/>
                        </a:lnSpc>
                      </a:pP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AngioFFR-guided 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47775">
                        <a:lnSpc>
                          <a:spcPct val="100000"/>
                        </a:lnSpc>
                      </a:pPr>
                      <a:r>
                        <a:rPr dirty="0" sz="1550" spc="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IVUS-guided </a:t>
                      </a:r>
                      <a:r>
                        <a:rPr dirty="0" sz="1550" spc="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PCI</a:t>
                      </a:r>
                      <a:r>
                        <a:rPr dirty="0" sz="1550" spc="-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550" spc="1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group</a:t>
                      </a:r>
                      <a:endParaRPr sz="1550">
                        <a:latin typeface="Arial Narrow"/>
                        <a:cs typeface="Arial Narrow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</a:tr>
              <a:tr h="1080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35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" b="1">
                          <a:latin typeface="Arial Narrow"/>
                          <a:cs typeface="Arial Narrow"/>
                        </a:rPr>
                        <a:t>AngioFFR </a:t>
                      </a:r>
                      <a:r>
                        <a:rPr dirty="0" sz="1400" spc="15" b="1">
                          <a:latin typeface="Arial Narrow"/>
                          <a:cs typeface="Arial Narrow"/>
                        </a:rPr>
                        <a:t>≤</a:t>
                      </a:r>
                      <a:r>
                        <a:rPr dirty="0" sz="1400" spc="2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latin typeface="Arial Narrow"/>
                          <a:cs typeface="Arial Narrow"/>
                        </a:rPr>
                        <a:t>0.80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138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b="1">
                          <a:latin typeface="Arial Narrow"/>
                          <a:cs typeface="Arial Narrow"/>
                        </a:rPr>
                        <a:t>Minimum lumen area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(MLA) </a:t>
                      </a:r>
                      <a:r>
                        <a:rPr dirty="0" sz="1400" spc="15" b="1">
                          <a:latin typeface="Arial Narrow"/>
                          <a:cs typeface="Arial Narrow"/>
                        </a:rPr>
                        <a:t>≤</a:t>
                      </a:r>
                      <a:r>
                        <a:rPr dirty="0" sz="1400" spc="-1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5" b="1">
                          <a:latin typeface="Arial Narrow"/>
                          <a:cs typeface="Arial Narrow"/>
                        </a:rPr>
                        <a:t>3mm</a:t>
                      </a:r>
                      <a:r>
                        <a:rPr dirty="0" baseline="27777" sz="1350" spc="-7" b="1">
                          <a:latin typeface="Arial Narrow"/>
                          <a:cs typeface="Arial Narrow"/>
                        </a:rPr>
                        <a:t>2</a:t>
                      </a:r>
                      <a:endParaRPr baseline="27777" sz="1350">
                        <a:latin typeface="Arial Narrow"/>
                        <a:cs typeface="Arial Narrow"/>
                      </a:endParaRPr>
                    </a:p>
                    <a:p>
                      <a:pPr algn="ctr" marL="13773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35" b="1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or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algn="ctr" marL="13862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20" b="1">
                          <a:latin typeface="Arial Narrow"/>
                          <a:cs typeface="Arial Narrow"/>
                        </a:rPr>
                        <a:t>3&lt;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MLA </a:t>
                      </a:r>
                      <a:r>
                        <a:rPr dirty="0" sz="1400" spc="15" b="1">
                          <a:latin typeface="Arial Narrow"/>
                          <a:cs typeface="Arial Narrow"/>
                        </a:rPr>
                        <a:t>≤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4mm</a:t>
                      </a:r>
                      <a:r>
                        <a:rPr dirty="0" baseline="27777" sz="1350" spc="7" b="1">
                          <a:latin typeface="Arial Narrow"/>
                          <a:cs typeface="Arial Narrow"/>
                        </a:rPr>
                        <a:t>2 </a:t>
                      </a:r>
                      <a:r>
                        <a:rPr dirty="0" sz="1400" spc="15" b="1">
                          <a:latin typeface="Arial Narrow"/>
                          <a:cs typeface="Arial Narrow"/>
                        </a:rPr>
                        <a:t>&amp; </a:t>
                      </a:r>
                      <a:r>
                        <a:rPr dirty="0" sz="1400" spc="5" b="1">
                          <a:latin typeface="Arial Narrow"/>
                          <a:cs typeface="Arial Narrow"/>
                        </a:rPr>
                        <a:t>Plaque burden </a:t>
                      </a:r>
                      <a:r>
                        <a:rPr dirty="0" sz="1400" spc="10" b="1">
                          <a:latin typeface="Arial Narrow"/>
                          <a:cs typeface="Arial Narrow"/>
                        </a:rPr>
                        <a:t>&gt;</a:t>
                      </a:r>
                      <a:r>
                        <a:rPr dirty="0" sz="1400" spc="-2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b="1">
                          <a:latin typeface="Arial Narrow"/>
                          <a:cs typeface="Arial Narrow"/>
                        </a:rPr>
                        <a:t>70%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200275" y="4600575"/>
            <a:ext cx="3609975" cy="1295400"/>
          </a:xfrm>
          <a:custGeom>
            <a:avLst/>
            <a:gdLst/>
            <a:ahLst/>
            <a:cxnLst/>
            <a:rect l="l" t="t" r="r" b="b"/>
            <a:pathLst>
              <a:path w="3609975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3394075" y="0"/>
                </a:lnTo>
                <a:lnTo>
                  <a:pt x="3443583" y="5701"/>
                </a:lnTo>
                <a:lnTo>
                  <a:pt x="3489028" y="21941"/>
                </a:lnTo>
                <a:lnTo>
                  <a:pt x="3529115" y="47426"/>
                </a:lnTo>
                <a:lnTo>
                  <a:pt x="3562548" y="80859"/>
                </a:lnTo>
                <a:lnTo>
                  <a:pt x="3588033" y="120946"/>
                </a:lnTo>
                <a:lnTo>
                  <a:pt x="3604273" y="166391"/>
                </a:lnTo>
                <a:lnTo>
                  <a:pt x="3609975" y="215900"/>
                </a:lnTo>
                <a:lnTo>
                  <a:pt x="3609975" y="1079500"/>
                </a:lnTo>
                <a:lnTo>
                  <a:pt x="3604273" y="1129004"/>
                </a:lnTo>
                <a:lnTo>
                  <a:pt x="3588033" y="1174448"/>
                </a:lnTo>
                <a:lnTo>
                  <a:pt x="3562548" y="1214535"/>
                </a:lnTo>
                <a:lnTo>
                  <a:pt x="3529115" y="1247969"/>
                </a:lnTo>
                <a:lnTo>
                  <a:pt x="3489028" y="1273456"/>
                </a:lnTo>
                <a:lnTo>
                  <a:pt x="3443583" y="1289698"/>
                </a:lnTo>
                <a:lnTo>
                  <a:pt x="3394075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6"/>
                </a:lnTo>
                <a:lnTo>
                  <a:pt x="80859" y="1247969"/>
                </a:lnTo>
                <a:lnTo>
                  <a:pt x="47426" y="1214535"/>
                </a:lnTo>
                <a:lnTo>
                  <a:pt x="21941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14904" y="4856162"/>
            <a:ext cx="3185795" cy="76962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65"/>
              </a:spcBef>
            </a:pPr>
            <a:r>
              <a:rPr dirty="0" sz="1400" spc="-5" b="1">
                <a:latin typeface="Arial Narrow"/>
                <a:cs typeface="Arial Narrow"/>
              </a:rPr>
              <a:t>Post </a:t>
            </a:r>
            <a:r>
              <a:rPr dirty="0" sz="1400" spc="-10" b="1">
                <a:latin typeface="Arial Narrow"/>
                <a:cs typeface="Arial Narrow"/>
              </a:rPr>
              <a:t>PCI </a:t>
            </a:r>
            <a:r>
              <a:rPr dirty="0" sz="1400" spc="-5" b="1">
                <a:latin typeface="Arial Narrow"/>
                <a:cs typeface="Arial Narrow"/>
              </a:rPr>
              <a:t>AngioFFR </a:t>
            </a:r>
            <a:r>
              <a:rPr dirty="0" sz="1400" spc="15" b="1">
                <a:latin typeface="Arial Narrow"/>
                <a:cs typeface="Arial Narrow"/>
              </a:rPr>
              <a:t>≥</a:t>
            </a:r>
            <a:r>
              <a:rPr dirty="0" sz="1400" spc="5" b="1">
                <a:latin typeface="Arial Narrow"/>
                <a:cs typeface="Arial Narrow"/>
              </a:rPr>
              <a:t> </a:t>
            </a:r>
            <a:r>
              <a:rPr dirty="0" sz="1400" spc="-10" b="1">
                <a:latin typeface="Arial Narrow"/>
                <a:cs typeface="Arial Narrow"/>
              </a:rPr>
              <a:t>0.88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spc="-35" b="1">
                <a:solidFill>
                  <a:srgbClr val="FF0000"/>
                </a:solidFill>
                <a:latin typeface="Arial Narrow"/>
                <a:cs typeface="Arial Narrow"/>
              </a:rPr>
              <a:t>or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 b="1">
                <a:latin typeface="Arial Narrow"/>
                <a:cs typeface="Arial Narrow"/>
              </a:rPr>
              <a:t>Post </a:t>
            </a:r>
            <a:r>
              <a:rPr dirty="0" sz="1400" spc="-10" b="1">
                <a:latin typeface="Arial Narrow"/>
                <a:cs typeface="Arial Narrow"/>
              </a:rPr>
              <a:t>PCI </a:t>
            </a:r>
            <a:r>
              <a:rPr dirty="0" sz="1400" spc="-5" b="1">
                <a:latin typeface="Arial Narrow"/>
                <a:cs typeface="Arial Narrow"/>
              </a:rPr>
              <a:t>∆AngioFFR </a:t>
            </a:r>
            <a:r>
              <a:rPr dirty="0" sz="1400" b="1">
                <a:latin typeface="Arial Narrow"/>
                <a:cs typeface="Arial Narrow"/>
              </a:rPr>
              <a:t>(across </a:t>
            </a:r>
            <a:r>
              <a:rPr dirty="0" sz="1400" spc="15" b="1">
                <a:latin typeface="Arial Narrow"/>
                <a:cs typeface="Arial Narrow"/>
              </a:rPr>
              <a:t>the </a:t>
            </a:r>
            <a:r>
              <a:rPr dirty="0" sz="1400" spc="5" b="1">
                <a:latin typeface="Arial Narrow"/>
                <a:cs typeface="Arial Narrow"/>
              </a:rPr>
              <a:t>stent) </a:t>
            </a:r>
            <a:r>
              <a:rPr dirty="0" sz="1400" spc="10" b="1">
                <a:latin typeface="Arial Narrow"/>
                <a:cs typeface="Arial Narrow"/>
              </a:rPr>
              <a:t>&lt;</a:t>
            </a:r>
            <a:r>
              <a:rPr dirty="0" sz="1400" spc="-55" b="1">
                <a:latin typeface="Arial Narrow"/>
                <a:cs typeface="Arial Narrow"/>
              </a:rPr>
              <a:t> </a:t>
            </a:r>
            <a:r>
              <a:rPr dirty="0" sz="1400" spc="-10" b="1">
                <a:latin typeface="Arial Narrow"/>
                <a:cs typeface="Arial Narrow"/>
              </a:rPr>
              <a:t>0.05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7950" y="4600575"/>
            <a:ext cx="3771900" cy="1295400"/>
          </a:xfrm>
          <a:custGeom>
            <a:avLst/>
            <a:gdLst/>
            <a:ahLst/>
            <a:cxnLst/>
            <a:rect l="l" t="t" r="r" b="b"/>
            <a:pathLst>
              <a:path w="3771900" h="12954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3556000" y="0"/>
                </a:lnTo>
                <a:lnTo>
                  <a:pt x="3605508" y="5701"/>
                </a:lnTo>
                <a:lnTo>
                  <a:pt x="3650953" y="21941"/>
                </a:lnTo>
                <a:lnTo>
                  <a:pt x="3691040" y="47426"/>
                </a:lnTo>
                <a:lnTo>
                  <a:pt x="3724473" y="80859"/>
                </a:lnTo>
                <a:lnTo>
                  <a:pt x="3749958" y="120946"/>
                </a:lnTo>
                <a:lnTo>
                  <a:pt x="3766198" y="166391"/>
                </a:lnTo>
                <a:lnTo>
                  <a:pt x="3771900" y="215900"/>
                </a:lnTo>
                <a:lnTo>
                  <a:pt x="3771900" y="1079500"/>
                </a:lnTo>
                <a:lnTo>
                  <a:pt x="3766198" y="1129004"/>
                </a:lnTo>
                <a:lnTo>
                  <a:pt x="3749958" y="1174448"/>
                </a:lnTo>
                <a:lnTo>
                  <a:pt x="3724473" y="1214535"/>
                </a:lnTo>
                <a:lnTo>
                  <a:pt x="3691040" y="1247969"/>
                </a:lnTo>
                <a:lnTo>
                  <a:pt x="3650953" y="1273456"/>
                </a:lnTo>
                <a:lnTo>
                  <a:pt x="3605508" y="1289698"/>
                </a:lnTo>
                <a:lnTo>
                  <a:pt x="3556000" y="1295400"/>
                </a:lnTo>
                <a:lnTo>
                  <a:pt x="215900" y="1295400"/>
                </a:lnTo>
                <a:lnTo>
                  <a:pt x="166391" y="1289698"/>
                </a:lnTo>
                <a:lnTo>
                  <a:pt x="120946" y="1273456"/>
                </a:lnTo>
                <a:lnTo>
                  <a:pt x="80859" y="1247969"/>
                </a:lnTo>
                <a:lnTo>
                  <a:pt x="47426" y="1214535"/>
                </a:lnTo>
                <a:lnTo>
                  <a:pt x="21941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633591" y="4610417"/>
            <a:ext cx="3432810" cy="12560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400" b="1">
                <a:latin typeface="Arial Narrow"/>
                <a:cs typeface="Arial Narrow"/>
              </a:rPr>
              <a:t>Plaque </a:t>
            </a:r>
            <a:r>
              <a:rPr dirty="0" sz="1400" spc="-10" b="1">
                <a:latin typeface="Arial Narrow"/>
                <a:cs typeface="Arial Narrow"/>
              </a:rPr>
              <a:t>burden </a:t>
            </a:r>
            <a:r>
              <a:rPr dirty="0" sz="1400" spc="-20" b="1">
                <a:latin typeface="Arial Narrow"/>
                <a:cs typeface="Arial Narrow"/>
              </a:rPr>
              <a:t>at </a:t>
            </a:r>
            <a:r>
              <a:rPr dirty="0" sz="1400" spc="-10" b="1">
                <a:latin typeface="Arial Narrow"/>
                <a:cs typeface="Arial Narrow"/>
              </a:rPr>
              <a:t>stent </a:t>
            </a:r>
            <a:r>
              <a:rPr dirty="0" sz="1400" spc="-5" b="1">
                <a:latin typeface="Arial Narrow"/>
                <a:cs typeface="Arial Narrow"/>
              </a:rPr>
              <a:t>edge </a:t>
            </a:r>
            <a:r>
              <a:rPr dirty="0" sz="1400" spc="15" b="1">
                <a:latin typeface="Arial Narrow"/>
                <a:cs typeface="Arial Narrow"/>
              </a:rPr>
              <a:t>≤</a:t>
            </a:r>
            <a:r>
              <a:rPr dirty="0" sz="1400" spc="7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55%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spc="-5" b="1">
                <a:latin typeface="Arial Narrow"/>
                <a:cs typeface="Arial Narrow"/>
              </a:rPr>
              <a:t>Minimal </a:t>
            </a:r>
            <a:r>
              <a:rPr dirty="0" sz="1400" spc="-10" b="1">
                <a:latin typeface="Arial Narrow"/>
                <a:cs typeface="Arial Narrow"/>
              </a:rPr>
              <a:t>stent </a:t>
            </a:r>
            <a:r>
              <a:rPr dirty="0" sz="1400" b="1">
                <a:latin typeface="Arial Narrow"/>
                <a:cs typeface="Arial Narrow"/>
              </a:rPr>
              <a:t>area </a:t>
            </a:r>
            <a:r>
              <a:rPr dirty="0" sz="1400" spc="15" b="1">
                <a:latin typeface="Arial Narrow"/>
                <a:cs typeface="Arial Narrow"/>
              </a:rPr>
              <a:t>≥ </a:t>
            </a:r>
            <a:r>
              <a:rPr dirty="0" sz="1400" b="1">
                <a:latin typeface="Arial Narrow"/>
                <a:cs typeface="Arial Narrow"/>
              </a:rPr>
              <a:t>5.5mm</a:t>
            </a:r>
            <a:r>
              <a:rPr dirty="0" baseline="27777" sz="1350" b="1">
                <a:latin typeface="Arial Narrow"/>
                <a:cs typeface="Arial Narrow"/>
              </a:rPr>
              <a:t>2</a:t>
            </a:r>
            <a:endParaRPr baseline="27777" sz="13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10" b="1">
                <a:solidFill>
                  <a:srgbClr val="FF0000"/>
                </a:solidFill>
                <a:latin typeface="Arial Narrow"/>
                <a:cs typeface="Arial Narrow"/>
              </a:rPr>
              <a:t>or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b="1">
                <a:latin typeface="Arial Narrow"/>
                <a:cs typeface="Arial Narrow"/>
              </a:rPr>
              <a:t>Plaque </a:t>
            </a:r>
            <a:r>
              <a:rPr dirty="0" sz="1400" spc="-10" b="1">
                <a:latin typeface="Arial Narrow"/>
                <a:cs typeface="Arial Narrow"/>
              </a:rPr>
              <a:t>burden </a:t>
            </a:r>
            <a:r>
              <a:rPr dirty="0" sz="1400" spc="-20" b="1">
                <a:latin typeface="Arial Narrow"/>
                <a:cs typeface="Arial Narrow"/>
              </a:rPr>
              <a:t>at </a:t>
            </a:r>
            <a:r>
              <a:rPr dirty="0" sz="1400" spc="-10" b="1">
                <a:latin typeface="Arial Narrow"/>
                <a:cs typeface="Arial Narrow"/>
              </a:rPr>
              <a:t>stent </a:t>
            </a:r>
            <a:r>
              <a:rPr dirty="0" sz="1400" spc="-5" b="1">
                <a:latin typeface="Arial Narrow"/>
                <a:cs typeface="Arial Narrow"/>
              </a:rPr>
              <a:t>edge </a:t>
            </a:r>
            <a:r>
              <a:rPr dirty="0" sz="1400" spc="10" b="1">
                <a:latin typeface="Arial Narrow"/>
                <a:cs typeface="Arial Narrow"/>
              </a:rPr>
              <a:t>≤</a:t>
            </a:r>
            <a:r>
              <a:rPr dirty="0" sz="1400" spc="7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55%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1400" b="1">
                <a:latin typeface="Arial Narrow"/>
                <a:cs typeface="Arial Narrow"/>
              </a:rPr>
              <a:t>Minimal </a:t>
            </a:r>
            <a:r>
              <a:rPr dirty="0" sz="1400" spc="5" b="1">
                <a:latin typeface="Arial Narrow"/>
                <a:cs typeface="Arial Narrow"/>
              </a:rPr>
              <a:t>stent </a:t>
            </a:r>
            <a:r>
              <a:rPr dirty="0" sz="1400" b="1">
                <a:latin typeface="Arial Narrow"/>
                <a:cs typeface="Arial Narrow"/>
              </a:rPr>
              <a:t>area </a:t>
            </a:r>
            <a:r>
              <a:rPr dirty="0" sz="1400" spc="10" b="1">
                <a:latin typeface="Arial Narrow"/>
                <a:cs typeface="Arial Narrow"/>
              </a:rPr>
              <a:t>≥ </a:t>
            </a:r>
            <a:r>
              <a:rPr dirty="0" sz="1400" b="1">
                <a:latin typeface="Arial Narrow"/>
                <a:cs typeface="Arial Narrow"/>
              </a:rPr>
              <a:t>distal </a:t>
            </a:r>
            <a:r>
              <a:rPr dirty="0" sz="1400" spc="-5" b="1">
                <a:latin typeface="Arial Narrow"/>
                <a:cs typeface="Arial Narrow"/>
              </a:rPr>
              <a:t>reference </a:t>
            </a:r>
            <a:r>
              <a:rPr dirty="0" sz="1400" spc="5" b="1">
                <a:latin typeface="Arial Narrow"/>
                <a:cs typeface="Arial Narrow"/>
              </a:rPr>
              <a:t>lumen</a:t>
            </a:r>
            <a:r>
              <a:rPr dirty="0" sz="1400" spc="-60" b="1">
                <a:latin typeface="Arial Narrow"/>
                <a:cs typeface="Arial Narrow"/>
              </a:rPr>
              <a:t> </a:t>
            </a:r>
            <a:r>
              <a:rPr dirty="0" sz="1400" b="1">
                <a:latin typeface="Arial Narrow"/>
                <a:cs typeface="Arial Narrow"/>
              </a:rPr>
              <a:t>area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4100" y="1981136"/>
            <a:ext cx="1271524" cy="1014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6950" y="1990661"/>
            <a:ext cx="1281049" cy="938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10125" y="3419475"/>
            <a:ext cx="2533650" cy="981075"/>
          </a:xfrm>
          <a:custGeom>
            <a:avLst/>
            <a:gdLst/>
            <a:ahLst/>
            <a:cxnLst/>
            <a:rect l="l" t="t" r="r" b="b"/>
            <a:pathLst>
              <a:path w="2533650" h="981075">
                <a:moveTo>
                  <a:pt x="2533650" y="223138"/>
                </a:moveTo>
                <a:lnTo>
                  <a:pt x="0" y="223138"/>
                </a:lnTo>
                <a:lnTo>
                  <a:pt x="1266825" y="981075"/>
                </a:lnTo>
                <a:lnTo>
                  <a:pt x="2533650" y="223138"/>
                </a:lnTo>
                <a:close/>
              </a:path>
              <a:path w="2533650" h="981075">
                <a:moveTo>
                  <a:pt x="1900301" y="0"/>
                </a:moveTo>
                <a:lnTo>
                  <a:pt x="633476" y="0"/>
                </a:lnTo>
                <a:lnTo>
                  <a:pt x="633476" y="223138"/>
                </a:lnTo>
                <a:lnTo>
                  <a:pt x="1900301" y="223138"/>
                </a:lnTo>
                <a:lnTo>
                  <a:pt x="190030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720715" y="3395979"/>
            <a:ext cx="721995" cy="632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5" b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3950" spc="55" b="1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3950" spc="5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endParaRPr sz="395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37029" y="186943"/>
            <a:ext cx="790575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Indications and Optimization Criteria </a:t>
            </a:r>
            <a:r>
              <a:rPr dirty="0"/>
              <a:t>for </a:t>
            </a:r>
            <a:r>
              <a:rPr dirty="0" spc="5"/>
              <a:t>PCI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2025-03-29T23:08:20Z</dcterms:created>
  <dcterms:modified xsi:type="dcterms:W3CDTF">2025-03-29T23:08:20Z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LastSaved">
    <vt:filetime>2025-03-29T00:00:00Z</vt:filetime>
  </property>
</Properties>
</file>