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416" r:id="rId5"/>
    <p:sldId id="439" r:id="rId6"/>
    <p:sldId id="2147483505" r:id="rId7"/>
    <p:sldId id="2147483509" r:id="rId8"/>
    <p:sldId id="2147483510" r:id="rId9"/>
    <p:sldId id="454" r:id="rId10"/>
    <p:sldId id="21474835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9937EA-2E2E-205E-B00F-BFB52F4397A7}" name="Emma Robinson" initials="ER" userId="S::Emma_Robinson@edwards.com::c8805e3d-5100-447a-bb0c-e29cd55903e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84284" autoAdjust="0"/>
  </p:normalViewPr>
  <p:slideViewPr>
    <p:cSldViewPr snapToGrid="0">
      <p:cViewPr varScale="1">
        <p:scale>
          <a:sx n="71" d="100"/>
          <a:sy n="71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Robinson" userId="c8805e3d-5100-447a-bb0c-e29cd55903e3" providerId="ADAL" clId="{6B6D1B07-7E99-4C25-B9CD-EF794D1D5019}"/>
    <pc:docChg chg="modSld">
      <pc:chgData name="Emma Robinson" userId="c8805e3d-5100-447a-bb0c-e29cd55903e3" providerId="ADAL" clId="{6B6D1B07-7E99-4C25-B9CD-EF794D1D5019}" dt="2024-10-24T18:59:31.841" v="3" actId="20577"/>
      <pc:docMkLst>
        <pc:docMk/>
      </pc:docMkLst>
      <pc:sldChg chg="modNotesTx">
        <pc:chgData name="Emma Robinson" userId="c8805e3d-5100-447a-bb0c-e29cd55903e3" providerId="ADAL" clId="{6B6D1B07-7E99-4C25-B9CD-EF794D1D5019}" dt="2024-10-24T18:59:31.841" v="3" actId="20577"/>
        <pc:sldMkLst>
          <pc:docMk/>
          <pc:sldMk cId="3280642365" sldId="439"/>
        </pc:sldMkLst>
      </pc:sldChg>
      <pc:sldChg chg="modNotesTx">
        <pc:chgData name="Emma Robinson" userId="c8805e3d-5100-447a-bb0c-e29cd55903e3" providerId="ADAL" clId="{6B6D1B07-7E99-4C25-B9CD-EF794D1D5019}" dt="2024-10-24T18:59:23.751" v="0" actId="20577"/>
        <pc:sldMkLst>
          <pc:docMk/>
          <pc:sldMk cId="1644036008" sldId="2147483500"/>
        </pc:sldMkLst>
      </pc:sldChg>
      <pc:sldChg chg="modNotesTx">
        <pc:chgData name="Emma Robinson" userId="c8805e3d-5100-447a-bb0c-e29cd55903e3" providerId="ADAL" clId="{6B6D1B07-7E99-4C25-B9CD-EF794D1D5019}" dt="2024-10-24T18:59:29.576" v="2" actId="20577"/>
        <pc:sldMkLst>
          <pc:docMk/>
          <pc:sldMk cId="512018855" sldId="2147483505"/>
        </pc:sldMkLst>
      </pc:sldChg>
      <pc:sldChg chg="modNotesTx">
        <pc:chgData name="Emma Robinson" userId="c8805e3d-5100-447a-bb0c-e29cd55903e3" providerId="ADAL" clId="{6B6D1B07-7E99-4C25-B9CD-EF794D1D5019}" dt="2024-10-24T18:59:26.710" v="1" actId="20577"/>
        <pc:sldMkLst>
          <pc:docMk/>
          <pc:sldMk cId="217533627" sldId="21474835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5ADD4-FE01-4E13-9018-E70D5FCA56F1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11296-6499-46BC-8E0F-D7E1DC3BE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6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42A8D0-09EC-42FB-90C5-B1D1E1AB5C3A}" type="slidenum">
              <a:rPr lang="en-US" smtClean="0">
                <a:ea typeface="ヒラギノ角ゴ Pro W3"/>
                <a:cs typeface="ヒラギノ角ゴ Pro W3"/>
              </a:rPr>
              <a:pPr/>
              <a:t>1</a:t>
            </a:fld>
            <a:endParaRPr lang="en-US">
              <a:ea typeface="ヒラギノ角ゴ Pro W3"/>
              <a:cs typeface="ヒラギノ角ゴ Pro W3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248400" cy="3516312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8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56B38F-EC4A-4B53-8EF7-317A2392EFA8}" type="slidenum">
              <a:rPr lang="en-US" smtClean="0">
                <a:ea typeface="ヒラギノ角ゴ Pro W3"/>
                <a:cs typeface="ヒラギノ角ゴ Pro W3"/>
              </a:rPr>
              <a:pPr/>
              <a:t>2</a:t>
            </a:fld>
            <a:endParaRPr lang="en-US">
              <a:ea typeface="ヒラギノ角ゴ Pro W3"/>
              <a:cs typeface="ヒラギノ角ゴ Pro W3"/>
            </a:endParaRPr>
          </a:p>
        </p:txBody>
      </p:sp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38" tIns="47020" rIns="94038" bIns="47020" anchor="b"/>
          <a:lstStyle/>
          <a:p>
            <a:pPr algn="r" defTabSz="939800"/>
            <a:fld id="{1503E6FF-46BE-4FDC-873A-65694A840145}" type="slidenum">
              <a:rPr lang="en-US" sz="1200" b="0" i="0">
                <a:solidFill>
                  <a:schemeClr val="tx1"/>
                </a:solidFill>
                <a:cs typeface="ヒラギノ角ゴ Pro W3"/>
              </a:rPr>
              <a:pPr algn="r" defTabSz="939800"/>
              <a:t>2</a:t>
            </a:fld>
            <a:endParaRPr lang="en-US" sz="1200" b="0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248400" cy="3516312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430" tIns="46215" rIns="92430" bIns="46215"/>
          <a:lstStyle/>
          <a:p>
            <a:pPr marL="228600" indent="-228600"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4640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E678BB-763C-40DF-B781-F9D40CCA79A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24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E678BB-763C-40DF-B781-F9D40CCA79A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09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56B38F-EC4A-4B53-8EF7-317A2392EFA8}" type="slidenum">
              <a:rPr lang="en-US" smtClean="0">
                <a:ea typeface="ヒラギノ角ゴ Pro W3"/>
                <a:cs typeface="ヒラギノ角ゴ Pro W3"/>
              </a:rPr>
              <a:pPr/>
              <a:t>7</a:t>
            </a:fld>
            <a:endParaRPr lang="en-US">
              <a:ea typeface="ヒラギノ角ゴ Pro W3"/>
              <a:cs typeface="ヒラギノ角ゴ Pro W3"/>
            </a:endParaRPr>
          </a:p>
        </p:txBody>
      </p:sp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38" tIns="47020" rIns="94038" bIns="47020" anchor="b"/>
          <a:lstStyle/>
          <a:p>
            <a:pPr algn="r" defTabSz="939800"/>
            <a:fld id="{1503E6FF-46BE-4FDC-873A-65694A840145}" type="slidenum">
              <a:rPr lang="en-US" sz="1200" b="0" i="0">
                <a:solidFill>
                  <a:schemeClr val="tx1"/>
                </a:solidFill>
                <a:cs typeface="ヒラギノ角ゴ Pro W3"/>
              </a:rPr>
              <a:pPr algn="r" defTabSz="939800"/>
              <a:t>7</a:t>
            </a:fld>
            <a:endParaRPr lang="en-US" sz="1200" b="0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248400" cy="3516312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430" tIns="46215" rIns="92430" bIns="46215"/>
          <a:lstStyle/>
          <a:p>
            <a:pPr marL="228600" indent="-228600"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005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749300" y="3946526"/>
            <a:ext cx="10913533" cy="946151"/>
          </a:xfrm>
          <a:prstGeom prst="rect">
            <a:avLst/>
          </a:prstGeom>
          <a:noFill/>
          <a:ln>
            <a:noFill/>
          </a:ln>
          <a:effectLst>
            <a:outerShdw dist="45791" dir="8778596" algn="ctr" rotWithShape="0">
              <a:schemeClr val="bg2"/>
            </a:outerShdw>
          </a:effectLst>
        </p:spPr>
        <p:txBody>
          <a:bodyPr anchor="ctr" anchorCtr="1"/>
          <a:lstStyle/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260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260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56219" y="1424186"/>
            <a:ext cx="10119783" cy="615553"/>
          </a:xfrm>
        </p:spPr>
        <p:txBody>
          <a:bodyPr lIns="0" rIns="0" anchor="ctr">
            <a:spAutoFit/>
          </a:bodyPr>
          <a:lstStyle>
            <a:lvl1pPr>
              <a:lnSpc>
                <a:spcPct val="85000"/>
              </a:lnSpc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24213"/>
            <a:ext cx="10913533" cy="889000"/>
          </a:xfrm>
        </p:spPr>
        <p:txBody>
          <a:bodyPr anchorCtr="1"/>
          <a:lstStyle>
            <a:lvl1pPr marL="0" indent="0" algn="ctr">
              <a:buSzTx/>
              <a:buFontTx/>
              <a:buNone/>
              <a:defRPr sz="3333" i="1" baseline="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547174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33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133" baseline="0"/>
            </a:lvl3pPr>
            <a:lvl4pPr>
              <a:defRPr sz="1867" baseline="0"/>
            </a:lvl4pPr>
            <a:lvl5pPr>
              <a:defRPr sz="16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389083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79551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79551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066184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058848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6319526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5518311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080698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2743643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2286" y="155575"/>
            <a:ext cx="10358967" cy="75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79551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27975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33" b="1" baseline="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SzPct val="110000"/>
        <a:buChar char="•"/>
        <a:defRPr sz="2800" b="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¡"/>
        <a:defRPr sz="2400" b="0" baseline="0">
          <a:solidFill>
            <a:schemeClr val="bg1"/>
          </a:solidFill>
          <a:latin typeface="+mn-lt"/>
        </a:defRPr>
      </a:lvl2pPr>
      <a:lvl3pPr marL="1142971" indent="-228594" algn="l" rtl="0" eaLnBrk="0" fontAlgn="base" hangingPunct="0">
        <a:spcBef>
          <a:spcPct val="30000"/>
        </a:spcBef>
        <a:spcAft>
          <a:spcPct val="0"/>
        </a:spcAft>
        <a:buChar char="•"/>
        <a:defRPr sz="2133" b="0" baseline="0">
          <a:solidFill>
            <a:schemeClr val="bg1"/>
          </a:solidFill>
          <a:latin typeface="+mn-lt"/>
        </a:defRPr>
      </a:lvl3pPr>
      <a:lvl4pPr marL="1600160" indent="-228594" algn="l" rtl="0" eaLnBrk="0" fontAlgn="base" hangingPunct="0">
        <a:spcBef>
          <a:spcPct val="30000"/>
        </a:spcBef>
        <a:spcAft>
          <a:spcPct val="0"/>
        </a:spcAft>
        <a:buChar char="–"/>
        <a:defRPr sz="1867" b="0" baseline="0">
          <a:solidFill>
            <a:schemeClr val="bg1"/>
          </a:solidFill>
          <a:latin typeface="+mj-lt"/>
        </a:defRPr>
      </a:lvl4pPr>
      <a:lvl5pPr marL="2057349" indent="-228594" algn="l" rtl="0" eaLnBrk="0" fontAlgn="base" hangingPunct="0">
        <a:spcBef>
          <a:spcPct val="30000"/>
        </a:spcBef>
        <a:spcAft>
          <a:spcPct val="0"/>
        </a:spcAft>
        <a:buChar char="»"/>
        <a:defRPr sz="1600" b="0" baseline="0">
          <a:solidFill>
            <a:schemeClr val="bg1"/>
          </a:solidFill>
          <a:latin typeface="+mn-lt"/>
        </a:defRPr>
      </a:lvl5pPr>
      <a:lvl6pPr marL="2514537" indent="-228594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if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tif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4196" y="840641"/>
            <a:ext cx="11243608" cy="2306016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1067"/>
              </a:spcAft>
            </a:pPr>
            <a:r>
              <a:rPr lang="en-US" sz="4533" kern="100" dirty="0">
                <a:solidFill>
                  <a:srgbClr val="6699FF"/>
                </a:solidFill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Transcatheter vs. Surgical Aortic Valve Replacement in Women: A Pooled Analysis of the RHEIA and PARTNER 3 Trials </a:t>
            </a:r>
            <a:endParaRPr lang="en-US" sz="4533" kern="100" dirty="0">
              <a:solidFill>
                <a:srgbClr val="6699FF"/>
              </a:solidFill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8656" y="3312869"/>
            <a:ext cx="10913533" cy="889000"/>
          </a:xfrm>
        </p:spPr>
        <p:txBody>
          <a:bodyPr/>
          <a:lstStyle/>
          <a:p>
            <a:pPr eaLnBrk="1" hangingPunct="1"/>
            <a:r>
              <a:rPr lang="en-US" b="1" u="sng">
                <a:effectLst/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Didier </a:t>
            </a:r>
            <a:r>
              <a:rPr lang="en-US" b="1" u="sng" err="1">
                <a:effectLst/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Tchetche</a:t>
            </a:r>
            <a:r>
              <a:rPr lang="en-US" b="1"/>
              <a:t>, MD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1067"/>
              </a:spcAft>
            </a:pPr>
            <a:r>
              <a:rPr lang="en-US" sz="2400" kern="1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Helene </a:t>
            </a:r>
            <a:r>
              <a:rPr lang="en-US" sz="2400" kern="100" err="1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Eltchaninoff</a:t>
            </a:r>
            <a:r>
              <a:rPr lang="en-US" sz="2400" kern="1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</a:t>
            </a:r>
            <a:r>
              <a:rPr lang="en-US" sz="2400" kern="100" baseline="300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Vinod H. Thourani, </a:t>
            </a:r>
            <a:r>
              <a:rPr lang="en-US" sz="2400" b="1" kern="1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Stephan </a:t>
            </a:r>
            <a:r>
              <a:rPr lang="en-US" sz="2400" b="1" kern="100" err="1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Windecker</a:t>
            </a:r>
            <a:r>
              <a:rPr lang="en-US" sz="2400" kern="1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David J. Cohen, Philippe Pibarot, Raj Makkar, Jeroen </a:t>
            </a:r>
            <a:r>
              <a:rPr lang="en-US" sz="2400" kern="100" err="1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Bax</a:t>
            </a:r>
            <a:r>
              <a:rPr lang="en-US" sz="2400" kern="1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Tomas Hovorka, Michael J. Mack</a:t>
            </a:r>
            <a:r>
              <a:rPr lang="en-US" sz="2400" kern="100" baseline="300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and Martin B. Leon</a:t>
            </a:r>
            <a:r>
              <a:rPr lang="en-US" sz="2400" kern="100" baseline="300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on behalf of the PARTNER 3 and RHEIA Investigators</a:t>
            </a:r>
            <a:endParaRPr lang="en-US" sz="2400" kern="10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C3613023-A3DE-14A5-F6D0-2292213ACD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446" y="6161232"/>
            <a:ext cx="1376119" cy="6967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D6B33C-0632-4D3B-1EE4-E71ACE1F47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5054" y="6270277"/>
            <a:ext cx="921893" cy="55313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912286" y="393083"/>
            <a:ext cx="10358967" cy="755651"/>
          </a:xfrm>
        </p:spPr>
        <p:txBody>
          <a:bodyPr/>
          <a:lstStyle/>
          <a:p>
            <a:pPr eaLnBrk="1" hangingPunct="1"/>
            <a:r>
              <a:rPr lang="en-US"/>
              <a:t>Study Design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3CF42284-D2F1-CD37-4201-3E5791024FFB}"/>
              </a:ext>
            </a:extLst>
          </p:cNvPr>
          <p:cNvCxnSpPr>
            <a:cxnSpLocks/>
            <a:stCxn id="27" idx="2"/>
            <a:endCxn id="28" idx="0"/>
          </p:cNvCxnSpPr>
          <p:nvPr/>
        </p:nvCxnSpPr>
        <p:spPr>
          <a:xfrm rot="10800000" flipV="1">
            <a:off x="2623667" y="2185994"/>
            <a:ext cx="1619328" cy="511295"/>
          </a:xfrm>
          <a:prstGeom prst="bentConnector2">
            <a:avLst/>
          </a:prstGeom>
          <a:ln w="19050">
            <a:solidFill>
              <a:srgbClr val="B9B9B9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FFDA759B-7A4B-B941-43CE-E2C0CCD4A191}"/>
              </a:ext>
            </a:extLst>
          </p:cNvPr>
          <p:cNvCxnSpPr>
            <a:cxnSpLocks/>
            <a:stCxn id="27" idx="6"/>
            <a:endCxn id="29" idx="0"/>
          </p:cNvCxnSpPr>
          <p:nvPr/>
        </p:nvCxnSpPr>
        <p:spPr>
          <a:xfrm>
            <a:off x="8036973" y="2185995"/>
            <a:ext cx="1609552" cy="513325"/>
          </a:xfrm>
          <a:prstGeom prst="bentConnector2">
            <a:avLst/>
          </a:prstGeom>
          <a:ln w="19050">
            <a:solidFill>
              <a:srgbClr val="B9B9B9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E08C213-4257-8A1A-81C0-B8165662DD15}"/>
              </a:ext>
            </a:extLst>
          </p:cNvPr>
          <p:cNvCxnSpPr>
            <a:cxnSpLocks/>
            <a:stCxn id="28" idx="2"/>
          </p:cNvCxnSpPr>
          <p:nvPr/>
        </p:nvCxnSpPr>
        <p:spPr>
          <a:xfrm flipH="1" flipV="1">
            <a:off x="822450" y="3373251"/>
            <a:ext cx="1801217" cy="644837"/>
          </a:xfrm>
          <a:prstGeom prst="straightConnector1">
            <a:avLst/>
          </a:prstGeom>
          <a:ln w="19050">
            <a:solidFill>
              <a:srgbClr val="B9B9B9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83F2FA86-4E30-32B8-8305-28682F32A8EA}"/>
              </a:ext>
            </a:extLst>
          </p:cNvPr>
          <p:cNvSpPr/>
          <p:nvPr/>
        </p:nvSpPr>
        <p:spPr>
          <a:xfrm>
            <a:off x="698644" y="1147069"/>
            <a:ext cx="10860861" cy="512897"/>
          </a:xfrm>
          <a:prstGeom prst="rect">
            <a:avLst/>
          </a:prstGeom>
          <a:solidFill>
            <a:srgbClr val="ED293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t">
            <a:spAutoFit/>
          </a:bodyPr>
          <a:lstStyle/>
          <a:p>
            <a:pPr algn="ctr" defTabSz="609555">
              <a:defRPr/>
            </a:pPr>
            <a:r>
              <a:rPr lang="en-US" sz="2133" b="1">
                <a:solidFill>
                  <a:srgbClr val="FFFFFF"/>
                </a:solidFill>
                <a:latin typeface="+mj-lt"/>
              </a:rPr>
              <a:t>Women with symptomatic, severe AS in the PARTNER 3 Low Risk and RHEIA RCT</a:t>
            </a:r>
            <a:endParaRPr lang="nl-NL" sz="2133" b="1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25BCECA-3552-B5AA-93D7-FC25D5D9C593}"/>
              </a:ext>
            </a:extLst>
          </p:cNvPr>
          <p:cNvSpPr/>
          <p:nvPr/>
        </p:nvSpPr>
        <p:spPr>
          <a:xfrm>
            <a:off x="4242995" y="1804003"/>
            <a:ext cx="3793979" cy="763984"/>
          </a:xfrm>
          <a:prstGeom prst="ellipse">
            <a:avLst/>
          </a:prstGeom>
          <a:solidFill>
            <a:srgbClr val="1D384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rIns="48000" rtlCol="0" anchor="ctr"/>
          <a:lstStyle/>
          <a:p>
            <a:pPr algn="ctr" defTabSz="609555">
              <a:defRPr/>
            </a:pPr>
            <a:r>
              <a:rPr lang="en-US" sz="2133" b="1">
                <a:solidFill>
                  <a:srgbClr val="FFFFFF"/>
                </a:solidFill>
                <a:latin typeface="Arial"/>
              </a:rPr>
              <a:t>Randomization</a:t>
            </a:r>
          </a:p>
          <a:p>
            <a:pPr algn="ctr" defTabSz="609555">
              <a:defRPr/>
            </a:pPr>
            <a:r>
              <a:rPr lang="en-US" sz="2133">
                <a:solidFill>
                  <a:srgbClr val="FFFFFF"/>
                </a:solidFill>
                <a:latin typeface="Arial"/>
              </a:rPr>
              <a:t>N=712</a:t>
            </a:r>
            <a:endParaRPr lang="nl-NL" sz="2133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807940-E825-959F-AA68-8E63714EF1EB}"/>
              </a:ext>
            </a:extLst>
          </p:cNvPr>
          <p:cNvSpPr/>
          <p:nvPr/>
        </p:nvSpPr>
        <p:spPr>
          <a:xfrm>
            <a:off x="698644" y="2697290"/>
            <a:ext cx="3850045" cy="1320799"/>
          </a:xfrm>
          <a:prstGeom prst="rect">
            <a:avLst/>
          </a:prstGeom>
          <a:solidFill>
            <a:srgbClr val="6699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55">
              <a:defRPr/>
            </a:pPr>
            <a:r>
              <a:rPr lang="en-US" sz="2133" b="1">
                <a:solidFill>
                  <a:srgbClr val="FFFFFF"/>
                </a:solidFill>
                <a:latin typeface="Arial"/>
              </a:rPr>
              <a:t>TAVR  N=376</a:t>
            </a:r>
            <a:endParaRPr lang="cs-CZ" sz="2133" b="1">
              <a:solidFill>
                <a:srgbClr val="FFFFFF"/>
              </a:solidFill>
              <a:latin typeface="Arial"/>
            </a:endParaRPr>
          </a:p>
          <a:p>
            <a:pPr algn="ctr" defTabSz="609555">
              <a:defRPr/>
            </a:pPr>
            <a:r>
              <a:rPr lang="en-US" sz="2133">
                <a:solidFill>
                  <a:srgbClr val="FFFFFF"/>
                </a:solidFill>
                <a:latin typeface="Arial"/>
              </a:rPr>
              <a:t>SAPIEN 3 / </a:t>
            </a:r>
            <a:r>
              <a:rPr lang="cs-CZ" sz="2133">
                <a:solidFill>
                  <a:srgbClr val="FFFFFF"/>
                </a:solidFill>
                <a:latin typeface="Arial"/>
              </a:rPr>
              <a:t>S</a:t>
            </a:r>
            <a:r>
              <a:rPr lang="en-US" sz="2133">
                <a:solidFill>
                  <a:srgbClr val="FFFFFF"/>
                </a:solidFill>
                <a:latin typeface="Arial"/>
              </a:rPr>
              <a:t>APIEN</a:t>
            </a:r>
            <a:r>
              <a:rPr lang="cs-CZ" sz="2133">
                <a:solidFill>
                  <a:srgbClr val="FFFFFF"/>
                </a:solidFill>
                <a:latin typeface="Arial"/>
              </a:rPr>
              <a:t> 3</a:t>
            </a:r>
            <a:r>
              <a:rPr lang="en-US" sz="2133">
                <a:solidFill>
                  <a:srgbClr val="FFFFFF"/>
                </a:solidFill>
                <a:latin typeface="Arial"/>
              </a:rPr>
              <a:t> </a:t>
            </a:r>
            <a:r>
              <a:rPr lang="cs-CZ" sz="2133">
                <a:solidFill>
                  <a:srgbClr val="FFFFFF"/>
                </a:solidFill>
                <a:latin typeface="Arial"/>
              </a:rPr>
              <a:t>U</a:t>
            </a:r>
            <a:r>
              <a:rPr lang="en-US" sz="2133" err="1">
                <a:solidFill>
                  <a:srgbClr val="FFFFFF"/>
                </a:solidFill>
                <a:latin typeface="Arial"/>
              </a:rPr>
              <a:t>ltra</a:t>
            </a:r>
            <a:endParaRPr lang="en-US" sz="2133">
              <a:solidFill>
                <a:srgbClr val="FFFFFF"/>
              </a:solidFill>
              <a:latin typeface="Arial"/>
            </a:endParaRPr>
          </a:p>
          <a:p>
            <a:pPr algn="ctr" defTabSz="609555">
              <a:defRPr/>
            </a:pPr>
            <a:r>
              <a:rPr lang="en-US" sz="2133">
                <a:solidFill>
                  <a:srgbClr val="FFFFFF"/>
                </a:solidFill>
                <a:latin typeface="Arial"/>
              </a:rPr>
              <a:t>Balloon-expandable valve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D95D9B-63EE-EE34-5231-B60D67FB9CF7}"/>
              </a:ext>
            </a:extLst>
          </p:cNvPr>
          <p:cNvSpPr/>
          <p:nvPr/>
        </p:nvSpPr>
        <p:spPr>
          <a:xfrm>
            <a:off x="7733546" y="2699320"/>
            <a:ext cx="3825959" cy="1316736"/>
          </a:xfrm>
          <a:prstGeom prst="rect">
            <a:avLst/>
          </a:prstGeom>
          <a:solidFill>
            <a:srgbClr val="9A9A9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00" tIns="91440" rIns="96000" bIns="91440" rtlCol="0" anchor="ctr"/>
          <a:lstStyle/>
          <a:p>
            <a:pPr algn="ctr" defTabSz="609555">
              <a:defRPr/>
            </a:pPr>
            <a:r>
              <a:rPr lang="en-US" sz="2133" b="1">
                <a:solidFill>
                  <a:schemeClr val="tx1"/>
                </a:solidFill>
                <a:latin typeface="Arial"/>
              </a:rPr>
              <a:t>Surgery N=336</a:t>
            </a:r>
          </a:p>
          <a:p>
            <a:pPr algn="ctr" defTabSz="609555">
              <a:defRPr/>
            </a:pPr>
            <a:r>
              <a:rPr lang="en-US" sz="2133">
                <a:solidFill>
                  <a:schemeClr val="tx1"/>
                </a:solidFill>
                <a:latin typeface="Arial"/>
              </a:rPr>
              <a:t>Any commercially available </a:t>
            </a:r>
            <a:r>
              <a:rPr lang="cs-CZ" sz="2133">
                <a:solidFill>
                  <a:schemeClr val="tx1"/>
                </a:solidFill>
                <a:latin typeface="Arial"/>
              </a:rPr>
              <a:t>surgical </a:t>
            </a:r>
            <a:r>
              <a:rPr lang="en-US" sz="2133">
                <a:solidFill>
                  <a:schemeClr val="tx1"/>
                </a:solidFill>
                <a:latin typeface="Arial"/>
              </a:rPr>
              <a:t>valve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9279D69-2B72-2402-7F46-31BE4173F6C7}"/>
              </a:ext>
            </a:extLst>
          </p:cNvPr>
          <p:cNvSpPr/>
          <p:nvPr/>
        </p:nvSpPr>
        <p:spPr>
          <a:xfrm>
            <a:off x="698644" y="4937777"/>
            <a:ext cx="10860861" cy="841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spAutoFit/>
          </a:bodyPr>
          <a:lstStyle/>
          <a:p>
            <a:pPr algn="ctr" defTabSz="609555">
              <a:defRPr/>
            </a:pPr>
            <a:r>
              <a:rPr lang="en-US" sz="2133" b="1">
                <a:solidFill>
                  <a:schemeClr val="tx1"/>
                </a:solidFill>
                <a:latin typeface="Arial"/>
              </a:rPr>
              <a:t>PRIMARY ENDPOINT at 1 Year</a:t>
            </a:r>
            <a:br>
              <a:rPr lang="en-US" sz="2133">
                <a:solidFill>
                  <a:schemeClr val="tx1"/>
                </a:solidFill>
                <a:latin typeface="Arial"/>
              </a:rPr>
            </a:br>
            <a:r>
              <a:rPr lang="en-US" sz="2133">
                <a:solidFill>
                  <a:schemeClr val="tx1"/>
                </a:solidFill>
                <a:latin typeface="Arial"/>
              </a:rPr>
              <a:t>C</a:t>
            </a:r>
            <a:r>
              <a:rPr lang="en-US" sz="2133" b="1">
                <a:solidFill>
                  <a:schemeClr val="tx1"/>
                </a:solidFill>
                <a:latin typeface="Arial"/>
              </a:rPr>
              <a:t>omposite of all-cause </a:t>
            </a:r>
            <a:r>
              <a:rPr lang="en-US" sz="2133">
                <a:solidFill>
                  <a:schemeClr val="tx1"/>
                </a:solidFill>
                <a:latin typeface="Arial"/>
              </a:rPr>
              <a:t>DEATH</a:t>
            </a:r>
            <a:r>
              <a:rPr lang="en-US" sz="2133" b="1">
                <a:solidFill>
                  <a:schemeClr val="tx1"/>
                </a:solidFill>
                <a:latin typeface="Arial"/>
              </a:rPr>
              <a:t>, STROKE </a:t>
            </a:r>
            <a:r>
              <a:rPr lang="en-US" sz="2133">
                <a:solidFill>
                  <a:schemeClr val="tx1"/>
                </a:solidFill>
                <a:latin typeface="Arial"/>
              </a:rPr>
              <a:t>and </a:t>
            </a:r>
            <a:r>
              <a:rPr lang="en-US" sz="2133" b="1">
                <a:solidFill>
                  <a:schemeClr val="tx1"/>
                </a:solidFill>
                <a:latin typeface="Arial"/>
              </a:rPr>
              <a:t>REHOSPITALIZATION</a:t>
            </a:r>
            <a:r>
              <a:rPr lang="en-US" sz="2133" b="1" baseline="30000">
                <a:solidFill>
                  <a:schemeClr val="tx1"/>
                </a:solidFill>
                <a:latin typeface="Arial"/>
              </a:rPr>
              <a:t>*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028611B-BC0E-97B9-3DB4-2B1B1662439F}"/>
              </a:ext>
            </a:extLst>
          </p:cNvPr>
          <p:cNvSpPr/>
          <p:nvPr/>
        </p:nvSpPr>
        <p:spPr>
          <a:xfrm>
            <a:off x="1530310" y="4249939"/>
            <a:ext cx="9131381" cy="512897"/>
          </a:xfrm>
          <a:prstGeom prst="rect">
            <a:avLst/>
          </a:prstGeom>
          <a:solidFill>
            <a:srgbClr val="4A5F6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spAutoFit/>
          </a:bodyPr>
          <a:lstStyle/>
          <a:p>
            <a:pPr algn="ctr" defTabSz="609555">
              <a:defRPr/>
            </a:pPr>
            <a:r>
              <a:rPr lang="en-US" sz="2133">
                <a:solidFill>
                  <a:srgbClr val="FFFFFF"/>
                </a:solidFill>
                <a:latin typeface="Arial"/>
              </a:rPr>
              <a:t>Follow-up</a:t>
            </a:r>
            <a:r>
              <a:rPr lang="en-US" sz="2133" b="1">
                <a:solidFill>
                  <a:srgbClr val="FFFFFF"/>
                </a:solidFill>
                <a:latin typeface="Arial"/>
              </a:rPr>
              <a:t>:</a:t>
            </a:r>
            <a:r>
              <a:rPr lang="en-US" sz="2133">
                <a:solidFill>
                  <a:srgbClr val="FFFFFF"/>
                </a:solidFill>
                <a:latin typeface="Arial"/>
              </a:rPr>
              <a:t> 30 days and 1 year </a:t>
            </a:r>
            <a:endParaRPr lang="nl-NL" sz="2133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3" name="Picture 2" descr="A logo of a company&#10;&#10;Description automatically generated">
            <a:extLst>
              <a:ext uri="{FF2B5EF4-FFF2-40B4-BE49-F238E27FC236}">
                <a16:creationId xmlns:a16="http://schemas.microsoft.com/office/drawing/2014/main" id="{883A88A2-B3E9-CDA2-74F6-5859310826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446" y="6161232"/>
            <a:ext cx="1376119" cy="6967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6E1A0B-3E17-36B7-DA5A-EC8D79A6E9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5054" y="6270277"/>
            <a:ext cx="921893" cy="5531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D9CB67-A48A-7817-EEB2-10414744FB68}"/>
              </a:ext>
            </a:extLst>
          </p:cNvPr>
          <p:cNvSpPr txBox="1"/>
          <p:nvPr/>
        </p:nvSpPr>
        <p:spPr>
          <a:xfrm>
            <a:off x="1143476" y="5778969"/>
            <a:ext cx="58146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6699FF"/>
                </a:solidFill>
              </a:rPr>
              <a:t>*related to the procedure, the valve, or heart failure.</a:t>
            </a:r>
          </a:p>
        </p:txBody>
      </p:sp>
    </p:spTree>
    <p:extLst>
      <p:ext uri="{BB962C8B-B14F-4D97-AF65-F5344CB8AC3E}">
        <p14:creationId xmlns:p14="http://schemas.microsoft.com/office/powerpoint/2010/main" val="3280642365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D2554-B94A-8ED6-6237-A7957061A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179" y="153172"/>
            <a:ext cx="10358967" cy="755651"/>
          </a:xfrm>
        </p:spPr>
        <p:txBody>
          <a:bodyPr/>
          <a:lstStyle/>
          <a:p>
            <a:r>
              <a:rPr lang="en-US"/>
              <a:t>Primary Endpoint: All-cause Death, Stroke or Rehospitalization</a:t>
            </a: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A6C50E7E-BCC2-94B3-04CF-5C07281D1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9068" y="-924984"/>
            <a:ext cx="8519584" cy="0"/>
          </a:xfrm>
          <a:prstGeom prst="line">
            <a:avLst/>
          </a:prstGeom>
          <a:noFill/>
          <a:ln w="12700" cap="rnd">
            <a:solidFill>
              <a:srgbClr val="EDEDE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E2785939-8F7D-4B81-B002-C12CDA7832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9068" y="-2042584"/>
            <a:ext cx="8519584" cy="0"/>
          </a:xfrm>
          <a:prstGeom prst="line">
            <a:avLst/>
          </a:prstGeom>
          <a:noFill/>
          <a:ln w="12700" cap="rnd">
            <a:solidFill>
              <a:srgbClr val="EDEDE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2B828892-C280-FA74-0D5E-AB00B45177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9068" y="-3166533"/>
            <a:ext cx="8519584" cy="0"/>
          </a:xfrm>
          <a:prstGeom prst="line">
            <a:avLst/>
          </a:prstGeom>
          <a:noFill/>
          <a:ln w="12700" cap="rnd">
            <a:solidFill>
              <a:srgbClr val="EDEDE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B94635AF-CF89-8ADD-49D0-0946D3D110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9068" y="-4284133"/>
            <a:ext cx="8519584" cy="0"/>
          </a:xfrm>
          <a:prstGeom prst="line">
            <a:avLst/>
          </a:prstGeom>
          <a:noFill/>
          <a:ln w="12700" cap="rnd">
            <a:solidFill>
              <a:srgbClr val="EDEDE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74FD81D8-D3C2-4943-B781-E98FEF9AA5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9068" y="-5405967"/>
            <a:ext cx="8519584" cy="0"/>
          </a:xfrm>
          <a:prstGeom prst="line">
            <a:avLst/>
          </a:prstGeom>
          <a:noFill/>
          <a:ln w="12700" cap="rnd">
            <a:solidFill>
              <a:srgbClr val="EDEDE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31834429-F610-4203-5992-A33FACF38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9068" y="-6525684"/>
            <a:ext cx="8519584" cy="0"/>
          </a:xfrm>
          <a:prstGeom prst="line">
            <a:avLst/>
          </a:prstGeom>
          <a:noFill/>
          <a:ln w="12700" cap="rnd">
            <a:solidFill>
              <a:srgbClr val="EDEDE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Line 28">
            <a:extLst>
              <a:ext uri="{FF2B5EF4-FFF2-40B4-BE49-F238E27FC236}">
                <a16:creationId xmlns:a16="http://schemas.microsoft.com/office/drawing/2014/main" id="{4379ECE3-1575-7B94-BC9E-0425755B9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2959" y="4996441"/>
            <a:ext cx="7988611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" name="Line 29">
            <a:extLst>
              <a:ext uri="{FF2B5EF4-FFF2-40B4-BE49-F238E27FC236}">
                <a16:creationId xmlns:a16="http://schemas.microsoft.com/office/drawing/2014/main" id="{B4D1C734-CD76-7631-F889-BB5AA672FF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2959" y="4996441"/>
            <a:ext cx="0" cy="6522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Line 30">
            <a:extLst>
              <a:ext uri="{FF2B5EF4-FFF2-40B4-BE49-F238E27FC236}">
                <a16:creationId xmlns:a16="http://schemas.microsoft.com/office/drawing/2014/main" id="{26E0A1E0-4DD8-BF6F-C6D5-5CE7C0A28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6405" y="4996441"/>
            <a:ext cx="0" cy="6522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0" name="Line 31">
            <a:extLst>
              <a:ext uri="{FF2B5EF4-FFF2-40B4-BE49-F238E27FC236}">
                <a16:creationId xmlns:a16="http://schemas.microsoft.com/office/drawing/2014/main" id="{AA7EAA3D-C46F-3E73-BBA3-4DB8756600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71569" y="4996441"/>
            <a:ext cx="0" cy="6522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1" name="Rectangle 32">
            <a:extLst>
              <a:ext uri="{FF2B5EF4-FFF2-40B4-BE49-F238E27FC236}">
                <a16:creationId xmlns:a16="http://schemas.microsoft.com/office/drawing/2014/main" id="{0B2ACD3E-A3B0-D7FA-322E-0048347F9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9243" y="5142638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22" name="Rectangle 33">
            <a:extLst>
              <a:ext uri="{FF2B5EF4-FFF2-40B4-BE49-F238E27FC236}">
                <a16:creationId xmlns:a16="http://schemas.microsoft.com/office/drawing/2014/main" id="{B1FF6670-DB3C-695C-30A5-DF6D963F5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825" y="5142638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</a:t>
            </a:r>
            <a:endParaRPr lang="en-US" altLang="en-US" sz="1600">
              <a:latin typeface="+mj-lt"/>
            </a:endParaRPr>
          </a:p>
        </p:txBody>
      </p:sp>
      <p:sp>
        <p:nvSpPr>
          <p:cNvPr id="23" name="Rectangle 34">
            <a:extLst>
              <a:ext uri="{FF2B5EF4-FFF2-40B4-BE49-F238E27FC236}">
                <a16:creationId xmlns:a16="http://schemas.microsoft.com/office/drawing/2014/main" id="{1F70035F-1ED7-9C91-EC5C-4FFD99F10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5328" y="5142638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12</a:t>
            </a:r>
            <a:endParaRPr lang="en-US" altLang="en-US" sz="1600">
              <a:latin typeface="+mj-lt"/>
            </a:endParaRPr>
          </a:p>
        </p:txBody>
      </p:sp>
      <p:sp>
        <p:nvSpPr>
          <p:cNvPr id="24" name="Line 35">
            <a:extLst>
              <a:ext uri="{FF2B5EF4-FFF2-40B4-BE49-F238E27FC236}">
                <a16:creationId xmlns:a16="http://schemas.microsoft.com/office/drawing/2014/main" id="{8D970999-5961-63EA-2420-85A42026E3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7769" y="1116614"/>
            <a:ext cx="0" cy="373812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5" name="Line 36">
            <a:extLst>
              <a:ext uri="{FF2B5EF4-FFF2-40B4-BE49-F238E27FC236}">
                <a16:creationId xmlns:a16="http://schemas.microsoft.com/office/drawing/2014/main" id="{EE0AB8AF-8664-2518-9A6D-87BBAA30A0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1869" y="4854743"/>
            <a:ext cx="8589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0" name="Rectangle 41">
            <a:extLst>
              <a:ext uri="{FF2B5EF4-FFF2-40B4-BE49-F238E27FC236}">
                <a16:creationId xmlns:a16="http://schemas.microsoft.com/office/drawing/2014/main" id="{4AFB9361-1FDE-D843-2444-872775C7B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816" y="4773058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35" name="Freeform 46">
            <a:extLst>
              <a:ext uri="{FF2B5EF4-FFF2-40B4-BE49-F238E27FC236}">
                <a16:creationId xmlns:a16="http://schemas.microsoft.com/office/drawing/2014/main" id="{7CEDC19E-7C49-B057-8C8D-210EABFAABC0}"/>
              </a:ext>
            </a:extLst>
          </p:cNvPr>
          <p:cNvSpPr>
            <a:spLocks/>
          </p:cNvSpPr>
          <p:nvPr/>
        </p:nvSpPr>
        <p:spPr bwMode="auto">
          <a:xfrm>
            <a:off x="1957769" y="1116614"/>
            <a:ext cx="8629787" cy="3879828"/>
          </a:xfrm>
          <a:custGeom>
            <a:avLst/>
            <a:gdLst>
              <a:gd name="T0" fmla="*/ 0 w 2813"/>
              <a:gd name="T1" fmla="*/ 0 h 1725"/>
              <a:gd name="T2" fmla="*/ 0 w 2813"/>
              <a:gd name="T3" fmla="*/ 1725 h 1725"/>
              <a:gd name="T4" fmla="*/ 2813 w 2813"/>
              <a:gd name="T5" fmla="*/ 1725 h 1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3" h="1725">
                <a:moveTo>
                  <a:pt x="0" y="0"/>
                </a:moveTo>
                <a:lnTo>
                  <a:pt x="0" y="1725"/>
                </a:lnTo>
                <a:lnTo>
                  <a:pt x="2813" y="1725"/>
                </a:lnTo>
              </a:path>
            </a:pathLst>
          </a:cu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6" name="Rectangle 47">
            <a:extLst>
              <a:ext uri="{FF2B5EF4-FFF2-40B4-BE49-F238E27FC236}">
                <a16:creationId xmlns:a16="http://schemas.microsoft.com/office/drawing/2014/main" id="{09635061-8BF1-8400-99CB-05FCD33F250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73365" y="2810307"/>
            <a:ext cx="226985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All-cause Death, Stroke  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or Rehospitalization(%)</a:t>
            </a:r>
            <a:endParaRPr lang="en-US" altLang="en-US" sz="4800">
              <a:latin typeface="+mj-lt"/>
            </a:endParaRPr>
          </a:p>
        </p:txBody>
      </p:sp>
      <p:sp>
        <p:nvSpPr>
          <p:cNvPr id="37" name="Rectangle 48">
            <a:extLst>
              <a:ext uri="{FF2B5EF4-FFF2-40B4-BE49-F238E27FC236}">
                <a16:creationId xmlns:a16="http://schemas.microsoft.com/office/drawing/2014/main" id="{143FFE64-F53C-92BE-9BD5-D43B339BF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934" y="5133999"/>
            <a:ext cx="287739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Months from Implant Procedure</a:t>
            </a:r>
            <a:endParaRPr lang="en-US" altLang="en-US" sz="1600">
              <a:latin typeface="+mj-lt"/>
            </a:endParaRPr>
          </a:p>
        </p:txBody>
      </p:sp>
      <p:sp>
        <p:nvSpPr>
          <p:cNvPr id="46" name="Rectangle 57">
            <a:extLst>
              <a:ext uri="{FF2B5EF4-FFF2-40B4-BE49-F238E27FC236}">
                <a16:creationId xmlns:a16="http://schemas.microsoft.com/office/drawing/2014/main" id="{9E5250F5-757D-E061-DD80-01B6EE353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6906" y="5517780"/>
            <a:ext cx="25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+mj-lt"/>
              </a:rPr>
              <a:t>376</a:t>
            </a:r>
            <a:endParaRPr lang="en-US" altLang="en-US" sz="1200">
              <a:latin typeface="+mj-lt"/>
            </a:endParaRPr>
          </a:p>
        </p:txBody>
      </p:sp>
      <p:sp>
        <p:nvSpPr>
          <p:cNvPr id="90" name="Rectangle 58">
            <a:extLst>
              <a:ext uri="{FF2B5EF4-FFF2-40B4-BE49-F238E27FC236}">
                <a16:creationId xmlns:a16="http://schemas.microsoft.com/office/drawing/2014/main" id="{AD256CF0-3820-7DE2-9D2C-ABAF84A9C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838" y="5517780"/>
            <a:ext cx="25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+mj-lt"/>
              </a:rPr>
              <a:t>358</a:t>
            </a:r>
            <a:endParaRPr lang="en-US" altLang="en-US" sz="1200">
              <a:latin typeface="+mj-lt"/>
            </a:endParaRPr>
          </a:p>
        </p:txBody>
      </p:sp>
      <p:sp>
        <p:nvSpPr>
          <p:cNvPr id="91" name="Rectangle 59">
            <a:extLst>
              <a:ext uri="{FF2B5EF4-FFF2-40B4-BE49-F238E27FC236}">
                <a16:creationId xmlns:a16="http://schemas.microsoft.com/office/drawing/2014/main" id="{24B8DB21-DCD2-8EA1-C1C5-75C7DAD0A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4568" y="5517780"/>
            <a:ext cx="25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+mj-lt"/>
              </a:rPr>
              <a:t>277</a:t>
            </a:r>
            <a:endParaRPr lang="en-US" altLang="en-US" sz="1200">
              <a:latin typeface="+mj-lt"/>
            </a:endParaRPr>
          </a:p>
        </p:txBody>
      </p:sp>
      <p:sp>
        <p:nvSpPr>
          <p:cNvPr id="92" name="Rectangle 60">
            <a:extLst>
              <a:ext uri="{FF2B5EF4-FFF2-40B4-BE49-F238E27FC236}">
                <a16:creationId xmlns:a16="http://schemas.microsoft.com/office/drawing/2014/main" id="{6ED416C4-58A8-E356-CF9F-FD394A029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6906" y="5746270"/>
            <a:ext cx="25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+mj-lt"/>
              </a:rPr>
              <a:t>336</a:t>
            </a:r>
            <a:endParaRPr lang="en-US" altLang="en-US" sz="1200">
              <a:latin typeface="+mj-lt"/>
            </a:endParaRPr>
          </a:p>
        </p:txBody>
      </p:sp>
      <p:sp>
        <p:nvSpPr>
          <p:cNvPr id="93" name="Rectangle 61">
            <a:extLst>
              <a:ext uri="{FF2B5EF4-FFF2-40B4-BE49-F238E27FC236}">
                <a16:creationId xmlns:a16="http://schemas.microsoft.com/office/drawing/2014/main" id="{F43C0818-39B7-17F2-E083-16AE26EDC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838" y="5746270"/>
            <a:ext cx="25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+mj-lt"/>
              </a:rPr>
              <a:t>302</a:t>
            </a:r>
            <a:endParaRPr lang="en-US" altLang="en-US" sz="1200">
              <a:latin typeface="+mj-lt"/>
            </a:endParaRPr>
          </a:p>
        </p:txBody>
      </p:sp>
      <p:sp>
        <p:nvSpPr>
          <p:cNvPr id="94" name="Rectangle 62">
            <a:extLst>
              <a:ext uri="{FF2B5EF4-FFF2-40B4-BE49-F238E27FC236}">
                <a16:creationId xmlns:a16="http://schemas.microsoft.com/office/drawing/2014/main" id="{6BF0BE9C-19AF-1C7C-88FF-BEC8E5D57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4568" y="5746270"/>
            <a:ext cx="25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+mj-lt"/>
              </a:rPr>
              <a:t>220</a:t>
            </a:r>
            <a:endParaRPr lang="en-US" altLang="en-US" sz="1200">
              <a:latin typeface="+mj-lt"/>
            </a:endParaRPr>
          </a:p>
        </p:txBody>
      </p:sp>
      <p:sp>
        <p:nvSpPr>
          <p:cNvPr id="95" name="Rectangle 63">
            <a:extLst>
              <a:ext uri="{FF2B5EF4-FFF2-40B4-BE49-F238E27FC236}">
                <a16:creationId xmlns:a16="http://schemas.microsoft.com/office/drawing/2014/main" id="{477CA3BE-0669-E307-E281-860B174A3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67" y="5309076"/>
            <a:ext cx="751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+mj-lt"/>
              </a:rPr>
              <a:t>No. at Risk</a:t>
            </a:r>
            <a:endParaRPr lang="en-US" altLang="en-US" sz="1200">
              <a:latin typeface="+mj-lt"/>
            </a:endParaRPr>
          </a:p>
        </p:txBody>
      </p:sp>
      <p:sp>
        <p:nvSpPr>
          <p:cNvPr id="96" name="Rectangle 64">
            <a:extLst>
              <a:ext uri="{FF2B5EF4-FFF2-40B4-BE49-F238E27FC236}">
                <a16:creationId xmlns:a16="http://schemas.microsoft.com/office/drawing/2014/main" id="{D38D8E52-0D32-885C-54A7-37DD49274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67" y="5517780"/>
            <a:ext cx="3875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+mj-lt"/>
              </a:rPr>
              <a:t>TAVR</a:t>
            </a:r>
            <a:endParaRPr lang="en-US" altLang="en-US" sz="1200">
              <a:latin typeface="+mj-lt"/>
            </a:endParaRPr>
          </a:p>
        </p:txBody>
      </p:sp>
      <p:sp>
        <p:nvSpPr>
          <p:cNvPr id="97" name="Rectangle 65">
            <a:extLst>
              <a:ext uri="{FF2B5EF4-FFF2-40B4-BE49-F238E27FC236}">
                <a16:creationId xmlns:a16="http://schemas.microsoft.com/office/drawing/2014/main" id="{1F1BDF7B-1838-B24E-3782-43D82E2C7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67" y="5746270"/>
            <a:ext cx="53700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+mj-lt"/>
              </a:rPr>
              <a:t>Surgery</a:t>
            </a:r>
            <a:endParaRPr lang="en-US" altLang="en-US" sz="1200">
              <a:latin typeface="+mj-lt"/>
            </a:endParaRPr>
          </a:p>
        </p:txBody>
      </p:sp>
      <p:sp>
        <p:nvSpPr>
          <p:cNvPr id="98" name="Rectangle 66">
            <a:extLst>
              <a:ext uri="{FF2B5EF4-FFF2-40B4-BE49-F238E27FC236}">
                <a16:creationId xmlns:a16="http://schemas.microsoft.com/office/drawing/2014/main" id="{D57B1626-C622-9103-88F5-6D20026FD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153" y="1141214"/>
            <a:ext cx="226344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n-lt"/>
              </a:rPr>
              <a:t>KM difference: -8.2%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n-lt"/>
              </a:rPr>
              <a:t>95% CI: -13.1% to -3.3%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u="sng">
                <a:solidFill>
                  <a:srgbClr val="000000"/>
                </a:solidFill>
                <a:latin typeface="+mn-lt"/>
              </a:rPr>
              <a:t>p&lt;0.001</a:t>
            </a:r>
            <a:endParaRPr lang="en-US" altLang="en-US" sz="1600" u="sng">
              <a:latin typeface="+mn-lt"/>
            </a:endParaRPr>
          </a:p>
        </p:txBody>
      </p:sp>
      <p:sp>
        <p:nvSpPr>
          <p:cNvPr id="42" name="Rectangle 53">
            <a:extLst>
              <a:ext uri="{FF2B5EF4-FFF2-40B4-BE49-F238E27FC236}">
                <a16:creationId xmlns:a16="http://schemas.microsoft.com/office/drawing/2014/main" id="{3D831625-80E9-D721-4324-DA1310D0B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077" y="4004593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6699FF"/>
                </a:solidFill>
                <a:latin typeface="+mj-lt"/>
              </a:rPr>
              <a:t>4.8</a:t>
            </a:r>
          </a:p>
        </p:txBody>
      </p:sp>
      <p:sp>
        <p:nvSpPr>
          <p:cNvPr id="44" name="Rectangle 55">
            <a:extLst>
              <a:ext uri="{FF2B5EF4-FFF2-40B4-BE49-F238E27FC236}">
                <a16:creationId xmlns:a16="http://schemas.microsoft.com/office/drawing/2014/main" id="{9F833918-2D42-3A1F-7115-BD9C5CF03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077" y="3335322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ED2937"/>
                </a:solidFill>
                <a:latin typeface="+mj-lt"/>
              </a:rPr>
              <a:t>9.5</a:t>
            </a:r>
          </a:p>
        </p:txBody>
      </p:sp>
      <p:sp>
        <p:nvSpPr>
          <p:cNvPr id="6" name="Freeform 156">
            <a:extLst>
              <a:ext uri="{FF2B5EF4-FFF2-40B4-BE49-F238E27FC236}">
                <a16:creationId xmlns:a16="http://schemas.microsoft.com/office/drawing/2014/main" id="{CE6645DF-763F-B11B-52CA-F36DD34B211A}"/>
              </a:ext>
            </a:extLst>
          </p:cNvPr>
          <p:cNvSpPr>
            <a:spLocks/>
          </p:cNvSpPr>
          <p:nvPr/>
        </p:nvSpPr>
        <p:spPr bwMode="auto">
          <a:xfrm>
            <a:off x="2297970" y="3811668"/>
            <a:ext cx="7926681" cy="1111675"/>
          </a:xfrm>
          <a:custGeom>
            <a:avLst/>
            <a:gdLst>
              <a:gd name="T0" fmla="*/ 0 w 2606"/>
              <a:gd name="T1" fmla="*/ 682 h 682"/>
              <a:gd name="T2" fmla="*/ 2 w 2606"/>
              <a:gd name="T3" fmla="*/ 682 h 682"/>
              <a:gd name="T4" fmla="*/ 2 w 2606"/>
              <a:gd name="T5" fmla="*/ 639 h 682"/>
              <a:gd name="T6" fmla="*/ 16 w 2606"/>
              <a:gd name="T7" fmla="*/ 639 h 682"/>
              <a:gd name="T8" fmla="*/ 16 w 2606"/>
              <a:gd name="T9" fmla="*/ 616 h 682"/>
              <a:gd name="T10" fmla="*/ 23 w 2606"/>
              <a:gd name="T11" fmla="*/ 616 h 682"/>
              <a:gd name="T12" fmla="*/ 23 w 2606"/>
              <a:gd name="T13" fmla="*/ 574 h 682"/>
              <a:gd name="T14" fmla="*/ 29 w 2606"/>
              <a:gd name="T15" fmla="*/ 574 h 682"/>
              <a:gd name="T16" fmla="*/ 29 w 2606"/>
              <a:gd name="T17" fmla="*/ 532 h 682"/>
              <a:gd name="T18" fmla="*/ 37 w 2606"/>
              <a:gd name="T19" fmla="*/ 532 h 682"/>
              <a:gd name="T20" fmla="*/ 37 w 2606"/>
              <a:gd name="T21" fmla="*/ 511 h 682"/>
              <a:gd name="T22" fmla="*/ 44 w 2606"/>
              <a:gd name="T23" fmla="*/ 511 h 682"/>
              <a:gd name="T24" fmla="*/ 44 w 2606"/>
              <a:gd name="T25" fmla="*/ 490 h 682"/>
              <a:gd name="T26" fmla="*/ 52 w 2606"/>
              <a:gd name="T27" fmla="*/ 490 h 682"/>
              <a:gd name="T28" fmla="*/ 52 w 2606"/>
              <a:gd name="T29" fmla="*/ 469 h 682"/>
              <a:gd name="T30" fmla="*/ 58 w 2606"/>
              <a:gd name="T31" fmla="*/ 469 h 682"/>
              <a:gd name="T32" fmla="*/ 58 w 2606"/>
              <a:gd name="T33" fmla="*/ 426 h 682"/>
              <a:gd name="T34" fmla="*/ 73 w 2606"/>
              <a:gd name="T35" fmla="*/ 426 h 682"/>
              <a:gd name="T36" fmla="*/ 73 w 2606"/>
              <a:gd name="T37" fmla="*/ 405 h 682"/>
              <a:gd name="T38" fmla="*/ 108 w 2606"/>
              <a:gd name="T39" fmla="*/ 405 h 682"/>
              <a:gd name="T40" fmla="*/ 108 w 2606"/>
              <a:gd name="T41" fmla="*/ 384 h 682"/>
              <a:gd name="T42" fmla="*/ 152 w 2606"/>
              <a:gd name="T43" fmla="*/ 384 h 682"/>
              <a:gd name="T44" fmla="*/ 152 w 2606"/>
              <a:gd name="T45" fmla="*/ 363 h 682"/>
              <a:gd name="T46" fmla="*/ 173 w 2606"/>
              <a:gd name="T47" fmla="*/ 363 h 682"/>
              <a:gd name="T48" fmla="*/ 173 w 2606"/>
              <a:gd name="T49" fmla="*/ 340 h 682"/>
              <a:gd name="T50" fmla="*/ 208 w 2606"/>
              <a:gd name="T51" fmla="*/ 340 h 682"/>
              <a:gd name="T52" fmla="*/ 208 w 2606"/>
              <a:gd name="T53" fmla="*/ 319 h 682"/>
              <a:gd name="T54" fmla="*/ 215 w 2606"/>
              <a:gd name="T55" fmla="*/ 319 h 682"/>
              <a:gd name="T56" fmla="*/ 215 w 2606"/>
              <a:gd name="T57" fmla="*/ 298 h 682"/>
              <a:gd name="T58" fmla="*/ 252 w 2606"/>
              <a:gd name="T59" fmla="*/ 298 h 682"/>
              <a:gd name="T60" fmla="*/ 252 w 2606"/>
              <a:gd name="T61" fmla="*/ 277 h 682"/>
              <a:gd name="T62" fmla="*/ 294 w 2606"/>
              <a:gd name="T63" fmla="*/ 277 h 682"/>
              <a:gd name="T64" fmla="*/ 294 w 2606"/>
              <a:gd name="T65" fmla="*/ 256 h 682"/>
              <a:gd name="T66" fmla="*/ 501 w 2606"/>
              <a:gd name="T67" fmla="*/ 256 h 682"/>
              <a:gd name="T68" fmla="*/ 501 w 2606"/>
              <a:gd name="T69" fmla="*/ 235 h 682"/>
              <a:gd name="T70" fmla="*/ 780 w 2606"/>
              <a:gd name="T71" fmla="*/ 235 h 682"/>
              <a:gd name="T72" fmla="*/ 780 w 2606"/>
              <a:gd name="T73" fmla="*/ 213 h 682"/>
              <a:gd name="T74" fmla="*/ 793 w 2606"/>
              <a:gd name="T75" fmla="*/ 213 h 682"/>
              <a:gd name="T76" fmla="*/ 793 w 2606"/>
              <a:gd name="T77" fmla="*/ 192 h 682"/>
              <a:gd name="T78" fmla="*/ 1221 w 2606"/>
              <a:gd name="T79" fmla="*/ 192 h 682"/>
              <a:gd name="T80" fmla="*/ 1221 w 2606"/>
              <a:gd name="T81" fmla="*/ 171 h 682"/>
              <a:gd name="T82" fmla="*/ 1250 w 2606"/>
              <a:gd name="T83" fmla="*/ 171 h 682"/>
              <a:gd name="T84" fmla="*/ 1250 w 2606"/>
              <a:gd name="T85" fmla="*/ 148 h 682"/>
              <a:gd name="T86" fmla="*/ 1592 w 2606"/>
              <a:gd name="T87" fmla="*/ 148 h 682"/>
              <a:gd name="T88" fmla="*/ 1592 w 2606"/>
              <a:gd name="T89" fmla="*/ 127 h 682"/>
              <a:gd name="T90" fmla="*/ 1607 w 2606"/>
              <a:gd name="T91" fmla="*/ 127 h 682"/>
              <a:gd name="T92" fmla="*/ 1607 w 2606"/>
              <a:gd name="T93" fmla="*/ 106 h 682"/>
              <a:gd name="T94" fmla="*/ 1707 w 2606"/>
              <a:gd name="T95" fmla="*/ 106 h 682"/>
              <a:gd name="T96" fmla="*/ 1707 w 2606"/>
              <a:gd name="T97" fmla="*/ 85 h 682"/>
              <a:gd name="T98" fmla="*/ 1728 w 2606"/>
              <a:gd name="T99" fmla="*/ 85 h 682"/>
              <a:gd name="T100" fmla="*/ 1728 w 2606"/>
              <a:gd name="T101" fmla="*/ 64 h 682"/>
              <a:gd name="T102" fmla="*/ 1941 w 2606"/>
              <a:gd name="T103" fmla="*/ 64 h 682"/>
              <a:gd name="T104" fmla="*/ 1941 w 2606"/>
              <a:gd name="T105" fmla="*/ 43 h 682"/>
              <a:gd name="T106" fmla="*/ 2012 w 2606"/>
              <a:gd name="T107" fmla="*/ 43 h 682"/>
              <a:gd name="T108" fmla="*/ 2012 w 2606"/>
              <a:gd name="T109" fmla="*/ 22 h 682"/>
              <a:gd name="T110" fmla="*/ 2241 w 2606"/>
              <a:gd name="T111" fmla="*/ 22 h 682"/>
              <a:gd name="T112" fmla="*/ 2241 w 2606"/>
              <a:gd name="T113" fmla="*/ 0 h 682"/>
              <a:gd name="T114" fmla="*/ 2606 w 2606"/>
              <a:gd name="T115" fmla="*/ 0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606" h="682">
                <a:moveTo>
                  <a:pt x="0" y="682"/>
                </a:moveTo>
                <a:lnTo>
                  <a:pt x="2" y="682"/>
                </a:lnTo>
                <a:lnTo>
                  <a:pt x="2" y="639"/>
                </a:lnTo>
                <a:lnTo>
                  <a:pt x="16" y="639"/>
                </a:lnTo>
                <a:lnTo>
                  <a:pt x="16" y="616"/>
                </a:lnTo>
                <a:lnTo>
                  <a:pt x="23" y="616"/>
                </a:lnTo>
                <a:lnTo>
                  <a:pt x="23" y="574"/>
                </a:lnTo>
                <a:lnTo>
                  <a:pt x="29" y="574"/>
                </a:lnTo>
                <a:lnTo>
                  <a:pt x="29" y="532"/>
                </a:lnTo>
                <a:lnTo>
                  <a:pt x="37" y="532"/>
                </a:lnTo>
                <a:lnTo>
                  <a:pt x="37" y="511"/>
                </a:lnTo>
                <a:lnTo>
                  <a:pt x="44" y="511"/>
                </a:lnTo>
                <a:lnTo>
                  <a:pt x="44" y="490"/>
                </a:lnTo>
                <a:lnTo>
                  <a:pt x="52" y="490"/>
                </a:lnTo>
                <a:lnTo>
                  <a:pt x="52" y="469"/>
                </a:lnTo>
                <a:lnTo>
                  <a:pt x="58" y="469"/>
                </a:lnTo>
                <a:lnTo>
                  <a:pt x="58" y="426"/>
                </a:lnTo>
                <a:lnTo>
                  <a:pt x="73" y="426"/>
                </a:lnTo>
                <a:lnTo>
                  <a:pt x="73" y="405"/>
                </a:lnTo>
                <a:lnTo>
                  <a:pt x="108" y="405"/>
                </a:lnTo>
                <a:lnTo>
                  <a:pt x="108" y="384"/>
                </a:lnTo>
                <a:lnTo>
                  <a:pt x="152" y="384"/>
                </a:lnTo>
                <a:lnTo>
                  <a:pt x="152" y="363"/>
                </a:lnTo>
                <a:lnTo>
                  <a:pt x="173" y="363"/>
                </a:lnTo>
                <a:lnTo>
                  <a:pt x="173" y="340"/>
                </a:lnTo>
                <a:lnTo>
                  <a:pt x="208" y="340"/>
                </a:lnTo>
                <a:lnTo>
                  <a:pt x="208" y="319"/>
                </a:lnTo>
                <a:lnTo>
                  <a:pt x="215" y="319"/>
                </a:lnTo>
                <a:lnTo>
                  <a:pt x="215" y="298"/>
                </a:lnTo>
                <a:lnTo>
                  <a:pt x="252" y="298"/>
                </a:lnTo>
                <a:lnTo>
                  <a:pt x="252" y="277"/>
                </a:lnTo>
                <a:lnTo>
                  <a:pt x="294" y="277"/>
                </a:lnTo>
                <a:lnTo>
                  <a:pt x="294" y="256"/>
                </a:lnTo>
                <a:lnTo>
                  <a:pt x="501" y="256"/>
                </a:lnTo>
                <a:lnTo>
                  <a:pt x="501" y="235"/>
                </a:lnTo>
                <a:lnTo>
                  <a:pt x="780" y="235"/>
                </a:lnTo>
                <a:lnTo>
                  <a:pt x="780" y="213"/>
                </a:lnTo>
                <a:lnTo>
                  <a:pt x="793" y="213"/>
                </a:lnTo>
                <a:lnTo>
                  <a:pt x="793" y="192"/>
                </a:lnTo>
                <a:lnTo>
                  <a:pt x="1221" y="192"/>
                </a:lnTo>
                <a:lnTo>
                  <a:pt x="1221" y="171"/>
                </a:lnTo>
                <a:lnTo>
                  <a:pt x="1250" y="171"/>
                </a:lnTo>
                <a:lnTo>
                  <a:pt x="1250" y="148"/>
                </a:lnTo>
                <a:lnTo>
                  <a:pt x="1592" y="148"/>
                </a:lnTo>
                <a:lnTo>
                  <a:pt x="1592" y="127"/>
                </a:lnTo>
                <a:lnTo>
                  <a:pt x="1607" y="127"/>
                </a:lnTo>
                <a:lnTo>
                  <a:pt x="1607" y="106"/>
                </a:lnTo>
                <a:lnTo>
                  <a:pt x="1707" y="106"/>
                </a:lnTo>
                <a:lnTo>
                  <a:pt x="1707" y="85"/>
                </a:lnTo>
                <a:lnTo>
                  <a:pt x="1728" y="85"/>
                </a:lnTo>
                <a:lnTo>
                  <a:pt x="1728" y="64"/>
                </a:lnTo>
                <a:lnTo>
                  <a:pt x="1941" y="64"/>
                </a:lnTo>
                <a:lnTo>
                  <a:pt x="1941" y="43"/>
                </a:lnTo>
                <a:lnTo>
                  <a:pt x="2012" y="43"/>
                </a:lnTo>
                <a:lnTo>
                  <a:pt x="2012" y="22"/>
                </a:lnTo>
                <a:lnTo>
                  <a:pt x="2241" y="22"/>
                </a:lnTo>
                <a:lnTo>
                  <a:pt x="2241" y="0"/>
                </a:lnTo>
                <a:lnTo>
                  <a:pt x="2606" y="0"/>
                </a:lnTo>
              </a:path>
            </a:pathLst>
          </a:custGeom>
          <a:noFill/>
          <a:ln w="38100" cap="rnd">
            <a:solidFill>
              <a:srgbClr val="66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Freeform 157">
            <a:extLst>
              <a:ext uri="{FF2B5EF4-FFF2-40B4-BE49-F238E27FC236}">
                <a16:creationId xmlns:a16="http://schemas.microsoft.com/office/drawing/2014/main" id="{82423EDC-D52F-2024-29FE-7BCED1DDCE97}"/>
              </a:ext>
            </a:extLst>
          </p:cNvPr>
          <p:cNvSpPr>
            <a:spLocks/>
          </p:cNvSpPr>
          <p:nvPr/>
        </p:nvSpPr>
        <p:spPr bwMode="auto">
          <a:xfrm>
            <a:off x="2297970" y="2739114"/>
            <a:ext cx="7926681" cy="2184229"/>
          </a:xfrm>
          <a:custGeom>
            <a:avLst/>
            <a:gdLst>
              <a:gd name="T0" fmla="*/ 2 w 2606"/>
              <a:gd name="T1" fmla="*/ 1340 h 1340"/>
              <a:gd name="T2" fmla="*/ 8 w 2606"/>
              <a:gd name="T3" fmla="*/ 1244 h 1340"/>
              <a:gd name="T4" fmla="*/ 23 w 2606"/>
              <a:gd name="T5" fmla="*/ 1221 h 1340"/>
              <a:gd name="T6" fmla="*/ 29 w 2606"/>
              <a:gd name="T7" fmla="*/ 1196 h 1340"/>
              <a:gd name="T8" fmla="*/ 37 w 2606"/>
              <a:gd name="T9" fmla="*/ 1173 h 1340"/>
              <a:gd name="T10" fmla="*/ 44 w 2606"/>
              <a:gd name="T11" fmla="*/ 1150 h 1340"/>
              <a:gd name="T12" fmla="*/ 52 w 2606"/>
              <a:gd name="T13" fmla="*/ 1102 h 1340"/>
              <a:gd name="T14" fmla="*/ 58 w 2606"/>
              <a:gd name="T15" fmla="*/ 1077 h 1340"/>
              <a:gd name="T16" fmla="*/ 65 w 2606"/>
              <a:gd name="T17" fmla="*/ 1054 h 1340"/>
              <a:gd name="T18" fmla="*/ 79 w 2606"/>
              <a:gd name="T19" fmla="*/ 1006 h 1340"/>
              <a:gd name="T20" fmla="*/ 87 w 2606"/>
              <a:gd name="T21" fmla="*/ 983 h 1340"/>
              <a:gd name="T22" fmla="*/ 94 w 2606"/>
              <a:gd name="T23" fmla="*/ 960 h 1340"/>
              <a:gd name="T24" fmla="*/ 102 w 2606"/>
              <a:gd name="T25" fmla="*/ 912 h 1340"/>
              <a:gd name="T26" fmla="*/ 108 w 2606"/>
              <a:gd name="T27" fmla="*/ 864 h 1340"/>
              <a:gd name="T28" fmla="*/ 115 w 2606"/>
              <a:gd name="T29" fmla="*/ 841 h 1340"/>
              <a:gd name="T30" fmla="*/ 123 w 2606"/>
              <a:gd name="T31" fmla="*/ 745 h 1340"/>
              <a:gd name="T32" fmla="*/ 152 w 2606"/>
              <a:gd name="T33" fmla="*/ 720 h 1340"/>
              <a:gd name="T34" fmla="*/ 158 w 2606"/>
              <a:gd name="T35" fmla="*/ 697 h 1340"/>
              <a:gd name="T36" fmla="*/ 202 w 2606"/>
              <a:gd name="T37" fmla="*/ 626 h 1340"/>
              <a:gd name="T38" fmla="*/ 208 w 2606"/>
              <a:gd name="T39" fmla="*/ 601 h 1340"/>
              <a:gd name="T40" fmla="*/ 244 w 2606"/>
              <a:gd name="T41" fmla="*/ 578 h 1340"/>
              <a:gd name="T42" fmla="*/ 257 w 2606"/>
              <a:gd name="T43" fmla="*/ 553 h 1340"/>
              <a:gd name="T44" fmla="*/ 302 w 2606"/>
              <a:gd name="T45" fmla="*/ 530 h 1340"/>
              <a:gd name="T46" fmla="*/ 307 w 2606"/>
              <a:gd name="T47" fmla="*/ 505 h 1340"/>
              <a:gd name="T48" fmla="*/ 323 w 2606"/>
              <a:gd name="T49" fmla="*/ 482 h 1340"/>
              <a:gd name="T50" fmla="*/ 344 w 2606"/>
              <a:gd name="T51" fmla="*/ 459 h 1340"/>
              <a:gd name="T52" fmla="*/ 352 w 2606"/>
              <a:gd name="T53" fmla="*/ 434 h 1340"/>
              <a:gd name="T54" fmla="*/ 436 w 2606"/>
              <a:gd name="T55" fmla="*/ 411 h 1340"/>
              <a:gd name="T56" fmla="*/ 557 w 2606"/>
              <a:gd name="T57" fmla="*/ 386 h 1340"/>
              <a:gd name="T58" fmla="*/ 601 w 2606"/>
              <a:gd name="T59" fmla="*/ 363 h 1340"/>
              <a:gd name="T60" fmla="*/ 657 w 2606"/>
              <a:gd name="T61" fmla="*/ 338 h 1340"/>
              <a:gd name="T62" fmla="*/ 914 w 2606"/>
              <a:gd name="T63" fmla="*/ 315 h 1340"/>
              <a:gd name="T64" fmla="*/ 929 w 2606"/>
              <a:gd name="T65" fmla="*/ 290 h 1340"/>
              <a:gd name="T66" fmla="*/ 964 w 2606"/>
              <a:gd name="T67" fmla="*/ 267 h 1340"/>
              <a:gd name="T68" fmla="*/ 1171 w 2606"/>
              <a:gd name="T69" fmla="*/ 242 h 1340"/>
              <a:gd name="T70" fmla="*/ 1208 w 2606"/>
              <a:gd name="T71" fmla="*/ 219 h 1340"/>
              <a:gd name="T72" fmla="*/ 1250 w 2606"/>
              <a:gd name="T73" fmla="*/ 194 h 1340"/>
              <a:gd name="T74" fmla="*/ 1379 w 2606"/>
              <a:gd name="T75" fmla="*/ 146 h 1340"/>
              <a:gd name="T76" fmla="*/ 1442 w 2606"/>
              <a:gd name="T77" fmla="*/ 123 h 1340"/>
              <a:gd name="T78" fmla="*/ 1663 w 2606"/>
              <a:gd name="T79" fmla="*/ 98 h 1340"/>
              <a:gd name="T80" fmla="*/ 1678 w 2606"/>
              <a:gd name="T81" fmla="*/ 75 h 1340"/>
              <a:gd name="T82" fmla="*/ 1813 w 2606"/>
              <a:gd name="T83" fmla="*/ 50 h 1340"/>
              <a:gd name="T84" fmla="*/ 2556 w 2606"/>
              <a:gd name="T85" fmla="*/ 27 h 1340"/>
              <a:gd name="T86" fmla="*/ 2606 w 2606"/>
              <a:gd name="T87" fmla="*/ 0 h 1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606" h="1340">
                <a:moveTo>
                  <a:pt x="0" y="1340"/>
                </a:moveTo>
                <a:lnTo>
                  <a:pt x="2" y="1340"/>
                </a:lnTo>
                <a:lnTo>
                  <a:pt x="2" y="1244"/>
                </a:lnTo>
                <a:lnTo>
                  <a:pt x="8" y="1244"/>
                </a:lnTo>
                <a:lnTo>
                  <a:pt x="8" y="1221"/>
                </a:lnTo>
                <a:lnTo>
                  <a:pt x="23" y="1221"/>
                </a:lnTo>
                <a:lnTo>
                  <a:pt x="23" y="1196"/>
                </a:lnTo>
                <a:lnTo>
                  <a:pt x="29" y="1196"/>
                </a:lnTo>
                <a:lnTo>
                  <a:pt x="29" y="1173"/>
                </a:lnTo>
                <a:lnTo>
                  <a:pt x="37" y="1173"/>
                </a:lnTo>
                <a:lnTo>
                  <a:pt x="37" y="1150"/>
                </a:lnTo>
                <a:lnTo>
                  <a:pt x="44" y="1150"/>
                </a:lnTo>
                <a:lnTo>
                  <a:pt x="44" y="1102"/>
                </a:lnTo>
                <a:lnTo>
                  <a:pt x="52" y="1102"/>
                </a:lnTo>
                <a:lnTo>
                  <a:pt x="52" y="1077"/>
                </a:lnTo>
                <a:lnTo>
                  <a:pt x="58" y="1077"/>
                </a:lnTo>
                <a:lnTo>
                  <a:pt x="58" y="1054"/>
                </a:lnTo>
                <a:lnTo>
                  <a:pt x="65" y="1054"/>
                </a:lnTo>
                <a:lnTo>
                  <a:pt x="65" y="1006"/>
                </a:lnTo>
                <a:lnTo>
                  <a:pt x="79" y="1006"/>
                </a:lnTo>
                <a:lnTo>
                  <a:pt x="79" y="983"/>
                </a:lnTo>
                <a:lnTo>
                  <a:pt x="87" y="983"/>
                </a:lnTo>
                <a:lnTo>
                  <a:pt x="87" y="960"/>
                </a:lnTo>
                <a:lnTo>
                  <a:pt x="94" y="960"/>
                </a:lnTo>
                <a:lnTo>
                  <a:pt x="94" y="912"/>
                </a:lnTo>
                <a:lnTo>
                  <a:pt x="102" y="912"/>
                </a:lnTo>
                <a:lnTo>
                  <a:pt x="102" y="864"/>
                </a:lnTo>
                <a:lnTo>
                  <a:pt x="108" y="864"/>
                </a:lnTo>
                <a:lnTo>
                  <a:pt x="108" y="841"/>
                </a:lnTo>
                <a:lnTo>
                  <a:pt x="115" y="841"/>
                </a:lnTo>
                <a:lnTo>
                  <a:pt x="115" y="745"/>
                </a:lnTo>
                <a:lnTo>
                  <a:pt x="123" y="745"/>
                </a:lnTo>
                <a:lnTo>
                  <a:pt x="123" y="720"/>
                </a:lnTo>
                <a:lnTo>
                  <a:pt x="152" y="720"/>
                </a:lnTo>
                <a:lnTo>
                  <a:pt x="152" y="697"/>
                </a:lnTo>
                <a:lnTo>
                  <a:pt x="158" y="697"/>
                </a:lnTo>
                <a:lnTo>
                  <a:pt x="158" y="626"/>
                </a:lnTo>
                <a:lnTo>
                  <a:pt x="202" y="626"/>
                </a:lnTo>
                <a:lnTo>
                  <a:pt x="202" y="601"/>
                </a:lnTo>
                <a:lnTo>
                  <a:pt x="208" y="601"/>
                </a:lnTo>
                <a:lnTo>
                  <a:pt x="208" y="578"/>
                </a:lnTo>
                <a:lnTo>
                  <a:pt x="244" y="578"/>
                </a:lnTo>
                <a:lnTo>
                  <a:pt x="244" y="553"/>
                </a:lnTo>
                <a:lnTo>
                  <a:pt x="257" y="553"/>
                </a:lnTo>
                <a:lnTo>
                  <a:pt x="257" y="530"/>
                </a:lnTo>
                <a:lnTo>
                  <a:pt x="302" y="530"/>
                </a:lnTo>
                <a:lnTo>
                  <a:pt x="302" y="505"/>
                </a:lnTo>
                <a:lnTo>
                  <a:pt x="307" y="505"/>
                </a:lnTo>
                <a:lnTo>
                  <a:pt x="307" y="482"/>
                </a:lnTo>
                <a:lnTo>
                  <a:pt x="323" y="482"/>
                </a:lnTo>
                <a:lnTo>
                  <a:pt x="323" y="459"/>
                </a:lnTo>
                <a:lnTo>
                  <a:pt x="344" y="459"/>
                </a:lnTo>
                <a:lnTo>
                  <a:pt x="344" y="434"/>
                </a:lnTo>
                <a:lnTo>
                  <a:pt x="352" y="434"/>
                </a:lnTo>
                <a:lnTo>
                  <a:pt x="352" y="411"/>
                </a:lnTo>
                <a:lnTo>
                  <a:pt x="436" y="411"/>
                </a:lnTo>
                <a:lnTo>
                  <a:pt x="436" y="386"/>
                </a:lnTo>
                <a:lnTo>
                  <a:pt x="557" y="386"/>
                </a:lnTo>
                <a:lnTo>
                  <a:pt x="557" y="363"/>
                </a:lnTo>
                <a:lnTo>
                  <a:pt x="601" y="363"/>
                </a:lnTo>
                <a:lnTo>
                  <a:pt x="601" y="338"/>
                </a:lnTo>
                <a:lnTo>
                  <a:pt x="657" y="338"/>
                </a:lnTo>
                <a:lnTo>
                  <a:pt x="657" y="315"/>
                </a:lnTo>
                <a:lnTo>
                  <a:pt x="914" y="315"/>
                </a:lnTo>
                <a:lnTo>
                  <a:pt x="914" y="290"/>
                </a:lnTo>
                <a:lnTo>
                  <a:pt x="929" y="290"/>
                </a:lnTo>
                <a:lnTo>
                  <a:pt x="929" y="267"/>
                </a:lnTo>
                <a:lnTo>
                  <a:pt x="964" y="267"/>
                </a:lnTo>
                <a:lnTo>
                  <a:pt x="964" y="242"/>
                </a:lnTo>
                <a:lnTo>
                  <a:pt x="1171" y="242"/>
                </a:lnTo>
                <a:lnTo>
                  <a:pt x="1171" y="219"/>
                </a:lnTo>
                <a:lnTo>
                  <a:pt x="1208" y="219"/>
                </a:lnTo>
                <a:lnTo>
                  <a:pt x="1208" y="194"/>
                </a:lnTo>
                <a:lnTo>
                  <a:pt x="1250" y="194"/>
                </a:lnTo>
                <a:lnTo>
                  <a:pt x="1250" y="146"/>
                </a:lnTo>
                <a:lnTo>
                  <a:pt x="1379" y="146"/>
                </a:lnTo>
                <a:lnTo>
                  <a:pt x="1379" y="123"/>
                </a:lnTo>
                <a:lnTo>
                  <a:pt x="1442" y="123"/>
                </a:lnTo>
                <a:lnTo>
                  <a:pt x="1442" y="98"/>
                </a:lnTo>
                <a:lnTo>
                  <a:pt x="1663" y="98"/>
                </a:lnTo>
                <a:lnTo>
                  <a:pt x="1663" y="75"/>
                </a:lnTo>
                <a:lnTo>
                  <a:pt x="1678" y="75"/>
                </a:lnTo>
                <a:lnTo>
                  <a:pt x="1678" y="50"/>
                </a:lnTo>
                <a:lnTo>
                  <a:pt x="1813" y="50"/>
                </a:lnTo>
                <a:lnTo>
                  <a:pt x="1813" y="27"/>
                </a:lnTo>
                <a:lnTo>
                  <a:pt x="2556" y="27"/>
                </a:lnTo>
                <a:lnTo>
                  <a:pt x="2556" y="0"/>
                </a:lnTo>
                <a:lnTo>
                  <a:pt x="2606" y="0"/>
                </a:lnTo>
              </a:path>
            </a:pathLst>
          </a:custGeom>
          <a:noFill/>
          <a:ln w="38100" cap="rnd">
            <a:solidFill>
              <a:srgbClr val="ED29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8" name="Rectangle 184">
            <a:extLst>
              <a:ext uri="{FF2B5EF4-FFF2-40B4-BE49-F238E27FC236}">
                <a16:creationId xmlns:a16="http://schemas.microsoft.com/office/drawing/2014/main" id="{DBE43A24-02C9-45E8-2827-68A3F82B9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6270" y="3681603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6699FF"/>
                </a:solidFill>
                <a:latin typeface="+mn-lt"/>
              </a:rPr>
              <a:t>8.5</a:t>
            </a:r>
          </a:p>
        </p:txBody>
      </p:sp>
      <p:sp>
        <p:nvSpPr>
          <p:cNvPr id="40" name="Rectangle 186">
            <a:extLst>
              <a:ext uri="{FF2B5EF4-FFF2-40B4-BE49-F238E27FC236}">
                <a16:creationId xmlns:a16="http://schemas.microsoft.com/office/drawing/2014/main" id="{700A2413-3C8C-B239-702C-39DA3A56E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7436" y="2594033"/>
            <a:ext cx="3991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ED2937"/>
                </a:solidFill>
                <a:latin typeface="+mn-lt"/>
              </a:rPr>
              <a:t>16.8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5464AF-FBA3-546A-BA48-E2BA9952D7F7}"/>
              </a:ext>
            </a:extLst>
          </p:cNvPr>
          <p:cNvSpPr txBox="1"/>
          <p:nvPr/>
        </p:nvSpPr>
        <p:spPr>
          <a:xfrm>
            <a:off x="10929717" y="5620266"/>
            <a:ext cx="1403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6699FF"/>
                </a:solidFill>
              </a:rPr>
              <a:t>As Treated</a:t>
            </a:r>
          </a:p>
        </p:txBody>
      </p:sp>
      <p:pic>
        <p:nvPicPr>
          <p:cNvPr id="9" name="Picture 8" descr="A logo of a company&#10;&#10;Description automatically generated">
            <a:extLst>
              <a:ext uri="{FF2B5EF4-FFF2-40B4-BE49-F238E27FC236}">
                <a16:creationId xmlns:a16="http://schemas.microsoft.com/office/drawing/2014/main" id="{7E5E4E78-9553-3E70-EE4B-CCDEEBFCD9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446" y="6168081"/>
            <a:ext cx="1376119" cy="6967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273C68-70D7-C71E-E32F-734E3C6DF4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5054" y="6277127"/>
            <a:ext cx="921893" cy="553136"/>
          </a:xfrm>
          <a:prstGeom prst="rect">
            <a:avLst/>
          </a:prstGeom>
        </p:spPr>
      </p:pic>
      <p:sp>
        <p:nvSpPr>
          <p:cNvPr id="41" name="Line 39">
            <a:extLst>
              <a:ext uri="{FF2B5EF4-FFF2-40B4-BE49-F238E27FC236}">
                <a16:creationId xmlns:a16="http://schemas.microsoft.com/office/drawing/2014/main" id="{D2FFD0D6-0BF4-E5B8-95B4-8932EC3E4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1869" y="2457123"/>
            <a:ext cx="8589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91491D-8889-12D3-096C-D1060F192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444" y="2327911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20</a:t>
            </a:r>
            <a:endParaRPr lang="en-US" altLang="en-US" sz="1600">
              <a:latin typeface="+mj-lt"/>
            </a:endParaRPr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C1E9A6FA-A61F-4D06-7613-4EF4FFC61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593" y="1141213"/>
            <a:ext cx="2582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30</a:t>
            </a:r>
            <a:endParaRPr lang="en-US" altLang="en-US" sz="1600">
              <a:latin typeface="+mj-lt"/>
            </a:endParaRPr>
          </a:p>
        </p:txBody>
      </p:sp>
      <p:sp>
        <p:nvSpPr>
          <p:cNvPr id="47" name="Rectangle 42">
            <a:extLst>
              <a:ext uri="{FF2B5EF4-FFF2-40B4-BE49-F238E27FC236}">
                <a16:creationId xmlns:a16="http://schemas.microsoft.com/office/drawing/2014/main" id="{4780A9D6-495F-4FF0-3B0D-96F79BDF6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594" y="3536837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10</a:t>
            </a:r>
            <a:endParaRPr lang="en-US" altLang="en-US" sz="1600">
              <a:latin typeface="+mj-lt"/>
            </a:endParaRPr>
          </a:p>
        </p:txBody>
      </p:sp>
      <p:sp>
        <p:nvSpPr>
          <p:cNvPr id="48" name="Line 38">
            <a:extLst>
              <a:ext uri="{FF2B5EF4-FFF2-40B4-BE49-F238E27FC236}">
                <a16:creationId xmlns:a16="http://schemas.microsoft.com/office/drawing/2014/main" id="{75BEE393-6AAF-D7AC-510C-A76CB7E4FF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1869" y="3655933"/>
            <a:ext cx="8589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9" name="Line 40">
            <a:extLst>
              <a:ext uri="{FF2B5EF4-FFF2-40B4-BE49-F238E27FC236}">
                <a16:creationId xmlns:a16="http://schemas.microsoft.com/office/drawing/2014/main" id="{520E6796-F6B2-0D25-9762-14FEF702F2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1869" y="1258312"/>
            <a:ext cx="8589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7" name="Line 49">
            <a:extLst>
              <a:ext uri="{FF2B5EF4-FFF2-40B4-BE49-F238E27FC236}">
                <a16:creationId xmlns:a16="http://schemas.microsoft.com/office/drawing/2014/main" id="{B9E9BB60-0E20-A62C-A062-4869F512B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2847" y="1449423"/>
            <a:ext cx="794567" cy="0"/>
          </a:xfrm>
          <a:prstGeom prst="line">
            <a:avLst/>
          </a:prstGeom>
          <a:noFill/>
          <a:ln w="38100" cap="rnd">
            <a:solidFill>
              <a:srgbClr val="66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8" name="Line 50">
            <a:extLst>
              <a:ext uri="{FF2B5EF4-FFF2-40B4-BE49-F238E27FC236}">
                <a16:creationId xmlns:a16="http://schemas.microsoft.com/office/drawing/2014/main" id="{795CD037-86F9-515E-6D30-5D3C279E5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2847" y="1182655"/>
            <a:ext cx="794567" cy="0"/>
          </a:xfrm>
          <a:prstGeom prst="line">
            <a:avLst/>
          </a:prstGeom>
          <a:noFill/>
          <a:ln w="38100" cap="rnd">
            <a:solidFill>
              <a:srgbClr val="ED29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9" name="Rectangle 51">
            <a:extLst>
              <a:ext uri="{FF2B5EF4-FFF2-40B4-BE49-F238E27FC236}">
                <a16:creationId xmlns:a16="http://schemas.microsoft.com/office/drawing/2014/main" id="{9C2E5C1E-9DFC-C029-52EC-C472A3F8D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109" y="1328459"/>
            <a:ext cx="51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n-lt"/>
              </a:rPr>
              <a:t>TAVR</a:t>
            </a:r>
            <a:endParaRPr lang="en-US" altLang="en-US" sz="1600">
              <a:latin typeface="+mn-lt"/>
            </a:endParaRPr>
          </a:p>
        </p:txBody>
      </p:sp>
      <p:sp>
        <p:nvSpPr>
          <p:cNvPr id="31" name="Rectangle 52">
            <a:extLst>
              <a:ext uri="{FF2B5EF4-FFF2-40B4-BE49-F238E27FC236}">
                <a16:creationId xmlns:a16="http://schemas.microsoft.com/office/drawing/2014/main" id="{54C8B2BF-093E-17C2-35FC-2C060AA4C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110" y="1037477"/>
            <a:ext cx="7181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n-lt"/>
              </a:rPr>
              <a:t>Surgery</a:t>
            </a:r>
            <a:endParaRPr lang="en-US" alt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20188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42" grpId="0"/>
      <p:bldP spid="6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A7E5824-B1DA-7334-5B5A-B598B10A27CB}"/>
              </a:ext>
            </a:extLst>
          </p:cNvPr>
          <p:cNvSpPr txBox="1">
            <a:spLocks/>
          </p:cNvSpPr>
          <p:nvPr/>
        </p:nvSpPr>
        <p:spPr bwMode="auto">
          <a:xfrm>
            <a:off x="1036538" y="155575"/>
            <a:ext cx="10358967" cy="75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0960" tIns="60960" rIns="60960" bIns="6096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500" b="1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333" kern="0"/>
              <a:t>Secondary Endpoints</a:t>
            </a:r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70E01BAD-68B8-6631-B118-58933B2CAD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446" y="6161232"/>
            <a:ext cx="1376119" cy="6967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39EAB7-DC77-7C05-C02B-DC2CB3029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5054" y="6270277"/>
            <a:ext cx="921893" cy="553136"/>
          </a:xfrm>
          <a:prstGeom prst="rect">
            <a:avLst/>
          </a:prstGeom>
        </p:spPr>
      </p:pic>
      <p:sp>
        <p:nvSpPr>
          <p:cNvPr id="8" name="Line 28">
            <a:extLst>
              <a:ext uri="{FF2B5EF4-FFF2-40B4-BE49-F238E27FC236}">
                <a16:creationId xmlns:a16="http://schemas.microsoft.com/office/drawing/2014/main" id="{F6CB625F-D8CB-4C14-E2B0-63B6F4714D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9874" y="3024199"/>
            <a:ext cx="4429551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3F25F3FF-DABC-7032-E543-7BFBCBC78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9873" y="3024199"/>
            <a:ext cx="0" cy="3267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0" name="Line 30">
            <a:extLst>
              <a:ext uri="{FF2B5EF4-FFF2-40B4-BE49-F238E27FC236}">
                <a16:creationId xmlns:a16="http://schemas.microsoft.com/office/drawing/2014/main" id="{10CB02C3-E72B-D196-95D4-17DBE3F6C2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12199" y="3024199"/>
            <a:ext cx="0" cy="3267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Line 31">
            <a:extLst>
              <a:ext uri="{FF2B5EF4-FFF2-40B4-BE49-F238E27FC236}">
                <a16:creationId xmlns:a16="http://schemas.microsoft.com/office/drawing/2014/main" id="{708D6A29-830E-A5A6-3C5F-F6A0EBFF84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9424" y="3024199"/>
            <a:ext cx="0" cy="3267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Rectangle 32">
            <a:extLst>
              <a:ext uri="{FF2B5EF4-FFF2-40B4-BE49-F238E27FC236}">
                <a16:creationId xmlns:a16="http://schemas.microsoft.com/office/drawing/2014/main" id="{FA6D72F9-E3E2-E7B7-422E-1A2C191F3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301" y="3068041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13" name="Rectangle 33">
            <a:extLst>
              <a:ext uri="{FF2B5EF4-FFF2-40B4-BE49-F238E27FC236}">
                <a16:creationId xmlns:a16="http://schemas.microsoft.com/office/drawing/2014/main" id="{3749883B-0A05-2F8A-7807-A3F446FA0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083" y="3068041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</a:t>
            </a:r>
            <a:endParaRPr lang="en-US" altLang="en-US" sz="1600">
              <a:latin typeface="+mj-lt"/>
            </a:endParaRPr>
          </a:p>
        </p:txBody>
      </p:sp>
      <p:sp>
        <p:nvSpPr>
          <p:cNvPr id="14" name="Rectangle 34">
            <a:extLst>
              <a:ext uri="{FF2B5EF4-FFF2-40B4-BE49-F238E27FC236}">
                <a16:creationId xmlns:a16="http://schemas.microsoft.com/office/drawing/2014/main" id="{D00D637B-959D-FF40-9DC2-0EF6A2E5D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6326" y="3068041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12</a:t>
            </a:r>
            <a:endParaRPr lang="en-US" altLang="en-US" sz="1600">
              <a:latin typeface="+mj-lt"/>
            </a:endParaRPr>
          </a:p>
        </p:txBody>
      </p:sp>
      <p:sp>
        <p:nvSpPr>
          <p:cNvPr id="15" name="Line 35">
            <a:extLst>
              <a:ext uri="{FF2B5EF4-FFF2-40B4-BE49-F238E27FC236}">
                <a16:creationId xmlns:a16="http://schemas.microsoft.com/office/drawing/2014/main" id="{B46A9C57-A192-528D-BE62-8D4D941856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9561" y="1080860"/>
            <a:ext cx="0" cy="187236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6" name="Line 36">
            <a:extLst>
              <a:ext uri="{FF2B5EF4-FFF2-40B4-BE49-F238E27FC236}">
                <a16:creationId xmlns:a16="http://schemas.microsoft.com/office/drawing/2014/main" id="{FC0C650A-2FDF-533D-6032-5AD60109A5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931" y="2953225"/>
            <a:ext cx="4762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7" name="Line 38">
            <a:extLst>
              <a:ext uri="{FF2B5EF4-FFF2-40B4-BE49-F238E27FC236}">
                <a16:creationId xmlns:a16="http://schemas.microsoft.com/office/drawing/2014/main" id="{18427E36-0E01-CC42-DF87-5E8A72EB5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931" y="2352761"/>
            <a:ext cx="4762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" name="Line 39">
            <a:extLst>
              <a:ext uri="{FF2B5EF4-FFF2-40B4-BE49-F238E27FC236}">
                <a16:creationId xmlns:a16="http://schemas.microsoft.com/office/drawing/2014/main" id="{8811B84B-1615-A00A-8A95-713257A7D8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931" y="1752297"/>
            <a:ext cx="4762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Line 40">
            <a:extLst>
              <a:ext uri="{FF2B5EF4-FFF2-40B4-BE49-F238E27FC236}">
                <a16:creationId xmlns:a16="http://schemas.microsoft.com/office/drawing/2014/main" id="{EB34CAD4-2787-02C4-974B-06A8414101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931" y="1151835"/>
            <a:ext cx="4762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0" name="Rectangle 41">
            <a:extLst>
              <a:ext uri="{FF2B5EF4-FFF2-40B4-BE49-F238E27FC236}">
                <a16:creationId xmlns:a16="http://schemas.microsoft.com/office/drawing/2014/main" id="{518B6070-D4EB-53CB-0A35-25E91ADFD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840" y="2823935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21" name="Rectangle 42">
            <a:extLst>
              <a:ext uri="{FF2B5EF4-FFF2-40B4-BE49-F238E27FC236}">
                <a16:creationId xmlns:a16="http://schemas.microsoft.com/office/drawing/2014/main" id="{EF56458D-B874-D76B-7DB5-60304D5B6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206" y="1647999"/>
            <a:ext cx="2696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20</a:t>
            </a:r>
            <a:endParaRPr lang="en-US" altLang="en-US" sz="1600">
              <a:latin typeface="+mj-lt"/>
            </a:endParaRPr>
          </a:p>
        </p:txBody>
      </p:sp>
      <p:sp>
        <p:nvSpPr>
          <p:cNvPr id="22" name="Rectangle 45">
            <a:extLst>
              <a:ext uri="{FF2B5EF4-FFF2-40B4-BE49-F238E27FC236}">
                <a16:creationId xmlns:a16="http://schemas.microsoft.com/office/drawing/2014/main" id="{DA3B8D66-587A-AE25-79E9-521DCA865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19" y="1060217"/>
            <a:ext cx="29190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30</a:t>
            </a:r>
            <a:endParaRPr lang="en-US" altLang="en-US" sz="1600">
              <a:latin typeface="+mj-lt"/>
            </a:endParaRPr>
          </a:p>
        </p:txBody>
      </p:sp>
      <p:sp>
        <p:nvSpPr>
          <p:cNvPr id="23" name="Freeform 46">
            <a:extLst>
              <a:ext uri="{FF2B5EF4-FFF2-40B4-BE49-F238E27FC236}">
                <a16:creationId xmlns:a16="http://schemas.microsoft.com/office/drawing/2014/main" id="{2BA35FBF-286C-1F7C-D0A9-F684AA764FBF}"/>
              </a:ext>
            </a:extLst>
          </p:cNvPr>
          <p:cNvSpPr>
            <a:spLocks/>
          </p:cNvSpPr>
          <p:nvPr/>
        </p:nvSpPr>
        <p:spPr bwMode="auto">
          <a:xfrm>
            <a:off x="869561" y="1080860"/>
            <a:ext cx="4785072" cy="1943339"/>
          </a:xfrm>
          <a:custGeom>
            <a:avLst/>
            <a:gdLst>
              <a:gd name="T0" fmla="*/ 0 w 2813"/>
              <a:gd name="T1" fmla="*/ 0 h 1725"/>
              <a:gd name="T2" fmla="*/ 0 w 2813"/>
              <a:gd name="T3" fmla="*/ 1725 h 1725"/>
              <a:gd name="T4" fmla="*/ 2813 w 2813"/>
              <a:gd name="T5" fmla="*/ 1725 h 1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3" h="1725">
                <a:moveTo>
                  <a:pt x="0" y="0"/>
                </a:moveTo>
                <a:lnTo>
                  <a:pt x="0" y="1725"/>
                </a:lnTo>
                <a:lnTo>
                  <a:pt x="2813" y="1725"/>
                </a:lnTo>
              </a:path>
            </a:pathLst>
          </a:cu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4" name="Rectangle 47">
            <a:extLst>
              <a:ext uri="{FF2B5EF4-FFF2-40B4-BE49-F238E27FC236}">
                <a16:creationId xmlns:a16="http://schemas.microsoft.com/office/drawing/2014/main" id="{8C65B246-E9DC-1777-6CEE-8D48CA1CE25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58842" y="1843992"/>
            <a:ext cx="187057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 All-cause Death (%)</a:t>
            </a:r>
            <a:endParaRPr lang="en-US" altLang="en-US" sz="1600">
              <a:latin typeface="+mj-lt"/>
            </a:endParaRPr>
          </a:p>
        </p:txBody>
      </p:sp>
      <p:sp>
        <p:nvSpPr>
          <p:cNvPr id="25" name="Rectangle 48">
            <a:extLst>
              <a:ext uri="{FF2B5EF4-FFF2-40B4-BE49-F238E27FC236}">
                <a16:creationId xmlns:a16="http://schemas.microsoft.com/office/drawing/2014/main" id="{EAF1F20D-346A-E0CD-1F68-6D823116C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64" y="3068041"/>
            <a:ext cx="287739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Months from Implant Procedure</a:t>
            </a:r>
            <a:endParaRPr lang="en-US" altLang="en-US" sz="1600">
              <a:latin typeface="+mj-lt"/>
            </a:endParaRPr>
          </a:p>
        </p:txBody>
      </p:sp>
      <p:sp>
        <p:nvSpPr>
          <p:cNvPr id="26" name="Freeform 26">
            <a:extLst>
              <a:ext uri="{FF2B5EF4-FFF2-40B4-BE49-F238E27FC236}">
                <a16:creationId xmlns:a16="http://schemas.microsoft.com/office/drawing/2014/main" id="{53F7E5ED-0DBB-DDBD-EE94-DBC591CC1A67}"/>
              </a:ext>
            </a:extLst>
          </p:cNvPr>
          <p:cNvSpPr>
            <a:spLocks/>
          </p:cNvSpPr>
          <p:nvPr/>
        </p:nvSpPr>
        <p:spPr bwMode="auto">
          <a:xfrm>
            <a:off x="1046471" y="2884187"/>
            <a:ext cx="4432952" cy="69037"/>
          </a:xfrm>
          <a:custGeom>
            <a:avLst/>
            <a:gdLst>
              <a:gd name="T0" fmla="*/ 0 w 2606"/>
              <a:gd name="T1" fmla="*/ 87 h 87"/>
              <a:gd name="T2" fmla="*/ 2 w 2606"/>
              <a:gd name="T3" fmla="*/ 87 h 87"/>
              <a:gd name="T4" fmla="*/ 2 w 2606"/>
              <a:gd name="T5" fmla="*/ 65 h 87"/>
              <a:gd name="T6" fmla="*/ 23 w 2606"/>
              <a:gd name="T7" fmla="*/ 65 h 87"/>
              <a:gd name="T8" fmla="*/ 23 w 2606"/>
              <a:gd name="T9" fmla="*/ 44 h 87"/>
              <a:gd name="T10" fmla="*/ 1607 w 2606"/>
              <a:gd name="T11" fmla="*/ 44 h 87"/>
              <a:gd name="T12" fmla="*/ 1607 w 2606"/>
              <a:gd name="T13" fmla="*/ 21 h 87"/>
              <a:gd name="T14" fmla="*/ 2391 w 2606"/>
              <a:gd name="T15" fmla="*/ 21 h 87"/>
              <a:gd name="T16" fmla="*/ 2391 w 2606"/>
              <a:gd name="T17" fmla="*/ 0 h 87"/>
              <a:gd name="T18" fmla="*/ 2606 w 2606"/>
              <a:gd name="T19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606" h="87">
                <a:moveTo>
                  <a:pt x="0" y="87"/>
                </a:moveTo>
                <a:lnTo>
                  <a:pt x="2" y="87"/>
                </a:lnTo>
                <a:lnTo>
                  <a:pt x="2" y="65"/>
                </a:lnTo>
                <a:lnTo>
                  <a:pt x="23" y="65"/>
                </a:lnTo>
                <a:lnTo>
                  <a:pt x="23" y="44"/>
                </a:lnTo>
                <a:lnTo>
                  <a:pt x="1607" y="44"/>
                </a:lnTo>
                <a:lnTo>
                  <a:pt x="1607" y="21"/>
                </a:lnTo>
                <a:lnTo>
                  <a:pt x="2391" y="21"/>
                </a:lnTo>
                <a:lnTo>
                  <a:pt x="2391" y="0"/>
                </a:lnTo>
                <a:lnTo>
                  <a:pt x="2606" y="0"/>
                </a:lnTo>
              </a:path>
            </a:pathLst>
          </a:custGeom>
          <a:noFill/>
          <a:ln w="38100" cap="rnd">
            <a:solidFill>
              <a:srgbClr val="66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7" name="Freeform 27">
            <a:extLst>
              <a:ext uri="{FF2B5EF4-FFF2-40B4-BE49-F238E27FC236}">
                <a16:creationId xmlns:a16="http://schemas.microsoft.com/office/drawing/2014/main" id="{72687B28-4D82-F9AF-10C8-52C6CE7160D8}"/>
              </a:ext>
            </a:extLst>
          </p:cNvPr>
          <p:cNvSpPr>
            <a:spLocks/>
          </p:cNvSpPr>
          <p:nvPr/>
        </p:nvSpPr>
        <p:spPr bwMode="auto">
          <a:xfrm>
            <a:off x="1046471" y="2819117"/>
            <a:ext cx="4432952" cy="134108"/>
          </a:xfrm>
          <a:custGeom>
            <a:avLst/>
            <a:gdLst>
              <a:gd name="T0" fmla="*/ 0 w 2606"/>
              <a:gd name="T1" fmla="*/ 169 h 169"/>
              <a:gd name="T2" fmla="*/ 2 w 2606"/>
              <a:gd name="T3" fmla="*/ 169 h 169"/>
              <a:gd name="T4" fmla="*/ 2 w 2606"/>
              <a:gd name="T5" fmla="*/ 144 h 169"/>
              <a:gd name="T6" fmla="*/ 73 w 2606"/>
              <a:gd name="T7" fmla="*/ 144 h 169"/>
              <a:gd name="T8" fmla="*/ 73 w 2606"/>
              <a:gd name="T9" fmla="*/ 121 h 169"/>
              <a:gd name="T10" fmla="*/ 94 w 2606"/>
              <a:gd name="T11" fmla="*/ 121 h 169"/>
              <a:gd name="T12" fmla="*/ 94 w 2606"/>
              <a:gd name="T13" fmla="*/ 98 h 169"/>
              <a:gd name="T14" fmla="*/ 102 w 2606"/>
              <a:gd name="T15" fmla="*/ 98 h 169"/>
              <a:gd name="T16" fmla="*/ 102 w 2606"/>
              <a:gd name="T17" fmla="*/ 73 h 169"/>
              <a:gd name="T18" fmla="*/ 1171 w 2606"/>
              <a:gd name="T19" fmla="*/ 73 h 169"/>
              <a:gd name="T20" fmla="*/ 1171 w 2606"/>
              <a:gd name="T21" fmla="*/ 50 h 169"/>
              <a:gd name="T22" fmla="*/ 1250 w 2606"/>
              <a:gd name="T23" fmla="*/ 50 h 169"/>
              <a:gd name="T24" fmla="*/ 1250 w 2606"/>
              <a:gd name="T25" fmla="*/ 25 h 169"/>
              <a:gd name="T26" fmla="*/ 1849 w 2606"/>
              <a:gd name="T27" fmla="*/ 25 h 169"/>
              <a:gd name="T28" fmla="*/ 1849 w 2606"/>
              <a:gd name="T29" fmla="*/ 0 h 169"/>
              <a:gd name="T30" fmla="*/ 2606 w 2606"/>
              <a:gd name="T31" fmla="*/ 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06" h="169">
                <a:moveTo>
                  <a:pt x="0" y="169"/>
                </a:moveTo>
                <a:lnTo>
                  <a:pt x="2" y="169"/>
                </a:lnTo>
                <a:lnTo>
                  <a:pt x="2" y="144"/>
                </a:lnTo>
                <a:lnTo>
                  <a:pt x="73" y="144"/>
                </a:lnTo>
                <a:lnTo>
                  <a:pt x="73" y="121"/>
                </a:lnTo>
                <a:lnTo>
                  <a:pt x="94" y="121"/>
                </a:lnTo>
                <a:lnTo>
                  <a:pt x="94" y="98"/>
                </a:lnTo>
                <a:lnTo>
                  <a:pt x="102" y="98"/>
                </a:lnTo>
                <a:lnTo>
                  <a:pt x="102" y="73"/>
                </a:lnTo>
                <a:lnTo>
                  <a:pt x="1171" y="73"/>
                </a:lnTo>
                <a:lnTo>
                  <a:pt x="1171" y="50"/>
                </a:lnTo>
                <a:lnTo>
                  <a:pt x="1250" y="50"/>
                </a:lnTo>
                <a:lnTo>
                  <a:pt x="1250" y="25"/>
                </a:lnTo>
                <a:lnTo>
                  <a:pt x="1849" y="25"/>
                </a:lnTo>
                <a:lnTo>
                  <a:pt x="1849" y="0"/>
                </a:lnTo>
                <a:lnTo>
                  <a:pt x="2606" y="0"/>
                </a:lnTo>
              </a:path>
            </a:pathLst>
          </a:custGeom>
          <a:noFill/>
          <a:ln w="38100" cap="rnd">
            <a:solidFill>
              <a:srgbClr val="ED29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8" name="Rectangle 53">
            <a:extLst>
              <a:ext uri="{FF2B5EF4-FFF2-40B4-BE49-F238E27FC236}">
                <a16:creationId xmlns:a16="http://schemas.microsoft.com/office/drawing/2014/main" id="{A81BDC2A-3395-EB16-22DB-D15F97CE0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757" y="2632419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6699FF"/>
                </a:solidFill>
                <a:latin typeface="+mj-lt"/>
              </a:rPr>
              <a:t>0.5</a:t>
            </a:r>
          </a:p>
        </p:txBody>
      </p:sp>
      <p:sp>
        <p:nvSpPr>
          <p:cNvPr id="29" name="Rectangle 54">
            <a:extLst>
              <a:ext uri="{FF2B5EF4-FFF2-40B4-BE49-F238E27FC236}">
                <a16:creationId xmlns:a16="http://schemas.microsoft.com/office/drawing/2014/main" id="{6DB1C799-3CE3-5915-8FDC-96C128B0B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6418" y="2767085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6699FF"/>
                </a:solidFill>
                <a:latin typeface="+mj-lt"/>
              </a:rPr>
              <a:t>1.1</a:t>
            </a:r>
          </a:p>
        </p:txBody>
      </p:sp>
      <p:sp>
        <p:nvSpPr>
          <p:cNvPr id="30" name="Rectangle 55">
            <a:extLst>
              <a:ext uri="{FF2B5EF4-FFF2-40B4-BE49-F238E27FC236}">
                <a16:creationId xmlns:a16="http://schemas.microsoft.com/office/drawing/2014/main" id="{3CFE2D35-BBB5-D907-4B51-C81DACFB4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635" y="2451190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ED2937"/>
                </a:solidFill>
                <a:latin typeface="+mj-lt"/>
              </a:rPr>
              <a:t>1.2</a:t>
            </a:r>
          </a:p>
        </p:txBody>
      </p:sp>
      <p:sp>
        <p:nvSpPr>
          <p:cNvPr id="31" name="Rectangle 56">
            <a:extLst>
              <a:ext uri="{FF2B5EF4-FFF2-40B4-BE49-F238E27FC236}">
                <a16:creationId xmlns:a16="http://schemas.microsoft.com/office/drawing/2014/main" id="{AE068BEC-89D1-48E3-CC91-9EE7F5727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6418" y="2611385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ED2937"/>
                </a:solidFill>
                <a:latin typeface="+mj-lt"/>
              </a:rPr>
              <a:t>2.1</a:t>
            </a:r>
          </a:p>
        </p:txBody>
      </p:sp>
      <p:sp>
        <p:nvSpPr>
          <p:cNvPr id="41" name="Rectangle 66">
            <a:extLst>
              <a:ext uri="{FF2B5EF4-FFF2-40B4-BE49-F238E27FC236}">
                <a16:creationId xmlns:a16="http://schemas.microsoft.com/office/drawing/2014/main" id="{C0637285-BA1A-E4EA-1F80-7E1EB5371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87" y="1093182"/>
            <a:ext cx="20806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n-lt"/>
              </a:rPr>
              <a:t>KM difference: -1.0%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n-lt"/>
              </a:rPr>
              <a:t>95% CI: -2.9% to 0.8%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n-lt"/>
              </a:rPr>
              <a:t>p=0.27</a:t>
            </a:r>
            <a:endParaRPr lang="en-US" altLang="en-US" sz="1600">
              <a:latin typeface="+mn-lt"/>
            </a:endParaRPr>
          </a:p>
        </p:txBody>
      </p:sp>
      <p:sp>
        <p:nvSpPr>
          <p:cNvPr id="42" name="Rectangle 42">
            <a:extLst>
              <a:ext uri="{FF2B5EF4-FFF2-40B4-BE49-F238E27FC236}">
                <a16:creationId xmlns:a16="http://schemas.microsoft.com/office/drawing/2014/main" id="{6B3F20BF-8AF6-3156-F824-F90529F0C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90" y="2271602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10</a:t>
            </a:r>
            <a:endParaRPr lang="en-US" altLang="en-US" sz="1600">
              <a:latin typeface="+mj-lt"/>
            </a:endParaRPr>
          </a:p>
        </p:txBody>
      </p:sp>
      <p:sp>
        <p:nvSpPr>
          <p:cNvPr id="87" name="Line 28">
            <a:extLst>
              <a:ext uri="{FF2B5EF4-FFF2-40B4-BE49-F238E27FC236}">
                <a16:creationId xmlns:a16="http://schemas.microsoft.com/office/drawing/2014/main" id="{6FDBA3E4-76F0-A30B-4D3C-1F30692A7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037" y="5603816"/>
            <a:ext cx="4475768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88" name="Line 29">
            <a:extLst>
              <a:ext uri="{FF2B5EF4-FFF2-40B4-BE49-F238E27FC236}">
                <a16:creationId xmlns:a16="http://schemas.microsoft.com/office/drawing/2014/main" id="{132B1BA1-89E0-93FE-953C-B967C8C7D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037" y="5603816"/>
            <a:ext cx="0" cy="3306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89" name="Line 30">
            <a:extLst>
              <a:ext uri="{FF2B5EF4-FFF2-40B4-BE49-F238E27FC236}">
                <a16:creationId xmlns:a16="http://schemas.microsoft.com/office/drawing/2014/main" id="{B1CEABA5-3D05-7CED-8F70-97F10461A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18144" y="5603816"/>
            <a:ext cx="0" cy="3306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0" name="Line 31">
            <a:extLst>
              <a:ext uri="{FF2B5EF4-FFF2-40B4-BE49-F238E27FC236}">
                <a16:creationId xmlns:a16="http://schemas.microsoft.com/office/drawing/2014/main" id="{0D90FE7F-CEA4-39E8-97EE-78D8184833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7807" y="5603816"/>
            <a:ext cx="0" cy="3306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1" name="Rectangle 33">
            <a:extLst>
              <a:ext uri="{FF2B5EF4-FFF2-40B4-BE49-F238E27FC236}">
                <a16:creationId xmlns:a16="http://schemas.microsoft.com/office/drawing/2014/main" id="{076F37C3-F8A6-F7B5-4BC8-911FFA454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221" y="5637318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</a:t>
            </a:r>
            <a:endParaRPr lang="en-US" altLang="en-US" sz="1600">
              <a:latin typeface="+mj-lt"/>
            </a:endParaRPr>
          </a:p>
        </p:txBody>
      </p:sp>
      <p:sp>
        <p:nvSpPr>
          <p:cNvPr id="92" name="Line 35">
            <a:extLst>
              <a:ext uri="{FF2B5EF4-FFF2-40B4-BE49-F238E27FC236}">
                <a16:creationId xmlns:a16="http://schemas.microsoft.com/office/drawing/2014/main" id="{F7B390FA-873C-BBE7-D14C-D20013981A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9844" y="3636760"/>
            <a:ext cx="0" cy="18952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3" name="Line 36">
            <a:extLst>
              <a:ext uri="{FF2B5EF4-FFF2-40B4-BE49-F238E27FC236}">
                <a16:creationId xmlns:a16="http://schemas.microsoft.com/office/drawing/2014/main" id="{96C3E827-9F6A-B1EB-594A-7B1B1F98D1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718" y="5531976"/>
            <a:ext cx="48127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4" name="Line 38">
            <a:extLst>
              <a:ext uri="{FF2B5EF4-FFF2-40B4-BE49-F238E27FC236}">
                <a16:creationId xmlns:a16="http://schemas.microsoft.com/office/drawing/2014/main" id="{9478FC11-ACBD-42D8-14DA-3735D8DC92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718" y="4924184"/>
            <a:ext cx="48127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5" name="Line 39">
            <a:extLst>
              <a:ext uri="{FF2B5EF4-FFF2-40B4-BE49-F238E27FC236}">
                <a16:creationId xmlns:a16="http://schemas.microsoft.com/office/drawing/2014/main" id="{9FEF1867-EDAF-AA6A-A817-6FB8DF03EC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718" y="4316392"/>
            <a:ext cx="48127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6" name="Line 40">
            <a:extLst>
              <a:ext uri="{FF2B5EF4-FFF2-40B4-BE49-F238E27FC236}">
                <a16:creationId xmlns:a16="http://schemas.microsoft.com/office/drawing/2014/main" id="{E3EABED4-7274-8142-9C54-CA8327A2C3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718" y="3708600"/>
            <a:ext cx="48127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7" name="Rectangle 42">
            <a:extLst>
              <a:ext uri="{FF2B5EF4-FFF2-40B4-BE49-F238E27FC236}">
                <a16:creationId xmlns:a16="http://schemas.microsoft.com/office/drawing/2014/main" id="{8393CC0B-8473-B643-0BDA-E1D3E34C1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40" y="4222531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20</a:t>
            </a:r>
            <a:endParaRPr lang="en-US" altLang="en-US" sz="1600">
              <a:latin typeface="+mj-lt"/>
            </a:endParaRPr>
          </a:p>
        </p:txBody>
      </p:sp>
      <p:sp>
        <p:nvSpPr>
          <p:cNvPr id="98" name="Freeform 46">
            <a:extLst>
              <a:ext uri="{FF2B5EF4-FFF2-40B4-BE49-F238E27FC236}">
                <a16:creationId xmlns:a16="http://schemas.microsoft.com/office/drawing/2014/main" id="{9BA02F0E-58F7-395F-8C7D-0114E5C6A1C2}"/>
              </a:ext>
            </a:extLst>
          </p:cNvPr>
          <p:cNvSpPr>
            <a:spLocks/>
          </p:cNvSpPr>
          <p:nvPr/>
        </p:nvSpPr>
        <p:spPr bwMode="auto">
          <a:xfrm>
            <a:off x="869845" y="3636760"/>
            <a:ext cx="4834999" cy="1967056"/>
          </a:xfrm>
          <a:custGeom>
            <a:avLst/>
            <a:gdLst>
              <a:gd name="T0" fmla="*/ 0 w 2813"/>
              <a:gd name="T1" fmla="*/ 0 h 1725"/>
              <a:gd name="T2" fmla="*/ 0 w 2813"/>
              <a:gd name="T3" fmla="*/ 1725 h 1725"/>
              <a:gd name="T4" fmla="*/ 2813 w 2813"/>
              <a:gd name="T5" fmla="*/ 1725 h 1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3" h="1725">
                <a:moveTo>
                  <a:pt x="0" y="0"/>
                </a:moveTo>
                <a:lnTo>
                  <a:pt x="0" y="1725"/>
                </a:lnTo>
                <a:lnTo>
                  <a:pt x="2813" y="1725"/>
                </a:lnTo>
              </a:path>
            </a:pathLst>
          </a:cu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9" name="Rectangle 48">
            <a:extLst>
              <a:ext uri="{FF2B5EF4-FFF2-40B4-BE49-F238E27FC236}">
                <a16:creationId xmlns:a16="http://schemas.microsoft.com/office/drawing/2014/main" id="{7896C36C-8979-DD91-8457-BD3E4B665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0842" y="5652917"/>
            <a:ext cx="287739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Months from Implant Procedure</a:t>
            </a:r>
            <a:endParaRPr lang="en-US" altLang="en-US" sz="1600">
              <a:latin typeface="+mj-lt"/>
            </a:endParaRPr>
          </a:p>
        </p:txBody>
      </p:sp>
      <p:sp>
        <p:nvSpPr>
          <p:cNvPr id="105" name="Rectangle 66">
            <a:extLst>
              <a:ext uri="{FF2B5EF4-FFF2-40B4-BE49-F238E27FC236}">
                <a16:creationId xmlns:a16="http://schemas.microsoft.com/office/drawing/2014/main" id="{100FD83B-B15F-EC50-B318-FEBA536A4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680" y="3649232"/>
            <a:ext cx="20806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1600">
                <a:solidFill>
                  <a:srgbClr val="000000"/>
                </a:solidFill>
                <a:latin typeface="+mn-lt"/>
              </a:rPr>
              <a:t>KM difference: -1.2%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1600">
                <a:solidFill>
                  <a:srgbClr val="000000"/>
                </a:solidFill>
                <a:latin typeface="+mn-lt"/>
              </a:rPr>
              <a:t>95% CI: -3.9% to 1.4%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1600">
                <a:solidFill>
                  <a:srgbClr val="000000"/>
                </a:solidFill>
                <a:latin typeface="+mn-lt"/>
              </a:rPr>
              <a:t>p=0.35</a:t>
            </a:r>
          </a:p>
        </p:txBody>
      </p:sp>
      <p:sp>
        <p:nvSpPr>
          <p:cNvPr id="108" name="Rectangle 42">
            <a:extLst>
              <a:ext uri="{FF2B5EF4-FFF2-40B4-BE49-F238E27FC236}">
                <a16:creationId xmlns:a16="http://schemas.microsoft.com/office/drawing/2014/main" id="{1BC7AEBF-DD95-42A7-6D84-052C9A58F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67" y="4814187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10</a:t>
            </a:r>
            <a:endParaRPr lang="en-US" altLang="en-US" sz="1600">
              <a:latin typeface="+mj-lt"/>
            </a:endParaRPr>
          </a:p>
        </p:txBody>
      </p:sp>
      <p:sp>
        <p:nvSpPr>
          <p:cNvPr id="109" name="Freeform 26">
            <a:extLst>
              <a:ext uri="{FF2B5EF4-FFF2-40B4-BE49-F238E27FC236}">
                <a16:creationId xmlns:a16="http://schemas.microsoft.com/office/drawing/2014/main" id="{363D8D55-F6EB-5534-7957-9BA1D7134481}"/>
              </a:ext>
            </a:extLst>
          </p:cNvPr>
          <p:cNvSpPr>
            <a:spLocks/>
          </p:cNvSpPr>
          <p:nvPr/>
        </p:nvSpPr>
        <p:spPr bwMode="auto">
          <a:xfrm>
            <a:off x="1052038" y="5387737"/>
            <a:ext cx="4480751" cy="158896"/>
          </a:xfrm>
          <a:custGeom>
            <a:avLst/>
            <a:gdLst>
              <a:gd name="T0" fmla="*/ 0 w 3105"/>
              <a:gd name="T1" fmla="*/ 256 h 256"/>
              <a:gd name="T2" fmla="*/ 3 w 3105"/>
              <a:gd name="T3" fmla="*/ 256 h 256"/>
              <a:gd name="T4" fmla="*/ 3 w 3105"/>
              <a:gd name="T5" fmla="*/ 231 h 256"/>
              <a:gd name="T6" fmla="*/ 35 w 3105"/>
              <a:gd name="T7" fmla="*/ 231 h 256"/>
              <a:gd name="T8" fmla="*/ 35 w 3105"/>
              <a:gd name="T9" fmla="*/ 205 h 256"/>
              <a:gd name="T10" fmla="*/ 44 w 3105"/>
              <a:gd name="T11" fmla="*/ 205 h 256"/>
              <a:gd name="T12" fmla="*/ 44 w 3105"/>
              <a:gd name="T13" fmla="*/ 178 h 256"/>
              <a:gd name="T14" fmla="*/ 128 w 3105"/>
              <a:gd name="T15" fmla="*/ 178 h 256"/>
              <a:gd name="T16" fmla="*/ 128 w 3105"/>
              <a:gd name="T17" fmla="*/ 153 h 256"/>
              <a:gd name="T18" fmla="*/ 257 w 3105"/>
              <a:gd name="T19" fmla="*/ 153 h 256"/>
              <a:gd name="T20" fmla="*/ 257 w 3105"/>
              <a:gd name="T21" fmla="*/ 128 h 256"/>
              <a:gd name="T22" fmla="*/ 945 w 3105"/>
              <a:gd name="T23" fmla="*/ 128 h 256"/>
              <a:gd name="T24" fmla="*/ 945 w 3105"/>
              <a:gd name="T25" fmla="*/ 103 h 256"/>
              <a:gd name="T26" fmla="*/ 1455 w 3105"/>
              <a:gd name="T27" fmla="*/ 103 h 256"/>
              <a:gd name="T28" fmla="*/ 1455 w 3105"/>
              <a:gd name="T29" fmla="*/ 77 h 256"/>
              <a:gd name="T30" fmla="*/ 1490 w 3105"/>
              <a:gd name="T31" fmla="*/ 77 h 256"/>
              <a:gd name="T32" fmla="*/ 1490 w 3105"/>
              <a:gd name="T33" fmla="*/ 52 h 256"/>
              <a:gd name="T34" fmla="*/ 1897 w 3105"/>
              <a:gd name="T35" fmla="*/ 52 h 256"/>
              <a:gd name="T36" fmla="*/ 1897 w 3105"/>
              <a:gd name="T37" fmla="*/ 25 h 256"/>
              <a:gd name="T38" fmla="*/ 2485 w 3105"/>
              <a:gd name="T39" fmla="*/ 25 h 256"/>
              <a:gd name="T40" fmla="*/ 2485 w 3105"/>
              <a:gd name="T41" fmla="*/ 0 h 256"/>
              <a:gd name="T42" fmla="*/ 3105 w 3105"/>
              <a:gd name="T43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105" h="256">
                <a:moveTo>
                  <a:pt x="0" y="256"/>
                </a:moveTo>
                <a:lnTo>
                  <a:pt x="3" y="256"/>
                </a:lnTo>
                <a:lnTo>
                  <a:pt x="3" y="231"/>
                </a:lnTo>
                <a:lnTo>
                  <a:pt x="35" y="231"/>
                </a:lnTo>
                <a:lnTo>
                  <a:pt x="35" y="205"/>
                </a:lnTo>
                <a:lnTo>
                  <a:pt x="44" y="205"/>
                </a:lnTo>
                <a:lnTo>
                  <a:pt x="44" y="178"/>
                </a:lnTo>
                <a:lnTo>
                  <a:pt x="128" y="178"/>
                </a:lnTo>
                <a:lnTo>
                  <a:pt x="128" y="153"/>
                </a:lnTo>
                <a:lnTo>
                  <a:pt x="257" y="153"/>
                </a:lnTo>
                <a:lnTo>
                  <a:pt x="257" y="128"/>
                </a:lnTo>
                <a:lnTo>
                  <a:pt x="945" y="128"/>
                </a:lnTo>
                <a:lnTo>
                  <a:pt x="945" y="103"/>
                </a:lnTo>
                <a:lnTo>
                  <a:pt x="1455" y="103"/>
                </a:lnTo>
                <a:lnTo>
                  <a:pt x="1455" y="77"/>
                </a:lnTo>
                <a:lnTo>
                  <a:pt x="1490" y="77"/>
                </a:lnTo>
                <a:lnTo>
                  <a:pt x="1490" y="52"/>
                </a:lnTo>
                <a:lnTo>
                  <a:pt x="1897" y="52"/>
                </a:lnTo>
                <a:lnTo>
                  <a:pt x="1897" y="25"/>
                </a:lnTo>
                <a:lnTo>
                  <a:pt x="2485" y="25"/>
                </a:lnTo>
                <a:lnTo>
                  <a:pt x="2485" y="0"/>
                </a:lnTo>
                <a:lnTo>
                  <a:pt x="3105" y="0"/>
                </a:lnTo>
              </a:path>
            </a:pathLst>
          </a:custGeom>
          <a:noFill/>
          <a:ln w="38100" cap="rnd">
            <a:solidFill>
              <a:srgbClr val="66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0" name="Freeform 27">
            <a:extLst>
              <a:ext uri="{FF2B5EF4-FFF2-40B4-BE49-F238E27FC236}">
                <a16:creationId xmlns:a16="http://schemas.microsoft.com/office/drawing/2014/main" id="{427A568E-5895-1CC2-9AC6-ABBD624CAF66}"/>
              </a:ext>
            </a:extLst>
          </p:cNvPr>
          <p:cNvSpPr>
            <a:spLocks/>
          </p:cNvSpPr>
          <p:nvPr/>
        </p:nvSpPr>
        <p:spPr bwMode="auto">
          <a:xfrm>
            <a:off x="1052038" y="5315116"/>
            <a:ext cx="4480751" cy="231517"/>
          </a:xfrm>
          <a:custGeom>
            <a:avLst/>
            <a:gdLst>
              <a:gd name="T0" fmla="*/ 0 w 3105"/>
              <a:gd name="T1" fmla="*/ 373 h 373"/>
              <a:gd name="T2" fmla="*/ 3 w 3105"/>
              <a:gd name="T3" fmla="*/ 373 h 373"/>
              <a:gd name="T4" fmla="*/ 3 w 3105"/>
              <a:gd name="T5" fmla="*/ 288 h 373"/>
              <a:gd name="T6" fmla="*/ 10 w 3105"/>
              <a:gd name="T7" fmla="*/ 288 h 373"/>
              <a:gd name="T8" fmla="*/ 10 w 3105"/>
              <a:gd name="T9" fmla="*/ 258 h 373"/>
              <a:gd name="T10" fmla="*/ 28 w 3105"/>
              <a:gd name="T11" fmla="*/ 258 h 373"/>
              <a:gd name="T12" fmla="*/ 28 w 3105"/>
              <a:gd name="T13" fmla="*/ 231 h 373"/>
              <a:gd name="T14" fmla="*/ 35 w 3105"/>
              <a:gd name="T15" fmla="*/ 231 h 373"/>
              <a:gd name="T16" fmla="*/ 35 w 3105"/>
              <a:gd name="T17" fmla="*/ 201 h 373"/>
              <a:gd name="T18" fmla="*/ 44 w 3105"/>
              <a:gd name="T19" fmla="*/ 201 h 373"/>
              <a:gd name="T20" fmla="*/ 44 w 3105"/>
              <a:gd name="T21" fmla="*/ 174 h 373"/>
              <a:gd name="T22" fmla="*/ 78 w 3105"/>
              <a:gd name="T23" fmla="*/ 174 h 373"/>
              <a:gd name="T24" fmla="*/ 78 w 3105"/>
              <a:gd name="T25" fmla="*/ 144 h 373"/>
              <a:gd name="T26" fmla="*/ 366 w 3105"/>
              <a:gd name="T27" fmla="*/ 144 h 373"/>
              <a:gd name="T28" fmla="*/ 366 w 3105"/>
              <a:gd name="T29" fmla="*/ 117 h 373"/>
              <a:gd name="T30" fmla="*/ 783 w 3105"/>
              <a:gd name="T31" fmla="*/ 117 h 373"/>
              <a:gd name="T32" fmla="*/ 783 w 3105"/>
              <a:gd name="T33" fmla="*/ 87 h 373"/>
              <a:gd name="T34" fmla="*/ 1981 w 3105"/>
              <a:gd name="T35" fmla="*/ 87 h 373"/>
              <a:gd name="T36" fmla="*/ 1981 w 3105"/>
              <a:gd name="T37" fmla="*/ 57 h 373"/>
              <a:gd name="T38" fmla="*/ 2000 w 3105"/>
              <a:gd name="T39" fmla="*/ 57 h 373"/>
              <a:gd name="T40" fmla="*/ 2000 w 3105"/>
              <a:gd name="T41" fmla="*/ 30 h 373"/>
              <a:gd name="T42" fmla="*/ 2160 w 3105"/>
              <a:gd name="T43" fmla="*/ 30 h 373"/>
              <a:gd name="T44" fmla="*/ 2160 w 3105"/>
              <a:gd name="T45" fmla="*/ 0 h 373"/>
              <a:gd name="T46" fmla="*/ 3105 w 3105"/>
              <a:gd name="T47" fmla="*/ 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05" h="373">
                <a:moveTo>
                  <a:pt x="0" y="373"/>
                </a:moveTo>
                <a:lnTo>
                  <a:pt x="3" y="373"/>
                </a:lnTo>
                <a:lnTo>
                  <a:pt x="3" y="288"/>
                </a:lnTo>
                <a:lnTo>
                  <a:pt x="10" y="288"/>
                </a:lnTo>
                <a:lnTo>
                  <a:pt x="10" y="258"/>
                </a:lnTo>
                <a:lnTo>
                  <a:pt x="28" y="258"/>
                </a:lnTo>
                <a:lnTo>
                  <a:pt x="28" y="231"/>
                </a:lnTo>
                <a:lnTo>
                  <a:pt x="35" y="231"/>
                </a:lnTo>
                <a:lnTo>
                  <a:pt x="35" y="201"/>
                </a:lnTo>
                <a:lnTo>
                  <a:pt x="44" y="201"/>
                </a:lnTo>
                <a:lnTo>
                  <a:pt x="44" y="174"/>
                </a:lnTo>
                <a:lnTo>
                  <a:pt x="78" y="174"/>
                </a:lnTo>
                <a:lnTo>
                  <a:pt x="78" y="144"/>
                </a:lnTo>
                <a:lnTo>
                  <a:pt x="366" y="144"/>
                </a:lnTo>
                <a:lnTo>
                  <a:pt x="366" y="117"/>
                </a:lnTo>
                <a:lnTo>
                  <a:pt x="783" y="117"/>
                </a:lnTo>
                <a:lnTo>
                  <a:pt x="783" y="87"/>
                </a:lnTo>
                <a:lnTo>
                  <a:pt x="1981" y="87"/>
                </a:lnTo>
                <a:lnTo>
                  <a:pt x="1981" y="57"/>
                </a:lnTo>
                <a:lnTo>
                  <a:pt x="2000" y="57"/>
                </a:lnTo>
                <a:lnTo>
                  <a:pt x="2000" y="30"/>
                </a:lnTo>
                <a:lnTo>
                  <a:pt x="2160" y="30"/>
                </a:lnTo>
                <a:lnTo>
                  <a:pt x="2160" y="0"/>
                </a:lnTo>
                <a:lnTo>
                  <a:pt x="3105" y="0"/>
                </a:lnTo>
              </a:path>
            </a:pathLst>
          </a:custGeom>
          <a:noFill/>
          <a:ln w="381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1" name="Rectangle 53">
            <a:extLst>
              <a:ext uri="{FF2B5EF4-FFF2-40B4-BE49-F238E27FC236}">
                <a16:creationId xmlns:a16="http://schemas.microsoft.com/office/drawing/2014/main" id="{DC2F6B48-3B04-73D6-C996-B9D2911A2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007" y="5151401"/>
            <a:ext cx="2853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6699FF"/>
                </a:solidFill>
                <a:latin typeface="+mn-lt"/>
              </a:rPr>
              <a:t>1.3</a:t>
            </a:r>
          </a:p>
        </p:txBody>
      </p:sp>
      <p:sp>
        <p:nvSpPr>
          <p:cNvPr id="112" name="Rectangle 54">
            <a:extLst>
              <a:ext uri="{FF2B5EF4-FFF2-40B4-BE49-F238E27FC236}">
                <a16:creationId xmlns:a16="http://schemas.microsoft.com/office/drawing/2014/main" id="{7AE1CA5B-5A8F-E5B4-3E57-43B8F4AF27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597998" y="5313118"/>
            <a:ext cx="2949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6699FF"/>
                </a:solidFill>
                <a:latin typeface="+mn-lt"/>
              </a:rPr>
              <a:t>2.7</a:t>
            </a:r>
          </a:p>
        </p:txBody>
      </p:sp>
      <p:sp>
        <p:nvSpPr>
          <p:cNvPr id="113" name="Rectangle 55">
            <a:extLst>
              <a:ext uri="{FF2B5EF4-FFF2-40B4-BE49-F238E27FC236}">
                <a16:creationId xmlns:a16="http://schemas.microsoft.com/office/drawing/2014/main" id="{5D2C1675-1FC7-0B48-5AA0-0B7F806E5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007" y="4963657"/>
            <a:ext cx="2853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+mn-lt"/>
              </a:rPr>
              <a:t>2.4</a:t>
            </a:r>
          </a:p>
        </p:txBody>
      </p:sp>
      <p:sp>
        <p:nvSpPr>
          <p:cNvPr id="114" name="Rectangle 56">
            <a:extLst>
              <a:ext uri="{FF2B5EF4-FFF2-40B4-BE49-F238E27FC236}">
                <a16:creationId xmlns:a16="http://schemas.microsoft.com/office/drawing/2014/main" id="{EBB6842F-5D56-D03B-E274-E4D4327AA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2682" y="5130385"/>
            <a:ext cx="5727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+mn-lt"/>
              </a:rPr>
              <a:t>3.9</a:t>
            </a:r>
          </a:p>
        </p:txBody>
      </p:sp>
      <p:sp>
        <p:nvSpPr>
          <p:cNvPr id="121" name="Rectangle 45">
            <a:extLst>
              <a:ext uri="{FF2B5EF4-FFF2-40B4-BE49-F238E27FC236}">
                <a16:creationId xmlns:a16="http://schemas.microsoft.com/office/drawing/2014/main" id="{F56E9AB9-8350-22DB-CD40-833EDF9BD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64" y="3590777"/>
            <a:ext cx="29190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30</a:t>
            </a:r>
            <a:endParaRPr lang="en-US" altLang="en-US" sz="1600">
              <a:latin typeface="+mj-lt"/>
            </a:endParaRPr>
          </a:p>
        </p:txBody>
      </p:sp>
      <p:sp>
        <p:nvSpPr>
          <p:cNvPr id="122" name="Rectangle 47">
            <a:extLst>
              <a:ext uri="{FF2B5EF4-FFF2-40B4-BE49-F238E27FC236}">
                <a16:creationId xmlns:a16="http://schemas.microsoft.com/office/drawing/2014/main" id="{2E2C0335-773A-C09E-3978-351060F14E6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99755" y="4422643"/>
            <a:ext cx="19170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 All-cause Stroke (%)</a:t>
            </a:r>
            <a:endParaRPr lang="en-US" altLang="en-US" sz="1600">
              <a:latin typeface="+mj-lt"/>
            </a:endParaRPr>
          </a:p>
        </p:txBody>
      </p:sp>
      <p:sp>
        <p:nvSpPr>
          <p:cNvPr id="123" name="Rectangle 34">
            <a:extLst>
              <a:ext uri="{FF2B5EF4-FFF2-40B4-BE49-F238E27FC236}">
                <a16:creationId xmlns:a16="http://schemas.microsoft.com/office/drawing/2014/main" id="{505851A1-934C-3CD4-69D3-9ABDA8F6E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971" y="5637318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12</a:t>
            </a:r>
            <a:endParaRPr lang="en-US" altLang="en-US" sz="1600">
              <a:latin typeface="+mj-lt"/>
            </a:endParaRPr>
          </a:p>
        </p:txBody>
      </p:sp>
      <p:sp>
        <p:nvSpPr>
          <p:cNvPr id="124" name="Rectangle 32">
            <a:extLst>
              <a:ext uri="{FF2B5EF4-FFF2-40B4-BE49-F238E27FC236}">
                <a16:creationId xmlns:a16="http://schemas.microsoft.com/office/drawing/2014/main" id="{A948E2B8-0A29-32E9-F052-B9F857804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587" y="5637293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125" name="Rectangle 41">
            <a:extLst>
              <a:ext uri="{FF2B5EF4-FFF2-40B4-BE49-F238E27FC236}">
                <a16:creationId xmlns:a16="http://schemas.microsoft.com/office/drawing/2014/main" id="{563455D4-59CA-6779-B0C4-44DC17985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423" y="5401651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47" name="Line 28">
            <a:extLst>
              <a:ext uri="{FF2B5EF4-FFF2-40B4-BE49-F238E27FC236}">
                <a16:creationId xmlns:a16="http://schemas.microsoft.com/office/drawing/2014/main" id="{FCF0B88D-D168-1437-0CC6-7340172C16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4863" y="3024199"/>
            <a:ext cx="4306780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8" name="Line 29">
            <a:extLst>
              <a:ext uri="{FF2B5EF4-FFF2-40B4-BE49-F238E27FC236}">
                <a16:creationId xmlns:a16="http://schemas.microsoft.com/office/drawing/2014/main" id="{6F4D3DB0-C352-6FD5-C822-759A088D4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4863" y="3024199"/>
            <a:ext cx="0" cy="3267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9" name="Line 30">
            <a:extLst>
              <a:ext uri="{FF2B5EF4-FFF2-40B4-BE49-F238E27FC236}">
                <a16:creationId xmlns:a16="http://schemas.microsoft.com/office/drawing/2014/main" id="{0543A1FD-DDEA-0195-6A94-D2A712D13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7147" y="3024199"/>
            <a:ext cx="0" cy="3267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0" name="Line 31">
            <a:extLst>
              <a:ext uri="{FF2B5EF4-FFF2-40B4-BE49-F238E27FC236}">
                <a16:creationId xmlns:a16="http://schemas.microsoft.com/office/drawing/2014/main" id="{A60BD7E9-7F91-DC93-C0AB-6FA43E8739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71643" y="3024199"/>
            <a:ext cx="0" cy="3267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1" name="Rectangle 32">
            <a:extLst>
              <a:ext uri="{FF2B5EF4-FFF2-40B4-BE49-F238E27FC236}">
                <a16:creationId xmlns:a16="http://schemas.microsoft.com/office/drawing/2014/main" id="{AD665B73-9C1A-7DE3-FF03-7A0E6B6A6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8064" y="3068041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52" name="Rectangle 33">
            <a:extLst>
              <a:ext uri="{FF2B5EF4-FFF2-40B4-BE49-F238E27FC236}">
                <a16:creationId xmlns:a16="http://schemas.microsoft.com/office/drawing/2014/main" id="{75673745-DD87-A03E-09A1-28BCDCF81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708" y="3068041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</a:t>
            </a:r>
            <a:endParaRPr lang="en-US" altLang="en-US" sz="1600">
              <a:latin typeface="+mj-lt"/>
            </a:endParaRPr>
          </a:p>
        </p:txBody>
      </p:sp>
      <p:sp>
        <p:nvSpPr>
          <p:cNvPr id="53" name="Rectangle 34">
            <a:extLst>
              <a:ext uri="{FF2B5EF4-FFF2-40B4-BE49-F238E27FC236}">
                <a16:creationId xmlns:a16="http://schemas.microsoft.com/office/drawing/2014/main" id="{0B40E984-6B4C-D96A-0A1B-A699E37A4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4078" y="3068041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12</a:t>
            </a:r>
            <a:endParaRPr lang="en-US" altLang="en-US" sz="1600">
              <a:latin typeface="+mj-lt"/>
            </a:endParaRPr>
          </a:p>
        </p:txBody>
      </p:sp>
      <p:sp>
        <p:nvSpPr>
          <p:cNvPr id="54" name="Line 35">
            <a:extLst>
              <a:ext uri="{FF2B5EF4-FFF2-40B4-BE49-F238E27FC236}">
                <a16:creationId xmlns:a16="http://schemas.microsoft.com/office/drawing/2014/main" id="{6FCCFAD9-6781-82E1-E3E9-57D3044844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89549" y="1080860"/>
            <a:ext cx="0" cy="187236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5" name="Line 36">
            <a:extLst>
              <a:ext uri="{FF2B5EF4-FFF2-40B4-BE49-F238E27FC236}">
                <a16:creationId xmlns:a16="http://schemas.microsoft.com/office/drawing/2014/main" id="{D233CFD0-E9A9-B82E-1BC2-B9C5D7EC89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3239" y="2953225"/>
            <a:ext cx="4630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6" name="Rectangle 41">
            <a:extLst>
              <a:ext uri="{FF2B5EF4-FFF2-40B4-BE49-F238E27FC236}">
                <a16:creationId xmlns:a16="http://schemas.microsoft.com/office/drawing/2014/main" id="{A07E8273-4075-29DF-0BD4-711835C43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932" y="2828231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57" name="Freeform 46">
            <a:extLst>
              <a:ext uri="{FF2B5EF4-FFF2-40B4-BE49-F238E27FC236}">
                <a16:creationId xmlns:a16="http://schemas.microsoft.com/office/drawing/2014/main" id="{0F24DDC1-93B6-19CC-C1AC-4B3DC128BC90}"/>
              </a:ext>
            </a:extLst>
          </p:cNvPr>
          <p:cNvSpPr>
            <a:spLocks/>
          </p:cNvSpPr>
          <p:nvPr/>
        </p:nvSpPr>
        <p:spPr bwMode="auto">
          <a:xfrm>
            <a:off x="6889550" y="1080860"/>
            <a:ext cx="4652447" cy="1943339"/>
          </a:xfrm>
          <a:custGeom>
            <a:avLst/>
            <a:gdLst>
              <a:gd name="T0" fmla="*/ 0 w 2813"/>
              <a:gd name="T1" fmla="*/ 0 h 1725"/>
              <a:gd name="T2" fmla="*/ 0 w 2813"/>
              <a:gd name="T3" fmla="*/ 1725 h 1725"/>
              <a:gd name="T4" fmla="*/ 2813 w 2813"/>
              <a:gd name="T5" fmla="*/ 1725 h 1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3" h="1725">
                <a:moveTo>
                  <a:pt x="0" y="0"/>
                </a:moveTo>
                <a:lnTo>
                  <a:pt x="0" y="1725"/>
                </a:lnTo>
                <a:lnTo>
                  <a:pt x="2813" y="1725"/>
                </a:lnTo>
              </a:path>
            </a:pathLst>
          </a:cu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8" name="Rectangle 47">
            <a:extLst>
              <a:ext uri="{FF2B5EF4-FFF2-40B4-BE49-F238E27FC236}">
                <a16:creationId xmlns:a16="http://schemas.microsoft.com/office/drawing/2014/main" id="{BF6159AE-5BF6-2E55-D915-F14607F0E2D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447182" y="1840083"/>
            <a:ext cx="19364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Rehospitalization (%)</a:t>
            </a:r>
            <a:endParaRPr lang="en-US" altLang="en-US" sz="1600">
              <a:latin typeface="+mj-lt"/>
            </a:endParaRPr>
          </a:p>
        </p:txBody>
      </p:sp>
      <p:sp>
        <p:nvSpPr>
          <p:cNvPr id="59" name="Rectangle 48">
            <a:extLst>
              <a:ext uri="{FF2B5EF4-FFF2-40B4-BE49-F238E27FC236}">
                <a16:creationId xmlns:a16="http://schemas.microsoft.com/office/drawing/2014/main" id="{03FBA8BA-FE75-39A2-B963-E944A0FE3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48" y="3068041"/>
            <a:ext cx="287739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Months from Implant Procedure</a:t>
            </a:r>
            <a:endParaRPr lang="en-US" altLang="en-US" sz="1600">
              <a:latin typeface="+mj-lt"/>
            </a:endParaRPr>
          </a:p>
        </p:txBody>
      </p:sp>
      <p:sp>
        <p:nvSpPr>
          <p:cNvPr id="69" name="Rectangle 66">
            <a:extLst>
              <a:ext uri="{FF2B5EF4-FFF2-40B4-BE49-F238E27FC236}">
                <a16:creationId xmlns:a16="http://schemas.microsoft.com/office/drawing/2014/main" id="{1E18CE1C-776F-5EF5-9F56-0E9CF9A35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1596" y="1093182"/>
            <a:ext cx="226344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n-lt"/>
              </a:rPr>
              <a:t>KM difference: -6.5%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n-lt"/>
              </a:rPr>
              <a:t>95% CI: -10.7% to -2.3%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u="sng">
                <a:solidFill>
                  <a:srgbClr val="000000"/>
                </a:solidFill>
                <a:latin typeface="+mn-lt"/>
              </a:rPr>
              <a:t>p=0.002</a:t>
            </a:r>
            <a:endParaRPr lang="en-US" altLang="en-US" sz="1600" u="sng">
              <a:latin typeface="+mn-lt"/>
            </a:endParaRPr>
          </a:p>
        </p:txBody>
      </p:sp>
      <p:sp>
        <p:nvSpPr>
          <p:cNvPr id="70" name="Rectangle 53">
            <a:extLst>
              <a:ext uri="{FF2B5EF4-FFF2-40B4-BE49-F238E27FC236}">
                <a16:creationId xmlns:a16="http://schemas.microsoft.com/office/drawing/2014/main" id="{42EBC417-7996-332D-BCE1-93BF5A96E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513" y="2810602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6699FF"/>
                </a:solidFill>
                <a:latin typeface="+mj-lt"/>
              </a:rPr>
              <a:t>3.0</a:t>
            </a:r>
          </a:p>
        </p:txBody>
      </p:sp>
      <p:sp>
        <p:nvSpPr>
          <p:cNvPr id="71" name="Rectangle 54">
            <a:extLst>
              <a:ext uri="{FF2B5EF4-FFF2-40B4-BE49-F238E27FC236}">
                <a16:creationId xmlns:a16="http://schemas.microsoft.com/office/drawing/2014/main" id="{3C3A5BB5-AFA8-E349-E419-D1EC4C367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1163" y="2517665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6699FF"/>
                </a:solidFill>
                <a:latin typeface="+mj-lt"/>
              </a:rPr>
              <a:t>5.4</a:t>
            </a:r>
          </a:p>
        </p:txBody>
      </p:sp>
      <p:sp>
        <p:nvSpPr>
          <p:cNvPr id="72" name="Rectangle 56">
            <a:extLst>
              <a:ext uri="{FF2B5EF4-FFF2-40B4-BE49-F238E27FC236}">
                <a16:creationId xmlns:a16="http://schemas.microsoft.com/office/drawing/2014/main" id="{ABABF3C1-55BF-0B0C-B592-F81FB78B1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8391" y="2065955"/>
            <a:ext cx="383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ED2937"/>
                </a:solidFill>
                <a:latin typeface="+mj-lt"/>
              </a:rPr>
              <a:t>11.9</a:t>
            </a:r>
          </a:p>
        </p:txBody>
      </p:sp>
      <p:sp>
        <p:nvSpPr>
          <p:cNvPr id="73" name="Freeform 221">
            <a:extLst>
              <a:ext uri="{FF2B5EF4-FFF2-40B4-BE49-F238E27FC236}">
                <a16:creationId xmlns:a16="http://schemas.microsoft.com/office/drawing/2014/main" id="{29390BA6-2C80-3B02-307D-1644A4DD4916}"/>
              </a:ext>
            </a:extLst>
          </p:cNvPr>
          <p:cNvSpPr>
            <a:spLocks/>
          </p:cNvSpPr>
          <p:nvPr/>
        </p:nvSpPr>
        <p:spPr bwMode="auto">
          <a:xfrm>
            <a:off x="7059067" y="2635315"/>
            <a:ext cx="4312575" cy="356213"/>
          </a:xfrm>
          <a:custGeom>
            <a:avLst/>
            <a:gdLst>
              <a:gd name="T0" fmla="*/ 0 w 2606"/>
              <a:gd name="T1" fmla="*/ 434 h 434"/>
              <a:gd name="T2" fmla="*/ 16 w 2606"/>
              <a:gd name="T3" fmla="*/ 434 h 434"/>
              <a:gd name="T4" fmla="*/ 16 w 2606"/>
              <a:gd name="T5" fmla="*/ 412 h 434"/>
              <a:gd name="T6" fmla="*/ 23 w 2606"/>
              <a:gd name="T7" fmla="*/ 412 h 434"/>
              <a:gd name="T8" fmla="*/ 23 w 2606"/>
              <a:gd name="T9" fmla="*/ 389 h 434"/>
              <a:gd name="T10" fmla="*/ 29 w 2606"/>
              <a:gd name="T11" fmla="*/ 389 h 434"/>
              <a:gd name="T12" fmla="*/ 29 w 2606"/>
              <a:gd name="T13" fmla="*/ 368 h 434"/>
              <a:gd name="T14" fmla="*/ 44 w 2606"/>
              <a:gd name="T15" fmla="*/ 368 h 434"/>
              <a:gd name="T16" fmla="*/ 44 w 2606"/>
              <a:gd name="T17" fmla="*/ 347 h 434"/>
              <a:gd name="T18" fmla="*/ 52 w 2606"/>
              <a:gd name="T19" fmla="*/ 347 h 434"/>
              <a:gd name="T20" fmla="*/ 52 w 2606"/>
              <a:gd name="T21" fmla="*/ 326 h 434"/>
              <a:gd name="T22" fmla="*/ 58 w 2606"/>
              <a:gd name="T23" fmla="*/ 326 h 434"/>
              <a:gd name="T24" fmla="*/ 58 w 2606"/>
              <a:gd name="T25" fmla="*/ 282 h 434"/>
              <a:gd name="T26" fmla="*/ 73 w 2606"/>
              <a:gd name="T27" fmla="*/ 282 h 434"/>
              <a:gd name="T28" fmla="*/ 73 w 2606"/>
              <a:gd name="T29" fmla="*/ 261 h 434"/>
              <a:gd name="T30" fmla="*/ 152 w 2606"/>
              <a:gd name="T31" fmla="*/ 261 h 434"/>
              <a:gd name="T32" fmla="*/ 152 w 2606"/>
              <a:gd name="T33" fmla="*/ 240 h 434"/>
              <a:gd name="T34" fmla="*/ 173 w 2606"/>
              <a:gd name="T35" fmla="*/ 240 h 434"/>
              <a:gd name="T36" fmla="*/ 173 w 2606"/>
              <a:gd name="T37" fmla="*/ 219 h 434"/>
              <a:gd name="T38" fmla="*/ 208 w 2606"/>
              <a:gd name="T39" fmla="*/ 219 h 434"/>
              <a:gd name="T40" fmla="*/ 208 w 2606"/>
              <a:gd name="T41" fmla="*/ 198 h 434"/>
              <a:gd name="T42" fmla="*/ 252 w 2606"/>
              <a:gd name="T43" fmla="*/ 198 h 434"/>
              <a:gd name="T44" fmla="*/ 252 w 2606"/>
              <a:gd name="T45" fmla="*/ 175 h 434"/>
              <a:gd name="T46" fmla="*/ 294 w 2606"/>
              <a:gd name="T47" fmla="*/ 175 h 434"/>
              <a:gd name="T48" fmla="*/ 294 w 2606"/>
              <a:gd name="T49" fmla="*/ 153 h 434"/>
              <a:gd name="T50" fmla="*/ 501 w 2606"/>
              <a:gd name="T51" fmla="*/ 153 h 434"/>
              <a:gd name="T52" fmla="*/ 501 w 2606"/>
              <a:gd name="T53" fmla="*/ 132 h 434"/>
              <a:gd name="T54" fmla="*/ 780 w 2606"/>
              <a:gd name="T55" fmla="*/ 132 h 434"/>
              <a:gd name="T56" fmla="*/ 780 w 2606"/>
              <a:gd name="T57" fmla="*/ 109 h 434"/>
              <a:gd name="T58" fmla="*/ 1707 w 2606"/>
              <a:gd name="T59" fmla="*/ 109 h 434"/>
              <a:gd name="T60" fmla="*/ 1707 w 2606"/>
              <a:gd name="T61" fmla="*/ 88 h 434"/>
              <a:gd name="T62" fmla="*/ 1728 w 2606"/>
              <a:gd name="T63" fmla="*/ 88 h 434"/>
              <a:gd name="T64" fmla="*/ 1728 w 2606"/>
              <a:gd name="T65" fmla="*/ 65 h 434"/>
              <a:gd name="T66" fmla="*/ 1941 w 2606"/>
              <a:gd name="T67" fmla="*/ 65 h 434"/>
              <a:gd name="T68" fmla="*/ 1941 w 2606"/>
              <a:gd name="T69" fmla="*/ 44 h 434"/>
              <a:gd name="T70" fmla="*/ 2012 w 2606"/>
              <a:gd name="T71" fmla="*/ 44 h 434"/>
              <a:gd name="T72" fmla="*/ 2012 w 2606"/>
              <a:gd name="T73" fmla="*/ 23 h 434"/>
              <a:gd name="T74" fmla="*/ 2241 w 2606"/>
              <a:gd name="T75" fmla="*/ 23 h 434"/>
              <a:gd name="T76" fmla="*/ 2241 w 2606"/>
              <a:gd name="T77" fmla="*/ 0 h 434"/>
              <a:gd name="T78" fmla="*/ 2606 w 2606"/>
              <a:gd name="T79" fmla="*/ 0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606" h="434">
                <a:moveTo>
                  <a:pt x="0" y="434"/>
                </a:moveTo>
                <a:lnTo>
                  <a:pt x="16" y="434"/>
                </a:lnTo>
                <a:lnTo>
                  <a:pt x="16" y="412"/>
                </a:lnTo>
                <a:lnTo>
                  <a:pt x="23" y="412"/>
                </a:lnTo>
                <a:lnTo>
                  <a:pt x="23" y="389"/>
                </a:lnTo>
                <a:lnTo>
                  <a:pt x="29" y="389"/>
                </a:lnTo>
                <a:lnTo>
                  <a:pt x="29" y="368"/>
                </a:lnTo>
                <a:lnTo>
                  <a:pt x="44" y="368"/>
                </a:lnTo>
                <a:lnTo>
                  <a:pt x="44" y="347"/>
                </a:lnTo>
                <a:lnTo>
                  <a:pt x="52" y="347"/>
                </a:lnTo>
                <a:lnTo>
                  <a:pt x="52" y="326"/>
                </a:lnTo>
                <a:lnTo>
                  <a:pt x="58" y="326"/>
                </a:lnTo>
                <a:lnTo>
                  <a:pt x="58" y="282"/>
                </a:lnTo>
                <a:lnTo>
                  <a:pt x="73" y="282"/>
                </a:lnTo>
                <a:lnTo>
                  <a:pt x="73" y="261"/>
                </a:lnTo>
                <a:lnTo>
                  <a:pt x="152" y="261"/>
                </a:lnTo>
                <a:lnTo>
                  <a:pt x="152" y="240"/>
                </a:lnTo>
                <a:lnTo>
                  <a:pt x="173" y="240"/>
                </a:lnTo>
                <a:lnTo>
                  <a:pt x="173" y="219"/>
                </a:lnTo>
                <a:lnTo>
                  <a:pt x="208" y="219"/>
                </a:lnTo>
                <a:lnTo>
                  <a:pt x="208" y="198"/>
                </a:lnTo>
                <a:lnTo>
                  <a:pt x="252" y="198"/>
                </a:lnTo>
                <a:lnTo>
                  <a:pt x="252" y="175"/>
                </a:lnTo>
                <a:lnTo>
                  <a:pt x="294" y="175"/>
                </a:lnTo>
                <a:lnTo>
                  <a:pt x="294" y="153"/>
                </a:lnTo>
                <a:lnTo>
                  <a:pt x="501" y="153"/>
                </a:lnTo>
                <a:lnTo>
                  <a:pt x="501" y="132"/>
                </a:lnTo>
                <a:lnTo>
                  <a:pt x="780" y="132"/>
                </a:lnTo>
                <a:lnTo>
                  <a:pt x="780" y="109"/>
                </a:lnTo>
                <a:lnTo>
                  <a:pt x="1707" y="109"/>
                </a:lnTo>
                <a:lnTo>
                  <a:pt x="1707" y="88"/>
                </a:lnTo>
                <a:lnTo>
                  <a:pt x="1728" y="88"/>
                </a:lnTo>
                <a:lnTo>
                  <a:pt x="1728" y="65"/>
                </a:lnTo>
                <a:lnTo>
                  <a:pt x="1941" y="65"/>
                </a:lnTo>
                <a:lnTo>
                  <a:pt x="1941" y="44"/>
                </a:lnTo>
                <a:lnTo>
                  <a:pt x="2012" y="44"/>
                </a:lnTo>
                <a:lnTo>
                  <a:pt x="2012" y="23"/>
                </a:lnTo>
                <a:lnTo>
                  <a:pt x="2241" y="23"/>
                </a:lnTo>
                <a:lnTo>
                  <a:pt x="2241" y="0"/>
                </a:lnTo>
                <a:lnTo>
                  <a:pt x="2606" y="0"/>
                </a:lnTo>
              </a:path>
            </a:pathLst>
          </a:custGeom>
          <a:noFill/>
          <a:ln w="38100" cap="rnd">
            <a:solidFill>
              <a:srgbClr val="66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4" name="Freeform 222">
            <a:extLst>
              <a:ext uri="{FF2B5EF4-FFF2-40B4-BE49-F238E27FC236}">
                <a16:creationId xmlns:a16="http://schemas.microsoft.com/office/drawing/2014/main" id="{1FC94E96-2A98-30CB-9777-2C8C45DE895F}"/>
              </a:ext>
            </a:extLst>
          </p:cNvPr>
          <p:cNvSpPr>
            <a:spLocks/>
          </p:cNvSpPr>
          <p:nvPr/>
        </p:nvSpPr>
        <p:spPr bwMode="auto">
          <a:xfrm>
            <a:off x="7059067" y="2210157"/>
            <a:ext cx="4312575" cy="781372"/>
          </a:xfrm>
          <a:custGeom>
            <a:avLst/>
            <a:gdLst>
              <a:gd name="T0" fmla="*/ 44 w 2606"/>
              <a:gd name="T1" fmla="*/ 952 h 952"/>
              <a:gd name="T2" fmla="*/ 52 w 2606"/>
              <a:gd name="T3" fmla="*/ 904 h 952"/>
              <a:gd name="T4" fmla="*/ 58 w 2606"/>
              <a:gd name="T5" fmla="*/ 879 h 952"/>
              <a:gd name="T6" fmla="*/ 65 w 2606"/>
              <a:gd name="T7" fmla="*/ 856 h 952"/>
              <a:gd name="T8" fmla="*/ 73 w 2606"/>
              <a:gd name="T9" fmla="*/ 831 h 952"/>
              <a:gd name="T10" fmla="*/ 79 w 2606"/>
              <a:gd name="T11" fmla="*/ 808 h 952"/>
              <a:gd name="T12" fmla="*/ 87 w 2606"/>
              <a:gd name="T13" fmla="*/ 783 h 952"/>
              <a:gd name="T14" fmla="*/ 94 w 2606"/>
              <a:gd name="T15" fmla="*/ 760 h 952"/>
              <a:gd name="T16" fmla="*/ 102 w 2606"/>
              <a:gd name="T17" fmla="*/ 735 h 952"/>
              <a:gd name="T18" fmla="*/ 108 w 2606"/>
              <a:gd name="T19" fmla="*/ 712 h 952"/>
              <a:gd name="T20" fmla="*/ 115 w 2606"/>
              <a:gd name="T21" fmla="*/ 687 h 952"/>
              <a:gd name="T22" fmla="*/ 123 w 2606"/>
              <a:gd name="T23" fmla="*/ 589 h 952"/>
              <a:gd name="T24" fmla="*/ 152 w 2606"/>
              <a:gd name="T25" fmla="*/ 566 h 952"/>
              <a:gd name="T26" fmla="*/ 158 w 2606"/>
              <a:gd name="T27" fmla="*/ 541 h 952"/>
              <a:gd name="T28" fmla="*/ 202 w 2606"/>
              <a:gd name="T29" fmla="*/ 468 h 952"/>
              <a:gd name="T30" fmla="*/ 208 w 2606"/>
              <a:gd name="T31" fmla="*/ 443 h 952"/>
              <a:gd name="T32" fmla="*/ 244 w 2606"/>
              <a:gd name="T33" fmla="*/ 420 h 952"/>
              <a:gd name="T34" fmla="*/ 257 w 2606"/>
              <a:gd name="T35" fmla="*/ 395 h 952"/>
              <a:gd name="T36" fmla="*/ 302 w 2606"/>
              <a:gd name="T37" fmla="*/ 370 h 952"/>
              <a:gd name="T38" fmla="*/ 323 w 2606"/>
              <a:gd name="T39" fmla="*/ 347 h 952"/>
              <a:gd name="T40" fmla="*/ 344 w 2606"/>
              <a:gd name="T41" fmla="*/ 322 h 952"/>
              <a:gd name="T42" fmla="*/ 352 w 2606"/>
              <a:gd name="T43" fmla="*/ 297 h 952"/>
              <a:gd name="T44" fmla="*/ 436 w 2606"/>
              <a:gd name="T45" fmla="*/ 272 h 952"/>
              <a:gd name="T46" fmla="*/ 557 w 2606"/>
              <a:gd name="T47" fmla="*/ 249 h 952"/>
              <a:gd name="T48" fmla="*/ 601 w 2606"/>
              <a:gd name="T49" fmla="*/ 224 h 952"/>
              <a:gd name="T50" fmla="*/ 914 w 2606"/>
              <a:gd name="T51" fmla="*/ 199 h 952"/>
              <a:gd name="T52" fmla="*/ 929 w 2606"/>
              <a:gd name="T53" fmla="*/ 176 h 952"/>
              <a:gd name="T54" fmla="*/ 964 w 2606"/>
              <a:gd name="T55" fmla="*/ 151 h 952"/>
              <a:gd name="T56" fmla="*/ 1208 w 2606"/>
              <a:gd name="T57" fmla="*/ 127 h 952"/>
              <a:gd name="T58" fmla="*/ 1250 w 2606"/>
              <a:gd name="T59" fmla="*/ 102 h 952"/>
              <a:gd name="T60" fmla="*/ 1379 w 2606"/>
              <a:gd name="T61" fmla="*/ 77 h 952"/>
              <a:gd name="T62" fmla="*/ 1442 w 2606"/>
              <a:gd name="T63" fmla="*/ 52 h 952"/>
              <a:gd name="T64" fmla="*/ 2556 w 2606"/>
              <a:gd name="T65" fmla="*/ 27 h 952"/>
              <a:gd name="T66" fmla="*/ 2606 w 2606"/>
              <a:gd name="T67" fmla="*/ 0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606" h="952">
                <a:moveTo>
                  <a:pt x="0" y="952"/>
                </a:moveTo>
                <a:lnTo>
                  <a:pt x="44" y="952"/>
                </a:lnTo>
                <a:lnTo>
                  <a:pt x="44" y="904"/>
                </a:lnTo>
                <a:lnTo>
                  <a:pt x="52" y="904"/>
                </a:lnTo>
                <a:lnTo>
                  <a:pt x="52" y="879"/>
                </a:lnTo>
                <a:lnTo>
                  <a:pt x="58" y="879"/>
                </a:lnTo>
                <a:lnTo>
                  <a:pt x="58" y="856"/>
                </a:lnTo>
                <a:lnTo>
                  <a:pt x="65" y="856"/>
                </a:lnTo>
                <a:lnTo>
                  <a:pt x="65" y="831"/>
                </a:lnTo>
                <a:lnTo>
                  <a:pt x="73" y="831"/>
                </a:lnTo>
                <a:lnTo>
                  <a:pt x="73" y="808"/>
                </a:lnTo>
                <a:lnTo>
                  <a:pt x="79" y="808"/>
                </a:lnTo>
                <a:lnTo>
                  <a:pt x="79" y="783"/>
                </a:lnTo>
                <a:lnTo>
                  <a:pt x="87" y="783"/>
                </a:lnTo>
                <a:lnTo>
                  <a:pt x="87" y="760"/>
                </a:lnTo>
                <a:lnTo>
                  <a:pt x="94" y="760"/>
                </a:lnTo>
                <a:lnTo>
                  <a:pt x="94" y="735"/>
                </a:lnTo>
                <a:lnTo>
                  <a:pt x="102" y="735"/>
                </a:lnTo>
                <a:lnTo>
                  <a:pt x="102" y="712"/>
                </a:lnTo>
                <a:lnTo>
                  <a:pt x="108" y="712"/>
                </a:lnTo>
                <a:lnTo>
                  <a:pt x="108" y="687"/>
                </a:lnTo>
                <a:lnTo>
                  <a:pt x="115" y="687"/>
                </a:lnTo>
                <a:lnTo>
                  <a:pt x="115" y="589"/>
                </a:lnTo>
                <a:lnTo>
                  <a:pt x="123" y="589"/>
                </a:lnTo>
                <a:lnTo>
                  <a:pt x="123" y="566"/>
                </a:lnTo>
                <a:lnTo>
                  <a:pt x="152" y="566"/>
                </a:lnTo>
                <a:lnTo>
                  <a:pt x="152" y="541"/>
                </a:lnTo>
                <a:lnTo>
                  <a:pt x="158" y="541"/>
                </a:lnTo>
                <a:lnTo>
                  <a:pt x="158" y="468"/>
                </a:lnTo>
                <a:lnTo>
                  <a:pt x="202" y="468"/>
                </a:lnTo>
                <a:lnTo>
                  <a:pt x="202" y="443"/>
                </a:lnTo>
                <a:lnTo>
                  <a:pt x="208" y="443"/>
                </a:lnTo>
                <a:lnTo>
                  <a:pt x="208" y="420"/>
                </a:lnTo>
                <a:lnTo>
                  <a:pt x="244" y="420"/>
                </a:lnTo>
                <a:lnTo>
                  <a:pt x="244" y="395"/>
                </a:lnTo>
                <a:lnTo>
                  <a:pt x="257" y="395"/>
                </a:lnTo>
                <a:lnTo>
                  <a:pt x="257" y="370"/>
                </a:lnTo>
                <a:lnTo>
                  <a:pt x="302" y="370"/>
                </a:lnTo>
                <a:lnTo>
                  <a:pt x="302" y="347"/>
                </a:lnTo>
                <a:lnTo>
                  <a:pt x="323" y="347"/>
                </a:lnTo>
                <a:lnTo>
                  <a:pt x="323" y="322"/>
                </a:lnTo>
                <a:lnTo>
                  <a:pt x="344" y="322"/>
                </a:lnTo>
                <a:lnTo>
                  <a:pt x="344" y="297"/>
                </a:lnTo>
                <a:lnTo>
                  <a:pt x="352" y="297"/>
                </a:lnTo>
                <a:lnTo>
                  <a:pt x="352" y="272"/>
                </a:lnTo>
                <a:lnTo>
                  <a:pt x="436" y="272"/>
                </a:lnTo>
                <a:lnTo>
                  <a:pt x="436" y="249"/>
                </a:lnTo>
                <a:lnTo>
                  <a:pt x="557" y="249"/>
                </a:lnTo>
                <a:lnTo>
                  <a:pt x="557" y="224"/>
                </a:lnTo>
                <a:lnTo>
                  <a:pt x="601" y="224"/>
                </a:lnTo>
                <a:lnTo>
                  <a:pt x="601" y="199"/>
                </a:lnTo>
                <a:lnTo>
                  <a:pt x="914" y="199"/>
                </a:lnTo>
                <a:lnTo>
                  <a:pt x="914" y="176"/>
                </a:lnTo>
                <a:lnTo>
                  <a:pt x="929" y="176"/>
                </a:lnTo>
                <a:lnTo>
                  <a:pt x="929" y="151"/>
                </a:lnTo>
                <a:lnTo>
                  <a:pt x="964" y="151"/>
                </a:lnTo>
                <a:lnTo>
                  <a:pt x="964" y="127"/>
                </a:lnTo>
                <a:lnTo>
                  <a:pt x="1208" y="127"/>
                </a:lnTo>
                <a:lnTo>
                  <a:pt x="1208" y="102"/>
                </a:lnTo>
                <a:lnTo>
                  <a:pt x="1250" y="102"/>
                </a:lnTo>
                <a:lnTo>
                  <a:pt x="1250" y="77"/>
                </a:lnTo>
                <a:lnTo>
                  <a:pt x="1379" y="77"/>
                </a:lnTo>
                <a:lnTo>
                  <a:pt x="1379" y="52"/>
                </a:lnTo>
                <a:lnTo>
                  <a:pt x="1442" y="52"/>
                </a:lnTo>
                <a:lnTo>
                  <a:pt x="1442" y="27"/>
                </a:lnTo>
                <a:lnTo>
                  <a:pt x="2556" y="27"/>
                </a:lnTo>
                <a:lnTo>
                  <a:pt x="2556" y="0"/>
                </a:lnTo>
                <a:lnTo>
                  <a:pt x="2606" y="0"/>
                </a:lnTo>
              </a:path>
            </a:pathLst>
          </a:custGeom>
          <a:noFill/>
          <a:ln w="38100" cap="rnd">
            <a:solidFill>
              <a:srgbClr val="ED29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5" name="Rectangle 250">
            <a:extLst>
              <a:ext uri="{FF2B5EF4-FFF2-40B4-BE49-F238E27FC236}">
                <a16:creationId xmlns:a16="http://schemas.microsoft.com/office/drawing/2014/main" id="{F528B143-8489-46A1-CCF8-F01A845FC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314" y="2233226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+mn-lt"/>
              </a:rPr>
              <a:t>6.7</a:t>
            </a:r>
            <a:endParaRPr lang="en-US" altLang="en-US" sz="1600">
              <a:latin typeface="+mn-lt"/>
            </a:endParaRPr>
          </a:p>
        </p:txBody>
      </p:sp>
      <p:sp>
        <p:nvSpPr>
          <p:cNvPr id="76" name="Line 39">
            <a:extLst>
              <a:ext uri="{FF2B5EF4-FFF2-40B4-BE49-F238E27FC236}">
                <a16:creationId xmlns:a16="http://schemas.microsoft.com/office/drawing/2014/main" id="{8750E3F5-F56E-49EA-7268-1BA3788605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3239" y="1752297"/>
            <a:ext cx="4630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7" name="Rectangle 42">
            <a:extLst>
              <a:ext uri="{FF2B5EF4-FFF2-40B4-BE49-F238E27FC236}">
                <a16:creationId xmlns:a16="http://schemas.microsoft.com/office/drawing/2014/main" id="{DB3BFF4E-294A-D7C7-5637-E6C7AE13E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5001" y="1652138"/>
            <a:ext cx="25292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20</a:t>
            </a:r>
            <a:endParaRPr lang="en-US" altLang="en-US" sz="1600">
              <a:latin typeface="+mj-lt"/>
            </a:endParaRPr>
          </a:p>
        </p:txBody>
      </p:sp>
      <p:sp>
        <p:nvSpPr>
          <p:cNvPr id="78" name="Rectangle 45">
            <a:extLst>
              <a:ext uri="{FF2B5EF4-FFF2-40B4-BE49-F238E27FC236}">
                <a16:creationId xmlns:a16="http://schemas.microsoft.com/office/drawing/2014/main" id="{95A0608D-4358-C4D6-36E6-155D5C3B3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8186" y="1052141"/>
            <a:ext cx="2261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30</a:t>
            </a:r>
            <a:endParaRPr lang="en-US" altLang="en-US" sz="1600">
              <a:latin typeface="+mj-lt"/>
            </a:endParaRPr>
          </a:p>
        </p:txBody>
      </p:sp>
      <p:sp>
        <p:nvSpPr>
          <p:cNvPr id="79" name="Rectangle 42">
            <a:extLst>
              <a:ext uri="{FF2B5EF4-FFF2-40B4-BE49-F238E27FC236}">
                <a16:creationId xmlns:a16="http://schemas.microsoft.com/office/drawing/2014/main" id="{58E09FE2-72CA-F5E8-9606-FEFFAF86D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5002" y="2252137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10</a:t>
            </a:r>
            <a:endParaRPr lang="en-US" altLang="en-US" sz="1600">
              <a:latin typeface="+mj-lt"/>
            </a:endParaRPr>
          </a:p>
        </p:txBody>
      </p:sp>
      <p:sp>
        <p:nvSpPr>
          <p:cNvPr id="80" name="Line 38">
            <a:extLst>
              <a:ext uri="{FF2B5EF4-FFF2-40B4-BE49-F238E27FC236}">
                <a16:creationId xmlns:a16="http://schemas.microsoft.com/office/drawing/2014/main" id="{C6CCAD33-C11E-CF53-1EF8-3B0958167E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3239" y="2352761"/>
            <a:ext cx="4630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81" name="Line 40">
            <a:extLst>
              <a:ext uri="{FF2B5EF4-FFF2-40B4-BE49-F238E27FC236}">
                <a16:creationId xmlns:a16="http://schemas.microsoft.com/office/drawing/2014/main" id="{9213A19D-A784-43FB-DE79-4E48FEBA97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3239" y="1151835"/>
            <a:ext cx="46309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6" name="Rectangle 34">
            <a:extLst>
              <a:ext uri="{FF2B5EF4-FFF2-40B4-BE49-F238E27FC236}">
                <a16:creationId xmlns:a16="http://schemas.microsoft.com/office/drawing/2014/main" id="{22D2C126-2706-20E3-B599-F6EBB6B7B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126" y="5581787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12</a:t>
            </a:r>
            <a:endParaRPr lang="en-US" altLang="en-US" sz="1600">
              <a:latin typeface="+mj-lt"/>
            </a:endParaRPr>
          </a:p>
        </p:txBody>
      </p:sp>
      <p:sp>
        <p:nvSpPr>
          <p:cNvPr id="127" name="Rectangle 41">
            <a:extLst>
              <a:ext uri="{FF2B5EF4-FFF2-40B4-BE49-F238E27FC236}">
                <a16:creationId xmlns:a16="http://schemas.microsoft.com/office/drawing/2014/main" id="{8626F3C4-C9AA-DA1A-DDB6-73E6BAE7A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672" y="5344351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128" name="Rectangle 45">
            <a:extLst>
              <a:ext uri="{FF2B5EF4-FFF2-40B4-BE49-F238E27FC236}">
                <a16:creationId xmlns:a16="http://schemas.microsoft.com/office/drawing/2014/main" id="{F2E62503-1D0D-6CEB-BBF6-6419D8586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819" y="3538777"/>
            <a:ext cx="29190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30</a:t>
            </a:r>
            <a:endParaRPr lang="en-US" altLang="en-US" sz="1600">
              <a:latin typeface="+mj-lt"/>
            </a:endParaRPr>
          </a:p>
        </p:txBody>
      </p:sp>
      <p:sp>
        <p:nvSpPr>
          <p:cNvPr id="129" name="Line 29">
            <a:extLst>
              <a:ext uri="{FF2B5EF4-FFF2-40B4-BE49-F238E27FC236}">
                <a16:creationId xmlns:a16="http://schemas.microsoft.com/office/drawing/2014/main" id="{AFB673D0-DA0D-53F6-6577-054BD2DB27B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0356" y="5548311"/>
            <a:ext cx="0" cy="3306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0" name="Line 30">
            <a:extLst>
              <a:ext uri="{FF2B5EF4-FFF2-40B4-BE49-F238E27FC236}">
                <a16:creationId xmlns:a16="http://schemas.microsoft.com/office/drawing/2014/main" id="{50791DAA-098D-0385-601C-9993C6A2B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0557" y="5548311"/>
            <a:ext cx="0" cy="3306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1" name="Line 31">
            <a:extLst>
              <a:ext uri="{FF2B5EF4-FFF2-40B4-BE49-F238E27FC236}">
                <a16:creationId xmlns:a16="http://schemas.microsoft.com/office/drawing/2014/main" id="{A4729D26-12E4-C0BC-BE02-C6A336C87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76189" y="5548311"/>
            <a:ext cx="0" cy="3306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2" name="Rectangle 32">
            <a:extLst>
              <a:ext uri="{FF2B5EF4-FFF2-40B4-BE49-F238E27FC236}">
                <a16:creationId xmlns:a16="http://schemas.microsoft.com/office/drawing/2014/main" id="{6E805ACA-137D-3A45-A311-5CE39B70D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4" y="5622433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133" name="Rectangle 33">
            <a:extLst>
              <a:ext uri="{FF2B5EF4-FFF2-40B4-BE49-F238E27FC236}">
                <a16:creationId xmlns:a16="http://schemas.microsoft.com/office/drawing/2014/main" id="{3A6D215B-FB5E-626F-8819-E1C971A2E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3601" y="5622433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</a:t>
            </a:r>
            <a:endParaRPr lang="en-US" altLang="en-US" sz="1600">
              <a:latin typeface="+mj-lt"/>
            </a:endParaRPr>
          </a:p>
        </p:txBody>
      </p:sp>
      <p:sp>
        <p:nvSpPr>
          <p:cNvPr id="134" name="Line 35">
            <a:extLst>
              <a:ext uri="{FF2B5EF4-FFF2-40B4-BE49-F238E27FC236}">
                <a16:creationId xmlns:a16="http://schemas.microsoft.com/office/drawing/2014/main" id="{D5E7F9D2-68D3-BCB1-9F26-28054C6679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6124" y="3581255"/>
            <a:ext cx="0" cy="18952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5" name="Line 36">
            <a:extLst>
              <a:ext uri="{FF2B5EF4-FFF2-40B4-BE49-F238E27FC236}">
                <a16:creationId xmlns:a16="http://schemas.microsoft.com/office/drawing/2014/main" id="{3F1CE8E5-3D8D-04B1-051C-2348224938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7459" y="5476471"/>
            <a:ext cx="48664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6" name="Line 37">
            <a:extLst>
              <a:ext uri="{FF2B5EF4-FFF2-40B4-BE49-F238E27FC236}">
                <a16:creationId xmlns:a16="http://schemas.microsoft.com/office/drawing/2014/main" id="{31219222-6242-7285-4A3F-C6E9DC5CDA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7459" y="4868679"/>
            <a:ext cx="48664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7" name="Line 38">
            <a:extLst>
              <a:ext uri="{FF2B5EF4-FFF2-40B4-BE49-F238E27FC236}">
                <a16:creationId xmlns:a16="http://schemas.microsoft.com/office/drawing/2014/main" id="{F43C5F60-A812-2A1C-AA4B-68CB9C3B5E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7459" y="4260887"/>
            <a:ext cx="48664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8" name="Line 40">
            <a:extLst>
              <a:ext uri="{FF2B5EF4-FFF2-40B4-BE49-F238E27FC236}">
                <a16:creationId xmlns:a16="http://schemas.microsoft.com/office/drawing/2014/main" id="{1DF1568C-0CE2-CD29-EE7D-A4B6ADC675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7459" y="3653095"/>
            <a:ext cx="48664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9" name="Rectangle 43">
            <a:extLst>
              <a:ext uri="{FF2B5EF4-FFF2-40B4-BE49-F238E27FC236}">
                <a16:creationId xmlns:a16="http://schemas.microsoft.com/office/drawing/2014/main" id="{C1DB9A75-B20A-84B3-AFE9-FDD02CD58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6660" y="4775346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10</a:t>
            </a:r>
            <a:endParaRPr lang="en-US" altLang="en-US" sz="1600">
              <a:latin typeface="+mj-lt"/>
            </a:endParaRPr>
          </a:p>
        </p:txBody>
      </p:sp>
      <p:sp>
        <p:nvSpPr>
          <p:cNvPr id="140" name="Freeform 46">
            <a:extLst>
              <a:ext uri="{FF2B5EF4-FFF2-40B4-BE49-F238E27FC236}">
                <a16:creationId xmlns:a16="http://schemas.microsoft.com/office/drawing/2014/main" id="{76C7CB58-5E75-32EE-2807-5B38C0EF49F8}"/>
              </a:ext>
            </a:extLst>
          </p:cNvPr>
          <p:cNvSpPr>
            <a:spLocks/>
          </p:cNvSpPr>
          <p:nvPr/>
        </p:nvSpPr>
        <p:spPr bwMode="auto">
          <a:xfrm>
            <a:off x="6866124" y="3581255"/>
            <a:ext cx="4889083" cy="1967056"/>
          </a:xfrm>
          <a:custGeom>
            <a:avLst/>
            <a:gdLst>
              <a:gd name="T0" fmla="*/ 0 w 2813"/>
              <a:gd name="T1" fmla="*/ 0 h 1725"/>
              <a:gd name="T2" fmla="*/ 0 w 2813"/>
              <a:gd name="T3" fmla="*/ 1725 h 1725"/>
              <a:gd name="T4" fmla="*/ 2813 w 2813"/>
              <a:gd name="T5" fmla="*/ 1725 h 1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3" h="1725">
                <a:moveTo>
                  <a:pt x="0" y="0"/>
                </a:moveTo>
                <a:lnTo>
                  <a:pt x="0" y="1725"/>
                </a:lnTo>
                <a:lnTo>
                  <a:pt x="2813" y="1725"/>
                </a:lnTo>
              </a:path>
            </a:pathLst>
          </a:cu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41" name="Rectangle 47">
            <a:extLst>
              <a:ext uri="{FF2B5EF4-FFF2-40B4-BE49-F238E27FC236}">
                <a16:creationId xmlns:a16="http://schemas.microsoft.com/office/drawing/2014/main" id="{BFB75416-1E09-FEBE-E577-CC2FD5C5103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497186" y="4212184"/>
            <a:ext cx="150361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All-cause Death 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or Stroke (%)</a:t>
            </a:r>
            <a:endParaRPr lang="en-US" altLang="en-US" sz="1600">
              <a:latin typeface="+mj-lt"/>
            </a:endParaRPr>
          </a:p>
        </p:txBody>
      </p:sp>
      <p:sp>
        <p:nvSpPr>
          <p:cNvPr id="142" name="Rectangle 48">
            <a:extLst>
              <a:ext uri="{FF2B5EF4-FFF2-40B4-BE49-F238E27FC236}">
                <a16:creationId xmlns:a16="http://schemas.microsoft.com/office/drawing/2014/main" id="{4A074765-362D-F012-D181-2C480055F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3673" y="5597411"/>
            <a:ext cx="287739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Months from Implant Procedure</a:t>
            </a:r>
            <a:endParaRPr lang="en-US" altLang="en-US" sz="1600">
              <a:latin typeface="+mj-lt"/>
            </a:endParaRPr>
          </a:p>
        </p:txBody>
      </p:sp>
      <p:sp>
        <p:nvSpPr>
          <p:cNvPr id="152" name="Rectangle 66">
            <a:extLst>
              <a:ext uri="{FF2B5EF4-FFF2-40B4-BE49-F238E27FC236}">
                <a16:creationId xmlns:a16="http://schemas.microsoft.com/office/drawing/2014/main" id="{E3BAE6E8-C930-AFB2-4423-E84D0A30D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379" y="3593727"/>
            <a:ext cx="20806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n-lt"/>
              </a:rPr>
              <a:t>KM difference: -1.9%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n-lt"/>
              </a:rPr>
              <a:t>95% CI: -5.0% to 1.1%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n-lt"/>
              </a:rPr>
              <a:t>p=0.21</a:t>
            </a:r>
            <a:endParaRPr lang="en-US" altLang="en-US" sz="1600" dirty="0">
              <a:latin typeface="+mn-lt"/>
            </a:endParaRPr>
          </a:p>
        </p:txBody>
      </p:sp>
      <p:sp>
        <p:nvSpPr>
          <p:cNvPr id="153" name="Line 28">
            <a:extLst>
              <a:ext uri="{FF2B5EF4-FFF2-40B4-BE49-F238E27FC236}">
                <a16:creationId xmlns:a16="http://schemas.microsoft.com/office/drawing/2014/main" id="{9883DB66-87C3-B378-B387-871483F7AD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0357" y="5548312"/>
            <a:ext cx="4525833" cy="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4" name="Rectangle 53">
            <a:extLst>
              <a:ext uri="{FF2B5EF4-FFF2-40B4-BE49-F238E27FC236}">
                <a16:creationId xmlns:a16="http://schemas.microsoft.com/office/drawing/2014/main" id="{5A728F6C-BFCF-4871-DE94-A17DB95AA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1033" y="4997617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6699FF"/>
                </a:solidFill>
                <a:latin typeface="+mj-lt"/>
              </a:rPr>
              <a:t>1.9</a:t>
            </a:r>
          </a:p>
        </p:txBody>
      </p:sp>
      <p:sp>
        <p:nvSpPr>
          <p:cNvPr id="155" name="Rectangle 54">
            <a:extLst>
              <a:ext uri="{FF2B5EF4-FFF2-40B4-BE49-F238E27FC236}">
                <a16:creationId xmlns:a16="http://schemas.microsoft.com/office/drawing/2014/main" id="{5053E2B6-5CCD-C8A7-98AD-896C62EA8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2205" y="5152402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6699FF"/>
                </a:solidFill>
                <a:latin typeface="+mj-lt"/>
              </a:rPr>
              <a:t>3.5</a:t>
            </a:r>
          </a:p>
        </p:txBody>
      </p:sp>
      <p:sp>
        <p:nvSpPr>
          <p:cNvPr id="156" name="Rectangle 55">
            <a:extLst>
              <a:ext uri="{FF2B5EF4-FFF2-40B4-BE49-F238E27FC236}">
                <a16:creationId xmlns:a16="http://schemas.microsoft.com/office/drawing/2014/main" id="{0A78C0C3-2CCF-84B1-BBBA-9C303B6BE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506" y="4789899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ED2937"/>
                </a:solidFill>
                <a:latin typeface="+mj-lt"/>
              </a:rPr>
              <a:t>3.3</a:t>
            </a:r>
          </a:p>
        </p:txBody>
      </p:sp>
      <p:sp>
        <p:nvSpPr>
          <p:cNvPr id="157" name="Rectangle 56">
            <a:extLst>
              <a:ext uri="{FF2B5EF4-FFF2-40B4-BE49-F238E27FC236}">
                <a16:creationId xmlns:a16="http://schemas.microsoft.com/office/drawing/2014/main" id="{AD2EF969-EDAD-08FC-D00D-CA3F67CB1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2205" y="4918434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ED2937"/>
                </a:solidFill>
                <a:latin typeface="+mj-lt"/>
              </a:rPr>
              <a:t>5.4</a:t>
            </a:r>
          </a:p>
        </p:txBody>
      </p:sp>
      <p:sp>
        <p:nvSpPr>
          <p:cNvPr id="158" name="Freeform 91">
            <a:extLst>
              <a:ext uri="{FF2B5EF4-FFF2-40B4-BE49-F238E27FC236}">
                <a16:creationId xmlns:a16="http://schemas.microsoft.com/office/drawing/2014/main" id="{9E67E118-90D1-CC10-5507-2627650C994D}"/>
              </a:ext>
            </a:extLst>
          </p:cNvPr>
          <p:cNvSpPr>
            <a:spLocks/>
          </p:cNvSpPr>
          <p:nvPr/>
        </p:nvSpPr>
        <p:spPr bwMode="auto">
          <a:xfrm>
            <a:off x="7050357" y="5243299"/>
            <a:ext cx="4508527" cy="253076"/>
          </a:xfrm>
          <a:custGeom>
            <a:avLst/>
            <a:gdLst>
              <a:gd name="T0" fmla="*/ 0 w 2606"/>
              <a:gd name="T1" fmla="*/ 279 h 279"/>
              <a:gd name="T2" fmla="*/ 2 w 2606"/>
              <a:gd name="T3" fmla="*/ 279 h 279"/>
              <a:gd name="T4" fmla="*/ 2 w 2606"/>
              <a:gd name="T5" fmla="*/ 236 h 279"/>
              <a:gd name="T6" fmla="*/ 23 w 2606"/>
              <a:gd name="T7" fmla="*/ 236 h 279"/>
              <a:gd name="T8" fmla="*/ 23 w 2606"/>
              <a:gd name="T9" fmla="*/ 213 h 279"/>
              <a:gd name="T10" fmla="*/ 29 w 2606"/>
              <a:gd name="T11" fmla="*/ 213 h 279"/>
              <a:gd name="T12" fmla="*/ 29 w 2606"/>
              <a:gd name="T13" fmla="*/ 192 h 279"/>
              <a:gd name="T14" fmla="*/ 37 w 2606"/>
              <a:gd name="T15" fmla="*/ 192 h 279"/>
              <a:gd name="T16" fmla="*/ 37 w 2606"/>
              <a:gd name="T17" fmla="*/ 171 h 279"/>
              <a:gd name="T18" fmla="*/ 108 w 2606"/>
              <a:gd name="T19" fmla="*/ 171 h 279"/>
              <a:gd name="T20" fmla="*/ 108 w 2606"/>
              <a:gd name="T21" fmla="*/ 150 h 279"/>
              <a:gd name="T22" fmla="*/ 215 w 2606"/>
              <a:gd name="T23" fmla="*/ 150 h 279"/>
              <a:gd name="T24" fmla="*/ 215 w 2606"/>
              <a:gd name="T25" fmla="*/ 129 h 279"/>
              <a:gd name="T26" fmla="*/ 793 w 2606"/>
              <a:gd name="T27" fmla="*/ 129 h 279"/>
              <a:gd name="T28" fmla="*/ 793 w 2606"/>
              <a:gd name="T29" fmla="*/ 108 h 279"/>
              <a:gd name="T30" fmla="*/ 1221 w 2606"/>
              <a:gd name="T31" fmla="*/ 108 h 279"/>
              <a:gd name="T32" fmla="*/ 1221 w 2606"/>
              <a:gd name="T33" fmla="*/ 87 h 279"/>
              <a:gd name="T34" fmla="*/ 1250 w 2606"/>
              <a:gd name="T35" fmla="*/ 87 h 279"/>
              <a:gd name="T36" fmla="*/ 1250 w 2606"/>
              <a:gd name="T37" fmla="*/ 66 h 279"/>
              <a:gd name="T38" fmla="*/ 1592 w 2606"/>
              <a:gd name="T39" fmla="*/ 66 h 279"/>
              <a:gd name="T40" fmla="*/ 1592 w 2606"/>
              <a:gd name="T41" fmla="*/ 44 h 279"/>
              <a:gd name="T42" fmla="*/ 1607 w 2606"/>
              <a:gd name="T43" fmla="*/ 44 h 279"/>
              <a:gd name="T44" fmla="*/ 1607 w 2606"/>
              <a:gd name="T45" fmla="*/ 23 h 279"/>
              <a:gd name="T46" fmla="*/ 2085 w 2606"/>
              <a:gd name="T47" fmla="*/ 23 h 279"/>
              <a:gd name="T48" fmla="*/ 2085 w 2606"/>
              <a:gd name="T49" fmla="*/ 0 h 279"/>
              <a:gd name="T50" fmla="*/ 2606 w 2606"/>
              <a:gd name="T51" fmla="*/ 0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606" h="279">
                <a:moveTo>
                  <a:pt x="0" y="279"/>
                </a:moveTo>
                <a:lnTo>
                  <a:pt x="2" y="279"/>
                </a:lnTo>
                <a:lnTo>
                  <a:pt x="2" y="236"/>
                </a:lnTo>
                <a:lnTo>
                  <a:pt x="23" y="236"/>
                </a:lnTo>
                <a:lnTo>
                  <a:pt x="23" y="213"/>
                </a:lnTo>
                <a:lnTo>
                  <a:pt x="29" y="213"/>
                </a:lnTo>
                <a:lnTo>
                  <a:pt x="29" y="192"/>
                </a:lnTo>
                <a:lnTo>
                  <a:pt x="37" y="192"/>
                </a:lnTo>
                <a:lnTo>
                  <a:pt x="37" y="171"/>
                </a:lnTo>
                <a:lnTo>
                  <a:pt x="108" y="171"/>
                </a:lnTo>
                <a:lnTo>
                  <a:pt x="108" y="150"/>
                </a:lnTo>
                <a:lnTo>
                  <a:pt x="215" y="150"/>
                </a:lnTo>
                <a:lnTo>
                  <a:pt x="215" y="129"/>
                </a:lnTo>
                <a:lnTo>
                  <a:pt x="793" y="129"/>
                </a:lnTo>
                <a:lnTo>
                  <a:pt x="793" y="108"/>
                </a:lnTo>
                <a:lnTo>
                  <a:pt x="1221" y="108"/>
                </a:lnTo>
                <a:lnTo>
                  <a:pt x="1221" y="87"/>
                </a:lnTo>
                <a:lnTo>
                  <a:pt x="1250" y="87"/>
                </a:lnTo>
                <a:lnTo>
                  <a:pt x="1250" y="66"/>
                </a:lnTo>
                <a:lnTo>
                  <a:pt x="1592" y="66"/>
                </a:lnTo>
                <a:lnTo>
                  <a:pt x="1592" y="44"/>
                </a:lnTo>
                <a:lnTo>
                  <a:pt x="1607" y="44"/>
                </a:lnTo>
                <a:lnTo>
                  <a:pt x="1607" y="23"/>
                </a:lnTo>
                <a:lnTo>
                  <a:pt x="2085" y="23"/>
                </a:lnTo>
                <a:lnTo>
                  <a:pt x="2085" y="0"/>
                </a:lnTo>
                <a:lnTo>
                  <a:pt x="2606" y="0"/>
                </a:lnTo>
              </a:path>
            </a:pathLst>
          </a:custGeom>
          <a:noFill/>
          <a:ln w="38100" cap="rnd">
            <a:solidFill>
              <a:srgbClr val="66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9" name="Freeform 92">
            <a:extLst>
              <a:ext uri="{FF2B5EF4-FFF2-40B4-BE49-F238E27FC236}">
                <a16:creationId xmlns:a16="http://schemas.microsoft.com/office/drawing/2014/main" id="{49722147-729C-7EF2-9F2F-0FA0C203B59F}"/>
              </a:ext>
            </a:extLst>
          </p:cNvPr>
          <p:cNvSpPr>
            <a:spLocks/>
          </p:cNvSpPr>
          <p:nvPr/>
        </p:nvSpPr>
        <p:spPr bwMode="auto">
          <a:xfrm>
            <a:off x="7067663" y="5106329"/>
            <a:ext cx="4508527" cy="390048"/>
          </a:xfrm>
          <a:custGeom>
            <a:avLst/>
            <a:gdLst>
              <a:gd name="T0" fmla="*/ 0 w 2606"/>
              <a:gd name="T1" fmla="*/ 430 h 430"/>
              <a:gd name="T2" fmla="*/ 2 w 2606"/>
              <a:gd name="T3" fmla="*/ 430 h 430"/>
              <a:gd name="T4" fmla="*/ 2 w 2606"/>
              <a:gd name="T5" fmla="*/ 334 h 430"/>
              <a:gd name="T6" fmla="*/ 8 w 2606"/>
              <a:gd name="T7" fmla="*/ 334 h 430"/>
              <a:gd name="T8" fmla="*/ 8 w 2606"/>
              <a:gd name="T9" fmla="*/ 311 h 430"/>
              <a:gd name="T10" fmla="*/ 23 w 2606"/>
              <a:gd name="T11" fmla="*/ 311 h 430"/>
              <a:gd name="T12" fmla="*/ 23 w 2606"/>
              <a:gd name="T13" fmla="*/ 286 h 430"/>
              <a:gd name="T14" fmla="*/ 29 w 2606"/>
              <a:gd name="T15" fmla="*/ 286 h 430"/>
              <a:gd name="T16" fmla="*/ 29 w 2606"/>
              <a:gd name="T17" fmla="*/ 263 h 430"/>
              <a:gd name="T18" fmla="*/ 37 w 2606"/>
              <a:gd name="T19" fmla="*/ 263 h 430"/>
              <a:gd name="T20" fmla="*/ 37 w 2606"/>
              <a:gd name="T21" fmla="*/ 240 h 430"/>
              <a:gd name="T22" fmla="*/ 65 w 2606"/>
              <a:gd name="T23" fmla="*/ 240 h 430"/>
              <a:gd name="T24" fmla="*/ 65 w 2606"/>
              <a:gd name="T25" fmla="*/ 215 h 430"/>
              <a:gd name="T26" fmla="*/ 94 w 2606"/>
              <a:gd name="T27" fmla="*/ 215 h 430"/>
              <a:gd name="T28" fmla="*/ 94 w 2606"/>
              <a:gd name="T29" fmla="*/ 192 h 430"/>
              <a:gd name="T30" fmla="*/ 102 w 2606"/>
              <a:gd name="T31" fmla="*/ 192 h 430"/>
              <a:gd name="T32" fmla="*/ 102 w 2606"/>
              <a:gd name="T33" fmla="*/ 167 h 430"/>
              <a:gd name="T34" fmla="*/ 307 w 2606"/>
              <a:gd name="T35" fmla="*/ 167 h 430"/>
              <a:gd name="T36" fmla="*/ 307 w 2606"/>
              <a:gd name="T37" fmla="*/ 144 h 430"/>
              <a:gd name="T38" fmla="*/ 657 w 2606"/>
              <a:gd name="T39" fmla="*/ 144 h 430"/>
              <a:gd name="T40" fmla="*/ 657 w 2606"/>
              <a:gd name="T41" fmla="*/ 119 h 430"/>
              <a:gd name="T42" fmla="*/ 1171 w 2606"/>
              <a:gd name="T43" fmla="*/ 119 h 430"/>
              <a:gd name="T44" fmla="*/ 1171 w 2606"/>
              <a:gd name="T45" fmla="*/ 96 h 430"/>
              <a:gd name="T46" fmla="*/ 1250 w 2606"/>
              <a:gd name="T47" fmla="*/ 96 h 430"/>
              <a:gd name="T48" fmla="*/ 1250 w 2606"/>
              <a:gd name="T49" fmla="*/ 71 h 430"/>
              <a:gd name="T50" fmla="*/ 1663 w 2606"/>
              <a:gd name="T51" fmla="*/ 71 h 430"/>
              <a:gd name="T52" fmla="*/ 1663 w 2606"/>
              <a:gd name="T53" fmla="*/ 48 h 430"/>
              <a:gd name="T54" fmla="*/ 1678 w 2606"/>
              <a:gd name="T55" fmla="*/ 48 h 430"/>
              <a:gd name="T56" fmla="*/ 1678 w 2606"/>
              <a:gd name="T57" fmla="*/ 23 h 430"/>
              <a:gd name="T58" fmla="*/ 1813 w 2606"/>
              <a:gd name="T59" fmla="*/ 23 h 430"/>
              <a:gd name="T60" fmla="*/ 1813 w 2606"/>
              <a:gd name="T61" fmla="*/ 0 h 430"/>
              <a:gd name="T62" fmla="*/ 2606 w 2606"/>
              <a:gd name="T63" fmla="*/ 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606" h="430">
                <a:moveTo>
                  <a:pt x="0" y="430"/>
                </a:moveTo>
                <a:lnTo>
                  <a:pt x="2" y="430"/>
                </a:lnTo>
                <a:lnTo>
                  <a:pt x="2" y="334"/>
                </a:lnTo>
                <a:lnTo>
                  <a:pt x="8" y="334"/>
                </a:lnTo>
                <a:lnTo>
                  <a:pt x="8" y="311"/>
                </a:lnTo>
                <a:lnTo>
                  <a:pt x="23" y="311"/>
                </a:lnTo>
                <a:lnTo>
                  <a:pt x="23" y="286"/>
                </a:lnTo>
                <a:lnTo>
                  <a:pt x="29" y="286"/>
                </a:lnTo>
                <a:lnTo>
                  <a:pt x="29" y="263"/>
                </a:lnTo>
                <a:lnTo>
                  <a:pt x="37" y="263"/>
                </a:lnTo>
                <a:lnTo>
                  <a:pt x="37" y="240"/>
                </a:lnTo>
                <a:lnTo>
                  <a:pt x="65" y="240"/>
                </a:lnTo>
                <a:lnTo>
                  <a:pt x="65" y="215"/>
                </a:lnTo>
                <a:lnTo>
                  <a:pt x="94" y="215"/>
                </a:lnTo>
                <a:lnTo>
                  <a:pt x="94" y="192"/>
                </a:lnTo>
                <a:lnTo>
                  <a:pt x="102" y="192"/>
                </a:lnTo>
                <a:lnTo>
                  <a:pt x="102" y="167"/>
                </a:lnTo>
                <a:lnTo>
                  <a:pt x="307" y="167"/>
                </a:lnTo>
                <a:lnTo>
                  <a:pt x="307" y="144"/>
                </a:lnTo>
                <a:lnTo>
                  <a:pt x="657" y="144"/>
                </a:lnTo>
                <a:lnTo>
                  <a:pt x="657" y="119"/>
                </a:lnTo>
                <a:lnTo>
                  <a:pt x="1171" y="119"/>
                </a:lnTo>
                <a:lnTo>
                  <a:pt x="1171" y="96"/>
                </a:lnTo>
                <a:lnTo>
                  <a:pt x="1250" y="96"/>
                </a:lnTo>
                <a:lnTo>
                  <a:pt x="1250" y="71"/>
                </a:lnTo>
                <a:lnTo>
                  <a:pt x="1663" y="71"/>
                </a:lnTo>
                <a:lnTo>
                  <a:pt x="1663" y="48"/>
                </a:lnTo>
                <a:lnTo>
                  <a:pt x="1678" y="48"/>
                </a:lnTo>
                <a:lnTo>
                  <a:pt x="1678" y="23"/>
                </a:lnTo>
                <a:lnTo>
                  <a:pt x="1813" y="23"/>
                </a:lnTo>
                <a:lnTo>
                  <a:pt x="1813" y="0"/>
                </a:lnTo>
                <a:lnTo>
                  <a:pt x="2606" y="0"/>
                </a:lnTo>
              </a:path>
            </a:pathLst>
          </a:custGeom>
          <a:noFill/>
          <a:ln w="38100" cap="rnd">
            <a:solidFill>
              <a:srgbClr val="ED293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60" name="Rectangle 43">
            <a:extLst>
              <a:ext uri="{FF2B5EF4-FFF2-40B4-BE49-F238E27FC236}">
                <a16:creationId xmlns:a16="http://schemas.microsoft.com/office/drawing/2014/main" id="{2102232A-D786-7057-B8B6-99FB1AF90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6660" y="4155763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20</a:t>
            </a:r>
            <a:endParaRPr lang="en-US" altLang="en-US" sz="1600">
              <a:latin typeface="+mj-lt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EE753DB8-886C-841B-6744-C03F643B7B68}"/>
              </a:ext>
            </a:extLst>
          </p:cNvPr>
          <p:cNvGrpSpPr/>
          <p:nvPr/>
        </p:nvGrpSpPr>
        <p:grpSpPr>
          <a:xfrm>
            <a:off x="10817005" y="1060215"/>
            <a:ext cx="1109876" cy="448846"/>
            <a:chOff x="3606905" y="745060"/>
            <a:chExt cx="832407" cy="336635"/>
          </a:xfrm>
        </p:grpSpPr>
        <p:sp>
          <p:nvSpPr>
            <p:cNvPr id="168" name="Line 49">
              <a:extLst>
                <a:ext uri="{FF2B5EF4-FFF2-40B4-BE49-F238E27FC236}">
                  <a16:creationId xmlns:a16="http://schemas.microsoft.com/office/drawing/2014/main" id="{9A54E5DC-35CF-10F4-D30C-36219AB9C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6905" y="995434"/>
              <a:ext cx="330430" cy="0"/>
            </a:xfrm>
            <a:prstGeom prst="line">
              <a:avLst/>
            </a:prstGeom>
            <a:noFill/>
            <a:ln w="38100" cap="rnd">
              <a:solidFill>
                <a:srgbClr val="6699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9" name="Line 50">
              <a:extLst>
                <a:ext uri="{FF2B5EF4-FFF2-40B4-BE49-F238E27FC236}">
                  <a16:creationId xmlns:a16="http://schemas.microsoft.com/office/drawing/2014/main" id="{E705D052-B80B-BE69-15C4-FD3721C89A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6905" y="835454"/>
              <a:ext cx="330430" cy="0"/>
            </a:xfrm>
            <a:prstGeom prst="line">
              <a:avLst/>
            </a:prstGeom>
            <a:noFill/>
            <a:ln w="38100" cap="rnd">
              <a:solidFill>
                <a:srgbClr val="ED293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0" name="Rectangle 51">
              <a:extLst>
                <a:ext uri="{FF2B5EF4-FFF2-40B4-BE49-F238E27FC236}">
                  <a16:creationId xmlns:a16="http://schemas.microsoft.com/office/drawing/2014/main" id="{8B2D6053-AFB3-9A87-5364-CD9D58E39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231" y="920112"/>
              <a:ext cx="339468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+mn-lt"/>
                </a:rPr>
                <a:t>TAVR</a:t>
              </a:r>
              <a:endParaRPr lang="en-US" altLang="en-US" sz="1400">
                <a:latin typeface="+mn-lt"/>
              </a:endParaRPr>
            </a:p>
          </p:txBody>
        </p:sp>
        <p:sp>
          <p:nvSpPr>
            <p:cNvPr id="171" name="Rectangle 52">
              <a:extLst>
                <a:ext uri="{FF2B5EF4-FFF2-40B4-BE49-F238E27FC236}">
                  <a16:creationId xmlns:a16="http://schemas.microsoft.com/office/drawing/2014/main" id="{08EE3C47-D99E-40CD-6AB0-CE5A2793D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231" y="745060"/>
              <a:ext cx="47008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+mn-lt"/>
                </a:rPr>
                <a:t>Surgery</a:t>
              </a:r>
              <a:endParaRPr lang="en-US" altLang="en-US" sz="140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323533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A graph of a bar&#10;&#10;Description automatically generated with medium confidence">
            <a:extLst>
              <a:ext uri="{FF2B5EF4-FFF2-40B4-BE49-F238E27FC236}">
                <a16:creationId xmlns:a16="http://schemas.microsoft.com/office/drawing/2014/main" id="{7659B552-376D-B6BE-37B4-49917DBB093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7" r="26123"/>
          <a:stretch/>
        </p:blipFill>
        <p:spPr>
          <a:xfrm>
            <a:off x="1882341" y="1074790"/>
            <a:ext cx="8385558" cy="44122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D5CD50-9E4E-9F8F-CD07-5AE81D600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98105"/>
            <a:ext cx="10358967" cy="1095360"/>
          </a:xfrm>
        </p:spPr>
        <p:txBody>
          <a:bodyPr/>
          <a:lstStyle/>
          <a:p>
            <a:r>
              <a:rPr lang="en-US" dirty="0"/>
              <a:t>Paravalvular Aortic Regurgitation</a:t>
            </a:r>
          </a:p>
        </p:txBody>
      </p:sp>
      <p:sp>
        <p:nvSpPr>
          <p:cNvPr id="24" name="Rectangle 56">
            <a:extLst>
              <a:ext uri="{FF2B5EF4-FFF2-40B4-BE49-F238E27FC236}">
                <a16:creationId xmlns:a16="http://schemas.microsoft.com/office/drawing/2014/main" id="{CA5932D5-3564-DF74-C6B6-C5405A5B5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5202" y="3801861"/>
            <a:ext cx="58189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1D384C"/>
                </a:solidFill>
                <a:latin typeface="+mj-lt"/>
              </a:rPr>
              <a:t>79.6%</a:t>
            </a:r>
          </a:p>
        </p:txBody>
      </p:sp>
      <p:sp>
        <p:nvSpPr>
          <p:cNvPr id="26" name="Rectangle 250">
            <a:extLst>
              <a:ext uri="{FF2B5EF4-FFF2-40B4-BE49-F238E27FC236}">
                <a16:creationId xmlns:a16="http://schemas.microsoft.com/office/drawing/2014/main" id="{115B123F-26F4-3827-4DED-17EDE7BBE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3718" y="3801861"/>
            <a:ext cx="59593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1D384C"/>
                </a:solidFill>
                <a:latin typeface="+mn-lt"/>
              </a:rPr>
              <a:t>97.4%</a:t>
            </a:r>
          </a:p>
        </p:txBody>
      </p:sp>
      <p:sp>
        <p:nvSpPr>
          <p:cNvPr id="28" name="Rectangle 250">
            <a:extLst>
              <a:ext uri="{FF2B5EF4-FFF2-40B4-BE49-F238E27FC236}">
                <a16:creationId xmlns:a16="http://schemas.microsoft.com/office/drawing/2014/main" id="{0ABBDDA6-BFFC-E1EE-4E53-2142563CD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042" y="3801861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1D384C"/>
                </a:solidFill>
                <a:latin typeface="+mn-lt"/>
              </a:rPr>
              <a:t>79.0%</a:t>
            </a:r>
          </a:p>
        </p:txBody>
      </p:sp>
      <p:sp>
        <p:nvSpPr>
          <p:cNvPr id="33" name="Rectangle 250">
            <a:extLst>
              <a:ext uri="{FF2B5EF4-FFF2-40B4-BE49-F238E27FC236}">
                <a16:creationId xmlns:a16="http://schemas.microsoft.com/office/drawing/2014/main" id="{E4DEF7EA-B87A-4E02-DE3D-D8E8DA9D0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49" y="3801861"/>
            <a:ext cx="58189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1D384C"/>
                </a:solidFill>
                <a:latin typeface="+mn-lt"/>
              </a:rPr>
              <a:t>97.8%</a:t>
            </a:r>
          </a:p>
        </p:txBody>
      </p:sp>
      <p:sp>
        <p:nvSpPr>
          <p:cNvPr id="36" name="Rectangle 32">
            <a:extLst>
              <a:ext uri="{FF2B5EF4-FFF2-40B4-BE49-F238E27FC236}">
                <a16:creationId xmlns:a16="http://schemas.microsoft.com/office/drawing/2014/main" id="{D7195343-9FAD-30CE-D995-9E9BACCF3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207" y="5521195"/>
            <a:ext cx="5817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1 Year</a:t>
            </a:r>
            <a:endParaRPr lang="en-US" altLang="en-US" sz="1600" dirty="0">
              <a:latin typeface="+mj-lt"/>
            </a:endParaRPr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25373293-1618-E7F2-ADBB-4D7431C24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5102" y="5607554"/>
            <a:ext cx="7518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30 Days</a:t>
            </a:r>
            <a:endParaRPr lang="en-US" altLang="en-US" sz="1600">
              <a:latin typeface="+mj-lt"/>
            </a:endParaRPr>
          </a:p>
        </p:txBody>
      </p:sp>
      <p:sp>
        <p:nvSpPr>
          <p:cNvPr id="41" name="Rectangle 32">
            <a:extLst>
              <a:ext uri="{FF2B5EF4-FFF2-40B4-BE49-F238E27FC236}">
                <a16:creationId xmlns:a16="http://schemas.microsoft.com/office/drawing/2014/main" id="{E1EF3FEA-547B-EFB4-0277-2373DD10C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5876" y="5415391"/>
            <a:ext cx="51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TAVR</a:t>
            </a:r>
            <a:endParaRPr lang="en-US" altLang="en-US" sz="1600" dirty="0">
              <a:latin typeface="+mj-lt"/>
            </a:endParaRPr>
          </a:p>
        </p:txBody>
      </p:sp>
      <p:sp>
        <p:nvSpPr>
          <p:cNvPr id="44" name="Rectangle 56">
            <a:extLst>
              <a:ext uri="{FF2B5EF4-FFF2-40B4-BE49-F238E27FC236}">
                <a16:creationId xmlns:a16="http://schemas.microsoft.com/office/drawing/2014/main" id="{52845700-80B1-090B-5D39-C996A5391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2006" y="2489999"/>
            <a:ext cx="58189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+mj-lt"/>
              </a:rPr>
              <a:t>19.5%</a:t>
            </a:r>
          </a:p>
        </p:txBody>
      </p:sp>
      <p:sp>
        <p:nvSpPr>
          <p:cNvPr id="46" name="Rectangle 250">
            <a:extLst>
              <a:ext uri="{FF2B5EF4-FFF2-40B4-BE49-F238E27FC236}">
                <a16:creationId xmlns:a16="http://schemas.microsoft.com/office/drawing/2014/main" id="{C0565129-94D1-0745-CF8B-875387CC7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61" y="2461434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+mn-lt"/>
              </a:rPr>
              <a:t>20.3%</a:t>
            </a:r>
          </a:p>
        </p:txBody>
      </p:sp>
      <p:sp>
        <p:nvSpPr>
          <p:cNvPr id="48" name="Rectangle 56">
            <a:extLst>
              <a:ext uri="{FF2B5EF4-FFF2-40B4-BE49-F238E27FC236}">
                <a16:creationId xmlns:a16="http://schemas.microsoft.com/office/drawing/2014/main" id="{602C558F-1479-E14B-FC51-1B06408A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078" y="2190921"/>
            <a:ext cx="46807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+mj-lt"/>
              </a:rPr>
              <a:t>2.6%</a:t>
            </a:r>
          </a:p>
        </p:txBody>
      </p:sp>
      <p:sp>
        <p:nvSpPr>
          <p:cNvPr id="49" name="Rectangle 56">
            <a:extLst>
              <a:ext uri="{FF2B5EF4-FFF2-40B4-BE49-F238E27FC236}">
                <a16:creationId xmlns:a16="http://schemas.microsoft.com/office/drawing/2014/main" id="{3E7F0EEF-A7DF-DB98-F332-FC3B2D486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3899" y="2190921"/>
            <a:ext cx="46807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+mj-lt"/>
              </a:rPr>
              <a:t>1.8%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50D74B1-1496-E5DA-0C26-731C6BC0B196}"/>
              </a:ext>
            </a:extLst>
          </p:cNvPr>
          <p:cNvSpPr/>
          <p:nvPr/>
        </p:nvSpPr>
        <p:spPr bwMode="auto">
          <a:xfrm rot="16200000">
            <a:off x="4118260" y="892067"/>
            <a:ext cx="245437" cy="1912712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endParaRPr lang="en-US" sz="2400" b="1" i="1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4949391-13F2-D8D9-503B-5DC00B3BD528}"/>
              </a:ext>
            </a:extLst>
          </p:cNvPr>
          <p:cNvSpPr txBox="1"/>
          <p:nvPr/>
        </p:nvSpPr>
        <p:spPr>
          <a:xfrm>
            <a:off x="3749204" y="1395009"/>
            <a:ext cx="931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D384C"/>
                </a:solidFill>
              </a:rPr>
              <a:t>p&lt;0.001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99222C0-BAE6-B820-C7C9-B1EE6921BF5E}"/>
              </a:ext>
            </a:extLst>
          </p:cNvPr>
          <p:cNvSpPr txBox="1"/>
          <p:nvPr/>
        </p:nvSpPr>
        <p:spPr>
          <a:xfrm>
            <a:off x="7581682" y="1395009"/>
            <a:ext cx="931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D384C"/>
                </a:solidFill>
              </a:rPr>
              <a:t>p&lt;0.001</a:t>
            </a:r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90436B6A-E260-1751-DBD0-81CB0C3406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446" y="6161232"/>
            <a:ext cx="1376119" cy="6967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993A7A9-133D-6F88-C221-449541C127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5054" y="6270277"/>
            <a:ext cx="921893" cy="5531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441FF2E-A3D8-B5F2-7BCD-021DBFA5C7A1}"/>
              </a:ext>
            </a:extLst>
          </p:cNvPr>
          <p:cNvSpPr txBox="1"/>
          <p:nvPr/>
        </p:nvSpPr>
        <p:spPr>
          <a:xfrm>
            <a:off x="10625853" y="5659044"/>
            <a:ext cx="2542923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>
                <a:solidFill>
                  <a:srgbClr val="6699FF"/>
                </a:solidFill>
              </a:rPr>
              <a:t>Echo core lab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1E7E20C2-B171-9083-750C-263950005794}"/>
              </a:ext>
            </a:extLst>
          </p:cNvPr>
          <p:cNvSpPr/>
          <p:nvPr/>
        </p:nvSpPr>
        <p:spPr bwMode="auto">
          <a:xfrm rot="16200000">
            <a:off x="7928650" y="841809"/>
            <a:ext cx="237731" cy="1911096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endParaRPr lang="en-US" sz="2400" b="1" i="1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</a:endParaRPr>
          </a:p>
        </p:txBody>
      </p:sp>
      <p:sp>
        <p:nvSpPr>
          <p:cNvPr id="23" name="Rectangle 32">
            <a:extLst>
              <a:ext uri="{FF2B5EF4-FFF2-40B4-BE49-F238E27FC236}">
                <a16:creationId xmlns:a16="http://schemas.microsoft.com/office/drawing/2014/main" id="{386EDB33-0BE3-E2C9-86E7-1E2320C67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1537" y="5415391"/>
            <a:ext cx="51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TAVR</a:t>
            </a:r>
            <a:endParaRPr lang="en-US" altLang="en-US" sz="1600" dirty="0"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9778CB-591E-FC97-9DB5-CC05CC81A200}"/>
              </a:ext>
            </a:extLst>
          </p:cNvPr>
          <p:cNvSpPr txBox="1"/>
          <p:nvPr/>
        </p:nvSpPr>
        <p:spPr>
          <a:xfrm>
            <a:off x="3005161" y="1907207"/>
            <a:ext cx="797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0.6%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D6C311F-F928-9DC7-55D5-BC25AF6D3C9C}"/>
              </a:ext>
            </a:extLst>
          </p:cNvPr>
          <p:cNvSpPr txBox="1"/>
          <p:nvPr/>
        </p:nvSpPr>
        <p:spPr>
          <a:xfrm>
            <a:off x="6751216" y="1907207"/>
            <a:ext cx="797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0.9%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7682301-5EFB-F92B-D2D5-89B94DC1F250}"/>
              </a:ext>
            </a:extLst>
          </p:cNvPr>
          <p:cNvSpPr txBox="1"/>
          <p:nvPr/>
        </p:nvSpPr>
        <p:spPr>
          <a:xfrm>
            <a:off x="8622113" y="1907207"/>
            <a:ext cx="797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0.4%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256B88-14B9-84E3-E183-ED7857C5AAA3}"/>
              </a:ext>
            </a:extLst>
          </p:cNvPr>
          <p:cNvSpPr txBox="1"/>
          <p:nvPr/>
        </p:nvSpPr>
        <p:spPr>
          <a:xfrm>
            <a:off x="4886480" y="1907207"/>
            <a:ext cx="797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0.0%</a:t>
            </a:r>
          </a:p>
        </p:txBody>
      </p:sp>
      <p:pic>
        <p:nvPicPr>
          <p:cNvPr id="30" name="Picture 29" descr="A graph of a bar&#10;&#10;Description automatically generated with medium confidence">
            <a:extLst>
              <a:ext uri="{FF2B5EF4-FFF2-40B4-BE49-F238E27FC236}">
                <a16:creationId xmlns:a16="http://schemas.microsoft.com/office/drawing/2014/main" id="{7394B387-524E-C672-78C1-A01A5B8A947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37" b="67872"/>
          <a:stretch/>
        </p:blipFill>
        <p:spPr>
          <a:xfrm>
            <a:off x="9752964" y="2205493"/>
            <a:ext cx="1735072" cy="991035"/>
          </a:xfrm>
          <a:prstGeom prst="rect">
            <a:avLst/>
          </a:prstGeom>
        </p:spPr>
      </p:pic>
      <p:sp>
        <p:nvSpPr>
          <p:cNvPr id="17" name="Rectangle 41">
            <a:extLst>
              <a:ext uri="{FF2B5EF4-FFF2-40B4-BE49-F238E27FC236}">
                <a16:creationId xmlns:a16="http://schemas.microsoft.com/office/drawing/2014/main" id="{95867FCA-AFDB-3436-1D63-91004E706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481" y="5200805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18" name="Rectangle 42">
            <a:extLst>
              <a:ext uri="{FF2B5EF4-FFF2-40B4-BE49-F238E27FC236}">
                <a16:creationId xmlns:a16="http://schemas.microsoft.com/office/drawing/2014/main" id="{5F70E031-5EA2-3A8A-715A-974DC62F3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079" y="3640087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50</a:t>
            </a:r>
            <a:endParaRPr lang="en-US" altLang="en-US" sz="16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3CC637ED-C130-CED2-57B3-5E2CE28A9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259" y="2082383"/>
            <a:ext cx="34144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100</a:t>
            </a:r>
            <a:endParaRPr lang="en-US" altLang="en-US" sz="1600" dirty="0">
              <a:latin typeface="+mj-lt"/>
            </a:endParaRPr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B931B311-A74E-B656-A455-38287FC83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135" y="5415391"/>
            <a:ext cx="7181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Surgery</a:t>
            </a:r>
            <a:endParaRPr lang="en-US" altLang="en-US" sz="1600" dirty="0">
              <a:latin typeface="+mj-lt"/>
            </a:endParaRPr>
          </a:p>
        </p:txBody>
      </p:sp>
      <p:sp>
        <p:nvSpPr>
          <p:cNvPr id="63" name="Rectangle 32">
            <a:extLst>
              <a:ext uri="{FF2B5EF4-FFF2-40B4-BE49-F238E27FC236}">
                <a16:creationId xmlns:a16="http://schemas.microsoft.com/office/drawing/2014/main" id="{D053B9EA-F407-E500-2D9A-23D019A2D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9474" y="5415391"/>
            <a:ext cx="7181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Surgery</a:t>
            </a:r>
            <a:endParaRPr lang="en-US" altLang="en-US" sz="1600" dirty="0">
              <a:latin typeface="+mj-lt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9BF1673-6E0E-DBE9-BEB7-FE59023FC5E6}"/>
              </a:ext>
            </a:extLst>
          </p:cNvPr>
          <p:cNvSpPr txBox="1"/>
          <p:nvPr/>
        </p:nvSpPr>
        <p:spPr>
          <a:xfrm>
            <a:off x="2021658" y="879778"/>
            <a:ext cx="7693839" cy="503215"/>
          </a:xfrm>
          <a:prstGeom prst="rect">
            <a:avLst/>
          </a:prstGeom>
          <a:solidFill>
            <a:srgbClr val="203864"/>
          </a:solidFill>
          <a:ln>
            <a:solidFill>
              <a:srgbClr val="1D384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99% </a:t>
            </a:r>
            <a:r>
              <a:rPr lang="en-US" sz="2670" dirty="0"/>
              <a:t>patients</a:t>
            </a:r>
            <a:r>
              <a:rPr lang="en-US" sz="2400" dirty="0"/>
              <a:t> had ≤ Mild PV AR at 30 days and 1 year</a:t>
            </a:r>
            <a:endParaRPr lang="en-US" sz="2667" dirty="0"/>
          </a:p>
        </p:txBody>
      </p:sp>
    </p:spTree>
    <p:extLst>
      <p:ext uri="{BB962C8B-B14F-4D97-AF65-F5344CB8AC3E}">
        <p14:creationId xmlns:p14="http://schemas.microsoft.com/office/powerpoint/2010/main" val="21753362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A graph of blue bars&#10;&#10;Description automatically generated with medium confidence">
            <a:extLst>
              <a:ext uri="{FF2B5EF4-FFF2-40B4-BE49-F238E27FC236}">
                <a16:creationId xmlns:a16="http://schemas.microsoft.com/office/drawing/2014/main" id="{163A49BA-B5FC-1C9B-6B40-042BC91007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449"/>
          <a:stretch/>
        </p:blipFill>
        <p:spPr>
          <a:xfrm>
            <a:off x="1855833" y="1055334"/>
            <a:ext cx="8033920" cy="44471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EC4668-64C1-F2B0-2B56-A97BAD6C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254812"/>
            <a:ext cx="10358967" cy="755651"/>
          </a:xfrm>
        </p:spPr>
        <p:txBody>
          <a:bodyPr/>
          <a:lstStyle/>
          <a:p>
            <a:r>
              <a:rPr lang="en-US"/>
              <a:t>Symptoms: NYHA Functional Classifications</a:t>
            </a:r>
          </a:p>
        </p:txBody>
      </p:sp>
      <p:sp>
        <p:nvSpPr>
          <p:cNvPr id="129" name="Rectangle 41">
            <a:extLst>
              <a:ext uri="{FF2B5EF4-FFF2-40B4-BE49-F238E27FC236}">
                <a16:creationId xmlns:a16="http://schemas.microsoft.com/office/drawing/2014/main" id="{64330BDB-462D-4598-1C82-5F1C560CF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481" y="5200805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0</a:t>
            </a:r>
            <a:endParaRPr lang="en-US" altLang="en-US" sz="1600">
              <a:latin typeface="+mj-lt"/>
            </a:endParaRPr>
          </a:p>
        </p:txBody>
      </p:sp>
      <p:sp>
        <p:nvSpPr>
          <p:cNvPr id="130" name="Rectangle 42">
            <a:extLst>
              <a:ext uri="{FF2B5EF4-FFF2-40B4-BE49-F238E27FC236}">
                <a16:creationId xmlns:a16="http://schemas.microsoft.com/office/drawing/2014/main" id="{3E9DCEB1-5965-D4F3-228D-404DBE99A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079" y="3640087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50</a:t>
            </a:r>
            <a:endParaRPr lang="en-US" altLang="en-US" sz="1600">
              <a:latin typeface="+mj-lt"/>
            </a:endParaRPr>
          </a:p>
        </p:txBody>
      </p:sp>
      <p:sp>
        <p:nvSpPr>
          <p:cNvPr id="131" name="Rectangle 45">
            <a:extLst>
              <a:ext uri="{FF2B5EF4-FFF2-40B4-BE49-F238E27FC236}">
                <a16:creationId xmlns:a16="http://schemas.microsoft.com/office/drawing/2014/main" id="{89D12A1E-578E-81A1-2EF7-395C3D2F0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259" y="2082383"/>
            <a:ext cx="34144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100</a:t>
            </a:r>
            <a:endParaRPr lang="en-US" altLang="en-US" sz="1600" dirty="0">
              <a:latin typeface="+mj-lt"/>
            </a:endParaRPr>
          </a:p>
        </p:txBody>
      </p:sp>
      <p:sp>
        <p:nvSpPr>
          <p:cNvPr id="132" name="Rectangle 47">
            <a:extLst>
              <a:ext uri="{FF2B5EF4-FFF2-40B4-BE49-F238E27FC236}">
                <a16:creationId xmlns:a16="http://schemas.microsoft.com/office/drawing/2014/main" id="{B18156C7-77CD-2538-26A5-1FB11F5068C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70868" y="3322610"/>
            <a:ext cx="27194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% Valve Implanted Population</a:t>
            </a:r>
            <a:endParaRPr lang="en-US" altLang="en-US" sz="1600" dirty="0">
              <a:latin typeface="+mj-lt"/>
            </a:endParaRPr>
          </a:p>
        </p:txBody>
      </p:sp>
      <p:sp>
        <p:nvSpPr>
          <p:cNvPr id="133" name="Rectangle 32">
            <a:extLst>
              <a:ext uri="{FF2B5EF4-FFF2-40B4-BE49-F238E27FC236}">
                <a16:creationId xmlns:a16="http://schemas.microsoft.com/office/drawing/2014/main" id="{68A4D3E9-6BFF-A373-7E1E-7359CDD14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154" y="5470758"/>
            <a:ext cx="7181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Surgery</a:t>
            </a:r>
            <a:endParaRPr lang="en-US" altLang="en-US" sz="1600" dirty="0">
              <a:latin typeface="+mj-lt"/>
            </a:endParaRPr>
          </a:p>
        </p:txBody>
      </p:sp>
      <p:sp>
        <p:nvSpPr>
          <p:cNvPr id="135" name="Rectangle 32">
            <a:extLst>
              <a:ext uri="{FF2B5EF4-FFF2-40B4-BE49-F238E27FC236}">
                <a16:creationId xmlns:a16="http://schemas.microsoft.com/office/drawing/2014/main" id="{A9571D65-2161-5E29-7C89-D0E8BE518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7103" y="5704085"/>
            <a:ext cx="5817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1 Year</a:t>
            </a:r>
            <a:endParaRPr lang="en-US" altLang="en-US" sz="1600">
              <a:latin typeface="+mj-lt"/>
            </a:endParaRPr>
          </a:p>
        </p:txBody>
      </p:sp>
      <p:sp>
        <p:nvSpPr>
          <p:cNvPr id="137" name="Rectangle 32">
            <a:extLst>
              <a:ext uri="{FF2B5EF4-FFF2-40B4-BE49-F238E27FC236}">
                <a16:creationId xmlns:a16="http://schemas.microsoft.com/office/drawing/2014/main" id="{30382575-061D-4D5B-90D3-140B60457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2513" y="5704085"/>
            <a:ext cx="7838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Baseline</a:t>
            </a:r>
            <a:endParaRPr lang="en-US" altLang="en-US" sz="1600">
              <a:latin typeface="+mj-lt"/>
            </a:endParaRPr>
          </a:p>
        </p:txBody>
      </p:sp>
      <p:sp>
        <p:nvSpPr>
          <p:cNvPr id="138" name="Rectangle 32">
            <a:extLst>
              <a:ext uri="{FF2B5EF4-FFF2-40B4-BE49-F238E27FC236}">
                <a16:creationId xmlns:a16="http://schemas.microsoft.com/office/drawing/2014/main" id="{A5B1D54F-6B8B-B45C-CA59-287388D6F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437" y="5487019"/>
            <a:ext cx="51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TAVR</a:t>
            </a:r>
            <a:endParaRPr lang="en-US" altLang="en-US" sz="1600">
              <a:latin typeface="+mj-lt"/>
            </a:endParaRPr>
          </a:p>
        </p:txBody>
      </p:sp>
      <p:sp>
        <p:nvSpPr>
          <p:cNvPr id="142" name="Rectangle 32">
            <a:extLst>
              <a:ext uri="{FF2B5EF4-FFF2-40B4-BE49-F238E27FC236}">
                <a16:creationId xmlns:a16="http://schemas.microsoft.com/office/drawing/2014/main" id="{A0631BD2-8DE3-B8B3-B482-8AE869888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593" y="5467505"/>
            <a:ext cx="7181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Surgery</a:t>
            </a:r>
            <a:endParaRPr lang="en-US" altLang="en-US" sz="1600" dirty="0">
              <a:latin typeface="+mj-lt"/>
            </a:endParaRPr>
          </a:p>
        </p:txBody>
      </p:sp>
      <p:sp>
        <p:nvSpPr>
          <p:cNvPr id="143" name="Rectangle 32">
            <a:extLst>
              <a:ext uri="{FF2B5EF4-FFF2-40B4-BE49-F238E27FC236}">
                <a16:creationId xmlns:a16="http://schemas.microsoft.com/office/drawing/2014/main" id="{C3B49DB9-317D-61CA-5925-C12326E1C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8983" y="5483766"/>
            <a:ext cx="51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TAVR</a:t>
            </a:r>
            <a:endParaRPr lang="en-US" altLang="en-US" sz="1600">
              <a:latin typeface="+mj-lt"/>
            </a:endParaRPr>
          </a:p>
        </p:txBody>
      </p:sp>
      <p:sp>
        <p:nvSpPr>
          <p:cNvPr id="144" name="Rectangle 32">
            <a:extLst>
              <a:ext uri="{FF2B5EF4-FFF2-40B4-BE49-F238E27FC236}">
                <a16:creationId xmlns:a16="http://schemas.microsoft.com/office/drawing/2014/main" id="{D3B1C7EF-30AB-54D9-46EA-03BEB519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1034" y="5458715"/>
            <a:ext cx="7181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+mj-lt"/>
              </a:rPr>
              <a:t>Surgery</a:t>
            </a:r>
            <a:endParaRPr lang="en-US" altLang="en-US" sz="1600" dirty="0">
              <a:latin typeface="+mj-lt"/>
            </a:endParaRPr>
          </a:p>
        </p:txBody>
      </p:sp>
      <p:sp>
        <p:nvSpPr>
          <p:cNvPr id="145" name="Rectangle 32">
            <a:extLst>
              <a:ext uri="{FF2B5EF4-FFF2-40B4-BE49-F238E27FC236}">
                <a16:creationId xmlns:a16="http://schemas.microsoft.com/office/drawing/2014/main" id="{BD9166BF-F5D9-EBF8-AE0E-AAE635EBD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3528" y="5474977"/>
            <a:ext cx="51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TAVR</a:t>
            </a:r>
            <a:endParaRPr lang="en-US" altLang="en-US" sz="1600">
              <a:latin typeface="+mj-lt"/>
            </a:endParaRPr>
          </a:p>
        </p:txBody>
      </p:sp>
      <p:sp>
        <p:nvSpPr>
          <p:cNvPr id="146" name="Rectangle 32">
            <a:extLst>
              <a:ext uri="{FF2B5EF4-FFF2-40B4-BE49-F238E27FC236}">
                <a16:creationId xmlns:a16="http://schemas.microsoft.com/office/drawing/2014/main" id="{C7A6A2B3-0D10-3863-FA42-A5BC4BCD1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4705" y="5704085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+mj-lt"/>
              </a:rPr>
              <a:t>30 Days </a:t>
            </a:r>
            <a:endParaRPr lang="en-US" altLang="en-US" sz="1600">
              <a:latin typeface="+mj-lt"/>
            </a:endParaRPr>
          </a:p>
        </p:txBody>
      </p:sp>
      <p:sp>
        <p:nvSpPr>
          <p:cNvPr id="3" name="Rectangle 250">
            <a:extLst>
              <a:ext uri="{FF2B5EF4-FFF2-40B4-BE49-F238E27FC236}">
                <a16:creationId xmlns:a16="http://schemas.microsoft.com/office/drawing/2014/main" id="{CBC845DA-1721-12D6-2C6B-BB611B146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1136" y="4336022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+mn-lt"/>
              </a:rPr>
              <a:t>60.8%</a:t>
            </a:r>
          </a:p>
        </p:txBody>
      </p:sp>
      <p:sp>
        <p:nvSpPr>
          <p:cNvPr id="6" name="Rectangle 250">
            <a:extLst>
              <a:ext uri="{FF2B5EF4-FFF2-40B4-BE49-F238E27FC236}">
                <a16:creationId xmlns:a16="http://schemas.microsoft.com/office/drawing/2014/main" id="{417A028A-E198-6DA1-9E76-7AF97FFA0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373" y="2681767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33.2%</a:t>
            </a:r>
          </a:p>
        </p:txBody>
      </p:sp>
      <p:sp>
        <p:nvSpPr>
          <p:cNvPr id="7" name="Rectangle 250">
            <a:extLst>
              <a:ext uri="{FF2B5EF4-FFF2-40B4-BE49-F238E27FC236}">
                <a16:creationId xmlns:a16="http://schemas.microsoft.com/office/drawing/2014/main" id="{DADBEBEA-DC7F-350A-E80B-2EA649F35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949" y="2681767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36.6%</a:t>
            </a:r>
          </a:p>
        </p:txBody>
      </p:sp>
      <p:sp>
        <p:nvSpPr>
          <p:cNvPr id="8" name="Rectangle 250">
            <a:extLst>
              <a:ext uri="{FF2B5EF4-FFF2-40B4-BE49-F238E27FC236}">
                <a16:creationId xmlns:a16="http://schemas.microsoft.com/office/drawing/2014/main" id="{18918C71-8A39-787F-E385-6060CEA00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7481" y="4336022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64.6%</a:t>
            </a:r>
          </a:p>
        </p:txBody>
      </p:sp>
      <p:sp>
        <p:nvSpPr>
          <p:cNvPr id="9" name="Rectangle 250">
            <a:extLst>
              <a:ext uri="{FF2B5EF4-FFF2-40B4-BE49-F238E27FC236}">
                <a16:creationId xmlns:a16="http://schemas.microsoft.com/office/drawing/2014/main" id="{F8752827-474F-8698-610C-3EF082AD5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682" y="4336022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64.7%</a:t>
            </a:r>
          </a:p>
        </p:txBody>
      </p:sp>
      <p:sp>
        <p:nvSpPr>
          <p:cNvPr id="10" name="Rectangle 250">
            <a:extLst>
              <a:ext uri="{FF2B5EF4-FFF2-40B4-BE49-F238E27FC236}">
                <a16:creationId xmlns:a16="http://schemas.microsoft.com/office/drawing/2014/main" id="{943F1E91-6EA7-E96C-876E-56996E0D1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4932" y="4336022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50.8%</a:t>
            </a:r>
          </a:p>
        </p:txBody>
      </p:sp>
      <p:sp>
        <p:nvSpPr>
          <p:cNvPr id="11" name="Rectangle 250">
            <a:extLst>
              <a:ext uri="{FF2B5EF4-FFF2-40B4-BE49-F238E27FC236}">
                <a16:creationId xmlns:a16="http://schemas.microsoft.com/office/drawing/2014/main" id="{7F5FF309-0D83-3AEC-DE13-DD0553DE8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966" y="2702107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32.6%</a:t>
            </a:r>
          </a:p>
        </p:txBody>
      </p:sp>
      <p:sp>
        <p:nvSpPr>
          <p:cNvPr id="12" name="Rectangle 250">
            <a:extLst>
              <a:ext uri="{FF2B5EF4-FFF2-40B4-BE49-F238E27FC236}">
                <a16:creationId xmlns:a16="http://schemas.microsoft.com/office/drawing/2014/main" id="{06E2E8DE-D206-C615-8E75-B017E5776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6289" y="2702107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29.5%</a:t>
            </a:r>
          </a:p>
        </p:txBody>
      </p:sp>
      <p:sp>
        <p:nvSpPr>
          <p:cNvPr id="13" name="Rectangle 250">
            <a:extLst>
              <a:ext uri="{FF2B5EF4-FFF2-40B4-BE49-F238E27FC236}">
                <a16:creationId xmlns:a16="http://schemas.microsoft.com/office/drawing/2014/main" id="{A6D065BE-6527-5B93-E690-C3E561768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9366" y="2702107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41.9%</a:t>
            </a:r>
          </a:p>
        </p:txBody>
      </p:sp>
      <p:sp>
        <p:nvSpPr>
          <p:cNvPr id="14" name="Rectangle 250">
            <a:extLst>
              <a:ext uri="{FF2B5EF4-FFF2-40B4-BE49-F238E27FC236}">
                <a16:creationId xmlns:a16="http://schemas.microsoft.com/office/drawing/2014/main" id="{E9874744-5592-A055-D363-0D2925C5E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1290" y="4336022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68.3%</a:t>
            </a:r>
          </a:p>
        </p:txBody>
      </p:sp>
      <p:sp>
        <p:nvSpPr>
          <p:cNvPr id="15" name="Rectangle 250">
            <a:extLst>
              <a:ext uri="{FF2B5EF4-FFF2-40B4-BE49-F238E27FC236}">
                <a16:creationId xmlns:a16="http://schemas.microsoft.com/office/drawing/2014/main" id="{E27BF063-FB90-F751-A47A-A7BB7A342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4541" y="4336022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62.3%</a:t>
            </a:r>
          </a:p>
        </p:txBody>
      </p:sp>
      <p:sp>
        <p:nvSpPr>
          <p:cNvPr id="16" name="Rectangle 250">
            <a:extLst>
              <a:ext uri="{FF2B5EF4-FFF2-40B4-BE49-F238E27FC236}">
                <a16:creationId xmlns:a16="http://schemas.microsoft.com/office/drawing/2014/main" id="{E1DB279B-3905-7B26-9BB6-F5A566CE1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7349" y="2702107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34.4%</a:t>
            </a:r>
          </a:p>
        </p:txBody>
      </p:sp>
      <p:sp>
        <p:nvSpPr>
          <p:cNvPr id="17" name="Rectangle 250">
            <a:extLst>
              <a:ext uri="{FF2B5EF4-FFF2-40B4-BE49-F238E27FC236}">
                <a16:creationId xmlns:a16="http://schemas.microsoft.com/office/drawing/2014/main" id="{D673D9AC-4FCF-A3A2-DBA9-DC1652982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3532" y="2233583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7.0%</a:t>
            </a:r>
          </a:p>
        </p:txBody>
      </p:sp>
      <p:pic>
        <p:nvPicPr>
          <p:cNvPr id="19" name="Picture 18" descr="A logo of a company&#10;&#10;Description automatically generated">
            <a:extLst>
              <a:ext uri="{FF2B5EF4-FFF2-40B4-BE49-F238E27FC236}">
                <a16:creationId xmlns:a16="http://schemas.microsoft.com/office/drawing/2014/main" id="{0D4F5685-4D62-5630-280E-9C4F70D904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446" y="6161232"/>
            <a:ext cx="1376119" cy="69676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EC1B818-E931-3B5B-EF30-6EF18305E7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5054" y="6270277"/>
            <a:ext cx="921893" cy="553136"/>
          </a:xfrm>
          <a:prstGeom prst="rect">
            <a:avLst/>
          </a:prstGeom>
        </p:spPr>
      </p:pic>
      <p:sp>
        <p:nvSpPr>
          <p:cNvPr id="18" name="Right Brace 17">
            <a:extLst>
              <a:ext uri="{FF2B5EF4-FFF2-40B4-BE49-F238E27FC236}">
                <a16:creationId xmlns:a16="http://schemas.microsoft.com/office/drawing/2014/main" id="{DEDDC232-F0A9-85A0-DFDA-75B0FC197879}"/>
              </a:ext>
            </a:extLst>
          </p:cNvPr>
          <p:cNvSpPr/>
          <p:nvPr/>
        </p:nvSpPr>
        <p:spPr bwMode="auto">
          <a:xfrm rot="16200000">
            <a:off x="3311625" y="1269941"/>
            <a:ext cx="260401" cy="1186587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endParaRPr lang="en-US" sz="2400" b="1" i="1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3C82DC-15DA-3011-45B2-DB65864F1FE7}"/>
              </a:ext>
            </a:extLst>
          </p:cNvPr>
          <p:cNvSpPr txBox="1"/>
          <p:nvPr/>
        </p:nvSpPr>
        <p:spPr>
          <a:xfrm>
            <a:off x="3012513" y="1436415"/>
            <a:ext cx="8178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1D384C"/>
                </a:solidFill>
              </a:rPr>
              <a:t>p=0.65</a:t>
            </a:r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32F0EFA8-416E-E0CF-98F5-C0B1A449F33D}"/>
              </a:ext>
            </a:extLst>
          </p:cNvPr>
          <p:cNvSpPr/>
          <p:nvPr/>
        </p:nvSpPr>
        <p:spPr bwMode="auto">
          <a:xfrm rot="16200000">
            <a:off x="5791646" y="1269941"/>
            <a:ext cx="260401" cy="1186587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endParaRPr lang="en-US" sz="2400" b="1" i="1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5450ACB-F18B-E8D6-B2BE-65391621E0F0}"/>
              </a:ext>
            </a:extLst>
          </p:cNvPr>
          <p:cNvSpPr txBox="1"/>
          <p:nvPr/>
        </p:nvSpPr>
        <p:spPr>
          <a:xfrm>
            <a:off x="5420426" y="1436415"/>
            <a:ext cx="931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1D384C"/>
                </a:solidFill>
              </a:rPr>
              <a:t>p&lt;0.001</a:t>
            </a: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1EEFE612-9800-8226-A5F9-403D1605761E}"/>
              </a:ext>
            </a:extLst>
          </p:cNvPr>
          <p:cNvSpPr/>
          <p:nvPr/>
        </p:nvSpPr>
        <p:spPr bwMode="auto">
          <a:xfrm rot="16200000">
            <a:off x="8239250" y="1269941"/>
            <a:ext cx="260401" cy="1186587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endParaRPr lang="en-US" sz="2400" b="1" i="1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A545515-F68A-49E9-783F-DCABB6415311}"/>
              </a:ext>
            </a:extLst>
          </p:cNvPr>
          <p:cNvSpPr txBox="1"/>
          <p:nvPr/>
        </p:nvSpPr>
        <p:spPr>
          <a:xfrm>
            <a:off x="7987701" y="1436415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1D384C"/>
                </a:solidFill>
              </a:rPr>
              <a:t>p=0.1</a:t>
            </a:r>
          </a:p>
        </p:txBody>
      </p:sp>
      <p:sp>
        <p:nvSpPr>
          <p:cNvPr id="5" name="Rectangle 250">
            <a:extLst>
              <a:ext uri="{FF2B5EF4-FFF2-40B4-BE49-F238E27FC236}">
                <a16:creationId xmlns:a16="http://schemas.microsoft.com/office/drawing/2014/main" id="{6C0BDDED-3DB4-0574-4810-4991DB5FB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7026" y="1984946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+mn-lt"/>
              </a:rPr>
              <a:t>0.6%</a:t>
            </a:r>
          </a:p>
        </p:txBody>
      </p:sp>
      <p:sp>
        <p:nvSpPr>
          <p:cNvPr id="21" name="Rectangle 250">
            <a:extLst>
              <a:ext uri="{FF2B5EF4-FFF2-40B4-BE49-F238E27FC236}">
                <a16:creationId xmlns:a16="http://schemas.microsoft.com/office/drawing/2014/main" id="{6DF6ED1E-F4C5-4C0A-2A86-BDE7A381A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4405" y="1984946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+mn-lt"/>
              </a:rPr>
              <a:t>0.3%</a:t>
            </a:r>
          </a:p>
        </p:txBody>
      </p:sp>
      <p:sp>
        <p:nvSpPr>
          <p:cNvPr id="28" name="Rectangle 250">
            <a:extLst>
              <a:ext uri="{FF2B5EF4-FFF2-40B4-BE49-F238E27FC236}">
                <a16:creationId xmlns:a16="http://schemas.microsoft.com/office/drawing/2014/main" id="{3957308A-6203-6C03-36A6-F2228A61C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1758" y="2192487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2.8%</a:t>
            </a:r>
          </a:p>
        </p:txBody>
      </p:sp>
      <p:sp>
        <p:nvSpPr>
          <p:cNvPr id="29" name="Rectangle 250">
            <a:extLst>
              <a:ext uri="{FF2B5EF4-FFF2-40B4-BE49-F238E27FC236}">
                <a16:creationId xmlns:a16="http://schemas.microsoft.com/office/drawing/2014/main" id="{6EDE152C-D54A-EBCC-D541-AA0DBD724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7052" y="2192487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2.3%</a:t>
            </a:r>
          </a:p>
        </p:txBody>
      </p:sp>
      <p:sp>
        <p:nvSpPr>
          <p:cNvPr id="30" name="Rectangle 250">
            <a:extLst>
              <a:ext uri="{FF2B5EF4-FFF2-40B4-BE49-F238E27FC236}">
                <a16:creationId xmlns:a16="http://schemas.microsoft.com/office/drawing/2014/main" id="{1778AE6C-7DD0-B1A5-24DD-9C498D55E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4234" y="2192487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3.2%</a:t>
            </a:r>
          </a:p>
        </p:txBody>
      </p:sp>
      <p:sp>
        <p:nvSpPr>
          <p:cNvPr id="31" name="Rectangle 250">
            <a:extLst>
              <a:ext uri="{FF2B5EF4-FFF2-40B4-BE49-F238E27FC236}">
                <a16:creationId xmlns:a16="http://schemas.microsoft.com/office/drawing/2014/main" id="{B95AF48D-BAB3-028A-4FC5-BA49637B5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7124" y="5124054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latin typeface="+mn-lt"/>
              </a:rPr>
              <a:t>2.7%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361A0-2BF2-B5BE-D55E-EF66E6018300}"/>
              </a:ext>
            </a:extLst>
          </p:cNvPr>
          <p:cNvSpPr txBox="1"/>
          <p:nvPr/>
        </p:nvSpPr>
        <p:spPr>
          <a:xfrm>
            <a:off x="914400" y="879778"/>
            <a:ext cx="10574259" cy="502766"/>
          </a:xfrm>
          <a:prstGeom prst="rect">
            <a:avLst/>
          </a:prstGeom>
          <a:solidFill>
            <a:srgbClr val="203864"/>
          </a:solidFill>
          <a:ln>
            <a:solidFill>
              <a:srgbClr val="1D384C"/>
            </a:solidFill>
          </a:ln>
        </p:spPr>
        <p:txBody>
          <a:bodyPr wrap="square" rtlCol="0">
            <a:spAutoFit/>
          </a:bodyPr>
          <a:lstStyle/>
          <a:p>
            <a:r>
              <a:rPr lang="en-US" sz="2667" dirty="0"/>
              <a:t>97.7% TAVR and 96.8% surgery patients were Class I/II at 1 year </a:t>
            </a:r>
          </a:p>
        </p:txBody>
      </p:sp>
      <p:sp>
        <p:nvSpPr>
          <p:cNvPr id="23" name="Rectangle 250">
            <a:extLst>
              <a:ext uri="{FF2B5EF4-FFF2-40B4-BE49-F238E27FC236}">
                <a16:creationId xmlns:a16="http://schemas.microsoft.com/office/drawing/2014/main" id="{3E1F4CC3-FEDB-62A6-AF06-7AD2BE7FA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002" y="1984946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+mn-lt"/>
              </a:rPr>
              <a:t>0.0%</a:t>
            </a:r>
          </a:p>
        </p:txBody>
      </p:sp>
      <p:sp>
        <p:nvSpPr>
          <p:cNvPr id="32" name="Rectangle 250">
            <a:extLst>
              <a:ext uri="{FF2B5EF4-FFF2-40B4-BE49-F238E27FC236}">
                <a16:creationId xmlns:a16="http://schemas.microsoft.com/office/drawing/2014/main" id="{BE1AB07C-E9B2-FE98-16B5-08E0E12B7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9885" y="1984946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+mn-lt"/>
              </a:rPr>
              <a:t>0.0%</a:t>
            </a:r>
          </a:p>
        </p:txBody>
      </p:sp>
      <p:sp>
        <p:nvSpPr>
          <p:cNvPr id="33" name="Rectangle 250">
            <a:extLst>
              <a:ext uri="{FF2B5EF4-FFF2-40B4-BE49-F238E27FC236}">
                <a16:creationId xmlns:a16="http://schemas.microsoft.com/office/drawing/2014/main" id="{7C9E6D31-0051-CFF7-595D-4A01BEE32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7052" y="1984946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+mn-lt"/>
              </a:rPr>
              <a:t>0.0%</a:t>
            </a:r>
          </a:p>
        </p:txBody>
      </p:sp>
      <p:sp>
        <p:nvSpPr>
          <p:cNvPr id="36" name="Rectangle 250">
            <a:extLst>
              <a:ext uri="{FF2B5EF4-FFF2-40B4-BE49-F238E27FC236}">
                <a16:creationId xmlns:a16="http://schemas.microsoft.com/office/drawing/2014/main" id="{A61C7463-078A-F473-B47A-B2702ECE3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4234" y="1984946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+mn-lt"/>
              </a:rPr>
              <a:t>0.0%</a:t>
            </a:r>
          </a:p>
        </p:txBody>
      </p:sp>
      <p:pic>
        <p:nvPicPr>
          <p:cNvPr id="41" name="Picture 40" descr="A graph of blue bars&#10;&#10;Description automatically generated with medium confidence">
            <a:extLst>
              <a:ext uri="{FF2B5EF4-FFF2-40B4-BE49-F238E27FC236}">
                <a16:creationId xmlns:a16="http://schemas.microsoft.com/office/drawing/2014/main" id="{2518D10E-4F5A-F446-0050-5CFD3A6B822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2" t="26223" r="-1231" b="30799"/>
          <a:stretch/>
        </p:blipFill>
        <p:spPr>
          <a:xfrm>
            <a:off x="9594991" y="2140162"/>
            <a:ext cx="1167244" cy="1070292"/>
          </a:xfrm>
          <a:prstGeom prst="rect">
            <a:avLst/>
          </a:prstGeom>
        </p:spPr>
      </p:pic>
      <p:sp>
        <p:nvSpPr>
          <p:cNvPr id="35" name="Rectangle 250">
            <a:extLst>
              <a:ext uri="{FF2B5EF4-FFF2-40B4-BE49-F238E27FC236}">
                <a16:creationId xmlns:a16="http://schemas.microsoft.com/office/drawing/2014/main" id="{6393BE2C-75D4-D039-92D8-D4AB807E5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521" y="5077694"/>
            <a:ext cx="5959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+mn-lt"/>
              </a:rPr>
              <a:t>1.5%</a:t>
            </a:r>
          </a:p>
        </p:txBody>
      </p:sp>
    </p:spTree>
    <p:extLst>
      <p:ext uri="{BB962C8B-B14F-4D97-AF65-F5344CB8AC3E}">
        <p14:creationId xmlns:p14="http://schemas.microsoft.com/office/powerpoint/2010/main" val="86751678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1672" y="1204153"/>
            <a:ext cx="11542646" cy="4631636"/>
          </a:xfrm>
          <a:ln>
            <a:solidFill>
              <a:schemeClr val="tx1"/>
            </a:solidFill>
          </a:ln>
        </p:spPr>
        <p:txBody>
          <a:bodyPr/>
          <a:lstStyle/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endParaRPr lang="en-US" sz="800" b="1">
              <a:ea typeface="Aptos" panose="020B0004020202020204" pitchFamily="34" charset="0"/>
              <a:cs typeface="Arial"/>
            </a:endParaRPr>
          </a:p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  <a:tabLst>
                <a:tab pos="2438339" algn="l"/>
              </a:tabLst>
            </a:pPr>
            <a:r>
              <a:rPr lang="en-US" sz="2000" dirty="0">
                <a:solidFill>
                  <a:srgbClr val="203864"/>
                </a:solidFill>
                <a:ea typeface="Aptos" panose="020B0004020202020204" pitchFamily="34" charset="0"/>
              </a:rPr>
              <a:t>We report the </a:t>
            </a:r>
            <a:r>
              <a:rPr lang="en-US" sz="2000" b="1" dirty="0">
                <a:solidFill>
                  <a:srgbClr val="203864"/>
                </a:solidFill>
                <a:ea typeface="Aptos" panose="020B0004020202020204" pitchFamily="34" charset="0"/>
              </a:rPr>
              <a:t>largest all-female analysis </a:t>
            </a:r>
            <a:r>
              <a:rPr lang="en-US" sz="2000" dirty="0">
                <a:solidFill>
                  <a:srgbClr val="203864"/>
                </a:solidFill>
                <a:ea typeface="Aptos" panose="020B0004020202020204" pitchFamily="34" charset="0"/>
              </a:rPr>
              <a:t>in </a:t>
            </a:r>
            <a:r>
              <a:rPr lang="en-US" sz="2000" b="1" dirty="0">
                <a:solidFill>
                  <a:srgbClr val="203864"/>
                </a:solidFill>
                <a:ea typeface="Aptos" panose="020B0004020202020204" pitchFamily="34" charset="0"/>
              </a:rPr>
              <a:t>symptomatic, severe AS patients</a:t>
            </a:r>
            <a:r>
              <a:rPr lang="en-US" sz="2000" dirty="0">
                <a:solidFill>
                  <a:srgbClr val="203864"/>
                </a:solidFill>
                <a:ea typeface="Aptos" panose="020B0004020202020204" pitchFamily="34" charset="0"/>
              </a:rPr>
              <a:t> exploring the relative treatment effects of </a:t>
            </a:r>
            <a:r>
              <a:rPr lang="en-US" sz="2000" b="1" dirty="0">
                <a:solidFill>
                  <a:srgbClr val="203864"/>
                </a:solidFill>
                <a:ea typeface="Aptos" panose="020B0004020202020204" pitchFamily="34" charset="0"/>
              </a:rPr>
              <a:t>TAVR </a:t>
            </a:r>
            <a:r>
              <a:rPr lang="en-US" sz="2000" dirty="0">
                <a:solidFill>
                  <a:srgbClr val="203864"/>
                </a:solidFill>
                <a:ea typeface="Aptos" panose="020B0004020202020204" pitchFamily="34" charset="0"/>
              </a:rPr>
              <a:t>with</a:t>
            </a:r>
            <a:r>
              <a:rPr lang="en-GB" sz="2000" dirty="0">
                <a:solidFill>
                  <a:srgbClr val="203864"/>
                </a:solidFill>
                <a:ea typeface="Aptos" panose="020B0004020202020204" pitchFamily="34" charset="0"/>
              </a:rPr>
              <a:t> the balloon-expandable SAPIEN 3 or SAPIEN 3 Ultra system </a:t>
            </a:r>
            <a:r>
              <a:rPr lang="en-US" sz="2000" b="1" dirty="0">
                <a:solidFill>
                  <a:srgbClr val="203864"/>
                </a:solidFill>
                <a:ea typeface="Aptos" panose="020B0004020202020204" pitchFamily="34" charset="0"/>
              </a:rPr>
              <a:t>compared with surgical aortic valve replacement</a:t>
            </a:r>
            <a:r>
              <a:rPr lang="en-US" sz="2000" dirty="0">
                <a:solidFill>
                  <a:srgbClr val="203864"/>
                </a:solidFill>
                <a:ea typeface="Aptos" panose="020B0004020202020204" pitchFamily="34" charset="0"/>
              </a:rPr>
              <a:t>. </a:t>
            </a:r>
            <a:endParaRPr lang="en-US" sz="2000">
              <a:solidFill>
                <a:srgbClr val="203864"/>
              </a:solidFill>
              <a:ea typeface="Aptos" panose="020B0004020202020204" pitchFamily="34" charset="0"/>
              <a:cs typeface="Arial"/>
            </a:endParaRPr>
          </a:p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  <a:tabLst>
                <a:tab pos="2438339" algn="l"/>
              </a:tabLst>
            </a:pPr>
            <a:endParaRPr lang="en-US" sz="800">
              <a:solidFill>
                <a:srgbClr val="203864"/>
              </a:solidFill>
              <a:ea typeface="Aptos" panose="020B0004020202020204" pitchFamily="34" charset="0"/>
              <a:cs typeface="Arial"/>
            </a:endParaRPr>
          </a:p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  <a:tabLst>
                <a:tab pos="2438339" algn="l"/>
              </a:tabLst>
            </a:pPr>
            <a:r>
              <a:rPr lang="en-US" sz="2000" b="1" dirty="0">
                <a:solidFill>
                  <a:srgbClr val="203864"/>
                </a:solidFill>
                <a:ea typeface="Aptos" panose="020B0004020202020204" pitchFamily="34" charset="0"/>
              </a:rPr>
              <a:t>At </a:t>
            </a:r>
            <a:r>
              <a:rPr lang="en-US" sz="2000" b="1" dirty="0">
                <a:solidFill>
                  <a:srgbClr val="203864"/>
                </a:solidFill>
              </a:rPr>
              <a:t>1 year follow-up, </a:t>
            </a:r>
            <a:r>
              <a:rPr lang="en-US" sz="2000">
                <a:solidFill>
                  <a:srgbClr val="203864"/>
                </a:solidFill>
              </a:rPr>
              <a:t>t</a:t>
            </a:r>
            <a:r>
              <a:rPr lang="en-US" sz="2000" dirty="0">
                <a:solidFill>
                  <a:srgbClr val="203864"/>
                </a:solidFill>
              </a:rPr>
              <a:t>he </a:t>
            </a:r>
            <a:r>
              <a:rPr lang="en-US" sz="2000" b="1" dirty="0">
                <a:solidFill>
                  <a:srgbClr val="203864"/>
                </a:solidFill>
              </a:rPr>
              <a:t>primary composite endpoint of death, stroke and rehospitalization </a:t>
            </a:r>
            <a:r>
              <a:rPr lang="en-US" sz="2000" dirty="0">
                <a:solidFill>
                  <a:srgbClr val="203864"/>
                </a:solidFill>
              </a:rPr>
              <a:t>was </a:t>
            </a:r>
            <a:r>
              <a:rPr lang="en-US" sz="2000" b="1" dirty="0">
                <a:solidFill>
                  <a:srgbClr val="203864"/>
                </a:solidFill>
              </a:rPr>
              <a:t>superior for TAVR </a:t>
            </a:r>
            <a:r>
              <a:rPr lang="en-US" sz="2000" dirty="0">
                <a:solidFill>
                  <a:srgbClr val="203864"/>
                </a:solidFill>
              </a:rPr>
              <a:t>compared to surgery, due to lower rehospitalization rates for TAVR.</a:t>
            </a:r>
            <a:endParaRPr lang="en-US" sz="2000">
              <a:solidFill>
                <a:srgbClr val="203864"/>
              </a:solidFill>
              <a:cs typeface="Arial"/>
            </a:endParaRPr>
          </a:p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  <a:tabLst>
                <a:tab pos="2438339" algn="l"/>
              </a:tabLst>
            </a:pPr>
            <a:endParaRPr lang="en-US" sz="800">
              <a:solidFill>
                <a:srgbClr val="203864"/>
              </a:solidFill>
              <a:cs typeface="Arial"/>
            </a:endParaRPr>
          </a:p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03864"/>
                </a:solidFill>
              </a:rPr>
              <a:t>Excellent hemodynamics and echocardiographic assessments were observed out to 1 year with both procedures.</a:t>
            </a:r>
            <a:endParaRPr lang="en-US" sz="2000" b="1">
              <a:solidFill>
                <a:srgbClr val="203864"/>
              </a:solidFill>
              <a:cs typeface="Arial"/>
            </a:endParaRPr>
          </a:p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endParaRPr lang="en-US" sz="800" b="1" i="1">
              <a:solidFill>
                <a:srgbClr val="203864"/>
              </a:solidFill>
              <a:cs typeface="Arial"/>
            </a:endParaRPr>
          </a:p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3864"/>
                </a:solidFill>
              </a:rPr>
              <a:t>In </a:t>
            </a:r>
            <a:r>
              <a:rPr lang="en-US" sz="2000" b="1" dirty="0">
                <a:solidFill>
                  <a:srgbClr val="203864"/>
                </a:solidFill>
              </a:rPr>
              <a:t>women with symptomatic, severe AS, TAVR </a:t>
            </a:r>
            <a:r>
              <a:rPr lang="en-US" sz="2000" dirty="0">
                <a:solidFill>
                  <a:srgbClr val="203864"/>
                </a:solidFill>
              </a:rPr>
              <a:t>using balloon-expandable devices could be the </a:t>
            </a:r>
            <a:r>
              <a:rPr lang="en-US" sz="2000" b="1" dirty="0">
                <a:solidFill>
                  <a:srgbClr val="203864"/>
                </a:solidFill>
              </a:rPr>
              <a:t>preferred therapeutic option</a:t>
            </a:r>
            <a:r>
              <a:rPr lang="en-US" sz="2000" dirty="0">
                <a:solidFill>
                  <a:srgbClr val="203864"/>
                </a:solidFill>
              </a:rPr>
              <a:t> over surgery.</a:t>
            </a:r>
            <a:endParaRPr lang="en-US" sz="2000">
              <a:solidFill>
                <a:srgbClr val="203864"/>
              </a:solidFill>
              <a:cs typeface="Arial"/>
            </a:endParaRPr>
          </a:p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endParaRPr lang="en-US" sz="2000" b="1" i="1">
              <a:solidFill>
                <a:srgbClr val="203864"/>
              </a:solidFill>
              <a:highlight>
                <a:srgbClr val="FFFF00"/>
              </a:highlight>
              <a:cs typeface="Arial"/>
            </a:endParaRPr>
          </a:p>
          <a:p>
            <a:pPr marL="342265" indent="-342265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endParaRPr lang="en-US" sz="2000" b="1">
              <a:highlight>
                <a:srgbClr val="FFFF00"/>
              </a:highlight>
              <a:cs typeface="Arial"/>
            </a:endParaRPr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912286" y="393083"/>
            <a:ext cx="10358967" cy="755651"/>
          </a:xfrm>
        </p:spPr>
        <p:txBody>
          <a:bodyPr/>
          <a:lstStyle/>
          <a:p>
            <a:pPr eaLnBrk="1" hangingPunct="1"/>
            <a:r>
              <a:rPr lang="en-US" dirty="0"/>
              <a:t>Summary and Perspectives</a:t>
            </a:r>
          </a:p>
        </p:txBody>
      </p:sp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58FD5935-7D55-F7AA-DF7C-48E628CA4A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446" y="6161232"/>
            <a:ext cx="1376119" cy="6967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BF2738-32B1-1992-8937-A7D98880AA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5054" y="6270277"/>
            <a:ext cx="921893" cy="5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03600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F_2006_background">
  <a:themeElements>
    <a:clrScheme name="Custom 40">
      <a:dk1>
        <a:srgbClr val="000000"/>
      </a:dk1>
      <a:lt1>
        <a:srgbClr val="FFFFFF"/>
      </a:lt1>
      <a:dk2>
        <a:srgbClr val="1D384C"/>
      </a:dk2>
      <a:lt2>
        <a:srgbClr val="FEB91A"/>
      </a:lt2>
      <a:accent1>
        <a:srgbClr val="ED2937"/>
      </a:accent1>
      <a:accent2>
        <a:srgbClr val="6699FF"/>
      </a:accent2>
      <a:accent3>
        <a:srgbClr val="9A9A9C"/>
      </a:accent3>
      <a:accent4>
        <a:srgbClr val="DADADA"/>
      </a:accent4>
      <a:accent5>
        <a:srgbClr val="FFADAA"/>
      </a:accent5>
      <a:accent6>
        <a:srgbClr val="5C8AE7"/>
      </a:accent6>
      <a:hlink>
        <a:srgbClr val="FFCC00"/>
      </a:hlink>
      <a:folHlink>
        <a:srgbClr val="969696"/>
      </a:folHlink>
    </a:clrScheme>
    <a:fontScheme name="CRF_2006_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i="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69bf9-969f-4947-ab6e-df6fb505fba0" xsi:nil="true"/>
    <lcf76f155ced4ddcb4097134ff3c332f xmlns="21c7ca72-f6d5-4b0e-8803-9d163f0b428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BFD0F9-BC7B-4194-9EE7-4C83678B757F}"/>
</file>

<file path=customXml/itemProps2.xml><?xml version="1.0" encoding="utf-8"?>
<ds:datastoreItem xmlns:ds="http://schemas.openxmlformats.org/officeDocument/2006/customXml" ds:itemID="{25EB79A2-B30E-4BA8-8310-D90056BA1DCA}">
  <ds:schemaRefs>
    <ds:schemaRef ds:uri="7547d50e-b111-49eb-8a0f-a1f09d4ca800"/>
    <ds:schemaRef ds:uri="4ac204f7-122a-4977-ae89-a5984e1cab5a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06BFC37-2B02-4A29-89E6-860CD06120E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8fe7995-06f0-4bdf-8f2a-0c8a7986480d}" enabled="0" method="" siteId="{c8fe7995-06f0-4bdf-8f2a-0c8a798648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642</Words>
  <Application>Microsoft Office PowerPoint</Application>
  <PresentationFormat>Widescreen</PresentationFormat>
  <Paragraphs>197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Wingdings 2</vt:lpstr>
      <vt:lpstr>ヒラギノ角ゴ Pro W3</vt:lpstr>
      <vt:lpstr>CRF_2006_background</vt:lpstr>
      <vt:lpstr>Transcatheter vs. Surgical Aortic Valve Replacement in Women: A Pooled Analysis of the RHEIA and PARTNER 3 Trials </vt:lpstr>
      <vt:lpstr>Study Design</vt:lpstr>
      <vt:lpstr>Primary Endpoint: All-cause Death, Stroke or Rehospitalization</vt:lpstr>
      <vt:lpstr>PowerPoint Presentation</vt:lpstr>
      <vt:lpstr>Paravalvular Aortic Regurgitation</vt:lpstr>
      <vt:lpstr>Symptoms: NYHA Functional Classifications</vt:lpstr>
      <vt:lpstr>Summary and Perspectives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 Robinson</dc:creator>
  <cp:lastModifiedBy>Emma Robinson</cp:lastModifiedBy>
  <cp:revision>2</cp:revision>
  <dcterms:created xsi:type="dcterms:W3CDTF">2024-10-11T20:36:14Z</dcterms:created>
  <dcterms:modified xsi:type="dcterms:W3CDTF">2024-10-24T19:27:12Z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0x010100BEA9135C33BA934CB99AB16D2E3554BF</vt:lpwstr>
  </property>
  <property fmtid="{D5CDD505-2E9C-101B-9397-08002B2CF9AE}" pid="3" name="MediaServiceImageTags">
    <vt:lpwstr/>
  </property>
</Properties>
</file>