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Override PartName="/ppt/slides/slide1.xml" ContentType="application/vnd.openxmlformats-officedocument.presentationml.slide+xml"/>
  <Default Extension="jpg" ContentType="image/jpg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x="9144000" cy="5143500"/>
  <p:notesSz cx="9144000" cy="51435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1594485"/>
            <a:ext cx="7772400" cy="10801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2880360"/>
            <a:ext cx="6400800" cy="12858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AE1022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AE1022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45720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70916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AE1022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514349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13577" y="935227"/>
            <a:ext cx="8116845" cy="7600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rgbClr val="AE1022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41474" y="909827"/>
            <a:ext cx="8261050" cy="23723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108960" y="4783455"/>
            <a:ext cx="292608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5720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658368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3.png"/><Relationship Id="rId4" Type="http://schemas.openxmlformats.org/officeDocument/2006/relationships/image" Target="../media/image4.jpg"/><Relationship Id="rId5" Type="http://schemas.openxmlformats.org/officeDocument/2006/relationships/image" Target="../media/image5.jpg"/><Relationship Id="rId6" Type="http://schemas.openxmlformats.org/officeDocument/2006/relationships/hyperlink" Target="mailto:lingtaofmmu@qq.com" TargetMode="Externa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5" Type="http://schemas.openxmlformats.org/officeDocument/2006/relationships/image" Target="../media/image9.png"/><Relationship Id="rId6" Type="http://schemas.openxmlformats.org/officeDocument/2006/relationships/image" Target="../media/image10.png"/><Relationship Id="rId7" Type="http://schemas.openxmlformats.org/officeDocument/2006/relationships/image" Target="../media/image11.png"/><Relationship Id="rId8" Type="http://schemas.openxmlformats.org/officeDocument/2006/relationships/image" Target="../media/image12.png"/><Relationship Id="rId9" Type="http://schemas.openxmlformats.org/officeDocument/2006/relationships/image" Target="../media/image13.png"/><Relationship Id="rId10" Type="http://schemas.openxmlformats.org/officeDocument/2006/relationships/image" Target="../media/image14.png"/><Relationship Id="rId11" Type="http://schemas.openxmlformats.org/officeDocument/2006/relationships/image" Target="../media/image15.png"/><Relationship Id="rId12" Type="http://schemas.openxmlformats.org/officeDocument/2006/relationships/image" Target="../media/image16.png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7.png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8.png"/><Relationship Id="rId3" Type="http://schemas.openxmlformats.org/officeDocument/2006/relationships/image" Target="../media/image19.png"/><Relationship Id="rId4" Type="http://schemas.openxmlformats.org/officeDocument/2006/relationships/image" Target="../media/image20.png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21.png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259715" marR="5080">
              <a:lnSpc>
                <a:spcPct val="100800"/>
              </a:lnSpc>
              <a:spcBef>
                <a:spcPts val="75"/>
              </a:spcBef>
            </a:pPr>
            <a:r>
              <a:rPr dirty="0" spc="-5"/>
              <a:t>DCB with </a:t>
            </a:r>
            <a:r>
              <a:rPr dirty="0" spc="-10"/>
              <a:t>rescue stenting versus intended stenting </a:t>
            </a:r>
            <a:r>
              <a:rPr dirty="0" spc="-15"/>
              <a:t>for </a:t>
            </a:r>
            <a:r>
              <a:rPr dirty="0" spc="-5"/>
              <a:t>de </a:t>
            </a:r>
            <a:r>
              <a:rPr dirty="0" spc="-10"/>
              <a:t>novo  </a:t>
            </a:r>
            <a:r>
              <a:rPr dirty="0" spc="-5"/>
              <a:t>CAD: </a:t>
            </a:r>
            <a:r>
              <a:rPr dirty="0"/>
              <a:t>a </a:t>
            </a:r>
            <a:r>
              <a:rPr dirty="0" spc="-25"/>
              <a:t>multicenter, </a:t>
            </a:r>
            <a:r>
              <a:rPr dirty="0" spc="-10"/>
              <a:t>non-inferiority </a:t>
            </a:r>
            <a:r>
              <a:rPr dirty="0" spc="-5"/>
              <a:t>trial </a:t>
            </a:r>
            <a:r>
              <a:rPr dirty="0" spc="-10"/>
              <a:t>(REC-CAGEFREE</a:t>
            </a:r>
            <a:r>
              <a:rPr dirty="0" spc="45"/>
              <a:t> </a:t>
            </a:r>
            <a:r>
              <a:rPr dirty="0" spc="-5"/>
              <a:t>I)</a:t>
            </a:r>
          </a:p>
        </p:txBody>
      </p:sp>
      <p:sp>
        <p:nvSpPr>
          <p:cNvPr id="3" name="object 3"/>
          <p:cNvSpPr/>
          <p:nvPr/>
        </p:nvSpPr>
        <p:spPr>
          <a:xfrm>
            <a:off x="7740351" y="4200668"/>
            <a:ext cx="1160779" cy="6451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6588224" y="4109789"/>
            <a:ext cx="495202" cy="67025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7178033" y="4608796"/>
            <a:ext cx="443668" cy="9287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7124335" y="4156486"/>
            <a:ext cx="515501" cy="398782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7177499" y="4718811"/>
            <a:ext cx="497205" cy="863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00" b="1">
                <a:solidFill>
                  <a:srgbClr val="E22829"/>
                </a:solidFill>
                <a:latin typeface="Avenir Black"/>
                <a:cs typeface="Avenir Black"/>
              </a:rPr>
              <a:t>Dept of</a:t>
            </a:r>
            <a:r>
              <a:rPr dirty="0" sz="400" spc="-95" b="1">
                <a:solidFill>
                  <a:srgbClr val="E22829"/>
                </a:solidFill>
                <a:latin typeface="Avenir Black"/>
                <a:cs typeface="Avenir Black"/>
              </a:rPr>
              <a:t> </a:t>
            </a:r>
            <a:r>
              <a:rPr dirty="0" sz="400" spc="5" b="1">
                <a:solidFill>
                  <a:srgbClr val="E22829"/>
                </a:solidFill>
                <a:latin typeface="Avenir Black"/>
                <a:cs typeface="Avenir Black"/>
              </a:rPr>
              <a:t>Cardiology</a:t>
            </a:r>
            <a:endParaRPr sz="400">
              <a:latin typeface="Avenir Black"/>
              <a:cs typeface="Avenir Black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28399" y="2136509"/>
            <a:ext cx="6492240" cy="2345690"/>
          </a:xfrm>
          <a:prstGeom prst="rect">
            <a:avLst/>
          </a:prstGeom>
        </p:spPr>
        <p:txBody>
          <a:bodyPr wrap="square" lIns="0" tIns="64769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509"/>
              </a:spcBef>
            </a:pPr>
            <a:r>
              <a:rPr dirty="0" sz="1600" spc="-5">
                <a:latin typeface="Calibri"/>
                <a:cs typeface="Calibri"/>
              </a:rPr>
              <a:t>An </a:t>
            </a:r>
            <a:r>
              <a:rPr dirty="0" sz="1600" spc="-15">
                <a:latin typeface="Calibri"/>
                <a:cs typeface="Calibri"/>
              </a:rPr>
              <a:t>investigator-initiated </a:t>
            </a:r>
            <a:r>
              <a:rPr dirty="0" sz="1600" spc="-5">
                <a:latin typeface="Calibri"/>
                <a:cs typeface="Calibri"/>
              </a:rPr>
              <a:t>trial sponsored </a:t>
            </a:r>
            <a:r>
              <a:rPr dirty="0" sz="1600" spc="-10">
                <a:latin typeface="Calibri"/>
                <a:cs typeface="Calibri"/>
              </a:rPr>
              <a:t>by </a:t>
            </a:r>
            <a:r>
              <a:rPr dirty="0" sz="1600" spc="-5">
                <a:latin typeface="Calibri"/>
                <a:cs typeface="Calibri"/>
              </a:rPr>
              <a:t>Xijing</a:t>
            </a:r>
            <a:r>
              <a:rPr dirty="0" sz="1600" spc="1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Hospital</a:t>
            </a:r>
            <a:endParaRPr sz="1600">
              <a:latin typeface="Calibri"/>
              <a:cs typeface="Calibri"/>
            </a:endParaRPr>
          </a:p>
          <a:p>
            <a:pPr marL="25400">
              <a:lnSpc>
                <a:spcPct val="100000"/>
              </a:lnSpc>
              <a:spcBef>
                <a:spcPts val="285"/>
              </a:spcBef>
            </a:pPr>
            <a:r>
              <a:rPr dirty="0" sz="1100" spc="-25">
                <a:latin typeface="Calibri"/>
                <a:cs typeface="Calibri"/>
              </a:rPr>
              <a:t>Grant support </a:t>
            </a:r>
            <a:r>
              <a:rPr dirty="0" sz="1100" spc="-20">
                <a:latin typeface="Calibri"/>
                <a:cs typeface="Calibri"/>
              </a:rPr>
              <a:t>from Xijing </a:t>
            </a:r>
            <a:r>
              <a:rPr dirty="0" sz="1100" spc="-25">
                <a:latin typeface="Calibri"/>
                <a:cs typeface="Calibri"/>
              </a:rPr>
              <a:t>Hospital </a:t>
            </a:r>
            <a:r>
              <a:rPr dirty="0" sz="1100" spc="-20">
                <a:latin typeface="Calibri"/>
                <a:cs typeface="Calibri"/>
              </a:rPr>
              <a:t>(Xi’an, </a:t>
            </a:r>
            <a:r>
              <a:rPr dirty="0" sz="1100" spc="-25">
                <a:latin typeface="Calibri"/>
                <a:cs typeface="Calibri"/>
              </a:rPr>
              <a:t>China) </a:t>
            </a:r>
            <a:r>
              <a:rPr dirty="0" sz="1100" spc="-20">
                <a:latin typeface="Calibri"/>
                <a:cs typeface="Calibri"/>
              </a:rPr>
              <a:t>and </a:t>
            </a:r>
            <a:r>
              <a:rPr dirty="0" sz="1100" spc="-25">
                <a:latin typeface="Calibri"/>
                <a:cs typeface="Calibri"/>
              </a:rPr>
              <a:t>unrestricted grant support </a:t>
            </a:r>
            <a:r>
              <a:rPr dirty="0" sz="1100" spc="-20">
                <a:latin typeface="Calibri"/>
                <a:cs typeface="Calibri"/>
              </a:rPr>
              <a:t>from </a:t>
            </a:r>
            <a:r>
              <a:rPr dirty="0" sz="1100" spc="-25">
                <a:latin typeface="Calibri"/>
                <a:cs typeface="Calibri"/>
              </a:rPr>
              <a:t>Shenqi Medical (Shanghai,</a:t>
            </a:r>
            <a:r>
              <a:rPr dirty="0" sz="1100" spc="-85">
                <a:latin typeface="Calibri"/>
                <a:cs typeface="Calibri"/>
              </a:rPr>
              <a:t> </a:t>
            </a:r>
            <a:r>
              <a:rPr dirty="0" sz="1100" spc="-25">
                <a:latin typeface="Calibri"/>
                <a:cs typeface="Calibri"/>
              </a:rPr>
              <a:t>China).</a:t>
            </a:r>
            <a:endParaRPr sz="11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220"/>
              </a:spcBef>
            </a:pPr>
            <a:r>
              <a:rPr dirty="0" sz="1600" spc="-10">
                <a:latin typeface="Calibri"/>
                <a:cs typeface="Calibri"/>
              </a:rPr>
              <a:t>Declaration </a:t>
            </a:r>
            <a:r>
              <a:rPr dirty="0" sz="1600">
                <a:latin typeface="Calibri"/>
                <a:cs typeface="Calibri"/>
              </a:rPr>
              <a:t>of </a:t>
            </a:r>
            <a:r>
              <a:rPr dirty="0" sz="1600" spc="-10">
                <a:latin typeface="Calibri"/>
                <a:cs typeface="Calibri"/>
              </a:rPr>
              <a:t>Interest: </a:t>
            </a:r>
            <a:r>
              <a:rPr dirty="0" sz="1600">
                <a:latin typeface="Calibri"/>
                <a:cs typeface="Calibri"/>
              </a:rPr>
              <a:t>None</a:t>
            </a:r>
            <a:endParaRPr sz="16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050">
              <a:latin typeface="Calibri"/>
              <a:cs typeface="Calibri"/>
            </a:endParaRPr>
          </a:p>
          <a:p>
            <a:pPr marL="27305">
              <a:lnSpc>
                <a:spcPct val="100000"/>
              </a:lnSpc>
            </a:pPr>
            <a:r>
              <a:rPr dirty="0" sz="2000" spc="-5" b="1">
                <a:latin typeface="Calibri"/>
                <a:cs typeface="Calibri"/>
              </a:rPr>
              <a:t>Ling </a:t>
            </a:r>
            <a:r>
              <a:rPr dirty="0" sz="2000" spc="-50" b="1">
                <a:latin typeface="Calibri"/>
                <a:cs typeface="Calibri"/>
              </a:rPr>
              <a:t>Tao, </a:t>
            </a:r>
            <a:r>
              <a:rPr dirty="0" sz="2000" spc="-10" b="1">
                <a:latin typeface="Calibri"/>
                <a:cs typeface="Calibri"/>
              </a:rPr>
              <a:t>M.D.,</a:t>
            </a:r>
            <a:r>
              <a:rPr dirty="0" sz="2000" spc="30" b="1">
                <a:latin typeface="Calibri"/>
                <a:cs typeface="Calibri"/>
              </a:rPr>
              <a:t> </a:t>
            </a:r>
            <a:r>
              <a:rPr dirty="0" sz="2000" spc="-10" b="1">
                <a:latin typeface="Calibri"/>
                <a:cs typeface="Calibri"/>
              </a:rPr>
              <a:t>Ph.D.</a:t>
            </a:r>
            <a:endParaRPr sz="2000">
              <a:latin typeface="Calibri"/>
              <a:cs typeface="Calibri"/>
            </a:endParaRPr>
          </a:p>
          <a:p>
            <a:pPr marL="27305">
              <a:lnSpc>
                <a:spcPct val="100000"/>
              </a:lnSpc>
              <a:spcBef>
                <a:spcPts val="315"/>
              </a:spcBef>
            </a:pPr>
            <a:r>
              <a:rPr dirty="0" sz="1400" b="1">
                <a:latin typeface="Calibri"/>
                <a:cs typeface="Calibri"/>
              </a:rPr>
              <a:t>Xijing </a:t>
            </a:r>
            <a:r>
              <a:rPr dirty="0" sz="1400" spc="-5" b="1">
                <a:latin typeface="Calibri"/>
                <a:cs typeface="Calibri"/>
              </a:rPr>
              <a:t>hospital, </a:t>
            </a:r>
            <a:r>
              <a:rPr dirty="0" sz="1400" spc="-15" b="1">
                <a:latin typeface="Calibri"/>
                <a:cs typeface="Calibri"/>
              </a:rPr>
              <a:t>Xi’an, </a:t>
            </a:r>
            <a:r>
              <a:rPr dirty="0" sz="1400" spc="-5" b="1">
                <a:latin typeface="Calibri"/>
                <a:cs typeface="Calibri"/>
              </a:rPr>
              <a:t>China; </a:t>
            </a:r>
            <a:r>
              <a:rPr dirty="0" sz="1400" spc="-5" b="1">
                <a:latin typeface="Calibri"/>
                <a:cs typeface="Calibri"/>
                <a:hlinkClick r:id="rId6"/>
              </a:rPr>
              <a:t>lingtaofmmu@qq.com</a:t>
            </a:r>
            <a:endParaRPr sz="1400">
              <a:latin typeface="Calibri"/>
              <a:cs typeface="Calibri"/>
            </a:endParaRPr>
          </a:p>
          <a:p>
            <a:pPr marL="27305">
              <a:lnSpc>
                <a:spcPct val="100000"/>
              </a:lnSpc>
              <a:spcBef>
                <a:spcPts val="405"/>
              </a:spcBef>
            </a:pPr>
            <a:r>
              <a:rPr dirty="0" sz="1400" b="1">
                <a:latin typeface="Calibri"/>
                <a:cs typeface="Calibri"/>
              </a:rPr>
              <a:t>On </a:t>
            </a:r>
            <a:r>
              <a:rPr dirty="0" sz="1400" spc="-5" b="1">
                <a:latin typeface="Calibri"/>
                <a:cs typeface="Calibri"/>
              </a:rPr>
              <a:t>behalf of </a:t>
            </a:r>
            <a:r>
              <a:rPr dirty="0" sz="1400" spc="-10" b="1">
                <a:latin typeface="Calibri"/>
                <a:cs typeface="Calibri"/>
              </a:rPr>
              <a:t>REC </a:t>
            </a:r>
            <a:r>
              <a:rPr dirty="0" sz="1400" spc="-5" b="1">
                <a:latin typeface="Calibri"/>
                <a:cs typeface="Calibri"/>
              </a:rPr>
              <a:t>study </a:t>
            </a:r>
            <a:r>
              <a:rPr dirty="0" sz="1400" spc="-10" b="1">
                <a:latin typeface="Calibri"/>
                <a:cs typeface="Calibri"/>
              </a:rPr>
              <a:t>group </a:t>
            </a:r>
            <a:r>
              <a:rPr dirty="0" sz="1400" spc="-5" b="1">
                <a:latin typeface="Calibri"/>
                <a:cs typeface="Calibri"/>
              </a:rPr>
              <a:t>and the </a:t>
            </a:r>
            <a:r>
              <a:rPr dirty="0" sz="1400" spc="-10" b="1">
                <a:latin typeface="Calibri"/>
                <a:cs typeface="Calibri"/>
              </a:rPr>
              <a:t>REC-CAGEFREE </a:t>
            </a:r>
            <a:r>
              <a:rPr dirty="0" sz="1400" b="1">
                <a:latin typeface="Calibri"/>
                <a:cs typeface="Calibri"/>
              </a:rPr>
              <a:t>I</a:t>
            </a:r>
            <a:r>
              <a:rPr dirty="0" sz="1400" spc="-20" b="1">
                <a:latin typeface="Calibri"/>
                <a:cs typeface="Calibri"/>
              </a:rPr>
              <a:t> </a:t>
            </a:r>
            <a:r>
              <a:rPr dirty="0" sz="1400" spc="-15" b="1">
                <a:latin typeface="Calibri"/>
                <a:cs typeface="Calibri"/>
              </a:rPr>
              <a:t>investigators</a:t>
            </a:r>
            <a:endParaRPr sz="1400">
              <a:latin typeface="Calibri"/>
              <a:cs typeface="Calibri"/>
            </a:endParaRPr>
          </a:p>
          <a:p>
            <a:pPr marL="27305">
              <a:lnSpc>
                <a:spcPct val="100000"/>
              </a:lnSpc>
              <a:spcBef>
                <a:spcPts val="1265"/>
              </a:spcBef>
            </a:pPr>
            <a:r>
              <a:rPr dirty="0" sz="1600" b="1">
                <a:solidFill>
                  <a:srgbClr val="AE1022"/>
                </a:solidFill>
                <a:latin typeface="Calibri"/>
                <a:cs typeface="Calibri"/>
              </a:rPr>
              <a:t>Sep 1,</a:t>
            </a:r>
            <a:r>
              <a:rPr dirty="0" sz="1600" spc="-5" b="1">
                <a:solidFill>
                  <a:srgbClr val="AE1022"/>
                </a:solidFill>
                <a:latin typeface="Calibri"/>
                <a:cs typeface="Calibri"/>
              </a:rPr>
              <a:t> </a:t>
            </a:r>
            <a:r>
              <a:rPr dirty="0" sz="1600" b="1">
                <a:solidFill>
                  <a:srgbClr val="AE1022"/>
                </a:solidFill>
                <a:latin typeface="Calibri"/>
                <a:cs typeface="Calibri"/>
              </a:rPr>
              <a:t>2024</a:t>
            </a:r>
            <a:endParaRPr sz="1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2739" y="360171"/>
            <a:ext cx="1399540" cy="36068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200" spc="-10"/>
              <a:t>Background</a:t>
            </a:r>
            <a:endParaRPr sz="2200"/>
          </a:p>
        </p:txBody>
      </p:sp>
      <p:sp>
        <p:nvSpPr>
          <p:cNvPr id="3" name="object 3"/>
          <p:cNvSpPr txBox="1"/>
          <p:nvPr/>
        </p:nvSpPr>
        <p:spPr>
          <a:xfrm>
            <a:off x="402739" y="880363"/>
            <a:ext cx="7870190" cy="227203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2305685">
              <a:lnSpc>
                <a:spcPct val="120000"/>
              </a:lnSpc>
              <a:spcBef>
                <a:spcPts val="100"/>
              </a:spcBef>
            </a:pPr>
            <a:r>
              <a:rPr dirty="0" sz="1800" spc="-5">
                <a:latin typeface="Calibri"/>
                <a:cs typeface="Calibri"/>
              </a:rPr>
              <a:t>Drug-eluting </a:t>
            </a:r>
            <a:r>
              <a:rPr dirty="0" sz="1800" spc="-15">
                <a:latin typeface="Calibri"/>
                <a:cs typeface="Calibri"/>
              </a:rPr>
              <a:t>stent </a:t>
            </a:r>
            <a:r>
              <a:rPr dirty="0" sz="1800" spc="-5">
                <a:latin typeface="Calibri"/>
                <a:cs typeface="Calibri"/>
              </a:rPr>
              <a:t>(DES) is </a:t>
            </a:r>
            <a:r>
              <a:rPr dirty="0" sz="1800" spc="-10">
                <a:latin typeface="Calibri"/>
                <a:cs typeface="Calibri"/>
              </a:rPr>
              <a:t>currently </a:t>
            </a:r>
            <a:r>
              <a:rPr dirty="0" sz="1800" spc="-15">
                <a:latin typeface="Calibri"/>
                <a:cs typeface="Calibri"/>
              </a:rPr>
              <a:t>standard </a:t>
            </a:r>
            <a:r>
              <a:rPr dirty="0" sz="1800">
                <a:latin typeface="Calibri"/>
                <a:cs typeface="Calibri"/>
              </a:rPr>
              <a:t>of </a:t>
            </a:r>
            <a:r>
              <a:rPr dirty="0" sz="1800" spc="-15">
                <a:latin typeface="Calibri"/>
                <a:cs typeface="Calibri"/>
              </a:rPr>
              <a:t>care for </a:t>
            </a:r>
            <a:r>
              <a:rPr dirty="0" sz="1800" spc="-5">
                <a:latin typeface="Calibri"/>
                <a:cs typeface="Calibri"/>
              </a:rPr>
              <a:t>PCI  </a:t>
            </a:r>
            <a:r>
              <a:rPr dirty="0" sz="1800" spc="-10">
                <a:latin typeface="Calibri"/>
                <a:cs typeface="Calibri"/>
              </a:rPr>
              <a:t>Leave </a:t>
            </a:r>
            <a:r>
              <a:rPr dirty="0" sz="1800" spc="-5">
                <a:latin typeface="Calibri"/>
                <a:cs typeface="Calibri"/>
              </a:rPr>
              <a:t>nothing behind with </a:t>
            </a:r>
            <a:r>
              <a:rPr dirty="0" sz="1800" spc="-10">
                <a:latin typeface="Calibri"/>
                <a:cs typeface="Calibri"/>
              </a:rPr>
              <a:t>Drug-coated </a:t>
            </a:r>
            <a:r>
              <a:rPr dirty="0" sz="1800" spc="-5">
                <a:latin typeface="Calibri"/>
                <a:cs typeface="Calibri"/>
              </a:rPr>
              <a:t>balloon</a:t>
            </a:r>
            <a:r>
              <a:rPr dirty="0" sz="1800" spc="10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(DCB)</a:t>
            </a:r>
            <a:endParaRPr sz="1800">
              <a:latin typeface="Calibri"/>
              <a:cs typeface="Calibri"/>
            </a:endParaRPr>
          </a:p>
          <a:p>
            <a:pPr marL="459105" indent="-174625">
              <a:lnSpc>
                <a:spcPct val="100000"/>
              </a:lnSpc>
              <a:spcBef>
                <a:spcPts val="350"/>
              </a:spcBef>
              <a:buClr>
                <a:srgbClr val="C00000"/>
              </a:buClr>
              <a:buFont typeface="Arial"/>
              <a:buChar char="•"/>
              <a:tabLst>
                <a:tab pos="459105" algn="l"/>
              </a:tabLst>
            </a:pPr>
            <a:r>
              <a:rPr dirty="0" sz="1400" spc="-10">
                <a:latin typeface="Calibri"/>
                <a:cs typeface="Calibri"/>
              </a:rPr>
              <a:t>In-stent </a:t>
            </a:r>
            <a:r>
              <a:rPr dirty="0" sz="1400" spc="-5">
                <a:latin typeface="Calibri"/>
                <a:cs typeface="Calibri"/>
              </a:rPr>
              <a:t>restenosis: </a:t>
            </a:r>
            <a:r>
              <a:rPr dirty="0" sz="1400" spc="-10">
                <a:latin typeface="Calibri"/>
                <a:cs typeface="Calibri"/>
              </a:rPr>
              <a:t>ESC </a:t>
            </a:r>
            <a:r>
              <a:rPr dirty="0" sz="1400">
                <a:latin typeface="Calibri"/>
                <a:cs typeface="Calibri"/>
              </a:rPr>
              <a:t>Guidelines </a:t>
            </a:r>
            <a:r>
              <a:rPr dirty="0" sz="1400" spc="-15">
                <a:latin typeface="Calibri"/>
                <a:cs typeface="Calibri"/>
              </a:rPr>
              <a:t>for </a:t>
            </a:r>
            <a:r>
              <a:rPr dirty="0" sz="1400" spc="-10">
                <a:latin typeface="Calibri"/>
                <a:cs typeface="Calibri"/>
              </a:rPr>
              <a:t>revascularization </a:t>
            </a:r>
            <a:r>
              <a:rPr dirty="0" sz="1400">
                <a:latin typeface="Calibri"/>
                <a:cs typeface="Calibri"/>
              </a:rPr>
              <a:t>(Class</a:t>
            </a:r>
            <a:r>
              <a:rPr dirty="0" sz="1400" spc="2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IA);</a:t>
            </a:r>
            <a:endParaRPr sz="1400">
              <a:latin typeface="Calibri"/>
              <a:cs typeface="Calibri"/>
            </a:endParaRPr>
          </a:p>
          <a:p>
            <a:pPr marL="459105" marR="225425" indent="-174625">
              <a:lnSpc>
                <a:spcPct val="101400"/>
              </a:lnSpc>
              <a:spcBef>
                <a:spcPts val="290"/>
              </a:spcBef>
              <a:buClr>
                <a:srgbClr val="C00000"/>
              </a:buClr>
              <a:buFont typeface="Arial"/>
              <a:buChar char="•"/>
              <a:tabLst>
                <a:tab pos="459105" algn="l"/>
              </a:tabLst>
            </a:pPr>
            <a:r>
              <a:rPr dirty="0" sz="1400">
                <a:latin typeface="Calibri"/>
                <a:cs typeface="Calibri"/>
              </a:rPr>
              <a:t>De </a:t>
            </a:r>
            <a:r>
              <a:rPr dirty="0" sz="1400" spc="-10">
                <a:latin typeface="Calibri"/>
                <a:cs typeface="Calibri"/>
              </a:rPr>
              <a:t>novo, </a:t>
            </a:r>
            <a:r>
              <a:rPr dirty="0" sz="1400" spc="-5">
                <a:latin typeface="Calibri"/>
                <a:cs typeface="Calibri"/>
              </a:rPr>
              <a:t>small vessel </a:t>
            </a:r>
            <a:r>
              <a:rPr dirty="0" sz="1400">
                <a:latin typeface="Calibri"/>
                <a:cs typeface="Calibri"/>
              </a:rPr>
              <a:t>disease: </a:t>
            </a:r>
            <a:r>
              <a:rPr dirty="0" sz="1400" spc="-15">
                <a:latin typeface="Calibri"/>
                <a:cs typeface="Calibri"/>
              </a:rPr>
              <a:t>BASKET-SMALL </a:t>
            </a:r>
            <a:r>
              <a:rPr dirty="0" sz="1400">
                <a:latin typeface="Calibri"/>
                <a:cs typeface="Calibri"/>
              </a:rPr>
              <a:t>2 trial </a:t>
            </a:r>
            <a:r>
              <a:rPr dirty="0" sz="1400" spc="-10">
                <a:latin typeface="Calibri"/>
                <a:cs typeface="Calibri"/>
              </a:rPr>
              <a:t>(Non-inferior </a:t>
            </a:r>
            <a:r>
              <a:rPr dirty="0" sz="1400" spc="-5">
                <a:latin typeface="Calibri"/>
                <a:cs typeface="Calibri"/>
              </a:rPr>
              <a:t>to DES); not </a:t>
            </a:r>
            <a:r>
              <a:rPr dirty="0" sz="1400" spc="-10">
                <a:latin typeface="Calibri"/>
                <a:cs typeface="Calibri"/>
              </a:rPr>
              <a:t>yet </a:t>
            </a:r>
            <a:r>
              <a:rPr dirty="0" sz="1400">
                <a:latin typeface="Calibri"/>
                <a:cs typeface="Calibri"/>
              </a:rPr>
              <a:t>been </a:t>
            </a:r>
            <a:r>
              <a:rPr dirty="0" sz="1400" spc="-5">
                <a:latin typeface="Calibri"/>
                <a:cs typeface="Calibri"/>
              </a:rPr>
              <a:t>endorsed </a:t>
            </a:r>
            <a:r>
              <a:rPr dirty="0" sz="1400">
                <a:latin typeface="Calibri"/>
                <a:cs typeface="Calibri"/>
              </a:rPr>
              <a:t>in  guidelines; </a:t>
            </a:r>
            <a:r>
              <a:rPr dirty="0" sz="1400" spc="-5">
                <a:latin typeface="Calibri"/>
                <a:cs typeface="Calibri"/>
              </a:rPr>
              <a:t>concerns </a:t>
            </a:r>
            <a:r>
              <a:rPr dirty="0" sz="1400" spc="-10">
                <a:latin typeface="Calibri"/>
                <a:cs typeface="Calibri"/>
              </a:rPr>
              <a:t>regarding </a:t>
            </a:r>
            <a:r>
              <a:rPr dirty="0" sz="1400">
                <a:latin typeface="Calibri"/>
                <a:cs typeface="Calibri"/>
              </a:rPr>
              <a:t>the </a:t>
            </a:r>
            <a:r>
              <a:rPr dirty="0" sz="1400" spc="-5">
                <a:latin typeface="Calibri"/>
                <a:cs typeface="Calibri"/>
              </a:rPr>
              <a:t>small sample</a:t>
            </a:r>
            <a:r>
              <a:rPr dirty="0" sz="1400" spc="-10">
                <a:latin typeface="Calibri"/>
                <a:cs typeface="Calibri"/>
              </a:rPr>
              <a:t> sizes</a:t>
            </a:r>
            <a:endParaRPr sz="1400">
              <a:latin typeface="Calibri"/>
              <a:cs typeface="Calibri"/>
            </a:endParaRPr>
          </a:p>
          <a:p>
            <a:pPr marL="459105" indent="-174625">
              <a:lnSpc>
                <a:spcPct val="100000"/>
              </a:lnSpc>
              <a:spcBef>
                <a:spcPts val="310"/>
              </a:spcBef>
              <a:buClr>
                <a:srgbClr val="C00000"/>
              </a:buClr>
              <a:buFont typeface="Arial"/>
              <a:buChar char="•"/>
              <a:tabLst>
                <a:tab pos="459105" algn="l"/>
              </a:tabLst>
            </a:pPr>
            <a:r>
              <a:rPr dirty="0" sz="1400">
                <a:latin typeface="Calibri"/>
                <a:cs typeface="Calibri"/>
              </a:rPr>
              <a:t>De </a:t>
            </a:r>
            <a:r>
              <a:rPr dirty="0" sz="1400" spc="-10">
                <a:latin typeface="Calibri"/>
                <a:cs typeface="Calibri"/>
              </a:rPr>
              <a:t>novo, </a:t>
            </a:r>
            <a:r>
              <a:rPr dirty="0" sz="1400" spc="-5">
                <a:latin typeface="Calibri"/>
                <a:cs typeface="Calibri"/>
              </a:rPr>
              <a:t>non-small vessel: Only </a:t>
            </a:r>
            <a:r>
              <a:rPr dirty="0" sz="1400">
                <a:latin typeface="Calibri"/>
                <a:cs typeface="Calibri"/>
              </a:rPr>
              <a:t>in </a:t>
            </a:r>
            <a:r>
              <a:rPr dirty="0" sz="1400" spc="-5">
                <a:latin typeface="Calibri"/>
                <a:cs typeface="Calibri"/>
              </a:rPr>
              <a:t>small-scale </a:t>
            </a:r>
            <a:r>
              <a:rPr dirty="0" sz="1400" spc="-25">
                <a:latin typeface="Calibri"/>
                <a:cs typeface="Calibri"/>
              </a:rPr>
              <a:t>RCTs </a:t>
            </a:r>
            <a:r>
              <a:rPr dirty="0" sz="1400">
                <a:latin typeface="Calibri"/>
                <a:cs typeface="Calibri"/>
              </a:rPr>
              <a:t>with </a:t>
            </a:r>
            <a:r>
              <a:rPr dirty="0" sz="1400" spc="-10">
                <a:latin typeface="Calibri"/>
                <a:cs typeface="Calibri"/>
              </a:rPr>
              <a:t>surrogate</a:t>
            </a:r>
            <a:r>
              <a:rPr dirty="0" sz="1400" spc="2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endpoints</a:t>
            </a:r>
            <a:endParaRPr sz="1400">
              <a:latin typeface="Calibri"/>
              <a:cs typeface="Calibri"/>
            </a:endParaRPr>
          </a:p>
          <a:p>
            <a:pPr marL="17145" marR="5080">
              <a:lnSpc>
                <a:spcPct val="102200"/>
              </a:lnSpc>
              <a:spcBef>
                <a:spcPts val="370"/>
              </a:spcBef>
            </a:pPr>
            <a:r>
              <a:rPr dirty="0" sz="1800" spc="-5">
                <a:latin typeface="Calibri"/>
                <a:cs typeface="Calibri"/>
              </a:rPr>
              <a:t>AIM: </a:t>
            </a:r>
            <a:r>
              <a:rPr dirty="0" sz="1800" spc="-85">
                <a:latin typeface="Calibri"/>
                <a:cs typeface="Calibri"/>
              </a:rPr>
              <a:t>To </a:t>
            </a:r>
            <a:r>
              <a:rPr dirty="0" sz="1800" spc="-15">
                <a:latin typeface="Calibri"/>
                <a:cs typeface="Calibri"/>
              </a:rPr>
              <a:t>test for </a:t>
            </a:r>
            <a:r>
              <a:rPr dirty="0" sz="1800">
                <a:latin typeface="Calibri"/>
                <a:cs typeface="Calibri"/>
              </a:rPr>
              <a:t>de </a:t>
            </a:r>
            <a:r>
              <a:rPr dirty="0" sz="1800" spc="-15">
                <a:latin typeface="Calibri"/>
                <a:cs typeface="Calibri"/>
              </a:rPr>
              <a:t>novo, </a:t>
            </a:r>
            <a:r>
              <a:rPr dirty="0" sz="1800" spc="-5">
                <a:latin typeface="Calibri"/>
                <a:cs typeface="Calibri"/>
              </a:rPr>
              <a:t>non-complex PCI </a:t>
            </a:r>
            <a:r>
              <a:rPr dirty="0" sz="1800">
                <a:latin typeface="Calibri"/>
                <a:cs typeface="Calibri"/>
              </a:rPr>
              <a:t>and </a:t>
            </a:r>
            <a:r>
              <a:rPr dirty="0" sz="1800" spc="-10">
                <a:latin typeface="Calibri"/>
                <a:cs typeface="Calibri"/>
              </a:rPr>
              <a:t>irrespective </a:t>
            </a:r>
            <a:r>
              <a:rPr dirty="0" sz="1800">
                <a:latin typeface="Calibri"/>
                <a:cs typeface="Calibri"/>
              </a:rPr>
              <a:t>of </a:t>
            </a:r>
            <a:r>
              <a:rPr dirty="0" sz="1800" spc="-15">
                <a:latin typeface="Calibri"/>
                <a:cs typeface="Calibri"/>
              </a:rPr>
              <a:t>target </a:t>
            </a:r>
            <a:r>
              <a:rPr dirty="0" sz="1800" spc="-5">
                <a:latin typeface="Calibri"/>
                <a:cs typeface="Calibri"/>
              </a:rPr>
              <a:t>vessel </a:t>
            </a:r>
            <a:r>
              <a:rPr dirty="0" sz="1800" spc="-25">
                <a:latin typeface="Calibri"/>
                <a:cs typeface="Calibri"/>
              </a:rPr>
              <a:t>diameter,  </a:t>
            </a:r>
            <a:r>
              <a:rPr dirty="0" sz="1800" spc="-5">
                <a:latin typeface="Calibri"/>
                <a:cs typeface="Calibri"/>
              </a:rPr>
              <a:t>whether </a:t>
            </a:r>
            <a:r>
              <a:rPr dirty="0" sz="1800">
                <a:latin typeface="Calibri"/>
                <a:cs typeface="Calibri"/>
              </a:rPr>
              <a:t>DCB </a:t>
            </a:r>
            <a:r>
              <a:rPr dirty="0" sz="1800" spc="-5">
                <a:latin typeface="Calibri"/>
                <a:cs typeface="Calibri"/>
              </a:rPr>
              <a:t>with rescue </a:t>
            </a:r>
            <a:r>
              <a:rPr dirty="0" sz="1800" spc="-10">
                <a:latin typeface="Calibri"/>
                <a:cs typeface="Calibri"/>
              </a:rPr>
              <a:t>stenting </a:t>
            </a:r>
            <a:r>
              <a:rPr dirty="0" sz="1800" spc="-5">
                <a:latin typeface="Calibri"/>
                <a:cs typeface="Calibri"/>
              </a:rPr>
              <a:t>is </a:t>
            </a:r>
            <a:r>
              <a:rPr dirty="0" sz="1800" spc="-10">
                <a:latin typeface="Calibri"/>
                <a:cs typeface="Calibri"/>
              </a:rPr>
              <a:t>non-inferior </a:t>
            </a:r>
            <a:r>
              <a:rPr dirty="0" sz="1800" spc="-15">
                <a:latin typeface="Calibri"/>
                <a:cs typeface="Calibri"/>
              </a:rPr>
              <a:t>to </a:t>
            </a:r>
            <a:r>
              <a:rPr dirty="0" sz="1800" spc="-5">
                <a:latin typeface="Calibri"/>
                <a:cs typeface="Calibri"/>
              </a:rPr>
              <a:t>intended</a:t>
            </a:r>
            <a:r>
              <a:rPr dirty="0" sz="1800" spc="100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stenting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3357" y="259587"/>
            <a:ext cx="1209675" cy="45212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800"/>
              <a:t>M</a:t>
            </a:r>
            <a:r>
              <a:rPr dirty="0" sz="2800" spc="-15"/>
              <a:t>e</a:t>
            </a:r>
            <a:r>
              <a:rPr dirty="0" sz="2800"/>
              <a:t>t</a:t>
            </a:r>
            <a:r>
              <a:rPr dirty="0" sz="2800" spc="-5"/>
              <a:t>ho</a:t>
            </a:r>
            <a:r>
              <a:rPr dirty="0" sz="2800"/>
              <a:t>d</a:t>
            </a:r>
            <a:endParaRPr sz="2800"/>
          </a:p>
        </p:txBody>
      </p:sp>
      <p:sp>
        <p:nvSpPr>
          <p:cNvPr id="3" name="object 3"/>
          <p:cNvSpPr txBox="1"/>
          <p:nvPr/>
        </p:nvSpPr>
        <p:spPr>
          <a:xfrm>
            <a:off x="395536" y="1059582"/>
            <a:ext cx="3585210" cy="2044700"/>
          </a:xfrm>
          <a:prstGeom prst="rect">
            <a:avLst/>
          </a:prstGeom>
          <a:ln w="3175">
            <a:solidFill>
              <a:srgbClr val="000000"/>
            </a:solidFill>
          </a:ln>
        </p:spPr>
        <p:txBody>
          <a:bodyPr wrap="square" lIns="0" tIns="38100" rIns="0" bIns="0" rtlCol="0" vert="horz">
            <a:spAutoFit/>
          </a:bodyPr>
          <a:lstStyle/>
          <a:p>
            <a:pPr marL="896619">
              <a:lnSpc>
                <a:spcPts val="1310"/>
              </a:lnSpc>
              <a:spcBef>
                <a:spcPts val="300"/>
              </a:spcBef>
            </a:pPr>
            <a:r>
              <a:rPr dirty="0" sz="1100" spc="-25" b="1">
                <a:solidFill>
                  <a:srgbClr val="AE1022"/>
                </a:solidFill>
                <a:latin typeface="Arial"/>
                <a:cs typeface="Arial"/>
              </a:rPr>
              <a:t>Inclusion and </a:t>
            </a:r>
            <a:r>
              <a:rPr dirty="0" sz="1100" spc="-20" b="1">
                <a:solidFill>
                  <a:srgbClr val="AE1022"/>
                </a:solidFill>
                <a:latin typeface="Arial"/>
                <a:cs typeface="Arial"/>
              </a:rPr>
              <a:t>Key</a:t>
            </a:r>
            <a:r>
              <a:rPr dirty="0" sz="1100" spc="-114" b="1">
                <a:solidFill>
                  <a:srgbClr val="AE1022"/>
                </a:solidFill>
                <a:latin typeface="Arial"/>
                <a:cs typeface="Arial"/>
              </a:rPr>
              <a:t> </a:t>
            </a:r>
            <a:r>
              <a:rPr dirty="0" sz="1100" spc="-25" b="1">
                <a:solidFill>
                  <a:srgbClr val="AE1022"/>
                </a:solidFill>
                <a:latin typeface="Arial"/>
                <a:cs typeface="Arial"/>
              </a:rPr>
              <a:t>exclusion</a:t>
            </a:r>
            <a:endParaRPr sz="1100">
              <a:latin typeface="Arial"/>
              <a:cs typeface="Arial"/>
            </a:endParaRPr>
          </a:p>
          <a:p>
            <a:pPr marL="90805">
              <a:lnSpc>
                <a:spcPts val="1070"/>
              </a:lnSpc>
            </a:pPr>
            <a:r>
              <a:rPr dirty="0" sz="900" b="1" i="1">
                <a:latin typeface="Arial"/>
                <a:cs typeface="Arial"/>
              </a:rPr>
              <a:t>ACS or</a:t>
            </a:r>
            <a:r>
              <a:rPr dirty="0" sz="900" spc="-15" b="1" i="1">
                <a:latin typeface="Arial"/>
                <a:cs typeface="Arial"/>
              </a:rPr>
              <a:t> </a:t>
            </a:r>
            <a:r>
              <a:rPr dirty="0" sz="900" b="1" i="1">
                <a:latin typeface="Arial"/>
                <a:cs typeface="Arial"/>
              </a:rPr>
              <a:t>CCS</a:t>
            </a:r>
            <a:endParaRPr sz="900">
              <a:latin typeface="Arial"/>
              <a:cs typeface="Arial"/>
            </a:endParaRPr>
          </a:p>
          <a:p>
            <a:pPr marL="90805" marR="589280">
              <a:lnSpc>
                <a:spcPct val="100000"/>
              </a:lnSpc>
              <a:spcBef>
                <a:spcPts val="25"/>
              </a:spcBef>
            </a:pPr>
            <a:r>
              <a:rPr dirty="0" sz="900" b="1" i="1">
                <a:latin typeface="Arial"/>
                <a:cs typeface="Arial"/>
              </a:rPr>
              <a:t>De </a:t>
            </a:r>
            <a:r>
              <a:rPr dirty="0" sz="900" spc="-5" b="1" i="1">
                <a:latin typeface="Arial"/>
                <a:cs typeface="Arial"/>
              </a:rPr>
              <a:t>novo </a:t>
            </a:r>
            <a:r>
              <a:rPr dirty="0" sz="900" b="1" i="1">
                <a:latin typeface="Arial"/>
                <a:cs typeface="Arial"/>
              </a:rPr>
              <a:t>lesion, </a:t>
            </a:r>
            <a:r>
              <a:rPr dirty="0" sz="900" spc="-5" b="1" i="1">
                <a:latin typeface="Arial"/>
                <a:cs typeface="Arial"/>
              </a:rPr>
              <a:t>regardless </a:t>
            </a:r>
            <a:r>
              <a:rPr dirty="0" sz="900" b="1" i="1">
                <a:latin typeface="Arial"/>
                <a:cs typeface="Arial"/>
              </a:rPr>
              <a:t>of </a:t>
            </a:r>
            <a:r>
              <a:rPr dirty="0" sz="900" spc="-5" b="1" i="1">
                <a:latin typeface="Arial"/>
                <a:cs typeface="Arial"/>
              </a:rPr>
              <a:t>treated vessel </a:t>
            </a:r>
            <a:r>
              <a:rPr dirty="0" sz="900" b="1" i="1">
                <a:latin typeface="Arial"/>
                <a:cs typeface="Arial"/>
              </a:rPr>
              <a:t>diameter  </a:t>
            </a:r>
            <a:r>
              <a:rPr dirty="0" sz="900" spc="-5" b="1" i="1">
                <a:latin typeface="Arial"/>
                <a:cs typeface="Arial"/>
              </a:rPr>
              <a:t>Non-Complex PCI, which </a:t>
            </a:r>
            <a:r>
              <a:rPr dirty="0" sz="900" b="1" i="1">
                <a:latin typeface="Arial"/>
                <a:cs typeface="Arial"/>
              </a:rPr>
              <a:t>is </a:t>
            </a:r>
            <a:r>
              <a:rPr dirty="0" sz="900" spc="-5" b="1" i="1">
                <a:latin typeface="Arial"/>
                <a:cs typeface="Arial"/>
              </a:rPr>
              <a:t>defined</a:t>
            </a:r>
            <a:r>
              <a:rPr dirty="0" sz="900" spc="5" b="1" i="1">
                <a:latin typeface="Arial"/>
                <a:cs typeface="Arial"/>
              </a:rPr>
              <a:t> </a:t>
            </a:r>
            <a:r>
              <a:rPr dirty="0" sz="900" spc="-5" b="1" i="1">
                <a:latin typeface="Arial"/>
                <a:cs typeface="Arial"/>
              </a:rPr>
              <a:t>as</a:t>
            </a:r>
            <a:endParaRPr sz="900">
              <a:latin typeface="Arial"/>
              <a:cs typeface="Arial"/>
            </a:endParaRPr>
          </a:p>
          <a:p>
            <a:pPr marL="349250" indent="-258445">
              <a:lnSpc>
                <a:spcPts val="1010"/>
              </a:lnSpc>
              <a:buFont typeface="Arial"/>
              <a:buChar char="•"/>
              <a:tabLst>
                <a:tab pos="348615" algn="l"/>
                <a:tab pos="349250" algn="l"/>
              </a:tabLst>
            </a:pPr>
            <a:r>
              <a:rPr dirty="0" sz="900">
                <a:latin typeface="Calibri"/>
                <a:cs typeface="Calibri"/>
              </a:rPr>
              <a:t>One or </a:t>
            </a:r>
            <a:r>
              <a:rPr dirty="0" sz="900" spc="-5">
                <a:latin typeface="Calibri"/>
                <a:cs typeface="Calibri"/>
              </a:rPr>
              <a:t>two target </a:t>
            </a:r>
            <a:r>
              <a:rPr dirty="0" sz="900">
                <a:latin typeface="Calibri"/>
                <a:cs typeface="Calibri"/>
              </a:rPr>
              <a:t>lesions or vessels, one or </a:t>
            </a:r>
            <a:r>
              <a:rPr dirty="0" sz="900" spc="-5">
                <a:latin typeface="Calibri"/>
                <a:cs typeface="Calibri"/>
              </a:rPr>
              <a:t>two planned DES</a:t>
            </a:r>
            <a:r>
              <a:rPr dirty="0" sz="900" spc="-85">
                <a:latin typeface="Calibri"/>
                <a:cs typeface="Calibri"/>
              </a:rPr>
              <a:t> </a:t>
            </a:r>
            <a:r>
              <a:rPr dirty="0" sz="900">
                <a:latin typeface="Calibri"/>
                <a:cs typeface="Calibri"/>
              </a:rPr>
              <a:t>or</a:t>
            </a:r>
            <a:endParaRPr sz="900">
              <a:latin typeface="Calibri"/>
              <a:cs typeface="Calibri"/>
            </a:endParaRPr>
          </a:p>
          <a:p>
            <a:pPr marL="348615">
              <a:lnSpc>
                <a:spcPct val="100000"/>
              </a:lnSpc>
              <a:spcBef>
                <a:spcPts val="20"/>
              </a:spcBef>
            </a:pPr>
            <a:r>
              <a:rPr dirty="0" sz="900" spc="-5">
                <a:latin typeface="Calibri"/>
                <a:cs typeface="Calibri"/>
              </a:rPr>
              <a:t>DCB devices, planned total DES </a:t>
            </a:r>
            <a:r>
              <a:rPr dirty="0" sz="900">
                <a:latin typeface="Calibri"/>
                <a:cs typeface="Calibri"/>
              </a:rPr>
              <a:t>or </a:t>
            </a:r>
            <a:r>
              <a:rPr dirty="0" sz="900" spc="-5">
                <a:latin typeface="Calibri"/>
                <a:cs typeface="Calibri"/>
              </a:rPr>
              <a:t>DCB </a:t>
            </a:r>
            <a:r>
              <a:rPr dirty="0" sz="900">
                <a:latin typeface="Calibri"/>
                <a:cs typeface="Calibri"/>
              </a:rPr>
              <a:t>length of </a:t>
            </a:r>
            <a:r>
              <a:rPr dirty="0" sz="900" spc="-5">
                <a:latin typeface="Calibri"/>
                <a:cs typeface="Calibri"/>
              </a:rPr>
              <a:t>60 </a:t>
            </a:r>
            <a:r>
              <a:rPr dirty="0" sz="900">
                <a:latin typeface="Calibri"/>
                <a:cs typeface="Calibri"/>
              </a:rPr>
              <a:t>mm or</a:t>
            </a:r>
            <a:r>
              <a:rPr dirty="0" sz="900" spc="-25">
                <a:latin typeface="Calibri"/>
                <a:cs typeface="Calibri"/>
              </a:rPr>
              <a:t> </a:t>
            </a:r>
            <a:r>
              <a:rPr dirty="0" sz="900" spc="-5">
                <a:latin typeface="Calibri"/>
                <a:cs typeface="Calibri"/>
              </a:rPr>
              <a:t>shorter</a:t>
            </a:r>
            <a:endParaRPr sz="900">
              <a:latin typeface="Calibri"/>
              <a:cs typeface="Calibri"/>
            </a:endParaRPr>
          </a:p>
          <a:p>
            <a:pPr marL="349250" indent="-258445">
              <a:lnSpc>
                <a:spcPct val="100000"/>
              </a:lnSpc>
              <a:spcBef>
                <a:spcPts val="25"/>
              </a:spcBef>
              <a:buFont typeface="Arial"/>
              <a:buChar char="•"/>
              <a:tabLst>
                <a:tab pos="348615" algn="l"/>
                <a:tab pos="349250" algn="l"/>
              </a:tabLst>
            </a:pPr>
            <a:r>
              <a:rPr dirty="0" sz="900" spc="-5">
                <a:latin typeface="Calibri"/>
                <a:cs typeface="Calibri"/>
              </a:rPr>
              <a:t>bifurcations </a:t>
            </a:r>
            <a:r>
              <a:rPr dirty="0" sz="900">
                <a:latin typeface="Calibri"/>
                <a:cs typeface="Calibri"/>
              </a:rPr>
              <a:t>not requiring </a:t>
            </a:r>
            <a:r>
              <a:rPr dirty="0" sz="900" spc="-5">
                <a:latin typeface="Calibri"/>
                <a:cs typeface="Calibri"/>
              </a:rPr>
              <a:t>treatment </a:t>
            </a:r>
            <a:r>
              <a:rPr dirty="0" sz="900">
                <a:latin typeface="Calibri"/>
                <a:cs typeface="Calibri"/>
              </a:rPr>
              <a:t>in </a:t>
            </a:r>
            <a:r>
              <a:rPr dirty="0" sz="900" spc="-5">
                <a:latin typeface="Calibri"/>
                <a:cs typeface="Calibri"/>
              </a:rPr>
              <a:t>both </a:t>
            </a:r>
            <a:r>
              <a:rPr dirty="0" sz="900">
                <a:latin typeface="Calibri"/>
                <a:cs typeface="Calibri"/>
              </a:rPr>
              <a:t>main </a:t>
            </a:r>
            <a:r>
              <a:rPr dirty="0" sz="900" spc="-5">
                <a:latin typeface="Calibri"/>
                <a:cs typeface="Calibri"/>
              </a:rPr>
              <a:t>and </a:t>
            </a:r>
            <a:r>
              <a:rPr dirty="0" sz="900">
                <a:latin typeface="Calibri"/>
                <a:cs typeface="Calibri"/>
              </a:rPr>
              <a:t>side</a:t>
            </a:r>
            <a:r>
              <a:rPr dirty="0" sz="900" spc="-30">
                <a:latin typeface="Calibri"/>
                <a:cs typeface="Calibri"/>
              </a:rPr>
              <a:t> </a:t>
            </a:r>
            <a:r>
              <a:rPr dirty="0" sz="900" spc="-5">
                <a:latin typeface="Calibri"/>
                <a:cs typeface="Calibri"/>
              </a:rPr>
              <a:t>branch</a:t>
            </a:r>
            <a:endParaRPr sz="900">
              <a:latin typeface="Calibri"/>
              <a:cs typeface="Calibri"/>
            </a:endParaRPr>
          </a:p>
          <a:p>
            <a:pPr marL="349250" indent="-258445">
              <a:lnSpc>
                <a:spcPct val="100000"/>
              </a:lnSpc>
              <a:spcBef>
                <a:spcPts val="25"/>
              </a:spcBef>
              <a:buFont typeface="Arial"/>
              <a:buChar char="•"/>
              <a:tabLst>
                <a:tab pos="348615" algn="l"/>
                <a:tab pos="349250" algn="l"/>
              </a:tabLst>
            </a:pPr>
            <a:r>
              <a:rPr dirty="0" sz="900" spc="-5">
                <a:latin typeface="Calibri"/>
                <a:cs typeface="Calibri"/>
              </a:rPr>
              <a:t>Non-left </a:t>
            </a:r>
            <a:r>
              <a:rPr dirty="0" sz="900">
                <a:latin typeface="Calibri"/>
                <a:cs typeface="Calibri"/>
              </a:rPr>
              <a:t>main</a:t>
            </a:r>
            <a:r>
              <a:rPr dirty="0" sz="900" spc="-15">
                <a:latin typeface="Calibri"/>
                <a:cs typeface="Calibri"/>
              </a:rPr>
              <a:t> </a:t>
            </a:r>
            <a:r>
              <a:rPr dirty="0" sz="900">
                <a:latin typeface="Calibri"/>
                <a:cs typeface="Calibri"/>
              </a:rPr>
              <a:t>lesion</a:t>
            </a:r>
            <a:endParaRPr sz="900">
              <a:latin typeface="Calibri"/>
              <a:cs typeface="Calibri"/>
            </a:endParaRPr>
          </a:p>
          <a:p>
            <a:pPr marL="349250" indent="-258445">
              <a:lnSpc>
                <a:spcPts val="1045"/>
              </a:lnSpc>
              <a:buFont typeface="Arial"/>
              <a:buChar char="•"/>
              <a:tabLst>
                <a:tab pos="348615" algn="l"/>
                <a:tab pos="349250" algn="l"/>
              </a:tabLst>
            </a:pPr>
            <a:r>
              <a:rPr dirty="0" sz="900" spc="-5">
                <a:latin typeface="Calibri"/>
                <a:cs typeface="Calibri"/>
              </a:rPr>
              <a:t>Non-venous </a:t>
            </a:r>
            <a:r>
              <a:rPr dirty="0" sz="900">
                <a:latin typeface="Calibri"/>
                <a:cs typeface="Calibri"/>
              </a:rPr>
              <a:t>or </a:t>
            </a:r>
            <a:r>
              <a:rPr dirty="0" sz="900" spc="-5">
                <a:latin typeface="Calibri"/>
                <a:cs typeface="Calibri"/>
              </a:rPr>
              <a:t>arterial graft</a:t>
            </a:r>
            <a:r>
              <a:rPr dirty="0" sz="900" spc="-40">
                <a:latin typeface="Calibri"/>
                <a:cs typeface="Calibri"/>
              </a:rPr>
              <a:t> </a:t>
            </a:r>
            <a:r>
              <a:rPr dirty="0" sz="900">
                <a:latin typeface="Calibri"/>
                <a:cs typeface="Calibri"/>
              </a:rPr>
              <a:t>lesion</a:t>
            </a:r>
            <a:endParaRPr sz="900">
              <a:latin typeface="Calibri"/>
              <a:cs typeface="Calibri"/>
            </a:endParaRPr>
          </a:p>
          <a:p>
            <a:pPr marL="349250" indent="-258445">
              <a:lnSpc>
                <a:spcPts val="1045"/>
              </a:lnSpc>
              <a:buFont typeface="Arial"/>
              <a:buChar char="•"/>
              <a:tabLst>
                <a:tab pos="348615" algn="l"/>
                <a:tab pos="349250" algn="l"/>
              </a:tabLst>
            </a:pPr>
            <a:r>
              <a:rPr dirty="0" sz="900" spc="-5">
                <a:latin typeface="Calibri"/>
                <a:cs typeface="Calibri"/>
              </a:rPr>
              <a:t>Non-chronic total occlusion</a:t>
            </a:r>
            <a:r>
              <a:rPr dirty="0" sz="900" spc="-35">
                <a:latin typeface="Calibri"/>
                <a:cs typeface="Calibri"/>
              </a:rPr>
              <a:t> </a:t>
            </a:r>
            <a:r>
              <a:rPr dirty="0" sz="900">
                <a:latin typeface="Calibri"/>
                <a:cs typeface="Calibri"/>
              </a:rPr>
              <a:t>lesion</a:t>
            </a:r>
            <a:endParaRPr sz="900">
              <a:latin typeface="Calibri"/>
              <a:cs typeface="Calibri"/>
            </a:endParaRPr>
          </a:p>
          <a:p>
            <a:pPr marL="349250" indent="-258445">
              <a:lnSpc>
                <a:spcPct val="100000"/>
              </a:lnSpc>
              <a:spcBef>
                <a:spcPts val="25"/>
              </a:spcBef>
              <a:buFont typeface="Arial"/>
              <a:buChar char="•"/>
              <a:tabLst>
                <a:tab pos="348615" algn="l"/>
                <a:tab pos="349250" algn="l"/>
              </a:tabLst>
            </a:pPr>
            <a:r>
              <a:rPr dirty="0" sz="900" spc="-5">
                <a:latin typeface="Calibri"/>
                <a:cs typeface="Calibri"/>
              </a:rPr>
              <a:t>Do </a:t>
            </a:r>
            <a:r>
              <a:rPr dirty="0" sz="900">
                <a:latin typeface="Calibri"/>
                <a:cs typeface="Calibri"/>
              </a:rPr>
              <a:t>not </a:t>
            </a:r>
            <a:r>
              <a:rPr dirty="0" sz="900" spc="-5">
                <a:latin typeface="Calibri"/>
                <a:cs typeface="Calibri"/>
              </a:rPr>
              <a:t>require the use </a:t>
            </a:r>
            <a:r>
              <a:rPr dirty="0" sz="900">
                <a:latin typeface="Calibri"/>
                <a:cs typeface="Calibri"/>
              </a:rPr>
              <a:t>of </a:t>
            </a:r>
            <a:r>
              <a:rPr dirty="0" sz="900" spc="-5">
                <a:latin typeface="Calibri"/>
                <a:cs typeface="Calibri"/>
              </a:rPr>
              <a:t>atherectomy</a:t>
            </a:r>
            <a:r>
              <a:rPr dirty="0" sz="900" spc="-20">
                <a:latin typeface="Calibri"/>
                <a:cs typeface="Calibri"/>
              </a:rPr>
              <a:t> </a:t>
            </a:r>
            <a:r>
              <a:rPr dirty="0" sz="900">
                <a:latin typeface="Calibri"/>
                <a:cs typeface="Calibri"/>
              </a:rPr>
              <a:t>device</a:t>
            </a:r>
            <a:endParaRPr sz="9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900">
              <a:latin typeface="Calibri"/>
              <a:cs typeface="Calibri"/>
            </a:endParaRPr>
          </a:p>
          <a:p>
            <a:pPr marL="90805">
              <a:lnSpc>
                <a:spcPct val="100000"/>
              </a:lnSpc>
            </a:pPr>
            <a:r>
              <a:rPr dirty="0" sz="900" spc="-5" b="1">
                <a:latin typeface="Arial"/>
                <a:cs typeface="Arial"/>
              </a:rPr>
              <a:t>Exclude: cardiogenic shock and in-stent</a:t>
            </a:r>
            <a:r>
              <a:rPr dirty="0" sz="900" spc="5" b="1">
                <a:latin typeface="Arial"/>
                <a:cs typeface="Arial"/>
              </a:rPr>
              <a:t> </a:t>
            </a:r>
            <a:r>
              <a:rPr dirty="0" sz="900" spc="-5" b="1">
                <a:latin typeface="Arial"/>
                <a:cs typeface="Arial"/>
              </a:rPr>
              <a:t>restenosis</a:t>
            </a:r>
            <a:endParaRPr sz="9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95533" y="3167250"/>
            <a:ext cx="3585210" cy="657225"/>
          </a:xfrm>
          <a:prstGeom prst="rect">
            <a:avLst/>
          </a:prstGeom>
          <a:ln w="3175">
            <a:solidFill>
              <a:srgbClr val="000000"/>
            </a:solidFill>
          </a:ln>
        </p:spPr>
        <p:txBody>
          <a:bodyPr wrap="square" lIns="0" tIns="30480" rIns="0" bIns="0" rtlCol="0" vert="horz">
            <a:spAutoFit/>
          </a:bodyPr>
          <a:lstStyle/>
          <a:p>
            <a:pPr marL="998855">
              <a:lnSpc>
                <a:spcPts val="1310"/>
              </a:lnSpc>
              <a:spcBef>
                <a:spcPts val="240"/>
              </a:spcBef>
            </a:pPr>
            <a:r>
              <a:rPr dirty="0" sz="1100" spc="-25" b="1">
                <a:solidFill>
                  <a:srgbClr val="AE1022"/>
                </a:solidFill>
                <a:latin typeface="Arial"/>
                <a:cs typeface="Arial"/>
              </a:rPr>
              <a:t>Successful</a:t>
            </a:r>
            <a:r>
              <a:rPr dirty="0" sz="1100" spc="-45" b="1">
                <a:solidFill>
                  <a:srgbClr val="AE1022"/>
                </a:solidFill>
                <a:latin typeface="Arial"/>
                <a:cs typeface="Arial"/>
              </a:rPr>
              <a:t> </a:t>
            </a:r>
            <a:r>
              <a:rPr dirty="0" sz="1100" spc="-25" b="1">
                <a:solidFill>
                  <a:srgbClr val="AE1022"/>
                </a:solidFill>
                <a:latin typeface="Arial"/>
                <a:cs typeface="Arial"/>
              </a:rPr>
              <a:t>pre-dilatation</a:t>
            </a:r>
            <a:endParaRPr sz="1100">
              <a:latin typeface="Arial"/>
              <a:cs typeface="Arial"/>
            </a:endParaRPr>
          </a:p>
          <a:p>
            <a:pPr marL="262890" indent="-171450">
              <a:lnSpc>
                <a:spcPts val="1070"/>
              </a:lnSpc>
              <a:buFont typeface="Arial"/>
              <a:buChar char="•"/>
              <a:tabLst>
                <a:tab pos="262255" algn="l"/>
                <a:tab pos="262890" algn="l"/>
              </a:tabLst>
            </a:pPr>
            <a:r>
              <a:rPr dirty="0" sz="900" b="1" i="1">
                <a:latin typeface="Arial"/>
                <a:cs typeface="Arial"/>
              </a:rPr>
              <a:t>No </a:t>
            </a:r>
            <a:r>
              <a:rPr dirty="0" sz="900" spc="-5" b="1" i="1">
                <a:latin typeface="Arial"/>
                <a:cs typeface="Arial"/>
              </a:rPr>
              <a:t>type </a:t>
            </a:r>
            <a:r>
              <a:rPr dirty="0" sz="900" b="1" i="1">
                <a:latin typeface="Arial"/>
                <a:cs typeface="Arial"/>
              </a:rPr>
              <a:t>D, </a:t>
            </a:r>
            <a:r>
              <a:rPr dirty="0" sz="900" spc="-5" b="1" i="1">
                <a:latin typeface="Arial"/>
                <a:cs typeface="Arial"/>
              </a:rPr>
              <a:t>E, </a:t>
            </a:r>
            <a:r>
              <a:rPr dirty="0" sz="900" b="1" i="1">
                <a:latin typeface="Arial"/>
                <a:cs typeface="Arial"/>
              </a:rPr>
              <a:t>F</a:t>
            </a:r>
            <a:r>
              <a:rPr dirty="0" sz="900" spc="-10" b="1" i="1">
                <a:latin typeface="Arial"/>
                <a:cs typeface="Arial"/>
              </a:rPr>
              <a:t> </a:t>
            </a:r>
            <a:r>
              <a:rPr dirty="0" sz="900" spc="-5" b="1" i="1">
                <a:latin typeface="Arial"/>
                <a:cs typeface="Arial"/>
              </a:rPr>
              <a:t>dissections</a:t>
            </a:r>
            <a:endParaRPr sz="900">
              <a:latin typeface="Arial"/>
              <a:cs typeface="Arial"/>
            </a:endParaRPr>
          </a:p>
          <a:p>
            <a:pPr marL="262890" indent="-171450">
              <a:lnSpc>
                <a:spcPct val="100000"/>
              </a:lnSpc>
              <a:buFont typeface="Arial"/>
              <a:buChar char="•"/>
              <a:tabLst>
                <a:tab pos="262255" algn="l"/>
                <a:tab pos="262890" algn="l"/>
              </a:tabLst>
            </a:pPr>
            <a:r>
              <a:rPr dirty="0" sz="900" b="1" i="1">
                <a:latin typeface="Arial"/>
                <a:cs typeface="Arial"/>
              </a:rPr>
              <a:t>TIMI </a:t>
            </a:r>
            <a:r>
              <a:rPr dirty="0" sz="900" spc="-5" b="1" i="1">
                <a:latin typeface="Arial"/>
                <a:cs typeface="Arial"/>
              </a:rPr>
              <a:t>flow </a:t>
            </a:r>
            <a:r>
              <a:rPr dirty="0" sz="900" b="1" i="1">
                <a:latin typeface="Arial"/>
                <a:cs typeface="Arial"/>
              </a:rPr>
              <a:t>=</a:t>
            </a:r>
            <a:r>
              <a:rPr dirty="0" sz="900" spc="-10" b="1" i="1">
                <a:latin typeface="Arial"/>
                <a:cs typeface="Arial"/>
              </a:rPr>
              <a:t> </a:t>
            </a:r>
            <a:r>
              <a:rPr dirty="0" sz="900" b="1" i="1">
                <a:latin typeface="Arial"/>
                <a:cs typeface="Arial"/>
              </a:rPr>
              <a:t>3</a:t>
            </a:r>
            <a:endParaRPr sz="900">
              <a:latin typeface="Arial"/>
              <a:cs typeface="Arial"/>
            </a:endParaRPr>
          </a:p>
          <a:p>
            <a:pPr marL="262890" indent="-171450">
              <a:lnSpc>
                <a:spcPct val="100000"/>
              </a:lnSpc>
              <a:spcBef>
                <a:spcPts val="25"/>
              </a:spcBef>
              <a:buFont typeface="Arial"/>
              <a:buChar char="•"/>
              <a:tabLst>
                <a:tab pos="262255" algn="l"/>
                <a:tab pos="262890" algn="l"/>
              </a:tabLst>
            </a:pPr>
            <a:r>
              <a:rPr dirty="0" sz="900" spc="-5" b="1" i="1">
                <a:latin typeface="Arial"/>
                <a:cs typeface="Arial"/>
              </a:rPr>
              <a:t>Visual residual stenoses </a:t>
            </a:r>
            <a:r>
              <a:rPr dirty="0" sz="900" b="1" i="1">
                <a:latin typeface="Arial"/>
                <a:cs typeface="Arial"/>
              </a:rPr>
              <a:t>≤</a:t>
            </a:r>
            <a:r>
              <a:rPr dirty="0" sz="900" spc="5" b="1" i="1">
                <a:latin typeface="Arial"/>
                <a:cs typeface="Arial"/>
              </a:rPr>
              <a:t> </a:t>
            </a:r>
            <a:r>
              <a:rPr dirty="0" sz="900" spc="-5" b="1" i="1">
                <a:latin typeface="Arial"/>
                <a:cs typeface="Arial"/>
              </a:rPr>
              <a:t>30%</a:t>
            </a:r>
            <a:endParaRPr sz="9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427983" y="1347613"/>
            <a:ext cx="2879090" cy="240665"/>
          </a:xfrm>
          <a:prstGeom prst="rect">
            <a:avLst/>
          </a:prstGeom>
          <a:solidFill>
            <a:srgbClr val="D9D9D9">
              <a:alpha val="42349"/>
            </a:srgbClr>
          </a:solidFill>
          <a:ln w="3175">
            <a:solidFill>
              <a:srgbClr val="000000"/>
            </a:solidFill>
          </a:ln>
        </p:spPr>
        <p:txBody>
          <a:bodyPr wrap="square" lIns="0" tIns="9525" rIns="0" bIns="0" rtlCol="0" vert="horz">
            <a:spAutoFit/>
          </a:bodyPr>
          <a:lstStyle/>
          <a:p>
            <a:pPr marL="526415" marR="518159" indent="41275">
              <a:lnSpc>
                <a:spcPts val="890"/>
              </a:lnSpc>
              <a:spcBef>
                <a:spcPts val="75"/>
              </a:spcBef>
            </a:pPr>
            <a:r>
              <a:rPr dirty="0" sz="800" b="1">
                <a:solidFill>
                  <a:srgbClr val="C00000"/>
                </a:solidFill>
                <a:latin typeface="Arial"/>
                <a:cs typeface="Arial"/>
              </a:rPr>
              <a:t>2902 </a:t>
            </a:r>
            <a:r>
              <a:rPr dirty="0" sz="800" spc="-5" b="1">
                <a:solidFill>
                  <a:srgbClr val="C00000"/>
                </a:solidFill>
                <a:latin typeface="Arial"/>
                <a:cs typeface="Arial"/>
              </a:rPr>
              <a:t>Patients from </a:t>
            </a:r>
            <a:r>
              <a:rPr dirty="0" sz="800" b="1">
                <a:solidFill>
                  <a:srgbClr val="C00000"/>
                </a:solidFill>
                <a:latin typeface="Arial"/>
                <a:cs typeface="Arial"/>
              </a:rPr>
              <a:t>43 sites </a:t>
            </a:r>
            <a:r>
              <a:rPr dirty="0" sz="800" b="1">
                <a:latin typeface="Arial"/>
                <a:cs typeface="Arial"/>
              </a:rPr>
              <a:t>in </a:t>
            </a:r>
            <a:r>
              <a:rPr dirty="0" sz="800" spc="-5" b="1">
                <a:latin typeface="Arial"/>
                <a:cs typeface="Arial"/>
              </a:rPr>
              <a:t>China  for non-complex PCI for de novo</a:t>
            </a:r>
            <a:r>
              <a:rPr dirty="0" sz="800" spc="20" b="1">
                <a:latin typeface="Arial"/>
                <a:cs typeface="Arial"/>
              </a:rPr>
              <a:t> </a:t>
            </a:r>
            <a:r>
              <a:rPr dirty="0" sz="800" spc="-5" b="1">
                <a:latin typeface="Arial"/>
                <a:cs typeface="Arial"/>
              </a:rPr>
              <a:t>CAD</a:t>
            </a:r>
            <a:endParaRPr sz="8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429695" y="1805427"/>
            <a:ext cx="2877185" cy="447675"/>
          </a:xfrm>
          <a:prstGeom prst="rect">
            <a:avLst/>
          </a:prstGeom>
          <a:solidFill>
            <a:srgbClr val="D9D9D9">
              <a:alpha val="42349"/>
            </a:srgbClr>
          </a:solidFill>
          <a:ln w="3175">
            <a:solidFill>
              <a:srgbClr val="000000"/>
            </a:solidFill>
          </a:ln>
        </p:spPr>
        <p:txBody>
          <a:bodyPr wrap="square" lIns="0" tIns="254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20"/>
              </a:spcBef>
            </a:pPr>
            <a:endParaRPr sz="1050">
              <a:latin typeface="Times New Roman"/>
              <a:cs typeface="Times New Roman"/>
            </a:endParaRPr>
          </a:p>
          <a:p>
            <a:pPr marL="809625">
              <a:lnSpc>
                <a:spcPct val="100000"/>
              </a:lnSpc>
            </a:pPr>
            <a:r>
              <a:rPr dirty="0" sz="900" spc="-5" b="1">
                <a:solidFill>
                  <a:srgbClr val="C00000"/>
                </a:solidFill>
                <a:latin typeface="Arial"/>
                <a:cs typeface="Arial"/>
              </a:rPr>
              <a:t>Successful</a:t>
            </a:r>
            <a:r>
              <a:rPr dirty="0" sz="900" spc="-10" b="1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dirty="0" sz="900" spc="-5" b="1">
                <a:solidFill>
                  <a:srgbClr val="C00000"/>
                </a:solidFill>
                <a:latin typeface="Arial"/>
                <a:cs typeface="Arial"/>
              </a:rPr>
              <a:t>pre-dilation</a:t>
            </a:r>
            <a:endParaRPr sz="9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442890" y="1805425"/>
            <a:ext cx="1504950" cy="454025"/>
          </a:xfrm>
          <a:prstGeom prst="rect">
            <a:avLst/>
          </a:prstGeom>
          <a:solidFill>
            <a:srgbClr val="D9D9D9">
              <a:alpha val="42349"/>
            </a:srgbClr>
          </a:solidFill>
          <a:ln w="3175">
            <a:solidFill>
              <a:srgbClr val="000000"/>
            </a:solidFill>
          </a:ln>
        </p:spPr>
        <p:txBody>
          <a:bodyPr wrap="square" lIns="0" tIns="444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35"/>
              </a:spcBef>
            </a:pPr>
            <a:endParaRPr sz="1100">
              <a:latin typeface="Times New Roman"/>
              <a:cs typeface="Times New Roman"/>
            </a:endParaRPr>
          </a:p>
          <a:p>
            <a:pPr marL="128905">
              <a:lnSpc>
                <a:spcPct val="100000"/>
              </a:lnSpc>
              <a:spcBef>
                <a:spcPts val="5"/>
              </a:spcBef>
            </a:pPr>
            <a:r>
              <a:rPr dirty="0" sz="800" b="1">
                <a:latin typeface="Arial"/>
                <a:cs typeface="Arial"/>
              </a:rPr>
              <a:t>Unsuccessful</a:t>
            </a:r>
            <a:r>
              <a:rPr dirty="0" sz="800" spc="-10" b="1">
                <a:latin typeface="Arial"/>
                <a:cs typeface="Arial"/>
              </a:rPr>
              <a:t> </a:t>
            </a:r>
            <a:r>
              <a:rPr dirty="0" sz="800" spc="-5" b="1">
                <a:latin typeface="Arial"/>
                <a:cs typeface="Arial"/>
              </a:rPr>
              <a:t>pre-dilation</a:t>
            </a:r>
            <a:endParaRPr sz="800">
              <a:latin typeface="Arial"/>
              <a:cs typeface="Arial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5829783" y="1587846"/>
            <a:ext cx="76198" cy="21758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4427983" y="2424310"/>
            <a:ext cx="2878455" cy="206375"/>
          </a:xfrm>
          <a:prstGeom prst="rect">
            <a:avLst/>
          </a:prstGeom>
          <a:solidFill>
            <a:srgbClr val="D9D9D9">
              <a:alpha val="42349"/>
            </a:srgbClr>
          </a:solidFill>
          <a:ln w="3175">
            <a:solidFill>
              <a:srgbClr val="000000"/>
            </a:solidFill>
          </a:ln>
        </p:spPr>
        <p:txBody>
          <a:bodyPr wrap="square" lIns="0" tIns="43180" rIns="0" bIns="0" rtlCol="0" vert="horz">
            <a:spAutoFit/>
          </a:bodyPr>
          <a:lstStyle/>
          <a:p>
            <a:pPr marL="664210">
              <a:lnSpc>
                <a:spcPct val="100000"/>
              </a:lnSpc>
              <a:spcBef>
                <a:spcPts val="340"/>
              </a:spcBef>
            </a:pPr>
            <a:r>
              <a:rPr dirty="0" sz="800" b="1">
                <a:solidFill>
                  <a:srgbClr val="C00000"/>
                </a:solidFill>
                <a:latin typeface="Arial"/>
                <a:cs typeface="Arial"/>
              </a:rPr>
              <a:t>2272 </a:t>
            </a:r>
            <a:r>
              <a:rPr dirty="0" sz="800" spc="-5" b="1">
                <a:solidFill>
                  <a:srgbClr val="C00000"/>
                </a:solidFill>
                <a:latin typeface="Arial"/>
                <a:cs typeface="Arial"/>
              </a:rPr>
              <a:t>(78.3%) </a:t>
            </a:r>
            <a:r>
              <a:rPr dirty="0" sz="800" spc="-5" b="1">
                <a:latin typeface="Arial"/>
                <a:cs typeface="Arial"/>
              </a:rPr>
              <a:t>Randomization</a:t>
            </a:r>
            <a:r>
              <a:rPr dirty="0" sz="800" b="1">
                <a:latin typeface="Arial"/>
                <a:cs typeface="Arial"/>
              </a:rPr>
              <a:t> 1:1</a:t>
            </a:r>
            <a:endParaRPr sz="800">
              <a:latin typeface="Arial"/>
              <a:cs typeface="Arial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4386071" y="2788920"/>
            <a:ext cx="1280160" cy="45415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450079" y="2843783"/>
            <a:ext cx="1176527" cy="37490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4427983" y="2816725"/>
            <a:ext cx="1196340" cy="365125"/>
          </a:xfrm>
          <a:prstGeom prst="rect">
            <a:avLst/>
          </a:prstGeom>
          <a:solidFill>
            <a:srgbClr val="00B0F0">
              <a:alpha val="12939"/>
            </a:srgbClr>
          </a:solidFill>
          <a:ln w="3175">
            <a:solidFill>
              <a:srgbClr val="0D0D0D"/>
            </a:solidFill>
          </a:ln>
        </p:spPr>
        <p:txBody>
          <a:bodyPr wrap="square" lIns="0" tIns="83820" rIns="0" bIns="0" rtlCol="0" vert="horz">
            <a:spAutoFit/>
          </a:bodyPr>
          <a:lstStyle/>
          <a:p>
            <a:pPr marL="476884" marR="107314" indent="-363220">
              <a:lnSpc>
                <a:spcPts val="790"/>
              </a:lnSpc>
              <a:spcBef>
                <a:spcPts val="660"/>
              </a:spcBef>
            </a:pPr>
            <a:r>
              <a:rPr dirty="0" sz="700" spc="-5" b="1">
                <a:latin typeface="Arial"/>
                <a:cs typeface="Arial"/>
              </a:rPr>
              <a:t>Sirolimus-eluting stent  (DES)</a:t>
            </a:r>
            <a:endParaRPr sz="700">
              <a:latin typeface="Arial"/>
              <a:cs typeface="Arial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5986271" y="2798064"/>
            <a:ext cx="1365503" cy="445007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6044184" y="2846832"/>
            <a:ext cx="1274064" cy="374904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6028024" y="2816725"/>
            <a:ext cx="1278255" cy="365125"/>
          </a:xfrm>
          <a:prstGeom prst="rect">
            <a:avLst/>
          </a:prstGeom>
          <a:solidFill>
            <a:srgbClr val="FF0000">
              <a:alpha val="10198"/>
            </a:srgbClr>
          </a:solidFill>
          <a:ln w="3175">
            <a:solidFill>
              <a:srgbClr val="0D0D0D"/>
            </a:solidFill>
          </a:ln>
        </p:spPr>
        <p:txBody>
          <a:bodyPr wrap="square" lIns="0" tIns="86995" rIns="0" bIns="0" rtlCol="0" vert="horz">
            <a:spAutoFit/>
          </a:bodyPr>
          <a:lstStyle/>
          <a:p>
            <a:pPr marL="513715" marR="98425" indent="-406400">
              <a:lnSpc>
                <a:spcPts val="790"/>
              </a:lnSpc>
              <a:spcBef>
                <a:spcPts val="685"/>
              </a:spcBef>
            </a:pPr>
            <a:r>
              <a:rPr dirty="0" sz="700" spc="-5" b="1">
                <a:latin typeface="Arial"/>
                <a:cs typeface="Arial"/>
              </a:rPr>
              <a:t>Paclitaxel coated balloon  </a:t>
            </a:r>
            <a:r>
              <a:rPr dirty="0" sz="700" spc="-10" b="1">
                <a:latin typeface="Arial"/>
                <a:cs typeface="Arial"/>
              </a:rPr>
              <a:t>(DCB)</a:t>
            </a:r>
            <a:endParaRPr sz="700">
              <a:latin typeface="Arial"/>
              <a:cs typeface="Arial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6721906" y="3196492"/>
            <a:ext cx="76200" cy="548005"/>
          </a:xfrm>
          <a:custGeom>
            <a:avLst/>
            <a:gdLst/>
            <a:ahLst/>
            <a:cxnLst/>
            <a:rect l="l" t="t" r="r" b="b"/>
            <a:pathLst>
              <a:path w="76200" h="548004">
                <a:moveTo>
                  <a:pt x="36512" y="471695"/>
                </a:moveTo>
                <a:lnTo>
                  <a:pt x="0" y="471695"/>
                </a:lnTo>
                <a:lnTo>
                  <a:pt x="38100" y="547895"/>
                </a:lnTo>
                <a:lnTo>
                  <a:pt x="69850" y="484395"/>
                </a:lnTo>
                <a:lnTo>
                  <a:pt x="36512" y="484395"/>
                </a:lnTo>
                <a:lnTo>
                  <a:pt x="36512" y="471695"/>
                </a:lnTo>
                <a:close/>
              </a:path>
              <a:path w="76200" h="548004">
                <a:moveTo>
                  <a:pt x="39687" y="0"/>
                </a:moveTo>
                <a:lnTo>
                  <a:pt x="36512" y="0"/>
                </a:lnTo>
                <a:lnTo>
                  <a:pt x="36512" y="484395"/>
                </a:lnTo>
                <a:lnTo>
                  <a:pt x="39687" y="484395"/>
                </a:lnTo>
                <a:lnTo>
                  <a:pt x="39687" y="0"/>
                </a:lnTo>
                <a:close/>
              </a:path>
              <a:path w="76200" h="548004">
                <a:moveTo>
                  <a:pt x="76200" y="471695"/>
                </a:moveTo>
                <a:lnTo>
                  <a:pt x="39687" y="471695"/>
                </a:lnTo>
                <a:lnTo>
                  <a:pt x="39687" y="484395"/>
                </a:lnTo>
                <a:lnTo>
                  <a:pt x="69850" y="484395"/>
                </a:lnTo>
                <a:lnTo>
                  <a:pt x="76200" y="47169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4974649" y="2640256"/>
            <a:ext cx="1785620" cy="173355"/>
          </a:xfrm>
          <a:custGeom>
            <a:avLst/>
            <a:gdLst/>
            <a:ahLst/>
            <a:cxnLst/>
            <a:rect l="l" t="t" r="r" b="b"/>
            <a:pathLst>
              <a:path w="1785620" h="173355">
                <a:moveTo>
                  <a:pt x="0" y="173073"/>
                </a:moveTo>
                <a:lnTo>
                  <a:pt x="0" y="139389"/>
                </a:lnTo>
                <a:lnTo>
                  <a:pt x="0" y="111882"/>
                </a:lnTo>
                <a:lnTo>
                  <a:pt x="1" y="93336"/>
                </a:lnTo>
                <a:lnTo>
                  <a:pt x="1" y="86536"/>
                </a:lnTo>
                <a:lnTo>
                  <a:pt x="886910" y="86536"/>
                </a:lnTo>
                <a:lnTo>
                  <a:pt x="886911" y="79736"/>
                </a:lnTo>
                <a:lnTo>
                  <a:pt x="886911" y="61190"/>
                </a:lnTo>
                <a:lnTo>
                  <a:pt x="886912" y="33683"/>
                </a:lnTo>
                <a:lnTo>
                  <a:pt x="886912" y="0"/>
                </a:lnTo>
                <a:lnTo>
                  <a:pt x="886912" y="33683"/>
                </a:lnTo>
                <a:lnTo>
                  <a:pt x="886912" y="61190"/>
                </a:lnTo>
                <a:lnTo>
                  <a:pt x="886913" y="79736"/>
                </a:lnTo>
                <a:lnTo>
                  <a:pt x="886914" y="86536"/>
                </a:lnTo>
                <a:lnTo>
                  <a:pt x="1785354" y="86536"/>
                </a:lnTo>
                <a:lnTo>
                  <a:pt x="1785354" y="93336"/>
                </a:lnTo>
                <a:lnTo>
                  <a:pt x="1785355" y="111882"/>
                </a:lnTo>
                <a:lnTo>
                  <a:pt x="1785355" y="139389"/>
                </a:lnTo>
                <a:lnTo>
                  <a:pt x="1785356" y="173073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5829134" y="2252691"/>
            <a:ext cx="76196" cy="171617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4427983" y="3744389"/>
            <a:ext cx="4518025" cy="351790"/>
          </a:xfrm>
          <a:prstGeom prst="rect">
            <a:avLst/>
          </a:prstGeom>
          <a:solidFill>
            <a:srgbClr val="D9D9D9">
              <a:alpha val="42349"/>
            </a:srgbClr>
          </a:solidFill>
          <a:ln w="3175">
            <a:solidFill>
              <a:srgbClr val="000000"/>
            </a:solidFill>
          </a:ln>
        </p:spPr>
        <p:txBody>
          <a:bodyPr wrap="square" lIns="0" tIns="70485" rIns="0" bIns="0" rtlCol="0" vert="horz">
            <a:spAutoFit/>
          </a:bodyPr>
          <a:lstStyle/>
          <a:p>
            <a:pPr marL="271780">
              <a:lnSpc>
                <a:spcPts val="930"/>
              </a:lnSpc>
              <a:spcBef>
                <a:spcPts val="555"/>
              </a:spcBef>
            </a:pPr>
            <a:r>
              <a:rPr dirty="0" sz="800" b="1">
                <a:latin typeface="Arial"/>
                <a:cs typeface="Arial"/>
              </a:rPr>
              <a:t>Primary </a:t>
            </a:r>
            <a:r>
              <a:rPr dirty="0" sz="800" spc="-5" b="1">
                <a:latin typeface="Arial"/>
                <a:cs typeface="Arial"/>
              </a:rPr>
              <a:t>endpoint: </a:t>
            </a:r>
            <a:r>
              <a:rPr dirty="0" sz="800" b="1">
                <a:latin typeface="Arial"/>
                <a:cs typeface="Arial"/>
              </a:rPr>
              <a:t>Device-oriented </a:t>
            </a:r>
            <a:r>
              <a:rPr dirty="0" sz="800" spc="-5" b="1">
                <a:latin typeface="Arial"/>
                <a:cs typeface="Arial"/>
              </a:rPr>
              <a:t>Composite Endpoint </a:t>
            </a:r>
            <a:r>
              <a:rPr dirty="0" sz="800" b="1">
                <a:latin typeface="Arial"/>
                <a:cs typeface="Arial"/>
              </a:rPr>
              <a:t>at 2 years</a:t>
            </a:r>
            <a:r>
              <a:rPr dirty="0" sz="800" spc="30" b="1">
                <a:latin typeface="Arial"/>
                <a:cs typeface="Arial"/>
              </a:rPr>
              <a:t> </a:t>
            </a:r>
            <a:r>
              <a:rPr dirty="0" sz="800" spc="-5" b="1">
                <a:latin typeface="Arial"/>
                <a:cs typeface="Arial"/>
              </a:rPr>
              <a:t>(non-inferiority)</a:t>
            </a:r>
            <a:endParaRPr sz="800">
              <a:latin typeface="Arial"/>
              <a:cs typeface="Arial"/>
            </a:endParaRPr>
          </a:p>
          <a:p>
            <a:pPr marL="221615">
              <a:lnSpc>
                <a:spcPts val="690"/>
              </a:lnSpc>
            </a:pPr>
            <a:r>
              <a:rPr dirty="0" sz="600">
                <a:latin typeface="Arial"/>
                <a:cs typeface="Arial"/>
              </a:rPr>
              <a:t>(cardiac </a:t>
            </a:r>
            <a:r>
              <a:rPr dirty="0" sz="600" spc="-5">
                <a:latin typeface="Arial"/>
                <a:cs typeface="Arial"/>
              </a:rPr>
              <a:t>death, target-vessel </a:t>
            </a:r>
            <a:r>
              <a:rPr dirty="0" sz="600">
                <a:latin typeface="Arial"/>
                <a:cs typeface="Arial"/>
              </a:rPr>
              <a:t>myocardial </a:t>
            </a:r>
            <a:r>
              <a:rPr dirty="0" sz="600" spc="-5">
                <a:latin typeface="Arial"/>
                <a:cs typeface="Arial"/>
              </a:rPr>
              <a:t>infraction, </a:t>
            </a:r>
            <a:r>
              <a:rPr dirty="0" sz="600">
                <a:latin typeface="Arial"/>
                <a:cs typeface="Arial"/>
              </a:rPr>
              <a:t>clinically and physiologically </a:t>
            </a:r>
            <a:r>
              <a:rPr dirty="0" sz="600" spc="-5">
                <a:latin typeface="Arial"/>
                <a:cs typeface="Arial"/>
              </a:rPr>
              <a:t>indicated target </a:t>
            </a:r>
            <a:r>
              <a:rPr dirty="0" sz="600">
                <a:latin typeface="Arial"/>
                <a:cs typeface="Arial"/>
              </a:rPr>
              <a:t>lesion</a:t>
            </a:r>
            <a:r>
              <a:rPr dirty="0" sz="600" spc="45">
                <a:latin typeface="Arial"/>
                <a:cs typeface="Arial"/>
              </a:rPr>
              <a:t> </a:t>
            </a:r>
            <a:r>
              <a:rPr dirty="0" sz="600" spc="-5">
                <a:latin typeface="Arial"/>
                <a:cs typeface="Arial"/>
              </a:rPr>
              <a:t>revascularization)</a:t>
            </a:r>
            <a:endParaRPr sz="6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7442890" y="2424309"/>
            <a:ext cx="1503045" cy="258445"/>
          </a:xfrm>
          <a:prstGeom prst="rect">
            <a:avLst/>
          </a:prstGeom>
          <a:solidFill>
            <a:srgbClr val="D9D9D9">
              <a:alpha val="42349"/>
            </a:srgbClr>
          </a:solidFill>
          <a:ln w="3175">
            <a:solidFill>
              <a:srgbClr val="000000"/>
            </a:solidFill>
          </a:ln>
        </p:spPr>
        <p:txBody>
          <a:bodyPr wrap="square" lIns="0" tIns="6985" rIns="0" bIns="0" rtlCol="0" vert="horz">
            <a:spAutoFit/>
          </a:bodyPr>
          <a:lstStyle/>
          <a:p>
            <a:pPr algn="ctr">
              <a:lnSpc>
                <a:spcPts val="935"/>
              </a:lnSpc>
              <a:spcBef>
                <a:spcPts val="55"/>
              </a:spcBef>
            </a:pPr>
            <a:r>
              <a:rPr dirty="0" sz="800" b="1">
                <a:solidFill>
                  <a:srgbClr val="C00000"/>
                </a:solidFill>
                <a:latin typeface="Arial"/>
                <a:cs typeface="Arial"/>
              </a:rPr>
              <a:t>630 </a:t>
            </a:r>
            <a:r>
              <a:rPr dirty="0" sz="800" spc="-5" b="1">
                <a:solidFill>
                  <a:srgbClr val="C00000"/>
                </a:solidFill>
                <a:latin typeface="Arial"/>
                <a:cs typeface="Arial"/>
              </a:rPr>
              <a:t>(21.7%)</a:t>
            </a:r>
            <a:endParaRPr sz="800">
              <a:latin typeface="Arial"/>
              <a:cs typeface="Arial"/>
            </a:endParaRPr>
          </a:p>
          <a:p>
            <a:pPr algn="ctr">
              <a:lnSpc>
                <a:spcPts val="935"/>
              </a:lnSpc>
            </a:pPr>
            <a:r>
              <a:rPr dirty="0" sz="800" b="1">
                <a:latin typeface="Arial"/>
                <a:cs typeface="Arial"/>
              </a:rPr>
              <a:t>Nested </a:t>
            </a:r>
            <a:r>
              <a:rPr dirty="0" sz="800" spc="-5" b="1">
                <a:latin typeface="Arial"/>
                <a:cs typeface="Arial"/>
              </a:rPr>
              <a:t>cohort</a:t>
            </a:r>
            <a:r>
              <a:rPr dirty="0" sz="800" spc="-20" b="1">
                <a:latin typeface="Arial"/>
                <a:cs typeface="Arial"/>
              </a:rPr>
              <a:t> </a:t>
            </a:r>
            <a:r>
              <a:rPr dirty="0" sz="800" spc="-5" b="1">
                <a:latin typeface="Arial"/>
                <a:cs typeface="Arial"/>
              </a:rPr>
              <a:t>study</a:t>
            </a:r>
            <a:endParaRPr sz="800">
              <a:latin typeface="Arial"/>
              <a:cs typeface="Arial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8156554" y="2259421"/>
            <a:ext cx="76198" cy="164887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8125004" y="1671628"/>
            <a:ext cx="76200" cy="133797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5867328" y="1671418"/>
            <a:ext cx="2295525" cy="635"/>
          </a:xfrm>
          <a:custGeom>
            <a:avLst/>
            <a:gdLst/>
            <a:ahLst/>
            <a:cxnLst/>
            <a:rect l="l" t="t" r="r" b="b"/>
            <a:pathLst>
              <a:path w="2295525" h="635">
                <a:moveTo>
                  <a:pt x="0" y="210"/>
                </a:moveTo>
                <a:lnTo>
                  <a:pt x="229493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 txBox="1"/>
          <p:nvPr/>
        </p:nvSpPr>
        <p:spPr>
          <a:xfrm>
            <a:off x="6938880" y="3246993"/>
            <a:ext cx="2007235" cy="364490"/>
          </a:xfrm>
          <a:prstGeom prst="rect">
            <a:avLst/>
          </a:prstGeom>
          <a:solidFill>
            <a:srgbClr val="D9D9D9">
              <a:alpha val="42349"/>
            </a:srgbClr>
          </a:solidFill>
          <a:ln w="3175">
            <a:solidFill>
              <a:srgbClr val="000000"/>
            </a:solidFill>
          </a:ln>
        </p:spPr>
        <p:txBody>
          <a:bodyPr wrap="square" lIns="0" tIns="13335" rIns="0" bIns="0" rtlCol="0" vert="horz">
            <a:spAutoFit/>
          </a:bodyPr>
          <a:lstStyle/>
          <a:p>
            <a:pPr algn="ctr" marL="635">
              <a:lnSpc>
                <a:spcPts val="940"/>
              </a:lnSpc>
              <a:spcBef>
                <a:spcPts val="105"/>
              </a:spcBef>
            </a:pPr>
            <a:r>
              <a:rPr dirty="0" sz="800" b="1">
                <a:solidFill>
                  <a:srgbClr val="C00000"/>
                </a:solidFill>
                <a:latin typeface="Arial"/>
                <a:cs typeface="Arial"/>
              </a:rPr>
              <a:t>106 </a:t>
            </a:r>
            <a:r>
              <a:rPr dirty="0" sz="800" spc="-5" b="1">
                <a:solidFill>
                  <a:srgbClr val="C00000"/>
                </a:solidFill>
                <a:latin typeface="Arial"/>
                <a:cs typeface="Arial"/>
              </a:rPr>
              <a:t>(9.4%) DES</a:t>
            </a:r>
            <a:r>
              <a:rPr dirty="0" sz="800" spc="5" b="1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dirty="0" sz="800" spc="-5" b="1">
                <a:solidFill>
                  <a:srgbClr val="C00000"/>
                </a:solidFill>
                <a:latin typeface="Arial"/>
                <a:cs typeface="Arial"/>
              </a:rPr>
              <a:t>bailout</a:t>
            </a:r>
            <a:endParaRPr sz="800">
              <a:latin typeface="Arial"/>
              <a:cs typeface="Arial"/>
            </a:endParaRPr>
          </a:p>
          <a:p>
            <a:pPr algn="ctr">
              <a:lnSpc>
                <a:spcPts val="819"/>
              </a:lnSpc>
            </a:pPr>
            <a:r>
              <a:rPr dirty="0" sz="700" b="1">
                <a:latin typeface="Arial"/>
                <a:cs typeface="Arial"/>
              </a:rPr>
              <a:t>(</a:t>
            </a:r>
            <a:r>
              <a:rPr dirty="0" sz="700">
                <a:latin typeface="Arial"/>
                <a:cs typeface="Arial"/>
              </a:rPr>
              <a:t>TIMI </a:t>
            </a:r>
            <a:r>
              <a:rPr dirty="0" sz="700" spc="-5">
                <a:latin typeface="Arial"/>
                <a:cs typeface="Arial"/>
              </a:rPr>
              <a:t>flow ≤2, dissections </a:t>
            </a:r>
            <a:r>
              <a:rPr dirty="0" sz="700">
                <a:latin typeface="Arial"/>
                <a:cs typeface="Arial"/>
              </a:rPr>
              <a:t>type </a:t>
            </a:r>
            <a:r>
              <a:rPr dirty="0" sz="700" spc="-5">
                <a:latin typeface="Arial"/>
                <a:cs typeface="Arial"/>
              </a:rPr>
              <a:t>D, E, and F,</a:t>
            </a:r>
            <a:r>
              <a:rPr dirty="0" sz="700" spc="55">
                <a:latin typeface="Arial"/>
                <a:cs typeface="Arial"/>
              </a:rPr>
              <a:t> </a:t>
            </a:r>
            <a:r>
              <a:rPr dirty="0" sz="700" spc="-5">
                <a:latin typeface="Arial"/>
                <a:cs typeface="Arial"/>
              </a:rPr>
              <a:t>or</a:t>
            </a:r>
            <a:endParaRPr sz="7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45"/>
              </a:spcBef>
            </a:pPr>
            <a:r>
              <a:rPr dirty="0" sz="700" spc="-5">
                <a:latin typeface="Arial"/>
                <a:cs typeface="Arial"/>
              </a:rPr>
              <a:t>visual residual stenosis</a:t>
            </a:r>
            <a:r>
              <a:rPr dirty="0" sz="700" spc="5">
                <a:latin typeface="Arial"/>
                <a:cs typeface="Arial"/>
              </a:rPr>
              <a:t> </a:t>
            </a:r>
            <a:r>
              <a:rPr dirty="0" sz="700" spc="-5">
                <a:latin typeface="Arial"/>
                <a:cs typeface="Arial"/>
              </a:rPr>
              <a:t>&gt;30%)</a:t>
            </a:r>
            <a:endParaRPr sz="700">
              <a:latin typeface="Arial"/>
              <a:cs typeface="Arial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6760006" y="3283065"/>
            <a:ext cx="178873" cy="76200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6760005" y="3523722"/>
            <a:ext cx="178874" cy="76200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4936552" y="3189160"/>
            <a:ext cx="76200" cy="555625"/>
          </a:xfrm>
          <a:custGeom>
            <a:avLst/>
            <a:gdLst/>
            <a:ahLst/>
            <a:cxnLst/>
            <a:rect l="l" t="t" r="r" b="b"/>
            <a:pathLst>
              <a:path w="76200" h="555625">
                <a:moveTo>
                  <a:pt x="36512" y="479028"/>
                </a:moveTo>
                <a:lnTo>
                  <a:pt x="0" y="479028"/>
                </a:lnTo>
                <a:lnTo>
                  <a:pt x="38100" y="555228"/>
                </a:lnTo>
                <a:lnTo>
                  <a:pt x="69850" y="491728"/>
                </a:lnTo>
                <a:lnTo>
                  <a:pt x="36512" y="491728"/>
                </a:lnTo>
                <a:lnTo>
                  <a:pt x="36512" y="479028"/>
                </a:lnTo>
                <a:close/>
              </a:path>
              <a:path w="76200" h="555625">
                <a:moveTo>
                  <a:pt x="39686" y="0"/>
                </a:moveTo>
                <a:lnTo>
                  <a:pt x="36511" y="0"/>
                </a:lnTo>
                <a:lnTo>
                  <a:pt x="36512" y="491728"/>
                </a:lnTo>
                <a:lnTo>
                  <a:pt x="39687" y="491728"/>
                </a:lnTo>
                <a:lnTo>
                  <a:pt x="39686" y="0"/>
                </a:lnTo>
                <a:close/>
              </a:path>
              <a:path w="76200" h="555625">
                <a:moveTo>
                  <a:pt x="76200" y="479028"/>
                </a:moveTo>
                <a:lnTo>
                  <a:pt x="39687" y="479028"/>
                </a:lnTo>
                <a:lnTo>
                  <a:pt x="39687" y="491728"/>
                </a:lnTo>
                <a:lnTo>
                  <a:pt x="69850" y="491728"/>
                </a:lnTo>
                <a:lnTo>
                  <a:pt x="76200" y="47902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3987244" y="1429635"/>
            <a:ext cx="441325" cy="76200"/>
          </a:xfrm>
          <a:custGeom>
            <a:avLst/>
            <a:gdLst/>
            <a:ahLst/>
            <a:cxnLst/>
            <a:rect l="l" t="t" r="r" b="b"/>
            <a:pathLst>
              <a:path w="441325" h="76200">
                <a:moveTo>
                  <a:pt x="364538" y="42862"/>
                </a:moveTo>
                <a:lnTo>
                  <a:pt x="364538" y="76200"/>
                </a:lnTo>
                <a:lnTo>
                  <a:pt x="431213" y="42862"/>
                </a:lnTo>
                <a:lnTo>
                  <a:pt x="364538" y="42862"/>
                </a:lnTo>
                <a:close/>
              </a:path>
              <a:path w="441325" h="76200">
                <a:moveTo>
                  <a:pt x="364538" y="33337"/>
                </a:moveTo>
                <a:lnTo>
                  <a:pt x="364538" y="42862"/>
                </a:lnTo>
                <a:lnTo>
                  <a:pt x="377239" y="42862"/>
                </a:lnTo>
                <a:lnTo>
                  <a:pt x="377239" y="33337"/>
                </a:lnTo>
                <a:lnTo>
                  <a:pt x="364538" y="33337"/>
                </a:lnTo>
                <a:close/>
              </a:path>
              <a:path w="441325" h="76200">
                <a:moveTo>
                  <a:pt x="364539" y="0"/>
                </a:moveTo>
                <a:lnTo>
                  <a:pt x="364538" y="33337"/>
                </a:lnTo>
                <a:lnTo>
                  <a:pt x="377239" y="33337"/>
                </a:lnTo>
                <a:lnTo>
                  <a:pt x="377239" y="42862"/>
                </a:lnTo>
                <a:lnTo>
                  <a:pt x="431215" y="42861"/>
                </a:lnTo>
                <a:lnTo>
                  <a:pt x="440738" y="38100"/>
                </a:lnTo>
                <a:lnTo>
                  <a:pt x="364539" y="0"/>
                </a:lnTo>
                <a:close/>
              </a:path>
              <a:path w="441325" h="76200">
                <a:moveTo>
                  <a:pt x="0" y="33336"/>
                </a:moveTo>
                <a:lnTo>
                  <a:pt x="0" y="42861"/>
                </a:lnTo>
                <a:lnTo>
                  <a:pt x="364538" y="42862"/>
                </a:lnTo>
                <a:lnTo>
                  <a:pt x="364538" y="33337"/>
                </a:lnTo>
                <a:lnTo>
                  <a:pt x="0" y="33336"/>
                </a:lnTo>
                <a:close/>
              </a:path>
            </a:pathLst>
          </a:custGeom>
          <a:solidFill>
            <a:srgbClr val="AE0C1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3980337" y="3495683"/>
            <a:ext cx="222250" cy="0"/>
          </a:xfrm>
          <a:custGeom>
            <a:avLst/>
            <a:gdLst/>
            <a:ahLst/>
            <a:cxnLst/>
            <a:rect l="l" t="t" r="r" b="b"/>
            <a:pathLst>
              <a:path w="222250" h="0">
                <a:moveTo>
                  <a:pt x="0" y="0"/>
                </a:moveTo>
                <a:lnTo>
                  <a:pt x="222081" y="1"/>
                </a:lnTo>
              </a:path>
            </a:pathLst>
          </a:custGeom>
          <a:ln w="9525">
            <a:solidFill>
              <a:srgbClr val="AE0C1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4207579" y="1991520"/>
            <a:ext cx="222115" cy="76197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4202418" y="2029066"/>
            <a:ext cx="5715" cy="1466850"/>
          </a:xfrm>
          <a:custGeom>
            <a:avLst/>
            <a:gdLst/>
            <a:ahLst/>
            <a:cxnLst/>
            <a:rect l="l" t="t" r="r" b="b"/>
            <a:pathLst>
              <a:path w="5714" h="1466850">
                <a:moveTo>
                  <a:pt x="0" y="1466617"/>
                </a:moveTo>
                <a:lnTo>
                  <a:pt x="5195" y="0"/>
                </a:lnTo>
              </a:path>
            </a:pathLst>
          </a:custGeom>
          <a:ln w="9525">
            <a:solidFill>
              <a:srgbClr val="AE0C1E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98568" y="1316754"/>
            <a:ext cx="0" cy="2082164"/>
          </a:xfrm>
          <a:custGeom>
            <a:avLst/>
            <a:gdLst/>
            <a:ahLst/>
            <a:cxnLst/>
            <a:rect l="l" t="t" r="r" b="b"/>
            <a:pathLst>
              <a:path w="0" h="2082164">
                <a:moveTo>
                  <a:pt x="0" y="2081939"/>
                </a:moveTo>
                <a:lnTo>
                  <a:pt x="0" y="0"/>
                </a:lnTo>
              </a:path>
            </a:pathLst>
          </a:custGeom>
          <a:ln w="553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380622" y="3211677"/>
            <a:ext cx="81280" cy="146050"/>
          </a:xfrm>
          <a:prstGeom prst="rect">
            <a:avLst/>
          </a:prstGeom>
        </p:spPr>
        <p:txBody>
          <a:bodyPr wrap="square" lIns="0" tIns="1778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dirty="0" sz="750" spc="20">
                <a:latin typeface="Arial"/>
                <a:cs typeface="Arial"/>
              </a:rPr>
              <a:t>0</a:t>
            </a:r>
            <a:endParaRPr sz="75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80622" y="2580822"/>
            <a:ext cx="81280" cy="146050"/>
          </a:xfrm>
          <a:prstGeom prst="rect">
            <a:avLst/>
          </a:prstGeom>
        </p:spPr>
        <p:txBody>
          <a:bodyPr wrap="square" lIns="0" tIns="1778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dirty="0" sz="750" spc="20">
                <a:latin typeface="Arial"/>
                <a:cs typeface="Arial"/>
              </a:rPr>
              <a:t>5</a:t>
            </a:r>
            <a:endParaRPr sz="75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48747" y="1949967"/>
            <a:ext cx="137160" cy="146050"/>
          </a:xfrm>
          <a:prstGeom prst="rect">
            <a:avLst/>
          </a:prstGeom>
        </p:spPr>
        <p:txBody>
          <a:bodyPr wrap="square" lIns="0" tIns="1778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dirty="0" sz="750" spc="15">
                <a:latin typeface="Arial"/>
                <a:cs typeface="Arial"/>
              </a:rPr>
              <a:t>10</a:t>
            </a:r>
            <a:endParaRPr sz="75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48747" y="1319111"/>
            <a:ext cx="137160" cy="146050"/>
          </a:xfrm>
          <a:prstGeom prst="rect">
            <a:avLst/>
          </a:prstGeom>
        </p:spPr>
        <p:txBody>
          <a:bodyPr wrap="square" lIns="0" tIns="1778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dirty="0" sz="750" spc="15">
                <a:latin typeface="Arial"/>
                <a:cs typeface="Arial"/>
              </a:rPr>
              <a:t>15</a:t>
            </a:r>
            <a:endParaRPr sz="75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484297" y="3304063"/>
            <a:ext cx="14604" cy="0"/>
          </a:xfrm>
          <a:custGeom>
            <a:avLst/>
            <a:gdLst/>
            <a:ahLst/>
            <a:cxnLst/>
            <a:rect l="l" t="t" r="r" b="b"/>
            <a:pathLst>
              <a:path w="14604" h="0">
                <a:moveTo>
                  <a:pt x="0" y="0"/>
                </a:moveTo>
                <a:lnTo>
                  <a:pt x="14271" y="0"/>
                </a:lnTo>
              </a:path>
            </a:pathLst>
          </a:custGeom>
          <a:ln w="553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84297" y="2673169"/>
            <a:ext cx="14604" cy="0"/>
          </a:xfrm>
          <a:custGeom>
            <a:avLst/>
            <a:gdLst/>
            <a:ahLst/>
            <a:cxnLst/>
            <a:rect l="l" t="t" r="r" b="b"/>
            <a:pathLst>
              <a:path w="14604" h="0">
                <a:moveTo>
                  <a:pt x="0" y="0"/>
                </a:moveTo>
                <a:lnTo>
                  <a:pt x="14271" y="0"/>
                </a:lnTo>
              </a:path>
            </a:pathLst>
          </a:custGeom>
          <a:ln w="553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84297" y="2042276"/>
            <a:ext cx="14604" cy="0"/>
          </a:xfrm>
          <a:custGeom>
            <a:avLst/>
            <a:gdLst/>
            <a:ahLst/>
            <a:cxnLst/>
            <a:rect l="l" t="t" r="r" b="b"/>
            <a:pathLst>
              <a:path w="14604" h="0">
                <a:moveTo>
                  <a:pt x="0" y="0"/>
                </a:moveTo>
                <a:lnTo>
                  <a:pt x="14271" y="0"/>
                </a:lnTo>
              </a:path>
            </a:pathLst>
          </a:custGeom>
          <a:ln w="553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84297" y="1411384"/>
            <a:ext cx="14604" cy="0"/>
          </a:xfrm>
          <a:custGeom>
            <a:avLst/>
            <a:gdLst/>
            <a:ahLst/>
            <a:cxnLst/>
            <a:rect l="l" t="t" r="r" b="b"/>
            <a:pathLst>
              <a:path w="14604" h="0">
                <a:moveTo>
                  <a:pt x="0" y="0"/>
                </a:moveTo>
                <a:lnTo>
                  <a:pt x="14271" y="0"/>
                </a:lnTo>
              </a:path>
            </a:pathLst>
          </a:custGeom>
          <a:ln w="553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98568" y="3398694"/>
            <a:ext cx="5803900" cy="0"/>
          </a:xfrm>
          <a:custGeom>
            <a:avLst/>
            <a:gdLst/>
            <a:ahLst/>
            <a:cxnLst/>
            <a:rect l="l" t="t" r="r" b="b"/>
            <a:pathLst>
              <a:path w="5803900" h="0">
                <a:moveTo>
                  <a:pt x="0" y="0"/>
                </a:moveTo>
                <a:lnTo>
                  <a:pt x="5803621" y="0"/>
                </a:lnTo>
              </a:path>
            </a:pathLst>
          </a:custGeom>
          <a:ln w="553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769680" y="3398693"/>
            <a:ext cx="0" cy="14604"/>
          </a:xfrm>
          <a:custGeom>
            <a:avLst/>
            <a:gdLst/>
            <a:ahLst/>
            <a:cxnLst/>
            <a:rect l="l" t="t" r="r" b="b"/>
            <a:pathLst>
              <a:path w="0" h="14604">
                <a:moveTo>
                  <a:pt x="0" y="14275"/>
                </a:moveTo>
                <a:lnTo>
                  <a:pt x="0" y="0"/>
                </a:lnTo>
              </a:path>
            </a:pathLst>
          </a:custGeom>
          <a:ln w="553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995590" y="3398693"/>
            <a:ext cx="0" cy="14604"/>
          </a:xfrm>
          <a:custGeom>
            <a:avLst/>
            <a:gdLst/>
            <a:ahLst/>
            <a:cxnLst/>
            <a:rect l="l" t="t" r="r" b="b"/>
            <a:pathLst>
              <a:path w="0" h="14604">
                <a:moveTo>
                  <a:pt x="0" y="14275"/>
                </a:moveTo>
                <a:lnTo>
                  <a:pt x="0" y="0"/>
                </a:lnTo>
              </a:path>
            </a:pathLst>
          </a:custGeom>
          <a:ln w="553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1221549" y="3398693"/>
            <a:ext cx="0" cy="14604"/>
          </a:xfrm>
          <a:custGeom>
            <a:avLst/>
            <a:gdLst/>
            <a:ahLst/>
            <a:cxnLst/>
            <a:rect l="l" t="t" r="r" b="b"/>
            <a:pathLst>
              <a:path w="0" h="14604">
                <a:moveTo>
                  <a:pt x="0" y="14275"/>
                </a:moveTo>
                <a:lnTo>
                  <a:pt x="0" y="0"/>
                </a:lnTo>
              </a:path>
            </a:pathLst>
          </a:custGeom>
          <a:ln w="553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1447459" y="3398693"/>
            <a:ext cx="0" cy="14604"/>
          </a:xfrm>
          <a:custGeom>
            <a:avLst/>
            <a:gdLst/>
            <a:ahLst/>
            <a:cxnLst/>
            <a:rect l="l" t="t" r="r" b="b"/>
            <a:pathLst>
              <a:path w="0" h="14604">
                <a:moveTo>
                  <a:pt x="0" y="14275"/>
                </a:moveTo>
                <a:lnTo>
                  <a:pt x="0" y="0"/>
                </a:lnTo>
              </a:path>
            </a:pathLst>
          </a:custGeom>
          <a:ln w="553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1673369" y="3398693"/>
            <a:ext cx="0" cy="14604"/>
          </a:xfrm>
          <a:custGeom>
            <a:avLst/>
            <a:gdLst/>
            <a:ahLst/>
            <a:cxnLst/>
            <a:rect l="l" t="t" r="r" b="b"/>
            <a:pathLst>
              <a:path w="0" h="14604">
                <a:moveTo>
                  <a:pt x="0" y="14275"/>
                </a:moveTo>
                <a:lnTo>
                  <a:pt x="0" y="0"/>
                </a:lnTo>
              </a:path>
            </a:pathLst>
          </a:custGeom>
          <a:ln w="553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1899280" y="3398693"/>
            <a:ext cx="0" cy="14604"/>
          </a:xfrm>
          <a:custGeom>
            <a:avLst/>
            <a:gdLst/>
            <a:ahLst/>
            <a:cxnLst/>
            <a:rect l="l" t="t" r="r" b="b"/>
            <a:pathLst>
              <a:path w="0" h="14604">
                <a:moveTo>
                  <a:pt x="0" y="14275"/>
                </a:moveTo>
                <a:lnTo>
                  <a:pt x="0" y="0"/>
                </a:lnTo>
              </a:path>
            </a:pathLst>
          </a:custGeom>
          <a:ln w="553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2125238" y="3398693"/>
            <a:ext cx="0" cy="14604"/>
          </a:xfrm>
          <a:custGeom>
            <a:avLst/>
            <a:gdLst/>
            <a:ahLst/>
            <a:cxnLst/>
            <a:rect l="l" t="t" r="r" b="b"/>
            <a:pathLst>
              <a:path w="0" h="14604">
                <a:moveTo>
                  <a:pt x="0" y="14275"/>
                </a:moveTo>
                <a:lnTo>
                  <a:pt x="0" y="0"/>
                </a:lnTo>
              </a:path>
            </a:pathLst>
          </a:custGeom>
          <a:ln w="553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2351148" y="3398693"/>
            <a:ext cx="0" cy="14604"/>
          </a:xfrm>
          <a:custGeom>
            <a:avLst/>
            <a:gdLst/>
            <a:ahLst/>
            <a:cxnLst/>
            <a:rect l="l" t="t" r="r" b="b"/>
            <a:pathLst>
              <a:path w="0" h="14604">
                <a:moveTo>
                  <a:pt x="0" y="14275"/>
                </a:moveTo>
                <a:lnTo>
                  <a:pt x="0" y="0"/>
                </a:lnTo>
              </a:path>
            </a:pathLst>
          </a:custGeom>
          <a:ln w="553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2577059" y="3398693"/>
            <a:ext cx="0" cy="14604"/>
          </a:xfrm>
          <a:custGeom>
            <a:avLst/>
            <a:gdLst/>
            <a:ahLst/>
            <a:cxnLst/>
            <a:rect l="l" t="t" r="r" b="b"/>
            <a:pathLst>
              <a:path w="0" h="14604">
                <a:moveTo>
                  <a:pt x="0" y="14275"/>
                </a:moveTo>
                <a:lnTo>
                  <a:pt x="0" y="0"/>
                </a:lnTo>
              </a:path>
            </a:pathLst>
          </a:custGeom>
          <a:ln w="553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2802969" y="3398693"/>
            <a:ext cx="0" cy="14604"/>
          </a:xfrm>
          <a:custGeom>
            <a:avLst/>
            <a:gdLst/>
            <a:ahLst/>
            <a:cxnLst/>
            <a:rect l="l" t="t" r="r" b="b"/>
            <a:pathLst>
              <a:path w="0" h="14604">
                <a:moveTo>
                  <a:pt x="0" y="14275"/>
                </a:moveTo>
                <a:lnTo>
                  <a:pt x="0" y="0"/>
                </a:lnTo>
              </a:path>
            </a:pathLst>
          </a:custGeom>
          <a:ln w="553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3028928" y="3398693"/>
            <a:ext cx="0" cy="14604"/>
          </a:xfrm>
          <a:custGeom>
            <a:avLst/>
            <a:gdLst/>
            <a:ahLst/>
            <a:cxnLst/>
            <a:rect l="l" t="t" r="r" b="b"/>
            <a:pathLst>
              <a:path w="0" h="14604">
                <a:moveTo>
                  <a:pt x="0" y="14275"/>
                </a:moveTo>
                <a:lnTo>
                  <a:pt x="0" y="0"/>
                </a:lnTo>
              </a:path>
            </a:pathLst>
          </a:custGeom>
          <a:ln w="553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3254838" y="3398693"/>
            <a:ext cx="0" cy="14604"/>
          </a:xfrm>
          <a:custGeom>
            <a:avLst/>
            <a:gdLst/>
            <a:ahLst/>
            <a:cxnLst/>
            <a:rect l="l" t="t" r="r" b="b"/>
            <a:pathLst>
              <a:path w="0" h="14604">
                <a:moveTo>
                  <a:pt x="0" y="14275"/>
                </a:moveTo>
                <a:lnTo>
                  <a:pt x="0" y="0"/>
                </a:lnTo>
              </a:path>
            </a:pathLst>
          </a:custGeom>
          <a:ln w="553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3480748" y="3398693"/>
            <a:ext cx="0" cy="14604"/>
          </a:xfrm>
          <a:custGeom>
            <a:avLst/>
            <a:gdLst/>
            <a:ahLst/>
            <a:cxnLst/>
            <a:rect l="l" t="t" r="r" b="b"/>
            <a:pathLst>
              <a:path w="0" h="14604">
                <a:moveTo>
                  <a:pt x="0" y="14275"/>
                </a:moveTo>
                <a:lnTo>
                  <a:pt x="0" y="0"/>
                </a:lnTo>
              </a:path>
            </a:pathLst>
          </a:custGeom>
          <a:ln w="553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3706659" y="3398693"/>
            <a:ext cx="0" cy="14604"/>
          </a:xfrm>
          <a:custGeom>
            <a:avLst/>
            <a:gdLst/>
            <a:ahLst/>
            <a:cxnLst/>
            <a:rect l="l" t="t" r="r" b="b"/>
            <a:pathLst>
              <a:path w="0" h="14604">
                <a:moveTo>
                  <a:pt x="0" y="14275"/>
                </a:moveTo>
                <a:lnTo>
                  <a:pt x="0" y="0"/>
                </a:lnTo>
              </a:path>
            </a:pathLst>
          </a:custGeom>
          <a:ln w="553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3932617" y="3398693"/>
            <a:ext cx="0" cy="14604"/>
          </a:xfrm>
          <a:custGeom>
            <a:avLst/>
            <a:gdLst/>
            <a:ahLst/>
            <a:cxnLst/>
            <a:rect l="l" t="t" r="r" b="b"/>
            <a:pathLst>
              <a:path w="0" h="14604">
                <a:moveTo>
                  <a:pt x="0" y="14275"/>
                </a:moveTo>
                <a:lnTo>
                  <a:pt x="0" y="0"/>
                </a:lnTo>
              </a:path>
            </a:pathLst>
          </a:custGeom>
          <a:ln w="553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4158528" y="3398693"/>
            <a:ext cx="0" cy="14604"/>
          </a:xfrm>
          <a:custGeom>
            <a:avLst/>
            <a:gdLst/>
            <a:ahLst/>
            <a:cxnLst/>
            <a:rect l="l" t="t" r="r" b="b"/>
            <a:pathLst>
              <a:path w="0" h="14604">
                <a:moveTo>
                  <a:pt x="0" y="14275"/>
                </a:moveTo>
                <a:lnTo>
                  <a:pt x="0" y="0"/>
                </a:lnTo>
              </a:path>
            </a:pathLst>
          </a:custGeom>
          <a:ln w="553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4384438" y="3398693"/>
            <a:ext cx="0" cy="14604"/>
          </a:xfrm>
          <a:custGeom>
            <a:avLst/>
            <a:gdLst/>
            <a:ahLst/>
            <a:cxnLst/>
            <a:rect l="l" t="t" r="r" b="b"/>
            <a:pathLst>
              <a:path w="0" h="14604">
                <a:moveTo>
                  <a:pt x="0" y="14275"/>
                </a:moveTo>
                <a:lnTo>
                  <a:pt x="0" y="0"/>
                </a:lnTo>
              </a:path>
            </a:pathLst>
          </a:custGeom>
          <a:ln w="553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4610397" y="3398693"/>
            <a:ext cx="0" cy="14604"/>
          </a:xfrm>
          <a:custGeom>
            <a:avLst/>
            <a:gdLst/>
            <a:ahLst/>
            <a:cxnLst/>
            <a:rect l="l" t="t" r="r" b="b"/>
            <a:pathLst>
              <a:path w="0" h="14604">
                <a:moveTo>
                  <a:pt x="0" y="14275"/>
                </a:moveTo>
                <a:lnTo>
                  <a:pt x="0" y="0"/>
                </a:lnTo>
              </a:path>
            </a:pathLst>
          </a:custGeom>
          <a:ln w="553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4836307" y="3398693"/>
            <a:ext cx="0" cy="14604"/>
          </a:xfrm>
          <a:custGeom>
            <a:avLst/>
            <a:gdLst/>
            <a:ahLst/>
            <a:cxnLst/>
            <a:rect l="l" t="t" r="r" b="b"/>
            <a:pathLst>
              <a:path w="0" h="14604">
                <a:moveTo>
                  <a:pt x="0" y="14275"/>
                </a:moveTo>
                <a:lnTo>
                  <a:pt x="0" y="0"/>
                </a:lnTo>
              </a:path>
            </a:pathLst>
          </a:custGeom>
          <a:ln w="553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5062217" y="3398693"/>
            <a:ext cx="0" cy="14604"/>
          </a:xfrm>
          <a:custGeom>
            <a:avLst/>
            <a:gdLst/>
            <a:ahLst/>
            <a:cxnLst/>
            <a:rect l="l" t="t" r="r" b="b"/>
            <a:pathLst>
              <a:path w="0" h="14604">
                <a:moveTo>
                  <a:pt x="0" y="14275"/>
                </a:moveTo>
                <a:lnTo>
                  <a:pt x="0" y="0"/>
                </a:lnTo>
              </a:path>
            </a:pathLst>
          </a:custGeom>
          <a:ln w="553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5288127" y="3398693"/>
            <a:ext cx="0" cy="14604"/>
          </a:xfrm>
          <a:custGeom>
            <a:avLst/>
            <a:gdLst/>
            <a:ahLst/>
            <a:cxnLst/>
            <a:rect l="l" t="t" r="r" b="b"/>
            <a:pathLst>
              <a:path w="0" h="14604">
                <a:moveTo>
                  <a:pt x="0" y="14275"/>
                </a:moveTo>
                <a:lnTo>
                  <a:pt x="0" y="0"/>
                </a:lnTo>
              </a:path>
            </a:pathLst>
          </a:custGeom>
          <a:ln w="553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5514085" y="3398693"/>
            <a:ext cx="0" cy="14604"/>
          </a:xfrm>
          <a:custGeom>
            <a:avLst/>
            <a:gdLst/>
            <a:ahLst/>
            <a:cxnLst/>
            <a:rect l="l" t="t" r="r" b="b"/>
            <a:pathLst>
              <a:path w="0" h="14604">
                <a:moveTo>
                  <a:pt x="0" y="14275"/>
                </a:moveTo>
                <a:lnTo>
                  <a:pt x="0" y="0"/>
                </a:lnTo>
              </a:path>
            </a:pathLst>
          </a:custGeom>
          <a:ln w="553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5739997" y="3398693"/>
            <a:ext cx="0" cy="14604"/>
          </a:xfrm>
          <a:custGeom>
            <a:avLst/>
            <a:gdLst/>
            <a:ahLst/>
            <a:cxnLst/>
            <a:rect l="l" t="t" r="r" b="b"/>
            <a:pathLst>
              <a:path w="0" h="14604">
                <a:moveTo>
                  <a:pt x="0" y="14275"/>
                </a:moveTo>
                <a:lnTo>
                  <a:pt x="0" y="0"/>
                </a:lnTo>
              </a:path>
            </a:pathLst>
          </a:custGeom>
          <a:ln w="553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5965907" y="3398693"/>
            <a:ext cx="0" cy="14604"/>
          </a:xfrm>
          <a:custGeom>
            <a:avLst/>
            <a:gdLst/>
            <a:ahLst/>
            <a:cxnLst/>
            <a:rect l="l" t="t" r="r" b="b"/>
            <a:pathLst>
              <a:path w="0" h="14604">
                <a:moveTo>
                  <a:pt x="0" y="14275"/>
                </a:moveTo>
                <a:lnTo>
                  <a:pt x="0" y="0"/>
                </a:lnTo>
              </a:path>
            </a:pathLst>
          </a:custGeom>
          <a:ln w="553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6191817" y="3398693"/>
            <a:ext cx="0" cy="14604"/>
          </a:xfrm>
          <a:custGeom>
            <a:avLst/>
            <a:gdLst/>
            <a:ahLst/>
            <a:cxnLst/>
            <a:rect l="l" t="t" r="r" b="b"/>
            <a:pathLst>
              <a:path w="0" h="14604">
                <a:moveTo>
                  <a:pt x="0" y="14275"/>
                </a:moveTo>
                <a:lnTo>
                  <a:pt x="0" y="0"/>
                </a:lnTo>
              </a:path>
            </a:pathLst>
          </a:custGeom>
          <a:ln w="553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 txBox="1"/>
          <p:nvPr/>
        </p:nvSpPr>
        <p:spPr>
          <a:xfrm>
            <a:off x="735007" y="3400314"/>
            <a:ext cx="5567045" cy="146050"/>
          </a:xfrm>
          <a:prstGeom prst="rect">
            <a:avLst/>
          </a:prstGeom>
        </p:spPr>
        <p:txBody>
          <a:bodyPr wrap="square" lIns="0" tIns="1778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40"/>
              </a:spcBef>
              <a:tabLst>
                <a:tab pos="209550" algn="l"/>
              </a:tabLst>
            </a:pPr>
            <a:r>
              <a:rPr dirty="0" sz="750" spc="20">
                <a:latin typeface="Arial"/>
                <a:cs typeface="Arial"/>
              </a:rPr>
              <a:t>0	</a:t>
            </a:r>
            <a:r>
              <a:rPr dirty="0" sz="750" spc="15">
                <a:latin typeface="Arial"/>
                <a:cs typeface="Arial"/>
              </a:rPr>
              <a:t>30 60 90 120 150 180 210 240 270 300 330 360 390 420 450 480 510 540 570 600 630 660 690</a:t>
            </a:r>
            <a:r>
              <a:rPr dirty="0" sz="750" spc="70">
                <a:latin typeface="Arial"/>
                <a:cs typeface="Arial"/>
              </a:rPr>
              <a:t> </a:t>
            </a:r>
            <a:r>
              <a:rPr dirty="0" sz="750" spc="15">
                <a:latin typeface="Arial"/>
                <a:cs typeface="Arial"/>
              </a:rPr>
              <a:t>720</a:t>
            </a:r>
            <a:endParaRPr sz="750">
              <a:latin typeface="Arial"/>
              <a:cs typeface="Arial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2844029" y="3550699"/>
            <a:ext cx="1473200" cy="1631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10" b="1">
                <a:latin typeface="Arial"/>
                <a:cs typeface="Arial"/>
              </a:rPr>
              <a:t>Days </a:t>
            </a:r>
            <a:r>
              <a:rPr dirty="0" sz="900" spc="-5" b="1">
                <a:latin typeface="Arial"/>
                <a:cs typeface="Arial"/>
              </a:rPr>
              <a:t>since</a:t>
            </a:r>
            <a:r>
              <a:rPr dirty="0" sz="900" spc="-45" b="1">
                <a:latin typeface="Arial"/>
                <a:cs typeface="Arial"/>
              </a:rPr>
              <a:t> </a:t>
            </a:r>
            <a:r>
              <a:rPr dirty="0" sz="900" spc="-5" b="1">
                <a:latin typeface="Arial"/>
                <a:cs typeface="Arial"/>
              </a:rPr>
              <a:t>Randomization</a:t>
            </a:r>
            <a:endParaRPr sz="900">
              <a:latin typeface="Arial"/>
              <a:cs typeface="Arial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210946" y="1665028"/>
            <a:ext cx="153670" cy="1410335"/>
          </a:xfrm>
          <a:prstGeom prst="rect">
            <a:avLst/>
          </a:prstGeom>
        </p:spPr>
        <p:txBody>
          <a:bodyPr wrap="square" lIns="0" tIns="1905" rIns="0" bIns="0" rtlCol="0" vert="vert270">
            <a:spAutoFit/>
          </a:bodyPr>
          <a:lstStyle/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dirty="0" sz="900" spc="-5" b="1">
                <a:latin typeface="Arial"/>
                <a:cs typeface="Arial"/>
              </a:rPr>
              <a:t>Cumulative </a:t>
            </a:r>
            <a:r>
              <a:rPr dirty="0" sz="900" b="1">
                <a:latin typeface="Arial"/>
                <a:cs typeface="Arial"/>
              </a:rPr>
              <a:t>incidence</a:t>
            </a:r>
            <a:r>
              <a:rPr dirty="0" sz="900" spc="-55" b="1">
                <a:latin typeface="Arial"/>
                <a:cs typeface="Arial"/>
              </a:rPr>
              <a:t> </a:t>
            </a:r>
            <a:r>
              <a:rPr dirty="0" sz="900" b="1">
                <a:latin typeface="Arial"/>
                <a:cs typeface="Arial"/>
              </a:rPr>
              <a:t>(%)</a:t>
            </a:r>
            <a:endParaRPr sz="900">
              <a:latin typeface="Arial"/>
              <a:cs typeface="Arial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335448" y="3823003"/>
            <a:ext cx="231775" cy="146050"/>
          </a:xfrm>
          <a:prstGeom prst="rect">
            <a:avLst/>
          </a:prstGeom>
        </p:spPr>
        <p:txBody>
          <a:bodyPr wrap="square" lIns="0" tIns="1778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dirty="0" sz="750" spc="20">
                <a:solidFill>
                  <a:srgbClr val="BC3C29"/>
                </a:solidFill>
                <a:latin typeface="Arial"/>
                <a:cs typeface="Arial"/>
              </a:rPr>
              <a:t>DES</a:t>
            </a:r>
            <a:endParaRPr sz="750">
              <a:latin typeface="Arial"/>
              <a:cs typeface="Arial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335448" y="3530736"/>
            <a:ext cx="933450" cy="26606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 marR="5080">
              <a:lnSpc>
                <a:spcPct val="105300"/>
              </a:lnSpc>
              <a:spcBef>
                <a:spcPts val="90"/>
              </a:spcBef>
            </a:pPr>
            <a:r>
              <a:rPr dirty="0" sz="750" b="1">
                <a:latin typeface="Arial"/>
                <a:cs typeface="Arial"/>
              </a:rPr>
              <a:t>Number </a:t>
            </a:r>
            <a:r>
              <a:rPr dirty="0" sz="750" spc="15" b="1">
                <a:latin typeface="Arial"/>
                <a:cs typeface="Arial"/>
              </a:rPr>
              <a:t>at </a:t>
            </a:r>
            <a:r>
              <a:rPr dirty="0" sz="750" spc="10" b="1">
                <a:latin typeface="Arial"/>
                <a:cs typeface="Arial"/>
              </a:rPr>
              <a:t>risk  </a:t>
            </a:r>
            <a:r>
              <a:rPr dirty="0" sz="750" spc="20" b="1">
                <a:latin typeface="Arial"/>
                <a:cs typeface="Arial"/>
              </a:rPr>
              <a:t>(number</a:t>
            </a:r>
            <a:r>
              <a:rPr dirty="0" sz="750" spc="-50" b="1">
                <a:latin typeface="Arial"/>
                <a:cs typeface="Arial"/>
              </a:rPr>
              <a:t> </a:t>
            </a:r>
            <a:r>
              <a:rPr dirty="0" sz="750" spc="15" b="1">
                <a:latin typeface="Arial"/>
                <a:cs typeface="Arial"/>
              </a:rPr>
              <a:t>censored)</a:t>
            </a:r>
            <a:endParaRPr sz="750">
              <a:latin typeface="Arial"/>
              <a:cs typeface="Arial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667315" y="3827101"/>
            <a:ext cx="5655945" cy="258445"/>
          </a:xfrm>
          <a:prstGeom prst="rect">
            <a:avLst/>
          </a:prstGeom>
        </p:spPr>
        <p:txBody>
          <a:bodyPr wrap="square" lIns="0" tIns="29209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29"/>
              </a:spcBef>
            </a:pPr>
            <a:r>
              <a:rPr dirty="0" sz="650" spc="10">
                <a:solidFill>
                  <a:srgbClr val="BC3C29"/>
                </a:solidFill>
                <a:latin typeface="Arial"/>
                <a:cs typeface="Arial"/>
              </a:rPr>
              <a:t>1139</a:t>
            </a:r>
            <a:r>
              <a:rPr dirty="0" sz="650" spc="85">
                <a:solidFill>
                  <a:srgbClr val="BC3C29"/>
                </a:solidFill>
                <a:latin typeface="Arial"/>
                <a:cs typeface="Arial"/>
              </a:rPr>
              <a:t> </a:t>
            </a:r>
            <a:r>
              <a:rPr dirty="0" sz="650" spc="10">
                <a:solidFill>
                  <a:srgbClr val="BC3C29"/>
                </a:solidFill>
                <a:latin typeface="Arial"/>
                <a:cs typeface="Arial"/>
              </a:rPr>
              <a:t>1126</a:t>
            </a:r>
            <a:r>
              <a:rPr dirty="0" sz="650" spc="90">
                <a:solidFill>
                  <a:srgbClr val="BC3C29"/>
                </a:solidFill>
                <a:latin typeface="Arial"/>
                <a:cs typeface="Arial"/>
              </a:rPr>
              <a:t> </a:t>
            </a:r>
            <a:r>
              <a:rPr dirty="0" sz="650" spc="10">
                <a:solidFill>
                  <a:srgbClr val="BC3C29"/>
                </a:solidFill>
                <a:latin typeface="Arial"/>
                <a:cs typeface="Arial"/>
              </a:rPr>
              <a:t>1126</a:t>
            </a:r>
            <a:r>
              <a:rPr dirty="0" sz="650" spc="90">
                <a:solidFill>
                  <a:srgbClr val="BC3C29"/>
                </a:solidFill>
                <a:latin typeface="Arial"/>
                <a:cs typeface="Arial"/>
              </a:rPr>
              <a:t> </a:t>
            </a:r>
            <a:r>
              <a:rPr dirty="0" sz="650" spc="10">
                <a:solidFill>
                  <a:srgbClr val="BC3C29"/>
                </a:solidFill>
                <a:latin typeface="Arial"/>
                <a:cs typeface="Arial"/>
              </a:rPr>
              <a:t>1126</a:t>
            </a:r>
            <a:r>
              <a:rPr dirty="0" sz="650" spc="85">
                <a:solidFill>
                  <a:srgbClr val="BC3C29"/>
                </a:solidFill>
                <a:latin typeface="Arial"/>
                <a:cs typeface="Arial"/>
              </a:rPr>
              <a:t> </a:t>
            </a:r>
            <a:r>
              <a:rPr dirty="0" sz="650" spc="10">
                <a:solidFill>
                  <a:srgbClr val="BC3C29"/>
                </a:solidFill>
                <a:latin typeface="Arial"/>
                <a:cs typeface="Arial"/>
              </a:rPr>
              <a:t>1126</a:t>
            </a:r>
            <a:r>
              <a:rPr dirty="0" sz="650" spc="90">
                <a:solidFill>
                  <a:srgbClr val="BC3C29"/>
                </a:solidFill>
                <a:latin typeface="Arial"/>
                <a:cs typeface="Arial"/>
              </a:rPr>
              <a:t> </a:t>
            </a:r>
            <a:r>
              <a:rPr dirty="0" sz="650" spc="10">
                <a:solidFill>
                  <a:srgbClr val="BC3C29"/>
                </a:solidFill>
                <a:latin typeface="Arial"/>
                <a:cs typeface="Arial"/>
              </a:rPr>
              <a:t>1122</a:t>
            </a:r>
            <a:r>
              <a:rPr dirty="0" sz="650" spc="95">
                <a:solidFill>
                  <a:srgbClr val="BC3C29"/>
                </a:solidFill>
                <a:latin typeface="Arial"/>
                <a:cs typeface="Arial"/>
              </a:rPr>
              <a:t> </a:t>
            </a:r>
            <a:r>
              <a:rPr dirty="0" sz="650" spc="10">
                <a:solidFill>
                  <a:srgbClr val="BC3C29"/>
                </a:solidFill>
                <a:latin typeface="Arial"/>
                <a:cs typeface="Arial"/>
              </a:rPr>
              <a:t>1121</a:t>
            </a:r>
            <a:r>
              <a:rPr dirty="0" sz="650" spc="114">
                <a:solidFill>
                  <a:srgbClr val="BC3C29"/>
                </a:solidFill>
                <a:latin typeface="Arial"/>
                <a:cs typeface="Arial"/>
              </a:rPr>
              <a:t> </a:t>
            </a:r>
            <a:r>
              <a:rPr dirty="0" sz="650" spc="10">
                <a:solidFill>
                  <a:srgbClr val="BC3C29"/>
                </a:solidFill>
                <a:latin typeface="Arial"/>
                <a:cs typeface="Arial"/>
              </a:rPr>
              <a:t>1119</a:t>
            </a:r>
            <a:r>
              <a:rPr dirty="0" sz="650" spc="30">
                <a:solidFill>
                  <a:srgbClr val="BC3C29"/>
                </a:solidFill>
                <a:latin typeface="Arial"/>
                <a:cs typeface="Arial"/>
              </a:rPr>
              <a:t> </a:t>
            </a:r>
            <a:r>
              <a:rPr dirty="0" sz="650" spc="10">
                <a:solidFill>
                  <a:srgbClr val="BC3C29"/>
                </a:solidFill>
                <a:latin typeface="Arial"/>
                <a:cs typeface="Arial"/>
              </a:rPr>
              <a:t>1118</a:t>
            </a:r>
            <a:r>
              <a:rPr dirty="0" sz="650" spc="130">
                <a:solidFill>
                  <a:srgbClr val="BC3C29"/>
                </a:solidFill>
                <a:latin typeface="Arial"/>
                <a:cs typeface="Arial"/>
              </a:rPr>
              <a:t> </a:t>
            </a:r>
            <a:r>
              <a:rPr dirty="0" sz="650" spc="10">
                <a:solidFill>
                  <a:srgbClr val="BC3C29"/>
                </a:solidFill>
                <a:latin typeface="Arial"/>
                <a:cs typeface="Arial"/>
              </a:rPr>
              <a:t>1118</a:t>
            </a:r>
            <a:r>
              <a:rPr dirty="0" sz="650" spc="90">
                <a:solidFill>
                  <a:srgbClr val="BC3C29"/>
                </a:solidFill>
                <a:latin typeface="Arial"/>
                <a:cs typeface="Arial"/>
              </a:rPr>
              <a:t> </a:t>
            </a:r>
            <a:r>
              <a:rPr dirty="0" sz="650" spc="10">
                <a:solidFill>
                  <a:srgbClr val="BC3C29"/>
                </a:solidFill>
                <a:latin typeface="Arial"/>
                <a:cs typeface="Arial"/>
              </a:rPr>
              <a:t>1118</a:t>
            </a:r>
            <a:r>
              <a:rPr dirty="0" sz="650" spc="95">
                <a:solidFill>
                  <a:srgbClr val="BC3C29"/>
                </a:solidFill>
                <a:latin typeface="Arial"/>
                <a:cs typeface="Arial"/>
              </a:rPr>
              <a:t> </a:t>
            </a:r>
            <a:r>
              <a:rPr dirty="0" sz="650" spc="10">
                <a:solidFill>
                  <a:srgbClr val="BC3C29"/>
                </a:solidFill>
                <a:latin typeface="Arial"/>
                <a:cs typeface="Arial"/>
              </a:rPr>
              <a:t>1115</a:t>
            </a:r>
            <a:r>
              <a:rPr dirty="0" sz="650" spc="90">
                <a:solidFill>
                  <a:srgbClr val="BC3C29"/>
                </a:solidFill>
                <a:latin typeface="Arial"/>
                <a:cs typeface="Arial"/>
              </a:rPr>
              <a:t> </a:t>
            </a:r>
            <a:r>
              <a:rPr dirty="0" sz="650" spc="10">
                <a:solidFill>
                  <a:srgbClr val="BC3C29"/>
                </a:solidFill>
                <a:latin typeface="Arial"/>
                <a:cs typeface="Arial"/>
              </a:rPr>
              <a:t>1111</a:t>
            </a:r>
            <a:r>
              <a:rPr dirty="0" sz="650" spc="170">
                <a:solidFill>
                  <a:srgbClr val="BC3C29"/>
                </a:solidFill>
                <a:latin typeface="Arial"/>
                <a:cs typeface="Arial"/>
              </a:rPr>
              <a:t> </a:t>
            </a:r>
            <a:r>
              <a:rPr dirty="0" sz="650" spc="10">
                <a:solidFill>
                  <a:srgbClr val="BC3C29"/>
                </a:solidFill>
                <a:latin typeface="Arial"/>
                <a:cs typeface="Arial"/>
              </a:rPr>
              <a:t>1106</a:t>
            </a:r>
            <a:r>
              <a:rPr dirty="0" sz="650" spc="50">
                <a:solidFill>
                  <a:srgbClr val="BC3C29"/>
                </a:solidFill>
                <a:latin typeface="Arial"/>
                <a:cs typeface="Arial"/>
              </a:rPr>
              <a:t> </a:t>
            </a:r>
            <a:r>
              <a:rPr dirty="0" sz="650" spc="10">
                <a:solidFill>
                  <a:srgbClr val="BC3C29"/>
                </a:solidFill>
                <a:latin typeface="Arial"/>
                <a:cs typeface="Arial"/>
              </a:rPr>
              <a:t>1104</a:t>
            </a:r>
            <a:r>
              <a:rPr dirty="0" sz="650" spc="55">
                <a:solidFill>
                  <a:srgbClr val="BC3C29"/>
                </a:solidFill>
                <a:latin typeface="Arial"/>
                <a:cs typeface="Arial"/>
              </a:rPr>
              <a:t> </a:t>
            </a:r>
            <a:r>
              <a:rPr dirty="0" sz="650" spc="10">
                <a:solidFill>
                  <a:srgbClr val="BC3C29"/>
                </a:solidFill>
                <a:latin typeface="Arial"/>
                <a:cs typeface="Arial"/>
              </a:rPr>
              <a:t>1099</a:t>
            </a:r>
            <a:r>
              <a:rPr dirty="0" sz="650" spc="130">
                <a:solidFill>
                  <a:srgbClr val="BC3C29"/>
                </a:solidFill>
                <a:latin typeface="Arial"/>
                <a:cs typeface="Arial"/>
              </a:rPr>
              <a:t> </a:t>
            </a:r>
            <a:r>
              <a:rPr dirty="0" sz="650" spc="10">
                <a:solidFill>
                  <a:srgbClr val="BC3C29"/>
                </a:solidFill>
                <a:latin typeface="Arial"/>
                <a:cs typeface="Arial"/>
              </a:rPr>
              <a:t>1096</a:t>
            </a:r>
            <a:r>
              <a:rPr dirty="0" sz="650" spc="95">
                <a:solidFill>
                  <a:srgbClr val="BC3C29"/>
                </a:solidFill>
                <a:latin typeface="Arial"/>
                <a:cs typeface="Arial"/>
              </a:rPr>
              <a:t> </a:t>
            </a:r>
            <a:r>
              <a:rPr dirty="0" sz="650" spc="10">
                <a:solidFill>
                  <a:srgbClr val="BC3C29"/>
                </a:solidFill>
                <a:latin typeface="Arial"/>
                <a:cs typeface="Arial"/>
              </a:rPr>
              <a:t>1095</a:t>
            </a:r>
            <a:r>
              <a:rPr dirty="0" sz="650" spc="90">
                <a:solidFill>
                  <a:srgbClr val="BC3C29"/>
                </a:solidFill>
                <a:latin typeface="Arial"/>
                <a:cs typeface="Arial"/>
              </a:rPr>
              <a:t> </a:t>
            </a:r>
            <a:r>
              <a:rPr dirty="0" sz="650" spc="10">
                <a:solidFill>
                  <a:srgbClr val="BC3C29"/>
                </a:solidFill>
                <a:latin typeface="Arial"/>
                <a:cs typeface="Arial"/>
              </a:rPr>
              <a:t>1092</a:t>
            </a:r>
            <a:r>
              <a:rPr dirty="0" sz="650" spc="15">
                <a:solidFill>
                  <a:srgbClr val="BC3C29"/>
                </a:solidFill>
                <a:latin typeface="Arial"/>
                <a:cs typeface="Arial"/>
              </a:rPr>
              <a:t> </a:t>
            </a:r>
            <a:r>
              <a:rPr dirty="0" sz="650" spc="10">
                <a:solidFill>
                  <a:srgbClr val="BC3C29"/>
                </a:solidFill>
                <a:latin typeface="Arial"/>
                <a:cs typeface="Arial"/>
              </a:rPr>
              <a:t>1089</a:t>
            </a:r>
            <a:r>
              <a:rPr dirty="0" sz="650" spc="90">
                <a:solidFill>
                  <a:srgbClr val="BC3C29"/>
                </a:solidFill>
                <a:latin typeface="Arial"/>
                <a:cs typeface="Arial"/>
              </a:rPr>
              <a:t> </a:t>
            </a:r>
            <a:r>
              <a:rPr dirty="0" sz="650" spc="10">
                <a:solidFill>
                  <a:srgbClr val="BC3C29"/>
                </a:solidFill>
                <a:latin typeface="Arial"/>
                <a:cs typeface="Arial"/>
              </a:rPr>
              <a:t>1089</a:t>
            </a:r>
            <a:r>
              <a:rPr dirty="0" sz="650" spc="95">
                <a:solidFill>
                  <a:srgbClr val="BC3C29"/>
                </a:solidFill>
                <a:latin typeface="Arial"/>
                <a:cs typeface="Arial"/>
              </a:rPr>
              <a:t> </a:t>
            </a:r>
            <a:r>
              <a:rPr dirty="0" sz="650" spc="10">
                <a:solidFill>
                  <a:srgbClr val="BC3C29"/>
                </a:solidFill>
                <a:latin typeface="Arial"/>
                <a:cs typeface="Arial"/>
              </a:rPr>
              <a:t>1087</a:t>
            </a:r>
            <a:r>
              <a:rPr dirty="0" sz="650" spc="90">
                <a:solidFill>
                  <a:srgbClr val="BC3C29"/>
                </a:solidFill>
                <a:latin typeface="Arial"/>
                <a:cs typeface="Arial"/>
              </a:rPr>
              <a:t> </a:t>
            </a:r>
            <a:r>
              <a:rPr dirty="0" sz="650" spc="10">
                <a:solidFill>
                  <a:srgbClr val="BC3C29"/>
                </a:solidFill>
                <a:latin typeface="Arial"/>
                <a:cs typeface="Arial"/>
              </a:rPr>
              <a:t>1086</a:t>
            </a:r>
            <a:r>
              <a:rPr dirty="0" sz="650" spc="90">
                <a:solidFill>
                  <a:srgbClr val="BC3C29"/>
                </a:solidFill>
                <a:latin typeface="Arial"/>
                <a:cs typeface="Arial"/>
              </a:rPr>
              <a:t> </a:t>
            </a:r>
            <a:r>
              <a:rPr dirty="0" sz="650" spc="10">
                <a:solidFill>
                  <a:srgbClr val="BC3C29"/>
                </a:solidFill>
                <a:latin typeface="Arial"/>
                <a:cs typeface="Arial"/>
              </a:rPr>
              <a:t>1086</a:t>
            </a:r>
            <a:r>
              <a:rPr dirty="0" sz="650" spc="90">
                <a:solidFill>
                  <a:srgbClr val="BC3C29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BC3C29"/>
                </a:solidFill>
                <a:latin typeface="Arial"/>
                <a:cs typeface="Arial"/>
              </a:rPr>
              <a:t>1084</a:t>
            </a:r>
            <a:endParaRPr sz="650">
              <a:latin typeface="Arial"/>
              <a:cs typeface="Arial"/>
            </a:endParaRPr>
          </a:p>
          <a:p>
            <a:pPr marL="55244">
              <a:lnSpc>
                <a:spcPct val="100000"/>
              </a:lnSpc>
              <a:spcBef>
                <a:spcPts val="135"/>
              </a:spcBef>
              <a:tabLst>
                <a:tab pos="3000375" algn="l"/>
              </a:tabLst>
            </a:pPr>
            <a:r>
              <a:rPr dirty="0" sz="650" spc="10">
                <a:solidFill>
                  <a:srgbClr val="BC3C29"/>
                </a:solidFill>
                <a:latin typeface="Arial"/>
                <a:cs typeface="Arial"/>
              </a:rPr>
              <a:t>(0)     (2)     (2)     (2)     (2)     (2)     (2)     (3)     (3)     (3)     (3)   </a:t>
            </a:r>
            <a:r>
              <a:rPr dirty="0" sz="650" spc="165">
                <a:solidFill>
                  <a:srgbClr val="BC3C29"/>
                </a:solidFill>
                <a:latin typeface="Arial"/>
                <a:cs typeface="Arial"/>
              </a:rPr>
              <a:t> </a:t>
            </a:r>
            <a:r>
              <a:rPr dirty="0" sz="650" spc="10">
                <a:solidFill>
                  <a:srgbClr val="BC3C29"/>
                </a:solidFill>
                <a:latin typeface="Arial"/>
                <a:cs typeface="Arial"/>
              </a:rPr>
              <a:t>(5)     (5)	(7) (8) (8) (10) (10) (11) (14) (14) (15) (16) (17)</a:t>
            </a:r>
            <a:r>
              <a:rPr dirty="0" sz="650" spc="45">
                <a:solidFill>
                  <a:srgbClr val="BC3C29"/>
                </a:solidFill>
                <a:latin typeface="Arial"/>
                <a:cs typeface="Arial"/>
              </a:rPr>
              <a:t> </a:t>
            </a:r>
            <a:r>
              <a:rPr dirty="0" sz="650" spc="10">
                <a:solidFill>
                  <a:srgbClr val="BC3C29"/>
                </a:solidFill>
                <a:latin typeface="Arial"/>
                <a:cs typeface="Arial"/>
              </a:rPr>
              <a:t>(17)</a:t>
            </a:r>
            <a:endParaRPr sz="650">
              <a:latin typeface="Arial"/>
              <a:cs typeface="Arial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335448" y="4152968"/>
            <a:ext cx="5987415" cy="249554"/>
          </a:xfrm>
          <a:prstGeom prst="rect">
            <a:avLst/>
          </a:prstGeom>
        </p:spPr>
        <p:txBody>
          <a:bodyPr wrap="square" lIns="0" tIns="17780" rIns="0" bIns="0" rtlCol="0" vert="horz">
            <a:spAutoFit/>
          </a:bodyPr>
          <a:lstStyle/>
          <a:p>
            <a:pPr algn="r" marR="5080">
              <a:lnSpc>
                <a:spcPct val="100000"/>
              </a:lnSpc>
              <a:spcBef>
                <a:spcPts val="140"/>
              </a:spcBef>
            </a:pPr>
            <a:r>
              <a:rPr dirty="0" sz="750" spc="20">
                <a:solidFill>
                  <a:srgbClr val="0072B5"/>
                </a:solidFill>
                <a:latin typeface="Arial"/>
                <a:cs typeface="Arial"/>
              </a:rPr>
              <a:t>DCB   </a:t>
            </a:r>
            <a:r>
              <a:rPr dirty="0" sz="750" spc="50">
                <a:solidFill>
                  <a:srgbClr val="0072B5"/>
                </a:solidFill>
                <a:latin typeface="Arial"/>
                <a:cs typeface="Arial"/>
              </a:rPr>
              <a:t> </a:t>
            </a:r>
            <a:r>
              <a:rPr dirty="0" sz="650" spc="10">
                <a:solidFill>
                  <a:srgbClr val="0072B5"/>
                </a:solidFill>
                <a:latin typeface="Arial"/>
                <a:cs typeface="Arial"/>
              </a:rPr>
              <a:t>1133</a:t>
            </a:r>
            <a:r>
              <a:rPr dirty="0" sz="650" spc="85">
                <a:solidFill>
                  <a:srgbClr val="0072B5"/>
                </a:solidFill>
                <a:latin typeface="Arial"/>
                <a:cs typeface="Arial"/>
              </a:rPr>
              <a:t> </a:t>
            </a:r>
            <a:r>
              <a:rPr dirty="0" sz="650" spc="10">
                <a:solidFill>
                  <a:srgbClr val="0072B5"/>
                </a:solidFill>
                <a:latin typeface="Arial"/>
                <a:cs typeface="Arial"/>
              </a:rPr>
              <a:t>1116</a:t>
            </a:r>
            <a:r>
              <a:rPr dirty="0" sz="650" spc="90">
                <a:solidFill>
                  <a:srgbClr val="0072B5"/>
                </a:solidFill>
                <a:latin typeface="Arial"/>
                <a:cs typeface="Arial"/>
              </a:rPr>
              <a:t> </a:t>
            </a:r>
            <a:r>
              <a:rPr dirty="0" sz="650" spc="10">
                <a:solidFill>
                  <a:srgbClr val="0072B5"/>
                </a:solidFill>
                <a:latin typeface="Arial"/>
                <a:cs typeface="Arial"/>
              </a:rPr>
              <a:t>1116</a:t>
            </a:r>
            <a:r>
              <a:rPr dirty="0" sz="650" spc="95">
                <a:solidFill>
                  <a:srgbClr val="0072B5"/>
                </a:solidFill>
                <a:latin typeface="Arial"/>
                <a:cs typeface="Arial"/>
              </a:rPr>
              <a:t> </a:t>
            </a:r>
            <a:r>
              <a:rPr dirty="0" sz="650" spc="10">
                <a:solidFill>
                  <a:srgbClr val="0072B5"/>
                </a:solidFill>
                <a:latin typeface="Arial"/>
                <a:cs typeface="Arial"/>
              </a:rPr>
              <a:t>1114</a:t>
            </a:r>
            <a:r>
              <a:rPr dirty="0" sz="650" spc="85">
                <a:solidFill>
                  <a:srgbClr val="0072B5"/>
                </a:solidFill>
                <a:latin typeface="Arial"/>
                <a:cs typeface="Arial"/>
              </a:rPr>
              <a:t> </a:t>
            </a:r>
            <a:r>
              <a:rPr dirty="0" sz="650" spc="10">
                <a:solidFill>
                  <a:srgbClr val="0072B5"/>
                </a:solidFill>
                <a:latin typeface="Arial"/>
                <a:cs typeface="Arial"/>
              </a:rPr>
              <a:t>1111</a:t>
            </a:r>
            <a:r>
              <a:rPr dirty="0" sz="650" spc="90">
                <a:solidFill>
                  <a:srgbClr val="0072B5"/>
                </a:solidFill>
                <a:latin typeface="Arial"/>
                <a:cs typeface="Arial"/>
              </a:rPr>
              <a:t> </a:t>
            </a:r>
            <a:r>
              <a:rPr dirty="0" sz="650" spc="10">
                <a:solidFill>
                  <a:srgbClr val="0072B5"/>
                </a:solidFill>
                <a:latin typeface="Arial"/>
                <a:cs typeface="Arial"/>
              </a:rPr>
              <a:t>1108</a:t>
            </a:r>
            <a:r>
              <a:rPr dirty="0" sz="650" spc="90">
                <a:solidFill>
                  <a:srgbClr val="0072B5"/>
                </a:solidFill>
                <a:latin typeface="Arial"/>
                <a:cs typeface="Arial"/>
              </a:rPr>
              <a:t> </a:t>
            </a:r>
            <a:r>
              <a:rPr dirty="0" sz="650" spc="10">
                <a:solidFill>
                  <a:srgbClr val="0072B5"/>
                </a:solidFill>
                <a:latin typeface="Arial"/>
                <a:cs typeface="Arial"/>
              </a:rPr>
              <a:t>1107</a:t>
            </a:r>
            <a:r>
              <a:rPr dirty="0" sz="650" spc="120">
                <a:solidFill>
                  <a:srgbClr val="0072B5"/>
                </a:solidFill>
                <a:latin typeface="Arial"/>
                <a:cs typeface="Arial"/>
              </a:rPr>
              <a:t> </a:t>
            </a:r>
            <a:r>
              <a:rPr dirty="0" sz="650" spc="10">
                <a:solidFill>
                  <a:srgbClr val="0072B5"/>
                </a:solidFill>
                <a:latin typeface="Arial"/>
                <a:cs typeface="Arial"/>
              </a:rPr>
              <a:t>1105</a:t>
            </a:r>
            <a:r>
              <a:rPr dirty="0" sz="650" spc="30">
                <a:solidFill>
                  <a:srgbClr val="0072B5"/>
                </a:solidFill>
                <a:latin typeface="Arial"/>
                <a:cs typeface="Arial"/>
              </a:rPr>
              <a:t> </a:t>
            </a:r>
            <a:r>
              <a:rPr dirty="0" sz="650" spc="10">
                <a:solidFill>
                  <a:srgbClr val="0072B5"/>
                </a:solidFill>
                <a:latin typeface="Arial"/>
                <a:cs typeface="Arial"/>
              </a:rPr>
              <a:t>1102</a:t>
            </a:r>
            <a:r>
              <a:rPr dirty="0" sz="650" spc="130">
                <a:solidFill>
                  <a:srgbClr val="0072B5"/>
                </a:solidFill>
                <a:latin typeface="Arial"/>
                <a:cs typeface="Arial"/>
              </a:rPr>
              <a:t> </a:t>
            </a:r>
            <a:r>
              <a:rPr dirty="0" sz="650" spc="10">
                <a:solidFill>
                  <a:srgbClr val="0072B5"/>
                </a:solidFill>
                <a:latin typeface="Arial"/>
                <a:cs typeface="Arial"/>
              </a:rPr>
              <a:t>1099</a:t>
            </a:r>
            <a:r>
              <a:rPr dirty="0" sz="650" spc="95">
                <a:solidFill>
                  <a:srgbClr val="0072B5"/>
                </a:solidFill>
                <a:latin typeface="Arial"/>
                <a:cs typeface="Arial"/>
              </a:rPr>
              <a:t> </a:t>
            </a:r>
            <a:r>
              <a:rPr dirty="0" sz="650" spc="10">
                <a:solidFill>
                  <a:srgbClr val="0072B5"/>
                </a:solidFill>
                <a:latin typeface="Arial"/>
                <a:cs typeface="Arial"/>
              </a:rPr>
              <a:t>1095</a:t>
            </a:r>
            <a:r>
              <a:rPr dirty="0" sz="650" spc="90">
                <a:solidFill>
                  <a:srgbClr val="0072B5"/>
                </a:solidFill>
                <a:latin typeface="Arial"/>
                <a:cs typeface="Arial"/>
              </a:rPr>
              <a:t> </a:t>
            </a:r>
            <a:r>
              <a:rPr dirty="0" sz="650" spc="10">
                <a:solidFill>
                  <a:srgbClr val="0072B5"/>
                </a:solidFill>
                <a:latin typeface="Arial"/>
                <a:cs typeface="Arial"/>
              </a:rPr>
              <a:t>1093</a:t>
            </a:r>
            <a:r>
              <a:rPr dirty="0" sz="650" spc="90">
                <a:solidFill>
                  <a:srgbClr val="0072B5"/>
                </a:solidFill>
                <a:latin typeface="Arial"/>
                <a:cs typeface="Arial"/>
              </a:rPr>
              <a:t> </a:t>
            </a:r>
            <a:r>
              <a:rPr dirty="0" sz="650" spc="10">
                <a:solidFill>
                  <a:srgbClr val="0072B5"/>
                </a:solidFill>
                <a:latin typeface="Arial"/>
                <a:cs typeface="Arial"/>
              </a:rPr>
              <a:t>1087</a:t>
            </a:r>
            <a:r>
              <a:rPr dirty="0" sz="650" spc="175">
                <a:solidFill>
                  <a:srgbClr val="0072B5"/>
                </a:solidFill>
                <a:latin typeface="Arial"/>
                <a:cs typeface="Arial"/>
              </a:rPr>
              <a:t> </a:t>
            </a:r>
            <a:r>
              <a:rPr dirty="0" sz="650" spc="10">
                <a:solidFill>
                  <a:srgbClr val="0072B5"/>
                </a:solidFill>
                <a:latin typeface="Arial"/>
                <a:cs typeface="Arial"/>
              </a:rPr>
              <a:t>1080</a:t>
            </a:r>
            <a:r>
              <a:rPr dirty="0" sz="650" spc="50">
                <a:solidFill>
                  <a:srgbClr val="0072B5"/>
                </a:solidFill>
                <a:latin typeface="Arial"/>
                <a:cs typeface="Arial"/>
              </a:rPr>
              <a:t> </a:t>
            </a:r>
            <a:r>
              <a:rPr dirty="0" sz="650" spc="10">
                <a:solidFill>
                  <a:srgbClr val="0072B5"/>
                </a:solidFill>
                <a:latin typeface="Arial"/>
                <a:cs typeface="Arial"/>
              </a:rPr>
              <a:t>1074</a:t>
            </a:r>
            <a:r>
              <a:rPr dirty="0" sz="650" spc="55">
                <a:solidFill>
                  <a:srgbClr val="0072B5"/>
                </a:solidFill>
                <a:latin typeface="Arial"/>
                <a:cs typeface="Arial"/>
              </a:rPr>
              <a:t> </a:t>
            </a:r>
            <a:r>
              <a:rPr dirty="0" sz="650" spc="10">
                <a:solidFill>
                  <a:srgbClr val="0072B5"/>
                </a:solidFill>
                <a:latin typeface="Arial"/>
                <a:cs typeface="Arial"/>
              </a:rPr>
              <a:t>1070</a:t>
            </a:r>
            <a:r>
              <a:rPr dirty="0" sz="650" spc="130">
                <a:solidFill>
                  <a:srgbClr val="0072B5"/>
                </a:solidFill>
                <a:latin typeface="Arial"/>
                <a:cs typeface="Arial"/>
              </a:rPr>
              <a:t> </a:t>
            </a:r>
            <a:r>
              <a:rPr dirty="0" sz="650" spc="10">
                <a:solidFill>
                  <a:srgbClr val="0072B5"/>
                </a:solidFill>
                <a:latin typeface="Arial"/>
                <a:cs typeface="Arial"/>
              </a:rPr>
              <a:t>1066</a:t>
            </a:r>
            <a:r>
              <a:rPr dirty="0" sz="650" spc="95">
                <a:solidFill>
                  <a:srgbClr val="0072B5"/>
                </a:solidFill>
                <a:latin typeface="Arial"/>
                <a:cs typeface="Arial"/>
              </a:rPr>
              <a:t> </a:t>
            </a:r>
            <a:r>
              <a:rPr dirty="0" sz="650" spc="10">
                <a:solidFill>
                  <a:srgbClr val="0072B5"/>
                </a:solidFill>
                <a:latin typeface="Arial"/>
                <a:cs typeface="Arial"/>
              </a:rPr>
              <a:t>1063</a:t>
            </a:r>
            <a:r>
              <a:rPr dirty="0" sz="650" spc="90">
                <a:solidFill>
                  <a:srgbClr val="0072B5"/>
                </a:solidFill>
                <a:latin typeface="Arial"/>
                <a:cs typeface="Arial"/>
              </a:rPr>
              <a:t> </a:t>
            </a:r>
            <a:r>
              <a:rPr dirty="0" sz="650" spc="10">
                <a:solidFill>
                  <a:srgbClr val="0072B5"/>
                </a:solidFill>
                <a:latin typeface="Arial"/>
                <a:cs typeface="Arial"/>
              </a:rPr>
              <a:t>1061 </a:t>
            </a:r>
            <a:r>
              <a:rPr dirty="0" sz="650" spc="15">
                <a:solidFill>
                  <a:srgbClr val="0072B5"/>
                </a:solidFill>
                <a:latin typeface="Arial"/>
                <a:cs typeface="Arial"/>
              </a:rPr>
              <a:t> </a:t>
            </a:r>
            <a:r>
              <a:rPr dirty="0" sz="650" spc="10">
                <a:solidFill>
                  <a:srgbClr val="0072B5"/>
                </a:solidFill>
                <a:latin typeface="Arial"/>
                <a:cs typeface="Arial"/>
              </a:rPr>
              <a:t>1058</a:t>
            </a:r>
            <a:r>
              <a:rPr dirty="0" sz="650" spc="90">
                <a:solidFill>
                  <a:srgbClr val="0072B5"/>
                </a:solidFill>
                <a:latin typeface="Arial"/>
                <a:cs typeface="Arial"/>
              </a:rPr>
              <a:t> </a:t>
            </a:r>
            <a:r>
              <a:rPr dirty="0" sz="650" spc="10">
                <a:solidFill>
                  <a:srgbClr val="0072B5"/>
                </a:solidFill>
                <a:latin typeface="Arial"/>
                <a:cs typeface="Arial"/>
              </a:rPr>
              <a:t>1056</a:t>
            </a:r>
            <a:r>
              <a:rPr dirty="0" sz="650" spc="95">
                <a:solidFill>
                  <a:srgbClr val="0072B5"/>
                </a:solidFill>
                <a:latin typeface="Arial"/>
                <a:cs typeface="Arial"/>
              </a:rPr>
              <a:t> </a:t>
            </a:r>
            <a:r>
              <a:rPr dirty="0" sz="650" spc="10">
                <a:solidFill>
                  <a:srgbClr val="0072B5"/>
                </a:solidFill>
                <a:latin typeface="Arial"/>
                <a:cs typeface="Arial"/>
              </a:rPr>
              <a:t>1052</a:t>
            </a:r>
            <a:r>
              <a:rPr dirty="0" sz="650" spc="90">
                <a:solidFill>
                  <a:srgbClr val="0072B5"/>
                </a:solidFill>
                <a:latin typeface="Arial"/>
                <a:cs typeface="Arial"/>
              </a:rPr>
              <a:t> </a:t>
            </a:r>
            <a:r>
              <a:rPr dirty="0" sz="650" spc="10">
                <a:solidFill>
                  <a:srgbClr val="0072B5"/>
                </a:solidFill>
                <a:latin typeface="Arial"/>
                <a:cs typeface="Arial"/>
              </a:rPr>
              <a:t>1050</a:t>
            </a:r>
            <a:r>
              <a:rPr dirty="0" sz="650" spc="90">
                <a:solidFill>
                  <a:srgbClr val="0072B5"/>
                </a:solidFill>
                <a:latin typeface="Arial"/>
                <a:cs typeface="Arial"/>
              </a:rPr>
              <a:t> </a:t>
            </a:r>
            <a:r>
              <a:rPr dirty="0" sz="650" spc="10">
                <a:solidFill>
                  <a:srgbClr val="0072B5"/>
                </a:solidFill>
                <a:latin typeface="Arial"/>
                <a:cs typeface="Arial"/>
              </a:rPr>
              <a:t>1046</a:t>
            </a:r>
            <a:r>
              <a:rPr dirty="0" sz="650" spc="95">
                <a:solidFill>
                  <a:srgbClr val="0072B5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0072B5"/>
                </a:solidFill>
                <a:latin typeface="Arial"/>
                <a:cs typeface="Arial"/>
              </a:rPr>
              <a:t>1045</a:t>
            </a:r>
            <a:endParaRPr sz="650">
              <a:latin typeface="Arial"/>
              <a:cs typeface="Arial"/>
            </a:endParaRPr>
          </a:p>
          <a:p>
            <a:pPr algn="r" marR="24130">
              <a:lnSpc>
                <a:spcPct val="100000"/>
              </a:lnSpc>
              <a:spcBef>
                <a:spcPts val="35"/>
              </a:spcBef>
              <a:tabLst>
                <a:tab pos="2945130" algn="l"/>
              </a:tabLst>
            </a:pPr>
            <a:r>
              <a:rPr dirty="0" sz="650" spc="10">
                <a:solidFill>
                  <a:srgbClr val="0072B5"/>
                </a:solidFill>
                <a:latin typeface="Arial"/>
                <a:cs typeface="Arial"/>
              </a:rPr>
              <a:t>(0)     (0)     (0)     (0)     (0)     (0)     (0)     (1)     (2)     (2)     (4)   </a:t>
            </a:r>
            <a:r>
              <a:rPr dirty="0" sz="650" spc="165">
                <a:solidFill>
                  <a:srgbClr val="0072B5"/>
                </a:solidFill>
                <a:latin typeface="Arial"/>
                <a:cs typeface="Arial"/>
              </a:rPr>
              <a:t> </a:t>
            </a:r>
            <a:r>
              <a:rPr dirty="0" sz="650" spc="10">
                <a:solidFill>
                  <a:srgbClr val="0072B5"/>
                </a:solidFill>
                <a:latin typeface="Arial"/>
                <a:cs typeface="Arial"/>
              </a:rPr>
              <a:t>(4)     (5)	(8)    (10)   (10)   (10)   (11)   (12)    (12)   (14)   (16)   (16)   (16) </a:t>
            </a:r>
            <a:r>
              <a:rPr dirty="0" sz="650" spc="70">
                <a:solidFill>
                  <a:srgbClr val="0072B5"/>
                </a:solidFill>
                <a:latin typeface="Arial"/>
                <a:cs typeface="Arial"/>
              </a:rPr>
              <a:t> </a:t>
            </a:r>
            <a:r>
              <a:rPr dirty="0" sz="650" spc="10">
                <a:solidFill>
                  <a:srgbClr val="0072B5"/>
                </a:solidFill>
                <a:latin typeface="Arial"/>
                <a:cs typeface="Arial"/>
              </a:rPr>
              <a:t>(16)</a:t>
            </a:r>
            <a:endParaRPr sz="650">
              <a:latin typeface="Arial"/>
              <a:cs typeface="Arial"/>
            </a:endParaRPr>
          </a:p>
        </p:txBody>
      </p:sp>
      <p:sp>
        <p:nvSpPr>
          <p:cNvPr id="44" name="object 44"/>
          <p:cNvSpPr txBox="1">
            <a:spLocks noGrp="1"/>
          </p:cNvSpPr>
          <p:nvPr>
            <p:ph type="title"/>
          </p:nvPr>
        </p:nvSpPr>
        <p:spPr>
          <a:xfrm>
            <a:off x="403357" y="259587"/>
            <a:ext cx="4202430" cy="45212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800"/>
              <a:t>Primary </a:t>
            </a:r>
            <a:r>
              <a:rPr dirty="0" sz="2800" spc="-10"/>
              <a:t>endpoint </a:t>
            </a:r>
            <a:r>
              <a:rPr dirty="0" sz="2800" spc="-5"/>
              <a:t>-DoCE,</a:t>
            </a:r>
            <a:r>
              <a:rPr dirty="0" sz="2800" spc="-20"/>
              <a:t> </a:t>
            </a:r>
            <a:r>
              <a:rPr dirty="0" sz="2800" spc="10"/>
              <a:t>ITT</a:t>
            </a:r>
            <a:endParaRPr sz="2800"/>
          </a:p>
        </p:txBody>
      </p:sp>
      <p:sp>
        <p:nvSpPr>
          <p:cNvPr id="45" name="object 45"/>
          <p:cNvSpPr txBox="1"/>
          <p:nvPr/>
        </p:nvSpPr>
        <p:spPr>
          <a:xfrm>
            <a:off x="501337" y="2036064"/>
            <a:ext cx="5801360" cy="11899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r" marR="194945">
              <a:lnSpc>
                <a:spcPct val="100000"/>
              </a:lnSpc>
              <a:spcBef>
                <a:spcPts val="100"/>
              </a:spcBef>
            </a:pPr>
            <a:r>
              <a:rPr dirty="0" sz="1100" spc="-25" b="1">
                <a:solidFill>
                  <a:srgbClr val="00406F"/>
                </a:solidFill>
                <a:latin typeface="Calibri"/>
                <a:cs typeface="Calibri"/>
              </a:rPr>
              <a:t>DCB: </a:t>
            </a:r>
            <a:r>
              <a:rPr dirty="0" sz="1100" spc="-10" b="1">
                <a:solidFill>
                  <a:srgbClr val="00406F"/>
                </a:solidFill>
                <a:latin typeface="Calibri"/>
                <a:cs typeface="Calibri"/>
              </a:rPr>
              <a:t>72</a:t>
            </a:r>
            <a:r>
              <a:rPr dirty="0" sz="1100" spc="-120" b="1">
                <a:solidFill>
                  <a:srgbClr val="00406F"/>
                </a:solidFill>
                <a:latin typeface="Calibri"/>
                <a:cs typeface="Calibri"/>
              </a:rPr>
              <a:t> </a:t>
            </a:r>
            <a:r>
              <a:rPr dirty="0" sz="1100" spc="-25" b="1">
                <a:solidFill>
                  <a:srgbClr val="00406F"/>
                </a:solidFill>
                <a:latin typeface="Calibri"/>
                <a:cs typeface="Calibri"/>
              </a:rPr>
              <a:t>(6.4%)</a:t>
            </a:r>
            <a:endParaRPr sz="11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3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3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3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400">
              <a:latin typeface="Calibri"/>
              <a:cs typeface="Calibri"/>
            </a:endParaRPr>
          </a:p>
          <a:p>
            <a:pPr algn="r" marR="187325">
              <a:lnSpc>
                <a:spcPct val="100000"/>
              </a:lnSpc>
            </a:pPr>
            <a:r>
              <a:rPr dirty="0" sz="1100" spc="-25" b="1">
                <a:solidFill>
                  <a:srgbClr val="AE1022"/>
                </a:solidFill>
                <a:latin typeface="Calibri"/>
                <a:cs typeface="Calibri"/>
              </a:rPr>
              <a:t>DES: </a:t>
            </a:r>
            <a:r>
              <a:rPr dirty="0" sz="1100" spc="-10" b="1">
                <a:solidFill>
                  <a:srgbClr val="AE1022"/>
                </a:solidFill>
                <a:latin typeface="Calibri"/>
                <a:cs typeface="Calibri"/>
              </a:rPr>
              <a:t>38</a:t>
            </a:r>
            <a:r>
              <a:rPr dirty="0" sz="1100" spc="-105" b="1">
                <a:solidFill>
                  <a:srgbClr val="AE1022"/>
                </a:solidFill>
                <a:latin typeface="Calibri"/>
                <a:cs typeface="Calibri"/>
              </a:rPr>
              <a:t> </a:t>
            </a:r>
            <a:r>
              <a:rPr dirty="0" sz="1100" spc="-25" b="1">
                <a:solidFill>
                  <a:srgbClr val="AE1022"/>
                </a:solidFill>
                <a:latin typeface="Calibri"/>
                <a:cs typeface="Calibri"/>
              </a:rPr>
              <a:t>(3.4%)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6372199" y="2017288"/>
            <a:ext cx="2664460" cy="2138680"/>
          </a:xfrm>
          <a:prstGeom prst="rect">
            <a:avLst/>
          </a:prstGeom>
          <a:solidFill>
            <a:srgbClr val="F2F2F2">
              <a:alpha val="94898"/>
            </a:srgbClr>
          </a:solidFill>
        </p:spPr>
        <p:txBody>
          <a:bodyPr wrap="square" lIns="0" tIns="82550" rIns="0" bIns="0" rtlCol="0" vert="horz">
            <a:spAutoFit/>
          </a:bodyPr>
          <a:lstStyle/>
          <a:p>
            <a:pPr marL="130175">
              <a:lnSpc>
                <a:spcPct val="100000"/>
              </a:lnSpc>
              <a:spcBef>
                <a:spcPts val="650"/>
              </a:spcBef>
            </a:pPr>
            <a:r>
              <a:rPr dirty="0" sz="1200" spc="-10" b="1">
                <a:latin typeface="Calibri"/>
                <a:cs typeface="Calibri"/>
              </a:rPr>
              <a:t>Difference: </a:t>
            </a:r>
            <a:r>
              <a:rPr dirty="0" sz="1200" b="1">
                <a:latin typeface="Calibri"/>
                <a:cs typeface="Calibri"/>
              </a:rPr>
              <a:t>3.04%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300">
              <a:latin typeface="Calibri"/>
              <a:cs typeface="Calibri"/>
            </a:endParaRPr>
          </a:p>
          <a:p>
            <a:pPr marL="130175" marR="366395">
              <a:lnSpc>
                <a:spcPct val="131700"/>
              </a:lnSpc>
            </a:pPr>
            <a:r>
              <a:rPr dirty="0" sz="1200" spc="-5" b="1">
                <a:latin typeface="Calibri"/>
                <a:cs typeface="Calibri"/>
              </a:rPr>
              <a:t>One-sided </a:t>
            </a:r>
            <a:r>
              <a:rPr dirty="0" sz="1200" b="1">
                <a:latin typeface="Calibri"/>
                <a:cs typeface="Calibri"/>
              </a:rPr>
              <a:t>95CI% upper limit: 4.52  </a:t>
            </a:r>
            <a:r>
              <a:rPr dirty="0" baseline="9259" sz="1800" spc="-7" b="1">
                <a:solidFill>
                  <a:srgbClr val="AE1022"/>
                </a:solidFill>
                <a:latin typeface="Calibri"/>
                <a:cs typeface="Calibri"/>
              </a:rPr>
              <a:t>P</a:t>
            </a:r>
            <a:r>
              <a:rPr dirty="0" sz="800" spc="-5" b="1">
                <a:solidFill>
                  <a:srgbClr val="AE1022"/>
                </a:solidFill>
                <a:latin typeface="Calibri"/>
                <a:cs typeface="Calibri"/>
              </a:rPr>
              <a:t>non-inferiority</a:t>
            </a:r>
            <a:r>
              <a:rPr dirty="0" baseline="9259" sz="1800" spc="-7" b="1">
                <a:solidFill>
                  <a:srgbClr val="AE1022"/>
                </a:solidFill>
                <a:latin typeface="Calibri"/>
                <a:cs typeface="Calibri"/>
              </a:rPr>
              <a:t>=0.65</a:t>
            </a:r>
            <a:endParaRPr baseline="9259"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500">
              <a:latin typeface="Calibri"/>
              <a:cs typeface="Calibri"/>
            </a:endParaRPr>
          </a:p>
          <a:p>
            <a:pPr marL="130175">
              <a:lnSpc>
                <a:spcPct val="100000"/>
              </a:lnSpc>
            </a:pPr>
            <a:r>
              <a:rPr dirty="0" sz="1200" spc="-5" b="1">
                <a:latin typeface="Calibri"/>
                <a:cs typeface="Calibri"/>
              </a:rPr>
              <a:t>Two-sided </a:t>
            </a:r>
            <a:r>
              <a:rPr dirty="0" sz="1200" b="1">
                <a:latin typeface="Calibri"/>
                <a:cs typeface="Calibri"/>
              </a:rPr>
              <a:t>95CI%: </a:t>
            </a:r>
            <a:r>
              <a:rPr dirty="0" sz="1200" spc="-5" b="1">
                <a:latin typeface="Calibri"/>
                <a:cs typeface="Calibri"/>
              </a:rPr>
              <a:t>1.27-4.81</a:t>
            </a:r>
            <a:endParaRPr sz="1200">
              <a:latin typeface="Calibri"/>
              <a:cs typeface="Calibri"/>
            </a:endParaRPr>
          </a:p>
          <a:p>
            <a:pPr marL="130175">
              <a:lnSpc>
                <a:spcPct val="100000"/>
              </a:lnSpc>
              <a:spcBef>
                <a:spcPts val="459"/>
              </a:spcBef>
            </a:pPr>
            <a:r>
              <a:rPr dirty="0" baseline="9259" sz="1800" spc="-7" b="1">
                <a:solidFill>
                  <a:srgbClr val="AE1022"/>
                </a:solidFill>
                <a:latin typeface="Calibri"/>
                <a:cs typeface="Calibri"/>
              </a:rPr>
              <a:t>P</a:t>
            </a:r>
            <a:r>
              <a:rPr dirty="0" sz="800" spc="-5" b="1">
                <a:solidFill>
                  <a:srgbClr val="AE1022"/>
                </a:solidFill>
                <a:latin typeface="Calibri"/>
                <a:cs typeface="Calibri"/>
              </a:rPr>
              <a:t>inferiority</a:t>
            </a:r>
            <a:r>
              <a:rPr dirty="0" baseline="9259" sz="1800" spc="-7" b="1">
                <a:solidFill>
                  <a:srgbClr val="AE1022"/>
                </a:solidFill>
                <a:latin typeface="Calibri"/>
                <a:cs typeface="Calibri"/>
              </a:rPr>
              <a:t>=0.0008</a:t>
            </a:r>
            <a:endParaRPr baseline="9259"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400">
              <a:latin typeface="Calibri"/>
              <a:cs typeface="Calibri"/>
            </a:endParaRPr>
          </a:p>
          <a:p>
            <a:pPr marL="130175">
              <a:lnSpc>
                <a:spcPct val="100000"/>
              </a:lnSpc>
            </a:pPr>
            <a:r>
              <a:rPr dirty="0" sz="1200" spc="-15" b="1">
                <a:latin typeface="Calibri"/>
                <a:cs typeface="Calibri"/>
              </a:rPr>
              <a:t>NNT:</a:t>
            </a:r>
            <a:r>
              <a:rPr dirty="0" sz="1200" spc="-10" b="1">
                <a:latin typeface="Calibri"/>
                <a:cs typeface="Calibri"/>
              </a:rPr>
              <a:t> </a:t>
            </a:r>
            <a:r>
              <a:rPr dirty="0" sz="1200" b="1">
                <a:latin typeface="Calibri"/>
                <a:cs typeface="Calibri"/>
              </a:rPr>
              <a:t>33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442092" y="816355"/>
            <a:ext cx="469328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10">
                <a:latin typeface="Calibri"/>
                <a:cs typeface="Calibri"/>
              </a:rPr>
              <a:t>Cardiovascular death, </a:t>
            </a:r>
            <a:r>
              <a:rPr dirty="0" sz="1200" spc="-15">
                <a:latin typeface="Calibri"/>
                <a:cs typeface="Calibri"/>
              </a:rPr>
              <a:t>TV-MI, </a:t>
            </a:r>
            <a:r>
              <a:rPr dirty="0" sz="1200" spc="-5">
                <a:latin typeface="Calibri"/>
                <a:cs typeface="Calibri"/>
              </a:rPr>
              <a:t>and clinically and </a:t>
            </a:r>
            <a:r>
              <a:rPr dirty="0" sz="1200" spc="-10">
                <a:latin typeface="Calibri"/>
                <a:cs typeface="Calibri"/>
              </a:rPr>
              <a:t>physiologically</a:t>
            </a:r>
            <a:r>
              <a:rPr dirty="0" sz="1200" spc="120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indicated-TLR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6372199" y="1563637"/>
            <a:ext cx="2664460" cy="395605"/>
          </a:xfrm>
          <a:prstGeom prst="rect">
            <a:avLst/>
          </a:prstGeom>
          <a:solidFill>
            <a:srgbClr val="D9D9D9">
              <a:alpha val="61178"/>
            </a:srgbClr>
          </a:solidFill>
        </p:spPr>
        <p:txBody>
          <a:bodyPr wrap="square" lIns="0" tIns="103505" rIns="0" bIns="0" rtlCol="0" vert="horz">
            <a:spAutoFit/>
          </a:bodyPr>
          <a:lstStyle/>
          <a:p>
            <a:pPr marL="407034">
              <a:lnSpc>
                <a:spcPct val="100000"/>
              </a:lnSpc>
              <a:spcBef>
                <a:spcPts val="815"/>
              </a:spcBef>
            </a:pPr>
            <a:r>
              <a:rPr dirty="0" u="sng" sz="1200" spc="-2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At </a:t>
            </a:r>
            <a:r>
              <a:rPr dirty="0" u="sng" sz="120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2 </a:t>
            </a:r>
            <a:r>
              <a:rPr dirty="0" u="sng" sz="1200" spc="-1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years </a:t>
            </a:r>
            <a:r>
              <a:rPr dirty="0" u="sng" sz="1200" spc="-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(Primary</a:t>
            </a:r>
            <a:r>
              <a:rPr dirty="0" u="sng" sz="1200" spc="1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120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Endpoint)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9" name="object 49"/>
          <p:cNvSpPr/>
          <p:nvPr/>
        </p:nvSpPr>
        <p:spPr>
          <a:xfrm>
            <a:off x="755575" y="2305749"/>
            <a:ext cx="5447375" cy="98607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1646" y="24891"/>
            <a:ext cx="4641850" cy="45212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800" spc="-5"/>
              <a:t>Individual </a:t>
            </a:r>
            <a:r>
              <a:rPr dirty="0" sz="2800" spc="-10"/>
              <a:t>components </a:t>
            </a:r>
            <a:r>
              <a:rPr dirty="0" sz="2800" spc="-5"/>
              <a:t>of</a:t>
            </a:r>
            <a:r>
              <a:rPr dirty="0" sz="2800" spc="-25"/>
              <a:t> </a:t>
            </a:r>
            <a:r>
              <a:rPr dirty="0" sz="2800" spc="-5"/>
              <a:t>DoCE</a:t>
            </a:r>
            <a:endParaRPr sz="2800"/>
          </a:p>
        </p:txBody>
      </p:sp>
      <p:sp>
        <p:nvSpPr>
          <p:cNvPr id="3" name="object 3"/>
          <p:cNvSpPr/>
          <p:nvPr/>
        </p:nvSpPr>
        <p:spPr>
          <a:xfrm>
            <a:off x="296484" y="685358"/>
            <a:ext cx="3881220" cy="196030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607665" y="632459"/>
            <a:ext cx="3121025" cy="4114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>
                <a:latin typeface="Calibri"/>
                <a:cs typeface="Calibri"/>
              </a:rPr>
              <a:t>Cardiovascular</a:t>
            </a:r>
            <a:r>
              <a:rPr dirty="0" sz="1400" spc="-1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death</a:t>
            </a:r>
            <a:endParaRPr sz="1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dirty="0" sz="1100" spc="-25">
                <a:latin typeface="Calibri"/>
                <a:cs typeface="Calibri"/>
              </a:rPr>
              <a:t>Difference: </a:t>
            </a:r>
            <a:r>
              <a:rPr dirty="0" sz="1100" spc="-20">
                <a:latin typeface="Calibri"/>
                <a:cs typeface="Calibri"/>
              </a:rPr>
              <a:t>1.07%, </a:t>
            </a:r>
            <a:r>
              <a:rPr dirty="0" sz="1100" spc="-30">
                <a:latin typeface="Calibri"/>
                <a:cs typeface="Calibri"/>
              </a:rPr>
              <a:t>Two-sided </a:t>
            </a:r>
            <a:r>
              <a:rPr dirty="0" sz="1100" spc="-20">
                <a:latin typeface="Calibri"/>
                <a:cs typeface="Calibri"/>
              </a:rPr>
              <a:t>95CI%: -0.02, 2.16,</a:t>
            </a:r>
            <a:r>
              <a:rPr dirty="0" sz="1100" spc="-114">
                <a:latin typeface="Calibri"/>
                <a:cs typeface="Calibri"/>
              </a:rPr>
              <a:t> </a:t>
            </a:r>
            <a:r>
              <a:rPr dirty="0" sz="1100" spc="-25">
                <a:latin typeface="Calibri"/>
                <a:cs typeface="Calibri"/>
              </a:rPr>
              <a:t>P=0.053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410146" y="685358"/>
            <a:ext cx="3883402" cy="195839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4722747" y="650747"/>
            <a:ext cx="3121025" cy="40830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25">
                <a:latin typeface="Calibri"/>
                <a:cs typeface="Calibri"/>
              </a:rPr>
              <a:t>Target </a:t>
            </a:r>
            <a:r>
              <a:rPr dirty="0" sz="1400" spc="-5">
                <a:latin typeface="Calibri"/>
                <a:cs typeface="Calibri"/>
              </a:rPr>
              <a:t>vessel </a:t>
            </a:r>
            <a:r>
              <a:rPr dirty="0" sz="1400" spc="-10">
                <a:latin typeface="Calibri"/>
                <a:cs typeface="Calibri"/>
              </a:rPr>
              <a:t>myocardial</a:t>
            </a:r>
            <a:r>
              <a:rPr dirty="0" sz="1400" spc="10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infarction</a:t>
            </a:r>
            <a:endParaRPr sz="1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dirty="0" sz="1100" spc="-25">
                <a:latin typeface="Calibri"/>
                <a:cs typeface="Calibri"/>
              </a:rPr>
              <a:t>Difference: </a:t>
            </a:r>
            <a:r>
              <a:rPr dirty="0" sz="1100" spc="-20">
                <a:latin typeface="Calibri"/>
                <a:cs typeface="Calibri"/>
              </a:rPr>
              <a:t>0.28%, </a:t>
            </a:r>
            <a:r>
              <a:rPr dirty="0" sz="1100" spc="-30">
                <a:latin typeface="Calibri"/>
                <a:cs typeface="Calibri"/>
              </a:rPr>
              <a:t>Two-sided </a:t>
            </a:r>
            <a:r>
              <a:rPr dirty="0" sz="1100" spc="-20">
                <a:latin typeface="Calibri"/>
                <a:cs typeface="Calibri"/>
              </a:rPr>
              <a:t>95CI%: -0.79, 1.36,</a:t>
            </a:r>
            <a:r>
              <a:rPr dirty="0" sz="1100" spc="-114">
                <a:latin typeface="Calibri"/>
                <a:cs typeface="Calibri"/>
              </a:rPr>
              <a:t> </a:t>
            </a:r>
            <a:r>
              <a:rPr dirty="0" sz="1100" spc="-25">
                <a:latin typeface="Calibri"/>
                <a:cs typeface="Calibri"/>
              </a:rPr>
              <a:t>P=0.606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2380383" y="2715766"/>
            <a:ext cx="3702695" cy="187456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2623888" y="2702605"/>
            <a:ext cx="4970145" cy="465455"/>
          </a:xfrm>
          <a:prstGeom prst="rect">
            <a:avLst/>
          </a:prstGeom>
        </p:spPr>
        <p:txBody>
          <a:bodyPr wrap="square" lIns="0" tIns="45719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359"/>
              </a:spcBef>
            </a:pPr>
            <a:r>
              <a:rPr dirty="0" sz="1400" spc="-5">
                <a:latin typeface="Calibri"/>
                <a:cs typeface="Calibri"/>
              </a:rPr>
              <a:t>Clinically </a:t>
            </a:r>
            <a:r>
              <a:rPr dirty="0" sz="1400">
                <a:latin typeface="Calibri"/>
                <a:cs typeface="Calibri"/>
              </a:rPr>
              <a:t>and </a:t>
            </a:r>
            <a:r>
              <a:rPr dirty="0" sz="1400" spc="-5">
                <a:latin typeface="Calibri"/>
                <a:cs typeface="Calibri"/>
              </a:rPr>
              <a:t>physiologically indicated </a:t>
            </a:r>
            <a:r>
              <a:rPr dirty="0" sz="1400" spc="-10">
                <a:latin typeface="Calibri"/>
                <a:cs typeface="Calibri"/>
              </a:rPr>
              <a:t>target </a:t>
            </a:r>
            <a:r>
              <a:rPr dirty="0" sz="1400" spc="-5">
                <a:latin typeface="Calibri"/>
                <a:cs typeface="Calibri"/>
              </a:rPr>
              <a:t>lesion</a:t>
            </a:r>
            <a:r>
              <a:rPr dirty="0" sz="1400" spc="45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revascularization</a:t>
            </a:r>
            <a:endParaRPr sz="1400">
              <a:latin typeface="Calibri"/>
              <a:cs typeface="Calibri"/>
            </a:endParaRPr>
          </a:p>
          <a:p>
            <a:pPr marL="50800">
              <a:lnSpc>
                <a:spcPct val="100000"/>
              </a:lnSpc>
              <a:spcBef>
                <a:spcPts val="200"/>
              </a:spcBef>
            </a:pPr>
            <a:r>
              <a:rPr dirty="0" sz="1100" spc="-25">
                <a:latin typeface="Calibri"/>
                <a:cs typeface="Calibri"/>
              </a:rPr>
              <a:t>Difference: </a:t>
            </a:r>
            <a:r>
              <a:rPr dirty="0" sz="1100" spc="-20">
                <a:latin typeface="Calibri"/>
                <a:cs typeface="Calibri"/>
              </a:rPr>
              <a:t>1.90%, </a:t>
            </a:r>
            <a:r>
              <a:rPr dirty="0" sz="1100" spc="-30">
                <a:latin typeface="Calibri"/>
                <a:cs typeface="Calibri"/>
              </a:rPr>
              <a:t>Two-sided </a:t>
            </a:r>
            <a:r>
              <a:rPr dirty="0" sz="1100" spc="-20">
                <a:latin typeface="Calibri"/>
                <a:cs typeface="Calibri"/>
              </a:rPr>
              <a:t>95CI%: </a:t>
            </a:r>
            <a:r>
              <a:rPr dirty="0" sz="1100" spc="-15">
                <a:latin typeface="Calibri"/>
                <a:cs typeface="Calibri"/>
              </a:rPr>
              <a:t>0.69, 3.11,</a:t>
            </a:r>
            <a:r>
              <a:rPr dirty="0" sz="1100" spc="-85">
                <a:latin typeface="Calibri"/>
                <a:cs typeface="Calibri"/>
              </a:rPr>
              <a:t> </a:t>
            </a:r>
            <a:r>
              <a:rPr dirty="0" sz="1100" spc="-20">
                <a:latin typeface="Calibri"/>
                <a:cs typeface="Calibri"/>
              </a:rPr>
              <a:t>P=0.002</a:t>
            </a:r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3357" y="259587"/>
            <a:ext cx="5544820" cy="45212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800" spc="-15"/>
              <a:t>SVD </a:t>
            </a:r>
            <a:r>
              <a:rPr dirty="0" sz="2800" spc="-5"/>
              <a:t>vs </a:t>
            </a:r>
            <a:r>
              <a:rPr dirty="0" sz="2800" spc="-10"/>
              <a:t>non-SVD subgroup </a:t>
            </a:r>
            <a:r>
              <a:rPr dirty="0" sz="2800" spc="-5"/>
              <a:t>(DoCE,</a:t>
            </a:r>
            <a:r>
              <a:rPr dirty="0" sz="2800" spc="15"/>
              <a:t> </a:t>
            </a:r>
            <a:r>
              <a:rPr dirty="0" sz="2800" spc="5"/>
              <a:t>ITT)</a:t>
            </a:r>
            <a:endParaRPr sz="2800"/>
          </a:p>
        </p:txBody>
      </p:sp>
      <p:sp>
        <p:nvSpPr>
          <p:cNvPr id="3" name="object 3"/>
          <p:cNvSpPr/>
          <p:nvPr/>
        </p:nvSpPr>
        <p:spPr>
          <a:xfrm>
            <a:off x="1115616" y="999965"/>
            <a:ext cx="7054551" cy="350249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2739" y="360171"/>
            <a:ext cx="2341245" cy="36068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200" spc="-60"/>
              <a:t>Take </a:t>
            </a:r>
            <a:r>
              <a:rPr dirty="0" sz="2200" spc="-5"/>
              <a:t>home</a:t>
            </a:r>
            <a:r>
              <a:rPr dirty="0" sz="2200" spc="20"/>
              <a:t> </a:t>
            </a:r>
            <a:r>
              <a:rPr dirty="0" sz="2200" spc="-10"/>
              <a:t>message</a:t>
            </a:r>
            <a:endParaRPr sz="2200"/>
          </a:p>
        </p:txBody>
      </p:sp>
      <p:sp>
        <p:nvSpPr>
          <p:cNvPr id="3" name="object 3"/>
          <p:cNvSpPr txBox="1"/>
          <p:nvPr/>
        </p:nvSpPr>
        <p:spPr>
          <a:xfrm>
            <a:off x="441474" y="909827"/>
            <a:ext cx="7559040" cy="2372360"/>
          </a:xfrm>
          <a:prstGeom prst="rect">
            <a:avLst/>
          </a:prstGeom>
        </p:spPr>
        <p:txBody>
          <a:bodyPr wrap="square" lIns="0" tIns="10795" rIns="0" bIns="0" rtlCol="0" vert="horz">
            <a:spAutoFit/>
          </a:bodyPr>
          <a:lstStyle/>
          <a:p>
            <a:pPr marL="298450" marR="39370" indent="-285750">
              <a:lnSpc>
                <a:spcPct val="130700"/>
              </a:lnSpc>
              <a:spcBef>
                <a:spcPts val="85"/>
              </a:spcBef>
              <a:buClr>
                <a:srgbClr val="C00000"/>
              </a:buClr>
              <a:buFont typeface="Arial"/>
              <a:buChar char="•"/>
              <a:tabLst>
                <a:tab pos="297815" algn="l"/>
                <a:tab pos="298450" algn="l"/>
              </a:tabLst>
            </a:pPr>
            <a:r>
              <a:rPr dirty="0" sz="1400" spc="-55" b="1">
                <a:latin typeface="Arial"/>
                <a:cs typeface="Arial"/>
              </a:rPr>
              <a:t>To </a:t>
            </a:r>
            <a:r>
              <a:rPr dirty="0" sz="1400" spc="-5" b="1">
                <a:latin typeface="Arial"/>
                <a:cs typeface="Arial"/>
              </a:rPr>
              <a:t>the best of </a:t>
            </a:r>
            <a:r>
              <a:rPr dirty="0" sz="1400" spc="-10" b="1">
                <a:latin typeface="Arial"/>
                <a:cs typeface="Arial"/>
              </a:rPr>
              <a:t>knowledge, </a:t>
            </a:r>
            <a:r>
              <a:rPr dirty="0" sz="1400" spc="-5" b="1">
                <a:latin typeface="Arial"/>
                <a:cs typeface="Arial"/>
              </a:rPr>
              <a:t>the present </a:t>
            </a:r>
            <a:r>
              <a:rPr dirty="0" sz="1400" spc="-10" b="1">
                <a:latin typeface="Arial"/>
                <a:cs typeface="Arial"/>
              </a:rPr>
              <a:t>study </a:t>
            </a:r>
            <a:r>
              <a:rPr dirty="0" sz="1400" spc="-5" b="1">
                <a:latin typeface="Arial"/>
                <a:cs typeface="Arial"/>
              </a:rPr>
              <a:t>is the first </a:t>
            </a:r>
            <a:r>
              <a:rPr dirty="0" sz="1400" b="1">
                <a:latin typeface="Arial"/>
                <a:cs typeface="Arial"/>
              </a:rPr>
              <a:t>RCT </a:t>
            </a:r>
            <a:r>
              <a:rPr dirty="0" sz="1400" spc="-5" b="1">
                <a:latin typeface="Arial"/>
                <a:cs typeface="Arial"/>
              </a:rPr>
              <a:t>with powered clinical  </a:t>
            </a:r>
            <a:r>
              <a:rPr dirty="0" sz="1400" spc="-10" b="1">
                <a:latin typeface="Arial"/>
                <a:cs typeface="Arial"/>
              </a:rPr>
              <a:t>endpoints </a:t>
            </a:r>
            <a:r>
              <a:rPr dirty="0" sz="1400" spc="-5" b="1">
                <a:latin typeface="Arial"/>
                <a:cs typeface="Arial"/>
              </a:rPr>
              <a:t>to </a:t>
            </a:r>
            <a:r>
              <a:rPr dirty="0" sz="1400" spc="-10" b="1">
                <a:latin typeface="Arial"/>
                <a:cs typeface="Arial"/>
              </a:rPr>
              <a:t>investigate </a:t>
            </a:r>
            <a:r>
              <a:rPr dirty="0" sz="1400" b="1">
                <a:latin typeface="Arial"/>
                <a:cs typeface="Arial"/>
              </a:rPr>
              <a:t>DCB </a:t>
            </a:r>
            <a:r>
              <a:rPr dirty="0" sz="1400" spc="-5" b="1">
                <a:latin typeface="Arial"/>
                <a:cs typeface="Arial"/>
              </a:rPr>
              <a:t>versus </a:t>
            </a:r>
            <a:r>
              <a:rPr dirty="0" sz="1400" b="1">
                <a:latin typeface="Arial"/>
                <a:cs typeface="Arial"/>
              </a:rPr>
              <a:t>DES </a:t>
            </a:r>
            <a:r>
              <a:rPr dirty="0" sz="1400" spc="-5" b="1">
                <a:latin typeface="Arial"/>
                <a:cs typeface="Arial"/>
              </a:rPr>
              <a:t>in </a:t>
            </a:r>
            <a:r>
              <a:rPr dirty="0" sz="1400" spc="-10" b="1">
                <a:latin typeface="Arial"/>
                <a:cs typeface="Arial"/>
              </a:rPr>
              <a:t>patients </a:t>
            </a:r>
            <a:r>
              <a:rPr dirty="0" sz="1400" spc="-5" b="1">
                <a:latin typeface="Arial"/>
                <a:cs typeface="Arial"/>
              </a:rPr>
              <a:t>with de </a:t>
            </a:r>
            <a:r>
              <a:rPr dirty="0" sz="1400" spc="-10" b="1">
                <a:latin typeface="Arial"/>
                <a:cs typeface="Arial"/>
              </a:rPr>
              <a:t>novo </a:t>
            </a:r>
            <a:r>
              <a:rPr dirty="0" sz="1400" b="1">
                <a:latin typeface="Arial"/>
                <a:cs typeface="Arial"/>
              </a:rPr>
              <a:t>CAD, </a:t>
            </a:r>
            <a:r>
              <a:rPr dirty="0" sz="1400" spc="-5" b="1">
                <a:latin typeface="Arial"/>
                <a:cs typeface="Arial"/>
              </a:rPr>
              <a:t>regardless of  target vessel</a:t>
            </a:r>
            <a:r>
              <a:rPr dirty="0" sz="1400" spc="-15" b="1">
                <a:latin typeface="Arial"/>
                <a:cs typeface="Arial"/>
              </a:rPr>
              <a:t> diameter.</a:t>
            </a:r>
            <a:endParaRPr sz="1400">
              <a:latin typeface="Arial"/>
              <a:cs typeface="Arial"/>
            </a:endParaRPr>
          </a:p>
          <a:p>
            <a:pPr marL="298450" marR="85725" indent="-285750">
              <a:lnSpc>
                <a:spcPct val="131400"/>
              </a:lnSpc>
              <a:spcBef>
                <a:spcPts val="290"/>
              </a:spcBef>
              <a:buClr>
                <a:srgbClr val="C00000"/>
              </a:buClr>
              <a:buFont typeface="Arial"/>
              <a:buChar char="•"/>
              <a:tabLst>
                <a:tab pos="297815" algn="l"/>
                <a:tab pos="298450" algn="l"/>
              </a:tabLst>
            </a:pPr>
            <a:r>
              <a:rPr dirty="0" sz="1400" b="1">
                <a:latin typeface="Arial"/>
                <a:cs typeface="Arial"/>
              </a:rPr>
              <a:t>DCB </a:t>
            </a:r>
            <a:r>
              <a:rPr dirty="0" sz="1400" spc="-5" b="1">
                <a:latin typeface="Arial"/>
                <a:cs typeface="Arial"/>
              </a:rPr>
              <a:t>with rescue </a:t>
            </a:r>
            <a:r>
              <a:rPr dirty="0" sz="1400" spc="-10" b="1">
                <a:latin typeface="Arial"/>
                <a:cs typeface="Arial"/>
              </a:rPr>
              <a:t>stenting </a:t>
            </a:r>
            <a:r>
              <a:rPr dirty="0" sz="1400" spc="-5" b="1">
                <a:latin typeface="Arial"/>
                <a:cs typeface="Arial"/>
              </a:rPr>
              <a:t>failed to reach non-inferiority compared to </a:t>
            </a:r>
            <a:r>
              <a:rPr dirty="0" sz="1400" spc="-10" b="1">
                <a:latin typeface="Arial"/>
                <a:cs typeface="Arial"/>
              </a:rPr>
              <a:t>intended </a:t>
            </a:r>
            <a:r>
              <a:rPr dirty="0" sz="1400" b="1">
                <a:latin typeface="Arial"/>
                <a:cs typeface="Arial"/>
              </a:rPr>
              <a:t>DES </a:t>
            </a:r>
            <a:r>
              <a:rPr dirty="0" sz="1400" spc="-5" b="1">
                <a:latin typeface="Arial"/>
                <a:cs typeface="Arial"/>
              </a:rPr>
              <a:t>in  </a:t>
            </a:r>
            <a:r>
              <a:rPr dirty="0" sz="1400" b="1">
                <a:latin typeface="Arial"/>
                <a:cs typeface="Arial"/>
              </a:rPr>
              <a:t>terms </a:t>
            </a:r>
            <a:r>
              <a:rPr dirty="0" sz="1400" spc="-5" b="1">
                <a:latin typeface="Arial"/>
                <a:cs typeface="Arial"/>
              </a:rPr>
              <a:t>of DoCE at </a:t>
            </a:r>
            <a:r>
              <a:rPr dirty="0" sz="1400" b="1">
                <a:latin typeface="Arial"/>
                <a:cs typeface="Arial"/>
              </a:rPr>
              <a:t>2</a:t>
            </a:r>
            <a:r>
              <a:rPr dirty="0" sz="1400" spc="-30" b="1">
                <a:latin typeface="Arial"/>
                <a:cs typeface="Arial"/>
              </a:rPr>
              <a:t> </a:t>
            </a:r>
            <a:r>
              <a:rPr dirty="0" sz="1400" spc="-5" b="1">
                <a:latin typeface="Arial"/>
                <a:cs typeface="Arial"/>
              </a:rPr>
              <a:t>years.</a:t>
            </a:r>
            <a:endParaRPr sz="1400">
              <a:latin typeface="Arial"/>
              <a:cs typeface="Arial"/>
            </a:endParaRPr>
          </a:p>
          <a:p>
            <a:pPr marL="298450" indent="-285750">
              <a:lnSpc>
                <a:spcPct val="100000"/>
              </a:lnSpc>
              <a:spcBef>
                <a:spcPts val="815"/>
              </a:spcBef>
              <a:buClr>
                <a:srgbClr val="C00000"/>
              </a:buClr>
              <a:buFont typeface="Arial"/>
              <a:buChar char="•"/>
              <a:tabLst>
                <a:tab pos="297815" algn="l"/>
                <a:tab pos="298450" algn="l"/>
              </a:tabLst>
            </a:pPr>
            <a:r>
              <a:rPr dirty="0" sz="1400" b="1">
                <a:latin typeface="Arial"/>
                <a:cs typeface="Arial"/>
              </a:rPr>
              <a:t>DES </a:t>
            </a:r>
            <a:r>
              <a:rPr dirty="0" sz="1400" spc="-5" b="1">
                <a:latin typeface="Arial"/>
                <a:cs typeface="Arial"/>
              </a:rPr>
              <a:t>implantation </a:t>
            </a:r>
            <a:r>
              <a:rPr dirty="0" sz="1400" spc="-10" b="1">
                <a:latin typeface="Arial"/>
                <a:cs typeface="Arial"/>
              </a:rPr>
              <a:t>should </a:t>
            </a:r>
            <a:r>
              <a:rPr dirty="0" sz="1400" spc="-5" b="1">
                <a:latin typeface="Arial"/>
                <a:cs typeface="Arial"/>
              </a:rPr>
              <a:t>remain be the preferred treatment strategy for these</a:t>
            </a:r>
            <a:r>
              <a:rPr dirty="0" sz="1400" spc="20" b="1">
                <a:latin typeface="Arial"/>
                <a:cs typeface="Arial"/>
              </a:rPr>
              <a:t> </a:t>
            </a:r>
            <a:r>
              <a:rPr dirty="0" sz="1400" spc="-10" b="1">
                <a:latin typeface="Arial"/>
                <a:cs typeface="Arial"/>
              </a:rPr>
              <a:t>patients</a:t>
            </a:r>
            <a:endParaRPr sz="1400">
              <a:latin typeface="Arial"/>
              <a:cs typeface="Arial"/>
            </a:endParaRPr>
          </a:p>
          <a:p>
            <a:pPr marL="298450" marR="167640" indent="-285750">
              <a:lnSpc>
                <a:spcPct val="125699"/>
              </a:lnSpc>
              <a:spcBef>
                <a:spcPts val="480"/>
              </a:spcBef>
              <a:buClr>
                <a:srgbClr val="C00000"/>
              </a:buClr>
              <a:buFont typeface="Arial"/>
              <a:buChar char="•"/>
              <a:tabLst>
                <a:tab pos="297815" algn="l"/>
                <a:tab pos="298450" algn="l"/>
              </a:tabLst>
            </a:pPr>
            <a:r>
              <a:rPr dirty="0" sz="1400" spc="-5" b="1">
                <a:latin typeface="Arial"/>
                <a:cs typeface="Arial"/>
              </a:rPr>
              <a:t>Will continue to follow the </a:t>
            </a:r>
            <a:r>
              <a:rPr dirty="0" sz="1400" spc="-10" b="1">
                <a:latin typeface="Arial"/>
                <a:cs typeface="Arial"/>
              </a:rPr>
              <a:t>patients </a:t>
            </a:r>
            <a:r>
              <a:rPr dirty="0" sz="1400" spc="-5" b="1">
                <a:latin typeface="Arial"/>
                <a:cs typeface="Arial"/>
              </a:rPr>
              <a:t>for 10 years to explore </a:t>
            </a:r>
            <a:r>
              <a:rPr dirty="0" sz="1400" spc="-10" b="1">
                <a:latin typeface="Arial"/>
                <a:cs typeface="Arial"/>
              </a:rPr>
              <a:t>whether </a:t>
            </a:r>
            <a:r>
              <a:rPr dirty="0" sz="1400" spc="-5" b="1">
                <a:latin typeface="Arial"/>
                <a:cs typeface="Arial"/>
              </a:rPr>
              <a:t>the </a:t>
            </a:r>
            <a:r>
              <a:rPr dirty="0" sz="1400" spc="-10" b="1">
                <a:latin typeface="Arial"/>
                <a:cs typeface="Arial"/>
              </a:rPr>
              <a:t>higher </a:t>
            </a:r>
            <a:r>
              <a:rPr dirty="0" sz="1400" spc="-5" b="1">
                <a:latin typeface="Arial"/>
                <a:cs typeface="Arial"/>
              </a:rPr>
              <a:t>rate </a:t>
            </a:r>
            <a:r>
              <a:rPr dirty="0" sz="1400" spc="-10" b="1">
                <a:latin typeface="Arial"/>
                <a:cs typeface="Arial"/>
              </a:rPr>
              <a:t>of  </a:t>
            </a:r>
            <a:r>
              <a:rPr dirty="0" sz="1400" spc="-5" b="1">
                <a:latin typeface="Arial"/>
                <a:cs typeface="Arial"/>
              </a:rPr>
              <a:t>revascularisation in the </a:t>
            </a:r>
            <a:r>
              <a:rPr dirty="0" sz="1400" b="1">
                <a:latin typeface="Arial"/>
                <a:cs typeface="Arial"/>
              </a:rPr>
              <a:t>DCB </a:t>
            </a:r>
            <a:r>
              <a:rPr dirty="0" sz="1400" spc="-5" b="1">
                <a:latin typeface="Arial"/>
                <a:cs typeface="Arial"/>
              </a:rPr>
              <a:t>group </a:t>
            </a:r>
            <a:r>
              <a:rPr dirty="0" sz="1400" spc="-10" b="1">
                <a:latin typeface="Arial"/>
                <a:cs typeface="Arial"/>
              </a:rPr>
              <a:t>would </a:t>
            </a:r>
            <a:r>
              <a:rPr dirty="0" sz="1400" spc="-5" b="1">
                <a:latin typeface="Arial"/>
                <a:cs typeface="Arial"/>
              </a:rPr>
              <a:t>translate into mortality or</a:t>
            </a:r>
            <a:r>
              <a:rPr dirty="0" sz="1400" spc="-35" b="1">
                <a:latin typeface="Arial"/>
                <a:cs typeface="Arial"/>
              </a:rPr>
              <a:t> </a:t>
            </a:r>
            <a:r>
              <a:rPr dirty="0" sz="1400" spc="-5" b="1">
                <a:latin typeface="Arial"/>
                <a:cs typeface="Arial"/>
              </a:rPr>
              <a:t>MI.</a:t>
            </a:r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2024-09-02T14:44:55Z</dcterms:created>
  <dcterms:modified xsi:type="dcterms:W3CDTF">2024-09-02T14:44:55Z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2024-09-01T00:00:00Z</vt:filetime>
  </property>
  <property fmtid="{D5CDD505-2E9C-101B-9397-08002B2CF9AE}" pid="3" name="LastSaved">
    <vt:filetime>2024-09-02T00:00:00Z</vt:filetime>
  </property>
</Properties>
</file>