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3" autoAdjust="0"/>
  </p:normalViewPr>
  <p:slideViewPr>
    <p:cSldViewPr>
      <p:cViewPr varScale="1">
        <p:scale>
          <a:sx n="138" d="100"/>
          <a:sy n="138" d="100"/>
        </p:scale>
        <p:origin x="114" y="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ACB94-EE05-4F2D-B780-35B14EE032EA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A107A-FA9D-4D43-92C0-02DBE88D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9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(C-statistic: 0.998)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785198-D96E-4B10-A0A6-DBA75FD285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934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511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09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420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94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9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66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524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65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21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31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0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45C7B-CFAD-437A-BFC7-B00DB2997187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2311-FB9D-4793-BBEC-B27327CA4D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49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Use of </a:t>
            </a:r>
            <a:r>
              <a:rPr lang="en-US" b="1" dirty="0" err="1"/>
              <a:t>Impella</a:t>
            </a:r>
            <a:r>
              <a:rPr lang="en-US" b="1" dirty="0"/>
              <a:t> ventricular assist device in a patient with massive pulmonary embolism associated cardiogenic shock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400" b="1" spc="-5" dirty="0">
                <a:solidFill>
                  <a:srgbClr val="001F5F"/>
                </a:solidFill>
                <a:latin typeface="Arial"/>
                <a:cs typeface="Arial"/>
              </a:rPr>
              <a:t>Ali Farooq, MD</a:t>
            </a:r>
            <a:r>
              <a:rPr lang="en-US" altLang="en-US" sz="4400" b="1" baseline="30000" dirty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r>
              <a:rPr lang="en-US" sz="4400" b="1" spc="-5" dirty="0">
                <a:solidFill>
                  <a:srgbClr val="001F5F"/>
                </a:solidFill>
                <a:latin typeface="Arial"/>
                <a:cs typeface="Arial"/>
              </a:rPr>
              <a:t>; Frank Annie, MA, MPA, PhD(c); </a:t>
            </a:r>
            <a:r>
              <a:rPr lang="en-US" sz="4400" b="1" spc="-5" dirty="0" err="1">
                <a:solidFill>
                  <a:srgbClr val="001F5F"/>
                </a:solidFill>
                <a:latin typeface="Arial"/>
                <a:cs typeface="Arial"/>
              </a:rPr>
              <a:t>Aravinda</a:t>
            </a:r>
            <a:r>
              <a:rPr lang="en-US" sz="4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400" b="1" spc="-5" dirty="0" err="1">
                <a:solidFill>
                  <a:srgbClr val="001F5F"/>
                </a:solidFill>
                <a:latin typeface="Arial"/>
                <a:cs typeface="Arial"/>
              </a:rPr>
              <a:t>Nanjundappa</a:t>
            </a:r>
            <a:r>
              <a:rPr lang="en-US" sz="4400" b="1" spc="-5" dirty="0">
                <a:solidFill>
                  <a:srgbClr val="001F5F"/>
                </a:solidFill>
                <a:latin typeface="Arial"/>
                <a:cs typeface="Arial"/>
              </a:rPr>
              <a:t>, MD</a:t>
            </a:r>
          </a:p>
          <a:p>
            <a:r>
              <a:rPr lang="en-US" sz="4400" dirty="0">
                <a:latin typeface="Arial"/>
                <a:cs typeface="Arial"/>
              </a:rPr>
              <a:t/>
            </a:r>
            <a:br>
              <a:rPr lang="en-US" sz="4400" dirty="0">
                <a:latin typeface="Arial"/>
                <a:cs typeface="Arial"/>
              </a:rPr>
            </a:br>
            <a:r>
              <a:rPr lang="en-US" b="1" spc="10" dirty="0">
                <a:solidFill>
                  <a:srgbClr val="00AF50"/>
                </a:solidFill>
                <a:latin typeface="Arial"/>
                <a:cs typeface="Arial"/>
              </a:rPr>
              <a:t>Department of Cardiovascular Medicine, Charleston Area Medical </a:t>
            </a:r>
            <a:r>
              <a:rPr lang="en-US" b="1" dirty="0">
                <a:solidFill>
                  <a:srgbClr val="00AF50"/>
                </a:solidFill>
                <a:latin typeface="Arial"/>
                <a:cs typeface="Arial"/>
              </a:rPr>
              <a:t>Center, </a:t>
            </a:r>
            <a:r>
              <a:rPr lang="en-US" b="1" spc="5" dirty="0">
                <a:solidFill>
                  <a:srgbClr val="00AF50"/>
                </a:solidFill>
                <a:latin typeface="Arial"/>
                <a:cs typeface="Arial"/>
              </a:rPr>
              <a:t>West Virginia </a:t>
            </a:r>
            <a:r>
              <a:rPr lang="en-US" b="1" spc="10" dirty="0">
                <a:solidFill>
                  <a:srgbClr val="00AF50"/>
                </a:solidFill>
                <a:latin typeface="Arial"/>
                <a:cs typeface="Arial"/>
              </a:rPr>
              <a:t>University Charleston Division, Charleston,</a:t>
            </a:r>
            <a:r>
              <a:rPr lang="en-US" b="1" spc="15" dirty="0">
                <a:solidFill>
                  <a:srgbClr val="00AF50"/>
                </a:solidFill>
                <a:latin typeface="Arial"/>
                <a:cs typeface="Arial"/>
              </a:rPr>
              <a:t> WV</a:t>
            </a:r>
            <a:r>
              <a:rPr lang="en-US" altLang="en-US" b="1" baseline="300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RV Impella Implantation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648" y="1369219"/>
            <a:ext cx="5497115" cy="326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9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3429783" cy="3263504"/>
          </a:xfrm>
        </p:spPr>
        <p:txBody>
          <a:bodyPr/>
          <a:lstStyle/>
          <a:p>
            <a:r>
              <a:rPr lang="en-US" dirty="0"/>
              <a:t>Following the </a:t>
            </a:r>
            <a:r>
              <a:rPr lang="en-US" dirty="0" err="1"/>
              <a:t>Impella</a:t>
            </a:r>
            <a:r>
              <a:rPr lang="en-US" dirty="0"/>
              <a:t> placement, his RA pressure was 17/19/15 mm Hg, and his RV pressure was 55/11/15 mm Hg. His PA pressure was 58/32/41 mm Hg</a:t>
            </a:r>
          </a:p>
        </p:txBody>
      </p:sp>
    </p:spTree>
    <p:extLst>
      <p:ext uri="{BB962C8B-B14F-4D97-AF65-F5344CB8AC3E}">
        <p14:creationId xmlns:p14="http://schemas.microsoft.com/office/powerpoint/2010/main" val="31967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4298"/>
            <a:ext cx="7886700" cy="3263504"/>
          </a:xfrm>
        </p:spPr>
        <p:txBody>
          <a:bodyPr/>
          <a:lstStyle/>
          <a:p>
            <a:r>
              <a:rPr lang="en-US" dirty="0"/>
              <a:t>Seventy-two hours after we inserted the </a:t>
            </a:r>
            <a:r>
              <a:rPr lang="en-US" dirty="0" err="1"/>
              <a:t>Impella</a:t>
            </a:r>
            <a:r>
              <a:rPr lang="en-US" dirty="0"/>
              <a:t>, the repeated echo showed better right ventricular function. We were able to wean down the RP </a:t>
            </a:r>
            <a:r>
              <a:rPr lang="en-US" dirty="0" err="1"/>
              <a:t>Impella</a:t>
            </a:r>
            <a:r>
              <a:rPr lang="en-US" dirty="0"/>
              <a:t> and then remove it uneventfully. A day later, the patient was discharged home. A week later, an echo showed that he had near-normal right ventricular </a:t>
            </a:r>
            <a:r>
              <a:rPr lang="en-US" dirty="0" smtClean="0"/>
              <a:t>function. </a:t>
            </a:r>
            <a:r>
              <a:rPr lang="en-US" dirty="0"/>
              <a:t>He was advised to take anticoagulants for the rest of his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582" y="1930003"/>
            <a:ext cx="4286250" cy="321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49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39" y="1010841"/>
            <a:ext cx="5462199" cy="312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5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204" y="276958"/>
            <a:ext cx="8645037" cy="2538779"/>
          </a:xfrm>
        </p:spPr>
        <p:txBody>
          <a:bodyPr>
            <a:normAutofit/>
          </a:bodyPr>
          <a:lstStyle/>
          <a:p>
            <a:r>
              <a:rPr lang="en-US" dirty="0"/>
              <a:t>Risk stratification using hemodynamic measurements essential and improves optimization of patient care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Pulmonary artery </a:t>
            </a:r>
            <a:r>
              <a:rPr lang="en-US" dirty="0" err="1"/>
              <a:t>pulsatility</a:t>
            </a:r>
            <a:r>
              <a:rPr lang="en-US" dirty="0"/>
              <a:t> index (</a:t>
            </a:r>
            <a:r>
              <a:rPr lang="en-US" dirty="0" err="1"/>
              <a:t>PAPi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measured as PA pulse pressure/RA pressure</a:t>
            </a:r>
          </a:p>
          <a:p>
            <a:pPr lvl="1"/>
            <a:r>
              <a:rPr lang="en-US" dirty="0"/>
              <a:t>hemodynamic measurement index which helps to predict severe RV dysfunction</a:t>
            </a:r>
          </a:p>
          <a:p>
            <a:pPr lvl="1"/>
            <a:r>
              <a:rPr lang="en-US" dirty="0"/>
              <a:t>risk stratify those patients requiring RV assist devices (RVAD)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B90354-C60D-43C1-8A87-4DA6969BF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853" y="3018745"/>
            <a:ext cx="464629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474" y="1454728"/>
            <a:ext cx="8679872" cy="3574472"/>
          </a:xfrm>
        </p:spPr>
        <p:txBody>
          <a:bodyPr>
            <a:normAutofit/>
          </a:bodyPr>
          <a:lstStyle/>
          <a:p>
            <a:r>
              <a:rPr lang="en-US" dirty="0" err="1"/>
              <a:t>PAPi</a:t>
            </a:r>
            <a:r>
              <a:rPr lang="en-US" dirty="0"/>
              <a:t> demonstrated the highest sensitivity (88.9%) and specificity (98.3%) </a:t>
            </a:r>
          </a:p>
          <a:p>
            <a:pPr lvl="1"/>
            <a:r>
              <a:rPr lang="en-US" dirty="0"/>
              <a:t>predicting in-hospital mortality and/or </a:t>
            </a:r>
          </a:p>
          <a:p>
            <a:pPr lvl="1"/>
            <a:r>
              <a:rPr lang="en-US" dirty="0"/>
              <a:t>requirement of a percutaneous RV support device </a:t>
            </a:r>
          </a:p>
          <a:p>
            <a:pPr lvl="1"/>
            <a:endParaRPr lang="en-US" dirty="0"/>
          </a:p>
          <a:p>
            <a:r>
              <a:rPr lang="en-US" dirty="0"/>
              <a:t>Using ROC (Receiver operating characteristic) curve derived cut-points, a </a:t>
            </a:r>
            <a:r>
              <a:rPr lang="en-US" dirty="0" err="1"/>
              <a:t>PAPi</a:t>
            </a:r>
            <a:r>
              <a:rPr lang="en-US" dirty="0"/>
              <a:t> &lt;\= 0.9 provided 100.0% sensitivity and 98.3% specificity </a:t>
            </a:r>
          </a:p>
          <a:p>
            <a:pPr lvl="1"/>
            <a:r>
              <a:rPr lang="en-US" dirty="0"/>
              <a:t>Predicting in-hospital mortality and/or </a:t>
            </a:r>
          </a:p>
          <a:p>
            <a:pPr lvl="1"/>
            <a:r>
              <a:rPr lang="en-US" dirty="0"/>
              <a:t>requirement of a RV support device</a:t>
            </a:r>
          </a:p>
          <a:p>
            <a:pPr lvl="1"/>
            <a:r>
              <a:rPr lang="en-US" dirty="0"/>
              <a:t>exceeding the predictive value of the</a:t>
            </a:r>
          </a:p>
          <a:p>
            <a:pPr marL="342900" lvl="1" indent="0">
              <a:buNone/>
            </a:pPr>
            <a:r>
              <a:rPr lang="en-US" dirty="0"/>
              <a:t>     RA:PCWP ratio or RVSW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7" y="76201"/>
            <a:ext cx="8651631" cy="1378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109" y="3602647"/>
            <a:ext cx="4111503" cy="13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1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1971"/>
            <a:ext cx="7886700" cy="341075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Anderson, et. Al. </a:t>
            </a:r>
          </a:p>
          <a:p>
            <a:pPr lvl="1"/>
            <a:r>
              <a:rPr lang="en-US" dirty="0"/>
              <a:t>Prospective cohort trial</a:t>
            </a:r>
          </a:p>
          <a:p>
            <a:pPr lvl="1"/>
            <a:r>
              <a:rPr lang="en-US" dirty="0"/>
              <a:t>60 patients from 14 US institutions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Study population consisted of 2 cohorts: </a:t>
            </a:r>
          </a:p>
          <a:p>
            <a:pPr lvl="1"/>
            <a:r>
              <a:rPr lang="en-US" dirty="0"/>
              <a:t>1. RV failure post LVAD placement (n=31) and </a:t>
            </a:r>
          </a:p>
          <a:p>
            <a:pPr lvl="1"/>
            <a:r>
              <a:rPr lang="en-US" dirty="0"/>
              <a:t>2. RV failure post </a:t>
            </a:r>
            <a:r>
              <a:rPr lang="en-US" dirty="0" err="1"/>
              <a:t>cardiotomy</a:t>
            </a:r>
            <a:r>
              <a:rPr lang="en-US" dirty="0"/>
              <a:t>, heart transplant or post MI (n=29)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Primary end point was 30 days survival or hospital discharge (whichever was longer)</a:t>
            </a:r>
          </a:p>
          <a:p>
            <a:r>
              <a:rPr lang="en-US" dirty="0"/>
              <a:t>Improved hemodynamics immediately after initiation of </a:t>
            </a:r>
            <a:r>
              <a:rPr lang="en-US" dirty="0" err="1"/>
              <a:t>Impella</a:t>
            </a:r>
            <a:r>
              <a:rPr lang="en-US" dirty="0"/>
              <a:t> RP support</a:t>
            </a:r>
          </a:p>
          <a:p>
            <a:pPr lvl="1"/>
            <a:r>
              <a:rPr lang="en-US" dirty="0"/>
              <a:t>improved cardiac index from 1.9 (+/- 0.1) to 3.1 (+/-0.2) L/min/m2 (P&lt;0.001), and </a:t>
            </a:r>
          </a:p>
          <a:p>
            <a:pPr lvl="1"/>
            <a:r>
              <a:rPr lang="en-US" dirty="0"/>
              <a:t>decrease in CVP from 19.0 (+/-1) to 13.0 (+/-1) mmHg (P&lt;0.001)</a:t>
            </a:r>
          </a:p>
          <a:p>
            <a:pPr marL="342900" lvl="1" indent="0">
              <a:buNone/>
            </a:pPr>
            <a:endParaRPr lang="en-US" dirty="0"/>
          </a:p>
          <a:p>
            <a:r>
              <a:rPr lang="en-US" dirty="0"/>
              <a:t> The overall survival at 30 day (or discharge) was 72%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6898" y="241057"/>
            <a:ext cx="4750606" cy="98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62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</a:t>
            </a:r>
            <a:r>
              <a:rPr lang="en-US" dirty="0"/>
              <a:t>supporting the use of </a:t>
            </a:r>
            <a:r>
              <a:rPr lang="en-US" dirty="0" err="1"/>
              <a:t>veno</a:t>
            </a:r>
            <a:r>
              <a:rPr lang="en-US" dirty="0"/>
              <a:t>-venous extracorporeal membrane oxygenation (</a:t>
            </a:r>
            <a:r>
              <a:rPr lang="en-US" dirty="0" err="1"/>
              <a:t>vv</a:t>
            </a:r>
            <a:r>
              <a:rPr lang="en-US" dirty="0"/>
              <a:t>-ECMO) in patients with acute PE is limited to animal-model experiments and human case reports/ series.6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46108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Isolated RVI though uncommon, can cause severe hemodynamic and </a:t>
            </a:r>
            <a:r>
              <a:rPr lang="en-US" dirty="0" err="1"/>
              <a:t>electrophysiologic</a:t>
            </a:r>
            <a:r>
              <a:rPr lang="en-US" dirty="0"/>
              <a:t> instability</a:t>
            </a:r>
          </a:p>
          <a:p>
            <a:pPr lvl="1"/>
            <a:r>
              <a:rPr lang="en-US" dirty="0"/>
              <a:t>associated with higher in-hospital morbidity and mortality in patients with inferior MI</a:t>
            </a:r>
          </a:p>
          <a:p>
            <a:pPr lvl="1"/>
            <a:endParaRPr lang="en-US" dirty="0"/>
          </a:p>
          <a:p>
            <a:r>
              <a:rPr lang="en-US" dirty="0"/>
              <a:t>Risk stratification using hemodynamic measurements help optimize patient care</a:t>
            </a:r>
          </a:p>
          <a:p>
            <a:endParaRPr lang="en-US" dirty="0"/>
          </a:p>
          <a:p>
            <a:r>
              <a:rPr lang="en-US" dirty="0" err="1"/>
              <a:t>PAPi</a:t>
            </a:r>
            <a:r>
              <a:rPr lang="en-US" dirty="0"/>
              <a:t> is a hemodynamic measurement index which helps to predict severe RV dysfunction</a:t>
            </a:r>
          </a:p>
          <a:p>
            <a:endParaRPr lang="en-US" dirty="0"/>
          </a:p>
          <a:p>
            <a:r>
              <a:rPr lang="en-US" dirty="0" err="1"/>
              <a:t>PAPi</a:t>
            </a:r>
            <a:r>
              <a:rPr lang="en-US" dirty="0"/>
              <a:t> &lt;\= 0.9 provided 100.0% sensitivity and 98.3% specificity for predicting in-hospital mortality and/or requirement of a RV support device</a:t>
            </a:r>
          </a:p>
          <a:p>
            <a:endParaRPr lang="en-US" dirty="0"/>
          </a:p>
          <a:p>
            <a:r>
              <a:rPr lang="en-US" dirty="0" err="1"/>
              <a:t>Impella</a:t>
            </a:r>
            <a:r>
              <a:rPr lang="en-US" dirty="0"/>
              <a:t> RP system is indicated to provide temporary RV support for up to 14 days in patients who develop RV failure or decompensation</a:t>
            </a:r>
          </a:p>
          <a:p>
            <a:endParaRPr lang="en-US" dirty="0"/>
          </a:p>
          <a:p>
            <a:r>
              <a:rPr lang="en-US" dirty="0"/>
              <a:t>Early </a:t>
            </a:r>
            <a:r>
              <a:rPr lang="en-US" dirty="0" err="1"/>
              <a:t>Impella</a:t>
            </a:r>
            <a:r>
              <a:rPr lang="en-US" dirty="0"/>
              <a:t> implantation in cardiogenic shock from AMI was associated with improved hemodynamics and survival benefit</a:t>
            </a:r>
          </a:p>
        </p:txBody>
      </p:sp>
    </p:spTree>
    <p:extLst>
      <p:ext uri="{BB962C8B-B14F-4D97-AF65-F5344CB8AC3E}">
        <p14:creationId xmlns:p14="http://schemas.microsoft.com/office/powerpoint/2010/main" val="3527782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&lt;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relevant financial relationships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Pulmonary </a:t>
            </a:r>
            <a:r>
              <a:rPr lang="en-US" dirty="0"/>
              <a:t>embolism </a:t>
            </a:r>
            <a:r>
              <a:rPr lang="en-US" dirty="0" smtClean="0"/>
              <a:t>is the </a:t>
            </a:r>
            <a:r>
              <a:rPr lang="en-US" dirty="0"/>
              <a:t>third most common cause of cardiovascular-related death in the United </a:t>
            </a:r>
            <a:r>
              <a:rPr lang="en-US" dirty="0" smtClean="0"/>
              <a:t>States.1</a:t>
            </a:r>
          </a:p>
          <a:p>
            <a:r>
              <a:rPr lang="en-US" dirty="0"/>
              <a:t>cardiogenic shock occurs in less than 5% of patients with PE, the mortality of patients with cardiogenic shock ranges from 25-40%, and is as high as 65-95% in patients requiring cardiopulmonary resuscitation</a:t>
            </a:r>
            <a:endParaRPr lang="en-US" dirty="0" smtClean="0"/>
          </a:p>
          <a:p>
            <a:r>
              <a:rPr lang="en-US" dirty="0" smtClean="0"/>
              <a:t>Mainstay </a:t>
            </a:r>
            <a:r>
              <a:rPr lang="en-US" dirty="0"/>
              <a:t>of treatment in acute decompensated RV failure is inotropic and pulmonary vasodilator support. However, these measures are frequently insufficient to augment RV systolic function</a:t>
            </a:r>
          </a:p>
          <a:p>
            <a:r>
              <a:rPr lang="en-US" dirty="0"/>
              <a:t>One of the novel advancements in percutaneous RV support is axial flow pump Impella RP. </a:t>
            </a:r>
          </a:p>
          <a:p>
            <a:r>
              <a:rPr lang="en-US" dirty="0" smtClean="0"/>
              <a:t>We </a:t>
            </a:r>
            <a:r>
              <a:rPr lang="en-US" dirty="0"/>
              <a:t>present a case of massive PE with cardiogenic shock successfully treated with Impella RP RV support system.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1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71-year-old female presented with loss of consciousness and apnea and was found to be in cardiac arrest.</a:t>
            </a:r>
          </a:p>
          <a:p>
            <a:r>
              <a:rPr lang="en-US" dirty="0"/>
              <a:t>PMH: Hypertension, hyperlipidemia, transient ischemic attack, coronary artery disease, diabetes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PE:</a:t>
            </a:r>
            <a:endParaRPr lang="en-US" dirty="0"/>
          </a:p>
          <a:p>
            <a:pPr lvl="1"/>
            <a:r>
              <a:rPr lang="en-US" dirty="0" smtClean="0"/>
              <a:t>BP </a:t>
            </a:r>
            <a:r>
              <a:rPr lang="en-US" dirty="0"/>
              <a:t>89/55, </a:t>
            </a:r>
            <a:r>
              <a:rPr lang="en-US" dirty="0" smtClean="0"/>
              <a:t>HR </a:t>
            </a:r>
            <a:r>
              <a:rPr lang="en-US" dirty="0"/>
              <a:t>91, RR 15, O2 saturation 74% on room air.</a:t>
            </a:r>
          </a:p>
          <a:p>
            <a:pPr lvl="1"/>
            <a:r>
              <a:rPr lang="en-US" dirty="0" smtClean="0"/>
              <a:t>Lungs </a:t>
            </a:r>
            <a:r>
              <a:rPr lang="en-US" dirty="0"/>
              <a:t>were clear to auscultation bilaterally.</a:t>
            </a:r>
          </a:p>
          <a:p>
            <a:pPr lvl="1"/>
            <a:r>
              <a:rPr lang="en-US" dirty="0"/>
              <a:t>+2 bilateral lower extremity edema.</a:t>
            </a:r>
          </a:p>
          <a:p>
            <a:r>
              <a:rPr lang="en-US" dirty="0" smtClean="0"/>
              <a:t>Labs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pH 7.32, pO2 103 on nonrebreather, pCO2 40.</a:t>
            </a:r>
          </a:p>
          <a:p>
            <a:pPr lvl="1"/>
            <a:r>
              <a:rPr lang="en-US" dirty="0"/>
              <a:t>Lactic acid 3.5, potassium 5.9, creatinine 6.9 (baseline 1.0), AST 1363, ALT 1084.</a:t>
            </a:r>
          </a:p>
          <a:p>
            <a:pPr lvl="1"/>
            <a:r>
              <a:rPr lang="en-US" dirty="0"/>
              <a:t>Troponin 2.4, BNP 1083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29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CTA chest revealed saddle PE with massive bilateral PE</a:t>
            </a:r>
            <a:r>
              <a:rPr lang="en-US" dirty="0" smtClean="0"/>
              <a:t>. The </a:t>
            </a:r>
            <a:r>
              <a:rPr lang="en-US" dirty="0"/>
              <a:t>RV/LV ratio was &gt; 1. The Pulmonary Embolism Severity Index (PESI) score was 132, a class V PE with a very high mortality rate of 10% to 24.5% in 30 days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" y="2578541"/>
            <a:ext cx="3711179" cy="2391161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37" y="2578540"/>
            <a:ext cx="3883343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CT Chest Angiogram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5310" y="1268016"/>
            <a:ext cx="4157662" cy="37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86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3796169" cy="3263504"/>
          </a:xfrm>
        </p:spPr>
        <p:txBody>
          <a:bodyPr/>
          <a:lstStyle/>
          <a:p>
            <a:r>
              <a:rPr lang="en-US" dirty="0"/>
              <a:t> The echocardiogram showed LVEF </a:t>
            </a:r>
            <a:r>
              <a:rPr lang="en-US" dirty="0" smtClean="0"/>
              <a:t>of </a:t>
            </a:r>
            <a:r>
              <a:rPr lang="en-US" dirty="0"/>
              <a:t>55%, </a:t>
            </a:r>
            <a:r>
              <a:rPr lang="en-US" dirty="0" err="1"/>
              <a:t>akinetic</a:t>
            </a:r>
            <a:r>
              <a:rPr lang="en-US" dirty="0"/>
              <a:t> RV free </a:t>
            </a:r>
            <a:r>
              <a:rPr lang="en-US" dirty="0" smtClean="0"/>
              <a:t>wall, moderately </a:t>
            </a:r>
            <a:r>
              <a:rPr lang="en-US" dirty="0"/>
              <a:t>reduced RV systolic </a:t>
            </a:r>
            <a:r>
              <a:rPr lang="en-US" dirty="0" smtClean="0"/>
              <a:t>function</a:t>
            </a:r>
            <a:r>
              <a:rPr lang="en-US" dirty="0"/>
              <a:t> </a:t>
            </a:r>
            <a:r>
              <a:rPr lang="en-US" dirty="0" smtClean="0"/>
              <a:t>and McConnell’s </a:t>
            </a:r>
            <a:r>
              <a:rPr lang="en-US" dirty="0"/>
              <a:t>sign, which supported the massive PE diagnosis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69219"/>
            <a:ext cx="4286250" cy="353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1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Started on vasopressors for shock and required intubation for respiratory support.</a:t>
            </a:r>
          </a:p>
          <a:p>
            <a:r>
              <a:rPr lang="en-US" dirty="0" smtClean="0"/>
              <a:t>Placed on CRRT for acute renal failure with oliguria.</a:t>
            </a:r>
          </a:p>
          <a:p>
            <a:r>
              <a:rPr lang="en-US" dirty="0" smtClean="0"/>
              <a:t>Remained dependent on mechanical ventilation, vasopressors and CRRT with no signs of improvement.</a:t>
            </a:r>
          </a:p>
          <a:p>
            <a:r>
              <a:rPr lang="en-US" dirty="0" smtClean="0"/>
              <a:t>His </a:t>
            </a:r>
            <a:r>
              <a:rPr lang="en-US" dirty="0"/>
              <a:t>mean right arterial (RA) pressure was 28, and pulmonary artery (PA) pressure was 65/38. He had right ventricular (RV) failure with a </a:t>
            </a:r>
            <a:r>
              <a:rPr lang="en-US" dirty="0" err="1"/>
              <a:t>PulmonaryArtery</a:t>
            </a:r>
            <a:r>
              <a:rPr lang="en-US" dirty="0"/>
              <a:t> </a:t>
            </a:r>
            <a:r>
              <a:rPr lang="en-US" dirty="0" err="1"/>
              <a:t>Pulsatility</a:t>
            </a:r>
            <a:r>
              <a:rPr lang="en-US" dirty="0"/>
              <a:t> Index (</a:t>
            </a:r>
            <a:r>
              <a:rPr lang="en-US" dirty="0" err="1"/>
              <a:t>PaPi</a:t>
            </a:r>
            <a:r>
              <a:rPr lang="en-US" dirty="0"/>
              <a:t>) score of &lt; 1.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54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Cather associated thrombolysis (EKOS)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785" y="1268017"/>
            <a:ext cx="5676257" cy="35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784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</TotalTime>
  <Words>904</Words>
  <Application>Microsoft Office PowerPoint</Application>
  <PresentationFormat>On-screen Show (16:9)</PresentationFormat>
  <Paragraphs>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TradeGothic</vt:lpstr>
      <vt:lpstr>Theme1</vt:lpstr>
      <vt:lpstr>Office Theme</vt:lpstr>
      <vt:lpstr>Use of Impella ventricular assist device in a patient with massive pulmonary embolism associated cardiogenic shock </vt:lpstr>
      <vt:lpstr>PowerPoint Presentation</vt:lpstr>
      <vt:lpstr>Introduction</vt:lpstr>
      <vt:lpstr>Case Presentation</vt:lpstr>
      <vt:lpstr>PowerPoint Presentation</vt:lpstr>
      <vt:lpstr>CT Chest Angiogram</vt:lpstr>
      <vt:lpstr>PowerPoint Presentation</vt:lpstr>
      <vt:lpstr>Hospital Course</vt:lpstr>
      <vt:lpstr>Cather associated thrombolysis (EKOS)</vt:lpstr>
      <vt:lpstr>RV Impella Implantation</vt:lpstr>
      <vt:lpstr>PowerPoint Presentation</vt:lpstr>
      <vt:lpstr>PowerPoint Presentation</vt:lpstr>
      <vt:lpstr>Discussion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Company>MedStar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Farooq, Ali</cp:lastModifiedBy>
  <cp:revision>32</cp:revision>
  <dcterms:created xsi:type="dcterms:W3CDTF">2015-01-08T17:01:57Z</dcterms:created>
  <dcterms:modified xsi:type="dcterms:W3CDTF">2018-12-16T04:32:56Z</dcterms:modified>
</cp:coreProperties>
</file>