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251" y="125475"/>
            <a:ext cx="108521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AE1022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3846" y="1372108"/>
            <a:ext cx="8096306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1345" y="618235"/>
            <a:ext cx="6956425" cy="76009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</a:pPr>
            <a:r>
              <a:rPr dirty="0" sz="2400" spc="-15"/>
              <a:t>Fasting </a:t>
            </a:r>
            <a:r>
              <a:rPr dirty="0" sz="2400" spc="-5"/>
              <a:t>or no </a:t>
            </a:r>
            <a:r>
              <a:rPr dirty="0" sz="2400" spc="-10"/>
              <a:t>fasting </a:t>
            </a:r>
            <a:r>
              <a:rPr dirty="0" sz="2400" spc="-5"/>
              <a:t>prior </a:t>
            </a:r>
            <a:r>
              <a:rPr dirty="0" sz="2400" spc="-10"/>
              <a:t>to catheterization </a:t>
            </a:r>
            <a:r>
              <a:rPr dirty="0" sz="2400" spc="-15"/>
              <a:t>laboratory  </a:t>
            </a:r>
            <a:r>
              <a:rPr dirty="0" sz="2400" spc="-10"/>
              <a:t>procedures: </a:t>
            </a:r>
            <a:r>
              <a:rPr dirty="0" sz="2400"/>
              <a:t>a </a:t>
            </a:r>
            <a:r>
              <a:rPr dirty="0" sz="2400" spc="-10"/>
              <a:t>randomised </a:t>
            </a:r>
            <a:r>
              <a:rPr dirty="0" sz="2400" spc="-15"/>
              <a:t>control </a:t>
            </a:r>
            <a:r>
              <a:rPr dirty="0" sz="2400" spc="-5"/>
              <a:t>trial (SCOFF</a:t>
            </a:r>
            <a:r>
              <a:rPr dirty="0" sz="2400" spc="-10"/>
              <a:t> </a:t>
            </a:r>
            <a:r>
              <a:rPr dirty="0" sz="2400" spc="-25"/>
              <a:t>Trial)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075740" y="1804923"/>
            <a:ext cx="6697345" cy="274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00"/>
              </a:spcBef>
            </a:pPr>
            <a:r>
              <a:rPr dirty="0" sz="1600" spc="-15">
                <a:latin typeface="Calibri"/>
                <a:cs typeface="Calibri"/>
              </a:rPr>
              <a:t>Fasting </a:t>
            </a:r>
            <a:r>
              <a:rPr dirty="0" sz="1600" spc="-10">
                <a:latin typeface="Calibri"/>
                <a:cs typeface="Calibri"/>
              </a:rPr>
              <a:t>versus </a:t>
            </a:r>
            <a:r>
              <a:rPr dirty="0" sz="1600">
                <a:latin typeface="Calibri"/>
                <a:cs typeface="Calibri"/>
              </a:rPr>
              <a:t>No </a:t>
            </a:r>
            <a:r>
              <a:rPr dirty="0" sz="1600" spc="-15">
                <a:latin typeface="Calibri"/>
                <a:cs typeface="Calibri"/>
              </a:rPr>
              <a:t>Fasting </a:t>
            </a:r>
            <a:r>
              <a:rPr dirty="0" sz="1600">
                <a:latin typeface="Calibri"/>
                <a:cs typeface="Calibri"/>
              </a:rPr>
              <a:t>Prior </a:t>
            </a:r>
            <a:r>
              <a:rPr dirty="0" sz="1600" spc="-10">
                <a:latin typeface="Calibri"/>
                <a:cs typeface="Calibri"/>
              </a:rPr>
              <a:t>to Cardiac Catheterization</a:t>
            </a:r>
            <a:r>
              <a:rPr dirty="0" sz="1600" spc="8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Procedures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>
              <a:latin typeface="Calibri"/>
              <a:cs typeface="Calibri"/>
            </a:endParaRPr>
          </a:p>
          <a:p>
            <a:pPr marL="25400" marR="17780">
              <a:lnSpc>
                <a:spcPts val="1900"/>
              </a:lnSpc>
              <a:spcBef>
                <a:spcPts val="1265"/>
              </a:spcBef>
            </a:pPr>
            <a:r>
              <a:rPr dirty="0" sz="1600" spc="-5">
                <a:latin typeface="Calibri"/>
                <a:cs typeface="Calibri"/>
              </a:rPr>
              <a:t>Funding: </a:t>
            </a:r>
            <a:r>
              <a:rPr dirty="0" sz="1600">
                <a:latin typeface="Calibri"/>
                <a:cs typeface="Calibri"/>
              </a:rPr>
              <a:t>John </a:t>
            </a:r>
            <a:r>
              <a:rPr dirty="0" sz="1600" spc="-10">
                <a:latin typeface="Calibri"/>
                <a:cs typeface="Calibri"/>
              </a:rPr>
              <a:t>Hunter </a:t>
            </a:r>
            <a:r>
              <a:rPr dirty="0" sz="1600" spc="-5">
                <a:latin typeface="Calibri"/>
                <a:cs typeface="Calibri"/>
              </a:rPr>
              <a:t>Charitable </a:t>
            </a:r>
            <a:r>
              <a:rPr dirty="0" sz="1600" spc="-25">
                <a:latin typeface="Calibri"/>
                <a:cs typeface="Calibri"/>
              </a:rPr>
              <a:t>Trust </a:t>
            </a:r>
            <a:r>
              <a:rPr dirty="0" sz="1600" spc="-5">
                <a:latin typeface="Calibri"/>
                <a:cs typeface="Calibri"/>
              </a:rPr>
              <a:t>and the </a:t>
            </a:r>
            <a:r>
              <a:rPr dirty="0" sz="1600" spc="-10">
                <a:latin typeface="Calibri"/>
                <a:cs typeface="Calibri"/>
              </a:rPr>
              <a:t>Hunter Medical Research Institute  Medical Research </a:t>
            </a:r>
            <a:r>
              <a:rPr dirty="0" sz="1600" spc="-5">
                <a:latin typeface="Calibri"/>
                <a:cs typeface="Calibri"/>
              </a:rPr>
              <a:t>Support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Program</a:t>
            </a:r>
            <a:endParaRPr sz="1600">
              <a:latin typeface="Calibri"/>
              <a:cs typeface="Calibri"/>
            </a:endParaRPr>
          </a:p>
          <a:p>
            <a:pPr marL="55244" marR="3524250" indent="-30480">
              <a:lnSpc>
                <a:spcPts val="5060"/>
              </a:lnSpc>
              <a:spcBef>
                <a:spcPts val="680"/>
              </a:spcBef>
            </a:pPr>
            <a:r>
              <a:rPr dirty="0" sz="1600" spc="-10">
                <a:latin typeface="Calibri"/>
                <a:cs typeface="Calibri"/>
              </a:rPr>
              <a:t>Declaration </a:t>
            </a:r>
            <a:r>
              <a:rPr dirty="0" sz="1600">
                <a:latin typeface="Calibri"/>
                <a:cs typeface="Calibri"/>
              </a:rPr>
              <a:t>of </a:t>
            </a:r>
            <a:r>
              <a:rPr dirty="0" sz="1600" spc="-10">
                <a:latin typeface="Calibri"/>
                <a:cs typeface="Calibri"/>
              </a:rPr>
              <a:t>Interest: </a:t>
            </a:r>
            <a:r>
              <a:rPr dirty="0" sz="1600">
                <a:latin typeface="Calibri"/>
                <a:cs typeface="Calibri"/>
              </a:rPr>
              <a:t>No </a:t>
            </a:r>
            <a:r>
              <a:rPr dirty="0" sz="1600" spc="-10">
                <a:latin typeface="Calibri"/>
                <a:cs typeface="Calibri"/>
              </a:rPr>
              <a:t>disclosures  David Ferreira</a:t>
            </a:r>
            <a:endParaRPr sz="1600">
              <a:latin typeface="Calibri"/>
              <a:cs typeface="Calibri"/>
            </a:endParaRPr>
          </a:p>
          <a:p>
            <a:pPr marL="59055">
              <a:lnSpc>
                <a:spcPts val="1280"/>
              </a:lnSpc>
            </a:pPr>
            <a:r>
              <a:rPr dirty="0" sz="1600" spc="-15">
                <a:solidFill>
                  <a:srgbClr val="AE1022"/>
                </a:solidFill>
                <a:latin typeface="Calibri"/>
                <a:cs typeface="Calibri"/>
              </a:rPr>
              <a:t>Saturday </a:t>
            </a:r>
            <a:r>
              <a:rPr dirty="0" sz="1600" spc="-10">
                <a:solidFill>
                  <a:srgbClr val="AE1022"/>
                </a:solidFill>
                <a:latin typeface="Calibri"/>
                <a:cs typeface="Calibri"/>
              </a:rPr>
              <a:t>31</a:t>
            </a:r>
            <a:r>
              <a:rPr dirty="0" baseline="25252" sz="1650" spc="-15">
                <a:solidFill>
                  <a:srgbClr val="AE1022"/>
                </a:solidFill>
                <a:latin typeface="Calibri"/>
                <a:cs typeface="Calibri"/>
              </a:rPr>
              <a:t>st </a:t>
            </a:r>
            <a:r>
              <a:rPr dirty="0" sz="1600" spc="-10">
                <a:solidFill>
                  <a:srgbClr val="AE1022"/>
                </a:solidFill>
                <a:latin typeface="Calibri"/>
                <a:cs typeface="Calibri"/>
              </a:rPr>
              <a:t>August</a:t>
            </a:r>
            <a:r>
              <a:rPr dirty="0" sz="1600" spc="-110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1600">
                <a:solidFill>
                  <a:srgbClr val="AE1022"/>
                </a:solidFill>
                <a:latin typeface="Calibri"/>
                <a:cs typeface="Calibri"/>
              </a:rPr>
              <a:t>2024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452" y="1502155"/>
            <a:ext cx="8630285" cy="114744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77470">
              <a:lnSpc>
                <a:spcPct val="153300"/>
              </a:lnSpc>
              <a:spcBef>
                <a:spcPts val="100"/>
              </a:spcBef>
            </a:pPr>
            <a:r>
              <a:rPr dirty="0" sz="2400" spc="-10"/>
              <a:t>Removing fasting requirements was </a:t>
            </a:r>
            <a:r>
              <a:rPr dirty="0" sz="2400" spc="-15"/>
              <a:t>safe </a:t>
            </a:r>
            <a:r>
              <a:rPr dirty="0" sz="2400" spc="-5"/>
              <a:t>and </a:t>
            </a:r>
            <a:r>
              <a:rPr dirty="0" sz="2400" spc="-15"/>
              <a:t>improved </a:t>
            </a:r>
            <a:r>
              <a:rPr dirty="0" sz="2400" spc="-10"/>
              <a:t>satisfaction  </a:t>
            </a:r>
            <a:r>
              <a:rPr dirty="0" sz="2400" spc="-15"/>
              <a:t>for </a:t>
            </a:r>
            <a:r>
              <a:rPr dirty="0" sz="2400" spc="-10"/>
              <a:t>patients undergoing cardiac procedures </a:t>
            </a:r>
            <a:r>
              <a:rPr dirty="0" sz="2400" spc="-5"/>
              <a:t>with conscious</a:t>
            </a:r>
            <a:r>
              <a:rPr dirty="0" sz="2400" spc="10"/>
              <a:t> </a:t>
            </a:r>
            <a:r>
              <a:rPr dirty="0" sz="2400" spc="-5"/>
              <a:t>sedation.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025" y="119379"/>
            <a:ext cx="327723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Purpose and</a:t>
            </a:r>
            <a:r>
              <a:rPr dirty="0" spc="-70"/>
              <a:t> </a:t>
            </a:r>
            <a:r>
              <a:rPr dirty="0" spc="-5"/>
              <a:t>Methods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4025" y="694435"/>
            <a:ext cx="7646034" cy="3945254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298450" marR="5080" indent="-285750">
              <a:lnSpc>
                <a:spcPts val="1900"/>
              </a:lnSpc>
              <a:spcBef>
                <a:spcPts val="380"/>
              </a:spcBef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15">
                <a:latin typeface="Calibri"/>
                <a:cs typeface="Calibri"/>
              </a:rPr>
              <a:t>Every </a:t>
            </a:r>
            <a:r>
              <a:rPr dirty="0" sz="1800" spc="-10">
                <a:latin typeface="Calibri"/>
                <a:cs typeface="Calibri"/>
              </a:rPr>
              <a:t>year </a:t>
            </a:r>
            <a:r>
              <a:rPr dirty="0" sz="1800" spc="-5">
                <a:latin typeface="Calibri"/>
                <a:cs typeface="Calibri"/>
              </a:rPr>
              <a:t>millions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5">
                <a:latin typeface="Calibri"/>
                <a:cs typeface="Calibri"/>
              </a:rPr>
              <a:t>people </a:t>
            </a:r>
            <a:r>
              <a:rPr dirty="0" sz="1800" spc="-10">
                <a:latin typeface="Calibri"/>
                <a:cs typeface="Calibri"/>
              </a:rPr>
              <a:t>around </a:t>
            </a:r>
            <a:r>
              <a:rPr dirty="0" sz="1800" spc="-5">
                <a:latin typeface="Calibri"/>
                <a:cs typeface="Calibri"/>
              </a:rPr>
              <a:t>the </a:t>
            </a:r>
            <a:r>
              <a:rPr dirty="0" sz="1800" spc="-10">
                <a:latin typeface="Calibri"/>
                <a:cs typeface="Calibri"/>
              </a:rPr>
              <a:t>world undergo cardiac catheterization 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device </a:t>
            </a:r>
            <a:r>
              <a:rPr dirty="0" sz="1800" spc="-15">
                <a:latin typeface="Calibri"/>
                <a:cs typeface="Calibri"/>
              </a:rPr>
              <a:t>related </a:t>
            </a:r>
            <a:r>
              <a:rPr dirty="0" sz="1800" spc="-5">
                <a:latin typeface="Calibri"/>
                <a:cs typeface="Calibri"/>
              </a:rPr>
              <a:t>procedures that </a:t>
            </a:r>
            <a:r>
              <a:rPr dirty="0" sz="1800">
                <a:latin typeface="Calibri"/>
                <a:cs typeface="Calibri"/>
              </a:rPr>
              <a:t>use</a:t>
            </a:r>
            <a:r>
              <a:rPr dirty="0" sz="1800" spc="6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sedation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Font typeface="Arial"/>
              <a:buChar char="•"/>
            </a:pPr>
            <a:endParaRPr sz="2350">
              <a:latin typeface="Calibri"/>
              <a:cs typeface="Calibri"/>
            </a:endParaRPr>
          </a:p>
          <a:p>
            <a:pPr marL="298450" marR="166370" indent="-285750">
              <a:lnSpc>
                <a:spcPts val="1900"/>
              </a:lnSpc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Is </a:t>
            </a:r>
            <a:r>
              <a:rPr dirty="0" sz="1800" spc="-10">
                <a:latin typeface="Calibri"/>
                <a:cs typeface="Calibri"/>
              </a:rPr>
              <a:t>fasting </a:t>
            </a:r>
            <a:r>
              <a:rPr dirty="0" sz="1800">
                <a:latin typeface="Calibri"/>
                <a:cs typeface="Calibri"/>
              </a:rPr>
              <a:t>needed </a:t>
            </a:r>
            <a:r>
              <a:rPr dirty="0" sz="1800" spc="-15">
                <a:latin typeface="Calibri"/>
                <a:cs typeface="Calibri"/>
              </a:rPr>
              <a:t>before </a:t>
            </a:r>
            <a:r>
              <a:rPr dirty="0" sz="1800" spc="-5">
                <a:latin typeface="Calibri"/>
                <a:cs typeface="Calibri"/>
              </a:rPr>
              <a:t>heart </a:t>
            </a:r>
            <a:r>
              <a:rPr dirty="0" sz="1800" spc="-10">
                <a:latin typeface="Calibri"/>
                <a:cs typeface="Calibri"/>
              </a:rPr>
              <a:t>catheterization procedures </a:t>
            </a:r>
            <a:r>
              <a:rPr dirty="0" sz="1800" spc="-5">
                <a:latin typeface="Calibri"/>
                <a:cs typeface="Calibri"/>
              </a:rPr>
              <a:t>that </a:t>
            </a:r>
            <a:r>
              <a:rPr dirty="0" sz="1800" spc="-10">
                <a:latin typeface="Calibri"/>
                <a:cs typeface="Calibri"/>
              </a:rPr>
              <a:t>are performed  </a:t>
            </a:r>
            <a:r>
              <a:rPr dirty="0" sz="1800" spc="-5">
                <a:latin typeface="Calibri"/>
                <a:cs typeface="Calibri"/>
              </a:rPr>
              <a:t>with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sedation?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Arial"/>
              <a:buChar char="•"/>
            </a:pPr>
            <a:endParaRPr sz="2350">
              <a:latin typeface="Calibri"/>
              <a:cs typeface="Calibri"/>
            </a:endParaRPr>
          </a:p>
          <a:p>
            <a:pPr marL="298450" marR="434975" indent="-285750">
              <a:lnSpc>
                <a:spcPts val="1920"/>
              </a:lnSpc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>
                <a:latin typeface="Calibri"/>
                <a:cs typeface="Calibri"/>
              </a:rPr>
              <a:t>Study </a:t>
            </a:r>
            <a:r>
              <a:rPr dirty="0" sz="1800" spc="-10">
                <a:latin typeface="Calibri"/>
                <a:cs typeface="Calibri"/>
              </a:rPr>
              <a:t>across </a:t>
            </a:r>
            <a:r>
              <a:rPr dirty="0" sz="1800" spc="-5">
                <a:latin typeface="Calibri"/>
                <a:cs typeface="Calibri"/>
              </a:rPr>
              <a:t>multiple hospitals in </a:t>
            </a:r>
            <a:r>
              <a:rPr dirty="0" sz="1800" spc="-10">
                <a:latin typeface="Calibri"/>
                <a:cs typeface="Calibri"/>
              </a:rPr>
              <a:t>Australia </a:t>
            </a:r>
            <a:r>
              <a:rPr dirty="0" sz="1800" spc="-5">
                <a:latin typeface="Calibri"/>
                <a:cs typeface="Calibri"/>
              </a:rPr>
              <a:t>with randomly </a:t>
            </a:r>
            <a:r>
              <a:rPr dirty="0" sz="1800" spc="-10">
                <a:latin typeface="Calibri"/>
                <a:cs typeface="Calibri"/>
              </a:rPr>
              <a:t>allocated </a:t>
            </a:r>
            <a:r>
              <a:rPr dirty="0" sz="1800">
                <a:latin typeface="Calibri"/>
                <a:cs typeface="Calibri"/>
              </a:rPr>
              <a:t>half of  </a:t>
            </a:r>
            <a:r>
              <a:rPr dirty="0" sz="1800" spc="-10">
                <a:latin typeface="Calibri"/>
                <a:cs typeface="Calibri"/>
              </a:rPr>
              <a:t>patients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 spc="-10">
                <a:latin typeface="Calibri"/>
                <a:cs typeface="Calibri"/>
              </a:rPr>
              <a:t>fasting,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half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>
                <a:latin typeface="Calibri"/>
                <a:cs typeface="Calibri"/>
              </a:rPr>
              <a:t>no</a:t>
            </a:r>
            <a:r>
              <a:rPr dirty="0" sz="1800" spc="8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fasting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00000"/>
              </a:buClr>
              <a:buFont typeface="Arial"/>
              <a:buChar char="•"/>
            </a:pPr>
            <a:endParaRPr sz="2350">
              <a:latin typeface="Calibri"/>
              <a:cs typeface="Calibri"/>
            </a:endParaRPr>
          </a:p>
          <a:p>
            <a:pPr marL="298450" marR="589915" indent="-285750">
              <a:lnSpc>
                <a:spcPts val="1900"/>
              </a:lnSpc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>
                <a:latin typeface="Calibri"/>
                <a:cs typeface="Calibri"/>
              </a:rPr>
              <a:t>716 </a:t>
            </a:r>
            <a:r>
              <a:rPr dirty="0" sz="1800" spc="-10">
                <a:latin typeface="Calibri"/>
                <a:cs typeface="Calibri"/>
              </a:rPr>
              <a:t>patients </a:t>
            </a:r>
            <a:r>
              <a:rPr dirty="0" sz="1800" spc="-5">
                <a:latin typeface="Calibri"/>
                <a:cs typeface="Calibri"/>
              </a:rPr>
              <a:t>included </a:t>
            </a:r>
            <a:r>
              <a:rPr dirty="0" sz="1800">
                <a:latin typeface="Calibri"/>
                <a:cs typeface="Calibri"/>
              </a:rPr>
              <a:t>who </a:t>
            </a:r>
            <a:r>
              <a:rPr dirty="0" sz="1800" spc="-15">
                <a:latin typeface="Calibri"/>
                <a:cs typeface="Calibri"/>
              </a:rPr>
              <a:t>were </a:t>
            </a:r>
            <a:r>
              <a:rPr dirty="0" sz="1800" spc="-10">
                <a:latin typeface="Calibri"/>
                <a:cs typeface="Calibri"/>
              </a:rPr>
              <a:t>having coronary </a:t>
            </a:r>
            <a:r>
              <a:rPr dirty="0" sz="1800" spc="-5">
                <a:latin typeface="Calibri"/>
                <a:cs typeface="Calibri"/>
              </a:rPr>
              <a:t>artery </a:t>
            </a:r>
            <a:r>
              <a:rPr dirty="0" sz="1800">
                <a:latin typeface="Calibri"/>
                <a:cs typeface="Calibri"/>
              </a:rPr>
              <a:t>or </a:t>
            </a:r>
            <a:r>
              <a:rPr dirty="0" sz="1800" spc="-5">
                <a:latin typeface="Calibri"/>
                <a:cs typeface="Calibri"/>
              </a:rPr>
              <a:t>device </a:t>
            </a:r>
            <a:r>
              <a:rPr dirty="0" sz="1800" spc="-15">
                <a:latin typeface="Calibri"/>
                <a:cs typeface="Calibri"/>
              </a:rPr>
              <a:t>related  </a:t>
            </a:r>
            <a:r>
              <a:rPr dirty="0" sz="1800" spc="-10">
                <a:latin typeface="Calibri"/>
                <a:cs typeface="Calibri"/>
              </a:rPr>
              <a:t>procedures </a:t>
            </a:r>
            <a:r>
              <a:rPr dirty="0" sz="1800" spc="-5">
                <a:latin typeface="Calibri"/>
                <a:cs typeface="Calibri"/>
              </a:rPr>
              <a:t>with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sedation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00000"/>
              </a:buClr>
              <a:buFont typeface="Arial"/>
              <a:buChar char="•"/>
            </a:pPr>
            <a:endParaRPr sz="2350">
              <a:latin typeface="Calibri"/>
              <a:cs typeface="Calibri"/>
            </a:endParaRPr>
          </a:p>
          <a:p>
            <a:pPr marL="298450" marR="533400" indent="-285750">
              <a:lnSpc>
                <a:spcPts val="1900"/>
              </a:lnSpc>
              <a:buClr>
                <a:srgbClr val="C00000"/>
              </a:buClr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dirty="0" sz="1800" spc="-5">
                <a:latin typeface="Calibri"/>
                <a:cs typeface="Calibri"/>
              </a:rPr>
              <a:t>Designed </a:t>
            </a:r>
            <a:r>
              <a:rPr dirty="0" sz="1800" spc="-15">
                <a:latin typeface="Calibri"/>
                <a:cs typeface="Calibri"/>
              </a:rPr>
              <a:t>to </a:t>
            </a:r>
            <a:r>
              <a:rPr dirty="0" sz="1800" spc="-5">
                <a:latin typeface="Calibri"/>
                <a:cs typeface="Calibri"/>
              </a:rPr>
              <a:t>see if </a:t>
            </a:r>
            <a:r>
              <a:rPr dirty="0" sz="1800">
                <a:latin typeface="Calibri"/>
                <a:cs typeface="Calibri"/>
              </a:rPr>
              <a:t>no </a:t>
            </a:r>
            <a:r>
              <a:rPr dirty="0" sz="1800" spc="-10">
                <a:latin typeface="Calibri"/>
                <a:cs typeface="Calibri"/>
              </a:rPr>
              <a:t>fasting was </a:t>
            </a:r>
            <a:r>
              <a:rPr dirty="0" sz="1800">
                <a:latin typeface="Calibri"/>
                <a:cs typeface="Calibri"/>
              </a:rPr>
              <a:t>as </a:t>
            </a:r>
            <a:r>
              <a:rPr dirty="0" sz="1800" spc="-20">
                <a:latin typeface="Calibri"/>
                <a:cs typeface="Calibri"/>
              </a:rPr>
              <a:t>safe </a:t>
            </a:r>
            <a:r>
              <a:rPr dirty="0" sz="1800">
                <a:latin typeface="Calibri"/>
                <a:cs typeface="Calibri"/>
              </a:rPr>
              <a:t>as </a:t>
            </a:r>
            <a:r>
              <a:rPr dirty="0" sz="1800" spc="-10">
                <a:latin typeface="Calibri"/>
                <a:cs typeface="Calibri"/>
              </a:rPr>
              <a:t>fasting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if </a:t>
            </a:r>
            <a:r>
              <a:rPr dirty="0" sz="1800" spc="-10">
                <a:latin typeface="Calibri"/>
                <a:cs typeface="Calibri"/>
              </a:rPr>
              <a:t>removing fasting  improved patient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satisfaction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5"/>
              <a:t>R</a:t>
            </a:r>
            <a:r>
              <a:rPr dirty="0" spc="5"/>
              <a:t>e</a:t>
            </a:r>
            <a:r>
              <a:rPr dirty="0" spc="-10"/>
              <a:t>s</a:t>
            </a:r>
            <a:r>
              <a:rPr dirty="0" spc="-5"/>
              <a:t>u</a:t>
            </a:r>
            <a:r>
              <a:rPr dirty="0"/>
              <a:t>lts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51" y="558291"/>
            <a:ext cx="3765550" cy="3381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b="1">
                <a:latin typeface="Calibri"/>
                <a:cs typeface="Calibri"/>
              </a:rPr>
              <a:t>Primary</a:t>
            </a:r>
            <a:r>
              <a:rPr dirty="0" sz="2200" spc="-10" b="1">
                <a:latin typeface="Calibri"/>
                <a:cs typeface="Calibri"/>
              </a:rPr>
              <a:t> Outcome</a:t>
            </a:r>
            <a:r>
              <a:rPr dirty="0" sz="2200" spc="-1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  <a:p>
            <a:pPr marL="12700" marR="5080">
              <a:lnSpc>
                <a:spcPct val="98600"/>
              </a:lnSpc>
              <a:spcBef>
                <a:spcPts val="85"/>
              </a:spcBef>
            </a:pPr>
            <a:r>
              <a:rPr dirty="0" sz="2200" spc="-10">
                <a:latin typeface="Calibri"/>
                <a:cs typeface="Calibri"/>
              </a:rPr>
              <a:t>aspiration </a:t>
            </a:r>
            <a:r>
              <a:rPr dirty="0" sz="2200" spc="-5">
                <a:latin typeface="Calibri"/>
                <a:cs typeface="Calibri"/>
              </a:rPr>
              <a:t>pneumonia, low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blood  </a:t>
            </a:r>
            <a:r>
              <a:rPr dirty="0" sz="2200" spc="-10">
                <a:latin typeface="Calibri"/>
                <a:cs typeface="Calibri"/>
              </a:rPr>
              <a:t>pressure, </a:t>
            </a:r>
            <a:r>
              <a:rPr dirty="0" sz="2200" spc="-5">
                <a:latin typeface="Calibri"/>
                <a:cs typeface="Calibri"/>
              </a:rPr>
              <a:t>high blood </a:t>
            </a:r>
            <a:r>
              <a:rPr dirty="0" sz="2200" spc="-15">
                <a:latin typeface="Calibri"/>
                <a:cs typeface="Calibri"/>
              </a:rPr>
              <a:t>sugar </a:t>
            </a:r>
            <a:r>
              <a:rPr dirty="0" sz="2200" spc="-5">
                <a:latin typeface="Calibri"/>
                <a:cs typeface="Calibri"/>
              </a:rPr>
              <a:t>and  low blood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sugar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>
              <a:latin typeface="Calibri"/>
              <a:cs typeface="Calibri"/>
            </a:endParaRPr>
          </a:p>
          <a:p>
            <a:pPr marL="12700" marR="687070">
              <a:lnSpc>
                <a:spcPct val="101800"/>
              </a:lnSpc>
            </a:pPr>
            <a:r>
              <a:rPr dirty="0" sz="2200" spc="-5">
                <a:latin typeface="Calibri"/>
                <a:cs typeface="Calibri"/>
              </a:rPr>
              <a:t>&gt;99.5% </a:t>
            </a:r>
            <a:r>
              <a:rPr dirty="0" sz="2200" spc="-10">
                <a:latin typeface="Calibri"/>
                <a:cs typeface="Calibri"/>
              </a:rPr>
              <a:t>probability that </a:t>
            </a:r>
            <a:r>
              <a:rPr dirty="0" sz="2200" spc="-5">
                <a:latin typeface="Calibri"/>
                <a:cs typeface="Calibri"/>
              </a:rPr>
              <a:t>no  </a:t>
            </a:r>
            <a:r>
              <a:rPr dirty="0" sz="2200" spc="-15">
                <a:latin typeface="Calibri"/>
                <a:cs typeface="Calibri"/>
              </a:rPr>
              <a:t>fasting </a:t>
            </a:r>
            <a:r>
              <a:rPr dirty="0" sz="2200" spc="-5">
                <a:latin typeface="Calibri"/>
                <a:cs typeface="Calibri"/>
              </a:rPr>
              <a:t>is as good as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5">
                <a:latin typeface="Calibri"/>
                <a:cs typeface="Calibri"/>
              </a:rPr>
              <a:t>fasting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Calibri"/>
              <a:cs typeface="Calibri"/>
            </a:endParaRPr>
          </a:p>
          <a:p>
            <a:pPr marL="12700" marR="320675">
              <a:lnSpc>
                <a:spcPct val="101800"/>
              </a:lnSpc>
            </a:pPr>
            <a:r>
              <a:rPr dirty="0" sz="2200" spc="-5">
                <a:latin typeface="Calibri"/>
                <a:cs typeface="Calibri"/>
              </a:rPr>
              <a:t>99.1% </a:t>
            </a:r>
            <a:r>
              <a:rPr dirty="0" sz="2200" spc="-10">
                <a:latin typeface="Calibri"/>
                <a:cs typeface="Calibri"/>
              </a:rPr>
              <a:t>probability that </a:t>
            </a:r>
            <a:r>
              <a:rPr dirty="0" sz="2200" spc="-5">
                <a:latin typeface="Calibri"/>
                <a:cs typeface="Calibri"/>
              </a:rPr>
              <a:t>no  </a:t>
            </a:r>
            <a:r>
              <a:rPr dirty="0" sz="2200" spc="-15">
                <a:latin typeface="Calibri"/>
                <a:cs typeface="Calibri"/>
              </a:rPr>
              <a:t>fasting </a:t>
            </a:r>
            <a:r>
              <a:rPr dirty="0" sz="2200" spc="-10">
                <a:latin typeface="Calibri"/>
                <a:cs typeface="Calibri"/>
              </a:rPr>
              <a:t>was </a:t>
            </a:r>
            <a:r>
              <a:rPr dirty="0" sz="2200" spc="-15">
                <a:latin typeface="Calibri"/>
                <a:cs typeface="Calibri"/>
              </a:rPr>
              <a:t>better </a:t>
            </a:r>
            <a:r>
              <a:rPr dirty="0" sz="2200" spc="-5">
                <a:latin typeface="Calibri"/>
                <a:cs typeface="Calibri"/>
              </a:rPr>
              <a:t>than </a:t>
            </a:r>
            <a:r>
              <a:rPr dirty="0" sz="2200" spc="-15">
                <a:latin typeface="Calibri"/>
                <a:cs typeface="Calibri"/>
              </a:rPr>
              <a:t>fasting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00151" y="3572255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28231" y="3572255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33193" y="3572255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000151" y="3489959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028231" y="3489959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733193" y="3489959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000151" y="3410711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028231" y="3410711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33193" y="3410711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000151" y="3331463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28231" y="3331463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33193" y="3331463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000151" y="3172967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28231" y="3172967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33193" y="3172967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000151" y="3093719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28231" y="3093719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33193" y="3093719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000151" y="3011423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28231" y="3011423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33193" y="3011423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000151" y="2932175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28231" y="2932175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33193" y="2932175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000151" y="2773679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28231" y="2773679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33193" y="2773679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28231" y="2694431"/>
            <a:ext cx="2649220" cy="0"/>
          </a:xfrm>
          <a:custGeom>
            <a:avLst/>
            <a:gdLst/>
            <a:ahLst/>
            <a:cxnLst/>
            <a:rect l="l" t="t" r="r" b="b"/>
            <a:pathLst>
              <a:path w="2649220" h="0">
                <a:moveTo>
                  <a:pt x="0" y="0"/>
                </a:moveTo>
                <a:lnTo>
                  <a:pt x="2648803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33193" y="2694431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028231" y="2612135"/>
            <a:ext cx="2649220" cy="0"/>
          </a:xfrm>
          <a:custGeom>
            <a:avLst/>
            <a:gdLst/>
            <a:ahLst/>
            <a:cxnLst/>
            <a:rect l="l" t="t" r="r" b="b"/>
            <a:pathLst>
              <a:path w="2649220" h="0">
                <a:moveTo>
                  <a:pt x="0" y="0"/>
                </a:moveTo>
                <a:lnTo>
                  <a:pt x="2648803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33193" y="2612135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028231" y="2532887"/>
            <a:ext cx="2649220" cy="0"/>
          </a:xfrm>
          <a:custGeom>
            <a:avLst/>
            <a:gdLst/>
            <a:ahLst/>
            <a:cxnLst/>
            <a:rect l="l" t="t" r="r" b="b"/>
            <a:pathLst>
              <a:path w="2649220" h="0">
                <a:moveTo>
                  <a:pt x="0" y="0"/>
                </a:moveTo>
                <a:lnTo>
                  <a:pt x="2648803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33193" y="2532887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028231" y="2374391"/>
            <a:ext cx="2649220" cy="0"/>
          </a:xfrm>
          <a:custGeom>
            <a:avLst/>
            <a:gdLst/>
            <a:ahLst/>
            <a:cxnLst/>
            <a:rect l="l" t="t" r="r" b="b"/>
            <a:pathLst>
              <a:path w="2649220" h="0">
                <a:moveTo>
                  <a:pt x="0" y="0"/>
                </a:moveTo>
                <a:lnTo>
                  <a:pt x="2648803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733193" y="2374391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028231" y="2295143"/>
            <a:ext cx="2649220" cy="0"/>
          </a:xfrm>
          <a:custGeom>
            <a:avLst/>
            <a:gdLst/>
            <a:ahLst/>
            <a:cxnLst/>
            <a:rect l="l" t="t" r="r" b="b"/>
            <a:pathLst>
              <a:path w="2649220" h="0">
                <a:moveTo>
                  <a:pt x="0" y="0"/>
                </a:moveTo>
                <a:lnTo>
                  <a:pt x="2648803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733193" y="2295143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028231" y="2215895"/>
            <a:ext cx="2649220" cy="0"/>
          </a:xfrm>
          <a:custGeom>
            <a:avLst/>
            <a:gdLst/>
            <a:ahLst/>
            <a:cxnLst/>
            <a:rect l="l" t="t" r="r" b="b"/>
            <a:pathLst>
              <a:path w="2649220" h="0">
                <a:moveTo>
                  <a:pt x="0" y="0"/>
                </a:moveTo>
                <a:lnTo>
                  <a:pt x="2648803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733193" y="2215895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028231" y="2133599"/>
            <a:ext cx="2649220" cy="0"/>
          </a:xfrm>
          <a:custGeom>
            <a:avLst/>
            <a:gdLst/>
            <a:ahLst/>
            <a:cxnLst/>
            <a:rect l="l" t="t" r="r" b="b"/>
            <a:pathLst>
              <a:path w="2649220" h="0">
                <a:moveTo>
                  <a:pt x="0" y="0"/>
                </a:moveTo>
                <a:lnTo>
                  <a:pt x="2648803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733193" y="2133599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733193" y="1975103"/>
            <a:ext cx="3943985" cy="0"/>
          </a:xfrm>
          <a:custGeom>
            <a:avLst/>
            <a:gdLst/>
            <a:ahLst/>
            <a:cxnLst/>
            <a:rect l="l" t="t" r="r" b="b"/>
            <a:pathLst>
              <a:path w="3943984" h="0">
                <a:moveTo>
                  <a:pt x="0" y="0"/>
                </a:moveTo>
                <a:lnTo>
                  <a:pt x="3943841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733193" y="1816607"/>
            <a:ext cx="3943985" cy="0"/>
          </a:xfrm>
          <a:custGeom>
            <a:avLst/>
            <a:gdLst/>
            <a:ahLst/>
            <a:cxnLst/>
            <a:rect l="l" t="t" r="r" b="b"/>
            <a:pathLst>
              <a:path w="3943984" h="0">
                <a:moveTo>
                  <a:pt x="0" y="0"/>
                </a:moveTo>
                <a:lnTo>
                  <a:pt x="3943841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733193" y="1575815"/>
            <a:ext cx="3943985" cy="0"/>
          </a:xfrm>
          <a:custGeom>
            <a:avLst/>
            <a:gdLst/>
            <a:ahLst/>
            <a:cxnLst/>
            <a:rect l="l" t="t" r="r" b="b"/>
            <a:pathLst>
              <a:path w="3943984" h="0">
                <a:moveTo>
                  <a:pt x="0" y="0"/>
                </a:moveTo>
                <a:lnTo>
                  <a:pt x="3943841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733193" y="1496567"/>
            <a:ext cx="3943985" cy="0"/>
          </a:xfrm>
          <a:custGeom>
            <a:avLst/>
            <a:gdLst/>
            <a:ahLst/>
            <a:cxnLst/>
            <a:rect l="l" t="t" r="r" b="b"/>
            <a:pathLst>
              <a:path w="3943984" h="0">
                <a:moveTo>
                  <a:pt x="0" y="0"/>
                </a:moveTo>
                <a:lnTo>
                  <a:pt x="3943841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733193" y="1417319"/>
            <a:ext cx="3943985" cy="0"/>
          </a:xfrm>
          <a:custGeom>
            <a:avLst/>
            <a:gdLst/>
            <a:ahLst/>
            <a:cxnLst/>
            <a:rect l="l" t="t" r="r" b="b"/>
            <a:pathLst>
              <a:path w="3943984" h="0">
                <a:moveTo>
                  <a:pt x="0" y="0"/>
                </a:moveTo>
                <a:lnTo>
                  <a:pt x="3943841" y="0"/>
                </a:lnTo>
              </a:path>
            </a:pathLst>
          </a:custGeom>
          <a:ln w="9525">
            <a:solidFill>
              <a:srgbClr val="F2F2F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000151" y="3252215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028231" y="3252215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733193" y="3252215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8000151" y="2852927"/>
            <a:ext cx="676910" cy="0"/>
          </a:xfrm>
          <a:custGeom>
            <a:avLst/>
            <a:gdLst/>
            <a:ahLst/>
            <a:cxnLst/>
            <a:rect l="l" t="t" r="r" b="b"/>
            <a:pathLst>
              <a:path w="676909" h="0">
                <a:moveTo>
                  <a:pt x="0" y="0"/>
                </a:moveTo>
                <a:lnTo>
                  <a:pt x="67688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028231" y="2852927"/>
            <a:ext cx="1353820" cy="0"/>
          </a:xfrm>
          <a:custGeom>
            <a:avLst/>
            <a:gdLst/>
            <a:ahLst/>
            <a:cxnLst/>
            <a:rect l="l" t="t" r="r" b="b"/>
            <a:pathLst>
              <a:path w="1353820" h="0">
                <a:moveTo>
                  <a:pt x="0" y="0"/>
                </a:moveTo>
                <a:lnTo>
                  <a:pt x="135376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733193" y="2852927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028231" y="2453639"/>
            <a:ext cx="2649220" cy="0"/>
          </a:xfrm>
          <a:custGeom>
            <a:avLst/>
            <a:gdLst/>
            <a:ahLst/>
            <a:cxnLst/>
            <a:rect l="l" t="t" r="r" b="b"/>
            <a:pathLst>
              <a:path w="2649220" h="0">
                <a:moveTo>
                  <a:pt x="0" y="0"/>
                </a:moveTo>
                <a:lnTo>
                  <a:pt x="2648803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733193" y="2453639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8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733193" y="1655063"/>
            <a:ext cx="3943985" cy="0"/>
          </a:xfrm>
          <a:custGeom>
            <a:avLst/>
            <a:gdLst/>
            <a:ahLst/>
            <a:cxnLst/>
            <a:rect l="l" t="t" r="r" b="b"/>
            <a:pathLst>
              <a:path w="3943984" h="0">
                <a:moveTo>
                  <a:pt x="0" y="0"/>
                </a:moveTo>
                <a:lnTo>
                  <a:pt x="394384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733193" y="1256884"/>
            <a:ext cx="3943985" cy="0"/>
          </a:xfrm>
          <a:custGeom>
            <a:avLst/>
            <a:gdLst/>
            <a:ahLst/>
            <a:cxnLst/>
            <a:rect l="l" t="t" r="r" b="b"/>
            <a:pathLst>
              <a:path w="3943984" h="0">
                <a:moveTo>
                  <a:pt x="0" y="0"/>
                </a:moveTo>
                <a:lnTo>
                  <a:pt x="394384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410074" y="2126724"/>
            <a:ext cx="618490" cy="1524635"/>
          </a:xfrm>
          <a:custGeom>
            <a:avLst/>
            <a:gdLst/>
            <a:ahLst/>
            <a:cxnLst/>
            <a:rect l="l" t="t" r="r" b="b"/>
            <a:pathLst>
              <a:path w="618489" h="1524635">
                <a:moveTo>
                  <a:pt x="0" y="0"/>
                </a:moveTo>
                <a:lnTo>
                  <a:pt x="618157" y="0"/>
                </a:lnTo>
                <a:lnTo>
                  <a:pt x="618157" y="1524213"/>
                </a:lnTo>
                <a:lnTo>
                  <a:pt x="0" y="1524213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410074" y="2126724"/>
            <a:ext cx="618490" cy="1524635"/>
          </a:xfrm>
          <a:custGeom>
            <a:avLst/>
            <a:gdLst/>
            <a:ahLst/>
            <a:cxnLst/>
            <a:rect l="l" t="t" r="r" b="b"/>
            <a:pathLst>
              <a:path w="618489" h="1524635">
                <a:moveTo>
                  <a:pt x="0" y="0"/>
                </a:moveTo>
                <a:lnTo>
                  <a:pt x="618157" y="0"/>
                </a:lnTo>
                <a:lnTo>
                  <a:pt x="618157" y="1524214"/>
                </a:lnTo>
                <a:lnTo>
                  <a:pt x="0" y="152421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381994" y="2693316"/>
            <a:ext cx="618490" cy="958215"/>
          </a:xfrm>
          <a:custGeom>
            <a:avLst/>
            <a:gdLst/>
            <a:ahLst/>
            <a:cxnLst/>
            <a:rect l="l" t="t" r="r" b="b"/>
            <a:pathLst>
              <a:path w="618490" h="958214">
                <a:moveTo>
                  <a:pt x="0" y="0"/>
                </a:moveTo>
                <a:lnTo>
                  <a:pt x="618157" y="0"/>
                </a:lnTo>
                <a:lnTo>
                  <a:pt x="618157" y="957620"/>
                </a:lnTo>
                <a:lnTo>
                  <a:pt x="0" y="957620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381994" y="2693316"/>
            <a:ext cx="618490" cy="958215"/>
          </a:xfrm>
          <a:custGeom>
            <a:avLst/>
            <a:gdLst/>
            <a:ahLst/>
            <a:cxnLst/>
            <a:rect l="l" t="t" r="r" b="b"/>
            <a:pathLst>
              <a:path w="618490" h="958214">
                <a:moveTo>
                  <a:pt x="0" y="0"/>
                </a:moveTo>
                <a:lnTo>
                  <a:pt x="618157" y="0"/>
                </a:lnTo>
                <a:lnTo>
                  <a:pt x="618157" y="957621"/>
                </a:lnTo>
                <a:lnTo>
                  <a:pt x="0" y="95762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733193" y="3650937"/>
            <a:ext cx="3943985" cy="0"/>
          </a:xfrm>
          <a:custGeom>
            <a:avLst/>
            <a:gdLst/>
            <a:ahLst/>
            <a:cxnLst/>
            <a:rect l="l" t="t" r="r" b="b"/>
            <a:pathLst>
              <a:path w="3943984" h="0">
                <a:moveTo>
                  <a:pt x="0" y="0"/>
                </a:moveTo>
                <a:lnTo>
                  <a:pt x="3943841" y="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4260932" y="2705100"/>
            <a:ext cx="318135" cy="1037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595959"/>
                </a:solidFill>
                <a:latin typeface="Calibri"/>
                <a:cs typeface="Calibri"/>
              </a:rPr>
              <a:t>10%</a:t>
            </a:r>
            <a:endParaRPr sz="1400">
              <a:latin typeface="Calibri"/>
              <a:cs typeface="Calibri"/>
            </a:endParaRPr>
          </a:p>
          <a:p>
            <a:pPr marL="89535">
              <a:lnSpc>
                <a:spcPct val="100000"/>
              </a:lnSpc>
              <a:spcBef>
                <a:spcPts val="1465"/>
              </a:spcBef>
            </a:pPr>
            <a:r>
              <a:rPr dirty="0" sz="1400" spc="-10">
                <a:solidFill>
                  <a:srgbClr val="595959"/>
                </a:solidFill>
                <a:latin typeface="Calibri"/>
                <a:cs typeface="Calibri"/>
              </a:rPr>
              <a:t>5%</a:t>
            </a:r>
            <a:endParaRPr sz="1400">
              <a:latin typeface="Calibri"/>
              <a:cs typeface="Calibri"/>
            </a:endParaRPr>
          </a:p>
          <a:p>
            <a:pPr marL="89535">
              <a:lnSpc>
                <a:spcPct val="100000"/>
              </a:lnSpc>
              <a:spcBef>
                <a:spcPts val="1460"/>
              </a:spcBef>
            </a:pPr>
            <a:r>
              <a:rPr dirty="0" sz="1400" spc="-10">
                <a:solidFill>
                  <a:srgbClr val="595959"/>
                </a:solidFill>
                <a:latin typeface="Calibri"/>
                <a:cs typeface="Calibri"/>
              </a:rPr>
              <a:t>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260932" y="1906523"/>
            <a:ext cx="316865" cy="638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solidFill>
                  <a:srgbClr val="595959"/>
                </a:solidFill>
                <a:latin typeface="Calibri"/>
                <a:cs typeface="Calibri"/>
              </a:rPr>
              <a:t>20%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65"/>
              </a:spcBef>
            </a:pPr>
            <a:r>
              <a:rPr dirty="0" sz="1400" spc="-10">
                <a:solidFill>
                  <a:srgbClr val="595959"/>
                </a:solidFill>
                <a:latin typeface="Calibri"/>
                <a:cs typeface="Calibri"/>
              </a:rPr>
              <a:t>15%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418955" y="3755644"/>
            <a:ext cx="61722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600" spc="-35" b="1">
                <a:latin typeface="Calibri"/>
                <a:cs typeface="Calibri"/>
              </a:rPr>
              <a:t>F</a:t>
            </a:r>
            <a:r>
              <a:rPr dirty="0" sz="1600" spc="10" b="1">
                <a:latin typeface="Calibri"/>
                <a:cs typeface="Calibri"/>
              </a:rPr>
              <a:t>a</a:t>
            </a:r>
            <a:r>
              <a:rPr dirty="0" sz="1600" spc="60" b="1">
                <a:latin typeface="Calibri"/>
                <a:cs typeface="Calibri"/>
              </a:rPr>
              <a:t>s</a:t>
            </a:r>
            <a:r>
              <a:rPr dirty="0" sz="1600" spc="-55" b="1">
                <a:latin typeface="Calibri"/>
                <a:cs typeface="Calibri"/>
              </a:rPr>
              <a:t>t</a:t>
            </a:r>
            <a:r>
              <a:rPr dirty="0" sz="1600" spc="5" b="1">
                <a:latin typeface="Calibri"/>
                <a:cs typeface="Calibri"/>
              </a:rPr>
              <a:t>i</a:t>
            </a:r>
            <a:r>
              <a:rPr dirty="0" sz="1600" spc="40" b="1">
                <a:latin typeface="Calibri"/>
                <a:cs typeface="Calibri"/>
              </a:rPr>
              <a:t>n</a:t>
            </a:r>
            <a:r>
              <a:rPr dirty="0" sz="1600" b="1">
                <a:latin typeface="Calibri"/>
                <a:cs typeface="Calibri"/>
              </a:rPr>
              <a:t>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246380" y="3755644"/>
            <a:ext cx="89598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600" spc="20" b="1">
                <a:latin typeface="Calibri"/>
                <a:cs typeface="Calibri"/>
              </a:rPr>
              <a:t>No</a:t>
            </a:r>
            <a:r>
              <a:rPr dirty="0" sz="1600" spc="-85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Fasting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335337" y="482091"/>
            <a:ext cx="24447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latin typeface="Calibri"/>
                <a:cs typeface="Calibri"/>
              </a:rPr>
              <a:t>Primary </a:t>
            </a:r>
            <a:r>
              <a:rPr dirty="0" sz="1600" spc="-10" b="1">
                <a:latin typeface="Calibri"/>
                <a:cs typeface="Calibri"/>
              </a:rPr>
              <a:t>Composite</a:t>
            </a:r>
            <a:r>
              <a:rPr dirty="0" sz="1600" spc="-3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Outcome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139952" y="411510"/>
            <a:ext cx="4824730" cy="3888740"/>
          </a:xfrm>
          <a:custGeom>
            <a:avLst/>
            <a:gdLst/>
            <a:ahLst/>
            <a:cxnLst/>
            <a:rect l="l" t="t" r="r" b="b"/>
            <a:pathLst>
              <a:path w="4824730" h="3888740">
                <a:moveTo>
                  <a:pt x="0" y="0"/>
                </a:moveTo>
                <a:lnTo>
                  <a:pt x="4824535" y="0"/>
                </a:lnTo>
                <a:lnTo>
                  <a:pt x="4824535" y="3888431"/>
                </a:lnTo>
                <a:lnTo>
                  <a:pt x="0" y="388843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4260932" y="1107947"/>
            <a:ext cx="4429125" cy="1536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  <a:tabLst>
                <a:tab pos="471805" algn="l"/>
                <a:tab pos="4415790" algn="l"/>
              </a:tabLst>
            </a:pPr>
            <a:r>
              <a:rPr dirty="0" sz="1400" spc="-10">
                <a:solidFill>
                  <a:srgbClr val="595959"/>
                </a:solidFill>
                <a:latin typeface="Calibri"/>
                <a:cs typeface="Calibri"/>
              </a:rPr>
              <a:t>30%	</a:t>
            </a:r>
            <a:r>
              <a:rPr dirty="0" u="sng" sz="1400" spc="-10">
                <a:solidFill>
                  <a:srgbClr val="595959"/>
                </a:solidFill>
                <a:uFill>
                  <a:solidFill>
                    <a:srgbClr val="F2F2F2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1465"/>
              </a:spcBef>
              <a:tabLst>
                <a:tab pos="471805" algn="l"/>
                <a:tab pos="4415790" algn="l"/>
              </a:tabLst>
            </a:pPr>
            <a:r>
              <a:rPr dirty="0" sz="1400" spc="-10">
                <a:solidFill>
                  <a:srgbClr val="595959"/>
                </a:solidFill>
                <a:latin typeface="Calibri"/>
                <a:cs typeface="Calibri"/>
              </a:rPr>
              <a:t>25%	</a:t>
            </a:r>
            <a:r>
              <a:rPr dirty="0" u="sng" sz="1400" spc="-10">
                <a:solidFill>
                  <a:srgbClr val="595959"/>
                </a:solidFill>
                <a:uFill>
                  <a:solidFill>
                    <a:srgbClr val="F2F2F2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470"/>
              </a:spcBef>
              <a:tabLst>
                <a:tab pos="757555" algn="l"/>
                <a:tab pos="3943350" algn="l"/>
              </a:tabLst>
            </a:pPr>
            <a:r>
              <a:rPr dirty="0" u="sng" sz="1600" strike="sngStrike">
                <a:uFill>
                  <a:solidFill>
                    <a:srgbClr val="D9D9D9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u="sng" sz="1600" spc="-5" strike="sngStrike"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19.1%	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50">
              <a:latin typeface="Calibri"/>
              <a:cs typeface="Calibri"/>
            </a:endParaRPr>
          </a:p>
          <a:p>
            <a:pPr algn="r" marR="713105">
              <a:lnSpc>
                <a:spcPct val="100000"/>
              </a:lnSpc>
              <a:spcBef>
                <a:spcPts val="5"/>
              </a:spcBef>
            </a:pPr>
            <a:r>
              <a:rPr dirty="0" sz="1600">
                <a:latin typeface="Calibri"/>
                <a:cs typeface="Calibri"/>
              </a:rPr>
              <a:t>12</a:t>
            </a:r>
            <a:r>
              <a:rPr dirty="0" sz="1600" spc="-5">
                <a:latin typeface="Calibri"/>
                <a:cs typeface="Calibri"/>
              </a:rPr>
              <a:t>.</a:t>
            </a:r>
            <a:r>
              <a:rPr dirty="0" sz="1600">
                <a:latin typeface="Calibri"/>
                <a:cs typeface="Calibri"/>
              </a:rPr>
              <a:t>0%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8434" y="935227"/>
            <a:ext cx="7519034" cy="1485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Significantly </a:t>
            </a:r>
            <a:r>
              <a:rPr dirty="0" sz="2400" spc="-15">
                <a:latin typeface="Calibri"/>
                <a:cs typeface="Calibri"/>
              </a:rPr>
              <a:t>better </a:t>
            </a:r>
            <a:r>
              <a:rPr dirty="0" sz="2400" spc="-10">
                <a:latin typeface="Calibri"/>
                <a:cs typeface="Calibri"/>
              </a:rPr>
              <a:t>patient </a:t>
            </a:r>
            <a:r>
              <a:rPr dirty="0" sz="2400" spc="-15">
                <a:latin typeface="Calibri"/>
                <a:cs typeface="Calibri"/>
              </a:rPr>
              <a:t>satisfaction scores </a:t>
            </a:r>
            <a:r>
              <a:rPr dirty="0" sz="2400" spc="-5">
                <a:latin typeface="Calibri"/>
                <a:cs typeface="Calibri"/>
              </a:rPr>
              <a:t>with </a:t>
            </a:r>
            <a:r>
              <a:rPr dirty="0" sz="2400">
                <a:latin typeface="Calibri"/>
                <a:cs typeface="Calibri"/>
              </a:rPr>
              <a:t>no</a:t>
            </a:r>
            <a:r>
              <a:rPr dirty="0" sz="2400" spc="9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fasting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300">
              <a:latin typeface="Calibri"/>
              <a:cs typeface="Calibri"/>
            </a:endParaRPr>
          </a:p>
          <a:p>
            <a:pPr marL="514984" marR="508634" indent="777875">
              <a:lnSpc>
                <a:spcPct val="100800"/>
              </a:lnSpc>
            </a:pPr>
            <a:r>
              <a:rPr dirty="0" sz="2400" spc="75" b="1">
                <a:latin typeface="Calibri"/>
                <a:cs typeface="Calibri"/>
              </a:rPr>
              <a:t>15±4.3 </a:t>
            </a:r>
            <a:r>
              <a:rPr dirty="0" sz="2400" spc="50">
                <a:latin typeface="Calibri"/>
                <a:cs typeface="Calibri"/>
              </a:rPr>
              <a:t>fasting verse </a:t>
            </a:r>
            <a:r>
              <a:rPr dirty="0" sz="2400" spc="75" b="1">
                <a:latin typeface="Calibri"/>
                <a:cs typeface="Calibri"/>
              </a:rPr>
              <a:t>11±4.0 </a:t>
            </a:r>
            <a:r>
              <a:rPr dirty="0" sz="2400" spc="60">
                <a:latin typeface="Calibri"/>
                <a:cs typeface="Calibri"/>
              </a:rPr>
              <a:t>no </a:t>
            </a:r>
            <a:r>
              <a:rPr dirty="0" sz="2400" spc="50">
                <a:latin typeface="Calibri"/>
                <a:cs typeface="Calibri"/>
              </a:rPr>
              <a:t>fasting  </a:t>
            </a:r>
            <a:r>
              <a:rPr dirty="0" sz="2400" spc="35">
                <a:latin typeface="Calibri"/>
                <a:cs typeface="Calibri"/>
              </a:rPr>
              <a:t>(Lower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120">
                <a:latin typeface="Calibri"/>
                <a:cs typeface="Calibri"/>
              </a:rPr>
              <a:t>scores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65">
                <a:latin typeface="Calibri"/>
                <a:cs typeface="Calibri"/>
              </a:rPr>
              <a:t>indicate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15">
                <a:latin typeface="Calibri"/>
                <a:cs typeface="Calibri"/>
              </a:rPr>
              <a:t>better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35">
                <a:latin typeface="Calibri"/>
                <a:cs typeface="Calibri"/>
              </a:rPr>
              <a:t>patient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70">
                <a:latin typeface="Calibri"/>
                <a:cs typeface="Calibri"/>
              </a:rPr>
              <a:t>satisfaction)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719" y="131571"/>
            <a:ext cx="108521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5"/>
              <a:t>R</a:t>
            </a:r>
            <a:r>
              <a:rPr dirty="0" spc="5"/>
              <a:t>e</a:t>
            </a:r>
            <a:r>
              <a:rPr dirty="0" spc="-10"/>
              <a:t>s</a:t>
            </a:r>
            <a:r>
              <a:rPr dirty="0" spc="-5"/>
              <a:t>u</a:t>
            </a:r>
            <a:r>
              <a:rPr dirty="0"/>
              <a:t>lts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49421" y="2863960"/>
          <a:ext cx="7651750" cy="110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160"/>
                <a:gridCol w="2808605"/>
                <a:gridCol w="1512570"/>
              </a:tblGrid>
              <a:tr h="463008">
                <a:tc>
                  <a:txBody>
                    <a:bodyPr/>
                    <a:lstStyle/>
                    <a:p>
                      <a:pPr marL="67945">
                        <a:lnSpc>
                          <a:spcPts val="2070"/>
                        </a:lnSpc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Patient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Satisfaction</a:t>
                      </a:r>
                      <a:r>
                        <a:rPr dirty="0" sz="18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Score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005694"/>
                      </a:solidFill>
                      <a:prstDash val="solid"/>
                    </a:lnL>
                    <a:lnR w="19050">
                      <a:solidFill>
                        <a:srgbClr val="005694"/>
                      </a:solidFill>
                      <a:prstDash val="solid"/>
                    </a:lnR>
                    <a:lnT w="19050">
                      <a:solidFill>
                        <a:srgbClr val="005694"/>
                      </a:solidFill>
                      <a:prstDash val="solid"/>
                    </a:lnT>
                    <a:lnB w="19050">
                      <a:solidFill>
                        <a:srgbClr val="005694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2070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Difference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005694"/>
                      </a:solidFill>
                      <a:prstDash val="solid"/>
                    </a:lnL>
                    <a:lnR w="19050">
                      <a:solidFill>
                        <a:srgbClr val="005694"/>
                      </a:solidFill>
                      <a:prstDash val="solid"/>
                    </a:lnR>
                    <a:lnT w="19050">
                      <a:solidFill>
                        <a:srgbClr val="005694"/>
                      </a:solidFill>
                      <a:prstDash val="solid"/>
                    </a:lnT>
                    <a:lnB w="19050">
                      <a:solidFill>
                        <a:srgbClr val="005694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70"/>
                        </a:lnSpc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Bayes</a:t>
                      </a:r>
                      <a:r>
                        <a:rPr dirty="0" sz="18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 b="1">
                          <a:latin typeface="Calibri"/>
                          <a:cs typeface="Calibri"/>
                        </a:rPr>
                        <a:t>Factor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005694"/>
                      </a:solidFill>
                      <a:prstDash val="solid"/>
                    </a:lnL>
                    <a:lnR w="19050">
                      <a:solidFill>
                        <a:srgbClr val="005694"/>
                      </a:solidFill>
                      <a:prstDash val="solid"/>
                    </a:lnR>
                    <a:lnT w="19050">
                      <a:solidFill>
                        <a:srgbClr val="005694"/>
                      </a:solidFill>
                      <a:prstDash val="solid"/>
                    </a:lnT>
                    <a:lnB w="19050">
                      <a:solidFill>
                        <a:srgbClr val="005694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</a:tr>
              <a:tr h="282766">
                <a:tc>
                  <a:txBody>
                    <a:bodyPr/>
                    <a:lstStyle/>
                    <a:p>
                      <a:pPr marL="67945">
                        <a:lnSpc>
                          <a:spcPts val="2050"/>
                        </a:lnSpc>
                      </a:pPr>
                      <a:r>
                        <a:rPr dirty="0" sz="1800" spc="-15" b="1">
                          <a:latin typeface="Calibri"/>
                          <a:cs typeface="Calibri"/>
                        </a:rPr>
                        <a:t>Estimate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800" spc="-10" b="1">
                          <a:latin typeface="Calibri"/>
                          <a:cs typeface="Calibri"/>
                        </a:rPr>
                        <a:t>Difference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8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CI)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005694"/>
                      </a:solidFill>
                      <a:prstDash val="solid"/>
                    </a:lnL>
                    <a:lnR w="19050">
                      <a:solidFill>
                        <a:srgbClr val="005694"/>
                      </a:solidFill>
                      <a:prstDash val="solid"/>
                    </a:lnR>
                    <a:lnT w="19050">
                      <a:solidFill>
                        <a:srgbClr val="005694"/>
                      </a:solidFill>
                      <a:prstDash val="solid"/>
                    </a:lnT>
                    <a:lnB w="19050">
                      <a:solidFill>
                        <a:srgbClr val="005694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5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-4.02 (-4.67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-3.34)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005694"/>
                      </a:solidFill>
                      <a:prstDash val="solid"/>
                    </a:lnL>
                    <a:lnR w="19050">
                      <a:solidFill>
                        <a:srgbClr val="005694"/>
                      </a:solidFill>
                      <a:prstDash val="solid"/>
                    </a:lnR>
                    <a:lnT w="19050">
                      <a:solidFill>
                        <a:srgbClr val="005694"/>
                      </a:solidFill>
                      <a:prstDash val="solid"/>
                    </a:lnT>
                    <a:lnB w="19050">
                      <a:solidFill>
                        <a:srgbClr val="005694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5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&gt;100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005694"/>
                      </a:solidFill>
                      <a:prstDash val="solid"/>
                    </a:lnL>
                    <a:lnR w="19050">
                      <a:solidFill>
                        <a:srgbClr val="005694"/>
                      </a:solidFill>
                      <a:prstDash val="solid"/>
                    </a:lnR>
                    <a:lnT w="19050">
                      <a:solidFill>
                        <a:srgbClr val="005694"/>
                      </a:solidFill>
                      <a:prstDash val="solid"/>
                    </a:lnT>
                    <a:lnB w="19050">
                      <a:solidFill>
                        <a:srgbClr val="005694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</a:tr>
              <a:tr h="348874">
                <a:tc gridSpan="3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CI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refers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credible</a:t>
                      </a:r>
                      <a:r>
                        <a:rPr dirty="0" sz="11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intervals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2384">
                    <a:lnL w="19050">
                      <a:solidFill>
                        <a:srgbClr val="005694"/>
                      </a:solidFill>
                      <a:prstDash val="solid"/>
                    </a:lnL>
                    <a:lnR w="19050">
                      <a:solidFill>
                        <a:srgbClr val="005694"/>
                      </a:solidFill>
                      <a:prstDash val="solid"/>
                    </a:lnR>
                    <a:lnT w="19050">
                      <a:solidFill>
                        <a:srgbClr val="005694"/>
                      </a:solidFill>
                      <a:prstDash val="solid"/>
                    </a:lnT>
                    <a:lnB w="19050">
                      <a:solidFill>
                        <a:srgbClr val="005694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39" y="223011"/>
            <a:ext cx="7687945" cy="4408805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2800" spc="-25" b="1">
                <a:solidFill>
                  <a:srgbClr val="AE1022"/>
                </a:solidFill>
                <a:latin typeface="Calibri"/>
                <a:cs typeface="Calibri"/>
              </a:rPr>
              <a:t>Key</a:t>
            </a:r>
            <a:r>
              <a:rPr dirty="0" sz="2800" spc="-5" b="1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AE1022"/>
                </a:solidFill>
                <a:latin typeface="Calibri"/>
                <a:cs typeface="Calibri"/>
              </a:rPr>
              <a:t>Messages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ct val="101400"/>
              </a:lnSpc>
              <a:spcBef>
                <a:spcPts val="745"/>
              </a:spcBef>
              <a:buClr>
                <a:srgbClr val="C00000"/>
              </a:buClr>
              <a:buAutoNum type="arabicPeriod"/>
              <a:tabLst>
                <a:tab pos="355600" algn="l"/>
              </a:tabLst>
            </a:pPr>
            <a:r>
              <a:rPr dirty="0" sz="2800" spc="-10">
                <a:latin typeface="Calibri"/>
                <a:cs typeface="Calibri"/>
              </a:rPr>
              <a:t>Removing </a:t>
            </a:r>
            <a:r>
              <a:rPr dirty="0" sz="2800" spc="-15">
                <a:latin typeface="Calibri"/>
                <a:cs typeface="Calibri"/>
              </a:rPr>
              <a:t>fasting requirements appears </a:t>
            </a:r>
            <a:r>
              <a:rPr dirty="0" sz="2800" spc="-25">
                <a:latin typeface="Calibri"/>
                <a:cs typeface="Calibri"/>
              </a:rPr>
              <a:t>safe </a:t>
            </a:r>
            <a:r>
              <a:rPr dirty="0" sz="2800" spc="-5">
                <a:latin typeface="Calibri"/>
                <a:cs typeface="Calibri"/>
              </a:rPr>
              <a:t>and is  </a:t>
            </a:r>
            <a:r>
              <a:rPr dirty="0" sz="2800" spc="-20">
                <a:latin typeface="Calibri"/>
                <a:cs typeface="Calibri"/>
              </a:rPr>
              <a:t>better </a:t>
            </a:r>
            <a:r>
              <a:rPr dirty="0" sz="2800" spc="-5">
                <a:latin typeface="Calibri"/>
                <a:cs typeface="Calibri"/>
              </a:rPr>
              <a:t>than </a:t>
            </a:r>
            <a:r>
              <a:rPr dirty="0" sz="2800" spc="-15">
                <a:latin typeface="Calibri"/>
                <a:cs typeface="Calibri"/>
              </a:rPr>
              <a:t>fasting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5">
                <a:latin typeface="Calibri"/>
                <a:cs typeface="Calibri"/>
              </a:rPr>
              <a:t>the </a:t>
            </a:r>
            <a:r>
              <a:rPr dirty="0" sz="2800" spc="-10">
                <a:latin typeface="Calibri"/>
                <a:cs typeface="Calibri"/>
              </a:rPr>
              <a:t>outcomes </a:t>
            </a:r>
            <a:r>
              <a:rPr dirty="0" sz="2800" spc="-15">
                <a:latin typeface="Calibri"/>
                <a:cs typeface="Calibri"/>
              </a:rPr>
              <a:t>we</a:t>
            </a:r>
            <a:r>
              <a:rPr dirty="0" sz="2800" spc="6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tested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00000"/>
              </a:buClr>
              <a:buFont typeface="Calibri"/>
              <a:buAutoNum type="arabicPeriod"/>
            </a:pPr>
            <a:endParaRPr sz="3750">
              <a:latin typeface="Calibri"/>
              <a:cs typeface="Calibri"/>
            </a:endParaRPr>
          </a:p>
          <a:p>
            <a:pPr marL="355600" marR="299085" indent="-342900">
              <a:lnSpc>
                <a:spcPct val="101400"/>
              </a:lnSpc>
              <a:spcBef>
                <a:spcPts val="5"/>
              </a:spcBef>
              <a:buClr>
                <a:srgbClr val="C00000"/>
              </a:buClr>
              <a:buAutoNum type="arabicPeriod"/>
              <a:tabLst>
                <a:tab pos="355600" algn="l"/>
              </a:tabLst>
            </a:pPr>
            <a:r>
              <a:rPr dirty="0" sz="2800" spc="-10">
                <a:latin typeface="Calibri"/>
                <a:cs typeface="Calibri"/>
              </a:rPr>
              <a:t>Removing </a:t>
            </a:r>
            <a:r>
              <a:rPr dirty="0" sz="2800" spc="-15">
                <a:latin typeface="Calibri"/>
                <a:cs typeface="Calibri"/>
              </a:rPr>
              <a:t>fasting requirements improves </a:t>
            </a:r>
            <a:r>
              <a:rPr dirty="0" sz="2800" spc="-10">
                <a:latin typeface="Calibri"/>
                <a:cs typeface="Calibri"/>
              </a:rPr>
              <a:t>patient  </a:t>
            </a:r>
            <a:r>
              <a:rPr dirty="0" sz="2800" spc="-15">
                <a:latin typeface="Calibri"/>
                <a:cs typeface="Calibri"/>
              </a:rPr>
              <a:t>satisfaction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C00000"/>
              </a:buClr>
              <a:buFont typeface="Calibri"/>
              <a:buAutoNum type="arabicPeriod"/>
            </a:pPr>
            <a:endParaRPr sz="3950">
              <a:latin typeface="Calibri"/>
              <a:cs typeface="Calibri"/>
            </a:endParaRPr>
          </a:p>
          <a:p>
            <a:pPr marL="355600" marR="114935" indent="-342900">
              <a:lnSpc>
                <a:spcPts val="3310"/>
              </a:lnSpc>
              <a:buClr>
                <a:srgbClr val="C00000"/>
              </a:buClr>
              <a:buAutoNum type="arabicPeriod"/>
              <a:tabLst>
                <a:tab pos="355600" algn="l"/>
              </a:tabLst>
            </a:pPr>
            <a:r>
              <a:rPr dirty="0" sz="2800" spc="-5">
                <a:latin typeface="Calibri"/>
                <a:cs typeface="Calibri"/>
              </a:rPr>
              <a:t>This, with prior </a:t>
            </a:r>
            <a:r>
              <a:rPr dirty="0" sz="2800" spc="-10">
                <a:latin typeface="Calibri"/>
                <a:cs typeface="Calibri"/>
              </a:rPr>
              <a:t>studies, </a:t>
            </a:r>
            <a:r>
              <a:rPr dirty="0" sz="2800" spc="-5">
                <a:latin typeface="Calibri"/>
                <a:cs typeface="Calibri"/>
              </a:rPr>
              <a:t>supports </a:t>
            </a:r>
            <a:r>
              <a:rPr dirty="0" sz="2800" spc="-10">
                <a:latin typeface="Calibri"/>
                <a:cs typeface="Calibri"/>
              </a:rPr>
              <a:t>removing </a:t>
            </a:r>
            <a:r>
              <a:rPr dirty="0" sz="2800" spc="-15">
                <a:latin typeface="Calibri"/>
                <a:cs typeface="Calibri"/>
              </a:rPr>
              <a:t>fasting  requirements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5">
                <a:latin typeface="Calibri"/>
                <a:cs typeface="Calibri"/>
              </a:rPr>
              <a:t>these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procedures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357" y="259587"/>
            <a:ext cx="302958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75"/>
              <a:t>Take </a:t>
            </a:r>
            <a:r>
              <a:rPr dirty="0" spc="-5"/>
              <a:t>Home</a:t>
            </a:r>
            <a:r>
              <a:rPr dirty="0" spc="25"/>
              <a:t> </a:t>
            </a:r>
            <a:r>
              <a:rPr dirty="0" spc="-10"/>
              <a:t>Message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846" y="1372108"/>
            <a:ext cx="7952740" cy="194310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algn="ctr" marL="12065" marR="5080" indent="1905">
              <a:lnSpc>
                <a:spcPct val="150400"/>
              </a:lnSpc>
              <a:spcBef>
                <a:spcPts val="35"/>
              </a:spcBef>
            </a:pPr>
            <a:r>
              <a:rPr dirty="0" sz="2800" spc="-10">
                <a:latin typeface="Calibri"/>
                <a:cs typeface="Calibri"/>
              </a:rPr>
              <a:t>Removing </a:t>
            </a:r>
            <a:r>
              <a:rPr dirty="0" sz="2800" spc="-15">
                <a:latin typeface="Calibri"/>
                <a:cs typeface="Calibri"/>
              </a:rPr>
              <a:t>fasting requirements was </a:t>
            </a:r>
            <a:r>
              <a:rPr dirty="0" sz="2800" spc="-25">
                <a:latin typeface="Calibri"/>
                <a:cs typeface="Calibri"/>
              </a:rPr>
              <a:t>safe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15">
                <a:latin typeface="Calibri"/>
                <a:cs typeface="Calibri"/>
              </a:rPr>
              <a:t>improved  satisfaction </a:t>
            </a:r>
            <a:r>
              <a:rPr dirty="0" sz="2800" spc="-25">
                <a:latin typeface="Calibri"/>
                <a:cs typeface="Calibri"/>
              </a:rPr>
              <a:t>for </a:t>
            </a:r>
            <a:r>
              <a:rPr dirty="0" sz="2800" spc="-10">
                <a:latin typeface="Calibri"/>
                <a:cs typeface="Calibri"/>
              </a:rPr>
              <a:t>patients undergoing </a:t>
            </a:r>
            <a:r>
              <a:rPr dirty="0" sz="2800" spc="-15">
                <a:latin typeface="Calibri"/>
                <a:cs typeface="Calibri"/>
              </a:rPr>
              <a:t>cardiac procedures  </a:t>
            </a:r>
            <a:r>
              <a:rPr dirty="0" sz="2800" spc="-5">
                <a:latin typeface="Calibri"/>
                <a:cs typeface="Calibri"/>
              </a:rPr>
              <a:t>with conscious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sedation.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2024-09-01T14:02:41Z</dcterms:created>
  <dcterms:modified xsi:type="dcterms:W3CDTF">2024-09-01T14:02:41Z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2024-08-31T00:00:00Z</vt:filetime>
  </property>
  <property fmtid="{D5CDD505-2E9C-101B-9397-08002B2CF9AE}" pid="3" name="LastSaved">
    <vt:filetime>2024-09-01T00:00:00Z</vt:filetime>
  </property>
</Properties>
</file>