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92800" y="5765800"/>
            <a:ext cx="1497375" cy="5409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02200" y="5651500"/>
            <a:ext cx="765852" cy="76585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62500" y="1270000"/>
            <a:ext cx="2396612" cy="1143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7834" y="2306634"/>
            <a:ext cx="11375390" cy="1640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756900" y="6375400"/>
            <a:ext cx="1135843" cy="41036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23500" y="6375400"/>
            <a:ext cx="410368" cy="41036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8600" y="6311900"/>
            <a:ext cx="1070819" cy="510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267" y="146899"/>
            <a:ext cx="11645900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4466" y="1709215"/>
            <a:ext cx="8582660" cy="3554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71963" y="6493743"/>
            <a:ext cx="1306829" cy="26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1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5300"/>
              <a:t>Results</a:t>
            </a:r>
            <a:r>
              <a:rPr dirty="0" sz="5300" spc="-100"/>
              <a:t> </a:t>
            </a:r>
            <a:r>
              <a:rPr dirty="0" sz="5300"/>
              <a:t>of</a:t>
            </a:r>
            <a:r>
              <a:rPr dirty="0" sz="5300" spc="-95"/>
              <a:t> </a:t>
            </a:r>
            <a:r>
              <a:rPr dirty="0" sz="5300"/>
              <a:t>the</a:t>
            </a:r>
            <a:r>
              <a:rPr dirty="0" sz="5300" spc="-95"/>
              <a:t> </a:t>
            </a:r>
            <a:r>
              <a:rPr dirty="0" sz="5300"/>
              <a:t>REDUCED</a:t>
            </a:r>
            <a:r>
              <a:rPr dirty="0" sz="5300" spc="-95"/>
              <a:t> </a:t>
            </a:r>
            <a:r>
              <a:rPr dirty="0" sz="5300"/>
              <a:t>1</a:t>
            </a:r>
            <a:r>
              <a:rPr dirty="0" sz="5300" spc="-95"/>
              <a:t> </a:t>
            </a:r>
            <a:r>
              <a:rPr dirty="0" sz="5300"/>
              <a:t>study</a:t>
            </a:r>
            <a:r>
              <a:rPr dirty="0" sz="5300" spc="-90"/>
              <a:t> </a:t>
            </a:r>
            <a:r>
              <a:rPr dirty="0" sz="5300" spc="-10"/>
              <a:t>assessing </a:t>
            </a:r>
            <a:r>
              <a:rPr dirty="0" sz="5300"/>
              <a:t>the</a:t>
            </a:r>
            <a:r>
              <a:rPr dirty="0" sz="5300" spc="-120"/>
              <a:t> </a:t>
            </a:r>
            <a:r>
              <a:rPr dirty="0" sz="5300"/>
              <a:t>TIVUS</a:t>
            </a:r>
            <a:r>
              <a:rPr dirty="0" sz="5300" spc="-120"/>
              <a:t> </a:t>
            </a:r>
            <a:r>
              <a:rPr dirty="0" sz="5300" spc="-25"/>
              <a:t>system</a:t>
            </a:r>
            <a:r>
              <a:rPr dirty="0" sz="5300" spc="-114"/>
              <a:t> </a:t>
            </a:r>
            <a:r>
              <a:rPr dirty="0" sz="5300"/>
              <a:t>in</a:t>
            </a:r>
            <a:r>
              <a:rPr dirty="0" sz="5300" spc="-120"/>
              <a:t> </a:t>
            </a:r>
            <a:r>
              <a:rPr dirty="0" sz="5300"/>
              <a:t>renal</a:t>
            </a:r>
            <a:r>
              <a:rPr dirty="0" sz="5300" spc="-120"/>
              <a:t> </a:t>
            </a:r>
            <a:r>
              <a:rPr dirty="0" sz="5300" spc="-10"/>
              <a:t>denervation</a:t>
            </a:r>
            <a:endParaRPr sz="5300"/>
          </a:p>
        </p:txBody>
      </p:sp>
      <p:sp>
        <p:nvSpPr>
          <p:cNvPr id="3" name="object 3" descr=""/>
          <p:cNvSpPr txBox="1"/>
          <p:nvPr/>
        </p:nvSpPr>
        <p:spPr>
          <a:xfrm>
            <a:off x="1063317" y="4297985"/>
            <a:ext cx="102889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86560" marR="5080" indent="-167449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James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Zidar,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Michael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Jonas,</a:t>
            </a:r>
            <a:r>
              <a:rPr dirty="0" sz="18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Andre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Paixao,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Max</a:t>
            </a:r>
            <a:r>
              <a:rPr dirty="0" sz="18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Arroyo,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Matos,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Gabby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Elbaz-Greener,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Iddo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Ben-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Dov,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Christian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Spaulding,</a:t>
            </a:r>
            <a:r>
              <a:rPr dirty="0" sz="1800" spc="3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Ajay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Kirtane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REDUCED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Investigators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70"/>
              <a:t> </a:t>
            </a:r>
            <a:r>
              <a:rPr dirty="0"/>
              <a:t>1</a:t>
            </a:r>
            <a:r>
              <a:rPr dirty="0" spc="-65"/>
              <a:t> </a:t>
            </a:r>
            <a:r>
              <a:rPr dirty="0"/>
              <a:t>Pilot</a:t>
            </a:r>
            <a:r>
              <a:rPr dirty="0" spc="-65"/>
              <a:t> </a:t>
            </a:r>
            <a:r>
              <a:rPr dirty="0"/>
              <a:t>Study:</a:t>
            </a:r>
            <a:r>
              <a:rPr dirty="0" spc="-65"/>
              <a:t> </a:t>
            </a:r>
            <a:r>
              <a:rPr dirty="0"/>
              <a:t>1</a:t>
            </a:r>
            <a:r>
              <a:rPr dirty="0" spc="-60"/>
              <a:t> </a:t>
            </a:r>
            <a:r>
              <a:rPr dirty="0"/>
              <a:t>month</a:t>
            </a:r>
            <a:r>
              <a:rPr dirty="0" spc="-70"/>
              <a:t> </a:t>
            </a:r>
            <a:r>
              <a:rPr dirty="0"/>
              <a:t>safety</a:t>
            </a:r>
            <a:r>
              <a:rPr dirty="0" spc="-65"/>
              <a:t> </a:t>
            </a:r>
            <a:r>
              <a:rPr dirty="0" spc="-10"/>
              <a:t>end-points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107338" y="2694419"/>
            <a:ext cx="10438130" cy="2371090"/>
          </a:xfrm>
          <a:custGeom>
            <a:avLst/>
            <a:gdLst/>
            <a:ahLst/>
            <a:cxnLst/>
            <a:rect l="l" t="t" r="r" b="b"/>
            <a:pathLst>
              <a:path w="10438130" h="2371090">
                <a:moveTo>
                  <a:pt x="10437978" y="0"/>
                </a:moveTo>
                <a:lnTo>
                  <a:pt x="7911617" y="0"/>
                </a:lnTo>
                <a:lnTo>
                  <a:pt x="4313174" y="0"/>
                </a:lnTo>
                <a:lnTo>
                  <a:pt x="0" y="0"/>
                </a:lnTo>
                <a:lnTo>
                  <a:pt x="0" y="1193863"/>
                </a:lnTo>
                <a:lnTo>
                  <a:pt x="0" y="2370963"/>
                </a:lnTo>
                <a:lnTo>
                  <a:pt x="4313174" y="2370963"/>
                </a:lnTo>
                <a:lnTo>
                  <a:pt x="7911617" y="2370963"/>
                </a:lnTo>
                <a:lnTo>
                  <a:pt x="10437978" y="2370963"/>
                </a:lnTo>
                <a:lnTo>
                  <a:pt x="10437978" y="1193863"/>
                </a:lnTo>
                <a:lnTo>
                  <a:pt x="10437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426233" y="1879685"/>
            <a:ext cx="3403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Endpoints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for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Adjudication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9621349" y="1462718"/>
            <a:ext cx="1322070" cy="808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985">
              <a:lnSpc>
                <a:spcPct val="107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Days</a:t>
            </a:r>
            <a:r>
              <a:rPr dirty="0" sz="2400" spc="-110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after Procedure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38933" y="2656575"/>
            <a:ext cx="3003550" cy="808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7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Vascular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Access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Site </a:t>
            </a:r>
            <a:r>
              <a:rPr dirty="0" sz="2400" spc="-10">
                <a:latin typeface="Calibri"/>
                <a:cs typeface="Calibri"/>
              </a:rPr>
              <a:t>Complications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128159" y="3098942"/>
            <a:ext cx="321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Calibri"/>
                <a:cs typeface="Calibri"/>
              </a:rPr>
              <a:t>21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113062" y="1879685"/>
            <a:ext cx="3808729" cy="2804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Adverse</a:t>
            </a:r>
            <a:r>
              <a:rPr dirty="0" sz="2400" spc="-12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Event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Calibri"/>
                <a:cs typeface="Calibri"/>
              </a:rPr>
              <a:t>Access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site: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Pseudoaneurysm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13900"/>
              </a:lnSpc>
              <a:spcBef>
                <a:spcPts val="5"/>
              </a:spcBef>
            </a:pPr>
            <a:r>
              <a:rPr dirty="0" sz="2400">
                <a:latin typeface="Calibri"/>
                <a:cs typeface="Calibri"/>
              </a:rPr>
              <a:t>eGFR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dropped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after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procedure </a:t>
            </a:r>
            <a:r>
              <a:rPr dirty="0" sz="2400">
                <a:latin typeface="Calibri"/>
                <a:cs typeface="Calibri"/>
              </a:rPr>
              <a:t>at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31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stabilized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at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55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38933" y="4292798"/>
            <a:ext cx="1687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Renal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disease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161593" y="4292798"/>
            <a:ext cx="3236595" cy="1296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29845">
              <a:lnSpc>
                <a:spcPct val="100000"/>
              </a:lnSpc>
              <a:spcBef>
                <a:spcPts val="100"/>
              </a:spcBef>
            </a:pPr>
            <a:r>
              <a:rPr dirty="0" sz="2400" spc="-5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30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i="1">
                <a:latin typeface="Calibri"/>
                <a:cs typeface="Calibri"/>
              </a:rPr>
              <a:t>All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events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were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adjudicated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by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CEC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6530340" algn="l"/>
              </a:tabLst>
            </a:pPr>
            <a:r>
              <a:rPr dirty="0"/>
              <a:t>Renal</a:t>
            </a:r>
            <a:r>
              <a:rPr dirty="0" spc="-55"/>
              <a:t> </a:t>
            </a:r>
            <a:r>
              <a:rPr dirty="0"/>
              <a:t>Denervation</a:t>
            </a:r>
            <a:r>
              <a:rPr dirty="0" spc="-55"/>
              <a:t> </a:t>
            </a:r>
            <a:r>
              <a:rPr dirty="0"/>
              <a:t>with</a:t>
            </a:r>
            <a:r>
              <a:rPr dirty="0" spc="-5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 spc="-10"/>
              <a:t>TIVUS</a:t>
            </a:r>
            <a:r>
              <a:rPr dirty="0" baseline="24691" sz="3375" spc="-15"/>
              <a:t>TM</a:t>
            </a:r>
            <a:r>
              <a:rPr dirty="0" baseline="24691" sz="3375"/>
              <a:t>	</a:t>
            </a:r>
            <a:r>
              <a:rPr dirty="0" sz="3400"/>
              <a:t>Sonivie</a:t>
            </a:r>
            <a:r>
              <a:rPr dirty="0" sz="3400" spc="10"/>
              <a:t> </a:t>
            </a:r>
            <a:r>
              <a:rPr dirty="0" sz="3400" spc="-30"/>
              <a:t>Ultra-</a:t>
            </a:r>
            <a:r>
              <a:rPr dirty="0" sz="3400"/>
              <a:t>Sound</a:t>
            </a:r>
            <a:r>
              <a:rPr dirty="0" sz="3400" spc="10"/>
              <a:t> </a:t>
            </a:r>
            <a:r>
              <a:rPr dirty="0" sz="3400" spc="-10"/>
              <a:t>Catheter</a:t>
            </a:r>
            <a:endParaRPr sz="3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39776" y="1378038"/>
            <a:ext cx="11704955" cy="4224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790575">
              <a:lnSpc>
                <a:spcPct val="100000"/>
              </a:lnSpc>
              <a:spcBef>
                <a:spcPts val="100"/>
              </a:spcBef>
              <a:tabLst>
                <a:tab pos="3877945" algn="l"/>
              </a:tabLst>
            </a:pP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REDUCED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pilot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trial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20">
                <a:latin typeface="Calibri"/>
                <a:cs typeface="Calibri"/>
              </a:rPr>
              <a:t>demonstrates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effectiveness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safety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TIVUS</a:t>
            </a:r>
            <a:r>
              <a:rPr dirty="0" sz="2800" spc="-215">
                <a:latin typeface="Calibri"/>
                <a:cs typeface="Calibri"/>
              </a:rPr>
              <a:t> </a:t>
            </a:r>
            <a:r>
              <a:rPr dirty="0" baseline="25525" sz="2775">
                <a:latin typeface="Calibri"/>
                <a:cs typeface="Calibri"/>
              </a:rPr>
              <a:t>TM</a:t>
            </a:r>
            <a:r>
              <a:rPr dirty="0" baseline="25525" sz="2775" spc="217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catheter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3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months</a:t>
            </a:r>
            <a:endParaRPr sz="2800">
              <a:latin typeface="Calibri"/>
              <a:cs typeface="Calibri"/>
            </a:endParaRPr>
          </a:p>
          <a:p>
            <a:pPr marL="1041400" indent="-381635">
              <a:lnSpc>
                <a:spcPct val="100000"/>
              </a:lnSpc>
              <a:spcBef>
                <a:spcPts val="665"/>
              </a:spcBef>
              <a:buSzPct val="101886"/>
              <a:buFont typeface="Arial"/>
              <a:buChar char="•"/>
              <a:tabLst>
                <a:tab pos="1041400" algn="l"/>
              </a:tabLst>
            </a:pPr>
            <a:r>
              <a:rPr dirty="0" sz="2650">
                <a:latin typeface="Calibri"/>
                <a:cs typeface="Calibri"/>
              </a:rPr>
              <a:t>12.0mmHg</a:t>
            </a:r>
            <a:r>
              <a:rPr dirty="0" sz="2650" spc="-5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reduction</a:t>
            </a:r>
            <a:r>
              <a:rPr dirty="0" sz="2650" spc="-4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in</a:t>
            </a:r>
            <a:r>
              <a:rPr dirty="0" sz="2650" spc="-4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daytime</a:t>
            </a:r>
            <a:r>
              <a:rPr dirty="0" sz="2650" spc="-4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systolic</a:t>
            </a:r>
            <a:r>
              <a:rPr dirty="0" sz="2650" spc="-4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ambulatory</a:t>
            </a:r>
            <a:r>
              <a:rPr dirty="0" sz="2650" spc="-4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blood</a:t>
            </a:r>
            <a:r>
              <a:rPr dirty="0" sz="2650" spc="-40">
                <a:latin typeface="Calibri"/>
                <a:cs typeface="Calibri"/>
              </a:rPr>
              <a:t> </a:t>
            </a:r>
            <a:r>
              <a:rPr dirty="0" sz="2650" spc="-10">
                <a:latin typeface="Calibri"/>
                <a:cs typeface="Calibri"/>
              </a:rPr>
              <a:t>pressure</a:t>
            </a:r>
            <a:endParaRPr sz="2650">
              <a:latin typeface="Calibri"/>
              <a:cs typeface="Calibri"/>
            </a:endParaRPr>
          </a:p>
          <a:p>
            <a:pPr marL="1040765" marR="596265" indent="-381000">
              <a:lnSpc>
                <a:spcPct val="100600"/>
              </a:lnSpc>
              <a:spcBef>
                <a:spcPts val="640"/>
              </a:spcBef>
              <a:buChar char="•"/>
              <a:tabLst>
                <a:tab pos="1040765" algn="l"/>
                <a:tab pos="1118235" algn="l"/>
              </a:tabLst>
            </a:pPr>
            <a:r>
              <a:rPr dirty="0" sz="2700">
                <a:latin typeface="Arial"/>
                <a:cs typeface="Arial"/>
              </a:rPr>
              <a:t>	</a:t>
            </a:r>
            <a:r>
              <a:rPr dirty="0" sz="2650">
                <a:latin typeface="Calibri"/>
                <a:cs typeface="Calibri"/>
              </a:rPr>
              <a:t>13.5mmHg</a:t>
            </a:r>
            <a:r>
              <a:rPr dirty="0" sz="2650" spc="-4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and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8.5mmHg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reductions</a:t>
            </a:r>
            <a:r>
              <a:rPr dirty="0" sz="2650" spc="-4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in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office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systolic</a:t>
            </a:r>
            <a:r>
              <a:rPr dirty="0" sz="2650" spc="-4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and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diastolic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 spc="-10">
                <a:latin typeface="Calibri"/>
                <a:cs typeface="Calibri"/>
              </a:rPr>
              <a:t>blood pressures</a:t>
            </a:r>
            <a:endParaRPr sz="2650">
              <a:latin typeface="Calibri"/>
              <a:cs typeface="Calibri"/>
            </a:endParaRPr>
          </a:p>
          <a:p>
            <a:pPr marL="1041400" indent="-381635">
              <a:lnSpc>
                <a:spcPct val="100000"/>
              </a:lnSpc>
              <a:spcBef>
                <a:spcPts val="655"/>
              </a:spcBef>
              <a:buSzPct val="101886"/>
              <a:buFont typeface="Arial"/>
              <a:buChar char="•"/>
              <a:tabLst>
                <a:tab pos="1041400" algn="l"/>
                <a:tab pos="3588385" algn="l"/>
                <a:tab pos="7813675" algn="l"/>
              </a:tabLst>
            </a:pPr>
            <a:r>
              <a:rPr dirty="0" sz="2650">
                <a:latin typeface="Calibri"/>
                <a:cs typeface="Calibri"/>
              </a:rPr>
              <a:t>78.4%</a:t>
            </a:r>
            <a:r>
              <a:rPr dirty="0" sz="2650" spc="-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of </a:t>
            </a:r>
            <a:r>
              <a:rPr dirty="0" sz="2650" spc="-10">
                <a:latin typeface="Calibri"/>
                <a:cs typeface="Calibri"/>
              </a:rPr>
              <a:t>patients</a:t>
            </a:r>
            <a:r>
              <a:rPr dirty="0" sz="2650">
                <a:latin typeface="Calibri"/>
                <a:cs typeface="Calibri"/>
              </a:rPr>
              <a:t>	achieved</a:t>
            </a:r>
            <a:r>
              <a:rPr dirty="0" sz="2650" spc="-1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≥</a:t>
            </a:r>
            <a:r>
              <a:rPr dirty="0" sz="2650" spc="-1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5</a:t>
            </a:r>
            <a:r>
              <a:rPr dirty="0" sz="2650" spc="-1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mm</a:t>
            </a:r>
            <a:r>
              <a:rPr dirty="0" sz="2650" spc="-1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reduction</a:t>
            </a:r>
            <a:r>
              <a:rPr dirty="0" sz="2650" spc="-10">
                <a:latin typeface="Calibri"/>
                <a:cs typeface="Calibri"/>
              </a:rPr>
              <a:t> </a:t>
            </a:r>
            <a:r>
              <a:rPr dirty="0" sz="2650" spc="-25">
                <a:latin typeface="Calibri"/>
                <a:cs typeface="Calibri"/>
              </a:rPr>
              <a:t>in</a:t>
            </a:r>
            <a:r>
              <a:rPr dirty="0" sz="2650">
                <a:latin typeface="Calibri"/>
                <a:cs typeface="Calibri"/>
              </a:rPr>
              <a:t>	daytime</a:t>
            </a:r>
            <a:r>
              <a:rPr dirty="0" sz="2650" spc="-9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systolic</a:t>
            </a:r>
            <a:r>
              <a:rPr dirty="0" sz="2650" spc="-85">
                <a:latin typeface="Calibri"/>
                <a:cs typeface="Calibri"/>
              </a:rPr>
              <a:t> </a:t>
            </a:r>
            <a:r>
              <a:rPr dirty="0" sz="2650" spc="-10">
                <a:latin typeface="Calibri"/>
                <a:cs typeface="Calibri"/>
              </a:rPr>
              <a:t>ambulatory</a:t>
            </a:r>
            <a:endParaRPr sz="2650">
              <a:latin typeface="Calibri"/>
              <a:cs typeface="Calibri"/>
            </a:endParaRPr>
          </a:p>
          <a:p>
            <a:pPr marL="1040765">
              <a:lnSpc>
                <a:spcPct val="100000"/>
              </a:lnSpc>
              <a:spcBef>
                <a:spcPts val="20"/>
              </a:spcBef>
            </a:pPr>
            <a:r>
              <a:rPr dirty="0" sz="2650">
                <a:latin typeface="Calibri"/>
                <a:cs typeface="Calibri"/>
              </a:rPr>
              <a:t>blood</a:t>
            </a:r>
            <a:r>
              <a:rPr dirty="0" sz="2650" spc="-20">
                <a:latin typeface="Calibri"/>
                <a:cs typeface="Calibri"/>
              </a:rPr>
              <a:t> </a:t>
            </a:r>
            <a:r>
              <a:rPr dirty="0" sz="2650" spc="-10">
                <a:latin typeface="Calibri"/>
                <a:cs typeface="Calibri"/>
              </a:rPr>
              <a:t>pressure</a:t>
            </a:r>
            <a:endParaRPr sz="2650">
              <a:latin typeface="Calibri"/>
              <a:cs typeface="Calibri"/>
            </a:endParaRPr>
          </a:p>
          <a:p>
            <a:pPr marL="1041400" indent="-381635">
              <a:lnSpc>
                <a:spcPct val="100000"/>
              </a:lnSpc>
              <a:spcBef>
                <a:spcPts val="660"/>
              </a:spcBef>
              <a:buSzPct val="101886"/>
              <a:buFont typeface="Arial"/>
              <a:buChar char="•"/>
              <a:tabLst>
                <a:tab pos="1041400" algn="l"/>
              </a:tabLst>
            </a:pPr>
            <a:r>
              <a:rPr dirty="0" sz="2650">
                <a:latin typeface="Calibri"/>
                <a:cs typeface="Calibri"/>
              </a:rPr>
              <a:t>No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device</a:t>
            </a:r>
            <a:r>
              <a:rPr dirty="0" sz="2650" spc="-3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related</a:t>
            </a:r>
            <a:r>
              <a:rPr dirty="0" sz="2650" spc="-30">
                <a:latin typeface="Calibri"/>
                <a:cs typeface="Calibri"/>
              </a:rPr>
              <a:t> </a:t>
            </a:r>
            <a:r>
              <a:rPr dirty="0" sz="2650">
                <a:latin typeface="Calibri"/>
                <a:cs typeface="Calibri"/>
              </a:rPr>
              <a:t>adverse</a:t>
            </a:r>
            <a:r>
              <a:rPr dirty="0" sz="2650" spc="-35">
                <a:latin typeface="Calibri"/>
                <a:cs typeface="Calibri"/>
              </a:rPr>
              <a:t> </a:t>
            </a:r>
            <a:r>
              <a:rPr dirty="0" sz="2650" spc="-10">
                <a:latin typeface="Calibri"/>
                <a:cs typeface="Calibri"/>
              </a:rPr>
              <a:t>event</a:t>
            </a:r>
            <a:endParaRPr sz="26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THRIVE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pivotal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study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being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actively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discussed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FDA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54928" y="3679443"/>
            <a:ext cx="2880360" cy="5943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10" b="0">
                <a:latin typeface="Calibri Light"/>
                <a:cs typeface="Calibri Light"/>
              </a:rPr>
              <a:t>PCRonline.com</a:t>
            </a:r>
            <a:endParaRPr sz="370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8100" y="2603500"/>
            <a:ext cx="1958276" cy="822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Potential</a:t>
            </a:r>
            <a:r>
              <a:rPr dirty="0" spc="-95"/>
              <a:t> </a:t>
            </a:r>
            <a:r>
              <a:rPr dirty="0"/>
              <a:t>conflicts</a:t>
            </a:r>
            <a:r>
              <a:rPr dirty="0" spc="-95"/>
              <a:t> </a:t>
            </a:r>
            <a:r>
              <a:rPr dirty="0"/>
              <a:t>of</a:t>
            </a:r>
            <a:r>
              <a:rPr dirty="0" spc="-90"/>
              <a:t> </a:t>
            </a:r>
            <a:r>
              <a:rPr dirty="0" spc="-10"/>
              <a:t>interest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5402" y="1160496"/>
            <a:ext cx="10518140" cy="198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latin typeface="Calibri"/>
                <a:cs typeface="Calibri"/>
              </a:rPr>
              <a:t>Speaker's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name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: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James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Zidar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85"/>
              </a:spcBef>
            </a:pPr>
            <a:endParaRPr sz="2800">
              <a:latin typeface="Calibri"/>
              <a:cs typeface="Calibri"/>
            </a:endParaRPr>
          </a:p>
          <a:p>
            <a:pPr marL="156845" marR="5080">
              <a:lnSpc>
                <a:spcPts val="3460"/>
              </a:lnSpc>
            </a:pPr>
            <a:r>
              <a:rPr dirty="0" sz="3200">
                <a:latin typeface="Calibri"/>
                <a:cs typeface="Calibri"/>
              </a:rPr>
              <a:t>Within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past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12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months,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my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spouse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have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had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financial interest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affiliation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organizations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listed: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9826" y="3688005"/>
            <a:ext cx="5998845" cy="1558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95"/>
              </a:spcBef>
            </a:pPr>
            <a:r>
              <a:rPr dirty="0" sz="2800">
                <a:latin typeface="Calibri"/>
                <a:cs typeface="Calibri"/>
              </a:rPr>
              <a:t>Receipt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honoraria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consultation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fees: </a:t>
            </a:r>
            <a:r>
              <a:rPr dirty="0" sz="2800">
                <a:latin typeface="Calibri"/>
                <a:cs typeface="Calibri"/>
              </a:rPr>
              <a:t>Stock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shareholder: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2800" spc="-10">
                <a:latin typeface="Calibri"/>
                <a:cs typeface="Calibri"/>
              </a:rPr>
              <a:t>Grant/research</a:t>
            </a:r>
            <a:r>
              <a:rPr dirty="0" sz="2800" spc="-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support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59425" y="3688005"/>
            <a:ext cx="1044575" cy="1558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95"/>
              </a:spcBef>
            </a:pPr>
            <a:r>
              <a:rPr dirty="0" sz="2800" spc="-10" i="1">
                <a:latin typeface="Calibri"/>
                <a:cs typeface="Calibri"/>
              </a:rPr>
              <a:t>Cordis</a:t>
            </a:r>
            <a:r>
              <a:rPr dirty="0" sz="2800" spc="-10" i="1">
                <a:latin typeface="Calibri"/>
                <a:cs typeface="Calibri"/>
              </a:rPr>
              <a:t> </a:t>
            </a:r>
            <a:r>
              <a:rPr dirty="0" sz="2800" spc="-20" i="1">
                <a:latin typeface="Calibri"/>
                <a:cs typeface="Calibri"/>
              </a:rPr>
              <a:t>None </a:t>
            </a:r>
            <a:r>
              <a:rPr dirty="0" sz="2800" spc="-10" i="1">
                <a:latin typeface="Calibri"/>
                <a:cs typeface="Calibri"/>
              </a:rPr>
              <a:t>Sonivie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567" y="307427"/>
            <a:ext cx="117817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TIVUS</a:t>
            </a:r>
            <a:r>
              <a:rPr dirty="0" baseline="25089" sz="2325"/>
              <a:t>TM</a:t>
            </a:r>
            <a:r>
              <a:rPr dirty="0" baseline="25089" sz="2325" spc="172"/>
              <a:t> </a:t>
            </a:r>
            <a:r>
              <a:rPr dirty="0" sz="2400"/>
              <a:t>RMD</a:t>
            </a:r>
            <a:r>
              <a:rPr dirty="0" sz="2400" spc="-75"/>
              <a:t> </a:t>
            </a:r>
            <a:r>
              <a:rPr dirty="0" sz="2400"/>
              <a:t>Catheter:</a:t>
            </a:r>
            <a:r>
              <a:rPr dirty="0" sz="2400" spc="-70"/>
              <a:t> </a:t>
            </a:r>
            <a:r>
              <a:rPr dirty="0" sz="2400" spc="-10"/>
              <a:t>Non-</a:t>
            </a:r>
            <a:r>
              <a:rPr dirty="0" sz="2400"/>
              <a:t>Focused,</a:t>
            </a:r>
            <a:r>
              <a:rPr dirty="0" sz="2400" spc="-70"/>
              <a:t> </a:t>
            </a:r>
            <a:r>
              <a:rPr dirty="0" sz="2400"/>
              <a:t>High</a:t>
            </a:r>
            <a:r>
              <a:rPr dirty="0" sz="2400" spc="-75"/>
              <a:t> </a:t>
            </a:r>
            <a:r>
              <a:rPr dirty="0" sz="2400"/>
              <a:t>Intensity</a:t>
            </a:r>
            <a:r>
              <a:rPr dirty="0" sz="2400" spc="-70"/>
              <a:t> </a:t>
            </a:r>
            <a:r>
              <a:rPr dirty="0" sz="2400"/>
              <a:t>Ultrasonic</a:t>
            </a:r>
            <a:r>
              <a:rPr dirty="0" sz="2400" spc="-70"/>
              <a:t> </a:t>
            </a:r>
            <a:r>
              <a:rPr dirty="0" sz="2400"/>
              <a:t>Catheter</a:t>
            </a:r>
            <a:r>
              <a:rPr dirty="0" sz="2400" spc="-70"/>
              <a:t> </a:t>
            </a:r>
            <a:r>
              <a:rPr dirty="0" sz="2400"/>
              <a:t>for</a:t>
            </a:r>
            <a:r>
              <a:rPr dirty="0" sz="2400" spc="-70"/>
              <a:t> </a:t>
            </a:r>
            <a:r>
              <a:rPr dirty="0" sz="2400"/>
              <a:t>Renal</a:t>
            </a:r>
            <a:r>
              <a:rPr dirty="0" sz="2400" spc="-75"/>
              <a:t> </a:t>
            </a:r>
            <a:r>
              <a:rPr dirty="0" sz="2400" spc="-10"/>
              <a:t>Denervation</a:t>
            </a:r>
            <a:endParaRPr sz="2400"/>
          </a:p>
        </p:txBody>
      </p:sp>
      <p:sp>
        <p:nvSpPr>
          <p:cNvPr id="3" name="object 3" descr=""/>
          <p:cNvSpPr/>
          <p:nvPr/>
        </p:nvSpPr>
        <p:spPr>
          <a:xfrm>
            <a:off x="172289" y="5812814"/>
            <a:ext cx="8789670" cy="357505"/>
          </a:xfrm>
          <a:custGeom>
            <a:avLst/>
            <a:gdLst/>
            <a:ahLst/>
            <a:cxnLst/>
            <a:rect l="l" t="t" r="r" b="b"/>
            <a:pathLst>
              <a:path w="8789670" h="357504">
                <a:moveTo>
                  <a:pt x="178733" y="357468"/>
                </a:moveTo>
                <a:lnTo>
                  <a:pt x="131219" y="351083"/>
                </a:lnTo>
                <a:lnTo>
                  <a:pt x="88523" y="333065"/>
                </a:lnTo>
                <a:lnTo>
                  <a:pt x="52349" y="305117"/>
                </a:lnTo>
                <a:lnTo>
                  <a:pt x="24402" y="268944"/>
                </a:lnTo>
                <a:lnTo>
                  <a:pt x="6384" y="226248"/>
                </a:lnTo>
                <a:lnTo>
                  <a:pt x="0" y="178733"/>
                </a:lnTo>
                <a:lnTo>
                  <a:pt x="6384" y="131219"/>
                </a:lnTo>
                <a:lnTo>
                  <a:pt x="24402" y="88523"/>
                </a:lnTo>
                <a:lnTo>
                  <a:pt x="52350" y="52349"/>
                </a:lnTo>
                <a:lnTo>
                  <a:pt x="88523" y="24402"/>
                </a:lnTo>
                <a:lnTo>
                  <a:pt x="131220" y="6384"/>
                </a:lnTo>
                <a:lnTo>
                  <a:pt x="178733" y="0"/>
                </a:lnTo>
                <a:lnTo>
                  <a:pt x="8610636" y="0"/>
                </a:lnTo>
                <a:lnTo>
                  <a:pt x="8658149" y="6384"/>
                </a:lnTo>
                <a:lnTo>
                  <a:pt x="8700845" y="24402"/>
                </a:lnTo>
                <a:lnTo>
                  <a:pt x="8737018" y="52349"/>
                </a:lnTo>
                <a:lnTo>
                  <a:pt x="8764966" y="88523"/>
                </a:lnTo>
                <a:lnTo>
                  <a:pt x="8782983" y="131219"/>
                </a:lnTo>
                <a:lnTo>
                  <a:pt x="8789368" y="178734"/>
                </a:lnTo>
                <a:lnTo>
                  <a:pt x="8782983" y="226248"/>
                </a:lnTo>
                <a:lnTo>
                  <a:pt x="8764966" y="268944"/>
                </a:lnTo>
                <a:lnTo>
                  <a:pt x="8737018" y="305117"/>
                </a:lnTo>
                <a:lnTo>
                  <a:pt x="8700845" y="333065"/>
                </a:lnTo>
                <a:lnTo>
                  <a:pt x="8658149" y="351083"/>
                </a:lnTo>
                <a:lnTo>
                  <a:pt x="8610635" y="357467"/>
                </a:lnTo>
                <a:lnTo>
                  <a:pt x="178733" y="357468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595175" y="5843923"/>
            <a:ext cx="59455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Catheter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uses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blood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flow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passively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cool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surface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tissue</a:t>
            </a:r>
            <a:r>
              <a:rPr dirty="0" sz="16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safety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8739" y="5410887"/>
            <a:ext cx="3435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Deeper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penetration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compared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to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RF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300" y="1955800"/>
            <a:ext cx="2410591" cy="128938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00" y="3784600"/>
            <a:ext cx="2869457" cy="1704030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6565259" y="1257950"/>
            <a:ext cx="5626735" cy="4567555"/>
          </a:xfrm>
          <a:custGeom>
            <a:avLst/>
            <a:gdLst/>
            <a:ahLst/>
            <a:cxnLst/>
            <a:rect l="l" t="t" r="r" b="b"/>
            <a:pathLst>
              <a:path w="5626734" h="4567555">
                <a:moveTo>
                  <a:pt x="0" y="0"/>
                </a:moveTo>
                <a:lnTo>
                  <a:pt x="5626740" y="0"/>
                </a:lnTo>
                <a:lnTo>
                  <a:pt x="5626740" y="4566959"/>
                </a:lnTo>
                <a:lnTo>
                  <a:pt x="0" y="45669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6643999" y="1264961"/>
            <a:ext cx="5365750" cy="3928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 spc="-10">
                <a:latin typeface="Calibri"/>
                <a:cs typeface="Calibri"/>
              </a:rPr>
              <a:t>Ultrasound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>
                <a:latin typeface="Calibri"/>
                <a:cs typeface="Calibri"/>
              </a:rPr>
              <a:t>Higher</a:t>
            </a:r>
            <a:r>
              <a:rPr dirty="0" sz="3200" spc="-1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ablation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depth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>
                <a:latin typeface="Calibri"/>
                <a:cs typeface="Calibri"/>
              </a:rPr>
              <a:t>Non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occlusive,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free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floating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>
                <a:latin typeface="Calibri"/>
                <a:cs typeface="Calibri"/>
              </a:rPr>
              <a:t>No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need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cooling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system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>
                <a:latin typeface="Calibri"/>
                <a:cs typeface="Calibri"/>
              </a:rPr>
              <a:t>Easy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track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>
                <a:latin typeface="Calibri"/>
                <a:cs typeface="Calibri"/>
              </a:rPr>
              <a:t>One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catheter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per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procedure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 spc="-10">
                <a:latin typeface="Calibri"/>
                <a:cs typeface="Calibri"/>
              </a:rPr>
              <a:t>Fast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safe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procedure</a:t>
            </a:r>
            <a:endParaRPr sz="32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1562"/>
              <a:buFont typeface="Arial"/>
              <a:buChar char="•"/>
              <a:tabLst>
                <a:tab pos="584200" algn="l"/>
              </a:tabLst>
            </a:pPr>
            <a:r>
              <a:rPr dirty="0" sz="3200" spc="-10">
                <a:latin typeface="Calibri"/>
                <a:cs typeface="Calibri"/>
              </a:rPr>
              <a:t>Fast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learning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curve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060700" y="1168400"/>
            <a:ext cx="2240915" cy="3739515"/>
            <a:chOff x="3060700" y="1168400"/>
            <a:chExt cx="2240915" cy="3739515"/>
          </a:xfrm>
        </p:grpSpPr>
        <p:sp>
          <p:nvSpPr>
            <p:cNvPr id="11" name="object 11" descr=""/>
            <p:cNvSpPr/>
            <p:nvPr/>
          </p:nvSpPr>
          <p:spPr>
            <a:xfrm>
              <a:off x="3556444" y="2156485"/>
              <a:ext cx="1744980" cy="2751455"/>
            </a:xfrm>
            <a:custGeom>
              <a:avLst/>
              <a:gdLst/>
              <a:ahLst/>
              <a:cxnLst/>
              <a:rect l="l" t="t" r="r" b="b"/>
              <a:pathLst>
                <a:path w="1744979" h="2751454">
                  <a:moveTo>
                    <a:pt x="568325" y="0"/>
                  </a:moveTo>
                  <a:lnTo>
                    <a:pt x="0" y="0"/>
                  </a:lnTo>
                  <a:lnTo>
                    <a:pt x="0" y="2751137"/>
                  </a:lnTo>
                  <a:lnTo>
                    <a:pt x="568325" y="2751137"/>
                  </a:lnTo>
                  <a:lnTo>
                    <a:pt x="568325" y="0"/>
                  </a:lnTo>
                  <a:close/>
                </a:path>
                <a:path w="1744979" h="2751454">
                  <a:moveTo>
                    <a:pt x="1744662" y="0"/>
                  </a:moveTo>
                  <a:lnTo>
                    <a:pt x="1177925" y="0"/>
                  </a:lnTo>
                  <a:lnTo>
                    <a:pt x="1177925" y="2751137"/>
                  </a:lnTo>
                  <a:lnTo>
                    <a:pt x="1744662" y="2751137"/>
                  </a:lnTo>
                  <a:lnTo>
                    <a:pt x="1744662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60700" y="1168400"/>
              <a:ext cx="1943100" cy="125730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3153222" y="1257950"/>
              <a:ext cx="1736725" cy="1047750"/>
            </a:xfrm>
            <a:custGeom>
              <a:avLst/>
              <a:gdLst/>
              <a:ahLst/>
              <a:cxnLst/>
              <a:rect l="l" t="t" r="r" b="b"/>
              <a:pathLst>
                <a:path w="1736725" h="1047750">
                  <a:moveTo>
                    <a:pt x="788525" y="1047403"/>
                  </a:moveTo>
                  <a:lnTo>
                    <a:pt x="289454" y="398463"/>
                  </a:lnTo>
                  <a:lnTo>
                    <a:pt x="66411" y="398462"/>
                  </a:lnTo>
                  <a:lnTo>
                    <a:pt x="40561" y="393243"/>
                  </a:lnTo>
                  <a:lnTo>
                    <a:pt x="19451" y="379011"/>
                  </a:lnTo>
                  <a:lnTo>
                    <a:pt x="5218" y="357901"/>
                  </a:lnTo>
                  <a:lnTo>
                    <a:pt x="0" y="332052"/>
                  </a:lnTo>
                  <a:lnTo>
                    <a:pt x="0" y="66411"/>
                  </a:lnTo>
                  <a:lnTo>
                    <a:pt x="5218" y="40561"/>
                  </a:lnTo>
                  <a:lnTo>
                    <a:pt x="19451" y="19451"/>
                  </a:lnTo>
                  <a:lnTo>
                    <a:pt x="40561" y="5218"/>
                  </a:lnTo>
                  <a:lnTo>
                    <a:pt x="66411" y="0"/>
                  </a:lnTo>
                  <a:lnTo>
                    <a:pt x="1670313" y="0"/>
                  </a:lnTo>
                  <a:lnTo>
                    <a:pt x="1696163" y="5218"/>
                  </a:lnTo>
                  <a:lnTo>
                    <a:pt x="1717272" y="19451"/>
                  </a:lnTo>
                  <a:lnTo>
                    <a:pt x="1731505" y="40561"/>
                  </a:lnTo>
                  <a:lnTo>
                    <a:pt x="1736724" y="66411"/>
                  </a:lnTo>
                  <a:lnTo>
                    <a:pt x="1736724" y="332052"/>
                  </a:lnTo>
                  <a:lnTo>
                    <a:pt x="1717272" y="379011"/>
                  </a:lnTo>
                  <a:lnTo>
                    <a:pt x="1670312" y="398462"/>
                  </a:lnTo>
                  <a:lnTo>
                    <a:pt x="723635" y="398463"/>
                  </a:lnTo>
                  <a:lnTo>
                    <a:pt x="788525" y="1047403"/>
                  </a:lnTo>
                  <a:close/>
                </a:path>
                <a:path w="1736725" h="1047750">
                  <a:moveTo>
                    <a:pt x="1736725" y="332052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53568" y="1258093"/>
              <a:ext cx="1736725" cy="1047750"/>
            </a:xfrm>
            <a:custGeom>
              <a:avLst/>
              <a:gdLst/>
              <a:ahLst/>
              <a:cxnLst/>
              <a:rect l="l" t="t" r="r" b="b"/>
              <a:pathLst>
                <a:path w="1736725" h="1047750">
                  <a:moveTo>
                    <a:pt x="0" y="66675"/>
                  </a:moveTo>
                  <a:lnTo>
                    <a:pt x="5556" y="40481"/>
                  </a:lnTo>
                  <a:lnTo>
                    <a:pt x="19050" y="19843"/>
                  </a:lnTo>
                  <a:lnTo>
                    <a:pt x="40481" y="5556"/>
                  </a:lnTo>
                  <a:lnTo>
                    <a:pt x="66675" y="0"/>
                  </a:lnTo>
                  <a:lnTo>
                    <a:pt x="289718" y="0"/>
                  </a:lnTo>
                  <a:lnTo>
                    <a:pt x="723900" y="0"/>
                  </a:lnTo>
                  <a:lnTo>
                    <a:pt x="1670050" y="0"/>
                  </a:lnTo>
                  <a:lnTo>
                    <a:pt x="1696243" y="5556"/>
                  </a:lnTo>
                  <a:lnTo>
                    <a:pt x="1717675" y="19843"/>
                  </a:lnTo>
                  <a:lnTo>
                    <a:pt x="1731168" y="40481"/>
                  </a:lnTo>
                  <a:lnTo>
                    <a:pt x="1736725" y="66675"/>
                  </a:lnTo>
                  <a:lnTo>
                    <a:pt x="1736725" y="232568"/>
                  </a:lnTo>
                  <a:lnTo>
                    <a:pt x="1736725" y="332581"/>
                  </a:lnTo>
                  <a:lnTo>
                    <a:pt x="1731168" y="357981"/>
                  </a:lnTo>
                  <a:lnTo>
                    <a:pt x="1717675" y="379412"/>
                  </a:lnTo>
                  <a:lnTo>
                    <a:pt x="1696243" y="393700"/>
                  </a:lnTo>
                  <a:lnTo>
                    <a:pt x="1670050" y="398462"/>
                  </a:lnTo>
                  <a:lnTo>
                    <a:pt x="723900" y="398462"/>
                  </a:lnTo>
                  <a:lnTo>
                    <a:pt x="788193" y="1047750"/>
                  </a:lnTo>
                  <a:lnTo>
                    <a:pt x="289718" y="398462"/>
                  </a:lnTo>
                  <a:lnTo>
                    <a:pt x="66675" y="398462"/>
                  </a:lnTo>
                  <a:lnTo>
                    <a:pt x="40481" y="393700"/>
                  </a:lnTo>
                  <a:lnTo>
                    <a:pt x="19050" y="379412"/>
                  </a:lnTo>
                  <a:lnTo>
                    <a:pt x="5556" y="357981"/>
                  </a:lnTo>
                  <a:lnTo>
                    <a:pt x="0" y="332581"/>
                  </a:lnTo>
                  <a:lnTo>
                    <a:pt x="0" y="232568"/>
                  </a:lnTo>
                  <a:lnTo>
                    <a:pt x="0" y="66675"/>
                  </a:lnTo>
                  <a:close/>
                </a:path>
              </a:pathLst>
            </a:custGeom>
            <a:ln w="19050">
              <a:solidFill>
                <a:srgbClr val="B922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481847" y="1343288"/>
            <a:ext cx="1075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Blood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vessel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wall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394200" y="4813300"/>
            <a:ext cx="2044700" cy="952500"/>
            <a:chOff x="4394200" y="4813300"/>
            <a:chExt cx="2044700" cy="952500"/>
          </a:xfrm>
        </p:grpSpPr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4200" y="4813300"/>
              <a:ext cx="2044700" cy="952500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4478730" y="4896367"/>
              <a:ext cx="1833880" cy="744855"/>
            </a:xfrm>
            <a:custGeom>
              <a:avLst/>
              <a:gdLst/>
              <a:ahLst/>
              <a:cxnLst/>
              <a:rect l="l" t="t" r="r" b="b"/>
              <a:pathLst>
                <a:path w="1833879" h="744854">
                  <a:moveTo>
                    <a:pt x="820527" y="344620"/>
                  </a:moveTo>
                  <a:lnTo>
                    <a:pt x="386345" y="344619"/>
                  </a:lnTo>
                  <a:lnTo>
                    <a:pt x="0" y="0"/>
                  </a:lnTo>
                  <a:lnTo>
                    <a:pt x="820527" y="344620"/>
                  </a:lnTo>
                  <a:close/>
                </a:path>
                <a:path w="1833879" h="744854">
                  <a:moveTo>
                    <a:pt x="1766939" y="744670"/>
                  </a:moveTo>
                  <a:lnTo>
                    <a:pt x="163567" y="744670"/>
                  </a:lnTo>
                  <a:lnTo>
                    <a:pt x="116420" y="725141"/>
                  </a:lnTo>
                  <a:lnTo>
                    <a:pt x="96891" y="677994"/>
                  </a:lnTo>
                  <a:lnTo>
                    <a:pt x="96891" y="411295"/>
                  </a:lnTo>
                  <a:lnTo>
                    <a:pt x="102131" y="385342"/>
                  </a:lnTo>
                  <a:lnTo>
                    <a:pt x="116420" y="364148"/>
                  </a:lnTo>
                  <a:lnTo>
                    <a:pt x="137615" y="349859"/>
                  </a:lnTo>
                  <a:lnTo>
                    <a:pt x="163567" y="344619"/>
                  </a:lnTo>
                  <a:lnTo>
                    <a:pt x="1766941" y="344620"/>
                  </a:lnTo>
                  <a:lnTo>
                    <a:pt x="1792893" y="349859"/>
                  </a:lnTo>
                  <a:lnTo>
                    <a:pt x="1814087" y="364148"/>
                  </a:lnTo>
                  <a:lnTo>
                    <a:pt x="1828376" y="385342"/>
                  </a:lnTo>
                  <a:lnTo>
                    <a:pt x="1833616" y="411296"/>
                  </a:lnTo>
                  <a:lnTo>
                    <a:pt x="1833615" y="677994"/>
                  </a:lnTo>
                  <a:lnTo>
                    <a:pt x="1828376" y="703947"/>
                  </a:lnTo>
                  <a:lnTo>
                    <a:pt x="1814086" y="725141"/>
                  </a:lnTo>
                  <a:lnTo>
                    <a:pt x="1792893" y="739430"/>
                  </a:lnTo>
                  <a:lnTo>
                    <a:pt x="1766939" y="744670"/>
                  </a:lnTo>
                  <a:close/>
                </a:path>
                <a:path w="1833879" h="744854">
                  <a:moveTo>
                    <a:pt x="96891" y="411296"/>
                  </a:moveTo>
                  <a:close/>
                </a:path>
                <a:path w="1833879" h="744854">
                  <a:moveTo>
                    <a:pt x="1833616" y="677994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479131" y="4896643"/>
              <a:ext cx="1833880" cy="744855"/>
            </a:xfrm>
            <a:custGeom>
              <a:avLst/>
              <a:gdLst/>
              <a:ahLst/>
              <a:cxnLst/>
              <a:rect l="l" t="t" r="r" b="b"/>
              <a:pathLst>
                <a:path w="1833879" h="744854">
                  <a:moveTo>
                    <a:pt x="96837" y="411162"/>
                  </a:moveTo>
                  <a:lnTo>
                    <a:pt x="102393" y="384968"/>
                  </a:lnTo>
                  <a:lnTo>
                    <a:pt x="116681" y="364331"/>
                  </a:lnTo>
                  <a:lnTo>
                    <a:pt x="137318" y="350043"/>
                  </a:lnTo>
                  <a:lnTo>
                    <a:pt x="163512" y="344487"/>
                  </a:lnTo>
                  <a:lnTo>
                    <a:pt x="386556" y="344487"/>
                  </a:lnTo>
                  <a:lnTo>
                    <a:pt x="0" y="0"/>
                  </a:lnTo>
                  <a:lnTo>
                    <a:pt x="820737" y="344487"/>
                  </a:lnTo>
                  <a:lnTo>
                    <a:pt x="1766887" y="344487"/>
                  </a:lnTo>
                  <a:lnTo>
                    <a:pt x="1793081" y="350043"/>
                  </a:lnTo>
                  <a:lnTo>
                    <a:pt x="1813718" y="364331"/>
                  </a:lnTo>
                  <a:lnTo>
                    <a:pt x="1828006" y="384968"/>
                  </a:lnTo>
                  <a:lnTo>
                    <a:pt x="1833562" y="411162"/>
                  </a:lnTo>
                  <a:lnTo>
                    <a:pt x="1833562" y="511175"/>
                  </a:lnTo>
                  <a:lnTo>
                    <a:pt x="1833562" y="677862"/>
                  </a:lnTo>
                  <a:lnTo>
                    <a:pt x="1828006" y="704056"/>
                  </a:lnTo>
                  <a:lnTo>
                    <a:pt x="1813718" y="725487"/>
                  </a:lnTo>
                  <a:lnTo>
                    <a:pt x="1793081" y="738981"/>
                  </a:lnTo>
                  <a:lnTo>
                    <a:pt x="1766887" y="744537"/>
                  </a:lnTo>
                  <a:lnTo>
                    <a:pt x="820737" y="744537"/>
                  </a:lnTo>
                  <a:lnTo>
                    <a:pt x="386556" y="744537"/>
                  </a:lnTo>
                  <a:lnTo>
                    <a:pt x="163512" y="744537"/>
                  </a:lnTo>
                  <a:lnTo>
                    <a:pt x="137318" y="738981"/>
                  </a:lnTo>
                  <a:lnTo>
                    <a:pt x="116681" y="725487"/>
                  </a:lnTo>
                  <a:lnTo>
                    <a:pt x="102393" y="704056"/>
                  </a:lnTo>
                  <a:lnTo>
                    <a:pt x="96837" y="677862"/>
                  </a:lnTo>
                  <a:lnTo>
                    <a:pt x="96837" y="511175"/>
                  </a:lnTo>
                  <a:lnTo>
                    <a:pt x="96837" y="411162"/>
                  </a:lnTo>
                  <a:close/>
                </a:path>
              </a:pathLst>
            </a:custGeom>
            <a:ln w="19050">
              <a:solidFill>
                <a:srgbClr val="B922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832325" y="5327119"/>
            <a:ext cx="12249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Ultrasonic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Catheter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4521200" y="1676400"/>
            <a:ext cx="2070100" cy="1130300"/>
            <a:chOff x="4521200" y="1676400"/>
            <a:chExt cx="2070100" cy="1130300"/>
          </a:xfrm>
        </p:grpSpPr>
        <p:pic>
          <p:nvPicPr>
            <p:cNvPr id="22" name="object 2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1200" y="1676400"/>
              <a:ext cx="2070100" cy="1130300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4608858" y="1758012"/>
              <a:ext cx="1862455" cy="923925"/>
            </a:xfrm>
            <a:custGeom>
              <a:avLst/>
              <a:gdLst/>
              <a:ahLst/>
              <a:cxnLst/>
              <a:rect l="l" t="t" r="r" b="b"/>
              <a:pathLst>
                <a:path w="1862454" h="923925">
                  <a:moveTo>
                    <a:pt x="1862236" y="332052"/>
                  </a:moveTo>
                  <a:lnTo>
                    <a:pt x="125512" y="332052"/>
                  </a:lnTo>
                  <a:lnTo>
                    <a:pt x="125512" y="66411"/>
                  </a:lnTo>
                  <a:lnTo>
                    <a:pt x="130731" y="40561"/>
                  </a:lnTo>
                  <a:lnTo>
                    <a:pt x="144963" y="19451"/>
                  </a:lnTo>
                  <a:lnTo>
                    <a:pt x="166073" y="5218"/>
                  </a:lnTo>
                  <a:lnTo>
                    <a:pt x="191923" y="0"/>
                  </a:lnTo>
                  <a:lnTo>
                    <a:pt x="1795826" y="0"/>
                  </a:lnTo>
                  <a:lnTo>
                    <a:pt x="1821675" y="5218"/>
                  </a:lnTo>
                  <a:lnTo>
                    <a:pt x="1842785" y="19451"/>
                  </a:lnTo>
                  <a:lnTo>
                    <a:pt x="1857018" y="40561"/>
                  </a:lnTo>
                  <a:lnTo>
                    <a:pt x="1862237" y="66411"/>
                  </a:lnTo>
                  <a:lnTo>
                    <a:pt x="1862236" y="332052"/>
                  </a:lnTo>
                  <a:close/>
                </a:path>
                <a:path w="1862454" h="923925">
                  <a:moveTo>
                    <a:pt x="1862237" y="332052"/>
                  </a:moveTo>
                  <a:close/>
                </a:path>
                <a:path w="1862454" h="923925">
                  <a:moveTo>
                    <a:pt x="0" y="923565"/>
                  </a:moveTo>
                  <a:lnTo>
                    <a:pt x="414967" y="398463"/>
                  </a:lnTo>
                  <a:lnTo>
                    <a:pt x="191924" y="398462"/>
                  </a:lnTo>
                  <a:lnTo>
                    <a:pt x="166073" y="393243"/>
                  </a:lnTo>
                  <a:lnTo>
                    <a:pt x="144964" y="379011"/>
                  </a:lnTo>
                  <a:lnTo>
                    <a:pt x="130731" y="357901"/>
                  </a:lnTo>
                  <a:lnTo>
                    <a:pt x="125512" y="332051"/>
                  </a:lnTo>
                  <a:lnTo>
                    <a:pt x="1862236" y="332052"/>
                  </a:lnTo>
                  <a:lnTo>
                    <a:pt x="1842785" y="379011"/>
                  </a:lnTo>
                  <a:lnTo>
                    <a:pt x="1795825" y="398462"/>
                  </a:lnTo>
                  <a:lnTo>
                    <a:pt x="849148" y="398463"/>
                  </a:lnTo>
                  <a:lnTo>
                    <a:pt x="0" y="9235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609306" y="1758156"/>
              <a:ext cx="1862455" cy="923925"/>
            </a:xfrm>
            <a:custGeom>
              <a:avLst/>
              <a:gdLst/>
              <a:ahLst/>
              <a:cxnLst/>
              <a:rect l="l" t="t" r="r" b="b"/>
              <a:pathLst>
                <a:path w="1862454" h="923925">
                  <a:moveTo>
                    <a:pt x="125412" y="66675"/>
                  </a:moveTo>
                  <a:lnTo>
                    <a:pt x="130968" y="40481"/>
                  </a:lnTo>
                  <a:lnTo>
                    <a:pt x="144462" y="19843"/>
                  </a:lnTo>
                  <a:lnTo>
                    <a:pt x="165893" y="5556"/>
                  </a:lnTo>
                  <a:lnTo>
                    <a:pt x="192087" y="0"/>
                  </a:lnTo>
                  <a:lnTo>
                    <a:pt x="415131" y="0"/>
                  </a:lnTo>
                  <a:lnTo>
                    <a:pt x="849312" y="0"/>
                  </a:lnTo>
                  <a:lnTo>
                    <a:pt x="1795462" y="0"/>
                  </a:lnTo>
                  <a:lnTo>
                    <a:pt x="1821656" y="5556"/>
                  </a:lnTo>
                  <a:lnTo>
                    <a:pt x="1843087" y="19843"/>
                  </a:lnTo>
                  <a:lnTo>
                    <a:pt x="1856581" y="40481"/>
                  </a:lnTo>
                  <a:lnTo>
                    <a:pt x="1862137" y="66675"/>
                  </a:lnTo>
                  <a:lnTo>
                    <a:pt x="1862137" y="232568"/>
                  </a:lnTo>
                  <a:lnTo>
                    <a:pt x="1862137" y="332581"/>
                  </a:lnTo>
                  <a:lnTo>
                    <a:pt x="1856581" y="357981"/>
                  </a:lnTo>
                  <a:lnTo>
                    <a:pt x="1843087" y="379412"/>
                  </a:lnTo>
                  <a:lnTo>
                    <a:pt x="1821656" y="393700"/>
                  </a:lnTo>
                  <a:lnTo>
                    <a:pt x="1795462" y="398462"/>
                  </a:lnTo>
                  <a:lnTo>
                    <a:pt x="849312" y="398462"/>
                  </a:lnTo>
                  <a:lnTo>
                    <a:pt x="0" y="923925"/>
                  </a:lnTo>
                  <a:lnTo>
                    <a:pt x="415131" y="398462"/>
                  </a:lnTo>
                  <a:lnTo>
                    <a:pt x="192087" y="398462"/>
                  </a:lnTo>
                  <a:lnTo>
                    <a:pt x="165893" y="393700"/>
                  </a:lnTo>
                  <a:lnTo>
                    <a:pt x="144462" y="379412"/>
                  </a:lnTo>
                  <a:lnTo>
                    <a:pt x="130968" y="357981"/>
                  </a:lnTo>
                  <a:lnTo>
                    <a:pt x="125412" y="332581"/>
                  </a:lnTo>
                  <a:lnTo>
                    <a:pt x="125412" y="232568"/>
                  </a:lnTo>
                  <a:lnTo>
                    <a:pt x="125412" y="66675"/>
                  </a:lnTo>
                  <a:close/>
                </a:path>
              </a:pathLst>
            </a:custGeom>
            <a:ln w="19050">
              <a:solidFill>
                <a:srgbClr val="B922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4962476" y="1843351"/>
            <a:ext cx="1278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Lumen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Blood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Flow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3915043" y="2500582"/>
            <a:ext cx="815975" cy="2438400"/>
            <a:chOff x="3915043" y="2500582"/>
            <a:chExt cx="815975" cy="2438400"/>
          </a:xfrm>
        </p:grpSpPr>
        <p:pic>
          <p:nvPicPr>
            <p:cNvPr id="27" name="object 2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15043" y="2589971"/>
              <a:ext cx="815978" cy="2348694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4235656" y="2507127"/>
              <a:ext cx="0" cy="339725"/>
            </a:xfrm>
            <a:custGeom>
              <a:avLst/>
              <a:gdLst/>
              <a:ahLst/>
              <a:cxnLst/>
              <a:rect l="l" t="t" r="r" b="b"/>
              <a:pathLst>
                <a:path w="0" h="339725">
                  <a:moveTo>
                    <a:pt x="0" y="33972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191206" y="2506932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899" y="76199"/>
                  </a:moveTo>
                  <a:lnTo>
                    <a:pt x="44449" y="0"/>
                  </a:lnTo>
                  <a:lnTo>
                    <a:pt x="0" y="76199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575621" y="2507127"/>
              <a:ext cx="0" cy="339725"/>
            </a:xfrm>
            <a:custGeom>
              <a:avLst/>
              <a:gdLst/>
              <a:ahLst/>
              <a:cxnLst/>
              <a:rect l="l" t="t" r="r" b="b"/>
              <a:pathLst>
                <a:path w="0" h="339725">
                  <a:moveTo>
                    <a:pt x="0" y="33972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531172" y="2506932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899" y="76199"/>
                  </a:moveTo>
                  <a:lnTo>
                    <a:pt x="44449" y="0"/>
                  </a:lnTo>
                  <a:lnTo>
                    <a:pt x="0" y="76199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70"/>
              <a:t> </a:t>
            </a:r>
            <a:r>
              <a:rPr dirty="0"/>
              <a:t>1</a:t>
            </a:r>
            <a:r>
              <a:rPr dirty="0" spc="-60"/>
              <a:t> </a:t>
            </a:r>
            <a:r>
              <a:rPr dirty="0"/>
              <a:t>Pilot</a:t>
            </a:r>
            <a:r>
              <a:rPr dirty="0" spc="-65"/>
              <a:t> </a:t>
            </a:r>
            <a:r>
              <a:rPr dirty="0" spc="-10"/>
              <a:t>Study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85681" y="1263562"/>
            <a:ext cx="8542655" cy="4537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469900" algn="l"/>
              </a:tabLst>
            </a:pPr>
            <a:r>
              <a:rPr dirty="0" sz="2000" spc="-10" b="1">
                <a:latin typeface="Calibri"/>
                <a:cs typeface="Calibri"/>
              </a:rPr>
              <a:t>Objective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Clinical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evaluation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TIVUS™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System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renal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denervation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  <a:p>
            <a:pPr algn="r" marR="3126105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patients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uncontrolled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stage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hypertension</a:t>
            </a:r>
            <a:endParaRPr sz="2000">
              <a:latin typeface="Calibri"/>
              <a:cs typeface="Calibri"/>
            </a:endParaRPr>
          </a:p>
          <a:p>
            <a:pPr algn="r" marL="457200" marR="3103245" indent="-4572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457200" algn="l"/>
              </a:tabLst>
            </a:pPr>
            <a:r>
              <a:rPr dirty="0" sz="2000" b="1">
                <a:latin typeface="Calibri"/>
                <a:cs typeface="Calibri"/>
              </a:rPr>
              <a:t>Population</a:t>
            </a:r>
            <a:r>
              <a:rPr dirty="0" sz="2000" spc="-60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Uncontrolled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stage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hypertension:</a:t>
            </a:r>
            <a:endParaRPr sz="2000">
              <a:latin typeface="Calibri"/>
              <a:cs typeface="Calibri"/>
            </a:endParaRPr>
          </a:p>
          <a:p>
            <a:pPr lvl="1" marL="1003300" indent="-381635">
              <a:lnSpc>
                <a:spcPct val="100000"/>
              </a:lnSpc>
              <a:spcBef>
                <a:spcPts val="430"/>
              </a:spcBef>
              <a:buSzPct val="102500"/>
              <a:buFont typeface="Arial"/>
              <a:buChar char="–"/>
              <a:tabLst>
                <a:tab pos="1003300" algn="l"/>
              </a:tabLst>
            </a:pP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office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systolic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blood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pressure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(SBP)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140-180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mmHg</a:t>
            </a:r>
            <a:endParaRPr sz="2000">
              <a:latin typeface="Calibri"/>
              <a:cs typeface="Calibri"/>
            </a:endParaRPr>
          </a:p>
          <a:p>
            <a:pPr lvl="1" marL="1003300" indent="-381635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1003300" algn="l"/>
              </a:tabLst>
            </a:pP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office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diastolic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blood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pressure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90-110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mmHg</a:t>
            </a:r>
            <a:endParaRPr sz="2000">
              <a:latin typeface="Calibri"/>
              <a:cs typeface="Calibri"/>
            </a:endParaRPr>
          </a:p>
          <a:p>
            <a:pPr lvl="1" marL="1003300" indent="-381635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1003300" algn="l"/>
              </a:tabLst>
            </a:pP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daytime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ambulatory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systolic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blood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pressure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135-180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mmHg</a:t>
            </a:r>
            <a:endParaRPr sz="2000">
              <a:latin typeface="Calibri"/>
              <a:cs typeface="Calibri"/>
            </a:endParaRPr>
          </a:p>
          <a:p>
            <a:pPr lvl="1" marL="1002665" marR="901700" indent="-381000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1002665" algn="l"/>
              </a:tabLst>
            </a:pP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least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anti-</a:t>
            </a:r>
            <a:r>
              <a:rPr dirty="0" sz="2000" spc="-10">
                <a:latin typeface="Calibri"/>
                <a:cs typeface="Calibri"/>
              </a:rPr>
              <a:t>hypertensive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medication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documented intolerance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more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medications,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3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medications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70"/>
              </a:spcBef>
              <a:buSzPct val="102500"/>
              <a:buFont typeface="Arial"/>
              <a:buChar char="•"/>
              <a:tabLst>
                <a:tab pos="469900" algn="l"/>
              </a:tabLst>
            </a:pPr>
            <a:r>
              <a:rPr dirty="0" sz="2000" b="1">
                <a:latin typeface="Calibri"/>
                <a:cs typeface="Calibri"/>
              </a:rPr>
              <a:t>Number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patients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N=40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(25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patients/15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Israel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patients)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469900" algn="l"/>
              </a:tabLst>
            </a:pPr>
            <a:r>
              <a:rPr dirty="0" sz="2000" b="1">
                <a:latin typeface="Calibri"/>
                <a:cs typeface="Calibri"/>
              </a:rPr>
              <a:t>Primary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endpoints</a:t>
            </a:r>
            <a:endParaRPr sz="2000">
              <a:latin typeface="Calibri"/>
              <a:cs typeface="Calibri"/>
            </a:endParaRPr>
          </a:p>
          <a:p>
            <a:pPr lvl="1" marL="1002665" marR="5080" indent="-381000">
              <a:lnSpc>
                <a:spcPct val="100000"/>
              </a:lnSpc>
              <a:spcBef>
                <a:spcPts val="430"/>
              </a:spcBef>
              <a:buSzPct val="102500"/>
              <a:buFont typeface="Arial"/>
              <a:buChar char="–"/>
              <a:tabLst>
                <a:tab pos="1002665" algn="l"/>
              </a:tabLst>
            </a:pPr>
            <a:r>
              <a:rPr dirty="0" sz="2000" spc="-20">
                <a:latin typeface="Calibri"/>
                <a:cs typeface="Calibri"/>
              </a:rPr>
              <a:t>Effectiveness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Reduction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daytime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ambulatory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SBP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from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baseline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3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months</a:t>
            </a:r>
            <a:endParaRPr sz="2000">
              <a:latin typeface="Calibri"/>
              <a:cs typeface="Calibri"/>
            </a:endParaRPr>
          </a:p>
          <a:p>
            <a:pPr lvl="1" marL="1003300" indent="-381635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1003300" algn="l"/>
              </a:tabLst>
            </a:pPr>
            <a:r>
              <a:rPr dirty="0" sz="2000">
                <a:latin typeface="Calibri"/>
                <a:cs typeface="Calibri"/>
              </a:rPr>
              <a:t>Safety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Serious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adverse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events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12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months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procedure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6900" y="6375400"/>
            <a:ext cx="1135843" cy="41036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23500" y="6375400"/>
            <a:ext cx="410368" cy="41036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8600" y="6311900"/>
            <a:ext cx="1070819" cy="5106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70"/>
              <a:t> </a:t>
            </a:r>
            <a:r>
              <a:rPr dirty="0"/>
              <a:t>1</a:t>
            </a:r>
            <a:r>
              <a:rPr dirty="0" spc="-60"/>
              <a:t> </a:t>
            </a:r>
            <a:r>
              <a:rPr dirty="0"/>
              <a:t>Pilot</a:t>
            </a:r>
            <a:r>
              <a:rPr dirty="0" spc="-65"/>
              <a:t> </a:t>
            </a:r>
            <a:r>
              <a:rPr dirty="0" spc="-10"/>
              <a:t>Study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076700" y="914400"/>
            <a:ext cx="4036317" cy="5283972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60"/>
              <a:t> </a:t>
            </a:r>
            <a:r>
              <a:rPr dirty="0"/>
              <a:t>1</a:t>
            </a:r>
            <a:r>
              <a:rPr dirty="0" spc="-55"/>
              <a:t> </a:t>
            </a:r>
            <a:r>
              <a:rPr dirty="0"/>
              <a:t>Pilot</a:t>
            </a:r>
            <a:r>
              <a:rPr dirty="0" spc="-60"/>
              <a:t> </a:t>
            </a:r>
            <a:r>
              <a:rPr dirty="0"/>
              <a:t>Study:</a:t>
            </a:r>
            <a:r>
              <a:rPr dirty="0" spc="-50"/>
              <a:t> </a:t>
            </a:r>
            <a:r>
              <a:rPr dirty="0"/>
              <a:t>Baseline</a:t>
            </a:r>
            <a:r>
              <a:rPr dirty="0" spc="-55"/>
              <a:t> </a:t>
            </a:r>
            <a:r>
              <a:rPr dirty="0" spc="-10"/>
              <a:t>Characteristics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32228" y="925056"/>
          <a:ext cx="11439525" cy="5204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9965"/>
                <a:gridCol w="1969135"/>
                <a:gridCol w="363854"/>
                <a:gridCol w="3318510"/>
                <a:gridCol w="2179954"/>
              </a:tblGrid>
              <a:tr h="42418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Characteristics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(N=40)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3384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screening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(years),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55.8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9.4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9875">
                <a:tc>
                  <a:txBody>
                    <a:bodyPr/>
                    <a:lstStyle/>
                    <a:p>
                      <a:pPr marL="17780">
                        <a:lnSpc>
                          <a:spcPts val="183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Male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sex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83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(62.5%)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778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BMI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screening,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34.7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7.7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778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Race,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White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(80.0%)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6854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Black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African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American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(20.0%)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764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Blood</a:t>
                      </a:r>
                      <a:r>
                        <a:rPr dirty="0" sz="16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Pressures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1764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(N=40)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8765">
                <a:tc>
                  <a:txBody>
                    <a:bodyPr/>
                    <a:lstStyle/>
                    <a:p>
                      <a:pPr marL="17780">
                        <a:lnSpc>
                          <a:spcPts val="1889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Anti-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HTN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medications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screening,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97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Office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blood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pressure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screening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154940">
                        <a:lnSpc>
                          <a:spcPts val="1714"/>
                        </a:lnSpc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One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78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(mmHg),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+/-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00"/>
                        </a:lnSpc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Two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(20.0%)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7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Systolic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159.3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+/-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15.5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Three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more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7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Diastolic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95.3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+/-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17780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antihypertensive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medication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2425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Ambulatory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daytime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systolic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BP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150.4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+/-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12.4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17780">
                        <a:lnSpc>
                          <a:spcPts val="17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screening,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ts val="178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eligibility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(mmHg),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+/-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154940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Ace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Inhibitor/ARB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6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Calcium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(65.0%)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Beta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(55.0%)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Diuretic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Vasodilator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(12.5%)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 marL="154940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Alpha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73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95"/>
              <a:t> </a:t>
            </a:r>
            <a:r>
              <a:rPr dirty="0"/>
              <a:t>1</a:t>
            </a:r>
            <a:r>
              <a:rPr dirty="0" spc="-85"/>
              <a:t> </a:t>
            </a:r>
            <a:r>
              <a:rPr dirty="0"/>
              <a:t>Pilot</a:t>
            </a:r>
            <a:r>
              <a:rPr dirty="0" spc="-90"/>
              <a:t> </a:t>
            </a:r>
            <a:r>
              <a:rPr dirty="0"/>
              <a:t>Study:</a:t>
            </a:r>
            <a:r>
              <a:rPr dirty="0" spc="-85"/>
              <a:t> </a:t>
            </a:r>
            <a:r>
              <a:rPr dirty="0"/>
              <a:t>Procedural</a:t>
            </a:r>
            <a:r>
              <a:rPr dirty="0" spc="-90"/>
              <a:t> </a:t>
            </a:r>
            <a:r>
              <a:rPr dirty="0" spc="-10"/>
              <a:t>Characteristics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572566" y="1709215"/>
          <a:ext cx="8582660" cy="3554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755"/>
                <a:gridCol w="2972435"/>
              </a:tblGrid>
              <a:tr h="308610">
                <a:tc>
                  <a:txBody>
                    <a:bodyPr/>
                    <a:lstStyle/>
                    <a:p>
                      <a:pPr marL="17780">
                        <a:lnSpc>
                          <a:spcPts val="2280"/>
                        </a:lnSpc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Characteristics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9665">
                        <a:lnSpc>
                          <a:spcPts val="2280"/>
                        </a:lnSpc>
                      </a:pPr>
                      <a:r>
                        <a:rPr dirty="0" sz="2400" spc="-10" b="1">
                          <a:latin typeface="Calibri"/>
                          <a:cs typeface="Calibri"/>
                        </a:rPr>
                        <a:t>(N=40)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99109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Femoral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approach,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40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(100.0%)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excitations,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renal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artery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60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3.4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1.0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Right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renal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artery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60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3.4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1.1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Procedural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(minutes),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870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49.9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17.2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</a:tr>
              <a:tr h="58229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Contrast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medium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(mL),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870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81.9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44.6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4694" y="151346"/>
            <a:ext cx="6249035" cy="83311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300"/>
              <a:t>TIVUS</a:t>
            </a:r>
            <a:r>
              <a:rPr dirty="0" sz="5300" spc="-65"/>
              <a:t> </a:t>
            </a:r>
            <a:r>
              <a:rPr dirty="0" sz="5300"/>
              <a:t>Pilot</a:t>
            </a:r>
            <a:r>
              <a:rPr dirty="0" sz="5300" spc="-60"/>
              <a:t> </a:t>
            </a:r>
            <a:r>
              <a:rPr dirty="0" sz="5300"/>
              <a:t>trial</a:t>
            </a:r>
            <a:r>
              <a:rPr dirty="0" sz="5300" spc="-60"/>
              <a:t> </a:t>
            </a:r>
            <a:r>
              <a:rPr dirty="0" sz="5300" spc="-10"/>
              <a:t>results</a:t>
            </a:r>
            <a:endParaRPr sz="5300"/>
          </a:p>
        </p:txBody>
      </p:sp>
      <p:sp>
        <p:nvSpPr>
          <p:cNvPr id="4" name="object 4" descr=""/>
          <p:cNvSpPr txBox="1"/>
          <p:nvPr/>
        </p:nvSpPr>
        <p:spPr>
          <a:xfrm>
            <a:off x="11296810" y="6374740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6100" y="1193800"/>
            <a:ext cx="7650996" cy="3906318"/>
          </a:xfrm>
          <a:prstGeom prst="rect">
            <a:avLst/>
          </a:prstGeom>
        </p:spPr>
      </p:pic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710029" y="5306978"/>
          <a:ext cx="7720965" cy="1354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8545"/>
                <a:gridCol w="582930"/>
                <a:gridCol w="1861820"/>
                <a:gridCol w="1536064"/>
                <a:gridCol w="1664335"/>
                <a:gridCol w="938529"/>
              </a:tblGrid>
              <a:tr h="490855"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Visit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10185"/>
                </a:tc>
                <a:tc>
                  <a:txBody>
                    <a:bodyPr/>
                    <a:lstStyle/>
                    <a:p>
                      <a:pPr algn="ctr" marL="121285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dirty="0" sz="16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10185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ts val="152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R="673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Paired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2870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Visit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1018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ts val="152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482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9395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10185"/>
                </a:tc>
              </a:tr>
              <a:tr h="287020">
                <a:tc>
                  <a:txBody>
                    <a:bodyPr/>
                    <a:lstStyle/>
                    <a:p>
                      <a:pPr marL="31750">
                        <a:lnSpc>
                          <a:spcPts val="17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ts val="1730"/>
                        </a:lnSpc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730"/>
                        </a:lnSpc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730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150.4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990">
                        <a:lnSpc>
                          <a:spcPts val="1730"/>
                        </a:lnSpc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8760">
                        <a:lnSpc>
                          <a:spcPts val="1730"/>
                        </a:lnSpc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N/A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16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months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3835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149.8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137.7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-12.0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2838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</a:tr>
              <a:tr h="259715">
                <a:tc>
                  <a:txBody>
                    <a:bodyPr/>
                    <a:lstStyle/>
                    <a:p>
                      <a:pPr marL="31750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months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383540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151.7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137.8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-13.9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283845">
                        <a:lnSpc>
                          <a:spcPts val="1900"/>
                        </a:lnSpc>
                        <a:spcBef>
                          <a:spcPts val="5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74925">
              <a:lnSpc>
                <a:spcPct val="100000"/>
              </a:lnSpc>
              <a:spcBef>
                <a:spcPts val="100"/>
              </a:spcBef>
            </a:pPr>
            <a:r>
              <a:rPr dirty="0"/>
              <a:t>REDUCED</a:t>
            </a:r>
            <a:r>
              <a:rPr dirty="0" spc="-75"/>
              <a:t> </a:t>
            </a:r>
            <a:r>
              <a:rPr dirty="0"/>
              <a:t>1</a:t>
            </a:r>
            <a:r>
              <a:rPr dirty="0" spc="-65"/>
              <a:t> </a:t>
            </a:r>
            <a:r>
              <a:rPr dirty="0"/>
              <a:t>Pilot</a:t>
            </a:r>
            <a:r>
              <a:rPr dirty="0" spc="-75"/>
              <a:t> </a:t>
            </a:r>
            <a:r>
              <a:rPr dirty="0"/>
              <a:t>Study:</a:t>
            </a:r>
            <a:r>
              <a:rPr dirty="0" spc="-65"/>
              <a:t> </a:t>
            </a:r>
            <a:r>
              <a:rPr dirty="0" spc="-10"/>
              <a:t>Responders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1536" y="1582446"/>
            <a:ext cx="9735820" cy="3482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Daytime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Systolic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ABPM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reduction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SzPct val="102500"/>
              <a:buFont typeface="Arial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3-months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follow-</a:t>
            </a:r>
            <a:r>
              <a:rPr dirty="0" sz="2000" b="1">
                <a:latin typeface="Calibri"/>
                <a:cs typeface="Calibri"/>
              </a:rPr>
              <a:t>up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(Primary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Endpoint):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00"/>
              </a:spcBef>
              <a:buSzPct val="102500"/>
              <a:buFont typeface="Arial"/>
              <a:buChar char="•"/>
              <a:tabLst>
                <a:tab pos="698500" algn="l"/>
              </a:tabLst>
            </a:pPr>
            <a:r>
              <a:rPr dirty="0" sz="2000" spc="-10">
                <a:latin typeface="Calibri"/>
                <a:cs typeface="Calibri"/>
              </a:rPr>
              <a:t>Responders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(at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least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-</a:t>
            </a:r>
            <a:r>
              <a:rPr dirty="0" sz="2000">
                <a:latin typeface="Calibri"/>
                <a:cs typeface="Calibri"/>
              </a:rPr>
              <a:t>5mmHg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reduction):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78.4%</a:t>
            </a:r>
            <a:r>
              <a:rPr dirty="0" sz="2000">
                <a:latin typeface="Calibri"/>
                <a:cs typeface="Calibri"/>
              </a:rPr>
              <a:t>,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avg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ABPM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reduction: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-</a:t>
            </a:r>
            <a:r>
              <a:rPr dirty="0" sz="2000" spc="-10" b="1">
                <a:latin typeface="Calibri"/>
                <a:cs typeface="Calibri"/>
              </a:rPr>
              <a:t>16.2mmHg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5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SzPct val="102500"/>
              <a:buFont typeface="Arial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6-month</a:t>
            </a:r>
            <a:r>
              <a:rPr dirty="0" sz="2000" spc="3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follow-</a:t>
            </a:r>
            <a:r>
              <a:rPr dirty="0" sz="2000" spc="-25" b="1">
                <a:latin typeface="Calibri"/>
                <a:cs typeface="Calibri"/>
              </a:rPr>
              <a:t>up: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00"/>
              </a:spcBef>
              <a:buSzPct val="102500"/>
              <a:buFont typeface="Arial"/>
              <a:buChar char="•"/>
              <a:tabLst>
                <a:tab pos="698500" algn="l"/>
              </a:tabLst>
            </a:pPr>
            <a:r>
              <a:rPr dirty="0" sz="2000" spc="-10">
                <a:latin typeface="Calibri"/>
                <a:cs typeface="Calibri"/>
              </a:rPr>
              <a:t>Responders: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82.6%</a:t>
            </a:r>
            <a:r>
              <a:rPr dirty="0" sz="2000">
                <a:latin typeface="Calibri"/>
                <a:cs typeface="Calibri"/>
              </a:rPr>
              <a:t>,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avg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ABPM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reduction: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 b="1" i="1">
                <a:latin typeface="Calibri"/>
                <a:cs typeface="Calibri"/>
              </a:rPr>
              <a:t>-</a:t>
            </a:r>
            <a:r>
              <a:rPr dirty="0" sz="2000" spc="-10" b="1">
                <a:latin typeface="Calibri"/>
                <a:cs typeface="Calibri"/>
              </a:rPr>
              <a:t>17.4mmHg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5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latin typeface="Calibri"/>
                <a:cs typeface="Calibri"/>
              </a:rPr>
              <a:t>Safety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00"/>
              </a:spcBef>
              <a:buSzPct val="102500"/>
              <a:buFont typeface="Arial"/>
              <a:buChar char="•"/>
              <a:tabLst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No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device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related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Adverse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Event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reported.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James Zidar</dc:creator>
  <dc:subject>First-in-man and out-of-the-box innovations hotline</dc:subject>
  <dc:title>Results of the REDUCED 1 study assessing the TIVUS system in renal denervation</dc:title>
  <dcterms:created xsi:type="dcterms:W3CDTF">2024-05-16T22:25:10Z</dcterms:created>
  <dcterms:modified xsi:type="dcterms:W3CDTF">2024-05-16T22:25:10Z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2023-10-19T00:00:00Z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