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Default Extension="png" ContentType="image/png"/>
  <Default Extension="jpg" ContentType="image/jpg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</p:sldIdLst>
  <p:sldSz cx="12192000" cy="6858000"/>
  <p:notesSz cx="12192000" cy="685800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jpg"/><Relationship Id="rId3" Type="http://schemas.openxmlformats.org/officeDocument/2006/relationships/image" Target="../media/image6.jpg"/><Relationship Id="rId4" Type="http://schemas.openxmlformats.org/officeDocument/2006/relationships/image" Target="../media/image7.png"/><Relationship Id="rId5" Type="http://schemas.openxmlformats.org/officeDocument/2006/relationships/image" Target="../media/image8.png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 showMasterSp="0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17" name="bg object 17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892800" y="5765800"/>
            <a:ext cx="1497375" cy="540987"/>
          </a:xfrm>
          <a:prstGeom prst="rect">
            <a:avLst/>
          </a:prstGeom>
        </p:spPr>
      </p:pic>
      <p:pic>
        <p:nvPicPr>
          <p:cNvPr id="18" name="bg object 18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4902200" y="5651500"/>
            <a:ext cx="765852" cy="765852"/>
          </a:xfrm>
          <a:prstGeom prst="rect">
            <a:avLst/>
          </a:prstGeom>
        </p:spPr>
      </p:pic>
      <p:pic>
        <p:nvPicPr>
          <p:cNvPr id="19" name="bg object 19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4762500" y="1270000"/>
            <a:ext cx="2396612" cy="1143000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387834" y="2306634"/>
            <a:ext cx="11375390" cy="164083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4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1850" b="0" i="0">
                <a:solidFill>
                  <a:schemeClr val="bg1"/>
                </a:solidFill>
                <a:latin typeface="Calibri Light"/>
                <a:cs typeface="Calibri Light"/>
              </a:defRPr>
            </a:lvl1pPr>
          </a:lstStyle>
          <a:p>
            <a:pPr marL="12700">
              <a:lnSpc>
                <a:spcPts val="1870"/>
              </a:lnSpc>
            </a:pPr>
            <a:r>
              <a:rPr dirty="0" spc="-10"/>
              <a:t>EuroPCR.com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4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1850" b="0" i="0">
                <a:solidFill>
                  <a:schemeClr val="bg1"/>
                </a:solidFill>
                <a:latin typeface="Calibri Light"/>
                <a:cs typeface="Calibri Light"/>
              </a:defRPr>
            </a:lvl1pPr>
          </a:lstStyle>
          <a:p>
            <a:pPr marL="12700">
              <a:lnSpc>
                <a:spcPts val="1870"/>
              </a:lnSpc>
            </a:pPr>
            <a:r>
              <a:rPr dirty="0" spc="-10"/>
              <a:t>EuroPCR.com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4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1850" b="0" i="0">
                <a:solidFill>
                  <a:schemeClr val="bg1"/>
                </a:solidFill>
                <a:latin typeface="Calibri Light"/>
                <a:cs typeface="Calibri Light"/>
              </a:defRPr>
            </a:lvl1pPr>
          </a:lstStyle>
          <a:p>
            <a:pPr marL="12700">
              <a:lnSpc>
                <a:spcPts val="1870"/>
              </a:lnSpc>
            </a:pPr>
            <a:r>
              <a:rPr dirty="0" spc="-10"/>
              <a:t>EuroPCR.com</a:t>
            </a:r>
          </a:p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 showMasterSp="0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4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1850" b="0" i="0">
                <a:solidFill>
                  <a:schemeClr val="bg1"/>
                </a:solidFill>
                <a:latin typeface="Calibri Light"/>
                <a:cs typeface="Calibri Light"/>
              </a:defRPr>
            </a:lvl1pPr>
          </a:lstStyle>
          <a:p>
            <a:pPr marL="12700">
              <a:lnSpc>
                <a:spcPts val="1870"/>
              </a:lnSpc>
            </a:pPr>
            <a:r>
              <a:rPr dirty="0" spc="-10"/>
              <a:t>EuroPCR.com</a:t>
            </a:r>
          </a:p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1850" b="0" i="0">
                <a:solidFill>
                  <a:schemeClr val="bg1"/>
                </a:solidFill>
                <a:latin typeface="Calibri Light"/>
                <a:cs typeface="Calibri Light"/>
              </a:defRPr>
            </a:lvl1pPr>
          </a:lstStyle>
          <a:p>
            <a:pPr marL="12700">
              <a:lnSpc>
                <a:spcPts val="1870"/>
              </a:lnSpc>
            </a:pPr>
            <a:r>
              <a:rPr dirty="0" spc="-10"/>
              <a:t>EuroPCR.com</a:t>
            </a:r>
          </a:p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png"/><Relationship Id="rId8" Type="http://schemas.openxmlformats.org/officeDocument/2006/relationships/image" Target="../media/image2.jpg"/><Relationship Id="rId9" Type="http://schemas.openxmlformats.org/officeDocument/2006/relationships/image" Target="../media/image3.png"/><Relationship Id="rId10" Type="http://schemas.openxmlformats.org/officeDocument/2006/relationships/image" Target="../media/image4.png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17" name="bg object 17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10756900" y="6375400"/>
            <a:ext cx="1135843" cy="410368"/>
          </a:xfrm>
          <a:prstGeom prst="rect">
            <a:avLst/>
          </a:prstGeom>
        </p:spPr>
      </p:pic>
      <p:pic>
        <p:nvPicPr>
          <p:cNvPr id="18" name="bg object 18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10223500" y="6375400"/>
            <a:ext cx="410368" cy="410368"/>
          </a:xfrm>
          <a:prstGeom prst="rect">
            <a:avLst/>
          </a:prstGeom>
        </p:spPr>
      </p:pic>
      <p:pic>
        <p:nvPicPr>
          <p:cNvPr id="19" name="bg object 19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228600" y="6311900"/>
            <a:ext cx="1070819" cy="510699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98267" y="146899"/>
            <a:ext cx="11645900" cy="5435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4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534466" y="1709215"/>
            <a:ext cx="8582660" cy="355409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5371963" y="6493743"/>
            <a:ext cx="1306829" cy="2628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850" b="0" i="0">
                <a:solidFill>
                  <a:schemeClr val="bg1"/>
                </a:solidFill>
                <a:latin typeface="Calibri Light"/>
                <a:cs typeface="Calibri Light"/>
              </a:defRPr>
            </a:lvl1pPr>
          </a:lstStyle>
          <a:p>
            <a:pPr marL="12700">
              <a:lnSpc>
                <a:spcPts val="1870"/>
              </a:lnSpc>
            </a:pPr>
            <a:r>
              <a:rPr dirty="0" spc="-10"/>
              <a:t>EuroPCR.com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
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
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5.jpg"/><Relationship Id="rId3" Type="http://schemas.openxmlformats.org/officeDocument/2006/relationships/image" Target="../media/image17.png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png"/><Relationship Id="rId3" Type="http://schemas.openxmlformats.org/officeDocument/2006/relationships/image" Target="../media/image10.png"/><Relationship Id="rId4" Type="http://schemas.openxmlformats.org/officeDocument/2006/relationships/image" Target="../media/image11.png"/><Relationship Id="rId5" Type="http://schemas.openxmlformats.org/officeDocument/2006/relationships/image" Target="../media/image12.png"/><Relationship Id="rId6" Type="http://schemas.openxmlformats.org/officeDocument/2006/relationships/image" Target="../media/image13.png"/><Relationship Id="rId7" Type="http://schemas.openxmlformats.org/officeDocument/2006/relationships/image" Target="../media/image14.png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.png"/><Relationship Id="rId3" Type="http://schemas.openxmlformats.org/officeDocument/2006/relationships/image" Target="../media/image2.jp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6" Type="http://schemas.openxmlformats.org/officeDocument/2006/relationships/image" Target="../media/image15.png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jpg"/><Relationship Id="rId3" Type="http://schemas.openxmlformats.org/officeDocument/2006/relationships/image" Target="../media/image16.jpg"/></Relationships>
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ctr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481965" marR="5080" indent="-469900">
              <a:lnSpc>
                <a:spcPct val="100000"/>
              </a:lnSpc>
              <a:spcBef>
                <a:spcPts val="100"/>
              </a:spcBef>
            </a:pPr>
            <a:r>
              <a:rPr dirty="0" sz="5300"/>
              <a:t>Results</a:t>
            </a:r>
            <a:r>
              <a:rPr dirty="0" sz="5300" spc="-100"/>
              <a:t> </a:t>
            </a:r>
            <a:r>
              <a:rPr dirty="0" sz="5300"/>
              <a:t>of</a:t>
            </a:r>
            <a:r>
              <a:rPr dirty="0" sz="5300" spc="-95"/>
              <a:t> </a:t>
            </a:r>
            <a:r>
              <a:rPr dirty="0" sz="5300"/>
              <a:t>the</a:t>
            </a:r>
            <a:r>
              <a:rPr dirty="0" sz="5300" spc="-95"/>
              <a:t> </a:t>
            </a:r>
            <a:r>
              <a:rPr dirty="0" sz="5300"/>
              <a:t>REDUCED</a:t>
            </a:r>
            <a:r>
              <a:rPr dirty="0" sz="5300" spc="-95"/>
              <a:t> </a:t>
            </a:r>
            <a:r>
              <a:rPr dirty="0" sz="5300"/>
              <a:t>1</a:t>
            </a:r>
            <a:r>
              <a:rPr dirty="0" sz="5300" spc="-95"/>
              <a:t> </a:t>
            </a:r>
            <a:r>
              <a:rPr dirty="0" sz="5300"/>
              <a:t>study</a:t>
            </a:r>
            <a:r>
              <a:rPr dirty="0" sz="5300" spc="-90"/>
              <a:t> </a:t>
            </a:r>
            <a:r>
              <a:rPr dirty="0" sz="5300" spc="-10"/>
              <a:t>assessing </a:t>
            </a:r>
            <a:r>
              <a:rPr dirty="0" sz="5300"/>
              <a:t>the</a:t>
            </a:r>
            <a:r>
              <a:rPr dirty="0" sz="5300" spc="-120"/>
              <a:t> </a:t>
            </a:r>
            <a:r>
              <a:rPr dirty="0" sz="5300"/>
              <a:t>TIVUS</a:t>
            </a:r>
            <a:r>
              <a:rPr dirty="0" sz="5300" spc="-120"/>
              <a:t> </a:t>
            </a:r>
            <a:r>
              <a:rPr dirty="0" sz="5300" spc="-25"/>
              <a:t>system</a:t>
            </a:r>
            <a:r>
              <a:rPr dirty="0" sz="5300" spc="-114"/>
              <a:t> </a:t>
            </a:r>
            <a:r>
              <a:rPr dirty="0" sz="5300"/>
              <a:t>in</a:t>
            </a:r>
            <a:r>
              <a:rPr dirty="0" sz="5300" spc="-120"/>
              <a:t> </a:t>
            </a:r>
            <a:r>
              <a:rPr dirty="0" sz="5300"/>
              <a:t>renal</a:t>
            </a:r>
            <a:r>
              <a:rPr dirty="0" sz="5300" spc="-120"/>
              <a:t> </a:t>
            </a:r>
            <a:r>
              <a:rPr dirty="0" sz="5300" spc="-10"/>
              <a:t>denervation</a:t>
            </a:r>
            <a:endParaRPr sz="5300"/>
          </a:p>
        </p:txBody>
      </p:sp>
      <p:sp>
        <p:nvSpPr>
          <p:cNvPr id="3" name="object 3" descr=""/>
          <p:cNvSpPr txBox="1"/>
          <p:nvPr/>
        </p:nvSpPr>
        <p:spPr>
          <a:xfrm>
            <a:off x="1063317" y="4297985"/>
            <a:ext cx="10288905" cy="5740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686560" marR="5080" indent="-1674495">
              <a:lnSpc>
                <a:spcPct val="100000"/>
              </a:lnSpc>
              <a:spcBef>
                <a:spcPts val="100"/>
              </a:spcBef>
            </a:pPr>
            <a:r>
              <a:rPr dirty="0" sz="1800">
                <a:solidFill>
                  <a:srgbClr val="FFFFFF"/>
                </a:solidFill>
                <a:latin typeface="Arial"/>
                <a:cs typeface="Arial"/>
              </a:rPr>
              <a:t>James</a:t>
            </a:r>
            <a:r>
              <a:rPr dirty="0" sz="1800" spc="-2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800">
                <a:solidFill>
                  <a:srgbClr val="FFFFFF"/>
                </a:solidFill>
                <a:latin typeface="Arial"/>
                <a:cs typeface="Arial"/>
              </a:rPr>
              <a:t>Zidar,</a:t>
            </a:r>
            <a:r>
              <a:rPr dirty="0" sz="1800" spc="-2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800">
                <a:solidFill>
                  <a:srgbClr val="FFFFFF"/>
                </a:solidFill>
                <a:latin typeface="Arial"/>
                <a:cs typeface="Arial"/>
              </a:rPr>
              <a:t>Michael</a:t>
            </a:r>
            <a:r>
              <a:rPr dirty="0" sz="1800" spc="-2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800">
                <a:solidFill>
                  <a:srgbClr val="FFFFFF"/>
                </a:solidFill>
                <a:latin typeface="Arial"/>
                <a:cs typeface="Arial"/>
              </a:rPr>
              <a:t>Jonas,</a:t>
            </a:r>
            <a:r>
              <a:rPr dirty="0" sz="1800" spc="-12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800">
                <a:solidFill>
                  <a:srgbClr val="FFFFFF"/>
                </a:solidFill>
                <a:latin typeface="Arial"/>
                <a:cs typeface="Arial"/>
              </a:rPr>
              <a:t>Andre</a:t>
            </a:r>
            <a:r>
              <a:rPr dirty="0" sz="1800" spc="-2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800">
                <a:solidFill>
                  <a:srgbClr val="FFFFFF"/>
                </a:solidFill>
                <a:latin typeface="Arial"/>
                <a:cs typeface="Arial"/>
              </a:rPr>
              <a:t>Paixao,</a:t>
            </a:r>
            <a:r>
              <a:rPr dirty="0" sz="1800" spc="-2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800">
                <a:solidFill>
                  <a:srgbClr val="FFFFFF"/>
                </a:solidFill>
                <a:latin typeface="Arial"/>
                <a:cs typeface="Arial"/>
              </a:rPr>
              <a:t>Max</a:t>
            </a:r>
            <a:r>
              <a:rPr dirty="0" sz="1800" spc="-12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800">
                <a:solidFill>
                  <a:srgbClr val="FFFFFF"/>
                </a:solidFill>
                <a:latin typeface="Arial"/>
                <a:cs typeface="Arial"/>
              </a:rPr>
              <a:t>Arroyo,</a:t>
            </a:r>
            <a:r>
              <a:rPr dirty="0" sz="1800" spc="-2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800">
                <a:solidFill>
                  <a:srgbClr val="FFFFFF"/>
                </a:solidFill>
                <a:latin typeface="Arial"/>
                <a:cs typeface="Arial"/>
              </a:rPr>
              <a:t>Matos,</a:t>
            </a:r>
            <a:r>
              <a:rPr dirty="0" sz="1800" spc="-2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800">
                <a:solidFill>
                  <a:srgbClr val="FFFFFF"/>
                </a:solidFill>
                <a:latin typeface="Arial"/>
                <a:cs typeface="Arial"/>
              </a:rPr>
              <a:t>Gabby</a:t>
            </a:r>
            <a:r>
              <a:rPr dirty="0" sz="1800" spc="-2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800">
                <a:solidFill>
                  <a:srgbClr val="FFFFFF"/>
                </a:solidFill>
                <a:latin typeface="Arial"/>
                <a:cs typeface="Arial"/>
              </a:rPr>
              <a:t>Elbaz-Greener,</a:t>
            </a:r>
            <a:r>
              <a:rPr dirty="0" sz="1800" spc="-2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800">
                <a:solidFill>
                  <a:srgbClr val="FFFFFF"/>
                </a:solidFill>
                <a:latin typeface="Arial"/>
                <a:cs typeface="Arial"/>
              </a:rPr>
              <a:t>Iddo</a:t>
            </a:r>
            <a:r>
              <a:rPr dirty="0" sz="1800" spc="-2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800">
                <a:solidFill>
                  <a:srgbClr val="FFFFFF"/>
                </a:solidFill>
                <a:latin typeface="Arial"/>
                <a:cs typeface="Arial"/>
              </a:rPr>
              <a:t>Ben-</a:t>
            </a:r>
            <a:r>
              <a:rPr dirty="0" sz="1800" spc="-20">
                <a:solidFill>
                  <a:srgbClr val="FFFFFF"/>
                </a:solidFill>
                <a:latin typeface="Arial"/>
                <a:cs typeface="Arial"/>
              </a:rPr>
              <a:t>Dov, </a:t>
            </a:r>
            <a:r>
              <a:rPr dirty="0" sz="1800">
                <a:solidFill>
                  <a:srgbClr val="FFFFFF"/>
                </a:solidFill>
                <a:latin typeface="Arial"/>
                <a:cs typeface="Arial"/>
              </a:rPr>
              <a:t>Christian</a:t>
            </a:r>
            <a:r>
              <a:rPr dirty="0" sz="1800" spc="-1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800">
                <a:solidFill>
                  <a:srgbClr val="FFFFFF"/>
                </a:solidFill>
                <a:latin typeface="Arial"/>
                <a:cs typeface="Arial"/>
              </a:rPr>
              <a:t>Spaulding,</a:t>
            </a:r>
            <a:r>
              <a:rPr dirty="0" sz="1800" spc="38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800">
                <a:solidFill>
                  <a:srgbClr val="FFFFFF"/>
                </a:solidFill>
                <a:latin typeface="Arial"/>
                <a:cs typeface="Arial"/>
              </a:rPr>
              <a:t>Ajay</a:t>
            </a:r>
            <a:r>
              <a:rPr dirty="0" sz="1800" spc="-1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800">
                <a:solidFill>
                  <a:srgbClr val="FFFFFF"/>
                </a:solidFill>
                <a:latin typeface="Arial"/>
                <a:cs typeface="Arial"/>
              </a:rPr>
              <a:t>Kirtane</a:t>
            </a:r>
            <a:r>
              <a:rPr dirty="0" sz="1800" spc="-1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800">
                <a:solidFill>
                  <a:srgbClr val="FFFFFF"/>
                </a:solidFill>
                <a:latin typeface="Arial"/>
                <a:cs typeface="Arial"/>
              </a:rPr>
              <a:t>for</a:t>
            </a:r>
            <a:r>
              <a:rPr dirty="0" sz="1800" spc="-1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800">
                <a:solidFill>
                  <a:srgbClr val="FFFFFF"/>
                </a:solidFill>
                <a:latin typeface="Arial"/>
                <a:cs typeface="Arial"/>
              </a:rPr>
              <a:t>the</a:t>
            </a:r>
            <a:r>
              <a:rPr dirty="0" sz="1800" spc="-1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800">
                <a:solidFill>
                  <a:srgbClr val="FFFFFF"/>
                </a:solidFill>
                <a:latin typeface="Arial"/>
                <a:cs typeface="Arial"/>
              </a:rPr>
              <a:t>REDUCED</a:t>
            </a:r>
            <a:r>
              <a:rPr dirty="0" sz="1800" spc="-1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800">
                <a:solidFill>
                  <a:srgbClr val="FFFFFF"/>
                </a:solidFill>
                <a:latin typeface="Arial"/>
                <a:cs typeface="Arial"/>
              </a:rPr>
              <a:t>1</a:t>
            </a:r>
            <a:r>
              <a:rPr dirty="0" sz="1800" spc="-10">
                <a:solidFill>
                  <a:srgbClr val="FFFFFF"/>
                </a:solidFill>
                <a:latin typeface="Arial"/>
                <a:cs typeface="Arial"/>
              </a:rPr>
              <a:t> Investigators</a:t>
            </a:r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25400">
              <a:lnSpc>
                <a:spcPct val="100000"/>
              </a:lnSpc>
              <a:spcBef>
                <a:spcPts val="100"/>
              </a:spcBef>
            </a:pPr>
            <a:r>
              <a:rPr dirty="0"/>
              <a:t>REDUCED</a:t>
            </a:r>
            <a:r>
              <a:rPr dirty="0" spc="-70"/>
              <a:t> </a:t>
            </a:r>
            <a:r>
              <a:rPr dirty="0"/>
              <a:t>1</a:t>
            </a:r>
            <a:r>
              <a:rPr dirty="0" spc="-65"/>
              <a:t> </a:t>
            </a:r>
            <a:r>
              <a:rPr dirty="0"/>
              <a:t>Pilot</a:t>
            </a:r>
            <a:r>
              <a:rPr dirty="0" spc="-65"/>
              <a:t> </a:t>
            </a:r>
            <a:r>
              <a:rPr dirty="0"/>
              <a:t>Study:</a:t>
            </a:r>
            <a:r>
              <a:rPr dirty="0" spc="-65"/>
              <a:t> </a:t>
            </a:r>
            <a:r>
              <a:rPr dirty="0"/>
              <a:t>1</a:t>
            </a:r>
            <a:r>
              <a:rPr dirty="0" spc="-60"/>
              <a:t> </a:t>
            </a:r>
            <a:r>
              <a:rPr dirty="0"/>
              <a:t>month</a:t>
            </a:r>
            <a:r>
              <a:rPr dirty="0" spc="-70"/>
              <a:t> </a:t>
            </a:r>
            <a:r>
              <a:rPr dirty="0"/>
              <a:t>safety</a:t>
            </a:r>
            <a:r>
              <a:rPr dirty="0" spc="-65"/>
              <a:t> </a:t>
            </a:r>
            <a:r>
              <a:rPr dirty="0" spc="-10"/>
              <a:t>end-points</a:t>
            </a:r>
          </a:p>
        </p:txBody>
      </p:sp>
      <p:sp>
        <p:nvSpPr>
          <p:cNvPr id="3" name="object 3" descr=""/>
          <p:cNvSpPr/>
          <p:nvPr/>
        </p:nvSpPr>
        <p:spPr>
          <a:xfrm>
            <a:off x="1107338" y="2694419"/>
            <a:ext cx="10438130" cy="2371090"/>
          </a:xfrm>
          <a:custGeom>
            <a:avLst/>
            <a:gdLst/>
            <a:ahLst/>
            <a:cxnLst/>
            <a:rect l="l" t="t" r="r" b="b"/>
            <a:pathLst>
              <a:path w="10438130" h="2371090">
                <a:moveTo>
                  <a:pt x="10437978" y="0"/>
                </a:moveTo>
                <a:lnTo>
                  <a:pt x="7911617" y="0"/>
                </a:lnTo>
                <a:lnTo>
                  <a:pt x="4313174" y="0"/>
                </a:lnTo>
                <a:lnTo>
                  <a:pt x="0" y="0"/>
                </a:lnTo>
                <a:lnTo>
                  <a:pt x="0" y="1193863"/>
                </a:lnTo>
                <a:lnTo>
                  <a:pt x="0" y="2370963"/>
                </a:lnTo>
                <a:lnTo>
                  <a:pt x="4313174" y="2370963"/>
                </a:lnTo>
                <a:lnTo>
                  <a:pt x="7911617" y="2370963"/>
                </a:lnTo>
                <a:lnTo>
                  <a:pt x="10437978" y="2370963"/>
                </a:lnTo>
                <a:lnTo>
                  <a:pt x="10437978" y="1193863"/>
                </a:lnTo>
                <a:lnTo>
                  <a:pt x="1043797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 descr=""/>
          <p:cNvSpPr txBox="1"/>
          <p:nvPr/>
        </p:nvSpPr>
        <p:spPr>
          <a:xfrm>
            <a:off x="5426233" y="1879685"/>
            <a:ext cx="3403600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b="1">
                <a:latin typeface="Calibri"/>
                <a:cs typeface="Calibri"/>
              </a:rPr>
              <a:t>Endpoints</a:t>
            </a:r>
            <a:r>
              <a:rPr dirty="0" sz="2400" spc="-50" b="1">
                <a:latin typeface="Calibri"/>
                <a:cs typeface="Calibri"/>
              </a:rPr>
              <a:t> </a:t>
            </a:r>
            <a:r>
              <a:rPr dirty="0" sz="2400" b="1">
                <a:latin typeface="Calibri"/>
                <a:cs typeface="Calibri"/>
              </a:rPr>
              <a:t>for</a:t>
            </a:r>
            <a:r>
              <a:rPr dirty="0" sz="2400" spc="-55" b="1">
                <a:latin typeface="Calibri"/>
                <a:cs typeface="Calibri"/>
              </a:rPr>
              <a:t> </a:t>
            </a:r>
            <a:r>
              <a:rPr dirty="0" sz="2400" spc="-10" b="1">
                <a:latin typeface="Calibri"/>
                <a:cs typeface="Calibri"/>
              </a:rPr>
              <a:t>Adjudication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11" name="object 11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870"/>
              </a:lnSpc>
            </a:pPr>
            <a:r>
              <a:rPr dirty="0" spc="-10"/>
              <a:t>EuroPCR.com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9621349" y="1462718"/>
            <a:ext cx="1322070" cy="8083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 indent="6985">
              <a:lnSpc>
                <a:spcPct val="107000"/>
              </a:lnSpc>
              <a:spcBef>
                <a:spcPts val="100"/>
              </a:spcBef>
            </a:pPr>
            <a:r>
              <a:rPr dirty="0" sz="2400" b="1">
                <a:latin typeface="Calibri"/>
                <a:cs typeface="Calibri"/>
              </a:rPr>
              <a:t>Days</a:t>
            </a:r>
            <a:r>
              <a:rPr dirty="0" sz="2400" spc="-110" b="1">
                <a:latin typeface="Calibri"/>
                <a:cs typeface="Calibri"/>
              </a:rPr>
              <a:t> </a:t>
            </a:r>
            <a:r>
              <a:rPr dirty="0" sz="2400" spc="-20" b="1">
                <a:latin typeface="Calibri"/>
                <a:cs typeface="Calibri"/>
              </a:rPr>
              <a:t>after Procedure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6" name="object 6" descr=""/>
          <p:cNvSpPr txBox="1"/>
          <p:nvPr/>
        </p:nvSpPr>
        <p:spPr>
          <a:xfrm>
            <a:off x="5438933" y="2656575"/>
            <a:ext cx="3003550" cy="8083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R="5080">
              <a:lnSpc>
                <a:spcPct val="107000"/>
              </a:lnSpc>
              <a:spcBef>
                <a:spcPts val="100"/>
              </a:spcBef>
            </a:pPr>
            <a:r>
              <a:rPr dirty="0" sz="2400" spc="-10">
                <a:latin typeface="Calibri"/>
                <a:cs typeface="Calibri"/>
              </a:rPr>
              <a:t>Vascular</a:t>
            </a:r>
            <a:r>
              <a:rPr dirty="0" sz="2400" spc="-5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and</a:t>
            </a:r>
            <a:r>
              <a:rPr dirty="0" sz="2400" spc="-5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Access</a:t>
            </a:r>
            <a:r>
              <a:rPr dirty="0" sz="2400" spc="-55">
                <a:latin typeface="Calibri"/>
                <a:cs typeface="Calibri"/>
              </a:rPr>
              <a:t> </a:t>
            </a:r>
            <a:r>
              <a:rPr dirty="0" sz="2400" spc="-20">
                <a:latin typeface="Calibri"/>
                <a:cs typeface="Calibri"/>
              </a:rPr>
              <a:t>Site </a:t>
            </a:r>
            <a:r>
              <a:rPr dirty="0" sz="2400" spc="-10">
                <a:latin typeface="Calibri"/>
                <a:cs typeface="Calibri"/>
              </a:rPr>
              <a:t>Complications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7" name="object 7" descr=""/>
          <p:cNvSpPr txBox="1"/>
          <p:nvPr/>
        </p:nvSpPr>
        <p:spPr>
          <a:xfrm>
            <a:off x="10128159" y="3098942"/>
            <a:ext cx="321945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dirty="0" sz="2400" spc="-25">
                <a:latin typeface="Calibri"/>
                <a:cs typeface="Calibri"/>
              </a:rPr>
              <a:t>21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8" name="object 8" descr=""/>
          <p:cNvSpPr txBox="1"/>
          <p:nvPr/>
        </p:nvSpPr>
        <p:spPr>
          <a:xfrm>
            <a:off x="1113062" y="1879685"/>
            <a:ext cx="3808729" cy="28047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b="1">
                <a:latin typeface="Calibri"/>
                <a:cs typeface="Calibri"/>
              </a:rPr>
              <a:t>Adverse</a:t>
            </a:r>
            <a:r>
              <a:rPr dirty="0" sz="2400" spc="-125" b="1">
                <a:latin typeface="Calibri"/>
                <a:cs typeface="Calibri"/>
              </a:rPr>
              <a:t> </a:t>
            </a:r>
            <a:r>
              <a:rPr dirty="0" sz="2400" spc="-20" b="1">
                <a:latin typeface="Calibri"/>
                <a:cs typeface="Calibri"/>
              </a:rPr>
              <a:t>Event</a:t>
            </a:r>
            <a:endParaRPr sz="24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05"/>
              </a:spcBef>
            </a:pPr>
            <a:endParaRPr sz="24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2400">
                <a:latin typeface="Calibri"/>
                <a:cs typeface="Calibri"/>
              </a:rPr>
              <a:t>Access</a:t>
            </a:r>
            <a:r>
              <a:rPr dirty="0" sz="2400" spc="-4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site:</a:t>
            </a:r>
            <a:r>
              <a:rPr dirty="0" sz="2400" spc="-35">
                <a:latin typeface="Calibri"/>
                <a:cs typeface="Calibri"/>
              </a:rPr>
              <a:t> </a:t>
            </a:r>
            <a:r>
              <a:rPr dirty="0" sz="2400" spc="-10">
                <a:latin typeface="Calibri"/>
                <a:cs typeface="Calibri"/>
              </a:rPr>
              <a:t>Pseudoaneurysm</a:t>
            </a:r>
            <a:endParaRPr sz="24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24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54"/>
              </a:spcBef>
            </a:pPr>
            <a:endParaRPr sz="2400">
              <a:latin typeface="Calibri"/>
              <a:cs typeface="Calibri"/>
            </a:endParaRPr>
          </a:p>
          <a:p>
            <a:pPr marL="12700" marR="5080">
              <a:lnSpc>
                <a:spcPct val="113900"/>
              </a:lnSpc>
              <a:spcBef>
                <a:spcPts val="5"/>
              </a:spcBef>
            </a:pPr>
            <a:r>
              <a:rPr dirty="0" sz="2400">
                <a:latin typeface="Calibri"/>
                <a:cs typeface="Calibri"/>
              </a:rPr>
              <a:t>eGFR</a:t>
            </a:r>
            <a:r>
              <a:rPr dirty="0" sz="2400" spc="-60">
                <a:latin typeface="Calibri"/>
                <a:cs typeface="Calibri"/>
              </a:rPr>
              <a:t> </a:t>
            </a:r>
            <a:r>
              <a:rPr dirty="0" sz="2400" spc="-10">
                <a:latin typeface="Calibri"/>
                <a:cs typeface="Calibri"/>
              </a:rPr>
              <a:t>dropped</a:t>
            </a:r>
            <a:r>
              <a:rPr dirty="0" sz="2400" spc="-6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after</a:t>
            </a:r>
            <a:r>
              <a:rPr dirty="0" sz="2400" spc="-55">
                <a:latin typeface="Calibri"/>
                <a:cs typeface="Calibri"/>
              </a:rPr>
              <a:t> </a:t>
            </a:r>
            <a:r>
              <a:rPr dirty="0" sz="2400" spc="-10">
                <a:latin typeface="Calibri"/>
                <a:cs typeface="Calibri"/>
              </a:rPr>
              <a:t>procedure </a:t>
            </a:r>
            <a:r>
              <a:rPr dirty="0" sz="2400">
                <a:latin typeface="Calibri"/>
                <a:cs typeface="Calibri"/>
              </a:rPr>
              <a:t>at</a:t>
            </a:r>
            <a:r>
              <a:rPr dirty="0" sz="2400" spc="-5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31</a:t>
            </a:r>
            <a:r>
              <a:rPr dirty="0" sz="2400" spc="-4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and</a:t>
            </a:r>
            <a:r>
              <a:rPr dirty="0" sz="2400" spc="-45">
                <a:latin typeface="Calibri"/>
                <a:cs typeface="Calibri"/>
              </a:rPr>
              <a:t> </a:t>
            </a:r>
            <a:r>
              <a:rPr dirty="0" sz="2400" spc="-10">
                <a:latin typeface="Calibri"/>
                <a:cs typeface="Calibri"/>
              </a:rPr>
              <a:t>stabilized</a:t>
            </a:r>
            <a:r>
              <a:rPr dirty="0" sz="2400" spc="-5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at</a:t>
            </a:r>
            <a:r>
              <a:rPr dirty="0" sz="2400" spc="-45">
                <a:latin typeface="Calibri"/>
                <a:cs typeface="Calibri"/>
              </a:rPr>
              <a:t> </a:t>
            </a:r>
            <a:r>
              <a:rPr dirty="0" sz="2400" spc="-25">
                <a:latin typeface="Calibri"/>
                <a:cs typeface="Calibri"/>
              </a:rPr>
              <a:t>55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9" name="object 9" descr=""/>
          <p:cNvSpPr txBox="1"/>
          <p:nvPr/>
        </p:nvSpPr>
        <p:spPr>
          <a:xfrm>
            <a:off x="5438933" y="4292798"/>
            <a:ext cx="1687830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dirty="0" sz="2400">
                <a:latin typeface="Calibri"/>
                <a:cs typeface="Calibri"/>
              </a:rPr>
              <a:t>Renal</a:t>
            </a:r>
            <a:r>
              <a:rPr dirty="0" sz="2400" spc="-110">
                <a:latin typeface="Calibri"/>
                <a:cs typeface="Calibri"/>
              </a:rPr>
              <a:t> </a:t>
            </a:r>
            <a:r>
              <a:rPr dirty="0" sz="2400" spc="-10">
                <a:latin typeface="Calibri"/>
                <a:cs typeface="Calibri"/>
              </a:rPr>
              <a:t>disease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10" name="object 10" descr=""/>
          <p:cNvSpPr txBox="1"/>
          <p:nvPr/>
        </p:nvSpPr>
        <p:spPr>
          <a:xfrm>
            <a:off x="7161593" y="4292798"/>
            <a:ext cx="3236595" cy="12960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r" marR="29845">
              <a:lnSpc>
                <a:spcPct val="100000"/>
              </a:lnSpc>
              <a:spcBef>
                <a:spcPts val="100"/>
              </a:spcBef>
            </a:pPr>
            <a:r>
              <a:rPr dirty="0" sz="2400" spc="-50">
                <a:latin typeface="Calibri"/>
                <a:cs typeface="Calibri"/>
              </a:rPr>
              <a:t>4</a:t>
            </a:r>
            <a:endParaRPr sz="24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030"/>
              </a:spcBef>
            </a:pPr>
            <a:endParaRPr sz="24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dirty="0" sz="1800" i="1">
                <a:latin typeface="Calibri"/>
                <a:cs typeface="Calibri"/>
              </a:rPr>
              <a:t>All</a:t>
            </a:r>
            <a:r>
              <a:rPr dirty="0" sz="1800" spc="-40" i="1">
                <a:latin typeface="Calibri"/>
                <a:cs typeface="Calibri"/>
              </a:rPr>
              <a:t> </a:t>
            </a:r>
            <a:r>
              <a:rPr dirty="0" sz="1800" i="1">
                <a:latin typeface="Calibri"/>
                <a:cs typeface="Calibri"/>
              </a:rPr>
              <a:t>events</a:t>
            </a:r>
            <a:r>
              <a:rPr dirty="0" sz="1800" spc="-40" i="1">
                <a:latin typeface="Calibri"/>
                <a:cs typeface="Calibri"/>
              </a:rPr>
              <a:t> </a:t>
            </a:r>
            <a:r>
              <a:rPr dirty="0" sz="1800" i="1">
                <a:latin typeface="Calibri"/>
                <a:cs typeface="Calibri"/>
              </a:rPr>
              <a:t>were</a:t>
            </a:r>
            <a:r>
              <a:rPr dirty="0" sz="1800" spc="-35" i="1">
                <a:latin typeface="Calibri"/>
                <a:cs typeface="Calibri"/>
              </a:rPr>
              <a:t> </a:t>
            </a:r>
            <a:r>
              <a:rPr dirty="0" sz="1800" i="1">
                <a:latin typeface="Calibri"/>
                <a:cs typeface="Calibri"/>
              </a:rPr>
              <a:t>adjudicated</a:t>
            </a:r>
            <a:r>
              <a:rPr dirty="0" sz="1800" spc="-35" i="1">
                <a:latin typeface="Calibri"/>
                <a:cs typeface="Calibri"/>
              </a:rPr>
              <a:t> </a:t>
            </a:r>
            <a:r>
              <a:rPr dirty="0" sz="1800" i="1">
                <a:latin typeface="Calibri"/>
                <a:cs typeface="Calibri"/>
              </a:rPr>
              <a:t>by</a:t>
            </a:r>
            <a:r>
              <a:rPr dirty="0" sz="1800" spc="-40" i="1">
                <a:latin typeface="Calibri"/>
                <a:cs typeface="Calibri"/>
              </a:rPr>
              <a:t> </a:t>
            </a:r>
            <a:r>
              <a:rPr dirty="0" sz="1800" spc="-25" i="1">
                <a:latin typeface="Calibri"/>
                <a:cs typeface="Calibri"/>
              </a:rPr>
              <a:t>CEC</a:t>
            </a:r>
            <a:endParaRPr sz="1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25400">
              <a:lnSpc>
                <a:spcPct val="100000"/>
              </a:lnSpc>
              <a:spcBef>
                <a:spcPts val="100"/>
              </a:spcBef>
              <a:tabLst>
                <a:tab pos="6530340" algn="l"/>
              </a:tabLst>
            </a:pPr>
            <a:r>
              <a:rPr dirty="0"/>
              <a:t>Renal</a:t>
            </a:r>
            <a:r>
              <a:rPr dirty="0" spc="-55"/>
              <a:t> </a:t>
            </a:r>
            <a:r>
              <a:rPr dirty="0"/>
              <a:t>Denervation</a:t>
            </a:r>
            <a:r>
              <a:rPr dirty="0" spc="-55"/>
              <a:t> </a:t>
            </a:r>
            <a:r>
              <a:rPr dirty="0"/>
              <a:t>with</a:t>
            </a:r>
            <a:r>
              <a:rPr dirty="0" spc="-55"/>
              <a:t> </a:t>
            </a:r>
            <a:r>
              <a:rPr dirty="0"/>
              <a:t>the</a:t>
            </a:r>
            <a:r>
              <a:rPr dirty="0" spc="-45"/>
              <a:t> </a:t>
            </a:r>
            <a:r>
              <a:rPr dirty="0" spc="-10"/>
              <a:t>TIVUS</a:t>
            </a:r>
            <a:r>
              <a:rPr dirty="0" baseline="24691" sz="3375" spc="-15"/>
              <a:t>TM</a:t>
            </a:r>
            <a:r>
              <a:rPr dirty="0" baseline="24691" sz="3375"/>
              <a:t>	</a:t>
            </a:r>
            <a:r>
              <a:rPr dirty="0" sz="3400"/>
              <a:t>Sonivie</a:t>
            </a:r>
            <a:r>
              <a:rPr dirty="0" sz="3400" spc="10"/>
              <a:t> </a:t>
            </a:r>
            <a:r>
              <a:rPr dirty="0" sz="3400" spc="-30"/>
              <a:t>Ultra-</a:t>
            </a:r>
            <a:r>
              <a:rPr dirty="0" sz="3400"/>
              <a:t>Sound</a:t>
            </a:r>
            <a:r>
              <a:rPr dirty="0" sz="3400" spc="10"/>
              <a:t> </a:t>
            </a:r>
            <a:r>
              <a:rPr dirty="0" sz="3400" spc="-10"/>
              <a:t>Catheter</a:t>
            </a:r>
            <a:endParaRPr sz="3400"/>
          </a:p>
        </p:txBody>
      </p:sp>
      <p:sp>
        <p:nvSpPr>
          <p:cNvPr id="4" name="object 4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870"/>
              </a:lnSpc>
            </a:pPr>
            <a:r>
              <a:rPr dirty="0" spc="-10"/>
              <a:t>EuroPCR.com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439776" y="1378038"/>
            <a:ext cx="11704955" cy="42240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50800" marR="790575">
              <a:lnSpc>
                <a:spcPct val="100000"/>
              </a:lnSpc>
              <a:spcBef>
                <a:spcPts val="100"/>
              </a:spcBef>
              <a:tabLst>
                <a:tab pos="3877945" algn="l"/>
              </a:tabLst>
            </a:pPr>
            <a:r>
              <a:rPr dirty="0" sz="2800">
                <a:latin typeface="Calibri"/>
                <a:cs typeface="Calibri"/>
              </a:rPr>
              <a:t>The</a:t>
            </a:r>
            <a:r>
              <a:rPr dirty="0" sz="2800" spc="-15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REDUCED</a:t>
            </a:r>
            <a:r>
              <a:rPr dirty="0" sz="2800" spc="-15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1</a:t>
            </a:r>
            <a:r>
              <a:rPr dirty="0" sz="2800" spc="-10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pilot</a:t>
            </a:r>
            <a:r>
              <a:rPr dirty="0" sz="2800" spc="-15">
                <a:latin typeface="Calibri"/>
                <a:cs typeface="Calibri"/>
              </a:rPr>
              <a:t> </a:t>
            </a:r>
            <a:r>
              <a:rPr dirty="0" sz="2800" spc="-10">
                <a:latin typeface="Calibri"/>
                <a:cs typeface="Calibri"/>
              </a:rPr>
              <a:t>trial</a:t>
            </a:r>
            <a:r>
              <a:rPr dirty="0" sz="2800">
                <a:latin typeface="Calibri"/>
                <a:cs typeface="Calibri"/>
              </a:rPr>
              <a:t>	</a:t>
            </a:r>
            <a:r>
              <a:rPr dirty="0" sz="2800" spc="-20">
                <a:latin typeface="Calibri"/>
                <a:cs typeface="Calibri"/>
              </a:rPr>
              <a:t>demonstrates</a:t>
            </a:r>
            <a:r>
              <a:rPr dirty="0" sz="2800" spc="-60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the</a:t>
            </a:r>
            <a:r>
              <a:rPr dirty="0" sz="2800" spc="-55">
                <a:latin typeface="Calibri"/>
                <a:cs typeface="Calibri"/>
              </a:rPr>
              <a:t> </a:t>
            </a:r>
            <a:r>
              <a:rPr dirty="0" sz="2800" spc="-10">
                <a:latin typeface="Calibri"/>
                <a:cs typeface="Calibri"/>
              </a:rPr>
              <a:t>effectiveness</a:t>
            </a:r>
            <a:r>
              <a:rPr dirty="0" sz="2800" spc="-55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and</a:t>
            </a:r>
            <a:r>
              <a:rPr dirty="0" sz="2800" spc="-60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safety</a:t>
            </a:r>
            <a:r>
              <a:rPr dirty="0" sz="2800" spc="-55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of</a:t>
            </a:r>
            <a:r>
              <a:rPr dirty="0" sz="2800" spc="-55">
                <a:latin typeface="Calibri"/>
                <a:cs typeface="Calibri"/>
              </a:rPr>
              <a:t> </a:t>
            </a:r>
            <a:r>
              <a:rPr dirty="0" sz="2800" spc="-25">
                <a:latin typeface="Calibri"/>
                <a:cs typeface="Calibri"/>
              </a:rPr>
              <a:t>the </a:t>
            </a:r>
            <a:r>
              <a:rPr dirty="0" sz="2800" spc="-10">
                <a:latin typeface="Calibri"/>
                <a:cs typeface="Calibri"/>
              </a:rPr>
              <a:t>TIVUS</a:t>
            </a:r>
            <a:r>
              <a:rPr dirty="0" sz="2800" spc="-215">
                <a:latin typeface="Calibri"/>
                <a:cs typeface="Calibri"/>
              </a:rPr>
              <a:t> </a:t>
            </a:r>
            <a:r>
              <a:rPr dirty="0" baseline="25525" sz="2775">
                <a:latin typeface="Calibri"/>
                <a:cs typeface="Calibri"/>
              </a:rPr>
              <a:t>TM</a:t>
            </a:r>
            <a:r>
              <a:rPr dirty="0" baseline="25525" sz="2775" spc="217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catheter</a:t>
            </a:r>
            <a:r>
              <a:rPr dirty="0" sz="2800" spc="-35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at</a:t>
            </a:r>
            <a:r>
              <a:rPr dirty="0" sz="2800" spc="-35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3</a:t>
            </a:r>
            <a:r>
              <a:rPr dirty="0" sz="2800" spc="-35">
                <a:latin typeface="Calibri"/>
                <a:cs typeface="Calibri"/>
              </a:rPr>
              <a:t> </a:t>
            </a:r>
            <a:r>
              <a:rPr dirty="0" sz="2800" spc="-10">
                <a:latin typeface="Calibri"/>
                <a:cs typeface="Calibri"/>
              </a:rPr>
              <a:t>months</a:t>
            </a:r>
            <a:endParaRPr sz="2800">
              <a:latin typeface="Calibri"/>
              <a:cs typeface="Calibri"/>
            </a:endParaRPr>
          </a:p>
          <a:p>
            <a:pPr marL="1041400" indent="-381635">
              <a:lnSpc>
                <a:spcPct val="100000"/>
              </a:lnSpc>
              <a:spcBef>
                <a:spcPts val="665"/>
              </a:spcBef>
              <a:buSzPct val="101886"/>
              <a:buFont typeface="Arial"/>
              <a:buChar char="•"/>
              <a:tabLst>
                <a:tab pos="1041400" algn="l"/>
              </a:tabLst>
            </a:pPr>
            <a:r>
              <a:rPr dirty="0" sz="2650">
                <a:latin typeface="Calibri"/>
                <a:cs typeface="Calibri"/>
              </a:rPr>
              <a:t>12.0mmHg</a:t>
            </a:r>
            <a:r>
              <a:rPr dirty="0" sz="2650" spc="-55">
                <a:latin typeface="Calibri"/>
                <a:cs typeface="Calibri"/>
              </a:rPr>
              <a:t> </a:t>
            </a:r>
            <a:r>
              <a:rPr dirty="0" sz="2650">
                <a:latin typeface="Calibri"/>
                <a:cs typeface="Calibri"/>
              </a:rPr>
              <a:t>reduction</a:t>
            </a:r>
            <a:r>
              <a:rPr dirty="0" sz="2650" spc="-45">
                <a:latin typeface="Calibri"/>
                <a:cs typeface="Calibri"/>
              </a:rPr>
              <a:t> </a:t>
            </a:r>
            <a:r>
              <a:rPr dirty="0" sz="2650">
                <a:latin typeface="Calibri"/>
                <a:cs typeface="Calibri"/>
              </a:rPr>
              <a:t>in</a:t>
            </a:r>
            <a:r>
              <a:rPr dirty="0" sz="2650" spc="-45">
                <a:latin typeface="Calibri"/>
                <a:cs typeface="Calibri"/>
              </a:rPr>
              <a:t> </a:t>
            </a:r>
            <a:r>
              <a:rPr dirty="0" sz="2650">
                <a:latin typeface="Calibri"/>
                <a:cs typeface="Calibri"/>
              </a:rPr>
              <a:t>daytime</a:t>
            </a:r>
            <a:r>
              <a:rPr dirty="0" sz="2650" spc="-40">
                <a:latin typeface="Calibri"/>
                <a:cs typeface="Calibri"/>
              </a:rPr>
              <a:t> </a:t>
            </a:r>
            <a:r>
              <a:rPr dirty="0" sz="2650">
                <a:latin typeface="Calibri"/>
                <a:cs typeface="Calibri"/>
              </a:rPr>
              <a:t>systolic</a:t>
            </a:r>
            <a:r>
              <a:rPr dirty="0" sz="2650" spc="-45">
                <a:latin typeface="Calibri"/>
                <a:cs typeface="Calibri"/>
              </a:rPr>
              <a:t> </a:t>
            </a:r>
            <a:r>
              <a:rPr dirty="0" sz="2650">
                <a:latin typeface="Calibri"/>
                <a:cs typeface="Calibri"/>
              </a:rPr>
              <a:t>ambulatory</a:t>
            </a:r>
            <a:r>
              <a:rPr dirty="0" sz="2650" spc="-45">
                <a:latin typeface="Calibri"/>
                <a:cs typeface="Calibri"/>
              </a:rPr>
              <a:t> </a:t>
            </a:r>
            <a:r>
              <a:rPr dirty="0" sz="2650">
                <a:latin typeface="Calibri"/>
                <a:cs typeface="Calibri"/>
              </a:rPr>
              <a:t>blood</a:t>
            </a:r>
            <a:r>
              <a:rPr dirty="0" sz="2650" spc="-40">
                <a:latin typeface="Calibri"/>
                <a:cs typeface="Calibri"/>
              </a:rPr>
              <a:t> </a:t>
            </a:r>
            <a:r>
              <a:rPr dirty="0" sz="2650" spc="-10">
                <a:latin typeface="Calibri"/>
                <a:cs typeface="Calibri"/>
              </a:rPr>
              <a:t>pressure</a:t>
            </a:r>
            <a:endParaRPr sz="2650">
              <a:latin typeface="Calibri"/>
              <a:cs typeface="Calibri"/>
            </a:endParaRPr>
          </a:p>
          <a:p>
            <a:pPr marL="1040765" marR="596265" indent="-381000">
              <a:lnSpc>
                <a:spcPct val="100600"/>
              </a:lnSpc>
              <a:spcBef>
                <a:spcPts val="640"/>
              </a:spcBef>
              <a:buChar char="•"/>
              <a:tabLst>
                <a:tab pos="1040765" algn="l"/>
                <a:tab pos="1118235" algn="l"/>
              </a:tabLst>
            </a:pPr>
            <a:r>
              <a:rPr dirty="0" sz="2700">
                <a:latin typeface="Arial"/>
                <a:cs typeface="Arial"/>
              </a:rPr>
              <a:t>	</a:t>
            </a:r>
            <a:r>
              <a:rPr dirty="0" sz="2650">
                <a:latin typeface="Calibri"/>
                <a:cs typeface="Calibri"/>
              </a:rPr>
              <a:t>13.5mmHg</a:t>
            </a:r>
            <a:r>
              <a:rPr dirty="0" sz="2650" spc="-40">
                <a:latin typeface="Calibri"/>
                <a:cs typeface="Calibri"/>
              </a:rPr>
              <a:t> </a:t>
            </a:r>
            <a:r>
              <a:rPr dirty="0" sz="2650">
                <a:latin typeface="Calibri"/>
                <a:cs typeface="Calibri"/>
              </a:rPr>
              <a:t>and</a:t>
            </a:r>
            <a:r>
              <a:rPr dirty="0" sz="2650" spc="-35">
                <a:latin typeface="Calibri"/>
                <a:cs typeface="Calibri"/>
              </a:rPr>
              <a:t> </a:t>
            </a:r>
            <a:r>
              <a:rPr dirty="0" sz="2650">
                <a:latin typeface="Calibri"/>
                <a:cs typeface="Calibri"/>
              </a:rPr>
              <a:t>8.5mmHg</a:t>
            </a:r>
            <a:r>
              <a:rPr dirty="0" sz="2650" spc="-35">
                <a:latin typeface="Calibri"/>
                <a:cs typeface="Calibri"/>
              </a:rPr>
              <a:t> </a:t>
            </a:r>
            <a:r>
              <a:rPr dirty="0" sz="2650">
                <a:latin typeface="Calibri"/>
                <a:cs typeface="Calibri"/>
              </a:rPr>
              <a:t>reductions</a:t>
            </a:r>
            <a:r>
              <a:rPr dirty="0" sz="2650" spc="-40">
                <a:latin typeface="Calibri"/>
                <a:cs typeface="Calibri"/>
              </a:rPr>
              <a:t> </a:t>
            </a:r>
            <a:r>
              <a:rPr dirty="0" sz="2650">
                <a:latin typeface="Calibri"/>
                <a:cs typeface="Calibri"/>
              </a:rPr>
              <a:t>in</a:t>
            </a:r>
            <a:r>
              <a:rPr dirty="0" sz="2650" spc="-35">
                <a:latin typeface="Calibri"/>
                <a:cs typeface="Calibri"/>
              </a:rPr>
              <a:t> </a:t>
            </a:r>
            <a:r>
              <a:rPr dirty="0" sz="2650">
                <a:latin typeface="Calibri"/>
                <a:cs typeface="Calibri"/>
              </a:rPr>
              <a:t>office</a:t>
            </a:r>
            <a:r>
              <a:rPr dirty="0" sz="2650" spc="-35">
                <a:latin typeface="Calibri"/>
                <a:cs typeface="Calibri"/>
              </a:rPr>
              <a:t> </a:t>
            </a:r>
            <a:r>
              <a:rPr dirty="0" sz="2650">
                <a:latin typeface="Calibri"/>
                <a:cs typeface="Calibri"/>
              </a:rPr>
              <a:t>systolic</a:t>
            </a:r>
            <a:r>
              <a:rPr dirty="0" sz="2650" spc="-40">
                <a:latin typeface="Calibri"/>
                <a:cs typeface="Calibri"/>
              </a:rPr>
              <a:t> </a:t>
            </a:r>
            <a:r>
              <a:rPr dirty="0" sz="2650">
                <a:latin typeface="Calibri"/>
                <a:cs typeface="Calibri"/>
              </a:rPr>
              <a:t>and</a:t>
            </a:r>
            <a:r>
              <a:rPr dirty="0" sz="2650" spc="-35">
                <a:latin typeface="Calibri"/>
                <a:cs typeface="Calibri"/>
              </a:rPr>
              <a:t> </a:t>
            </a:r>
            <a:r>
              <a:rPr dirty="0" sz="2650">
                <a:latin typeface="Calibri"/>
                <a:cs typeface="Calibri"/>
              </a:rPr>
              <a:t>diastolic</a:t>
            </a:r>
            <a:r>
              <a:rPr dirty="0" sz="2650" spc="-35">
                <a:latin typeface="Calibri"/>
                <a:cs typeface="Calibri"/>
              </a:rPr>
              <a:t> </a:t>
            </a:r>
            <a:r>
              <a:rPr dirty="0" sz="2650" spc="-10">
                <a:latin typeface="Calibri"/>
                <a:cs typeface="Calibri"/>
              </a:rPr>
              <a:t>blood pressures</a:t>
            </a:r>
            <a:endParaRPr sz="2650">
              <a:latin typeface="Calibri"/>
              <a:cs typeface="Calibri"/>
            </a:endParaRPr>
          </a:p>
          <a:p>
            <a:pPr marL="1041400" indent="-381635">
              <a:lnSpc>
                <a:spcPct val="100000"/>
              </a:lnSpc>
              <a:spcBef>
                <a:spcPts val="655"/>
              </a:spcBef>
              <a:buSzPct val="101886"/>
              <a:buFont typeface="Arial"/>
              <a:buChar char="•"/>
              <a:tabLst>
                <a:tab pos="1041400" algn="l"/>
                <a:tab pos="3588385" algn="l"/>
                <a:tab pos="7813675" algn="l"/>
              </a:tabLst>
            </a:pPr>
            <a:r>
              <a:rPr dirty="0" sz="2650">
                <a:latin typeface="Calibri"/>
                <a:cs typeface="Calibri"/>
              </a:rPr>
              <a:t>78.4%</a:t>
            </a:r>
            <a:r>
              <a:rPr dirty="0" sz="2650" spc="-5">
                <a:latin typeface="Calibri"/>
                <a:cs typeface="Calibri"/>
              </a:rPr>
              <a:t> </a:t>
            </a:r>
            <a:r>
              <a:rPr dirty="0" sz="2650">
                <a:latin typeface="Calibri"/>
                <a:cs typeface="Calibri"/>
              </a:rPr>
              <a:t>of </a:t>
            </a:r>
            <a:r>
              <a:rPr dirty="0" sz="2650" spc="-10">
                <a:latin typeface="Calibri"/>
                <a:cs typeface="Calibri"/>
              </a:rPr>
              <a:t>patients</a:t>
            </a:r>
            <a:r>
              <a:rPr dirty="0" sz="2650">
                <a:latin typeface="Calibri"/>
                <a:cs typeface="Calibri"/>
              </a:rPr>
              <a:t>	achieved</a:t>
            </a:r>
            <a:r>
              <a:rPr dirty="0" sz="2650" spc="-15">
                <a:latin typeface="Calibri"/>
                <a:cs typeface="Calibri"/>
              </a:rPr>
              <a:t> </a:t>
            </a:r>
            <a:r>
              <a:rPr dirty="0" sz="2650">
                <a:latin typeface="Calibri"/>
                <a:cs typeface="Calibri"/>
              </a:rPr>
              <a:t>≥</a:t>
            </a:r>
            <a:r>
              <a:rPr dirty="0" sz="2650" spc="-15">
                <a:latin typeface="Calibri"/>
                <a:cs typeface="Calibri"/>
              </a:rPr>
              <a:t> </a:t>
            </a:r>
            <a:r>
              <a:rPr dirty="0" sz="2650">
                <a:latin typeface="Calibri"/>
                <a:cs typeface="Calibri"/>
              </a:rPr>
              <a:t>5</a:t>
            </a:r>
            <a:r>
              <a:rPr dirty="0" sz="2650" spc="-15">
                <a:latin typeface="Calibri"/>
                <a:cs typeface="Calibri"/>
              </a:rPr>
              <a:t> </a:t>
            </a:r>
            <a:r>
              <a:rPr dirty="0" sz="2650">
                <a:latin typeface="Calibri"/>
                <a:cs typeface="Calibri"/>
              </a:rPr>
              <a:t>mm</a:t>
            </a:r>
            <a:r>
              <a:rPr dirty="0" sz="2650" spc="-15">
                <a:latin typeface="Calibri"/>
                <a:cs typeface="Calibri"/>
              </a:rPr>
              <a:t> </a:t>
            </a:r>
            <a:r>
              <a:rPr dirty="0" sz="2650">
                <a:latin typeface="Calibri"/>
                <a:cs typeface="Calibri"/>
              </a:rPr>
              <a:t>reduction</a:t>
            </a:r>
            <a:r>
              <a:rPr dirty="0" sz="2650" spc="-10">
                <a:latin typeface="Calibri"/>
                <a:cs typeface="Calibri"/>
              </a:rPr>
              <a:t> </a:t>
            </a:r>
            <a:r>
              <a:rPr dirty="0" sz="2650" spc="-25">
                <a:latin typeface="Calibri"/>
                <a:cs typeface="Calibri"/>
              </a:rPr>
              <a:t>in</a:t>
            </a:r>
            <a:r>
              <a:rPr dirty="0" sz="2650">
                <a:latin typeface="Calibri"/>
                <a:cs typeface="Calibri"/>
              </a:rPr>
              <a:t>	daytime</a:t>
            </a:r>
            <a:r>
              <a:rPr dirty="0" sz="2650" spc="-95">
                <a:latin typeface="Calibri"/>
                <a:cs typeface="Calibri"/>
              </a:rPr>
              <a:t> </a:t>
            </a:r>
            <a:r>
              <a:rPr dirty="0" sz="2650">
                <a:latin typeface="Calibri"/>
                <a:cs typeface="Calibri"/>
              </a:rPr>
              <a:t>systolic</a:t>
            </a:r>
            <a:r>
              <a:rPr dirty="0" sz="2650" spc="-85">
                <a:latin typeface="Calibri"/>
                <a:cs typeface="Calibri"/>
              </a:rPr>
              <a:t> </a:t>
            </a:r>
            <a:r>
              <a:rPr dirty="0" sz="2650" spc="-10">
                <a:latin typeface="Calibri"/>
                <a:cs typeface="Calibri"/>
              </a:rPr>
              <a:t>ambulatory</a:t>
            </a:r>
            <a:endParaRPr sz="2650">
              <a:latin typeface="Calibri"/>
              <a:cs typeface="Calibri"/>
            </a:endParaRPr>
          </a:p>
          <a:p>
            <a:pPr marL="1040765">
              <a:lnSpc>
                <a:spcPct val="100000"/>
              </a:lnSpc>
              <a:spcBef>
                <a:spcPts val="20"/>
              </a:spcBef>
            </a:pPr>
            <a:r>
              <a:rPr dirty="0" sz="2650">
                <a:latin typeface="Calibri"/>
                <a:cs typeface="Calibri"/>
              </a:rPr>
              <a:t>blood</a:t>
            </a:r>
            <a:r>
              <a:rPr dirty="0" sz="2650" spc="-20">
                <a:latin typeface="Calibri"/>
                <a:cs typeface="Calibri"/>
              </a:rPr>
              <a:t> </a:t>
            </a:r>
            <a:r>
              <a:rPr dirty="0" sz="2650" spc="-10">
                <a:latin typeface="Calibri"/>
                <a:cs typeface="Calibri"/>
              </a:rPr>
              <a:t>pressure</a:t>
            </a:r>
            <a:endParaRPr sz="2650">
              <a:latin typeface="Calibri"/>
              <a:cs typeface="Calibri"/>
            </a:endParaRPr>
          </a:p>
          <a:p>
            <a:pPr marL="1041400" indent="-381635">
              <a:lnSpc>
                <a:spcPct val="100000"/>
              </a:lnSpc>
              <a:spcBef>
                <a:spcPts val="660"/>
              </a:spcBef>
              <a:buSzPct val="101886"/>
              <a:buFont typeface="Arial"/>
              <a:buChar char="•"/>
              <a:tabLst>
                <a:tab pos="1041400" algn="l"/>
              </a:tabLst>
            </a:pPr>
            <a:r>
              <a:rPr dirty="0" sz="2650">
                <a:latin typeface="Calibri"/>
                <a:cs typeface="Calibri"/>
              </a:rPr>
              <a:t>No</a:t>
            </a:r>
            <a:r>
              <a:rPr dirty="0" sz="2650" spc="-35">
                <a:latin typeface="Calibri"/>
                <a:cs typeface="Calibri"/>
              </a:rPr>
              <a:t> </a:t>
            </a:r>
            <a:r>
              <a:rPr dirty="0" sz="2650">
                <a:latin typeface="Calibri"/>
                <a:cs typeface="Calibri"/>
              </a:rPr>
              <a:t>device</a:t>
            </a:r>
            <a:r>
              <a:rPr dirty="0" sz="2650" spc="-30">
                <a:latin typeface="Calibri"/>
                <a:cs typeface="Calibri"/>
              </a:rPr>
              <a:t> </a:t>
            </a:r>
            <a:r>
              <a:rPr dirty="0" sz="2650">
                <a:latin typeface="Calibri"/>
                <a:cs typeface="Calibri"/>
              </a:rPr>
              <a:t>related</a:t>
            </a:r>
            <a:r>
              <a:rPr dirty="0" sz="2650" spc="-30">
                <a:latin typeface="Calibri"/>
                <a:cs typeface="Calibri"/>
              </a:rPr>
              <a:t> </a:t>
            </a:r>
            <a:r>
              <a:rPr dirty="0" sz="2650">
                <a:latin typeface="Calibri"/>
                <a:cs typeface="Calibri"/>
              </a:rPr>
              <a:t>adverse</a:t>
            </a:r>
            <a:r>
              <a:rPr dirty="0" sz="2650" spc="-35">
                <a:latin typeface="Calibri"/>
                <a:cs typeface="Calibri"/>
              </a:rPr>
              <a:t> </a:t>
            </a:r>
            <a:r>
              <a:rPr dirty="0" sz="2650" spc="-10">
                <a:latin typeface="Calibri"/>
                <a:cs typeface="Calibri"/>
              </a:rPr>
              <a:t>event</a:t>
            </a:r>
            <a:endParaRPr sz="2650">
              <a:latin typeface="Calibri"/>
              <a:cs typeface="Calibri"/>
            </a:endParaRPr>
          </a:p>
          <a:p>
            <a:pPr marL="50800">
              <a:lnSpc>
                <a:spcPct val="100000"/>
              </a:lnSpc>
              <a:spcBef>
                <a:spcPts val="735"/>
              </a:spcBef>
            </a:pPr>
            <a:r>
              <a:rPr dirty="0" sz="3200">
                <a:latin typeface="Calibri"/>
                <a:cs typeface="Calibri"/>
              </a:rPr>
              <a:t>The</a:t>
            </a:r>
            <a:r>
              <a:rPr dirty="0" sz="3200" spc="-100">
                <a:latin typeface="Calibri"/>
                <a:cs typeface="Calibri"/>
              </a:rPr>
              <a:t> </a:t>
            </a:r>
            <a:r>
              <a:rPr dirty="0" sz="3200">
                <a:latin typeface="Calibri"/>
                <a:cs typeface="Calibri"/>
              </a:rPr>
              <a:t>THRIVE</a:t>
            </a:r>
            <a:r>
              <a:rPr dirty="0" sz="3200" spc="-100">
                <a:latin typeface="Calibri"/>
                <a:cs typeface="Calibri"/>
              </a:rPr>
              <a:t> </a:t>
            </a:r>
            <a:r>
              <a:rPr dirty="0" sz="3200">
                <a:latin typeface="Calibri"/>
                <a:cs typeface="Calibri"/>
              </a:rPr>
              <a:t>pivotal</a:t>
            </a:r>
            <a:r>
              <a:rPr dirty="0" sz="3200" spc="-100">
                <a:latin typeface="Calibri"/>
                <a:cs typeface="Calibri"/>
              </a:rPr>
              <a:t> </a:t>
            </a:r>
            <a:r>
              <a:rPr dirty="0" sz="3200">
                <a:latin typeface="Calibri"/>
                <a:cs typeface="Calibri"/>
              </a:rPr>
              <a:t>study</a:t>
            </a:r>
            <a:r>
              <a:rPr dirty="0" sz="3200" spc="-95">
                <a:latin typeface="Calibri"/>
                <a:cs typeface="Calibri"/>
              </a:rPr>
              <a:t> </a:t>
            </a:r>
            <a:r>
              <a:rPr dirty="0" sz="3200">
                <a:latin typeface="Calibri"/>
                <a:cs typeface="Calibri"/>
              </a:rPr>
              <a:t>is</a:t>
            </a:r>
            <a:r>
              <a:rPr dirty="0" sz="3200" spc="-100">
                <a:latin typeface="Calibri"/>
                <a:cs typeface="Calibri"/>
              </a:rPr>
              <a:t> </a:t>
            </a:r>
            <a:r>
              <a:rPr dirty="0" sz="3200">
                <a:latin typeface="Calibri"/>
                <a:cs typeface="Calibri"/>
              </a:rPr>
              <a:t>being</a:t>
            </a:r>
            <a:r>
              <a:rPr dirty="0" sz="3200" spc="-95">
                <a:latin typeface="Calibri"/>
                <a:cs typeface="Calibri"/>
              </a:rPr>
              <a:t> </a:t>
            </a:r>
            <a:r>
              <a:rPr dirty="0" sz="3200">
                <a:latin typeface="Calibri"/>
                <a:cs typeface="Calibri"/>
              </a:rPr>
              <a:t>actively</a:t>
            </a:r>
            <a:r>
              <a:rPr dirty="0" sz="3200" spc="-95">
                <a:latin typeface="Calibri"/>
                <a:cs typeface="Calibri"/>
              </a:rPr>
              <a:t> </a:t>
            </a:r>
            <a:r>
              <a:rPr dirty="0" sz="3200">
                <a:latin typeface="Calibri"/>
                <a:cs typeface="Calibri"/>
              </a:rPr>
              <a:t>discussed</a:t>
            </a:r>
            <a:r>
              <a:rPr dirty="0" sz="3200" spc="-100">
                <a:latin typeface="Calibri"/>
                <a:cs typeface="Calibri"/>
              </a:rPr>
              <a:t> </a:t>
            </a:r>
            <a:r>
              <a:rPr dirty="0" sz="3200">
                <a:latin typeface="Calibri"/>
                <a:cs typeface="Calibri"/>
              </a:rPr>
              <a:t>with</a:t>
            </a:r>
            <a:r>
              <a:rPr dirty="0" sz="3200" spc="-100">
                <a:latin typeface="Calibri"/>
                <a:cs typeface="Calibri"/>
              </a:rPr>
              <a:t> </a:t>
            </a:r>
            <a:r>
              <a:rPr dirty="0" sz="3200" spc="-25">
                <a:latin typeface="Calibri"/>
                <a:cs typeface="Calibri"/>
              </a:rPr>
              <a:t>FDA</a:t>
            </a:r>
            <a:endParaRPr sz="3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654928" y="3679443"/>
            <a:ext cx="2880360" cy="594360"/>
          </a:xfrm>
          <a:prstGeom prst="rect"/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3700" spc="-10" b="0">
                <a:latin typeface="Calibri Light"/>
                <a:cs typeface="Calibri Light"/>
              </a:rPr>
              <a:t>PCRonline.com</a:t>
            </a:r>
            <a:endParaRPr sz="3700">
              <a:latin typeface="Calibri Light"/>
              <a:cs typeface="Calibri Light"/>
            </a:endParaRPr>
          </a:p>
        </p:txBody>
      </p:sp>
      <p:pic>
        <p:nvPicPr>
          <p:cNvPr id="4" name="object 4" descr="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118100" y="2603500"/>
            <a:ext cx="1958276" cy="822892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25400">
              <a:lnSpc>
                <a:spcPct val="100000"/>
              </a:lnSpc>
              <a:spcBef>
                <a:spcPts val="100"/>
              </a:spcBef>
            </a:pPr>
            <a:r>
              <a:rPr dirty="0"/>
              <a:t>Potential</a:t>
            </a:r>
            <a:r>
              <a:rPr dirty="0" spc="-95"/>
              <a:t> </a:t>
            </a:r>
            <a:r>
              <a:rPr dirty="0"/>
              <a:t>conflicts</a:t>
            </a:r>
            <a:r>
              <a:rPr dirty="0" spc="-95"/>
              <a:t> </a:t>
            </a:r>
            <a:r>
              <a:rPr dirty="0"/>
              <a:t>of</a:t>
            </a:r>
            <a:r>
              <a:rPr dirty="0" spc="-90"/>
              <a:t> </a:t>
            </a:r>
            <a:r>
              <a:rPr dirty="0" spc="-10"/>
              <a:t>interest</a:t>
            </a:r>
          </a:p>
        </p:txBody>
      </p:sp>
      <p:sp>
        <p:nvSpPr>
          <p:cNvPr id="6" name="object 6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870"/>
              </a:lnSpc>
            </a:pPr>
            <a:r>
              <a:rPr dirty="0" spc="-10"/>
              <a:t>EuroPCR.com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485402" y="1160496"/>
            <a:ext cx="10518140" cy="198564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800" b="1">
                <a:latin typeface="Calibri"/>
                <a:cs typeface="Calibri"/>
              </a:rPr>
              <a:t>Speaker's</a:t>
            </a:r>
            <a:r>
              <a:rPr dirty="0" sz="2800" spc="-60" b="1">
                <a:latin typeface="Calibri"/>
                <a:cs typeface="Calibri"/>
              </a:rPr>
              <a:t> </a:t>
            </a:r>
            <a:r>
              <a:rPr dirty="0" sz="2800" b="1">
                <a:latin typeface="Calibri"/>
                <a:cs typeface="Calibri"/>
              </a:rPr>
              <a:t>name</a:t>
            </a:r>
            <a:r>
              <a:rPr dirty="0" sz="2800" spc="-65" b="1">
                <a:latin typeface="Calibri"/>
                <a:cs typeface="Calibri"/>
              </a:rPr>
              <a:t> </a:t>
            </a:r>
            <a:r>
              <a:rPr dirty="0" sz="2800" b="1">
                <a:latin typeface="Calibri"/>
                <a:cs typeface="Calibri"/>
              </a:rPr>
              <a:t>:</a:t>
            </a:r>
            <a:r>
              <a:rPr dirty="0" sz="2800" spc="-60" b="1">
                <a:latin typeface="Calibri"/>
                <a:cs typeface="Calibri"/>
              </a:rPr>
              <a:t> </a:t>
            </a:r>
            <a:r>
              <a:rPr dirty="0" sz="2800" b="1">
                <a:latin typeface="Calibri"/>
                <a:cs typeface="Calibri"/>
              </a:rPr>
              <a:t>James</a:t>
            </a:r>
            <a:r>
              <a:rPr dirty="0" sz="2800" spc="-60" b="1">
                <a:latin typeface="Calibri"/>
                <a:cs typeface="Calibri"/>
              </a:rPr>
              <a:t> </a:t>
            </a:r>
            <a:r>
              <a:rPr dirty="0" sz="2800" spc="-10" b="1">
                <a:latin typeface="Calibri"/>
                <a:cs typeface="Calibri"/>
              </a:rPr>
              <a:t>Zidar</a:t>
            </a:r>
            <a:endParaRPr sz="28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785"/>
              </a:spcBef>
            </a:pPr>
            <a:endParaRPr sz="2800">
              <a:latin typeface="Calibri"/>
              <a:cs typeface="Calibri"/>
            </a:endParaRPr>
          </a:p>
          <a:p>
            <a:pPr marL="156845" marR="5080">
              <a:lnSpc>
                <a:spcPts val="3460"/>
              </a:lnSpc>
            </a:pPr>
            <a:r>
              <a:rPr dirty="0" sz="3200">
                <a:latin typeface="Calibri"/>
                <a:cs typeface="Calibri"/>
              </a:rPr>
              <a:t>Within</a:t>
            </a:r>
            <a:r>
              <a:rPr dirty="0" sz="3200" spc="-80">
                <a:latin typeface="Calibri"/>
                <a:cs typeface="Calibri"/>
              </a:rPr>
              <a:t> </a:t>
            </a:r>
            <a:r>
              <a:rPr dirty="0" sz="3200">
                <a:latin typeface="Calibri"/>
                <a:cs typeface="Calibri"/>
              </a:rPr>
              <a:t>the</a:t>
            </a:r>
            <a:r>
              <a:rPr dirty="0" sz="3200" spc="-70">
                <a:latin typeface="Calibri"/>
                <a:cs typeface="Calibri"/>
              </a:rPr>
              <a:t> </a:t>
            </a:r>
            <a:r>
              <a:rPr dirty="0" sz="3200">
                <a:latin typeface="Calibri"/>
                <a:cs typeface="Calibri"/>
              </a:rPr>
              <a:t>past</a:t>
            </a:r>
            <a:r>
              <a:rPr dirty="0" sz="3200" spc="-75">
                <a:latin typeface="Calibri"/>
                <a:cs typeface="Calibri"/>
              </a:rPr>
              <a:t> </a:t>
            </a:r>
            <a:r>
              <a:rPr dirty="0" sz="3200">
                <a:latin typeface="Calibri"/>
                <a:cs typeface="Calibri"/>
              </a:rPr>
              <a:t>12</a:t>
            </a:r>
            <a:r>
              <a:rPr dirty="0" sz="3200" spc="-70">
                <a:latin typeface="Calibri"/>
                <a:cs typeface="Calibri"/>
              </a:rPr>
              <a:t> </a:t>
            </a:r>
            <a:r>
              <a:rPr dirty="0" sz="3200">
                <a:latin typeface="Calibri"/>
                <a:cs typeface="Calibri"/>
              </a:rPr>
              <a:t>months,</a:t>
            </a:r>
            <a:r>
              <a:rPr dirty="0" sz="3200" spc="-75">
                <a:latin typeface="Calibri"/>
                <a:cs typeface="Calibri"/>
              </a:rPr>
              <a:t> </a:t>
            </a:r>
            <a:r>
              <a:rPr dirty="0" sz="3200">
                <a:latin typeface="Calibri"/>
                <a:cs typeface="Calibri"/>
              </a:rPr>
              <a:t>I</a:t>
            </a:r>
            <a:r>
              <a:rPr dirty="0" sz="3200" spc="-75">
                <a:latin typeface="Calibri"/>
                <a:cs typeface="Calibri"/>
              </a:rPr>
              <a:t> </a:t>
            </a:r>
            <a:r>
              <a:rPr dirty="0" sz="3200">
                <a:latin typeface="Calibri"/>
                <a:cs typeface="Calibri"/>
              </a:rPr>
              <a:t>or</a:t>
            </a:r>
            <a:r>
              <a:rPr dirty="0" sz="3200" spc="-70">
                <a:latin typeface="Calibri"/>
                <a:cs typeface="Calibri"/>
              </a:rPr>
              <a:t> </a:t>
            </a:r>
            <a:r>
              <a:rPr dirty="0" sz="3200">
                <a:latin typeface="Calibri"/>
                <a:cs typeface="Calibri"/>
              </a:rPr>
              <a:t>my</a:t>
            </a:r>
            <a:r>
              <a:rPr dirty="0" sz="3200" spc="-70">
                <a:latin typeface="Calibri"/>
                <a:cs typeface="Calibri"/>
              </a:rPr>
              <a:t> </a:t>
            </a:r>
            <a:r>
              <a:rPr dirty="0" sz="3200">
                <a:latin typeface="Calibri"/>
                <a:cs typeface="Calibri"/>
              </a:rPr>
              <a:t>spouse</a:t>
            </a:r>
            <a:r>
              <a:rPr dirty="0" sz="3200" spc="-70">
                <a:latin typeface="Calibri"/>
                <a:cs typeface="Calibri"/>
              </a:rPr>
              <a:t> </a:t>
            </a:r>
            <a:r>
              <a:rPr dirty="0" sz="3200">
                <a:latin typeface="Calibri"/>
                <a:cs typeface="Calibri"/>
              </a:rPr>
              <a:t>have</a:t>
            </a:r>
            <a:r>
              <a:rPr dirty="0" sz="3200" spc="-75">
                <a:latin typeface="Calibri"/>
                <a:cs typeface="Calibri"/>
              </a:rPr>
              <a:t> </a:t>
            </a:r>
            <a:r>
              <a:rPr dirty="0" sz="3200">
                <a:latin typeface="Calibri"/>
                <a:cs typeface="Calibri"/>
              </a:rPr>
              <a:t>had</a:t>
            </a:r>
            <a:r>
              <a:rPr dirty="0" sz="3200" spc="-75">
                <a:latin typeface="Calibri"/>
                <a:cs typeface="Calibri"/>
              </a:rPr>
              <a:t> </a:t>
            </a:r>
            <a:r>
              <a:rPr dirty="0" sz="3200">
                <a:latin typeface="Calibri"/>
                <a:cs typeface="Calibri"/>
              </a:rPr>
              <a:t>a</a:t>
            </a:r>
            <a:r>
              <a:rPr dirty="0" sz="3200" spc="-75">
                <a:latin typeface="Calibri"/>
                <a:cs typeface="Calibri"/>
              </a:rPr>
              <a:t> </a:t>
            </a:r>
            <a:r>
              <a:rPr dirty="0" sz="3200" spc="-10">
                <a:latin typeface="Calibri"/>
                <a:cs typeface="Calibri"/>
              </a:rPr>
              <a:t>financial interest</a:t>
            </a:r>
            <a:r>
              <a:rPr dirty="0" sz="3200" spc="-75">
                <a:latin typeface="Calibri"/>
                <a:cs typeface="Calibri"/>
              </a:rPr>
              <a:t> </a:t>
            </a:r>
            <a:r>
              <a:rPr dirty="0" sz="3200">
                <a:latin typeface="Calibri"/>
                <a:cs typeface="Calibri"/>
              </a:rPr>
              <a:t>or</a:t>
            </a:r>
            <a:r>
              <a:rPr dirty="0" sz="3200" spc="-65">
                <a:latin typeface="Calibri"/>
                <a:cs typeface="Calibri"/>
              </a:rPr>
              <a:t> </a:t>
            </a:r>
            <a:r>
              <a:rPr dirty="0" sz="3200" spc="-10">
                <a:latin typeface="Calibri"/>
                <a:cs typeface="Calibri"/>
              </a:rPr>
              <a:t>affiliation</a:t>
            </a:r>
            <a:r>
              <a:rPr dirty="0" sz="3200" spc="-70">
                <a:latin typeface="Calibri"/>
                <a:cs typeface="Calibri"/>
              </a:rPr>
              <a:t> </a:t>
            </a:r>
            <a:r>
              <a:rPr dirty="0" sz="3200">
                <a:latin typeface="Calibri"/>
                <a:cs typeface="Calibri"/>
              </a:rPr>
              <a:t>with</a:t>
            </a:r>
            <a:r>
              <a:rPr dirty="0" sz="3200" spc="-70">
                <a:latin typeface="Calibri"/>
                <a:cs typeface="Calibri"/>
              </a:rPr>
              <a:t> </a:t>
            </a:r>
            <a:r>
              <a:rPr dirty="0" sz="3200">
                <a:latin typeface="Calibri"/>
                <a:cs typeface="Calibri"/>
              </a:rPr>
              <a:t>the</a:t>
            </a:r>
            <a:r>
              <a:rPr dirty="0" sz="3200" spc="-65">
                <a:latin typeface="Calibri"/>
                <a:cs typeface="Calibri"/>
              </a:rPr>
              <a:t> </a:t>
            </a:r>
            <a:r>
              <a:rPr dirty="0" sz="3200" spc="-25">
                <a:latin typeface="Calibri"/>
                <a:cs typeface="Calibri"/>
              </a:rPr>
              <a:t>organizations</a:t>
            </a:r>
            <a:r>
              <a:rPr dirty="0" sz="3200" spc="-70">
                <a:latin typeface="Calibri"/>
                <a:cs typeface="Calibri"/>
              </a:rPr>
              <a:t> </a:t>
            </a:r>
            <a:r>
              <a:rPr dirty="0" sz="3200" spc="-10">
                <a:latin typeface="Calibri"/>
                <a:cs typeface="Calibri"/>
              </a:rPr>
              <a:t>listed: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4" name="object 4" descr=""/>
          <p:cNvSpPr txBox="1"/>
          <p:nvPr/>
        </p:nvSpPr>
        <p:spPr>
          <a:xfrm>
            <a:off x="629826" y="3688005"/>
            <a:ext cx="5998845" cy="155892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5080">
              <a:lnSpc>
                <a:spcPct val="119800"/>
              </a:lnSpc>
              <a:spcBef>
                <a:spcPts val="95"/>
              </a:spcBef>
            </a:pPr>
            <a:r>
              <a:rPr dirty="0" sz="2800">
                <a:latin typeface="Calibri"/>
                <a:cs typeface="Calibri"/>
              </a:rPr>
              <a:t>Receipt</a:t>
            </a:r>
            <a:r>
              <a:rPr dirty="0" sz="2800" spc="-65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of</a:t>
            </a:r>
            <a:r>
              <a:rPr dirty="0" sz="2800" spc="-65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honoraria</a:t>
            </a:r>
            <a:r>
              <a:rPr dirty="0" sz="2800" spc="-65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or</a:t>
            </a:r>
            <a:r>
              <a:rPr dirty="0" sz="2800" spc="-60">
                <a:latin typeface="Calibri"/>
                <a:cs typeface="Calibri"/>
              </a:rPr>
              <a:t> </a:t>
            </a:r>
            <a:r>
              <a:rPr dirty="0" sz="2800" spc="-10">
                <a:latin typeface="Calibri"/>
                <a:cs typeface="Calibri"/>
              </a:rPr>
              <a:t>consultation</a:t>
            </a:r>
            <a:r>
              <a:rPr dirty="0" sz="2800" spc="-65">
                <a:latin typeface="Calibri"/>
                <a:cs typeface="Calibri"/>
              </a:rPr>
              <a:t> </a:t>
            </a:r>
            <a:r>
              <a:rPr dirty="0" sz="2800" spc="-10">
                <a:latin typeface="Calibri"/>
                <a:cs typeface="Calibri"/>
              </a:rPr>
              <a:t>fees: </a:t>
            </a:r>
            <a:r>
              <a:rPr dirty="0" sz="2800">
                <a:latin typeface="Calibri"/>
                <a:cs typeface="Calibri"/>
              </a:rPr>
              <a:t>Stock</a:t>
            </a:r>
            <a:r>
              <a:rPr dirty="0" sz="2800" spc="-95">
                <a:latin typeface="Calibri"/>
                <a:cs typeface="Calibri"/>
              </a:rPr>
              <a:t> </a:t>
            </a:r>
            <a:r>
              <a:rPr dirty="0" sz="2800" spc="-10">
                <a:latin typeface="Calibri"/>
                <a:cs typeface="Calibri"/>
              </a:rPr>
              <a:t>shareholder:</a:t>
            </a:r>
            <a:endParaRPr sz="2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665"/>
              </a:spcBef>
            </a:pPr>
            <a:r>
              <a:rPr dirty="0" sz="2800" spc="-10">
                <a:latin typeface="Calibri"/>
                <a:cs typeface="Calibri"/>
              </a:rPr>
              <a:t>Grant/research</a:t>
            </a:r>
            <a:r>
              <a:rPr dirty="0" sz="2800" spc="-125">
                <a:latin typeface="Calibri"/>
                <a:cs typeface="Calibri"/>
              </a:rPr>
              <a:t> </a:t>
            </a:r>
            <a:r>
              <a:rPr dirty="0" sz="2800" spc="-10">
                <a:latin typeface="Calibri"/>
                <a:cs typeface="Calibri"/>
              </a:rPr>
              <a:t>support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5" name="object 5" descr=""/>
          <p:cNvSpPr txBox="1"/>
          <p:nvPr/>
        </p:nvSpPr>
        <p:spPr>
          <a:xfrm>
            <a:off x="8859425" y="3688005"/>
            <a:ext cx="1044575" cy="155892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5080">
              <a:lnSpc>
                <a:spcPct val="119800"/>
              </a:lnSpc>
              <a:spcBef>
                <a:spcPts val="95"/>
              </a:spcBef>
            </a:pPr>
            <a:r>
              <a:rPr dirty="0" sz="2800" spc="-10" i="1">
                <a:latin typeface="Calibri"/>
                <a:cs typeface="Calibri"/>
              </a:rPr>
              <a:t>Cordis</a:t>
            </a:r>
            <a:r>
              <a:rPr dirty="0" sz="2800" spc="-10" i="1">
                <a:latin typeface="Calibri"/>
                <a:cs typeface="Calibri"/>
              </a:rPr>
              <a:t> </a:t>
            </a:r>
            <a:r>
              <a:rPr dirty="0" sz="2800" spc="-20" i="1">
                <a:latin typeface="Calibri"/>
                <a:cs typeface="Calibri"/>
              </a:rPr>
              <a:t>None </a:t>
            </a:r>
            <a:r>
              <a:rPr dirty="0" sz="2800" spc="-10" i="1">
                <a:latin typeface="Calibri"/>
                <a:cs typeface="Calibri"/>
              </a:rPr>
              <a:t>Sonivie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85567" y="307427"/>
            <a:ext cx="11781790" cy="39116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dirty="0" sz="2400"/>
              <a:t>TIVUS</a:t>
            </a:r>
            <a:r>
              <a:rPr dirty="0" baseline="25089" sz="2325"/>
              <a:t>TM</a:t>
            </a:r>
            <a:r>
              <a:rPr dirty="0" baseline="25089" sz="2325" spc="172"/>
              <a:t> </a:t>
            </a:r>
            <a:r>
              <a:rPr dirty="0" sz="2400"/>
              <a:t>RMD</a:t>
            </a:r>
            <a:r>
              <a:rPr dirty="0" sz="2400" spc="-75"/>
              <a:t> </a:t>
            </a:r>
            <a:r>
              <a:rPr dirty="0" sz="2400"/>
              <a:t>Catheter:</a:t>
            </a:r>
            <a:r>
              <a:rPr dirty="0" sz="2400" spc="-70"/>
              <a:t> </a:t>
            </a:r>
            <a:r>
              <a:rPr dirty="0" sz="2400" spc="-10"/>
              <a:t>Non-</a:t>
            </a:r>
            <a:r>
              <a:rPr dirty="0" sz="2400"/>
              <a:t>Focused,</a:t>
            </a:r>
            <a:r>
              <a:rPr dirty="0" sz="2400" spc="-70"/>
              <a:t> </a:t>
            </a:r>
            <a:r>
              <a:rPr dirty="0" sz="2400"/>
              <a:t>High</a:t>
            </a:r>
            <a:r>
              <a:rPr dirty="0" sz="2400" spc="-75"/>
              <a:t> </a:t>
            </a:r>
            <a:r>
              <a:rPr dirty="0" sz="2400"/>
              <a:t>Intensity</a:t>
            </a:r>
            <a:r>
              <a:rPr dirty="0" sz="2400" spc="-70"/>
              <a:t> </a:t>
            </a:r>
            <a:r>
              <a:rPr dirty="0" sz="2400"/>
              <a:t>Ultrasonic</a:t>
            </a:r>
            <a:r>
              <a:rPr dirty="0" sz="2400" spc="-70"/>
              <a:t> </a:t>
            </a:r>
            <a:r>
              <a:rPr dirty="0" sz="2400"/>
              <a:t>Catheter</a:t>
            </a:r>
            <a:r>
              <a:rPr dirty="0" sz="2400" spc="-70"/>
              <a:t> </a:t>
            </a:r>
            <a:r>
              <a:rPr dirty="0" sz="2400"/>
              <a:t>for</a:t>
            </a:r>
            <a:r>
              <a:rPr dirty="0" sz="2400" spc="-70"/>
              <a:t> </a:t>
            </a:r>
            <a:r>
              <a:rPr dirty="0" sz="2400"/>
              <a:t>Renal</a:t>
            </a:r>
            <a:r>
              <a:rPr dirty="0" sz="2400" spc="-75"/>
              <a:t> </a:t>
            </a:r>
            <a:r>
              <a:rPr dirty="0" sz="2400" spc="-10"/>
              <a:t>Denervation</a:t>
            </a:r>
            <a:endParaRPr sz="2400"/>
          </a:p>
        </p:txBody>
      </p:sp>
      <p:sp>
        <p:nvSpPr>
          <p:cNvPr id="3" name="object 3" descr=""/>
          <p:cNvSpPr/>
          <p:nvPr/>
        </p:nvSpPr>
        <p:spPr>
          <a:xfrm>
            <a:off x="172289" y="5812814"/>
            <a:ext cx="8789670" cy="357505"/>
          </a:xfrm>
          <a:custGeom>
            <a:avLst/>
            <a:gdLst/>
            <a:ahLst/>
            <a:cxnLst/>
            <a:rect l="l" t="t" r="r" b="b"/>
            <a:pathLst>
              <a:path w="8789670" h="357504">
                <a:moveTo>
                  <a:pt x="178733" y="357468"/>
                </a:moveTo>
                <a:lnTo>
                  <a:pt x="131219" y="351083"/>
                </a:lnTo>
                <a:lnTo>
                  <a:pt x="88523" y="333065"/>
                </a:lnTo>
                <a:lnTo>
                  <a:pt x="52349" y="305117"/>
                </a:lnTo>
                <a:lnTo>
                  <a:pt x="24402" y="268944"/>
                </a:lnTo>
                <a:lnTo>
                  <a:pt x="6384" y="226248"/>
                </a:lnTo>
                <a:lnTo>
                  <a:pt x="0" y="178733"/>
                </a:lnTo>
                <a:lnTo>
                  <a:pt x="6384" y="131219"/>
                </a:lnTo>
                <a:lnTo>
                  <a:pt x="24402" y="88523"/>
                </a:lnTo>
                <a:lnTo>
                  <a:pt x="52350" y="52349"/>
                </a:lnTo>
                <a:lnTo>
                  <a:pt x="88523" y="24402"/>
                </a:lnTo>
                <a:lnTo>
                  <a:pt x="131220" y="6384"/>
                </a:lnTo>
                <a:lnTo>
                  <a:pt x="178733" y="0"/>
                </a:lnTo>
                <a:lnTo>
                  <a:pt x="8610636" y="0"/>
                </a:lnTo>
                <a:lnTo>
                  <a:pt x="8658149" y="6384"/>
                </a:lnTo>
                <a:lnTo>
                  <a:pt x="8700845" y="24402"/>
                </a:lnTo>
                <a:lnTo>
                  <a:pt x="8737018" y="52349"/>
                </a:lnTo>
                <a:lnTo>
                  <a:pt x="8764966" y="88523"/>
                </a:lnTo>
                <a:lnTo>
                  <a:pt x="8782983" y="131219"/>
                </a:lnTo>
                <a:lnTo>
                  <a:pt x="8789368" y="178734"/>
                </a:lnTo>
                <a:lnTo>
                  <a:pt x="8782983" y="226248"/>
                </a:lnTo>
                <a:lnTo>
                  <a:pt x="8764966" y="268944"/>
                </a:lnTo>
                <a:lnTo>
                  <a:pt x="8737018" y="305117"/>
                </a:lnTo>
                <a:lnTo>
                  <a:pt x="8700845" y="333065"/>
                </a:lnTo>
                <a:lnTo>
                  <a:pt x="8658149" y="351083"/>
                </a:lnTo>
                <a:lnTo>
                  <a:pt x="8610635" y="357467"/>
                </a:lnTo>
                <a:lnTo>
                  <a:pt x="178733" y="357468"/>
                </a:lnTo>
                <a:close/>
              </a:path>
            </a:pathLst>
          </a:custGeom>
          <a:solidFill>
            <a:srgbClr val="70AD4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 descr=""/>
          <p:cNvSpPr txBox="1"/>
          <p:nvPr/>
        </p:nvSpPr>
        <p:spPr>
          <a:xfrm>
            <a:off x="1595175" y="5843923"/>
            <a:ext cx="5945505" cy="2692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600" b="1">
                <a:solidFill>
                  <a:srgbClr val="FFFFFF"/>
                </a:solidFill>
                <a:latin typeface="Calibri"/>
                <a:cs typeface="Calibri"/>
              </a:rPr>
              <a:t>Catheter</a:t>
            </a:r>
            <a:r>
              <a:rPr dirty="0" sz="1600" spc="-3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600" b="1">
                <a:solidFill>
                  <a:srgbClr val="FFFFFF"/>
                </a:solidFill>
                <a:latin typeface="Calibri"/>
                <a:cs typeface="Calibri"/>
              </a:rPr>
              <a:t>uses</a:t>
            </a:r>
            <a:r>
              <a:rPr dirty="0" sz="1600" spc="-25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600" b="1">
                <a:solidFill>
                  <a:srgbClr val="FFFFFF"/>
                </a:solidFill>
                <a:latin typeface="Calibri"/>
                <a:cs typeface="Calibri"/>
              </a:rPr>
              <a:t>blood</a:t>
            </a:r>
            <a:r>
              <a:rPr dirty="0" sz="1600" spc="-25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600" b="1">
                <a:solidFill>
                  <a:srgbClr val="FFFFFF"/>
                </a:solidFill>
                <a:latin typeface="Calibri"/>
                <a:cs typeface="Calibri"/>
              </a:rPr>
              <a:t>flow</a:t>
            </a:r>
            <a:r>
              <a:rPr dirty="0" sz="1600" spc="-25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600" b="1">
                <a:solidFill>
                  <a:srgbClr val="FFFFFF"/>
                </a:solidFill>
                <a:latin typeface="Calibri"/>
                <a:cs typeface="Calibri"/>
              </a:rPr>
              <a:t>to</a:t>
            </a:r>
            <a:r>
              <a:rPr dirty="0" sz="1600" spc="-25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600" b="1">
                <a:solidFill>
                  <a:srgbClr val="FFFFFF"/>
                </a:solidFill>
                <a:latin typeface="Calibri"/>
                <a:cs typeface="Calibri"/>
              </a:rPr>
              <a:t>passively</a:t>
            </a:r>
            <a:r>
              <a:rPr dirty="0" sz="1600" spc="-25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600" b="1">
                <a:solidFill>
                  <a:srgbClr val="FFFFFF"/>
                </a:solidFill>
                <a:latin typeface="Calibri"/>
                <a:cs typeface="Calibri"/>
              </a:rPr>
              <a:t>cool</a:t>
            </a:r>
            <a:r>
              <a:rPr dirty="0" sz="1600" spc="-25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600" b="1">
                <a:solidFill>
                  <a:srgbClr val="FFFFFF"/>
                </a:solidFill>
                <a:latin typeface="Calibri"/>
                <a:cs typeface="Calibri"/>
              </a:rPr>
              <a:t>the</a:t>
            </a:r>
            <a:r>
              <a:rPr dirty="0" sz="1600" spc="-3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600" b="1">
                <a:solidFill>
                  <a:srgbClr val="FFFFFF"/>
                </a:solidFill>
                <a:latin typeface="Calibri"/>
                <a:cs typeface="Calibri"/>
              </a:rPr>
              <a:t>surface</a:t>
            </a:r>
            <a:r>
              <a:rPr dirty="0" sz="1600" spc="-25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600" b="1">
                <a:solidFill>
                  <a:srgbClr val="FFFFFF"/>
                </a:solidFill>
                <a:latin typeface="Calibri"/>
                <a:cs typeface="Calibri"/>
              </a:rPr>
              <a:t>tissue</a:t>
            </a:r>
            <a:r>
              <a:rPr dirty="0" sz="1600" spc="-55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600" b="1">
                <a:solidFill>
                  <a:srgbClr val="FFFFFF"/>
                </a:solidFill>
                <a:latin typeface="Calibri"/>
                <a:cs typeface="Calibri"/>
              </a:rPr>
              <a:t>for</a:t>
            </a:r>
            <a:r>
              <a:rPr dirty="0" sz="1600" spc="-25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600" spc="-10" b="1">
                <a:solidFill>
                  <a:srgbClr val="FFFFFF"/>
                </a:solidFill>
                <a:latin typeface="Calibri"/>
                <a:cs typeface="Calibri"/>
              </a:rPr>
              <a:t>safety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5" name="object 5" descr=""/>
          <p:cNvSpPr txBox="1"/>
          <p:nvPr/>
        </p:nvSpPr>
        <p:spPr>
          <a:xfrm>
            <a:off x="78739" y="5410887"/>
            <a:ext cx="3435350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b="1">
                <a:latin typeface="Calibri"/>
                <a:cs typeface="Calibri"/>
              </a:rPr>
              <a:t>Deeper</a:t>
            </a:r>
            <a:r>
              <a:rPr dirty="0" sz="1800" spc="-55" b="1">
                <a:latin typeface="Calibri"/>
                <a:cs typeface="Calibri"/>
              </a:rPr>
              <a:t> </a:t>
            </a:r>
            <a:r>
              <a:rPr dirty="0" sz="1800" b="1">
                <a:latin typeface="Calibri"/>
                <a:cs typeface="Calibri"/>
              </a:rPr>
              <a:t>penetration</a:t>
            </a:r>
            <a:r>
              <a:rPr dirty="0" sz="1800" spc="-55" b="1">
                <a:latin typeface="Calibri"/>
                <a:cs typeface="Calibri"/>
              </a:rPr>
              <a:t> </a:t>
            </a:r>
            <a:r>
              <a:rPr dirty="0" sz="1800" b="1">
                <a:latin typeface="Calibri"/>
                <a:cs typeface="Calibri"/>
              </a:rPr>
              <a:t>compared</a:t>
            </a:r>
            <a:r>
              <a:rPr dirty="0" sz="1800" spc="-50" b="1">
                <a:latin typeface="Calibri"/>
                <a:cs typeface="Calibri"/>
              </a:rPr>
              <a:t> </a:t>
            </a:r>
            <a:r>
              <a:rPr dirty="0" sz="1800" b="1">
                <a:latin typeface="Calibri"/>
                <a:cs typeface="Calibri"/>
              </a:rPr>
              <a:t>to</a:t>
            </a:r>
            <a:r>
              <a:rPr dirty="0" sz="1800" spc="-50" b="1">
                <a:latin typeface="Calibri"/>
                <a:cs typeface="Calibri"/>
              </a:rPr>
              <a:t> </a:t>
            </a:r>
            <a:r>
              <a:rPr dirty="0" sz="1800" spc="-25" b="1">
                <a:latin typeface="Calibri"/>
                <a:cs typeface="Calibri"/>
              </a:rPr>
              <a:t>RF</a:t>
            </a:r>
            <a:endParaRPr sz="1800">
              <a:latin typeface="Calibri"/>
              <a:cs typeface="Calibri"/>
            </a:endParaRPr>
          </a:p>
        </p:txBody>
      </p:sp>
      <p:pic>
        <p:nvPicPr>
          <p:cNvPr id="6" name="object 6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68300" y="1955800"/>
            <a:ext cx="2410591" cy="1289386"/>
          </a:xfrm>
          <a:prstGeom prst="rect">
            <a:avLst/>
          </a:prstGeom>
        </p:spPr>
      </p:pic>
      <p:pic>
        <p:nvPicPr>
          <p:cNvPr id="7" name="object 7" descr="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01600" y="3784600"/>
            <a:ext cx="2869457" cy="1704030"/>
          </a:xfrm>
          <a:prstGeom prst="rect">
            <a:avLst/>
          </a:prstGeom>
        </p:spPr>
      </p:pic>
      <p:sp>
        <p:nvSpPr>
          <p:cNvPr id="8" name="object 8" descr=""/>
          <p:cNvSpPr/>
          <p:nvPr/>
        </p:nvSpPr>
        <p:spPr>
          <a:xfrm>
            <a:off x="6565259" y="1257950"/>
            <a:ext cx="5626735" cy="4567555"/>
          </a:xfrm>
          <a:custGeom>
            <a:avLst/>
            <a:gdLst/>
            <a:ahLst/>
            <a:cxnLst/>
            <a:rect l="l" t="t" r="r" b="b"/>
            <a:pathLst>
              <a:path w="5626734" h="4567555">
                <a:moveTo>
                  <a:pt x="0" y="0"/>
                </a:moveTo>
                <a:lnTo>
                  <a:pt x="5626740" y="0"/>
                </a:lnTo>
                <a:lnTo>
                  <a:pt x="5626740" y="4566959"/>
                </a:lnTo>
                <a:lnTo>
                  <a:pt x="0" y="4566959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 descr=""/>
          <p:cNvSpPr txBox="1"/>
          <p:nvPr/>
        </p:nvSpPr>
        <p:spPr>
          <a:xfrm>
            <a:off x="6643999" y="1264961"/>
            <a:ext cx="5365750" cy="392811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584200" indent="-571500">
              <a:lnSpc>
                <a:spcPct val="100000"/>
              </a:lnSpc>
              <a:spcBef>
                <a:spcPts val="100"/>
              </a:spcBef>
              <a:buSzPct val="101562"/>
              <a:buFont typeface="Arial"/>
              <a:buChar char="•"/>
              <a:tabLst>
                <a:tab pos="584200" algn="l"/>
              </a:tabLst>
            </a:pPr>
            <a:r>
              <a:rPr dirty="0" sz="3200" spc="-10">
                <a:latin typeface="Calibri"/>
                <a:cs typeface="Calibri"/>
              </a:rPr>
              <a:t>Ultrasound</a:t>
            </a:r>
            <a:endParaRPr sz="3200">
              <a:latin typeface="Calibri"/>
              <a:cs typeface="Calibri"/>
            </a:endParaRPr>
          </a:p>
          <a:p>
            <a:pPr marL="584200" indent="-571500">
              <a:lnSpc>
                <a:spcPct val="100000"/>
              </a:lnSpc>
              <a:buSzPct val="101562"/>
              <a:buFont typeface="Arial"/>
              <a:buChar char="•"/>
              <a:tabLst>
                <a:tab pos="584200" algn="l"/>
              </a:tabLst>
            </a:pPr>
            <a:r>
              <a:rPr dirty="0" sz="3200">
                <a:latin typeface="Calibri"/>
                <a:cs typeface="Calibri"/>
              </a:rPr>
              <a:t>Higher</a:t>
            </a:r>
            <a:r>
              <a:rPr dirty="0" sz="3200" spc="-120">
                <a:latin typeface="Calibri"/>
                <a:cs typeface="Calibri"/>
              </a:rPr>
              <a:t> </a:t>
            </a:r>
            <a:r>
              <a:rPr dirty="0" sz="3200">
                <a:latin typeface="Calibri"/>
                <a:cs typeface="Calibri"/>
              </a:rPr>
              <a:t>ablation</a:t>
            </a:r>
            <a:r>
              <a:rPr dirty="0" sz="3200" spc="-125">
                <a:latin typeface="Calibri"/>
                <a:cs typeface="Calibri"/>
              </a:rPr>
              <a:t> </a:t>
            </a:r>
            <a:r>
              <a:rPr dirty="0" sz="3200" spc="-10">
                <a:latin typeface="Calibri"/>
                <a:cs typeface="Calibri"/>
              </a:rPr>
              <a:t>depth</a:t>
            </a:r>
            <a:endParaRPr sz="3200">
              <a:latin typeface="Calibri"/>
              <a:cs typeface="Calibri"/>
            </a:endParaRPr>
          </a:p>
          <a:p>
            <a:pPr marL="584200" indent="-571500">
              <a:lnSpc>
                <a:spcPct val="100000"/>
              </a:lnSpc>
              <a:buSzPct val="101562"/>
              <a:buFont typeface="Arial"/>
              <a:buChar char="•"/>
              <a:tabLst>
                <a:tab pos="584200" algn="l"/>
              </a:tabLst>
            </a:pPr>
            <a:r>
              <a:rPr dirty="0" sz="3200">
                <a:latin typeface="Calibri"/>
                <a:cs typeface="Calibri"/>
              </a:rPr>
              <a:t>Non</a:t>
            </a:r>
            <a:r>
              <a:rPr dirty="0" sz="3200" spc="-90">
                <a:latin typeface="Calibri"/>
                <a:cs typeface="Calibri"/>
              </a:rPr>
              <a:t> </a:t>
            </a:r>
            <a:r>
              <a:rPr dirty="0" sz="3200">
                <a:latin typeface="Calibri"/>
                <a:cs typeface="Calibri"/>
              </a:rPr>
              <a:t>occlusive,</a:t>
            </a:r>
            <a:r>
              <a:rPr dirty="0" sz="3200" spc="-80">
                <a:latin typeface="Calibri"/>
                <a:cs typeface="Calibri"/>
              </a:rPr>
              <a:t> </a:t>
            </a:r>
            <a:r>
              <a:rPr dirty="0" sz="3200">
                <a:latin typeface="Calibri"/>
                <a:cs typeface="Calibri"/>
              </a:rPr>
              <a:t>free</a:t>
            </a:r>
            <a:r>
              <a:rPr dirty="0" sz="3200" spc="-80">
                <a:latin typeface="Calibri"/>
                <a:cs typeface="Calibri"/>
              </a:rPr>
              <a:t> </a:t>
            </a:r>
            <a:r>
              <a:rPr dirty="0" sz="3200" spc="-10">
                <a:latin typeface="Calibri"/>
                <a:cs typeface="Calibri"/>
              </a:rPr>
              <a:t>floating</a:t>
            </a:r>
            <a:endParaRPr sz="3200">
              <a:latin typeface="Calibri"/>
              <a:cs typeface="Calibri"/>
            </a:endParaRPr>
          </a:p>
          <a:p>
            <a:pPr marL="584200" indent="-571500">
              <a:lnSpc>
                <a:spcPct val="100000"/>
              </a:lnSpc>
              <a:buSzPct val="101562"/>
              <a:buFont typeface="Arial"/>
              <a:buChar char="•"/>
              <a:tabLst>
                <a:tab pos="584200" algn="l"/>
              </a:tabLst>
            </a:pPr>
            <a:r>
              <a:rPr dirty="0" sz="3200">
                <a:latin typeface="Calibri"/>
                <a:cs typeface="Calibri"/>
              </a:rPr>
              <a:t>No</a:t>
            </a:r>
            <a:r>
              <a:rPr dirty="0" sz="3200" spc="-65">
                <a:latin typeface="Calibri"/>
                <a:cs typeface="Calibri"/>
              </a:rPr>
              <a:t> </a:t>
            </a:r>
            <a:r>
              <a:rPr dirty="0" sz="3200">
                <a:latin typeface="Calibri"/>
                <a:cs typeface="Calibri"/>
              </a:rPr>
              <a:t>need</a:t>
            </a:r>
            <a:r>
              <a:rPr dirty="0" sz="3200" spc="-60">
                <a:latin typeface="Calibri"/>
                <a:cs typeface="Calibri"/>
              </a:rPr>
              <a:t> </a:t>
            </a:r>
            <a:r>
              <a:rPr dirty="0" sz="3200">
                <a:latin typeface="Calibri"/>
                <a:cs typeface="Calibri"/>
              </a:rPr>
              <a:t>for</a:t>
            </a:r>
            <a:r>
              <a:rPr dirty="0" sz="3200" spc="-55">
                <a:latin typeface="Calibri"/>
                <a:cs typeface="Calibri"/>
              </a:rPr>
              <a:t> </a:t>
            </a:r>
            <a:r>
              <a:rPr dirty="0" sz="3200">
                <a:latin typeface="Calibri"/>
                <a:cs typeface="Calibri"/>
              </a:rPr>
              <a:t>a</a:t>
            </a:r>
            <a:r>
              <a:rPr dirty="0" sz="3200" spc="-60">
                <a:latin typeface="Calibri"/>
                <a:cs typeface="Calibri"/>
              </a:rPr>
              <a:t> </a:t>
            </a:r>
            <a:r>
              <a:rPr dirty="0" sz="3200">
                <a:latin typeface="Calibri"/>
                <a:cs typeface="Calibri"/>
              </a:rPr>
              <a:t>cooling</a:t>
            </a:r>
            <a:r>
              <a:rPr dirty="0" sz="3200" spc="-55">
                <a:latin typeface="Calibri"/>
                <a:cs typeface="Calibri"/>
              </a:rPr>
              <a:t> </a:t>
            </a:r>
            <a:r>
              <a:rPr dirty="0" sz="3200" spc="-10">
                <a:latin typeface="Calibri"/>
                <a:cs typeface="Calibri"/>
              </a:rPr>
              <a:t>system</a:t>
            </a:r>
            <a:endParaRPr sz="3200">
              <a:latin typeface="Calibri"/>
              <a:cs typeface="Calibri"/>
            </a:endParaRPr>
          </a:p>
          <a:p>
            <a:pPr marL="584200" indent="-571500">
              <a:lnSpc>
                <a:spcPct val="100000"/>
              </a:lnSpc>
              <a:buSzPct val="101562"/>
              <a:buFont typeface="Arial"/>
              <a:buChar char="•"/>
              <a:tabLst>
                <a:tab pos="584200" algn="l"/>
              </a:tabLst>
            </a:pPr>
            <a:r>
              <a:rPr dirty="0" sz="3200">
                <a:latin typeface="Calibri"/>
                <a:cs typeface="Calibri"/>
              </a:rPr>
              <a:t>Easy</a:t>
            </a:r>
            <a:r>
              <a:rPr dirty="0" sz="3200" spc="-105">
                <a:latin typeface="Calibri"/>
                <a:cs typeface="Calibri"/>
              </a:rPr>
              <a:t> </a:t>
            </a:r>
            <a:r>
              <a:rPr dirty="0" sz="3200">
                <a:latin typeface="Calibri"/>
                <a:cs typeface="Calibri"/>
              </a:rPr>
              <a:t>to</a:t>
            </a:r>
            <a:r>
              <a:rPr dirty="0" sz="3200" spc="-105">
                <a:latin typeface="Calibri"/>
                <a:cs typeface="Calibri"/>
              </a:rPr>
              <a:t> </a:t>
            </a:r>
            <a:r>
              <a:rPr dirty="0" sz="3200" spc="-20">
                <a:latin typeface="Calibri"/>
                <a:cs typeface="Calibri"/>
              </a:rPr>
              <a:t>track</a:t>
            </a:r>
            <a:endParaRPr sz="3200">
              <a:latin typeface="Calibri"/>
              <a:cs typeface="Calibri"/>
            </a:endParaRPr>
          </a:p>
          <a:p>
            <a:pPr marL="584200" indent="-571500">
              <a:lnSpc>
                <a:spcPct val="100000"/>
              </a:lnSpc>
              <a:buSzPct val="101562"/>
              <a:buFont typeface="Arial"/>
              <a:buChar char="•"/>
              <a:tabLst>
                <a:tab pos="584200" algn="l"/>
              </a:tabLst>
            </a:pPr>
            <a:r>
              <a:rPr dirty="0" sz="3200">
                <a:latin typeface="Calibri"/>
                <a:cs typeface="Calibri"/>
              </a:rPr>
              <a:t>One</a:t>
            </a:r>
            <a:r>
              <a:rPr dirty="0" sz="3200" spc="-80">
                <a:latin typeface="Calibri"/>
                <a:cs typeface="Calibri"/>
              </a:rPr>
              <a:t> </a:t>
            </a:r>
            <a:r>
              <a:rPr dirty="0" sz="3200">
                <a:latin typeface="Calibri"/>
                <a:cs typeface="Calibri"/>
              </a:rPr>
              <a:t>catheter</a:t>
            </a:r>
            <a:r>
              <a:rPr dirty="0" sz="3200" spc="-80">
                <a:latin typeface="Calibri"/>
                <a:cs typeface="Calibri"/>
              </a:rPr>
              <a:t> </a:t>
            </a:r>
            <a:r>
              <a:rPr dirty="0" sz="3200">
                <a:latin typeface="Calibri"/>
                <a:cs typeface="Calibri"/>
              </a:rPr>
              <a:t>per</a:t>
            </a:r>
            <a:r>
              <a:rPr dirty="0" sz="3200" spc="-75">
                <a:latin typeface="Calibri"/>
                <a:cs typeface="Calibri"/>
              </a:rPr>
              <a:t> </a:t>
            </a:r>
            <a:r>
              <a:rPr dirty="0" sz="3200" spc="-10">
                <a:latin typeface="Calibri"/>
                <a:cs typeface="Calibri"/>
              </a:rPr>
              <a:t>procedure</a:t>
            </a:r>
            <a:endParaRPr sz="3200">
              <a:latin typeface="Calibri"/>
              <a:cs typeface="Calibri"/>
            </a:endParaRPr>
          </a:p>
          <a:p>
            <a:pPr marL="584200" indent="-571500">
              <a:lnSpc>
                <a:spcPct val="100000"/>
              </a:lnSpc>
              <a:buSzPct val="101562"/>
              <a:buFont typeface="Arial"/>
              <a:buChar char="•"/>
              <a:tabLst>
                <a:tab pos="584200" algn="l"/>
              </a:tabLst>
            </a:pPr>
            <a:r>
              <a:rPr dirty="0" sz="3200" spc="-10">
                <a:latin typeface="Calibri"/>
                <a:cs typeface="Calibri"/>
              </a:rPr>
              <a:t>Fast</a:t>
            </a:r>
            <a:r>
              <a:rPr dirty="0" sz="3200" spc="-114">
                <a:latin typeface="Calibri"/>
                <a:cs typeface="Calibri"/>
              </a:rPr>
              <a:t> </a:t>
            </a:r>
            <a:r>
              <a:rPr dirty="0" sz="3200">
                <a:latin typeface="Calibri"/>
                <a:cs typeface="Calibri"/>
              </a:rPr>
              <a:t>and</a:t>
            </a:r>
            <a:r>
              <a:rPr dirty="0" sz="3200" spc="-114">
                <a:latin typeface="Calibri"/>
                <a:cs typeface="Calibri"/>
              </a:rPr>
              <a:t> </a:t>
            </a:r>
            <a:r>
              <a:rPr dirty="0" sz="3200">
                <a:latin typeface="Calibri"/>
                <a:cs typeface="Calibri"/>
              </a:rPr>
              <a:t>safe</a:t>
            </a:r>
            <a:r>
              <a:rPr dirty="0" sz="3200" spc="-114">
                <a:latin typeface="Calibri"/>
                <a:cs typeface="Calibri"/>
              </a:rPr>
              <a:t> </a:t>
            </a:r>
            <a:r>
              <a:rPr dirty="0" sz="3200" spc="-10">
                <a:latin typeface="Calibri"/>
                <a:cs typeface="Calibri"/>
              </a:rPr>
              <a:t>procedure</a:t>
            </a:r>
            <a:endParaRPr sz="3200">
              <a:latin typeface="Calibri"/>
              <a:cs typeface="Calibri"/>
            </a:endParaRPr>
          </a:p>
          <a:p>
            <a:pPr marL="584200" indent="-571500">
              <a:lnSpc>
                <a:spcPct val="100000"/>
              </a:lnSpc>
              <a:buSzPct val="101562"/>
              <a:buFont typeface="Arial"/>
              <a:buChar char="•"/>
              <a:tabLst>
                <a:tab pos="584200" algn="l"/>
              </a:tabLst>
            </a:pPr>
            <a:r>
              <a:rPr dirty="0" sz="3200" spc="-10">
                <a:latin typeface="Calibri"/>
                <a:cs typeface="Calibri"/>
              </a:rPr>
              <a:t>Fast</a:t>
            </a:r>
            <a:r>
              <a:rPr dirty="0" sz="3200" spc="-130">
                <a:latin typeface="Calibri"/>
                <a:cs typeface="Calibri"/>
              </a:rPr>
              <a:t> </a:t>
            </a:r>
            <a:r>
              <a:rPr dirty="0" sz="3200">
                <a:latin typeface="Calibri"/>
                <a:cs typeface="Calibri"/>
              </a:rPr>
              <a:t>learning</a:t>
            </a:r>
            <a:r>
              <a:rPr dirty="0" sz="3200" spc="-125">
                <a:latin typeface="Calibri"/>
                <a:cs typeface="Calibri"/>
              </a:rPr>
              <a:t> </a:t>
            </a:r>
            <a:r>
              <a:rPr dirty="0" sz="3200" spc="-20">
                <a:latin typeface="Calibri"/>
                <a:cs typeface="Calibri"/>
              </a:rPr>
              <a:t>curve</a:t>
            </a:r>
            <a:endParaRPr sz="3200">
              <a:latin typeface="Calibri"/>
              <a:cs typeface="Calibri"/>
            </a:endParaRPr>
          </a:p>
        </p:txBody>
      </p:sp>
      <p:grpSp>
        <p:nvGrpSpPr>
          <p:cNvPr id="10" name="object 10" descr=""/>
          <p:cNvGrpSpPr/>
          <p:nvPr/>
        </p:nvGrpSpPr>
        <p:grpSpPr>
          <a:xfrm>
            <a:off x="3060700" y="1168400"/>
            <a:ext cx="2240915" cy="3739515"/>
            <a:chOff x="3060700" y="1168400"/>
            <a:chExt cx="2240915" cy="3739515"/>
          </a:xfrm>
        </p:grpSpPr>
        <p:sp>
          <p:nvSpPr>
            <p:cNvPr id="11" name="object 11" descr=""/>
            <p:cNvSpPr/>
            <p:nvPr/>
          </p:nvSpPr>
          <p:spPr>
            <a:xfrm>
              <a:off x="3556444" y="2156485"/>
              <a:ext cx="1744980" cy="2751455"/>
            </a:xfrm>
            <a:custGeom>
              <a:avLst/>
              <a:gdLst/>
              <a:ahLst/>
              <a:cxnLst/>
              <a:rect l="l" t="t" r="r" b="b"/>
              <a:pathLst>
                <a:path w="1744979" h="2751454">
                  <a:moveTo>
                    <a:pt x="568325" y="0"/>
                  </a:moveTo>
                  <a:lnTo>
                    <a:pt x="0" y="0"/>
                  </a:lnTo>
                  <a:lnTo>
                    <a:pt x="0" y="2751137"/>
                  </a:lnTo>
                  <a:lnTo>
                    <a:pt x="568325" y="2751137"/>
                  </a:lnTo>
                  <a:lnTo>
                    <a:pt x="568325" y="0"/>
                  </a:lnTo>
                  <a:close/>
                </a:path>
                <a:path w="1744979" h="2751454">
                  <a:moveTo>
                    <a:pt x="1744662" y="0"/>
                  </a:moveTo>
                  <a:lnTo>
                    <a:pt x="1177925" y="0"/>
                  </a:lnTo>
                  <a:lnTo>
                    <a:pt x="1177925" y="2751137"/>
                  </a:lnTo>
                  <a:lnTo>
                    <a:pt x="1744662" y="2751137"/>
                  </a:lnTo>
                  <a:lnTo>
                    <a:pt x="1744662" y="0"/>
                  </a:lnTo>
                  <a:close/>
                </a:path>
              </a:pathLst>
            </a:custGeom>
            <a:solidFill>
              <a:srgbClr val="BFBFBF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12" name="object 12" descr="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3060700" y="1168400"/>
              <a:ext cx="1943100" cy="1257300"/>
            </a:xfrm>
            <a:prstGeom prst="rect">
              <a:avLst/>
            </a:prstGeom>
          </p:spPr>
        </p:pic>
        <p:sp>
          <p:nvSpPr>
            <p:cNvPr id="13" name="object 13" descr=""/>
            <p:cNvSpPr/>
            <p:nvPr/>
          </p:nvSpPr>
          <p:spPr>
            <a:xfrm>
              <a:off x="3153222" y="1257950"/>
              <a:ext cx="1736725" cy="1047750"/>
            </a:xfrm>
            <a:custGeom>
              <a:avLst/>
              <a:gdLst/>
              <a:ahLst/>
              <a:cxnLst/>
              <a:rect l="l" t="t" r="r" b="b"/>
              <a:pathLst>
                <a:path w="1736725" h="1047750">
                  <a:moveTo>
                    <a:pt x="788525" y="1047403"/>
                  </a:moveTo>
                  <a:lnTo>
                    <a:pt x="289454" y="398463"/>
                  </a:lnTo>
                  <a:lnTo>
                    <a:pt x="66411" y="398462"/>
                  </a:lnTo>
                  <a:lnTo>
                    <a:pt x="40561" y="393243"/>
                  </a:lnTo>
                  <a:lnTo>
                    <a:pt x="19451" y="379011"/>
                  </a:lnTo>
                  <a:lnTo>
                    <a:pt x="5218" y="357901"/>
                  </a:lnTo>
                  <a:lnTo>
                    <a:pt x="0" y="332052"/>
                  </a:lnTo>
                  <a:lnTo>
                    <a:pt x="0" y="66411"/>
                  </a:lnTo>
                  <a:lnTo>
                    <a:pt x="5218" y="40561"/>
                  </a:lnTo>
                  <a:lnTo>
                    <a:pt x="19451" y="19451"/>
                  </a:lnTo>
                  <a:lnTo>
                    <a:pt x="40561" y="5218"/>
                  </a:lnTo>
                  <a:lnTo>
                    <a:pt x="66411" y="0"/>
                  </a:lnTo>
                  <a:lnTo>
                    <a:pt x="1670313" y="0"/>
                  </a:lnTo>
                  <a:lnTo>
                    <a:pt x="1696163" y="5218"/>
                  </a:lnTo>
                  <a:lnTo>
                    <a:pt x="1717272" y="19451"/>
                  </a:lnTo>
                  <a:lnTo>
                    <a:pt x="1731505" y="40561"/>
                  </a:lnTo>
                  <a:lnTo>
                    <a:pt x="1736724" y="66411"/>
                  </a:lnTo>
                  <a:lnTo>
                    <a:pt x="1736724" y="332052"/>
                  </a:lnTo>
                  <a:lnTo>
                    <a:pt x="1717272" y="379011"/>
                  </a:lnTo>
                  <a:lnTo>
                    <a:pt x="1670312" y="398462"/>
                  </a:lnTo>
                  <a:lnTo>
                    <a:pt x="723635" y="398463"/>
                  </a:lnTo>
                  <a:lnTo>
                    <a:pt x="788525" y="1047403"/>
                  </a:lnTo>
                  <a:close/>
                </a:path>
                <a:path w="1736725" h="1047750">
                  <a:moveTo>
                    <a:pt x="1736725" y="332052"/>
                  </a:move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4" name="object 14" descr=""/>
            <p:cNvSpPr/>
            <p:nvPr/>
          </p:nvSpPr>
          <p:spPr>
            <a:xfrm>
              <a:off x="3153568" y="1258093"/>
              <a:ext cx="1736725" cy="1047750"/>
            </a:xfrm>
            <a:custGeom>
              <a:avLst/>
              <a:gdLst/>
              <a:ahLst/>
              <a:cxnLst/>
              <a:rect l="l" t="t" r="r" b="b"/>
              <a:pathLst>
                <a:path w="1736725" h="1047750">
                  <a:moveTo>
                    <a:pt x="0" y="66675"/>
                  </a:moveTo>
                  <a:lnTo>
                    <a:pt x="5556" y="40481"/>
                  </a:lnTo>
                  <a:lnTo>
                    <a:pt x="19050" y="19843"/>
                  </a:lnTo>
                  <a:lnTo>
                    <a:pt x="40481" y="5556"/>
                  </a:lnTo>
                  <a:lnTo>
                    <a:pt x="66675" y="0"/>
                  </a:lnTo>
                  <a:lnTo>
                    <a:pt x="289718" y="0"/>
                  </a:lnTo>
                  <a:lnTo>
                    <a:pt x="723900" y="0"/>
                  </a:lnTo>
                  <a:lnTo>
                    <a:pt x="1670050" y="0"/>
                  </a:lnTo>
                  <a:lnTo>
                    <a:pt x="1696243" y="5556"/>
                  </a:lnTo>
                  <a:lnTo>
                    <a:pt x="1717675" y="19843"/>
                  </a:lnTo>
                  <a:lnTo>
                    <a:pt x="1731168" y="40481"/>
                  </a:lnTo>
                  <a:lnTo>
                    <a:pt x="1736725" y="66675"/>
                  </a:lnTo>
                  <a:lnTo>
                    <a:pt x="1736725" y="232568"/>
                  </a:lnTo>
                  <a:lnTo>
                    <a:pt x="1736725" y="332581"/>
                  </a:lnTo>
                  <a:lnTo>
                    <a:pt x="1731168" y="357981"/>
                  </a:lnTo>
                  <a:lnTo>
                    <a:pt x="1717675" y="379412"/>
                  </a:lnTo>
                  <a:lnTo>
                    <a:pt x="1696243" y="393700"/>
                  </a:lnTo>
                  <a:lnTo>
                    <a:pt x="1670050" y="398462"/>
                  </a:lnTo>
                  <a:lnTo>
                    <a:pt x="723900" y="398462"/>
                  </a:lnTo>
                  <a:lnTo>
                    <a:pt x="788193" y="1047750"/>
                  </a:lnTo>
                  <a:lnTo>
                    <a:pt x="289718" y="398462"/>
                  </a:lnTo>
                  <a:lnTo>
                    <a:pt x="66675" y="398462"/>
                  </a:lnTo>
                  <a:lnTo>
                    <a:pt x="40481" y="393700"/>
                  </a:lnTo>
                  <a:lnTo>
                    <a:pt x="19050" y="379412"/>
                  </a:lnTo>
                  <a:lnTo>
                    <a:pt x="5556" y="357981"/>
                  </a:lnTo>
                  <a:lnTo>
                    <a:pt x="0" y="332581"/>
                  </a:lnTo>
                  <a:lnTo>
                    <a:pt x="0" y="232568"/>
                  </a:lnTo>
                  <a:lnTo>
                    <a:pt x="0" y="66675"/>
                  </a:lnTo>
                  <a:close/>
                </a:path>
              </a:pathLst>
            </a:custGeom>
            <a:ln w="19050">
              <a:solidFill>
                <a:srgbClr val="B92233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5" name="object 15" descr=""/>
          <p:cNvSpPr txBox="1"/>
          <p:nvPr/>
        </p:nvSpPr>
        <p:spPr>
          <a:xfrm>
            <a:off x="3481847" y="1343288"/>
            <a:ext cx="107569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Calibri"/>
                <a:cs typeface="Calibri"/>
              </a:rPr>
              <a:t>Blood</a:t>
            </a:r>
            <a:r>
              <a:rPr dirty="0" sz="1200" spc="-6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vessel</a:t>
            </a:r>
            <a:r>
              <a:rPr dirty="0" sz="1200" spc="-60">
                <a:latin typeface="Calibri"/>
                <a:cs typeface="Calibri"/>
              </a:rPr>
              <a:t> </a:t>
            </a:r>
            <a:r>
              <a:rPr dirty="0" sz="1200" spc="-20">
                <a:latin typeface="Calibri"/>
                <a:cs typeface="Calibri"/>
              </a:rPr>
              <a:t>wall</a:t>
            </a:r>
            <a:endParaRPr sz="1200">
              <a:latin typeface="Calibri"/>
              <a:cs typeface="Calibri"/>
            </a:endParaRPr>
          </a:p>
        </p:txBody>
      </p:sp>
      <p:grpSp>
        <p:nvGrpSpPr>
          <p:cNvPr id="16" name="object 16" descr=""/>
          <p:cNvGrpSpPr/>
          <p:nvPr/>
        </p:nvGrpSpPr>
        <p:grpSpPr>
          <a:xfrm>
            <a:off x="4394200" y="4813300"/>
            <a:ext cx="2044700" cy="952500"/>
            <a:chOff x="4394200" y="4813300"/>
            <a:chExt cx="2044700" cy="952500"/>
          </a:xfrm>
        </p:grpSpPr>
        <p:pic>
          <p:nvPicPr>
            <p:cNvPr id="17" name="object 17" descr="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4394200" y="4813300"/>
              <a:ext cx="2044700" cy="952500"/>
            </a:xfrm>
            <a:prstGeom prst="rect">
              <a:avLst/>
            </a:prstGeom>
          </p:spPr>
        </p:pic>
        <p:sp>
          <p:nvSpPr>
            <p:cNvPr id="18" name="object 18" descr=""/>
            <p:cNvSpPr/>
            <p:nvPr/>
          </p:nvSpPr>
          <p:spPr>
            <a:xfrm>
              <a:off x="4478730" y="4896367"/>
              <a:ext cx="1833880" cy="744855"/>
            </a:xfrm>
            <a:custGeom>
              <a:avLst/>
              <a:gdLst/>
              <a:ahLst/>
              <a:cxnLst/>
              <a:rect l="l" t="t" r="r" b="b"/>
              <a:pathLst>
                <a:path w="1833879" h="744854">
                  <a:moveTo>
                    <a:pt x="820527" y="344620"/>
                  </a:moveTo>
                  <a:lnTo>
                    <a:pt x="386345" y="344619"/>
                  </a:lnTo>
                  <a:lnTo>
                    <a:pt x="0" y="0"/>
                  </a:lnTo>
                  <a:lnTo>
                    <a:pt x="820527" y="344620"/>
                  </a:lnTo>
                  <a:close/>
                </a:path>
                <a:path w="1833879" h="744854">
                  <a:moveTo>
                    <a:pt x="1766939" y="744670"/>
                  </a:moveTo>
                  <a:lnTo>
                    <a:pt x="163567" y="744670"/>
                  </a:lnTo>
                  <a:lnTo>
                    <a:pt x="116420" y="725141"/>
                  </a:lnTo>
                  <a:lnTo>
                    <a:pt x="96891" y="677994"/>
                  </a:lnTo>
                  <a:lnTo>
                    <a:pt x="96891" y="411295"/>
                  </a:lnTo>
                  <a:lnTo>
                    <a:pt x="102131" y="385342"/>
                  </a:lnTo>
                  <a:lnTo>
                    <a:pt x="116420" y="364148"/>
                  </a:lnTo>
                  <a:lnTo>
                    <a:pt x="137615" y="349859"/>
                  </a:lnTo>
                  <a:lnTo>
                    <a:pt x="163567" y="344619"/>
                  </a:lnTo>
                  <a:lnTo>
                    <a:pt x="1766941" y="344620"/>
                  </a:lnTo>
                  <a:lnTo>
                    <a:pt x="1792893" y="349859"/>
                  </a:lnTo>
                  <a:lnTo>
                    <a:pt x="1814087" y="364148"/>
                  </a:lnTo>
                  <a:lnTo>
                    <a:pt x="1828376" y="385342"/>
                  </a:lnTo>
                  <a:lnTo>
                    <a:pt x="1833616" y="411296"/>
                  </a:lnTo>
                  <a:lnTo>
                    <a:pt x="1833615" y="677994"/>
                  </a:lnTo>
                  <a:lnTo>
                    <a:pt x="1828376" y="703947"/>
                  </a:lnTo>
                  <a:lnTo>
                    <a:pt x="1814086" y="725141"/>
                  </a:lnTo>
                  <a:lnTo>
                    <a:pt x="1792893" y="739430"/>
                  </a:lnTo>
                  <a:lnTo>
                    <a:pt x="1766939" y="744670"/>
                  </a:lnTo>
                  <a:close/>
                </a:path>
                <a:path w="1833879" h="744854">
                  <a:moveTo>
                    <a:pt x="96891" y="411296"/>
                  </a:moveTo>
                  <a:close/>
                </a:path>
                <a:path w="1833879" h="744854">
                  <a:moveTo>
                    <a:pt x="1833616" y="677994"/>
                  </a:move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9" name="object 19" descr=""/>
            <p:cNvSpPr/>
            <p:nvPr/>
          </p:nvSpPr>
          <p:spPr>
            <a:xfrm>
              <a:off x="4479131" y="4896643"/>
              <a:ext cx="1833880" cy="744855"/>
            </a:xfrm>
            <a:custGeom>
              <a:avLst/>
              <a:gdLst/>
              <a:ahLst/>
              <a:cxnLst/>
              <a:rect l="l" t="t" r="r" b="b"/>
              <a:pathLst>
                <a:path w="1833879" h="744854">
                  <a:moveTo>
                    <a:pt x="96837" y="411162"/>
                  </a:moveTo>
                  <a:lnTo>
                    <a:pt x="102393" y="384968"/>
                  </a:lnTo>
                  <a:lnTo>
                    <a:pt x="116681" y="364331"/>
                  </a:lnTo>
                  <a:lnTo>
                    <a:pt x="137318" y="350043"/>
                  </a:lnTo>
                  <a:lnTo>
                    <a:pt x="163512" y="344487"/>
                  </a:lnTo>
                  <a:lnTo>
                    <a:pt x="386556" y="344487"/>
                  </a:lnTo>
                  <a:lnTo>
                    <a:pt x="0" y="0"/>
                  </a:lnTo>
                  <a:lnTo>
                    <a:pt x="820737" y="344487"/>
                  </a:lnTo>
                  <a:lnTo>
                    <a:pt x="1766887" y="344487"/>
                  </a:lnTo>
                  <a:lnTo>
                    <a:pt x="1793081" y="350043"/>
                  </a:lnTo>
                  <a:lnTo>
                    <a:pt x="1813718" y="364331"/>
                  </a:lnTo>
                  <a:lnTo>
                    <a:pt x="1828006" y="384968"/>
                  </a:lnTo>
                  <a:lnTo>
                    <a:pt x="1833562" y="411162"/>
                  </a:lnTo>
                  <a:lnTo>
                    <a:pt x="1833562" y="511175"/>
                  </a:lnTo>
                  <a:lnTo>
                    <a:pt x="1833562" y="677862"/>
                  </a:lnTo>
                  <a:lnTo>
                    <a:pt x="1828006" y="704056"/>
                  </a:lnTo>
                  <a:lnTo>
                    <a:pt x="1813718" y="725487"/>
                  </a:lnTo>
                  <a:lnTo>
                    <a:pt x="1793081" y="738981"/>
                  </a:lnTo>
                  <a:lnTo>
                    <a:pt x="1766887" y="744537"/>
                  </a:lnTo>
                  <a:lnTo>
                    <a:pt x="820737" y="744537"/>
                  </a:lnTo>
                  <a:lnTo>
                    <a:pt x="386556" y="744537"/>
                  </a:lnTo>
                  <a:lnTo>
                    <a:pt x="163512" y="744537"/>
                  </a:lnTo>
                  <a:lnTo>
                    <a:pt x="137318" y="738981"/>
                  </a:lnTo>
                  <a:lnTo>
                    <a:pt x="116681" y="725487"/>
                  </a:lnTo>
                  <a:lnTo>
                    <a:pt x="102393" y="704056"/>
                  </a:lnTo>
                  <a:lnTo>
                    <a:pt x="96837" y="677862"/>
                  </a:lnTo>
                  <a:lnTo>
                    <a:pt x="96837" y="511175"/>
                  </a:lnTo>
                  <a:lnTo>
                    <a:pt x="96837" y="411162"/>
                  </a:lnTo>
                  <a:close/>
                </a:path>
              </a:pathLst>
            </a:custGeom>
            <a:ln w="19050">
              <a:solidFill>
                <a:srgbClr val="B92233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0" name="object 20" descr=""/>
          <p:cNvSpPr txBox="1"/>
          <p:nvPr/>
        </p:nvSpPr>
        <p:spPr>
          <a:xfrm>
            <a:off x="4832325" y="5327119"/>
            <a:ext cx="122491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Calibri"/>
                <a:cs typeface="Calibri"/>
              </a:rPr>
              <a:t>Ultrasonic</a:t>
            </a:r>
            <a:r>
              <a:rPr dirty="0" sz="1200" spc="-60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Catheter</a:t>
            </a:r>
            <a:endParaRPr sz="1200">
              <a:latin typeface="Calibri"/>
              <a:cs typeface="Calibri"/>
            </a:endParaRPr>
          </a:p>
        </p:txBody>
      </p:sp>
      <p:grpSp>
        <p:nvGrpSpPr>
          <p:cNvPr id="21" name="object 21" descr=""/>
          <p:cNvGrpSpPr/>
          <p:nvPr/>
        </p:nvGrpSpPr>
        <p:grpSpPr>
          <a:xfrm>
            <a:off x="4521200" y="1676400"/>
            <a:ext cx="2070100" cy="1130300"/>
            <a:chOff x="4521200" y="1676400"/>
            <a:chExt cx="2070100" cy="1130300"/>
          </a:xfrm>
        </p:grpSpPr>
        <p:pic>
          <p:nvPicPr>
            <p:cNvPr id="22" name="object 22" descr="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4521200" y="1676400"/>
              <a:ext cx="2070100" cy="1130300"/>
            </a:xfrm>
            <a:prstGeom prst="rect">
              <a:avLst/>
            </a:prstGeom>
          </p:spPr>
        </p:pic>
        <p:sp>
          <p:nvSpPr>
            <p:cNvPr id="23" name="object 23" descr=""/>
            <p:cNvSpPr/>
            <p:nvPr/>
          </p:nvSpPr>
          <p:spPr>
            <a:xfrm>
              <a:off x="4608858" y="1758012"/>
              <a:ext cx="1862455" cy="923925"/>
            </a:xfrm>
            <a:custGeom>
              <a:avLst/>
              <a:gdLst/>
              <a:ahLst/>
              <a:cxnLst/>
              <a:rect l="l" t="t" r="r" b="b"/>
              <a:pathLst>
                <a:path w="1862454" h="923925">
                  <a:moveTo>
                    <a:pt x="1862236" y="332052"/>
                  </a:moveTo>
                  <a:lnTo>
                    <a:pt x="125512" y="332052"/>
                  </a:lnTo>
                  <a:lnTo>
                    <a:pt x="125512" y="66411"/>
                  </a:lnTo>
                  <a:lnTo>
                    <a:pt x="130731" y="40561"/>
                  </a:lnTo>
                  <a:lnTo>
                    <a:pt x="144963" y="19451"/>
                  </a:lnTo>
                  <a:lnTo>
                    <a:pt x="166073" y="5218"/>
                  </a:lnTo>
                  <a:lnTo>
                    <a:pt x="191923" y="0"/>
                  </a:lnTo>
                  <a:lnTo>
                    <a:pt x="1795826" y="0"/>
                  </a:lnTo>
                  <a:lnTo>
                    <a:pt x="1821675" y="5218"/>
                  </a:lnTo>
                  <a:lnTo>
                    <a:pt x="1842785" y="19451"/>
                  </a:lnTo>
                  <a:lnTo>
                    <a:pt x="1857018" y="40561"/>
                  </a:lnTo>
                  <a:lnTo>
                    <a:pt x="1862237" y="66411"/>
                  </a:lnTo>
                  <a:lnTo>
                    <a:pt x="1862236" y="332052"/>
                  </a:lnTo>
                  <a:close/>
                </a:path>
                <a:path w="1862454" h="923925">
                  <a:moveTo>
                    <a:pt x="1862237" y="332052"/>
                  </a:moveTo>
                  <a:close/>
                </a:path>
                <a:path w="1862454" h="923925">
                  <a:moveTo>
                    <a:pt x="0" y="923565"/>
                  </a:moveTo>
                  <a:lnTo>
                    <a:pt x="414967" y="398463"/>
                  </a:lnTo>
                  <a:lnTo>
                    <a:pt x="191924" y="398462"/>
                  </a:lnTo>
                  <a:lnTo>
                    <a:pt x="166073" y="393243"/>
                  </a:lnTo>
                  <a:lnTo>
                    <a:pt x="144964" y="379011"/>
                  </a:lnTo>
                  <a:lnTo>
                    <a:pt x="130731" y="357901"/>
                  </a:lnTo>
                  <a:lnTo>
                    <a:pt x="125512" y="332051"/>
                  </a:lnTo>
                  <a:lnTo>
                    <a:pt x="1862236" y="332052"/>
                  </a:lnTo>
                  <a:lnTo>
                    <a:pt x="1842785" y="379011"/>
                  </a:lnTo>
                  <a:lnTo>
                    <a:pt x="1795825" y="398462"/>
                  </a:lnTo>
                  <a:lnTo>
                    <a:pt x="849148" y="398463"/>
                  </a:lnTo>
                  <a:lnTo>
                    <a:pt x="0" y="923565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4" name="object 24" descr=""/>
            <p:cNvSpPr/>
            <p:nvPr/>
          </p:nvSpPr>
          <p:spPr>
            <a:xfrm>
              <a:off x="4609306" y="1758156"/>
              <a:ext cx="1862455" cy="923925"/>
            </a:xfrm>
            <a:custGeom>
              <a:avLst/>
              <a:gdLst/>
              <a:ahLst/>
              <a:cxnLst/>
              <a:rect l="l" t="t" r="r" b="b"/>
              <a:pathLst>
                <a:path w="1862454" h="923925">
                  <a:moveTo>
                    <a:pt x="125412" y="66675"/>
                  </a:moveTo>
                  <a:lnTo>
                    <a:pt x="130968" y="40481"/>
                  </a:lnTo>
                  <a:lnTo>
                    <a:pt x="144462" y="19843"/>
                  </a:lnTo>
                  <a:lnTo>
                    <a:pt x="165893" y="5556"/>
                  </a:lnTo>
                  <a:lnTo>
                    <a:pt x="192087" y="0"/>
                  </a:lnTo>
                  <a:lnTo>
                    <a:pt x="415131" y="0"/>
                  </a:lnTo>
                  <a:lnTo>
                    <a:pt x="849312" y="0"/>
                  </a:lnTo>
                  <a:lnTo>
                    <a:pt x="1795462" y="0"/>
                  </a:lnTo>
                  <a:lnTo>
                    <a:pt x="1821656" y="5556"/>
                  </a:lnTo>
                  <a:lnTo>
                    <a:pt x="1843087" y="19843"/>
                  </a:lnTo>
                  <a:lnTo>
                    <a:pt x="1856581" y="40481"/>
                  </a:lnTo>
                  <a:lnTo>
                    <a:pt x="1862137" y="66675"/>
                  </a:lnTo>
                  <a:lnTo>
                    <a:pt x="1862137" y="232568"/>
                  </a:lnTo>
                  <a:lnTo>
                    <a:pt x="1862137" y="332581"/>
                  </a:lnTo>
                  <a:lnTo>
                    <a:pt x="1856581" y="357981"/>
                  </a:lnTo>
                  <a:lnTo>
                    <a:pt x="1843087" y="379412"/>
                  </a:lnTo>
                  <a:lnTo>
                    <a:pt x="1821656" y="393700"/>
                  </a:lnTo>
                  <a:lnTo>
                    <a:pt x="1795462" y="398462"/>
                  </a:lnTo>
                  <a:lnTo>
                    <a:pt x="849312" y="398462"/>
                  </a:lnTo>
                  <a:lnTo>
                    <a:pt x="0" y="923925"/>
                  </a:lnTo>
                  <a:lnTo>
                    <a:pt x="415131" y="398462"/>
                  </a:lnTo>
                  <a:lnTo>
                    <a:pt x="192087" y="398462"/>
                  </a:lnTo>
                  <a:lnTo>
                    <a:pt x="165893" y="393700"/>
                  </a:lnTo>
                  <a:lnTo>
                    <a:pt x="144462" y="379412"/>
                  </a:lnTo>
                  <a:lnTo>
                    <a:pt x="130968" y="357981"/>
                  </a:lnTo>
                  <a:lnTo>
                    <a:pt x="125412" y="332581"/>
                  </a:lnTo>
                  <a:lnTo>
                    <a:pt x="125412" y="232568"/>
                  </a:lnTo>
                  <a:lnTo>
                    <a:pt x="125412" y="66675"/>
                  </a:lnTo>
                  <a:close/>
                </a:path>
              </a:pathLst>
            </a:custGeom>
            <a:ln w="19050">
              <a:solidFill>
                <a:srgbClr val="B92233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5" name="object 25" descr=""/>
          <p:cNvSpPr txBox="1"/>
          <p:nvPr/>
        </p:nvSpPr>
        <p:spPr>
          <a:xfrm>
            <a:off x="4962476" y="1843351"/>
            <a:ext cx="127825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Calibri"/>
                <a:cs typeface="Calibri"/>
              </a:rPr>
              <a:t>Lumen</a:t>
            </a:r>
            <a:r>
              <a:rPr dirty="0" sz="1200" spc="-3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+</a:t>
            </a:r>
            <a:r>
              <a:rPr dirty="0" sz="1200" spc="-3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Blood</a:t>
            </a:r>
            <a:r>
              <a:rPr dirty="0" sz="1200" spc="-30">
                <a:latin typeface="Calibri"/>
                <a:cs typeface="Calibri"/>
              </a:rPr>
              <a:t> </a:t>
            </a:r>
            <a:r>
              <a:rPr dirty="0" sz="1200" spc="-20">
                <a:latin typeface="Calibri"/>
                <a:cs typeface="Calibri"/>
              </a:rPr>
              <a:t>Flow</a:t>
            </a:r>
            <a:endParaRPr sz="1200">
              <a:latin typeface="Calibri"/>
              <a:cs typeface="Calibri"/>
            </a:endParaRPr>
          </a:p>
        </p:txBody>
      </p:sp>
      <p:grpSp>
        <p:nvGrpSpPr>
          <p:cNvPr id="26" name="object 26" descr=""/>
          <p:cNvGrpSpPr/>
          <p:nvPr/>
        </p:nvGrpSpPr>
        <p:grpSpPr>
          <a:xfrm>
            <a:off x="3915043" y="2500582"/>
            <a:ext cx="815975" cy="2438400"/>
            <a:chOff x="3915043" y="2500582"/>
            <a:chExt cx="815975" cy="2438400"/>
          </a:xfrm>
        </p:grpSpPr>
        <p:pic>
          <p:nvPicPr>
            <p:cNvPr id="27" name="object 27" descr="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3915043" y="2589971"/>
              <a:ext cx="815978" cy="2348694"/>
            </a:xfrm>
            <a:prstGeom prst="rect">
              <a:avLst/>
            </a:prstGeom>
          </p:spPr>
        </p:pic>
        <p:sp>
          <p:nvSpPr>
            <p:cNvPr id="28" name="object 28" descr=""/>
            <p:cNvSpPr/>
            <p:nvPr/>
          </p:nvSpPr>
          <p:spPr>
            <a:xfrm>
              <a:off x="4235656" y="2507127"/>
              <a:ext cx="0" cy="339725"/>
            </a:xfrm>
            <a:custGeom>
              <a:avLst/>
              <a:gdLst/>
              <a:ahLst/>
              <a:cxnLst/>
              <a:rect l="l" t="t" r="r" b="b"/>
              <a:pathLst>
                <a:path w="0" h="339725">
                  <a:moveTo>
                    <a:pt x="0" y="339724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9" name="object 29" descr=""/>
            <p:cNvSpPr/>
            <p:nvPr/>
          </p:nvSpPr>
          <p:spPr>
            <a:xfrm>
              <a:off x="4191206" y="2506932"/>
              <a:ext cx="88900" cy="76200"/>
            </a:xfrm>
            <a:custGeom>
              <a:avLst/>
              <a:gdLst/>
              <a:ahLst/>
              <a:cxnLst/>
              <a:rect l="l" t="t" r="r" b="b"/>
              <a:pathLst>
                <a:path w="88900" h="76200">
                  <a:moveTo>
                    <a:pt x="88899" y="76199"/>
                  </a:moveTo>
                  <a:lnTo>
                    <a:pt x="44449" y="0"/>
                  </a:lnTo>
                  <a:lnTo>
                    <a:pt x="0" y="76199"/>
                  </a:lnTo>
                </a:path>
              </a:pathLst>
            </a:custGeom>
            <a:ln w="12700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0" name="object 30" descr=""/>
            <p:cNvSpPr/>
            <p:nvPr/>
          </p:nvSpPr>
          <p:spPr>
            <a:xfrm>
              <a:off x="4575621" y="2507127"/>
              <a:ext cx="0" cy="339725"/>
            </a:xfrm>
            <a:custGeom>
              <a:avLst/>
              <a:gdLst/>
              <a:ahLst/>
              <a:cxnLst/>
              <a:rect l="l" t="t" r="r" b="b"/>
              <a:pathLst>
                <a:path w="0" h="339725">
                  <a:moveTo>
                    <a:pt x="0" y="339724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1" name="object 31" descr=""/>
            <p:cNvSpPr/>
            <p:nvPr/>
          </p:nvSpPr>
          <p:spPr>
            <a:xfrm>
              <a:off x="4531172" y="2506932"/>
              <a:ext cx="88900" cy="76200"/>
            </a:xfrm>
            <a:custGeom>
              <a:avLst/>
              <a:gdLst/>
              <a:ahLst/>
              <a:cxnLst/>
              <a:rect l="l" t="t" r="r" b="b"/>
              <a:pathLst>
                <a:path w="88900" h="76200">
                  <a:moveTo>
                    <a:pt x="88899" y="76199"/>
                  </a:moveTo>
                  <a:lnTo>
                    <a:pt x="44449" y="0"/>
                  </a:lnTo>
                  <a:lnTo>
                    <a:pt x="0" y="76199"/>
                  </a:lnTo>
                </a:path>
              </a:pathLst>
            </a:custGeom>
            <a:ln w="12700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32" name="object 32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870"/>
              </a:lnSpc>
            </a:pPr>
            <a:r>
              <a:rPr dirty="0" spc="-10"/>
              <a:t>EuroPCR.com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25400">
              <a:lnSpc>
                <a:spcPct val="100000"/>
              </a:lnSpc>
              <a:spcBef>
                <a:spcPts val="100"/>
              </a:spcBef>
            </a:pPr>
            <a:r>
              <a:rPr dirty="0"/>
              <a:t>REDUCED</a:t>
            </a:r>
            <a:r>
              <a:rPr dirty="0" spc="-70"/>
              <a:t> </a:t>
            </a:r>
            <a:r>
              <a:rPr dirty="0"/>
              <a:t>1</a:t>
            </a:r>
            <a:r>
              <a:rPr dirty="0" spc="-60"/>
              <a:t> </a:t>
            </a:r>
            <a:r>
              <a:rPr dirty="0"/>
              <a:t>Pilot</a:t>
            </a:r>
            <a:r>
              <a:rPr dirty="0" spc="-65"/>
              <a:t> </a:t>
            </a:r>
            <a:r>
              <a:rPr dirty="0" spc="-10"/>
              <a:t>Study</a:t>
            </a:r>
          </a:p>
        </p:txBody>
      </p:sp>
      <p:sp>
        <p:nvSpPr>
          <p:cNvPr id="4" name="object 4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870"/>
              </a:lnSpc>
            </a:pPr>
            <a:r>
              <a:rPr dirty="0" spc="-10"/>
              <a:t>EuroPCR.com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585681" y="1263562"/>
            <a:ext cx="8542655" cy="453771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469900" indent="-457200">
              <a:lnSpc>
                <a:spcPct val="100000"/>
              </a:lnSpc>
              <a:spcBef>
                <a:spcPts val="100"/>
              </a:spcBef>
              <a:buSzPct val="102500"/>
              <a:buFont typeface="Arial"/>
              <a:buChar char="•"/>
              <a:tabLst>
                <a:tab pos="469900" algn="l"/>
              </a:tabLst>
            </a:pPr>
            <a:r>
              <a:rPr dirty="0" sz="2000" spc="-10" b="1">
                <a:latin typeface="Calibri"/>
                <a:cs typeface="Calibri"/>
              </a:rPr>
              <a:t>Objective</a:t>
            </a:r>
            <a:r>
              <a:rPr dirty="0" sz="2000" spc="-50" b="1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-</a:t>
            </a:r>
            <a:r>
              <a:rPr dirty="0" sz="2000" spc="-5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Clinical</a:t>
            </a:r>
            <a:r>
              <a:rPr dirty="0" sz="2000" spc="-55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evaluation</a:t>
            </a:r>
            <a:r>
              <a:rPr dirty="0" sz="2000" spc="-5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of</a:t>
            </a:r>
            <a:r>
              <a:rPr dirty="0" sz="2000" spc="-5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the</a:t>
            </a:r>
            <a:r>
              <a:rPr dirty="0" sz="2000" spc="-5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TIVUS™</a:t>
            </a:r>
            <a:r>
              <a:rPr dirty="0" sz="2000" spc="-55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System</a:t>
            </a:r>
            <a:r>
              <a:rPr dirty="0" sz="2000" spc="-5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for</a:t>
            </a:r>
            <a:r>
              <a:rPr dirty="0" sz="2000" spc="-5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renal</a:t>
            </a:r>
            <a:r>
              <a:rPr dirty="0" sz="2000" spc="-55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denervation</a:t>
            </a:r>
            <a:r>
              <a:rPr dirty="0" sz="2000" spc="-55">
                <a:latin typeface="Calibri"/>
                <a:cs typeface="Calibri"/>
              </a:rPr>
              <a:t> </a:t>
            </a:r>
            <a:r>
              <a:rPr dirty="0" sz="2000" spc="-25">
                <a:latin typeface="Calibri"/>
                <a:cs typeface="Calibri"/>
              </a:rPr>
              <a:t>in</a:t>
            </a:r>
            <a:endParaRPr sz="2000">
              <a:latin typeface="Calibri"/>
              <a:cs typeface="Calibri"/>
            </a:endParaRPr>
          </a:p>
          <a:p>
            <a:pPr algn="r" marR="3126105">
              <a:lnSpc>
                <a:spcPct val="100000"/>
              </a:lnSpc>
            </a:pPr>
            <a:r>
              <a:rPr dirty="0" sz="2000" spc="-10">
                <a:latin typeface="Calibri"/>
                <a:cs typeface="Calibri"/>
              </a:rPr>
              <a:t>patients</a:t>
            </a:r>
            <a:r>
              <a:rPr dirty="0" sz="2000" spc="-5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with</a:t>
            </a:r>
            <a:r>
              <a:rPr dirty="0" sz="2000" spc="-50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uncontrolled</a:t>
            </a:r>
            <a:r>
              <a:rPr dirty="0" sz="2000" spc="-50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stage</a:t>
            </a:r>
            <a:r>
              <a:rPr dirty="0" sz="2000" spc="-4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2</a:t>
            </a:r>
            <a:r>
              <a:rPr dirty="0" sz="2000" spc="5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hypertension</a:t>
            </a:r>
            <a:endParaRPr sz="2000">
              <a:latin typeface="Calibri"/>
              <a:cs typeface="Calibri"/>
            </a:endParaRPr>
          </a:p>
          <a:p>
            <a:pPr algn="r" marL="457200" marR="3103245" indent="-457200">
              <a:lnSpc>
                <a:spcPct val="100000"/>
              </a:lnSpc>
              <a:spcBef>
                <a:spcPts val="480"/>
              </a:spcBef>
              <a:buSzPct val="102500"/>
              <a:buFont typeface="Arial"/>
              <a:buChar char="•"/>
              <a:tabLst>
                <a:tab pos="457200" algn="l"/>
              </a:tabLst>
            </a:pPr>
            <a:r>
              <a:rPr dirty="0" sz="2000" b="1">
                <a:latin typeface="Calibri"/>
                <a:cs typeface="Calibri"/>
              </a:rPr>
              <a:t>Population</a:t>
            </a:r>
            <a:r>
              <a:rPr dirty="0" sz="2000" spc="-60" b="1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-</a:t>
            </a:r>
            <a:r>
              <a:rPr dirty="0" sz="2000" spc="-45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Uncontrolled</a:t>
            </a:r>
            <a:r>
              <a:rPr dirty="0" sz="2000" spc="-40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stage</a:t>
            </a:r>
            <a:r>
              <a:rPr dirty="0" sz="2000" spc="-4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2</a:t>
            </a:r>
            <a:r>
              <a:rPr dirty="0" sz="2000" spc="-40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hypertension:</a:t>
            </a:r>
            <a:endParaRPr sz="2000">
              <a:latin typeface="Calibri"/>
              <a:cs typeface="Calibri"/>
            </a:endParaRPr>
          </a:p>
          <a:p>
            <a:pPr lvl="1" marL="1003300" indent="-381635">
              <a:lnSpc>
                <a:spcPct val="100000"/>
              </a:lnSpc>
              <a:spcBef>
                <a:spcPts val="430"/>
              </a:spcBef>
              <a:buSzPct val="102500"/>
              <a:buFont typeface="Arial"/>
              <a:buChar char="–"/>
              <a:tabLst>
                <a:tab pos="1003300" algn="l"/>
              </a:tabLst>
            </a:pPr>
            <a:r>
              <a:rPr dirty="0" sz="2000">
                <a:latin typeface="Calibri"/>
                <a:cs typeface="Calibri"/>
              </a:rPr>
              <a:t>Mean</a:t>
            </a:r>
            <a:r>
              <a:rPr dirty="0" sz="2000" spc="-5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office</a:t>
            </a:r>
            <a:r>
              <a:rPr dirty="0" sz="2000" spc="-40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systolic</a:t>
            </a:r>
            <a:r>
              <a:rPr dirty="0" sz="2000" spc="-4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blood</a:t>
            </a:r>
            <a:r>
              <a:rPr dirty="0" sz="2000" spc="-50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pressure</a:t>
            </a:r>
            <a:r>
              <a:rPr dirty="0" sz="2000" spc="-4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(SBP)</a:t>
            </a:r>
            <a:r>
              <a:rPr dirty="0" sz="2000" spc="-4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of</a:t>
            </a:r>
            <a:r>
              <a:rPr dirty="0" sz="2000" spc="-4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140-180</a:t>
            </a:r>
            <a:r>
              <a:rPr dirty="0" sz="2000" spc="-45">
                <a:latin typeface="Calibri"/>
                <a:cs typeface="Calibri"/>
              </a:rPr>
              <a:t> </a:t>
            </a:r>
            <a:r>
              <a:rPr dirty="0" sz="2000" spc="-20">
                <a:latin typeface="Calibri"/>
                <a:cs typeface="Calibri"/>
              </a:rPr>
              <a:t>mmHg</a:t>
            </a:r>
            <a:endParaRPr sz="2000">
              <a:latin typeface="Calibri"/>
              <a:cs typeface="Calibri"/>
            </a:endParaRPr>
          </a:p>
          <a:p>
            <a:pPr lvl="1" marL="1003300" indent="-381635">
              <a:lnSpc>
                <a:spcPct val="100000"/>
              </a:lnSpc>
              <a:spcBef>
                <a:spcPts val="420"/>
              </a:spcBef>
              <a:buSzPct val="102500"/>
              <a:buFont typeface="Arial"/>
              <a:buChar char="–"/>
              <a:tabLst>
                <a:tab pos="1003300" algn="l"/>
              </a:tabLst>
            </a:pPr>
            <a:r>
              <a:rPr dirty="0" sz="2000">
                <a:latin typeface="Calibri"/>
                <a:cs typeface="Calibri"/>
              </a:rPr>
              <a:t>Mean</a:t>
            </a:r>
            <a:r>
              <a:rPr dirty="0" sz="2000" spc="-4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office</a:t>
            </a:r>
            <a:r>
              <a:rPr dirty="0" sz="2000" spc="-35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diastolic</a:t>
            </a:r>
            <a:r>
              <a:rPr dirty="0" sz="2000" spc="-3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blood</a:t>
            </a:r>
            <a:r>
              <a:rPr dirty="0" sz="2000" spc="-40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pressure</a:t>
            </a:r>
            <a:r>
              <a:rPr dirty="0" sz="2000" spc="-3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of</a:t>
            </a:r>
            <a:r>
              <a:rPr dirty="0" sz="2000" spc="-4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90-110</a:t>
            </a:r>
            <a:r>
              <a:rPr dirty="0" sz="2000" spc="-30">
                <a:latin typeface="Calibri"/>
                <a:cs typeface="Calibri"/>
              </a:rPr>
              <a:t> </a:t>
            </a:r>
            <a:r>
              <a:rPr dirty="0" sz="2000" spc="-20">
                <a:latin typeface="Calibri"/>
                <a:cs typeface="Calibri"/>
              </a:rPr>
              <a:t>mmHg</a:t>
            </a:r>
            <a:endParaRPr sz="2000">
              <a:latin typeface="Calibri"/>
              <a:cs typeface="Calibri"/>
            </a:endParaRPr>
          </a:p>
          <a:p>
            <a:pPr lvl="1" marL="1003300" indent="-381635">
              <a:lnSpc>
                <a:spcPct val="100000"/>
              </a:lnSpc>
              <a:spcBef>
                <a:spcPts val="420"/>
              </a:spcBef>
              <a:buSzPct val="102500"/>
              <a:buFont typeface="Arial"/>
              <a:buChar char="–"/>
              <a:tabLst>
                <a:tab pos="1003300" algn="l"/>
              </a:tabLst>
            </a:pPr>
            <a:r>
              <a:rPr dirty="0" sz="2000">
                <a:latin typeface="Calibri"/>
                <a:cs typeface="Calibri"/>
              </a:rPr>
              <a:t>Mean</a:t>
            </a:r>
            <a:r>
              <a:rPr dirty="0" sz="2000" spc="-6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daytime</a:t>
            </a:r>
            <a:r>
              <a:rPr dirty="0" sz="2000" spc="-6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ambulatory</a:t>
            </a:r>
            <a:r>
              <a:rPr dirty="0" sz="2000" spc="-55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systolic</a:t>
            </a:r>
            <a:r>
              <a:rPr dirty="0" sz="2000" spc="-6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blood</a:t>
            </a:r>
            <a:r>
              <a:rPr dirty="0" sz="2000" spc="-60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pressure</a:t>
            </a:r>
            <a:r>
              <a:rPr dirty="0" sz="2000" spc="-6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135-180</a:t>
            </a:r>
            <a:r>
              <a:rPr dirty="0" sz="2000" spc="-55">
                <a:latin typeface="Calibri"/>
                <a:cs typeface="Calibri"/>
              </a:rPr>
              <a:t> </a:t>
            </a:r>
            <a:r>
              <a:rPr dirty="0" sz="2000" spc="-20">
                <a:latin typeface="Calibri"/>
                <a:cs typeface="Calibri"/>
              </a:rPr>
              <a:t>mmHg</a:t>
            </a:r>
            <a:endParaRPr sz="2000">
              <a:latin typeface="Calibri"/>
              <a:cs typeface="Calibri"/>
            </a:endParaRPr>
          </a:p>
          <a:p>
            <a:pPr lvl="1" marL="1002665" marR="901700" indent="-381000">
              <a:lnSpc>
                <a:spcPct val="100000"/>
              </a:lnSpc>
              <a:spcBef>
                <a:spcPts val="420"/>
              </a:spcBef>
              <a:buSzPct val="102500"/>
              <a:buFont typeface="Arial"/>
              <a:buChar char="–"/>
              <a:tabLst>
                <a:tab pos="1002665" algn="l"/>
              </a:tabLst>
            </a:pPr>
            <a:r>
              <a:rPr dirty="0" sz="2000">
                <a:latin typeface="Calibri"/>
                <a:cs typeface="Calibri"/>
              </a:rPr>
              <a:t>On</a:t>
            </a:r>
            <a:r>
              <a:rPr dirty="0" sz="2000" spc="-3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at</a:t>
            </a:r>
            <a:r>
              <a:rPr dirty="0" sz="2000" spc="-3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least</a:t>
            </a:r>
            <a:r>
              <a:rPr dirty="0" sz="2000" spc="-3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one</a:t>
            </a:r>
            <a:r>
              <a:rPr dirty="0" sz="2000" spc="-30">
                <a:latin typeface="Calibri"/>
                <a:cs typeface="Calibri"/>
              </a:rPr>
              <a:t> </a:t>
            </a:r>
            <a:r>
              <a:rPr dirty="0" sz="2000" spc="-25">
                <a:latin typeface="Calibri"/>
                <a:cs typeface="Calibri"/>
              </a:rPr>
              <a:t>anti-</a:t>
            </a:r>
            <a:r>
              <a:rPr dirty="0" sz="2000" spc="-10">
                <a:latin typeface="Calibri"/>
                <a:cs typeface="Calibri"/>
              </a:rPr>
              <a:t>hypertensive</a:t>
            </a:r>
            <a:r>
              <a:rPr dirty="0" sz="2000" spc="-30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medication</a:t>
            </a:r>
            <a:r>
              <a:rPr dirty="0" sz="2000" spc="-3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and</a:t>
            </a:r>
            <a:r>
              <a:rPr dirty="0" sz="2000" spc="-3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a</a:t>
            </a:r>
            <a:r>
              <a:rPr dirty="0" sz="2000" spc="-35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documented intolerance</a:t>
            </a:r>
            <a:r>
              <a:rPr dirty="0" sz="2000" spc="-2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to</a:t>
            </a:r>
            <a:r>
              <a:rPr dirty="0" sz="2000" spc="-2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one</a:t>
            </a:r>
            <a:r>
              <a:rPr dirty="0" sz="2000" spc="-2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or</a:t>
            </a:r>
            <a:r>
              <a:rPr dirty="0" sz="2000" spc="-2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more</a:t>
            </a:r>
            <a:r>
              <a:rPr dirty="0" sz="2000" spc="-20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medications,</a:t>
            </a:r>
            <a:r>
              <a:rPr dirty="0" sz="2000" spc="-2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or</a:t>
            </a:r>
            <a:r>
              <a:rPr dirty="0" sz="2000" spc="-2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on</a:t>
            </a:r>
            <a:r>
              <a:rPr dirty="0" sz="2000" spc="-3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3</a:t>
            </a:r>
            <a:r>
              <a:rPr dirty="0" sz="2000" spc="-20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medications</a:t>
            </a:r>
            <a:endParaRPr sz="2000">
              <a:latin typeface="Calibri"/>
              <a:cs typeface="Calibri"/>
            </a:endParaRPr>
          </a:p>
          <a:p>
            <a:pPr marL="469900" indent="-457200">
              <a:lnSpc>
                <a:spcPct val="100000"/>
              </a:lnSpc>
              <a:spcBef>
                <a:spcPts val="470"/>
              </a:spcBef>
              <a:buSzPct val="102500"/>
              <a:buFont typeface="Arial"/>
              <a:buChar char="•"/>
              <a:tabLst>
                <a:tab pos="469900" algn="l"/>
              </a:tabLst>
            </a:pPr>
            <a:r>
              <a:rPr dirty="0" sz="2000" b="1">
                <a:latin typeface="Calibri"/>
                <a:cs typeface="Calibri"/>
              </a:rPr>
              <a:t>Number</a:t>
            </a:r>
            <a:r>
              <a:rPr dirty="0" sz="2000" spc="-50" b="1">
                <a:latin typeface="Calibri"/>
                <a:cs typeface="Calibri"/>
              </a:rPr>
              <a:t> </a:t>
            </a:r>
            <a:r>
              <a:rPr dirty="0" sz="2000" b="1">
                <a:latin typeface="Calibri"/>
                <a:cs typeface="Calibri"/>
              </a:rPr>
              <a:t>of</a:t>
            </a:r>
            <a:r>
              <a:rPr dirty="0" sz="2000" spc="-45" b="1">
                <a:latin typeface="Calibri"/>
                <a:cs typeface="Calibri"/>
              </a:rPr>
              <a:t> </a:t>
            </a:r>
            <a:r>
              <a:rPr dirty="0" sz="2000" b="1">
                <a:latin typeface="Calibri"/>
                <a:cs typeface="Calibri"/>
              </a:rPr>
              <a:t>patients</a:t>
            </a:r>
            <a:r>
              <a:rPr dirty="0" sz="2000" spc="-45" b="1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–</a:t>
            </a:r>
            <a:r>
              <a:rPr dirty="0" sz="2000" spc="-5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N=40</a:t>
            </a:r>
            <a:r>
              <a:rPr dirty="0" sz="2000" spc="-4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(25</a:t>
            </a:r>
            <a:r>
              <a:rPr dirty="0" sz="2000" spc="-4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US</a:t>
            </a:r>
            <a:r>
              <a:rPr dirty="0" sz="2000" spc="-50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patients/15</a:t>
            </a:r>
            <a:r>
              <a:rPr dirty="0" sz="2000" spc="-4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Israel</a:t>
            </a:r>
            <a:r>
              <a:rPr dirty="0" sz="2000" spc="-45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patients)</a:t>
            </a:r>
            <a:endParaRPr sz="2000">
              <a:latin typeface="Calibri"/>
              <a:cs typeface="Calibri"/>
            </a:endParaRPr>
          </a:p>
          <a:p>
            <a:pPr marL="469900" indent="-457200">
              <a:lnSpc>
                <a:spcPct val="100000"/>
              </a:lnSpc>
              <a:spcBef>
                <a:spcPts val="480"/>
              </a:spcBef>
              <a:buSzPct val="102500"/>
              <a:buFont typeface="Arial"/>
              <a:buChar char="•"/>
              <a:tabLst>
                <a:tab pos="469900" algn="l"/>
              </a:tabLst>
            </a:pPr>
            <a:r>
              <a:rPr dirty="0" sz="2000" b="1">
                <a:latin typeface="Calibri"/>
                <a:cs typeface="Calibri"/>
              </a:rPr>
              <a:t>Primary</a:t>
            </a:r>
            <a:r>
              <a:rPr dirty="0" sz="2000" spc="-30" b="1">
                <a:latin typeface="Calibri"/>
                <a:cs typeface="Calibri"/>
              </a:rPr>
              <a:t> </a:t>
            </a:r>
            <a:r>
              <a:rPr dirty="0" sz="2000" spc="-10" b="1">
                <a:latin typeface="Calibri"/>
                <a:cs typeface="Calibri"/>
              </a:rPr>
              <a:t>endpoints</a:t>
            </a:r>
            <a:endParaRPr sz="2000">
              <a:latin typeface="Calibri"/>
              <a:cs typeface="Calibri"/>
            </a:endParaRPr>
          </a:p>
          <a:p>
            <a:pPr lvl="1" marL="1002665" marR="5080" indent="-381000">
              <a:lnSpc>
                <a:spcPct val="100000"/>
              </a:lnSpc>
              <a:spcBef>
                <a:spcPts val="430"/>
              </a:spcBef>
              <a:buSzPct val="102500"/>
              <a:buFont typeface="Arial"/>
              <a:buChar char="–"/>
              <a:tabLst>
                <a:tab pos="1002665" algn="l"/>
              </a:tabLst>
            </a:pPr>
            <a:r>
              <a:rPr dirty="0" sz="2000" spc="-20">
                <a:latin typeface="Calibri"/>
                <a:cs typeface="Calibri"/>
              </a:rPr>
              <a:t>Effectiveness</a:t>
            </a:r>
            <a:r>
              <a:rPr dirty="0" sz="2000" spc="-5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-</a:t>
            </a:r>
            <a:r>
              <a:rPr dirty="0" sz="2000" spc="-55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Reduction</a:t>
            </a:r>
            <a:r>
              <a:rPr dirty="0" sz="2000" spc="-5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in</a:t>
            </a:r>
            <a:r>
              <a:rPr dirty="0" sz="2000" spc="-5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mean</a:t>
            </a:r>
            <a:r>
              <a:rPr dirty="0" sz="2000" spc="-5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daytime</a:t>
            </a:r>
            <a:r>
              <a:rPr dirty="0" sz="2000" spc="-4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ambulatory</a:t>
            </a:r>
            <a:r>
              <a:rPr dirty="0" sz="2000" spc="-5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SBP</a:t>
            </a:r>
            <a:r>
              <a:rPr dirty="0" sz="2000" spc="-5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from</a:t>
            </a:r>
            <a:r>
              <a:rPr dirty="0" sz="2000" spc="-50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baseline </a:t>
            </a:r>
            <a:r>
              <a:rPr dirty="0" sz="2000">
                <a:latin typeface="Calibri"/>
                <a:cs typeface="Calibri"/>
              </a:rPr>
              <a:t>to</a:t>
            </a:r>
            <a:r>
              <a:rPr dirty="0" sz="2000" spc="-2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3</a:t>
            </a:r>
            <a:r>
              <a:rPr dirty="0" sz="2000" spc="-15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months</a:t>
            </a:r>
            <a:endParaRPr sz="2000">
              <a:latin typeface="Calibri"/>
              <a:cs typeface="Calibri"/>
            </a:endParaRPr>
          </a:p>
          <a:p>
            <a:pPr lvl="1" marL="1003300" indent="-381635">
              <a:lnSpc>
                <a:spcPct val="100000"/>
              </a:lnSpc>
              <a:spcBef>
                <a:spcPts val="420"/>
              </a:spcBef>
              <a:buSzPct val="102500"/>
              <a:buFont typeface="Arial"/>
              <a:buChar char="–"/>
              <a:tabLst>
                <a:tab pos="1003300" algn="l"/>
              </a:tabLst>
            </a:pPr>
            <a:r>
              <a:rPr dirty="0" sz="2000">
                <a:latin typeface="Calibri"/>
                <a:cs typeface="Calibri"/>
              </a:rPr>
              <a:t>Safety</a:t>
            </a:r>
            <a:r>
              <a:rPr dirty="0" sz="2000" spc="-5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-</a:t>
            </a:r>
            <a:r>
              <a:rPr dirty="0" sz="2000" spc="-5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Serious</a:t>
            </a:r>
            <a:r>
              <a:rPr dirty="0" sz="2000" spc="-55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adverse</a:t>
            </a:r>
            <a:r>
              <a:rPr dirty="0" sz="2000" spc="-5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events</a:t>
            </a:r>
            <a:r>
              <a:rPr dirty="0" sz="2000" spc="-5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at</a:t>
            </a:r>
            <a:r>
              <a:rPr dirty="0" sz="2000" spc="-5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1</a:t>
            </a:r>
            <a:r>
              <a:rPr dirty="0" sz="2000" spc="-5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and</a:t>
            </a:r>
            <a:r>
              <a:rPr dirty="0" sz="2000" spc="-5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12</a:t>
            </a:r>
            <a:r>
              <a:rPr dirty="0" sz="2000" spc="-5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months</a:t>
            </a:r>
            <a:r>
              <a:rPr dirty="0" sz="2000" spc="-5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post</a:t>
            </a:r>
            <a:r>
              <a:rPr dirty="0" sz="2000" spc="-50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procedure</a:t>
            </a:r>
            <a:endParaRPr sz="2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ject 3" descr="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0756900" y="6375400"/>
            <a:ext cx="1135843" cy="410368"/>
          </a:xfrm>
          <a:prstGeom prst="rect">
            <a:avLst/>
          </a:prstGeom>
        </p:spPr>
      </p:pic>
      <p:pic>
        <p:nvPicPr>
          <p:cNvPr id="4" name="object 4" descr="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0223500" y="6375400"/>
            <a:ext cx="410368" cy="410368"/>
          </a:xfrm>
          <a:prstGeom prst="rect">
            <a:avLst/>
          </a:prstGeom>
        </p:spPr>
      </p:pic>
      <p:pic>
        <p:nvPicPr>
          <p:cNvPr id="5" name="object 5" descr="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228600" y="6311900"/>
            <a:ext cx="1070819" cy="510699"/>
          </a:xfrm>
          <a:prstGeom prst="rect">
            <a:avLst/>
          </a:prstGeom>
        </p:spPr>
      </p:pic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25400">
              <a:lnSpc>
                <a:spcPct val="100000"/>
              </a:lnSpc>
              <a:spcBef>
                <a:spcPts val="100"/>
              </a:spcBef>
            </a:pPr>
            <a:r>
              <a:rPr dirty="0"/>
              <a:t>REDUCED</a:t>
            </a:r>
            <a:r>
              <a:rPr dirty="0" spc="-70"/>
              <a:t> </a:t>
            </a:r>
            <a:r>
              <a:rPr dirty="0"/>
              <a:t>1</a:t>
            </a:r>
            <a:r>
              <a:rPr dirty="0" spc="-60"/>
              <a:t> </a:t>
            </a:r>
            <a:r>
              <a:rPr dirty="0"/>
              <a:t>Pilot</a:t>
            </a:r>
            <a:r>
              <a:rPr dirty="0" spc="-65"/>
              <a:t> </a:t>
            </a:r>
            <a:r>
              <a:rPr dirty="0" spc="-10"/>
              <a:t>Study</a:t>
            </a:r>
          </a:p>
        </p:txBody>
      </p:sp>
      <p:pic>
        <p:nvPicPr>
          <p:cNvPr id="7" name="object 7" descr="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4076700" y="914400"/>
            <a:ext cx="4036317" cy="5283972"/>
          </a:xfrm>
          <a:prstGeom prst="rect">
            <a:avLst/>
          </a:prstGeom>
        </p:spPr>
      </p:pic>
      <p:sp>
        <p:nvSpPr>
          <p:cNvPr id="8" name="object 8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870"/>
              </a:lnSpc>
            </a:pPr>
            <a:r>
              <a:rPr dirty="0" spc="-10"/>
              <a:t>EuroPCR.com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25400">
              <a:lnSpc>
                <a:spcPct val="100000"/>
              </a:lnSpc>
              <a:spcBef>
                <a:spcPts val="100"/>
              </a:spcBef>
            </a:pPr>
            <a:r>
              <a:rPr dirty="0"/>
              <a:t>REDUCED</a:t>
            </a:r>
            <a:r>
              <a:rPr dirty="0" spc="-60"/>
              <a:t> </a:t>
            </a:r>
            <a:r>
              <a:rPr dirty="0"/>
              <a:t>1</a:t>
            </a:r>
            <a:r>
              <a:rPr dirty="0" spc="-55"/>
              <a:t> </a:t>
            </a:r>
            <a:r>
              <a:rPr dirty="0"/>
              <a:t>Pilot</a:t>
            </a:r>
            <a:r>
              <a:rPr dirty="0" spc="-60"/>
              <a:t> </a:t>
            </a:r>
            <a:r>
              <a:rPr dirty="0"/>
              <a:t>Study:</a:t>
            </a:r>
            <a:r>
              <a:rPr dirty="0" spc="-50"/>
              <a:t> </a:t>
            </a:r>
            <a:r>
              <a:rPr dirty="0"/>
              <a:t>Baseline</a:t>
            </a:r>
            <a:r>
              <a:rPr dirty="0" spc="-55"/>
              <a:t> </a:t>
            </a:r>
            <a:r>
              <a:rPr dirty="0" spc="-10"/>
              <a:t>Characteristics</a:t>
            </a:r>
          </a:p>
        </p:txBody>
      </p:sp>
      <p:sp>
        <p:nvSpPr>
          <p:cNvPr id="4" name="object 4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870"/>
              </a:lnSpc>
            </a:pPr>
            <a:r>
              <a:rPr dirty="0" spc="-10"/>
              <a:t>EuroPCR.com</a:t>
            </a:r>
          </a:p>
        </p:txBody>
      </p:sp>
      <p:graphicFrame>
        <p:nvGraphicFramePr>
          <p:cNvPr id="3" name="object 3" descr=""/>
          <p:cNvGraphicFramePr>
            <a:graphicFrameLocks noGrp="1"/>
          </p:cNvGraphicFramePr>
          <p:nvPr/>
        </p:nvGraphicFramePr>
        <p:xfrm>
          <a:off x="232228" y="925056"/>
          <a:ext cx="11439525" cy="520445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529965"/>
                <a:gridCol w="1969135"/>
                <a:gridCol w="363854"/>
                <a:gridCol w="3318510"/>
                <a:gridCol w="2179954"/>
              </a:tblGrid>
              <a:tr h="424180">
                <a:tc>
                  <a:txBody>
                    <a:bodyPr/>
                    <a:lstStyle/>
                    <a:p>
                      <a:pPr marL="17780">
                        <a:lnSpc>
                          <a:spcPct val="100000"/>
                        </a:lnSpc>
                      </a:pPr>
                      <a:r>
                        <a:rPr dirty="0" sz="1600" spc="-10" b="1">
                          <a:latin typeface="Calibri"/>
                          <a:cs typeface="Calibri"/>
                        </a:rPr>
                        <a:t>Characteristics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36525">
                        <a:lnSpc>
                          <a:spcPct val="100000"/>
                        </a:lnSpc>
                      </a:pPr>
                      <a:r>
                        <a:rPr dirty="0" sz="1600" spc="-10" b="1">
                          <a:latin typeface="Calibri"/>
                          <a:cs typeface="Calibri"/>
                        </a:rPr>
                        <a:t>(N=40)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solidFill>
                      <a:srgbClr val="FFFFFF"/>
                    </a:solidFill>
                  </a:tcPr>
                </a:tc>
                <a:tc gridSpan="3" rowSpan="6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 rowSpan="6"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rowSpan="6"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413384">
                <a:tc>
                  <a:txBody>
                    <a:bodyPr/>
                    <a:lstStyle/>
                    <a:p>
                      <a:pPr marL="17780">
                        <a:lnSpc>
                          <a:spcPct val="100000"/>
                        </a:lnSpc>
                        <a:spcBef>
                          <a:spcPts val="940"/>
                        </a:spcBef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Age</a:t>
                      </a:r>
                      <a:r>
                        <a:rPr dirty="0" sz="1600" spc="-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at</a:t>
                      </a:r>
                      <a:r>
                        <a:rPr dirty="0" sz="1600" spc="-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screening</a:t>
                      </a:r>
                      <a:r>
                        <a:rPr dirty="0" sz="16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10">
                          <a:latin typeface="Calibri"/>
                          <a:cs typeface="Calibri"/>
                        </a:rPr>
                        <a:t>(years),</a:t>
                      </a:r>
                      <a:r>
                        <a:rPr dirty="0" sz="1600" spc="-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mean</a:t>
                      </a:r>
                      <a:r>
                        <a:rPr dirty="0" sz="1600" spc="-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±</a:t>
                      </a:r>
                      <a:r>
                        <a:rPr dirty="0" sz="1600" spc="-25">
                          <a:latin typeface="Calibri"/>
                          <a:cs typeface="Calibri"/>
                        </a:rPr>
                        <a:t> SD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11938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82880">
                        <a:lnSpc>
                          <a:spcPct val="100000"/>
                        </a:lnSpc>
                        <a:spcBef>
                          <a:spcPts val="940"/>
                        </a:spcBef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55.8</a:t>
                      </a:r>
                      <a:r>
                        <a:rPr dirty="0" sz="16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±</a:t>
                      </a:r>
                      <a:r>
                        <a:rPr dirty="0" sz="1600" spc="-25">
                          <a:latin typeface="Calibri"/>
                          <a:cs typeface="Calibri"/>
                        </a:rPr>
                        <a:t> 9.4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119380">
                    <a:solidFill>
                      <a:srgbClr val="FFFFFF"/>
                    </a:solidFill>
                  </a:tcPr>
                </a:tc>
                <a:tc gridSpan="3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269875">
                <a:tc>
                  <a:txBody>
                    <a:bodyPr/>
                    <a:lstStyle/>
                    <a:p>
                      <a:pPr marL="17780">
                        <a:lnSpc>
                          <a:spcPts val="1835"/>
                        </a:lnSpc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Male</a:t>
                      </a:r>
                      <a:r>
                        <a:rPr dirty="0" sz="16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sex</a:t>
                      </a:r>
                      <a:r>
                        <a:rPr dirty="0" sz="16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n</a:t>
                      </a:r>
                      <a:r>
                        <a:rPr dirty="0" sz="16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25">
                          <a:latin typeface="Calibri"/>
                          <a:cs typeface="Calibri"/>
                        </a:rPr>
                        <a:t>(%)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82880">
                        <a:lnSpc>
                          <a:spcPts val="1835"/>
                        </a:lnSpc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25</a:t>
                      </a:r>
                      <a:r>
                        <a:rPr dirty="0" sz="16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10">
                          <a:latin typeface="Calibri"/>
                          <a:cs typeface="Calibri"/>
                        </a:rPr>
                        <a:t>(62.5%)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solidFill>
                      <a:srgbClr val="FFFFFF"/>
                    </a:solidFill>
                  </a:tcPr>
                </a:tc>
                <a:tc gridSpan="3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256540">
                <a:tc>
                  <a:txBody>
                    <a:bodyPr/>
                    <a:lstStyle/>
                    <a:p>
                      <a:pPr marL="17780">
                        <a:lnSpc>
                          <a:spcPts val="1730"/>
                        </a:lnSpc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BMI</a:t>
                      </a:r>
                      <a:r>
                        <a:rPr dirty="0" sz="16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at</a:t>
                      </a:r>
                      <a:r>
                        <a:rPr dirty="0" sz="16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screening,</a:t>
                      </a:r>
                      <a:r>
                        <a:rPr dirty="0" sz="16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mean</a:t>
                      </a:r>
                      <a:r>
                        <a:rPr dirty="0" sz="16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±</a:t>
                      </a:r>
                      <a:r>
                        <a:rPr dirty="0" sz="16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25">
                          <a:latin typeface="Calibri"/>
                          <a:cs typeface="Calibri"/>
                        </a:rPr>
                        <a:t>SD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82880">
                        <a:lnSpc>
                          <a:spcPts val="1730"/>
                        </a:lnSpc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34.7</a:t>
                      </a:r>
                      <a:r>
                        <a:rPr dirty="0" sz="16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±</a:t>
                      </a:r>
                      <a:r>
                        <a:rPr dirty="0" sz="1600" spc="-25">
                          <a:latin typeface="Calibri"/>
                          <a:cs typeface="Calibri"/>
                        </a:rPr>
                        <a:t> 7.7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solidFill>
                      <a:srgbClr val="FFFFFF"/>
                    </a:solidFill>
                  </a:tcPr>
                </a:tc>
                <a:tc gridSpan="3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256540">
                <a:tc>
                  <a:txBody>
                    <a:bodyPr/>
                    <a:lstStyle/>
                    <a:p>
                      <a:pPr marL="17780">
                        <a:lnSpc>
                          <a:spcPts val="1730"/>
                        </a:lnSpc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Race,</a:t>
                      </a:r>
                      <a:r>
                        <a:rPr dirty="0" sz="16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n</a:t>
                      </a:r>
                      <a:r>
                        <a:rPr dirty="0" sz="1600" spc="-25">
                          <a:latin typeface="Calibri"/>
                          <a:cs typeface="Calibri"/>
                        </a:rPr>
                        <a:t> (%)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FFFFFF"/>
                    </a:solidFill>
                  </a:tcPr>
                </a:tc>
                <a:tc gridSpan="3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256540">
                <a:tc>
                  <a:txBody>
                    <a:bodyPr/>
                    <a:lstStyle/>
                    <a:p>
                      <a:pPr marL="154940">
                        <a:lnSpc>
                          <a:spcPts val="1730"/>
                        </a:lnSpc>
                      </a:pPr>
                      <a:r>
                        <a:rPr dirty="0" sz="1600" spc="-10">
                          <a:latin typeface="Calibri"/>
                          <a:cs typeface="Calibri"/>
                        </a:rPr>
                        <a:t>White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36525">
                        <a:lnSpc>
                          <a:spcPts val="1730"/>
                        </a:lnSpc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32</a:t>
                      </a:r>
                      <a:r>
                        <a:rPr dirty="0" sz="16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10">
                          <a:latin typeface="Calibri"/>
                          <a:cs typeface="Calibri"/>
                        </a:rPr>
                        <a:t>(80.0%)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solidFill>
                      <a:srgbClr val="FFFFFF"/>
                    </a:solidFill>
                  </a:tcPr>
                </a:tc>
                <a:tc gridSpan="3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236854">
                <a:tc>
                  <a:txBody>
                    <a:bodyPr/>
                    <a:lstStyle/>
                    <a:p>
                      <a:pPr marL="154940">
                        <a:lnSpc>
                          <a:spcPts val="1730"/>
                        </a:lnSpc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Black</a:t>
                      </a:r>
                      <a:r>
                        <a:rPr dirty="0" sz="16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or</a:t>
                      </a:r>
                      <a:r>
                        <a:rPr dirty="0" sz="16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African</a:t>
                      </a:r>
                      <a:r>
                        <a:rPr dirty="0" sz="16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10">
                          <a:latin typeface="Calibri"/>
                          <a:cs typeface="Calibri"/>
                        </a:rPr>
                        <a:t>American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28600">
                        <a:lnSpc>
                          <a:spcPts val="1730"/>
                        </a:lnSpc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8</a:t>
                      </a:r>
                      <a:r>
                        <a:rPr dirty="0" sz="1600" spc="-10">
                          <a:latin typeface="Calibri"/>
                          <a:cs typeface="Calibri"/>
                        </a:rPr>
                        <a:t> (20.0%)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17780">
                        <a:lnSpc>
                          <a:spcPts val="1764"/>
                        </a:lnSpc>
                      </a:pPr>
                      <a:r>
                        <a:rPr dirty="0" sz="1600" b="1">
                          <a:latin typeface="Calibri"/>
                          <a:cs typeface="Calibri"/>
                        </a:rPr>
                        <a:t>Blood</a:t>
                      </a:r>
                      <a:r>
                        <a:rPr dirty="0" sz="1600" spc="-4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10" b="1">
                          <a:latin typeface="Calibri"/>
                          <a:cs typeface="Calibri"/>
                        </a:rPr>
                        <a:t>Pressures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47345">
                        <a:lnSpc>
                          <a:spcPts val="1764"/>
                        </a:lnSpc>
                      </a:pPr>
                      <a:r>
                        <a:rPr dirty="0" sz="1600" spc="-10" b="1">
                          <a:latin typeface="Calibri"/>
                          <a:cs typeface="Calibri"/>
                        </a:rPr>
                        <a:t>(N=40)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</a:tr>
              <a:tr h="278765">
                <a:tc>
                  <a:txBody>
                    <a:bodyPr/>
                    <a:lstStyle/>
                    <a:p>
                      <a:pPr marL="17780">
                        <a:lnSpc>
                          <a:spcPts val="1889"/>
                        </a:lnSpc>
                      </a:pPr>
                      <a:r>
                        <a:rPr dirty="0" sz="1600" spc="-10">
                          <a:latin typeface="Calibri"/>
                          <a:cs typeface="Calibri"/>
                        </a:rPr>
                        <a:t>Anti-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HTN</a:t>
                      </a:r>
                      <a:r>
                        <a:rPr dirty="0" sz="16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medications</a:t>
                      </a:r>
                      <a:r>
                        <a:rPr dirty="0" sz="16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at</a:t>
                      </a:r>
                      <a:r>
                        <a:rPr dirty="0" sz="16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screening,</a:t>
                      </a:r>
                      <a:r>
                        <a:rPr dirty="0" sz="16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n</a:t>
                      </a:r>
                      <a:r>
                        <a:rPr dirty="0" sz="16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25">
                          <a:latin typeface="Calibri"/>
                          <a:cs typeface="Calibri"/>
                        </a:rPr>
                        <a:t>(%)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339725">
                        <a:lnSpc>
                          <a:spcPct val="100000"/>
                        </a:lnSpc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Office</a:t>
                      </a:r>
                      <a:r>
                        <a:rPr dirty="0" sz="1600" spc="-4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blood</a:t>
                      </a:r>
                      <a:r>
                        <a:rPr dirty="0" sz="1600" spc="-3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10">
                          <a:latin typeface="Calibri"/>
                          <a:cs typeface="Calibri"/>
                        </a:rPr>
                        <a:t>pressure</a:t>
                      </a:r>
                      <a:r>
                        <a:rPr dirty="0" sz="1600" spc="-4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at</a:t>
                      </a:r>
                      <a:r>
                        <a:rPr dirty="0" sz="1600" spc="-3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10">
                          <a:latin typeface="Calibri"/>
                          <a:cs typeface="Calibri"/>
                        </a:rPr>
                        <a:t>screening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FFFFFF"/>
                    </a:solidFill>
                  </a:tcPr>
                </a:tc>
              </a:tr>
              <a:tr h="258445">
                <a:tc>
                  <a:txBody>
                    <a:bodyPr/>
                    <a:lstStyle/>
                    <a:p>
                      <a:pPr marL="154940">
                        <a:lnSpc>
                          <a:spcPts val="1714"/>
                        </a:lnSpc>
                      </a:pPr>
                      <a:r>
                        <a:rPr dirty="0" sz="1600" spc="-25">
                          <a:latin typeface="Calibri"/>
                          <a:cs typeface="Calibri"/>
                        </a:rPr>
                        <a:t>One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36525">
                        <a:lnSpc>
                          <a:spcPts val="1714"/>
                        </a:lnSpc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1</a:t>
                      </a:r>
                      <a:r>
                        <a:rPr dirty="0" sz="1600" spc="-10">
                          <a:latin typeface="Calibri"/>
                          <a:cs typeface="Calibri"/>
                        </a:rPr>
                        <a:t> (2.5%)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154940">
                        <a:lnSpc>
                          <a:spcPts val="1780"/>
                        </a:lnSpc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(mmHg),</a:t>
                      </a:r>
                      <a:r>
                        <a:rPr dirty="0" sz="16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mean</a:t>
                      </a:r>
                      <a:r>
                        <a:rPr dirty="0" sz="16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+/-</a:t>
                      </a:r>
                      <a:r>
                        <a:rPr dirty="0" sz="16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35">
                          <a:latin typeface="Calibri"/>
                          <a:cs typeface="Calibri"/>
                        </a:rPr>
                        <a:t>SD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FFFFFF"/>
                    </a:solidFill>
                  </a:tcPr>
                </a:tc>
              </a:tr>
              <a:tr h="256540">
                <a:tc>
                  <a:txBody>
                    <a:bodyPr/>
                    <a:lstStyle/>
                    <a:p>
                      <a:pPr marL="154940">
                        <a:lnSpc>
                          <a:spcPts val="1700"/>
                        </a:lnSpc>
                      </a:pPr>
                      <a:r>
                        <a:rPr dirty="0" sz="1600" spc="-25">
                          <a:latin typeface="Calibri"/>
                          <a:cs typeface="Calibri"/>
                        </a:rPr>
                        <a:t>Two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36525">
                        <a:lnSpc>
                          <a:spcPts val="1700"/>
                        </a:lnSpc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8</a:t>
                      </a:r>
                      <a:r>
                        <a:rPr dirty="0" sz="1600" spc="-10">
                          <a:latin typeface="Calibri"/>
                          <a:cs typeface="Calibri"/>
                        </a:rPr>
                        <a:t> (20.0%)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154940">
                        <a:lnSpc>
                          <a:spcPts val="1764"/>
                        </a:lnSpc>
                      </a:pPr>
                      <a:r>
                        <a:rPr dirty="0" sz="1600" spc="-10">
                          <a:latin typeface="Calibri"/>
                          <a:cs typeface="Calibri"/>
                        </a:rPr>
                        <a:t>Systolic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47345">
                        <a:lnSpc>
                          <a:spcPts val="1764"/>
                        </a:lnSpc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159.3</a:t>
                      </a:r>
                      <a:r>
                        <a:rPr dirty="0" sz="1600" spc="-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+/-</a:t>
                      </a:r>
                      <a:r>
                        <a:rPr dirty="0" sz="1600" spc="-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20">
                          <a:latin typeface="Calibri"/>
                          <a:cs typeface="Calibri"/>
                        </a:rPr>
                        <a:t>15.5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solidFill>
                      <a:srgbClr val="FFFFFF"/>
                    </a:solidFill>
                  </a:tcPr>
                </a:tc>
              </a:tr>
              <a:tr h="256540">
                <a:tc>
                  <a:txBody>
                    <a:bodyPr/>
                    <a:lstStyle/>
                    <a:p>
                      <a:pPr marL="154940">
                        <a:lnSpc>
                          <a:spcPts val="1700"/>
                        </a:lnSpc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Three</a:t>
                      </a:r>
                      <a:r>
                        <a:rPr dirty="0" sz="1600" spc="-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or</a:t>
                      </a:r>
                      <a:r>
                        <a:rPr dirty="0" sz="1600" spc="-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20">
                          <a:latin typeface="Calibri"/>
                          <a:cs typeface="Calibri"/>
                        </a:rPr>
                        <a:t>more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36525">
                        <a:lnSpc>
                          <a:spcPts val="1700"/>
                        </a:lnSpc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31</a:t>
                      </a:r>
                      <a:r>
                        <a:rPr dirty="0" sz="16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10">
                          <a:latin typeface="Calibri"/>
                          <a:cs typeface="Calibri"/>
                        </a:rPr>
                        <a:t>(77.5%)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201295">
                        <a:lnSpc>
                          <a:spcPts val="1764"/>
                        </a:lnSpc>
                      </a:pPr>
                      <a:r>
                        <a:rPr dirty="0" sz="1600" spc="-10">
                          <a:latin typeface="Calibri"/>
                          <a:cs typeface="Calibri"/>
                        </a:rPr>
                        <a:t>Diastolic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47345">
                        <a:lnSpc>
                          <a:spcPts val="1764"/>
                        </a:lnSpc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95.3</a:t>
                      </a:r>
                      <a:r>
                        <a:rPr dirty="0" sz="16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+/-</a:t>
                      </a:r>
                      <a:r>
                        <a:rPr dirty="0" sz="1600" spc="-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20">
                          <a:latin typeface="Calibri"/>
                          <a:cs typeface="Calibri"/>
                        </a:rPr>
                        <a:t>1.04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solidFill>
                      <a:srgbClr val="FFFFFF"/>
                    </a:solidFill>
                  </a:tcPr>
                </a:tc>
              </a:tr>
              <a:tr h="258445">
                <a:tc>
                  <a:txBody>
                    <a:bodyPr/>
                    <a:lstStyle/>
                    <a:p>
                      <a:pPr marL="17780">
                        <a:lnSpc>
                          <a:spcPts val="1700"/>
                        </a:lnSpc>
                      </a:pPr>
                      <a:r>
                        <a:rPr dirty="0" sz="1600" spc="-10">
                          <a:latin typeface="Calibri"/>
                          <a:cs typeface="Calibri"/>
                        </a:rPr>
                        <a:t>Type</a:t>
                      </a:r>
                      <a:r>
                        <a:rPr dirty="0" sz="1600" spc="-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of</a:t>
                      </a:r>
                      <a:r>
                        <a:rPr dirty="0" sz="1600" spc="-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10">
                          <a:latin typeface="Calibri"/>
                          <a:cs typeface="Calibri"/>
                        </a:rPr>
                        <a:t>antihypertensive</a:t>
                      </a:r>
                      <a:r>
                        <a:rPr dirty="0" sz="1600" spc="-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medication</a:t>
                      </a:r>
                      <a:r>
                        <a:rPr dirty="0" sz="1600" spc="-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25">
                          <a:latin typeface="Calibri"/>
                          <a:cs typeface="Calibri"/>
                        </a:rPr>
                        <a:t>at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352425">
                        <a:lnSpc>
                          <a:spcPts val="1764"/>
                        </a:lnSpc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Ambulatory</a:t>
                      </a:r>
                      <a:r>
                        <a:rPr dirty="0" sz="1600" spc="-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daytime</a:t>
                      </a:r>
                      <a:r>
                        <a:rPr dirty="0" sz="1600" spc="-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10">
                          <a:latin typeface="Calibri"/>
                          <a:cs typeface="Calibri"/>
                        </a:rPr>
                        <a:t>systolic</a:t>
                      </a:r>
                      <a:r>
                        <a:rPr dirty="0" sz="1600" spc="-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BP</a:t>
                      </a:r>
                      <a:r>
                        <a:rPr dirty="0" sz="1600" spc="-25">
                          <a:latin typeface="Calibri"/>
                          <a:cs typeface="Calibri"/>
                        </a:rPr>
                        <a:t> at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47345">
                        <a:lnSpc>
                          <a:spcPts val="1764"/>
                        </a:lnSpc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150.4</a:t>
                      </a:r>
                      <a:r>
                        <a:rPr dirty="0" sz="1600" spc="-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+/-</a:t>
                      </a:r>
                      <a:r>
                        <a:rPr dirty="0" sz="1600" spc="-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20">
                          <a:latin typeface="Calibri"/>
                          <a:cs typeface="Calibri"/>
                        </a:rPr>
                        <a:t>12.4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solidFill>
                      <a:srgbClr val="FFFFFF"/>
                    </a:solidFill>
                  </a:tcPr>
                </a:tc>
              </a:tr>
              <a:tr h="250190">
                <a:tc>
                  <a:txBody>
                    <a:bodyPr/>
                    <a:lstStyle/>
                    <a:p>
                      <a:pPr marL="17780">
                        <a:lnSpc>
                          <a:spcPts val="1714"/>
                        </a:lnSpc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screening,</a:t>
                      </a:r>
                      <a:r>
                        <a:rPr dirty="0" sz="16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n</a:t>
                      </a:r>
                      <a:r>
                        <a:rPr dirty="0" sz="16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25">
                          <a:latin typeface="Calibri"/>
                          <a:cs typeface="Calibri"/>
                        </a:rPr>
                        <a:t>(%)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154940">
                        <a:lnSpc>
                          <a:spcPts val="1780"/>
                        </a:lnSpc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eligibility</a:t>
                      </a:r>
                      <a:r>
                        <a:rPr dirty="0" sz="16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(mmHg),</a:t>
                      </a:r>
                      <a:r>
                        <a:rPr dirty="0" sz="1600" spc="-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mean</a:t>
                      </a:r>
                      <a:r>
                        <a:rPr dirty="0" sz="16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+/-</a:t>
                      </a:r>
                      <a:r>
                        <a:rPr dirty="0" sz="16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25">
                          <a:latin typeface="Calibri"/>
                          <a:cs typeface="Calibri"/>
                        </a:rPr>
                        <a:t>SD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FFFFFF"/>
                    </a:solidFill>
                  </a:tcPr>
                </a:tc>
              </a:tr>
              <a:tr h="260985">
                <a:tc>
                  <a:txBody>
                    <a:bodyPr/>
                    <a:lstStyle/>
                    <a:p>
                      <a:pPr marL="154940">
                        <a:lnSpc>
                          <a:spcPts val="1764"/>
                        </a:lnSpc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Ace</a:t>
                      </a:r>
                      <a:r>
                        <a:rPr dirty="0" sz="1600" spc="-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10">
                          <a:latin typeface="Calibri"/>
                          <a:cs typeface="Calibri"/>
                        </a:rPr>
                        <a:t>Inhibitor/ARB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36525">
                        <a:lnSpc>
                          <a:spcPts val="1764"/>
                        </a:lnSpc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31</a:t>
                      </a:r>
                      <a:r>
                        <a:rPr dirty="0" sz="16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10">
                          <a:latin typeface="Calibri"/>
                          <a:cs typeface="Calibri"/>
                        </a:rPr>
                        <a:t>(77.5%)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solidFill>
                      <a:srgbClr val="FFFFFF"/>
                    </a:solidFill>
                  </a:tcPr>
                </a:tc>
                <a:tc gridSpan="3" rowSpan="6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 rowSpan="6"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rowSpan="6"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256540">
                <a:tc>
                  <a:txBody>
                    <a:bodyPr/>
                    <a:lstStyle/>
                    <a:p>
                      <a:pPr marL="154940">
                        <a:lnSpc>
                          <a:spcPts val="1730"/>
                        </a:lnSpc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Calcium </a:t>
                      </a:r>
                      <a:r>
                        <a:rPr dirty="0" sz="1600" spc="-10">
                          <a:latin typeface="Calibri"/>
                          <a:cs typeface="Calibri"/>
                        </a:rPr>
                        <a:t>Blocker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36525">
                        <a:lnSpc>
                          <a:spcPts val="1730"/>
                        </a:lnSpc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26</a:t>
                      </a:r>
                      <a:r>
                        <a:rPr dirty="0" sz="16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10">
                          <a:latin typeface="Calibri"/>
                          <a:cs typeface="Calibri"/>
                        </a:rPr>
                        <a:t>(65.0%)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solidFill>
                      <a:srgbClr val="FFFFFF"/>
                    </a:solidFill>
                  </a:tcPr>
                </a:tc>
                <a:tc gridSpan="3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256540">
                <a:tc>
                  <a:txBody>
                    <a:bodyPr/>
                    <a:lstStyle/>
                    <a:p>
                      <a:pPr marL="154940">
                        <a:lnSpc>
                          <a:spcPts val="1730"/>
                        </a:lnSpc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Beta</a:t>
                      </a:r>
                      <a:r>
                        <a:rPr dirty="0" sz="1600" spc="-6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10">
                          <a:latin typeface="Calibri"/>
                          <a:cs typeface="Calibri"/>
                        </a:rPr>
                        <a:t>Blocker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36525">
                        <a:lnSpc>
                          <a:spcPts val="1730"/>
                        </a:lnSpc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22</a:t>
                      </a:r>
                      <a:r>
                        <a:rPr dirty="0" sz="16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10">
                          <a:latin typeface="Calibri"/>
                          <a:cs typeface="Calibri"/>
                        </a:rPr>
                        <a:t>(55.0%)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solidFill>
                      <a:srgbClr val="FFFFFF"/>
                    </a:solidFill>
                  </a:tcPr>
                </a:tc>
                <a:tc gridSpan="3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256540">
                <a:tc>
                  <a:txBody>
                    <a:bodyPr/>
                    <a:lstStyle/>
                    <a:p>
                      <a:pPr marL="154940">
                        <a:lnSpc>
                          <a:spcPts val="1730"/>
                        </a:lnSpc>
                      </a:pPr>
                      <a:r>
                        <a:rPr dirty="0" sz="1600" spc="-10">
                          <a:latin typeface="Calibri"/>
                          <a:cs typeface="Calibri"/>
                        </a:rPr>
                        <a:t>Diuretic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36525">
                        <a:lnSpc>
                          <a:spcPts val="1730"/>
                        </a:lnSpc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31</a:t>
                      </a:r>
                      <a:r>
                        <a:rPr dirty="0" sz="16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10">
                          <a:latin typeface="Calibri"/>
                          <a:cs typeface="Calibri"/>
                        </a:rPr>
                        <a:t>(77.5%)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solidFill>
                      <a:srgbClr val="FFFFFF"/>
                    </a:solidFill>
                  </a:tcPr>
                </a:tc>
                <a:tc gridSpan="3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256540">
                <a:tc>
                  <a:txBody>
                    <a:bodyPr/>
                    <a:lstStyle/>
                    <a:p>
                      <a:pPr marL="154940">
                        <a:lnSpc>
                          <a:spcPts val="1730"/>
                        </a:lnSpc>
                      </a:pPr>
                      <a:r>
                        <a:rPr dirty="0" sz="1600" spc="-10">
                          <a:latin typeface="Calibri"/>
                          <a:cs typeface="Calibri"/>
                        </a:rPr>
                        <a:t>Vasodilator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36525">
                        <a:lnSpc>
                          <a:spcPts val="1730"/>
                        </a:lnSpc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5</a:t>
                      </a:r>
                      <a:r>
                        <a:rPr dirty="0" sz="1600" spc="-10">
                          <a:latin typeface="Calibri"/>
                          <a:cs typeface="Calibri"/>
                        </a:rPr>
                        <a:t> (12.5%)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solidFill>
                      <a:srgbClr val="FFFFFF"/>
                    </a:solidFill>
                  </a:tcPr>
                </a:tc>
                <a:tc gridSpan="3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244475">
                <a:tc>
                  <a:txBody>
                    <a:bodyPr/>
                    <a:lstStyle/>
                    <a:p>
                      <a:pPr marL="154940">
                        <a:lnSpc>
                          <a:spcPts val="1730"/>
                        </a:lnSpc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Alpha</a:t>
                      </a:r>
                      <a:r>
                        <a:rPr dirty="0" sz="1600" spc="-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10">
                          <a:latin typeface="Calibri"/>
                          <a:cs typeface="Calibri"/>
                        </a:rPr>
                        <a:t>Blocker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36525">
                        <a:lnSpc>
                          <a:spcPts val="1730"/>
                        </a:lnSpc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11</a:t>
                      </a:r>
                      <a:r>
                        <a:rPr dirty="0" sz="16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10">
                          <a:latin typeface="Calibri"/>
                          <a:cs typeface="Calibri"/>
                        </a:rPr>
                        <a:t>(27.5%)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solidFill>
                      <a:srgbClr val="FFFFFF"/>
                    </a:solidFill>
                  </a:tcPr>
                </a:tc>
                <a:tc gridSpan="3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25400">
              <a:lnSpc>
                <a:spcPct val="100000"/>
              </a:lnSpc>
              <a:spcBef>
                <a:spcPts val="100"/>
              </a:spcBef>
            </a:pPr>
            <a:r>
              <a:rPr dirty="0"/>
              <a:t>REDUCED</a:t>
            </a:r>
            <a:r>
              <a:rPr dirty="0" spc="-95"/>
              <a:t> </a:t>
            </a:r>
            <a:r>
              <a:rPr dirty="0"/>
              <a:t>1</a:t>
            </a:r>
            <a:r>
              <a:rPr dirty="0" spc="-85"/>
              <a:t> </a:t>
            </a:r>
            <a:r>
              <a:rPr dirty="0"/>
              <a:t>Pilot</a:t>
            </a:r>
            <a:r>
              <a:rPr dirty="0" spc="-90"/>
              <a:t> </a:t>
            </a:r>
            <a:r>
              <a:rPr dirty="0"/>
              <a:t>Study:</a:t>
            </a:r>
            <a:r>
              <a:rPr dirty="0" spc="-85"/>
              <a:t> </a:t>
            </a:r>
            <a:r>
              <a:rPr dirty="0"/>
              <a:t>Procedural</a:t>
            </a:r>
            <a:r>
              <a:rPr dirty="0" spc="-90"/>
              <a:t> </a:t>
            </a:r>
            <a:r>
              <a:rPr dirty="0" spc="-10"/>
              <a:t>Characteristics</a:t>
            </a:r>
          </a:p>
        </p:txBody>
      </p:sp>
      <p:sp>
        <p:nvSpPr>
          <p:cNvPr id="4" name="object 4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870"/>
              </a:lnSpc>
            </a:pPr>
            <a:r>
              <a:rPr dirty="0" spc="-10"/>
              <a:t>EuroPCR.com</a:t>
            </a:r>
          </a:p>
        </p:txBody>
      </p:sp>
      <p:graphicFrame>
        <p:nvGraphicFramePr>
          <p:cNvPr id="3" name="object 3" descr=""/>
          <p:cNvGraphicFramePr>
            <a:graphicFrameLocks noGrp="1"/>
          </p:cNvGraphicFramePr>
          <p:nvPr/>
        </p:nvGraphicFramePr>
        <p:xfrm>
          <a:off x="1572566" y="1709215"/>
          <a:ext cx="8582660" cy="355409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532755"/>
                <a:gridCol w="2972435"/>
              </a:tblGrid>
              <a:tr h="308610">
                <a:tc>
                  <a:txBody>
                    <a:bodyPr/>
                    <a:lstStyle/>
                    <a:p>
                      <a:pPr marL="17780">
                        <a:lnSpc>
                          <a:spcPts val="2280"/>
                        </a:lnSpc>
                      </a:pPr>
                      <a:r>
                        <a:rPr dirty="0" sz="2400" spc="-10" b="1">
                          <a:latin typeface="Calibri"/>
                          <a:cs typeface="Calibri"/>
                        </a:rPr>
                        <a:t>Characteristics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1129665">
                        <a:lnSpc>
                          <a:spcPts val="2280"/>
                        </a:lnSpc>
                      </a:pPr>
                      <a:r>
                        <a:rPr dirty="0" sz="2400" spc="-10" b="1">
                          <a:latin typeface="Calibri"/>
                          <a:cs typeface="Calibri"/>
                        </a:rPr>
                        <a:t>(N=40)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</a:tr>
              <a:tr h="499109">
                <a:tc>
                  <a:txBody>
                    <a:bodyPr/>
                    <a:lstStyle/>
                    <a:p>
                      <a:pPr marL="17780">
                        <a:lnSpc>
                          <a:spcPct val="100000"/>
                        </a:lnSpc>
                      </a:pPr>
                      <a:r>
                        <a:rPr dirty="0" sz="2400">
                          <a:latin typeface="Calibri"/>
                          <a:cs typeface="Calibri"/>
                        </a:rPr>
                        <a:t>Femoral</a:t>
                      </a:r>
                      <a:r>
                        <a:rPr dirty="0" sz="2400" spc="-7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>
                          <a:latin typeface="Calibri"/>
                          <a:cs typeface="Calibri"/>
                        </a:rPr>
                        <a:t>approach,</a:t>
                      </a:r>
                      <a:r>
                        <a:rPr dirty="0" sz="2400" spc="-6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>
                          <a:latin typeface="Calibri"/>
                          <a:cs typeface="Calibri"/>
                        </a:rPr>
                        <a:t>n</a:t>
                      </a:r>
                      <a:r>
                        <a:rPr dirty="0" sz="2400" spc="-6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spc="-25">
                          <a:latin typeface="Calibri"/>
                          <a:cs typeface="Calibri"/>
                        </a:rPr>
                        <a:t>(%)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marR="669925">
                        <a:lnSpc>
                          <a:spcPct val="100000"/>
                        </a:lnSpc>
                      </a:pPr>
                      <a:r>
                        <a:rPr dirty="0" sz="2400">
                          <a:latin typeface="Calibri"/>
                          <a:cs typeface="Calibri"/>
                        </a:rPr>
                        <a:t>40 </a:t>
                      </a:r>
                      <a:r>
                        <a:rPr dirty="0" sz="2400" spc="-10">
                          <a:latin typeface="Calibri"/>
                          <a:cs typeface="Calibri"/>
                        </a:rPr>
                        <a:t>(100.0%)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solidFill>
                      <a:srgbClr val="FFFFFF"/>
                    </a:solidFill>
                  </a:tcPr>
                </a:tc>
              </a:tr>
              <a:tr h="541020">
                <a:tc>
                  <a:txBody>
                    <a:bodyPr/>
                    <a:lstStyle/>
                    <a:p>
                      <a:pPr marL="17780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dirty="0" sz="2400">
                          <a:latin typeface="Calibri"/>
                          <a:cs typeface="Calibri"/>
                        </a:rPr>
                        <a:t>Number</a:t>
                      </a:r>
                      <a:r>
                        <a:rPr dirty="0" sz="2400" spc="-5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>
                          <a:latin typeface="Calibri"/>
                          <a:cs typeface="Calibri"/>
                        </a:rPr>
                        <a:t>of</a:t>
                      </a:r>
                      <a:r>
                        <a:rPr dirty="0" sz="2400" spc="-5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spc="-10">
                          <a:latin typeface="Calibri"/>
                          <a:cs typeface="Calibri"/>
                        </a:rPr>
                        <a:t>excitations,</a:t>
                      </a:r>
                      <a:r>
                        <a:rPr dirty="0" sz="2400" spc="-5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>
                          <a:latin typeface="Calibri"/>
                          <a:cs typeface="Calibri"/>
                        </a:rPr>
                        <a:t>mean</a:t>
                      </a:r>
                      <a:r>
                        <a:rPr dirty="0" sz="2400" spc="-5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>
                          <a:latin typeface="Calibri"/>
                          <a:cs typeface="Calibri"/>
                        </a:rPr>
                        <a:t>±</a:t>
                      </a:r>
                      <a:r>
                        <a:rPr dirty="0" sz="2400" spc="-5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spc="-25">
                          <a:latin typeface="Calibri"/>
                          <a:cs typeface="Calibri"/>
                        </a:rPr>
                        <a:t>SD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B="0" marT="4191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FFFFFF"/>
                    </a:solidFill>
                  </a:tcPr>
                </a:tc>
              </a:tr>
              <a:tr h="541020">
                <a:tc>
                  <a:txBody>
                    <a:bodyPr/>
                    <a:lstStyle/>
                    <a:p>
                      <a:pPr marL="154940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dirty="0" sz="2400">
                          <a:latin typeface="Calibri"/>
                          <a:cs typeface="Calibri"/>
                        </a:rPr>
                        <a:t>Left</a:t>
                      </a:r>
                      <a:r>
                        <a:rPr dirty="0" sz="2400" spc="-8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>
                          <a:latin typeface="Calibri"/>
                          <a:cs typeface="Calibri"/>
                        </a:rPr>
                        <a:t>renal</a:t>
                      </a:r>
                      <a:r>
                        <a:rPr dirty="0" sz="2400" spc="-8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spc="-10">
                          <a:latin typeface="Calibri"/>
                          <a:cs typeface="Calibri"/>
                        </a:rPr>
                        <a:t>artery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B="0" marT="4191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096010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dirty="0" sz="2400">
                          <a:latin typeface="Calibri"/>
                          <a:cs typeface="Calibri"/>
                        </a:rPr>
                        <a:t>3.4</a:t>
                      </a:r>
                      <a:r>
                        <a:rPr dirty="0" sz="24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>
                          <a:latin typeface="Calibri"/>
                          <a:cs typeface="Calibri"/>
                        </a:rPr>
                        <a:t>±</a:t>
                      </a:r>
                      <a:r>
                        <a:rPr dirty="0" sz="24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spc="-25">
                          <a:latin typeface="Calibri"/>
                          <a:cs typeface="Calibri"/>
                        </a:rPr>
                        <a:t>1.0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B="0" marT="41910">
                    <a:solidFill>
                      <a:srgbClr val="FFFFFF"/>
                    </a:solidFill>
                  </a:tcPr>
                </a:tc>
              </a:tr>
              <a:tr h="541020">
                <a:tc>
                  <a:txBody>
                    <a:bodyPr/>
                    <a:lstStyle/>
                    <a:p>
                      <a:pPr marL="154940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dirty="0" sz="2400">
                          <a:latin typeface="Calibri"/>
                          <a:cs typeface="Calibri"/>
                        </a:rPr>
                        <a:t>Right</a:t>
                      </a:r>
                      <a:r>
                        <a:rPr dirty="0" sz="2400" spc="-7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>
                          <a:latin typeface="Calibri"/>
                          <a:cs typeface="Calibri"/>
                        </a:rPr>
                        <a:t>renal</a:t>
                      </a:r>
                      <a:r>
                        <a:rPr dirty="0" sz="2400" spc="-7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spc="-10">
                          <a:latin typeface="Calibri"/>
                          <a:cs typeface="Calibri"/>
                        </a:rPr>
                        <a:t>artery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B="0" marT="4191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096010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dirty="0" sz="2400">
                          <a:latin typeface="Calibri"/>
                          <a:cs typeface="Calibri"/>
                        </a:rPr>
                        <a:t>3.4</a:t>
                      </a:r>
                      <a:r>
                        <a:rPr dirty="0" sz="24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>
                          <a:latin typeface="Calibri"/>
                          <a:cs typeface="Calibri"/>
                        </a:rPr>
                        <a:t>±</a:t>
                      </a:r>
                      <a:r>
                        <a:rPr dirty="0" sz="24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spc="-25">
                          <a:latin typeface="Calibri"/>
                          <a:cs typeface="Calibri"/>
                        </a:rPr>
                        <a:t>1.1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B="0" marT="41910">
                    <a:solidFill>
                      <a:srgbClr val="FFFFFF"/>
                    </a:solidFill>
                  </a:tcPr>
                </a:tc>
              </a:tr>
              <a:tr h="541020">
                <a:tc>
                  <a:txBody>
                    <a:bodyPr/>
                    <a:lstStyle/>
                    <a:p>
                      <a:pPr marL="17780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dirty="0" sz="2400" spc="-10">
                          <a:latin typeface="Calibri"/>
                          <a:cs typeface="Calibri"/>
                        </a:rPr>
                        <a:t>Procedural</a:t>
                      </a:r>
                      <a:r>
                        <a:rPr dirty="0" sz="2400" spc="-5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>
                          <a:latin typeface="Calibri"/>
                          <a:cs typeface="Calibri"/>
                        </a:rPr>
                        <a:t>time</a:t>
                      </a:r>
                      <a:r>
                        <a:rPr dirty="0" sz="2400" spc="-4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>
                          <a:latin typeface="Calibri"/>
                          <a:cs typeface="Calibri"/>
                        </a:rPr>
                        <a:t>(minutes),</a:t>
                      </a:r>
                      <a:r>
                        <a:rPr dirty="0" sz="2400" spc="-4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>
                          <a:latin typeface="Calibri"/>
                          <a:cs typeface="Calibri"/>
                        </a:rPr>
                        <a:t>mean</a:t>
                      </a:r>
                      <a:r>
                        <a:rPr dirty="0" sz="2400" spc="-4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>
                          <a:latin typeface="Calibri"/>
                          <a:cs typeface="Calibri"/>
                        </a:rPr>
                        <a:t>±</a:t>
                      </a:r>
                      <a:r>
                        <a:rPr dirty="0" sz="2400" spc="-5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spc="-25">
                          <a:latin typeface="Calibri"/>
                          <a:cs typeface="Calibri"/>
                        </a:rPr>
                        <a:t>SD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B="0" marT="4191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marR="687070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dirty="0" sz="2400">
                          <a:latin typeface="Calibri"/>
                          <a:cs typeface="Calibri"/>
                        </a:rPr>
                        <a:t>49.9</a:t>
                      </a:r>
                      <a:r>
                        <a:rPr dirty="0" sz="24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>
                          <a:latin typeface="Calibri"/>
                          <a:cs typeface="Calibri"/>
                        </a:rPr>
                        <a:t>±</a:t>
                      </a:r>
                      <a:r>
                        <a:rPr dirty="0" sz="24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spc="-20">
                          <a:latin typeface="Calibri"/>
                          <a:cs typeface="Calibri"/>
                        </a:rPr>
                        <a:t>17.2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B="0" marT="41910">
                    <a:solidFill>
                      <a:srgbClr val="FFFFFF"/>
                    </a:solidFill>
                  </a:tcPr>
                </a:tc>
              </a:tr>
              <a:tr h="582295">
                <a:tc>
                  <a:txBody>
                    <a:bodyPr/>
                    <a:lstStyle/>
                    <a:p>
                      <a:pPr marL="17780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dirty="0" sz="2400">
                          <a:latin typeface="Calibri"/>
                          <a:cs typeface="Calibri"/>
                        </a:rPr>
                        <a:t>Contrast</a:t>
                      </a:r>
                      <a:r>
                        <a:rPr dirty="0" sz="2400" spc="-5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>
                          <a:latin typeface="Calibri"/>
                          <a:cs typeface="Calibri"/>
                        </a:rPr>
                        <a:t>medium</a:t>
                      </a:r>
                      <a:r>
                        <a:rPr dirty="0" sz="2400" spc="-4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>
                          <a:latin typeface="Calibri"/>
                          <a:cs typeface="Calibri"/>
                        </a:rPr>
                        <a:t>(mL),</a:t>
                      </a:r>
                      <a:r>
                        <a:rPr dirty="0" sz="2400" spc="-4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>
                          <a:latin typeface="Calibri"/>
                          <a:cs typeface="Calibri"/>
                        </a:rPr>
                        <a:t>mean</a:t>
                      </a:r>
                      <a:r>
                        <a:rPr dirty="0" sz="2400" spc="-4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>
                          <a:latin typeface="Calibri"/>
                          <a:cs typeface="Calibri"/>
                        </a:rPr>
                        <a:t>±</a:t>
                      </a:r>
                      <a:r>
                        <a:rPr dirty="0" sz="2400" spc="-4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spc="-25">
                          <a:latin typeface="Calibri"/>
                          <a:cs typeface="Calibri"/>
                        </a:rPr>
                        <a:t>SD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B="0" marT="4191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marR="687070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dirty="0" sz="2400">
                          <a:latin typeface="Calibri"/>
                          <a:cs typeface="Calibri"/>
                        </a:rPr>
                        <a:t>81.9</a:t>
                      </a:r>
                      <a:r>
                        <a:rPr dirty="0" sz="24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>
                          <a:latin typeface="Calibri"/>
                          <a:cs typeface="Calibri"/>
                        </a:rPr>
                        <a:t>±</a:t>
                      </a:r>
                      <a:r>
                        <a:rPr dirty="0" sz="24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spc="-20">
                          <a:latin typeface="Calibri"/>
                          <a:cs typeface="Calibri"/>
                        </a:rPr>
                        <a:t>44.6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B="0" marT="41910"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554694" y="151346"/>
            <a:ext cx="6249035" cy="833119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5300"/>
              <a:t>TIVUS</a:t>
            </a:r>
            <a:r>
              <a:rPr dirty="0" sz="5300" spc="-65"/>
              <a:t> </a:t>
            </a:r>
            <a:r>
              <a:rPr dirty="0" sz="5300"/>
              <a:t>Pilot</a:t>
            </a:r>
            <a:r>
              <a:rPr dirty="0" sz="5300" spc="-60"/>
              <a:t> </a:t>
            </a:r>
            <a:r>
              <a:rPr dirty="0" sz="5300"/>
              <a:t>trial</a:t>
            </a:r>
            <a:r>
              <a:rPr dirty="0" sz="5300" spc="-60"/>
              <a:t> </a:t>
            </a:r>
            <a:r>
              <a:rPr dirty="0" sz="5300" spc="-10"/>
              <a:t>results</a:t>
            </a:r>
            <a:endParaRPr sz="5300"/>
          </a:p>
        </p:txBody>
      </p:sp>
      <p:sp>
        <p:nvSpPr>
          <p:cNvPr id="4" name="object 4" descr=""/>
          <p:cNvSpPr txBox="1"/>
          <p:nvPr/>
        </p:nvSpPr>
        <p:spPr>
          <a:xfrm>
            <a:off x="11296810" y="6374740"/>
            <a:ext cx="141605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-50">
                <a:latin typeface="Calibri"/>
                <a:cs typeface="Calibri"/>
              </a:rPr>
              <a:t>8</a:t>
            </a:r>
            <a:endParaRPr sz="1800">
              <a:latin typeface="Calibri"/>
              <a:cs typeface="Calibri"/>
            </a:endParaRPr>
          </a:p>
        </p:txBody>
      </p:sp>
      <p:pic>
        <p:nvPicPr>
          <p:cNvPr id="5" name="object 5" descr="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816100" y="1193800"/>
            <a:ext cx="7650996" cy="3906318"/>
          </a:xfrm>
          <a:prstGeom prst="rect">
            <a:avLst/>
          </a:prstGeom>
        </p:spPr>
      </p:pic>
      <p:graphicFrame>
        <p:nvGraphicFramePr>
          <p:cNvPr id="6" name="object 6" descr=""/>
          <p:cNvGraphicFramePr>
            <a:graphicFrameLocks noGrp="1"/>
          </p:cNvGraphicFramePr>
          <p:nvPr/>
        </p:nvGraphicFramePr>
        <p:xfrm>
          <a:off x="1710029" y="5306978"/>
          <a:ext cx="7720965" cy="135445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58545"/>
                <a:gridCol w="582930"/>
                <a:gridCol w="1861820"/>
                <a:gridCol w="1536064"/>
                <a:gridCol w="1664335"/>
                <a:gridCol w="938529"/>
              </a:tblGrid>
              <a:tr h="490855">
                <a:tc>
                  <a:txBody>
                    <a:bodyPr/>
                    <a:lstStyle/>
                    <a:p>
                      <a:pPr marL="386080">
                        <a:lnSpc>
                          <a:spcPct val="100000"/>
                        </a:lnSpc>
                        <a:spcBef>
                          <a:spcPts val="1655"/>
                        </a:spcBef>
                      </a:pPr>
                      <a:r>
                        <a:rPr dirty="0" sz="1600" spc="-1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Visit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210185"/>
                </a:tc>
                <a:tc>
                  <a:txBody>
                    <a:bodyPr/>
                    <a:lstStyle/>
                    <a:p>
                      <a:pPr algn="ctr" marL="121285">
                        <a:lnSpc>
                          <a:spcPct val="100000"/>
                        </a:lnSpc>
                        <a:spcBef>
                          <a:spcPts val="1655"/>
                        </a:spcBef>
                      </a:pPr>
                      <a:r>
                        <a:rPr dirty="0" sz="1600" spc="-5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n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210185"/>
                </a:tc>
                <a:tc>
                  <a:txBody>
                    <a:bodyPr/>
                    <a:lstStyle/>
                    <a:p>
                      <a:pPr algn="ctr" marR="67310">
                        <a:lnSpc>
                          <a:spcPts val="1520"/>
                        </a:lnSpc>
                      </a:pPr>
                      <a:r>
                        <a:rPr dirty="0" sz="160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Baseline</a:t>
                      </a:r>
                      <a:r>
                        <a:rPr dirty="0" sz="1600" spc="-2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Mean</a:t>
                      </a:r>
                      <a:r>
                        <a:rPr dirty="0" sz="1600" spc="-1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2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for</a:t>
                      </a:r>
                      <a:endParaRPr sz="1600">
                        <a:latin typeface="Calibri"/>
                        <a:cs typeface="Calibri"/>
                      </a:endParaRPr>
                    </a:p>
                    <a:p>
                      <a:pPr algn="ctr" marR="67310">
                        <a:lnSpc>
                          <a:spcPct val="100000"/>
                        </a:lnSpc>
                        <a:spcBef>
                          <a:spcPts val="135"/>
                        </a:spcBef>
                      </a:pPr>
                      <a:r>
                        <a:rPr dirty="0" sz="160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Paired</a:t>
                      </a:r>
                      <a:r>
                        <a:rPr dirty="0" sz="1600" spc="-7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2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Data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R="102870">
                        <a:lnSpc>
                          <a:spcPct val="100000"/>
                        </a:lnSpc>
                        <a:spcBef>
                          <a:spcPts val="1655"/>
                        </a:spcBef>
                      </a:pPr>
                      <a:r>
                        <a:rPr dirty="0" sz="160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Visit </a:t>
                      </a:r>
                      <a:r>
                        <a:rPr dirty="0" sz="1600" spc="-2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Mean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210185"/>
                </a:tc>
                <a:tc>
                  <a:txBody>
                    <a:bodyPr/>
                    <a:lstStyle/>
                    <a:p>
                      <a:pPr algn="ctr" marL="45085">
                        <a:lnSpc>
                          <a:spcPts val="1520"/>
                        </a:lnSpc>
                      </a:pPr>
                      <a:r>
                        <a:rPr dirty="0" sz="160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Change</a:t>
                      </a:r>
                      <a:r>
                        <a:rPr dirty="0" sz="1600" spc="-9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2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from</a:t>
                      </a:r>
                      <a:endParaRPr sz="1600">
                        <a:latin typeface="Calibri"/>
                        <a:cs typeface="Calibri"/>
                      </a:endParaRPr>
                    </a:p>
                    <a:p>
                      <a:pPr algn="ctr" marL="48260">
                        <a:lnSpc>
                          <a:spcPct val="100000"/>
                        </a:lnSpc>
                        <a:spcBef>
                          <a:spcPts val="135"/>
                        </a:spcBef>
                      </a:pPr>
                      <a:r>
                        <a:rPr dirty="0" sz="1600" spc="-1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Baseline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L="239395">
                        <a:lnSpc>
                          <a:spcPct val="100000"/>
                        </a:lnSpc>
                        <a:spcBef>
                          <a:spcPts val="1655"/>
                        </a:spcBef>
                      </a:pPr>
                      <a:r>
                        <a:rPr dirty="0" sz="1600" spc="-2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P-</a:t>
                      </a:r>
                      <a:r>
                        <a:rPr dirty="0" sz="1600" spc="-1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Value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210185"/>
                </a:tc>
              </a:tr>
              <a:tr h="287020">
                <a:tc>
                  <a:txBody>
                    <a:bodyPr/>
                    <a:lstStyle/>
                    <a:p>
                      <a:pPr marL="31750">
                        <a:lnSpc>
                          <a:spcPts val="1730"/>
                        </a:lnSpc>
                      </a:pPr>
                      <a:r>
                        <a:rPr dirty="0" sz="1600" spc="-1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Baseline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L="121920">
                        <a:lnSpc>
                          <a:spcPts val="1730"/>
                        </a:lnSpc>
                      </a:pPr>
                      <a:r>
                        <a:rPr dirty="0" sz="1600" spc="-25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40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R="68580">
                        <a:lnSpc>
                          <a:spcPts val="1730"/>
                        </a:lnSpc>
                      </a:pPr>
                      <a:r>
                        <a:rPr dirty="0" sz="1600" spc="-25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N/A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202565">
                        <a:lnSpc>
                          <a:spcPts val="1730"/>
                        </a:lnSpc>
                      </a:pPr>
                      <a:r>
                        <a:rPr dirty="0" sz="160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150.4</a:t>
                      </a:r>
                      <a:r>
                        <a:rPr dirty="0" sz="1600" spc="-25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±</a:t>
                      </a:r>
                      <a:r>
                        <a:rPr dirty="0" sz="1600" spc="-25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2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12.4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L="46990">
                        <a:lnSpc>
                          <a:spcPts val="1730"/>
                        </a:lnSpc>
                      </a:pPr>
                      <a:r>
                        <a:rPr dirty="0" sz="1600" spc="-25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N/A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L="238760">
                        <a:lnSpc>
                          <a:spcPts val="1730"/>
                        </a:lnSpc>
                      </a:pPr>
                      <a:r>
                        <a:rPr dirty="0" sz="1600" spc="-25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N/A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</a:tr>
              <a:tr h="316865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dirty="0" sz="160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3</a:t>
                      </a:r>
                      <a:r>
                        <a:rPr dirty="0" sz="1600" spc="-1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months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6350"/>
                </a:tc>
                <a:tc>
                  <a:txBody>
                    <a:bodyPr/>
                    <a:lstStyle/>
                    <a:p>
                      <a:pPr algn="ctr" marL="121920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dirty="0" sz="1600" spc="-25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37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6350"/>
                </a:tc>
                <a:tc>
                  <a:txBody>
                    <a:bodyPr/>
                    <a:lstStyle/>
                    <a:p>
                      <a:pPr marL="383540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dirty="0" sz="160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149.8</a:t>
                      </a:r>
                      <a:r>
                        <a:rPr dirty="0" sz="1600" spc="-25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±</a:t>
                      </a:r>
                      <a:r>
                        <a:rPr dirty="0" sz="1600" spc="-25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2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11.8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6350"/>
                </a:tc>
                <a:tc>
                  <a:txBody>
                    <a:bodyPr/>
                    <a:lstStyle/>
                    <a:p>
                      <a:pPr marL="202565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dirty="0" sz="160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137.7</a:t>
                      </a:r>
                      <a:r>
                        <a:rPr dirty="0" sz="1600" spc="-25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±</a:t>
                      </a:r>
                      <a:r>
                        <a:rPr dirty="0" sz="1600" spc="-25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2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16.2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6350"/>
                </a:tc>
                <a:tc>
                  <a:txBody>
                    <a:bodyPr/>
                    <a:lstStyle/>
                    <a:p>
                      <a:pPr algn="ctr" marL="46355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dirty="0" sz="160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-12.0</a:t>
                      </a:r>
                      <a:r>
                        <a:rPr dirty="0" sz="1600" spc="-5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±</a:t>
                      </a:r>
                      <a:r>
                        <a:rPr dirty="0" sz="1600" spc="-1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2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11.4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6350"/>
                </a:tc>
                <a:tc>
                  <a:txBody>
                    <a:bodyPr/>
                    <a:lstStyle/>
                    <a:p>
                      <a:pPr algn="ctr" marL="283845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dirty="0" sz="1600" spc="-1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&lt;.001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6350"/>
                </a:tc>
              </a:tr>
              <a:tr h="259715">
                <a:tc>
                  <a:txBody>
                    <a:bodyPr/>
                    <a:lstStyle/>
                    <a:p>
                      <a:pPr marL="31750">
                        <a:lnSpc>
                          <a:spcPts val="1900"/>
                        </a:lnSpc>
                        <a:spcBef>
                          <a:spcPts val="50"/>
                        </a:spcBef>
                      </a:pPr>
                      <a:r>
                        <a:rPr dirty="0" sz="160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6</a:t>
                      </a:r>
                      <a:r>
                        <a:rPr dirty="0" sz="1600" spc="-1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months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6350"/>
                </a:tc>
                <a:tc>
                  <a:txBody>
                    <a:bodyPr/>
                    <a:lstStyle/>
                    <a:p>
                      <a:pPr algn="ctr" marL="121920">
                        <a:lnSpc>
                          <a:spcPts val="1900"/>
                        </a:lnSpc>
                        <a:spcBef>
                          <a:spcPts val="50"/>
                        </a:spcBef>
                      </a:pPr>
                      <a:r>
                        <a:rPr dirty="0" sz="1600" spc="-25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23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6350"/>
                </a:tc>
                <a:tc>
                  <a:txBody>
                    <a:bodyPr/>
                    <a:lstStyle/>
                    <a:p>
                      <a:pPr marL="383540">
                        <a:lnSpc>
                          <a:spcPts val="1900"/>
                        </a:lnSpc>
                        <a:spcBef>
                          <a:spcPts val="50"/>
                        </a:spcBef>
                      </a:pPr>
                      <a:r>
                        <a:rPr dirty="0" sz="160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151.7</a:t>
                      </a:r>
                      <a:r>
                        <a:rPr dirty="0" sz="1600" spc="-25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±</a:t>
                      </a:r>
                      <a:r>
                        <a:rPr dirty="0" sz="1600" spc="-25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2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12.3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6350"/>
                </a:tc>
                <a:tc>
                  <a:txBody>
                    <a:bodyPr/>
                    <a:lstStyle/>
                    <a:p>
                      <a:pPr marL="202565">
                        <a:lnSpc>
                          <a:spcPts val="1900"/>
                        </a:lnSpc>
                        <a:spcBef>
                          <a:spcPts val="50"/>
                        </a:spcBef>
                      </a:pPr>
                      <a:r>
                        <a:rPr dirty="0" sz="160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137.8</a:t>
                      </a:r>
                      <a:r>
                        <a:rPr dirty="0" sz="1600" spc="-25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±</a:t>
                      </a:r>
                      <a:r>
                        <a:rPr dirty="0" sz="1600" spc="-25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2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15.8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6350"/>
                </a:tc>
                <a:tc>
                  <a:txBody>
                    <a:bodyPr/>
                    <a:lstStyle/>
                    <a:p>
                      <a:pPr algn="ctr" marL="46355">
                        <a:lnSpc>
                          <a:spcPts val="1900"/>
                        </a:lnSpc>
                        <a:spcBef>
                          <a:spcPts val="50"/>
                        </a:spcBef>
                      </a:pPr>
                      <a:r>
                        <a:rPr dirty="0" sz="160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-13.9</a:t>
                      </a:r>
                      <a:r>
                        <a:rPr dirty="0" sz="1600" spc="-5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±</a:t>
                      </a:r>
                      <a:r>
                        <a:rPr dirty="0" sz="1600" spc="-1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2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13.6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6350"/>
                </a:tc>
                <a:tc>
                  <a:txBody>
                    <a:bodyPr/>
                    <a:lstStyle/>
                    <a:p>
                      <a:pPr algn="ctr" marL="283845">
                        <a:lnSpc>
                          <a:spcPts val="1900"/>
                        </a:lnSpc>
                        <a:spcBef>
                          <a:spcPts val="50"/>
                        </a:spcBef>
                      </a:pPr>
                      <a:r>
                        <a:rPr dirty="0" sz="1600" spc="-1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&lt;.001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6350"/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2574925">
              <a:lnSpc>
                <a:spcPct val="100000"/>
              </a:lnSpc>
              <a:spcBef>
                <a:spcPts val="100"/>
              </a:spcBef>
            </a:pPr>
            <a:r>
              <a:rPr dirty="0"/>
              <a:t>REDUCED</a:t>
            </a:r>
            <a:r>
              <a:rPr dirty="0" spc="-75"/>
              <a:t> </a:t>
            </a:r>
            <a:r>
              <a:rPr dirty="0"/>
              <a:t>1</a:t>
            </a:r>
            <a:r>
              <a:rPr dirty="0" spc="-65"/>
              <a:t> </a:t>
            </a:r>
            <a:r>
              <a:rPr dirty="0"/>
              <a:t>Pilot</a:t>
            </a:r>
            <a:r>
              <a:rPr dirty="0" spc="-75"/>
              <a:t> </a:t>
            </a:r>
            <a:r>
              <a:rPr dirty="0"/>
              <a:t>Study:</a:t>
            </a:r>
            <a:r>
              <a:rPr dirty="0" spc="-65"/>
              <a:t> </a:t>
            </a:r>
            <a:r>
              <a:rPr dirty="0" spc="-10"/>
              <a:t>Responders</a:t>
            </a:r>
          </a:p>
        </p:txBody>
      </p:sp>
      <p:sp>
        <p:nvSpPr>
          <p:cNvPr id="4" name="object 4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870"/>
              </a:lnSpc>
            </a:pPr>
            <a:r>
              <a:rPr dirty="0" spc="-10"/>
              <a:t>EuroPCR.com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891536" y="1582446"/>
            <a:ext cx="9735820" cy="34823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spc="-10" b="1">
                <a:latin typeface="Calibri"/>
                <a:cs typeface="Calibri"/>
              </a:rPr>
              <a:t>Daytime</a:t>
            </a:r>
            <a:r>
              <a:rPr dirty="0" sz="2400" spc="-60" b="1">
                <a:latin typeface="Calibri"/>
                <a:cs typeface="Calibri"/>
              </a:rPr>
              <a:t> </a:t>
            </a:r>
            <a:r>
              <a:rPr dirty="0" sz="2400" spc="-10" b="1">
                <a:latin typeface="Calibri"/>
                <a:cs typeface="Calibri"/>
              </a:rPr>
              <a:t>Systolic</a:t>
            </a:r>
            <a:r>
              <a:rPr dirty="0" sz="2400" spc="-60" b="1">
                <a:latin typeface="Calibri"/>
                <a:cs typeface="Calibri"/>
              </a:rPr>
              <a:t> </a:t>
            </a:r>
            <a:r>
              <a:rPr dirty="0" sz="2400" b="1">
                <a:latin typeface="Calibri"/>
                <a:cs typeface="Calibri"/>
              </a:rPr>
              <a:t>ABPM</a:t>
            </a:r>
            <a:r>
              <a:rPr dirty="0" sz="2400" spc="-55" b="1">
                <a:latin typeface="Calibri"/>
                <a:cs typeface="Calibri"/>
              </a:rPr>
              <a:t> </a:t>
            </a:r>
            <a:r>
              <a:rPr dirty="0" sz="2400" spc="-10" b="1">
                <a:latin typeface="Calibri"/>
                <a:cs typeface="Calibri"/>
              </a:rPr>
              <a:t>reduction</a:t>
            </a:r>
            <a:endParaRPr sz="24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95"/>
              </a:spcBef>
            </a:pPr>
            <a:endParaRPr sz="240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buSzPct val="102500"/>
              <a:buFont typeface="Arial"/>
              <a:buChar char="•"/>
              <a:tabLst>
                <a:tab pos="241300" algn="l"/>
              </a:tabLst>
            </a:pPr>
            <a:r>
              <a:rPr dirty="0" sz="2000" b="1">
                <a:latin typeface="Calibri"/>
                <a:cs typeface="Calibri"/>
              </a:rPr>
              <a:t>3-months</a:t>
            </a:r>
            <a:r>
              <a:rPr dirty="0" sz="2000" spc="-10" b="1">
                <a:latin typeface="Calibri"/>
                <a:cs typeface="Calibri"/>
              </a:rPr>
              <a:t> </a:t>
            </a:r>
            <a:r>
              <a:rPr dirty="0" sz="2000" spc="-20" b="1">
                <a:latin typeface="Calibri"/>
                <a:cs typeface="Calibri"/>
              </a:rPr>
              <a:t>follow-</a:t>
            </a:r>
            <a:r>
              <a:rPr dirty="0" sz="2000" b="1">
                <a:latin typeface="Calibri"/>
                <a:cs typeface="Calibri"/>
              </a:rPr>
              <a:t>up</a:t>
            </a:r>
            <a:r>
              <a:rPr dirty="0" sz="2000" spc="-5" b="1">
                <a:latin typeface="Calibri"/>
                <a:cs typeface="Calibri"/>
              </a:rPr>
              <a:t> </a:t>
            </a:r>
            <a:r>
              <a:rPr dirty="0" sz="2000" b="1">
                <a:latin typeface="Calibri"/>
                <a:cs typeface="Calibri"/>
              </a:rPr>
              <a:t>(Primary</a:t>
            </a:r>
            <a:r>
              <a:rPr dirty="0" sz="2000" spc="-5" b="1">
                <a:latin typeface="Calibri"/>
                <a:cs typeface="Calibri"/>
              </a:rPr>
              <a:t> </a:t>
            </a:r>
            <a:r>
              <a:rPr dirty="0" sz="2000" spc="-10" b="1">
                <a:latin typeface="Calibri"/>
                <a:cs typeface="Calibri"/>
              </a:rPr>
              <a:t>Endpoint):</a:t>
            </a:r>
            <a:endParaRPr sz="2000">
              <a:latin typeface="Calibri"/>
              <a:cs typeface="Calibri"/>
            </a:endParaRPr>
          </a:p>
          <a:p>
            <a:pPr lvl="1" marL="698500" indent="-228600">
              <a:lnSpc>
                <a:spcPct val="100000"/>
              </a:lnSpc>
              <a:spcBef>
                <a:spcPts val="300"/>
              </a:spcBef>
              <a:buSzPct val="102500"/>
              <a:buFont typeface="Arial"/>
              <a:buChar char="•"/>
              <a:tabLst>
                <a:tab pos="698500" algn="l"/>
              </a:tabLst>
            </a:pPr>
            <a:r>
              <a:rPr dirty="0" sz="2000" spc="-10">
                <a:latin typeface="Calibri"/>
                <a:cs typeface="Calibri"/>
              </a:rPr>
              <a:t>Responders</a:t>
            </a:r>
            <a:r>
              <a:rPr dirty="0" sz="2000" spc="-6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(at</a:t>
            </a:r>
            <a:r>
              <a:rPr dirty="0" sz="2000" spc="-6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least</a:t>
            </a:r>
            <a:r>
              <a:rPr dirty="0" sz="2000" spc="-65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-</a:t>
            </a:r>
            <a:r>
              <a:rPr dirty="0" sz="2000">
                <a:latin typeface="Calibri"/>
                <a:cs typeface="Calibri"/>
              </a:rPr>
              <a:t>5mmHg</a:t>
            </a:r>
            <a:r>
              <a:rPr dirty="0" sz="2000" spc="-6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reduction):</a:t>
            </a:r>
            <a:r>
              <a:rPr dirty="0" sz="2000" spc="-15">
                <a:latin typeface="Calibri"/>
                <a:cs typeface="Calibri"/>
              </a:rPr>
              <a:t> </a:t>
            </a:r>
            <a:r>
              <a:rPr dirty="0" sz="2000" b="1">
                <a:latin typeface="Calibri"/>
                <a:cs typeface="Calibri"/>
              </a:rPr>
              <a:t>78.4%</a:t>
            </a:r>
            <a:r>
              <a:rPr dirty="0" sz="2000">
                <a:latin typeface="Calibri"/>
                <a:cs typeface="Calibri"/>
              </a:rPr>
              <a:t>,</a:t>
            </a:r>
            <a:r>
              <a:rPr dirty="0" sz="2000" spc="-6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with</a:t>
            </a:r>
            <a:r>
              <a:rPr dirty="0" sz="2000" spc="-6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avg</a:t>
            </a:r>
            <a:r>
              <a:rPr dirty="0" sz="2000" spc="-6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ABPM</a:t>
            </a:r>
            <a:r>
              <a:rPr dirty="0" sz="2000" spc="-65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reduction:</a:t>
            </a:r>
            <a:r>
              <a:rPr dirty="0" sz="2000" spc="-60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-</a:t>
            </a:r>
            <a:r>
              <a:rPr dirty="0" sz="2000" spc="-10" b="1">
                <a:latin typeface="Calibri"/>
                <a:cs typeface="Calibri"/>
              </a:rPr>
              <a:t>16.2mmHg</a:t>
            </a:r>
            <a:endParaRPr sz="2000">
              <a:latin typeface="Calibri"/>
              <a:cs typeface="Calibri"/>
            </a:endParaRPr>
          </a:p>
          <a:p>
            <a:pPr lvl="1">
              <a:lnSpc>
                <a:spcPct val="100000"/>
              </a:lnSpc>
              <a:spcBef>
                <a:spcPts val="555"/>
              </a:spcBef>
              <a:buFont typeface="Arial"/>
              <a:buChar char="•"/>
            </a:pPr>
            <a:endParaRPr sz="200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5"/>
              </a:spcBef>
              <a:buSzPct val="102500"/>
              <a:buFont typeface="Arial"/>
              <a:buChar char="•"/>
              <a:tabLst>
                <a:tab pos="241300" algn="l"/>
              </a:tabLst>
            </a:pPr>
            <a:r>
              <a:rPr dirty="0" sz="2000" b="1">
                <a:latin typeface="Calibri"/>
                <a:cs typeface="Calibri"/>
              </a:rPr>
              <a:t>6-month</a:t>
            </a:r>
            <a:r>
              <a:rPr dirty="0" sz="2000" spc="35" b="1">
                <a:latin typeface="Calibri"/>
                <a:cs typeface="Calibri"/>
              </a:rPr>
              <a:t> </a:t>
            </a:r>
            <a:r>
              <a:rPr dirty="0" sz="2000" spc="-20" b="1">
                <a:latin typeface="Calibri"/>
                <a:cs typeface="Calibri"/>
              </a:rPr>
              <a:t>follow-</a:t>
            </a:r>
            <a:r>
              <a:rPr dirty="0" sz="2000" spc="-25" b="1">
                <a:latin typeface="Calibri"/>
                <a:cs typeface="Calibri"/>
              </a:rPr>
              <a:t>up:</a:t>
            </a:r>
            <a:endParaRPr sz="2000">
              <a:latin typeface="Calibri"/>
              <a:cs typeface="Calibri"/>
            </a:endParaRPr>
          </a:p>
          <a:p>
            <a:pPr lvl="1" marL="698500" indent="-228600">
              <a:lnSpc>
                <a:spcPct val="100000"/>
              </a:lnSpc>
              <a:spcBef>
                <a:spcPts val="300"/>
              </a:spcBef>
              <a:buSzPct val="102500"/>
              <a:buFont typeface="Arial"/>
              <a:buChar char="•"/>
              <a:tabLst>
                <a:tab pos="698500" algn="l"/>
              </a:tabLst>
            </a:pPr>
            <a:r>
              <a:rPr dirty="0" sz="2000" spc="-10">
                <a:latin typeface="Calibri"/>
                <a:cs typeface="Calibri"/>
              </a:rPr>
              <a:t>Responders:</a:t>
            </a:r>
            <a:r>
              <a:rPr dirty="0" sz="2000" spc="-65">
                <a:latin typeface="Calibri"/>
                <a:cs typeface="Calibri"/>
              </a:rPr>
              <a:t> </a:t>
            </a:r>
            <a:r>
              <a:rPr dirty="0" sz="2000" b="1">
                <a:latin typeface="Calibri"/>
                <a:cs typeface="Calibri"/>
              </a:rPr>
              <a:t>82.6%</a:t>
            </a:r>
            <a:r>
              <a:rPr dirty="0" sz="2000">
                <a:latin typeface="Calibri"/>
                <a:cs typeface="Calibri"/>
              </a:rPr>
              <a:t>,</a:t>
            </a:r>
            <a:r>
              <a:rPr dirty="0" sz="2000" spc="-6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with</a:t>
            </a:r>
            <a:r>
              <a:rPr dirty="0" sz="2000" spc="-7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avg</a:t>
            </a:r>
            <a:r>
              <a:rPr dirty="0" sz="2000" spc="-6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ABPM</a:t>
            </a:r>
            <a:r>
              <a:rPr dirty="0" sz="2000" spc="-7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reduction:</a:t>
            </a:r>
            <a:r>
              <a:rPr dirty="0" sz="2000" spc="-65">
                <a:latin typeface="Calibri"/>
                <a:cs typeface="Calibri"/>
              </a:rPr>
              <a:t> </a:t>
            </a:r>
            <a:r>
              <a:rPr dirty="0" sz="2000" spc="-10" b="1" i="1">
                <a:latin typeface="Calibri"/>
                <a:cs typeface="Calibri"/>
              </a:rPr>
              <a:t>-</a:t>
            </a:r>
            <a:r>
              <a:rPr dirty="0" sz="2000" spc="-10" b="1">
                <a:latin typeface="Calibri"/>
                <a:cs typeface="Calibri"/>
              </a:rPr>
              <a:t>17.4mmHg</a:t>
            </a:r>
            <a:endParaRPr sz="2000">
              <a:latin typeface="Calibri"/>
              <a:cs typeface="Calibri"/>
            </a:endParaRPr>
          </a:p>
          <a:p>
            <a:pPr lvl="1">
              <a:lnSpc>
                <a:spcPct val="100000"/>
              </a:lnSpc>
              <a:spcBef>
                <a:spcPts val="555"/>
              </a:spcBef>
              <a:buFont typeface="Arial"/>
              <a:buChar char="•"/>
            </a:pPr>
            <a:endParaRPr sz="20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dirty="0" sz="2000" spc="-10" b="1">
                <a:latin typeface="Calibri"/>
                <a:cs typeface="Calibri"/>
              </a:rPr>
              <a:t>Safety</a:t>
            </a:r>
            <a:endParaRPr sz="200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300"/>
              </a:spcBef>
              <a:buSzPct val="102500"/>
              <a:buFont typeface="Arial"/>
              <a:buChar char="•"/>
              <a:tabLst>
                <a:tab pos="241300" algn="l"/>
              </a:tabLst>
            </a:pPr>
            <a:r>
              <a:rPr dirty="0" sz="2000">
                <a:latin typeface="Calibri"/>
                <a:cs typeface="Calibri"/>
              </a:rPr>
              <a:t>No</a:t>
            </a:r>
            <a:r>
              <a:rPr dirty="0" sz="2000" spc="-6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device</a:t>
            </a:r>
            <a:r>
              <a:rPr dirty="0" sz="2000" spc="-50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related</a:t>
            </a:r>
            <a:r>
              <a:rPr dirty="0" sz="2000" spc="-55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Adverse</a:t>
            </a:r>
            <a:r>
              <a:rPr dirty="0" sz="2000" spc="-50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Event</a:t>
            </a:r>
            <a:r>
              <a:rPr dirty="0" sz="2000" spc="-55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reported.</a:t>
            </a:r>
            <a:endParaRPr sz="2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James Zidar</dc:creator>
  <dc:subject>First-in-man and out-of-the-box innovations hotline</dc:subject>
  <dc:title>Results of the REDUCED 1 study assessing the TIVUS system in renal denervation</dc:title>
  <dcterms:created xsi:type="dcterms:W3CDTF">2024-05-16T22:25:10Z</dcterms:created>
  <dcterms:modified xsi:type="dcterms:W3CDTF">2024-05-16T22:25:10Z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2023-10-19T00:00:00Z</vt:filetime>
  </property>
  <property fmtid="{D5CDD505-2E9C-101B-9397-08002B2CF9AE}" pid="3" name="Creator">
    <vt:lpwstr>europcr2024</vt:lpwstr>
  </property>
  <property fmtid="{D5CDD505-2E9C-101B-9397-08002B2CF9AE}" pid="4" name="LastSaved">
    <vt:filetime>2024-05-16T00:00:00Z</vt:filetime>
  </property>
  <property fmtid="{D5CDD505-2E9C-101B-9397-08002B2CF9AE}" pid="5" name="Producer">
    <vt:lpwstr>Aspose.Slides for .NET 23.12; modified using iTextSharp™ 5.5.13.3 ©2000-2022 iText Group NV (AGPL-version)</vt:lpwstr>
  </property>
</Properties>
</file>