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739" y="360171"/>
            <a:ext cx="833852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739" y="884427"/>
            <a:ext cx="8338520" cy="3393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0909" y="923035"/>
            <a:ext cx="55587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/>
              <a:t>THE SHAM-PVI</a:t>
            </a:r>
            <a:r>
              <a:rPr dirty="0" sz="4800" spc="-85"/>
              <a:t> </a:t>
            </a:r>
            <a:r>
              <a:rPr dirty="0" sz="4800" spc="-35"/>
              <a:t>STUDY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50340" y="2039620"/>
            <a:ext cx="6584950" cy="204660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74930" marR="830580">
              <a:lnSpc>
                <a:spcPts val="1900"/>
              </a:lnSpc>
              <a:spcBef>
                <a:spcPts val="180"/>
              </a:spcBef>
            </a:pPr>
            <a:r>
              <a:rPr dirty="0" sz="1600" b="1">
                <a:latin typeface="Calibri"/>
                <a:cs typeface="Calibri"/>
              </a:rPr>
              <a:t>A </a:t>
            </a:r>
            <a:r>
              <a:rPr dirty="0" sz="1600" spc="-10" b="1">
                <a:latin typeface="Calibri"/>
                <a:cs typeface="Calibri"/>
              </a:rPr>
              <a:t>randomized sham-controlled </a:t>
            </a:r>
            <a:r>
              <a:rPr dirty="0" sz="1600" spc="-5" b="1">
                <a:latin typeface="Calibri"/>
                <a:cs typeface="Calibri"/>
              </a:rPr>
              <a:t>study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5" b="1">
                <a:latin typeface="Calibri"/>
                <a:cs typeface="Calibri"/>
              </a:rPr>
              <a:t>pulmonary </a:t>
            </a:r>
            <a:r>
              <a:rPr dirty="0" sz="1600" spc="-10" b="1">
                <a:latin typeface="Calibri"/>
                <a:cs typeface="Calibri"/>
              </a:rPr>
              <a:t>vein isolation </a:t>
            </a:r>
            <a:r>
              <a:rPr dirty="0" sz="1600" spc="-5" b="1">
                <a:latin typeface="Calibri"/>
                <a:cs typeface="Calibri"/>
              </a:rPr>
              <a:t>in  </a:t>
            </a:r>
            <a:r>
              <a:rPr dirty="0" sz="1600" spc="-10" b="1">
                <a:latin typeface="Calibri"/>
                <a:cs typeface="Calibri"/>
              </a:rPr>
              <a:t>symptomatic atrial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fibrillation</a:t>
            </a:r>
            <a:endParaRPr sz="1600">
              <a:latin typeface="Calibri"/>
              <a:cs typeface="Calibri"/>
            </a:endParaRPr>
          </a:p>
          <a:p>
            <a:pPr marL="12700" marR="5080" indent="38735">
              <a:lnSpc>
                <a:spcPct val="204999"/>
              </a:lnSpc>
              <a:spcBef>
                <a:spcPts val="55"/>
              </a:spcBef>
            </a:pPr>
            <a:r>
              <a:rPr dirty="0" sz="1600" spc="-5">
                <a:latin typeface="Calibri"/>
                <a:cs typeface="Calibri"/>
              </a:rPr>
              <a:t>Sources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5">
                <a:latin typeface="Calibri"/>
                <a:cs typeface="Calibri"/>
              </a:rPr>
              <a:t>funding </a:t>
            </a:r>
            <a:r>
              <a:rPr dirty="0" sz="1600">
                <a:latin typeface="Calibri"/>
                <a:cs typeface="Calibri"/>
              </a:rPr>
              <a:t>: </a:t>
            </a:r>
            <a:r>
              <a:rPr dirty="0" sz="1600" spc="-5">
                <a:latin typeface="Calibri"/>
                <a:cs typeface="Calibri"/>
              </a:rPr>
              <a:t>Eastbourne Cardiology </a:t>
            </a:r>
            <a:r>
              <a:rPr dirty="0" sz="1600" spc="-10">
                <a:latin typeface="Calibri"/>
                <a:cs typeface="Calibri"/>
              </a:rPr>
              <a:t>Research </a:t>
            </a:r>
            <a:r>
              <a:rPr dirty="0" sz="1600" spc="-5">
                <a:latin typeface="Calibri"/>
                <a:cs typeface="Calibri"/>
              </a:rPr>
              <a:t>Charity Fund </a:t>
            </a:r>
            <a:r>
              <a:rPr dirty="0" sz="1600">
                <a:latin typeface="Calibri"/>
                <a:cs typeface="Calibri"/>
              </a:rPr>
              <a:t>&amp; </a:t>
            </a:r>
            <a:r>
              <a:rPr dirty="0" sz="1600" spc="-5">
                <a:latin typeface="Calibri"/>
                <a:cs typeface="Calibri"/>
              </a:rPr>
              <a:t>Medtronic  </a:t>
            </a:r>
            <a:r>
              <a:rPr dirty="0" sz="1600">
                <a:latin typeface="Calibri"/>
                <a:cs typeface="Calibri"/>
              </a:rPr>
              <a:t>Dr </a:t>
            </a:r>
            <a:r>
              <a:rPr dirty="0" sz="1600" spc="-5">
                <a:latin typeface="Calibri"/>
                <a:cs typeface="Calibri"/>
              </a:rPr>
              <a:t>Rajdip Dulai </a:t>
            </a:r>
            <a:r>
              <a:rPr dirty="0" sz="1600">
                <a:latin typeface="Calibri"/>
                <a:cs typeface="Calibri"/>
              </a:rPr>
              <a:t>/ </a:t>
            </a:r>
            <a:r>
              <a:rPr dirty="0" sz="1600" spc="-5">
                <a:latin typeface="Calibri"/>
                <a:cs typeface="Calibri"/>
              </a:rPr>
              <a:t>PI </a:t>
            </a:r>
            <a:r>
              <a:rPr dirty="0" sz="1600">
                <a:latin typeface="Calibri"/>
                <a:cs typeface="Calibri"/>
              </a:rPr>
              <a:t>- Dr </a:t>
            </a:r>
            <a:r>
              <a:rPr dirty="0" sz="1600" spc="-5">
                <a:latin typeface="Calibri"/>
                <a:cs typeface="Calibri"/>
              </a:rPr>
              <a:t>Rick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Veasey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Calibri"/>
              <a:cs typeface="Calibri"/>
            </a:endParaRPr>
          </a:p>
          <a:p>
            <a:pPr marL="26034">
              <a:lnSpc>
                <a:spcPct val="100000"/>
              </a:lnSpc>
            </a:pPr>
            <a:r>
              <a:rPr dirty="0" sz="1600" spc="-5">
                <a:solidFill>
                  <a:srgbClr val="AE1022"/>
                </a:solidFill>
                <a:latin typeface="Calibri"/>
                <a:cs typeface="Calibri"/>
              </a:rPr>
              <a:t>01/09/2024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333565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Declaration </a:t>
            </a:r>
            <a:r>
              <a:rPr dirty="0" sz="2800" spc="-5"/>
              <a:t>of</a:t>
            </a:r>
            <a:r>
              <a:rPr dirty="0" sz="2800" spc="-30"/>
              <a:t> </a:t>
            </a:r>
            <a:r>
              <a:rPr dirty="0" sz="2800" spc="-20"/>
              <a:t>Interest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2590" y="923035"/>
            <a:ext cx="88709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193675" algn="l"/>
              </a:tabLst>
            </a:pPr>
            <a:r>
              <a:rPr dirty="0" sz="2400" spc="-10" b="1">
                <a:latin typeface="Calibri"/>
                <a:cs typeface="Calibri"/>
              </a:rPr>
              <a:t>N</a:t>
            </a:r>
            <a:r>
              <a:rPr dirty="0" sz="2400" spc="-5" b="1">
                <a:latin typeface="Calibri"/>
                <a:cs typeface="Calibri"/>
              </a:rPr>
              <a:t>on</a:t>
            </a:r>
            <a:r>
              <a:rPr dirty="0" sz="2400" b="1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131571"/>
            <a:ext cx="116903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Headlines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39" y="884427"/>
            <a:ext cx="7402830" cy="339344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600" spc="-5" b="1">
                <a:latin typeface="Calibri"/>
                <a:cs typeface="Calibri"/>
              </a:rPr>
              <a:t>Importance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8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600" spc="-15" b="1">
                <a:latin typeface="Calibri"/>
                <a:cs typeface="Calibri"/>
              </a:rPr>
              <a:t>Estimated </a:t>
            </a:r>
            <a:r>
              <a:rPr dirty="0" sz="1600" spc="-5" b="1">
                <a:latin typeface="Calibri"/>
                <a:cs typeface="Calibri"/>
              </a:rPr>
              <a:t>50,000 and 75,000 </a:t>
            </a:r>
            <a:r>
              <a:rPr dirty="0" sz="1600" b="1">
                <a:latin typeface="Calibri"/>
                <a:cs typeface="Calibri"/>
              </a:rPr>
              <a:t>AF </a:t>
            </a:r>
            <a:r>
              <a:rPr dirty="0" sz="1600" spc="-10" b="1">
                <a:latin typeface="Calibri"/>
                <a:cs typeface="Calibri"/>
              </a:rPr>
              <a:t>ablations </a:t>
            </a:r>
            <a:r>
              <a:rPr dirty="0" sz="1600" b="1">
                <a:latin typeface="Calibri"/>
                <a:cs typeface="Calibri"/>
              </a:rPr>
              <a:t>a </a:t>
            </a:r>
            <a:r>
              <a:rPr dirty="0" sz="1600" spc="-10" b="1">
                <a:latin typeface="Calibri"/>
                <a:cs typeface="Calibri"/>
              </a:rPr>
              <a:t>year </a:t>
            </a:r>
            <a:r>
              <a:rPr dirty="0" sz="1600" spc="-5" b="1">
                <a:latin typeface="Calibri"/>
                <a:cs typeface="Calibri"/>
              </a:rPr>
              <a:t>in Europe and</a:t>
            </a:r>
            <a:r>
              <a:rPr dirty="0" sz="1600" spc="8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USA</a:t>
            </a:r>
            <a:endParaRPr sz="1600">
              <a:latin typeface="Calibri"/>
              <a:cs typeface="Calibri"/>
            </a:endParaRPr>
          </a:p>
          <a:p>
            <a:pPr marL="298450" marR="7620" indent="-285750">
              <a:lnSpc>
                <a:spcPts val="1900"/>
              </a:lnSpc>
              <a:spcBef>
                <a:spcPts val="46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600" spc="-10" b="1">
                <a:latin typeface="Calibri"/>
                <a:cs typeface="Calibri"/>
              </a:rPr>
              <a:t>There are </a:t>
            </a:r>
            <a:r>
              <a:rPr dirty="0" sz="1600" spc="-5" b="1">
                <a:latin typeface="Calibri"/>
                <a:cs typeface="Calibri"/>
              </a:rPr>
              <a:t>concerns </a:t>
            </a:r>
            <a:r>
              <a:rPr dirty="0" sz="1600" spc="-10" b="1">
                <a:latin typeface="Calibri"/>
                <a:cs typeface="Calibri"/>
              </a:rPr>
              <a:t>that </a:t>
            </a:r>
            <a:r>
              <a:rPr dirty="0" sz="1600" spc="-5" b="1">
                <a:latin typeface="Calibri"/>
                <a:cs typeface="Calibri"/>
              </a:rPr>
              <a:t>pulmonary </a:t>
            </a:r>
            <a:r>
              <a:rPr dirty="0" sz="1600" spc="-10" b="1">
                <a:latin typeface="Calibri"/>
                <a:cs typeface="Calibri"/>
              </a:rPr>
              <a:t>vein isolation </a:t>
            </a:r>
            <a:r>
              <a:rPr dirty="0" sz="1600" spc="-5" b="1">
                <a:latin typeface="Calibri"/>
                <a:cs typeface="Calibri"/>
              </a:rPr>
              <a:t>(PVI) </a:t>
            </a:r>
            <a:r>
              <a:rPr dirty="0" sz="1600" spc="-10" b="1">
                <a:latin typeface="Calibri"/>
                <a:cs typeface="Calibri"/>
              </a:rPr>
              <a:t>for atrial fibrillation </a:t>
            </a:r>
            <a:r>
              <a:rPr dirty="0" sz="1600" b="1">
                <a:latin typeface="Calibri"/>
                <a:cs typeface="Calibri"/>
              </a:rPr>
              <a:t>(AF) </a:t>
            </a:r>
            <a:r>
              <a:rPr dirty="0" sz="1600" spc="-15" b="1">
                <a:latin typeface="Calibri"/>
                <a:cs typeface="Calibri"/>
              </a:rPr>
              <a:t>may  </a:t>
            </a:r>
            <a:r>
              <a:rPr dirty="0" sz="1600" spc="-10" b="1">
                <a:latin typeface="Calibri"/>
                <a:cs typeface="Calibri"/>
              </a:rPr>
              <a:t>have </a:t>
            </a:r>
            <a:r>
              <a:rPr dirty="0" sz="1600" b="1">
                <a:latin typeface="Calibri"/>
                <a:cs typeface="Calibri"/>
              </a:rPr>
              <a:t>a </a:t>
            </a:r>
            <a:r>
              <a:rPr dirty="0" sz="1600" spc="-5" b="1">
                <a:latin typeface="Calibri"/>
                <a:cs typeface="Calibri"/>
              </a:rPr>
              <a:t>profound placebo </a:t>
            </a:r>
            <a:r>
              <a:rPr dirty="0" sz="1600" spc="-10" b="1">
                <a:latin typeface="Calibri"/>
                <a:cs typeface="Calibri"/>
              </a:rPr>
              <a:t>effect.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Arial"/>
              <a:buChar char="•"/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Methods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8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600" spc="-5" b="1">
                <a:latin typeface="Calibri"/>
                <a:cs typeface="Calibri"/>
              </a:rPr>
              <a:t>Double blind </a:t>
            </a:r>
            <a:r>
              <a:rPr dirty="0" sz="1600" spc="-10" b="1">
                <a:latin typeface="Calibri"/>
                <a:cs typeface="Calibri"/>
              </a:rPr>
              <a:t>randomised sham-controlled </a:t>
            </a:r>
            <a:r>
              <a:rPr dirty="0" sz="1600" spc="-5" b="1">
                <a:latin typeface="Calibri"/>
                <a:cs typeface="Calibri"/>
              </a:rPr>
              <a:t>study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5" b="1">
                <a:latin typeface="Calibri"/>
                <a:cs typeface="Calibri"/>
              </a:rPr>
              <a:t>PVI in </a:t>
            </a:r>
            <a:r>
              <a:rPr dirty="0" sz="1600" spc="-10" b="1">
                <a:latin typeface="Calibri"/>
                <a:cs typeface="Calibri"/>
              </a:rPr>
              <a:t>symptomatic </a:t>
            </a:r>
            <a:r>
              <a:rPr dirty="0" sz="1600" b="1">
                <a:latin typeface="Calibri"/>
                <a:cs typeface="Calibri"/>
              </a:rPr>
              <a:t>AF</a:t>
            </a:r>
            <a:r>
              <a:rPr dirty="0" sz="1600" spc="114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Arial"/>
              <a:buChar char="•"/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latin typeface="Calibri"/>
                <a:cs typeface="Calibri"/>
              </a:rPr>
              <a:t>Results</a:t>
            </a:r>
            <a:endParaRPr sz="1600">
              <a:latin typeface="Calibri"/>
              <a:cs typeface="Calibri"/>
            </a:endParaRPr>
          </a:p>
          <a:p>
            <a:pPr algn="just" marL="298450" marR="5080" indent="-285750">
              <a:lnSpc>
                <a:spcPct val="101899"/>
              </a:lnSpc>
              <a:spcBef>
                <a:spcPts val="345"/>
              </a:spcBef>
              <a:buClr>
                <a:srgbClr val="C00000"/>
              </a:buClr>
              <a:buFont typeface="Arial"/>
              <a:buChar char="•"/>
              <a:tabLst>
                <a:tab pos="298450" algn="l"/>
              </a:tabLst>
            </a:pPr>
            <a:r>
              <a:rPr dirty="0" sz="1600" spc="-5" b="1">
                <a:latin typeface="Calibri"/>
                <a:cs typeface="Calibri"/>
              </a:rPr>
              <a:t>PVI </a:t>
            </a:r>
            <a:r>
              <a:rPr dirty="0" sz="1600" spc="-10" b="1">
                <a:latin typeface="Calibri"/>
                <a:cs typeface="Calibri"/>
              </a:rPr>
              <a:t>results </a:t>
            </a:r>
            <a:r>
              <a:rPr dirty="0" sz="1600" spc="-5" b="1">
                <a:latin typeface="Calibri"/>
                <a:cs typeface="Calibri"/>
              </a:rPr>
              <a:t>in </a:t>
            </a:r>
            <a:r>
              <a:rPr dirty="0" sz="1600" b="1">
                <a:latin typeface="Calibri"/>
                <a:cs typeface="Calibri"/>
              </a:rPr>
              <a:t>a </a:t>
            </a:r>
            <a:r>
              <a:rPr dirty="0" sz="1600" spc="-15" b="1">
                <a:latin typeface="Calibri"/>
                <a:cs typeface="Calibri"/>
              </a:rPr>
              <a:t>statistically </a:t>
            </a:r>
            <a:r>
              <a:rPr dirty="0" sz="1600" spc="-5" b="1">
                <a:latin typeface="Calibri"/>
                <a:cs typeface="Calibri"/>
              </a:rPr>
              <a:t>significant and </a:t>
            </a:r>
            <a:r>
              <a:rPr dirty="0" sz="1600" spc="-10" b="1">
                <a:latin typeface="Calibri"/>
                <a:cs typeface="Calibri"/>
              </a:rPr>
              <a:t>clinically important </a:t>
            </a:r>
            <a:r>
              <a:rPr dirty="0" sz="1600" spc="-5" b="1">
                <a:latin typeface="Calibri"/>
                <a:cs typeface="Calibri"/>
              </a:rPr>
              <a:t>decrease in </a:t>
            </a:r>
            <a:r>
              <a:rPr dirty="0" sz="1600" b="1">
                <a:latin typeface="Calibri"/>
                <a:cs typeface="Calibri"/>
              </a:rPr>
              <a:t>AF </a:t>
            </a:r>
            <a:r>
              <a:rPr dirty="0" sz="1600" spc="-5" b="1">
                <a:latin typeface="Calibri"/>
                <a:cs typeface="Calibri"/>
              </a:rPr>
              <a:t>burden  </a:t>
            </a:r>
            <a:r>
              <a:rPr dirty="0" sz="1600" spc="-10" b="1">
                <a:latin typeface="Calibri"/>
                <a:cs typeface="Calibri"/>
              </a:rPr>
              <a:t>with substantial improvements </a:t>
            </a:r>
            <a:r>
              <a:rPr dirty="0" sz="1600" spc="-5" b="1">
                <a:latin typeface="Calibri"/>
                <a:cs typeface="Calibri"/>
              </a:rPr>
              <a:t>in </a:t>
            </a:r>
            <a:r>
              <a:rPr dirty="0" sz="1600" spc="-10" b="1">
                <a:latin typeface="Calibri"/>
                <a:cs typeface="Calibri"/>
              </a:rPr>
              <a:t>symptoms </a:t>
            </a:r>
            <a:r>
              <a:rPr dirty="0" sz="1600" spc="-5" b="1">
                <a:latin typeface="Calibri"/>
                <a:cs typeface="Calibri"/>
              </a:rPr>
              <a:t>and quality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15" b="1">
                <a:latin typeface="Calibri"/>
                <a:cs typeface="Calibri"/>
              </a:rPr>
              <a:t>life </a:t>
            </a:r>
            <a:r>
              <a:rPr dirty="0" sz="1600" spc="-5" b="1">
                <a:latin typeface="Calibri"/>
                <a:cs typeface="Calibri"/>
              </a:rPr>
              <a:t>when compared </a:t>
            </a:r>
            <a:r>
              <a:rPr dirty="0" sz="1600" spc="-10" b="1">
                <a:latin typeface="Calibri"/>
                <a:cs typeface="Calibri"/>
              </a:rPr>
              <a:t>to </a:t>
            </a:r>
            <a:r>
              <a:rPr dirty="0" sz="1600" b="1">
                <a:latin typeface="Calibri"/>
                <a:cs typeface="Calibri"/>
              </a:rPr>
              <a:t>a  </a:t>
            </a:r>
            <a:r>
              <a:rPr dirty="0" sz="1600" spc="-5" b="1">
                <a:latin typeface="Calibri"/>
                <a:cs typeface="Calibri"/>
              </a:rPr>
              <a:t>sham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procedure.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455739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Purpose and </a:t>
            </a:r>
            <a:r>
              <a:rPr dirty="0" spc="-30"/>
              <a:t>key </a:t>
            </a:r>
            <a:r>
              <a:rPr dirty="0" spc="-10"/>
              <a:t>points </a:t>
            </a:r>
            <a:r>
              <a:rPr dirty="0" spc="-5"/>
              <a:t>about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39" y="877276"/>
            <a:ext cx="7404100" cy="387286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56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700" b="1">
                <a:latin typeface="Calibri"/>
                <a:cs typeface="Calibri"/>
              </a:rPr>
              <a:t>126 </a:t>
            </a:r>
            <a:r>
              <a:rPr dirty="0" sz="1700" spc="-10" b="1">
                <a:latin typeface="Calibri"/>
                <a:cs typeface="Calibri"/>
              </a:rPr>
              <a:t>patients </a:t>
            </a:r>
            <a:r>
              <a:rPr dirty="0" sz="1700" spc="-15" b="1">
                <a:latin typeface="Calibri"/>
                <a:cs typeface="Calibri"/>
              </a:rPr>
              <a:t>randomized </a:t>
            </a:r>
            <a:r>
              <a:rPr dirty="0" sz="1700" spc="-10" b="1">
                <a:latin typeface="Calibri"/>
                <a:cs typeface="Calibri"/>
              </a:rPr>
              <a:t>at </a:t>
            </a:r>
            <a:r>
              <a:rPr dirty="0" sz="1700" b="1">
                <a:latin typeface="Calibri"/>
                <a:cs typeface="Calibri"/>
              </a:rPr>
              <a:t>2 </a:t>
            </a:r>
            <a:r>
              <a:rPr dirty="0" sz="1700" spc="-15" b="1">
                <a:latin typeface="Calibri"/>
                <a:cs typeface="Calibri"/>
              </a:rPr>
              <a:t>large </a:t>
            </a:r>
            <a:r>
              <a:rPr dirty="0" sz="1700" spc="-10" b="1">
                <a:latin typeface="Calibri"/>
                <a:cs typeface="Calibri"/>
              </a:rPr>
              <a:t>tertiary </a:t>
            </a:r>
            <a:r>
              <a:rPr dirty="0" sz="1700" b="1">
                <a:latin typeface="Calibri"/>
                <a:cs typeface="Calibri"/>
              </a:rPr>
              <a:t>NHS</a:t>
            </a:r>
            <a:r>
              <a:rPr dirty="0" sz="1700" spc="5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trusts</a:t>
            </a:r>
            <a:endParaRPr sz="1700">
              <a:latin typeface="Calibri"/>
              <a:cs typeface="Calibri"/>
            </a:endParaRPr>
          </a:p>
          <a:p>
            <a:pPr lvl="1" marL="565150" indent="-285750">
              <a:lnSpc>
                <a:spcPct val="100000"/>
              </a:lnSpc>
              <a:spcBef>
                <a:spcPts val="350"/>
              </a:spcBef>
              <a:buClr>
                <a:srgbClr val="C00000"/>
              </a:buClr>
              <a:buFont typeface="Arial"/>
              <a:buChar char="•"/>
              <a:tabLst>
                <a:tab pos="564515" algn="l"/>
                <a:tab pos="565150" algn="l"/>
              </a:tabLst>
            </a:pPr>
            <a:r>
              <a:rPr dirty="0" sz="1300" spc="-5">
                <a:latin typeface="Calibri"/>
                <a:cs typeface="Calibri"/>
              </a:rPr>
              <a:t>Eastbourne District General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Hospital</a:t>
            </a:r>
            <a:endParaRPr sz="1300">
              <a:latin typeface="Calibri"/>
              <a:cs typeface="Calibri"/>
            </a:endParaRPr>
          </a:p>
          <a:p>
            <a:pPr lvl="1" marL="565150" indent="-285750">
              <a:lnSpc>
                <a:spcPct val="100000"/>
              </a:lnSpc>
              <a:spcBef>
                <a:spcPts val="240"/>
              </a:spcBef>
              <a:buClr>
                <a:srgbClr val="C00000"/>
              </a:buClr>
              <a:buFont typeface="Arial"/>
              <a:buChar char="•"/>
              <a:tabLst>
                <a:tab pos="564515" algn="l"/>
                <a:tab pos="565150" algn="l"/>
              </a:tabLst>
            </a:pPr>
            <a:r>
              <a:rPr dirty="0" sz="1300" spc="-5">
                <a:latin typeface="Calibri"/>
                <a:cs typeface="Calibri"/>
              </a:rPr>
              <a:t>Essex Cardiothoracic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Centre</a:t>
            </a:r>
            <a:endParaRPr sz="1300">
              <a:latin typeface="Calibri"/>
              <a:cs typeface="Calibri"/>
            </a:endParaRPr>
          </a:p>
          <a:p>
            <a:pPr marL="298450" marR="5080" indent="-285750">
              <a:lnSpc>
                <a:spcPts val="1989"/>
              </a:lnSpc>
              <a:spcBef>
                <a:spcPts val="55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700" b="1">
                <a:latin typeface="Calibri"/>
                <a:cs typeface="Calibri"/>
              </a:rPr>
              <a:t>64 </a:t>
            </a:r>
            <a:r>
              <a:rPr dirty="0" sz="1700" spc="-10" b="1">
                <a:latin typeface="Calibri"/>
                <a:cs typeface="Calibri"/>
              </a:rPr>
              <a:t>patients </a:t>
            </a:r>
            <a:r>
              <a:rPr dirty="0" sz="1700" spc="-15" b="1">
                <a:latin typeface="Calibri"/>
                <a:cs typeface="Calibri"/>
              </a:rPr>
              <a:t>randomized </a:t>
            </a:r>
            <a:r>
              <a:rPr dirty="0" sz="1700" spc="-10" b="1">
                <a:latin typeface="Calibri"/>
                <a:cs typeface="Calibri"/>
              </a:rPr>
              <a:t>to PVI </a:t>
            </a:r>
            <a:r>
              <a:rPr dirty="0" sz="1700" spc="-5" b="1">
                <a:latin typeface="Calibri"/>
                <a:cs typeface="Calibri"/>
              </a:rPr>
              <a:t>with </a:t>
            </a:r>
            <a:r>
              <a:rPr dirty="0" sz="1700" spc="-10" b="1">
                <a:latin typeface="Calibri"/>
                <a:cs typeface="Calibri"/>
              </a:rPr>
              <a:t>cryoablation </a:t>
            </a:r>
            <a:r>
              <a:rPr dirty="0" sz="1700" spc="-5" b="1">
                <a:latin typeface="Calibri"/>
                <a:cs typeface="Calibri"/>
              </a:rPr>
              <a:t>and </a:t>
            </a:r>
            <a:r>
              <a:rPr dirty="0" sz="1700" b="1">
                <a:latin typeface="Calibri"/>
                <a:cs typeface="Calibri"/>
              </a:rPr>
              <a:t>62 </a:t>
            </a:r>
            <a:r>
              <a:rPr dirty="0" sz="1700" spc="-10" b="1">
                <a:latin typeface="Calibri"/>
                <a:cs typeface="Calibri"/>
              </a:rPr>
              <a:t>patients </a:t>
            </a:r>
            <a:r>
              <a:rPr dirty="0" sz="1700" spc="-15" b="1">
                <a:latin typeface="Calibri"/>
                <a:cs typeface="Calibri"/>
              </a:rPr>
              <a:t>randomized </a:t>
            </a:r>
            <a:r>
              <a:rPr dirty="0" sz="1700" spc="-10" b="1">
                <a:latin typeface="Calibri"/>
                <a:cs typeface="Calibri"/>
              </a:rPr>
              <a:t>to  </a:t>
            </a:r>
            <a:r>
              <a:rPr dirty="0" sz="1700" spc="-5" b="1">
                <a:latin typeface="Calibri"/>
                <a:cs typeface="Calibri"/>
              </a:rPr>
              <a:t>sham </a:t>
            </a:r>
            <a:r>
              <a:rPr dirty="0" sz="1700" spc="-15" b="1">
                <a:latin typeface="Calibri"/>
                <a:cs typeface="Calibri"/>
              </a:rPr>
              <a:t>intervention </a:t>
            </a:r>
            <a:r>
              <a:rPr dirty="0" sz="1700" spc="-10" b="1">
                <a:latin typeface="Calibri"/>
                <a:cs typeface="Calibri"/>
              </a:rPr>
              <a:t>(phrenic </a:t>
            </a:r>
            <a:r>
              <a:rPr dirty="0" sz="1700" spc="-5" b="1">
                <a:latin typeface="Calibri"/>
                <a:cs typeface="Calibri"/>
              </a:rPr>
              <a:t>nerve pacing </a:t>
            </a:r>
            <a:r>
              <a:rPr dirty="0" sz="1700" spc="-10" b="1">
                <a:latin typeface="Calibri"/>
                <a:cs typeface="Calibri"/>
              </a:rPr>
              <a:t>to simulate </a:t>
            </a:r>
            <a:r>
              <a:rPr dirty="0" sz="1700" spc="-5" b="1">
                <a:latin typeface="Calibri"/>
                <a:cs typeface="Calibri"/>
              </a:rPr>
              <a:t>an AF</a:t>
            </a:r>
            <a:r>
              <a:rPr dirty="0" sz="1700" spc="6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ablation)</a:t>
            </a:r>
            <a:endParaRPr sz="17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700" spc="-10" b="1">
                <a:latin typeface="Calibri"/>
                <a:cs typeface="Calibri"/>
              </a:rPr>
              <a:t>All patients </a:t>
            </a:r>
            <a:r>
              <a:rPr dirty="0" sz="1700" spc="-15" b="1">
                <a:latin typeface="Calibri"/>
                <a:cs typeface="Calibri"/>
              </a:rPr>
              <a:t>received </a:t>
            </a:r>
            <a:r>
              <a:rPr dirty="0" sz="1700" spc="-5" b="1">
                <a:latin typeface="Calibri"/>
                <a:cs typeface="Calibri"/>
              </a:rPr>
              <a:t>an </a:t>
            </a:r>
            <a:r>
              <a:rPr dirty="0" sz="1700" spc="-10" b="1">
                <a:latin typeface="Calibri"/>
                <a:cs typeface="Calibri"/>
              </a:rPr>
              <a:t>implantable </a:t>
            </a:r>
            <a:r>
              <a:rPr dirty="0" sz="1700" spc="-5" b="1">
                <a:latin typeface="Calibri"/>
                <a:cs typeface="Calibri"/>
              </a:rPr>
              <a:t>loop</a:t>
            </a:r>
            <a:r>
              <a:rPr dirty="0" sz="1700" spc="35" b="1">
                <a:latin typeface="Calibri"/>
                <a:cs typeface="Calibri"/>
              </a:rPr>
              <a:t> </a:t>
            </a:r>
            <a:r>
              <a:rPr dirty="0" sz="1700" spc="-15" b="1">
                <a:latin typeface="Calibri"/>
                <a:cs typeface="Calibri"/>
              </a:rPr>
              <a:t>recorder</a:t>
            </a:r>
            <a:endParaRPr sz="17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700" spc="-5" b="1">
                <a:latin typeface="Calibri"/>
                <a:cs typeface="Calibri"/>
              </a:rPr>
              <a:t>Primary </a:t>
            </a:r>
            <a:r>
              <a:rPr dirty="0" sz="1700" spc="-10" b="1">
                <a:latin typeface="Calibri"/>
                <a:cs typeface="Calibri"/>
              </a:rPr>
              <a:t>outcome </a:t>
            </a:r>
            <a:r>
              <a:rPr dirty="0" sz="1700" b="1">
                <a:latin typeface="Calibri"/>
                <a:cs typeface="Calibri"/>
              </a:rPr>
              <a:t>: </a:t>
            </a:r>
            <a:r>
              <a:rPr dirty="0" sz="1700" spc="-5" b="1">
                <a:latin typeface="Calibri"/>
                <a:cs typeface="Calibri"/>
              </a:rPr>
              <a:t>AF </a:t>
            </a:r>
            <a:r>
              <a:rPr dirty="0" sz="1700" spc="-10" b="1">
                <a:latin typeface="Calibri"/>
                <a:cs typeface="Calibri"/>
              </a:rPr>
              <a:t>burden at </a:t>
            </a:r>
            <a:r>
              <a:rPr dirty="0" sz="1700" spc="-5" b="1">
                <a:latin typeface="Calibri"/>
                <a:cs typeface="Calibri"/>
              </a:rPr>
              <a:t>six months </a:t>
            </a:r>
            <a:r>
              <a:rPr dirty="0" sz="1700" spc="-15" b="1">
                <a:latin typeface="Calibri"/>
                <a:cs typeface="Calibri"/>
              </a:rPr>
              <a:t>excluding </a:t>
            </a:r>
            <a:r>
              <a:rPr dirty="0" sz="1700" b="1">
                <a:latin typeface="Calibri"/>
                <a:cs typeface="Calibri"/>
              </a:rPr>
              <a:t>3 </a:t>
            </a:r>
            <a:r>
              <a:rPr dirty="0" sz="1700" spc="-5" b="1">
                <a:latin typeface="Calibri"/>
                <a:cs typeface="Calibri"/>
              </a:rPr>
              <a:t>month </a:t>
            </a:r>
            <a:r>
              <a:rPr dirty="0" sz="1700" spc="-10" b="1">
                <a:latin typeface="Calibri"/>
                <a:cs typeface="Calibri"/>
              </a:rPr>
              <a:t>blanking</a:t>
            </a:r>
            <a:r>
              <a:rPr dirty="0" sz="1700" spc="60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period</a:t>
            </a:r>
            <a:endParaRPr sz="17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700" spc="-5" b="1">
                <a:latin typeface="Calibri"/>
                <a:cs typeface="Calibri"/>
              </a:rPr>
              <a:t>Secondary</a:t>
            </a:r>
            <a:r>
              <a:rPr dirty="0" sz="1700" spc="-10" b="1">
                <a:latin typeface="Calibri"/>
                <a:cs typeface="Calibri"/>
              </a:rPr>
              <a:t> outcomes</a:t>
            </a:r>
            <a:endParaRPr sz="1700">
              <a:latin typeface="Calibri"/>
              <a:cs typeface="Calibri"/>
            </a:endParaRPr>
          </a:p>
          <a:p>
            <a:pPr marL="732155">
              <a:lnSpc>
                <a:spcPct val="100000"/>
              </a:lnSpc>
              <a:spcBef>
                <a:spcPts val="360"/>
              </a:spcBef>
            </a:pPr>
            <a:r>
              <a:rPr dirty="0" sz="1700" spc="-5" b="1">
                <a:latin typeface="Calibri"/>
                <a:cs typeface="Calibri"/>
              </a:rPr>
              <a:t>Time </a:t>
            </a:r>
            <a:r>
              <a:rPr dirty="0" sz="1700" spc="-10" b="1">
                <a:latin typeface="Calibri"/>
                <a:cs typeface="Calibri"/>
              </a:rPr>
              <a:t>to</a:t>
            </a:r>
            <a:r>
              <a:rPr dirty="0" sz="1700" spc="-5" b="1">
                <a:latin typeface="Calibri"/>
                <a:cs typeface="Calibri"/>
              </a:rPr>
              <a:t> </a:t>
            </a:r>
            <a:r>
              <a:rPr dirty="0" sz="1700" spc="-15" b="1">
                <a:latin typeface="Calibri"/>
                <a:cs typeface="Calibri"/>
              </a:rPr>
              <a:t>events</a:t>
            </a:r>
            <a:endParaRPr sz="1700">
              <a:latin typeface="Calibri"/>
              <a:cs typeface="Calibri"/>
            </a:endParaRPr>
          </a:p>
          <a:p>
            <a:pPr marL="1092200" marR="3439160" indent="-360045">
              <a:lnSpc>
                <a:spcPct val="117600"/>
              </a:lnSpc>
              <a:spcBef>
                <a:spcPts val="95"/>
              </a:spcBef>
            </a:pPr>
            <a:r>
              <a:rPr dirty="0" sz="1700" spc="-15" b="1">
                <a:latin typeface="Calibri"/>
                <a:cs typeface="Calibri"/>
              </a:rPr>
              <a:t>Patient </a:t>
            </a:r>
            <a:r>
              <a:rPr dirty="0" sz="1700" spc="-10" b="1">
                <a:latin typeface="Calibri"/>
                <a:cs typeface="Calibri"/>
              </a:rPr>
              <a:t>reported outcome measures  </a:t>
            </a:r>
            <a:r>
              <a:rPr dirty="0" sz="1700" spc="-20" b="1">
                <a:latin typeface="Calibri"/>
                <a:cs typeface="Calibri"/>
              </a:rPr>
              <a:t>AFEQT,MAFSI,EHRA </a:t>
            </a:r>
            <a:r>
              <a:rPr dirty="0" sz="1700" spc="-5" b="1">
                <a:latin typeface="Calibri"/>
                <a:cs typeface="Calibri"/>
              </a:rPr>
              <a:t>and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SF-36</a:t>
            </a:r>
            <a:endParaRPr sz="1700">
              <a:latin typeface="Calibri"/>
              <a:cs typeface="Calibri"/>
            </a:endParaRPr>
          </a:p>
          <a:p>
            <a:pPr marL="732155" marR="3348990">
              <a:lnSpc>
                <a:spcPct val="117600"/>
              </a:lnSpc>
              <a:spcBef>
                <a:spcPts val="100"/>
              </a:spcBef>
            </a:pPr>
            <a:r>
              <a:rPr dirty="0" sz="1700" spc="-40" b="1">
                <a:latin typeface="Calibri"/>
                <a:cs typeface="Calibri"/>
              </a:rPr>
              <a:t>Total </a:t>
            </a:r>
            <a:r>
              <a:rPr dirty="0" sz="1700" spc="-10" b="1">
                <a:latin typeface="Calibri"/>
                <a:cs typeface="Calibri"/>
              </a:rPr>
              <a:t>atrial </a:t>
            </a:r>
            <a:r>
              <a:rPr dirty="0" sz="1700" spc="-15" b="1">
                <a:latin typeface="Calibri"/>
                <a:cs typeface="Calibri"/>
              </a:rPr>
              <a:t>tachyarrhythmia </a:t>
            </a:r>
            <a:r>
              <a:rPr dirty="0" sz="1700" spc="-10" b="1">
                <a:latin typeface="Calibri"/>
                <a:cs typeface="Calibri"/>
              </a:rPr>
              <a:t>episodes  </a:t>
            </a:r>
            <a:r>
              <a:rPr dirty="0" sz="1700" spc="-5" b="1">
                <a:latin typeface="Calibri"/>
                <a:cs typeface="Calibri"/>
              </a:rPr>
              <a:t>Blinding</a:t>
            </a:r>
            <a:r>
              <a:rPr dirty="0" sz="1700" spc="-10" b="1">
                <a:latin typeface="Calibri"/>
                <a:cs typeface="Calibri"/>
              </a:rPr>
              <a:t> index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367" y="720818"/>
            <a:ext cx="1403949" cy="806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98024" y="720818"/>
            <a:ext cx="1403949" cy="806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63554" y="720818"/>
            <a:ext cx="1403949" cy="7941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39316" y="2235761"/>
            <a:ext cx="5273965" cy="13927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86352" y="733036"/>
            <a:ext cx="0" cy="659765"/>
          </a:xfrm>
          <a:custGeom>
            <a:avLst/>
            <a:gdLst/>
            <a:ahLst/>
            <a:cxnLst/>
            <a:rect l="l" t="t" r="r" b="b"/>
            <a:pathLst>
              <a:path w="0" h="659765">
                <a:moveTo>
                  <a:pt x="0" y="6597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87072" y="2977960"/>
            <a:ext cx="952500" cy="0"/>
          </a:xfrm>
          <a:custGeom>
            <a:avLst/>
            <a:gdLst/>
            <a:ahLst/>
            <a:cxnLst/>
            <a:rect l="l" t="t" r="r" b="b"/>
            <a:pathLst>
              <a:path w="952500" h="0">
                <a:moveTo>
                  <a:pt x="0" y="0"/>
                </a:moveTo>
                <a:lnTo>
                  <a:pt x="952243" y="0"/>
                </a:lnTo>
              </a:path>
            </a:pathLst>
          </a:custGeom>
          <a:ln w="183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4645618"/>
            <a:ext cx="6641465" cy="0"/>
          </a:xfrm>
          <a:custGeom>
            <a:avLst/>
            <a:gdLst/>
            <a:ahLst/>
            <a:cxnLst/>
            <a:rect l="l" t="t" r="r" b="b"/>
            <a:pathLst>
              <a:path w="6641465" h="0">
                <a:moveTo>
                  <a:pt x="0" y="0"/>
                </a:moveTo>
                <a:lnTo>
                  <a:pt x="6641289" y="0"/>
                </a:lnTo>
              </a:path>
            </a:pathLst>
          </a:custGeom>
          <a:ln w="366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64986" y="4648672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 h="0">
                <a:moveTo>
                  <a:pt x="0" y="0"/>
                </a:moveTo>
                <a:lnTo>
                  <a:pt x="879013" y="0"/>
                </a:lnTo>
              </a:path>
            </a:pathLst>
          </a:custGeom>
          <a:ln w="244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22101" y="107690"/>
            <a:ext cx="3297554" cy="262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5">
                <a:solidFill>
                  <a:srgbClr val="010101"/>
                </a:solidFill>
                <a:latin typeface="Arial"/>
                <a:cs typeface="Arial"/>
              </a:rPr>
              <a:t>THE </a:t>
            </a:r>
            <a:r>
              <a:rPr dirty="0" sz="1550" spc="70">
                <a:solidFill>
                  <a:srgbClr val="010101"/>
                </a:solidFill>
                <a:latin typeface="Arial"/>
                <a:cs typeface="Arial"/>
              </a:rPr>
              <a:t>SHAM-PVI </a:t>
            </a:r>
            <a:r>
              <a:rPr dirty="0" sz="1550" spc="-15">
                <a:solidFill>
                  <a:srgbClr val="010101"/>
                </a:solidFill>
                <a:latin typeface="Arial"/>
                <a:cs typeface="Arial"/>
              </a:rPr>
              <a:t>STUDY</a:t>
            </a:r>
            <a:r>
              <a:rPr dirty="0" sz="1550" spc="229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550" spc="40">
                <a:solidFill>
                  <a:srgbClr val="010101"/>
                </a:solidFill>
                <a:latin typeface="Arial"/>
                <a:cs typeface="Arial"/>
              </a:rPr>
              <a:t>TIMELINE</a:t>
            </a:r>
            <a:endParaRPr sz="1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6109" y="877240"/>
            <a:ext cx="1052830" cy="341630"/>
          </a:xfrm>
          <a:prstGeom prst="rect">
            <a:avLst/>
          </a:prstGeom>
          <a:solidFill>
            <a:srgbClr val="03528C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dirty="0" sz="900" spc="5" b="1">
                <a:solidFill>
                  <a:srgbClr val="F9FBF9"/>
                </a:solidFill>
                <a:latin typeface="Arial"/>
                <a:cs typeface="Arial"/>
              </a:rPr>
              <a:t>ILR</a:t>
            </a:r>
            <a:r>
              <a:rPr dirty="0" sz="900" spc="-25" b="1">
                <a:solidFill>
                  <a:srgbClr val="F9FBF9"/>
                </a:solidFill>
                <a:latin typeface="Arial"/>
                <a:cs typeface="Arial"/>
              </a:rPr>
              <a:t> </a:t>
            </a:r>
            <a:r>
              <a:rPr dirty="0" sz="950" spc="40" b="1">
                <a:solidFill>
                  <a:srgbClr val="F9FBF9"/>
                </a:solidFill>
                <a:latin typeface="Arial"/>
                <a:cs typeface="Arial"/>
              </a:rPr>
              <a:t>interrogation</a:t>
            </a:r>
            <a:endParaRPr sz="950">
              <a:latin typeface="Arial"/>
              <a:cs typeface="Arial"/>
            </a:endParaRPr>
          </a:p>
          <a:p>
            <a:pPr marL="63500" marR="3175">
              <a:lnSpc>
                <a:spcPct val="100000"/>
              </a:lnSpc>
              <a:spcBef>
                <a:spcPts val="130"/>
              </a:spcBef>
            </a:pPr>
            <a:r>
              <a:rPr dirty="0" sz="1000" spc="70">
                <a:solidFill>
                  <a:srgbClr val="F9FBF9"/>
                </a:solidFill>
                <a:latin typeface="Times New Roman"/>
                <a:cs typeface="Times New Roman"/>
              </a:rPr>
              <a:t>&amp;</a:t>
            </a:r>
            <a:r>
              <a:rPr dirty="0" sz="1000">
                <a:solidFill>
                  <a:srgbClr val="F9FBF9"/>
                </a:solidFill>
                <a:latin typeface="Times New Roman"/>
                <a:cs typeface="Times New Roman"/>
              </a:rPr>
              <a:t> </a:t>
            </a:r>
            <a:r>
              <a:rPr dirty="0" sz="950" spc="5" b="1">
                <a:solidFill>
                  <a:srgbClr val="F9FBF9"/>
                </a:solidFill>
                <a:latin typeface="Arial"/>
                <a:cs typeface="Arial"/>
              </a:rPr>
              <a:t>assessments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4844" y="1578599"/>
            <a:ext cx="65405" cy="234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">
              <a:lnSpc>
                <a:spcPts val="645"/>
              </a:lnSpc>
              <a:spcBef>
                <a:spcPts val="100"/>
              </a:spcBef>
            </a:pPr>
            <a:r>
              <a:rPr dirty="0" sz="600" spc="-35">
                <a:solidFill>
                  <a:srgbClr val="41AFF2"/>
                </a:solidFill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1005"/>
              </a:lnSpc>
            </a:pPr>
            <a:r>
              <a:rPr dirty="0" sz="900" spc="-55" b="1">
                <a:solidFill>
                  <a:srgbClr val="41AFF2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76262" y="1578599"/>
            <a:ext cx="68580" cy="234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">
              <a:lnSpc>
                <a:spcPts val="645"/>
              </a:lnSpc>
              <a:spcBef>
                <a:spcPts val="100"/>
              </a:spcBef>
            </a:pPr>
            <a:r>
              <a:rPr dirty="0" sz="600" spc="-35">
                <a:solidFill>
                  <a:srgbClr val="2A90F2"/>
                </a:solidFill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1005"/>
              </a:lnSpc>
            </a:pPr>
            <a:r>
              <a:rPr dirty="0" sz="900" spc="-55" b="1">
                <a:solidFill>
                  <a:srgbClr val="2A90F2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98883" y="1621360"/>
            <a:ext cx="65405" cy="238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">
              <a:lnSpc>
                <a:spcPts val="655"/>
              </a:lnSpc>
              <a:spcBef>
                <a:spcPts val="100"/>
              </a:spcBef>
            </a:pPr>
            <a:r>
              <a:rPr dirty="0" sz="600" spc="-35">
                <a:solidFill>
                  <a:srgbClr val="0A6BB1"/>
                </a:solidFill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1015"/>
              </a:lnSpc>
            </a:pPr>
            <a:r>
              <a:rPr dirty="0" sz="900" spc="-55" b="1">
                <a:solidFill>
                  <a:srgbClr val="0A6BB1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52743" y="1578599"/>
            <a:ext cx="68580" cy="234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">
              <a:lnSpc>
                <a:spcPts val="645"/>
              </a:lnSpc>
              <a:spcBef>
                <a:spcPts val="100"/>
              </a:spcBef>
            </a:pPr>
            <a:r>
              <a:rPr dirty="0" sz="600" spc="-10">
                <a:solidFill>
                  <a:srgbClr val="055289"/>
                </a:solidFill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1005"/>
              </a:lnSpc>
            </a:pPr>
            <a:r>
              <a:rPr dirty="0" sz="900" spc="-10" b="1">
                <a:solidFill>
                  <a:srgbClr val="055289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1702" y="2038528"/>
            <a:ext cx="115062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5151" sz="825" spc="-15">
                <a:solidFill>
                  <a:srgbClr val="0A6BB1"/>
                </a:solidFill>
                <a:latin typeface="Arial"/>
                <a:cs typeface="Arial"/>
              </a:rPr>
              <a:t>1 </a:t>
            </a:r>
            <a:r>
              <a:rPr dirty="0" sz="850" spc="55">
                <a:solidFill>
                  <a:srgbClr val="010101"/>
                </a:solidFill>
                <a:latin typeface="Arial"/>
                <a:cs typeface="Arial"/>
              </a:rPr>
              <a:t>Intervention</a:t>
            </a:r>
            <a:r>
              <a:rPr dirty="0" sz="850" spc="3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010101"/>
                </a:solidFill>
                <a:latin typeface="Arial"/>
                <a:cs typeface="Arial"/>
              </a:rPr>
              <a:t>group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76007" y="2777673"/>
            <a:ext cx="65341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010101"/>
                </a:solidFill>
                <a:latin typeface="Arial"/>
                <a:cs typeface="Arial"/>
              </a:rPr>
              <a:t>Ob</a:t>
            </a:r>
            <a:r>
              <a:rPr dirty="0" sz="850" spc="-16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C1C1A"/>
                </a:solidFill>
                <a:latin typeface="Arial"/>
                <a:cs typeface="Arial"/>
              </a:rPr>
              <a:t>s</a:t>
            </a:r>
            <a:r>
              <a:rPr dirty="0" sz="850" spc="5">
                <a:solidFill>
                  <a:srgbClr val="010101"/>
                </a:solidFill>
                <a:latin typeface="Arial"/>
                <a:cs typeface="Arial"/>
              </a:rPr>
              <a:t>ervat</a:t>
            </a:r>
            <a:r>
              <a:rPr dirty="0" sz="850" spc="-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850" spc="-15">
                <a:solidFill>
                  <a:srgbClr val="010101"/>
                </a:solidFill>
                <a:latin typeface="Arial"/>
                <a:cs typeface="Arial"/>
              </a:rPr>
              <a:t>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7023" y="3835486"/>
            <a:ext cx="913765" cy="5264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065" marR="5080" indent="6985">
              <a:lnSpc>
                <a:spcPct val="114999"/>
              </a:lnSpc>
              <a:spcBef>
                <a:spcPts val="110"/>
              </a:spcBef>
            </a:pPr>
            <a:r>
              <a:rPr dirty="0" sz="950" spc="120">
                <a:solidFill>
                  <a:srgbClr val="010101"/>
                </a:solidFill>
                <a:latin typeface="Arial"/>
                <a:cs typeface="Arial"/>
              </a:rPr>
              <a:t>Minimum </a:t>
            </a:r>
            <a:r>
              <a:rPr dirty="0" sz="950" spc="50">
                <a:solidFill>
                  <a:srgbClr val="010101"/>
                </a:solidFill>
                <a:latin typeface="Arial"/>
                <a:cs typeface="Arial"/>
              </a:rPr>
              <a:t>2  weeks </a:t>
            </a:r>
            <a:r>
              <a:rPr dirty="0" sz="950" spc="70">
                <a:solidFill>
                  <a:srgbClr val="010101"/>
                </a:solidFill>
                <a:latin typeface="Arial"/>
                <a:cs typeface="Arial"/>
              </a:rPr>
              <a:t>before  </a:t>
            </a:r>
            <a:r>
              <a:rPr dirty="0" sz="950" spc="75">
                <a:solidFill>
                  <a:srgbClr val="010101"/>
                </a:solidFill>
                <a:latin typeface="Arial"/>
                <a:cs typeface="Arial"/>
              </a:rPr>
              <a:t>randomisation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3824" y="3911843"/>
            <a:ext cx="1169035" cy="386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05765">
              <a:lnSpc>
                <a:spcPct val="124500"/>
              </a:lnSpc>
              <a:spcBef>
                <a:spcPts val="100"/>
              </a:spcBef>
            </a:pPr>
            <a:r>
              <a:rPr dirty="0" sz="950" spc="60">
                <a:solidFill>
                  <a:srgbClr val="010101"/>
                </a:solidFill>
                <a:latin typeface="Arial"/>
                <a:cs typeface="Arial"/>
              </a:rPr>
              <a:t>DayO  Random</a:t>
            </a:r>
            <a:r>
              <a:rPr dirty="0" sz="950" spc="55">
                <a:solidFill>
                  <a:srgbClr val="010101"/>
                </a:solidFill>
                <a:latin typeface="Arial"/>
                <a:cs typeface="Arial"/>
              </a:rPr>
              <a:t> 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36444" y="3946968"/>
            <a:ext cx="60515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85">
                <a:solidFill>
                  <a:srgbClr val="010101"/>
                </a:solidFill>
                <a:latin typeface="Arial"/>
                <a:cs typeface="Arial"/>
              </a:rPr>
              <a:t>3</a:t>
            </a:r>
            <a:r>
              <a:rPr dirty="0" sz="950" spc="-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950" spc="85">
                <a:solidFill>
                  <a:srgbClr val="010101"/>
                </a:solidFill>
                <a:latin typeface="Arial"/>
                <a:cs typeface="Arial"/>
              </a:rPr>
              <a:t>months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91504" y="3946968"/>
            <a:ext cx="602615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0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z="950" spc="-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950" spc="90">
                <a:solidFill>
                  <a:srgbClr val="010101"/>
                </a:solidFill>
                <a:latin typeface="Arial"/>
                <a:cs typeface="Arial"/>
              </a:rPr>
              <a:t>months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422" y="4740327"/>
            <a:ext cx="1441450" cy="34798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dirty="0" sz="1100" spc="-5" b="1">
                <a:solidFill>
                  <a:srgbClr val="1C1C1A"/>
                </a:solidFill>
                <a:latin typeface="Arial"/>
                <a:cs typeface="Arial"/>
              </a:rPr>
              <a:t>ESC </a:t>
            </a:r>
            <a:r>
              <a:rPr dirty="0" sz="1100" spc="-25" b="1">
                <a:solidFill>
                  <a:srgbClr val="1C1C1A"/>
                </a:solidFill>
                <a:latin typeface="Arial"/>
                <a:cs typeface="Arial"/>
              </a:rPr>
              <a:t>Congress </a:t>
            </a:r>
            <a:r>
              <a:rPr dirty="0" sz="1100" spc="155" b="1">
                <a:solidFill>
                  <a:srgbClr val="1C1C1A"/>
                </a:solidFill>
                <a:latin typeface="Arial"/>
                <a:cs typeface="Arial"/>
              </a:rPr>
              <a:t>2024  </a:t>
            </a:r>
            <a:r>
              <a:rPr dirty="0" sz="1100" spc="-20" b="1">
                <a:solidFill>
                  <a:srgbClr val="AC1121"/>
                </a:solidFill>
                <a:latin typeface="Arial"/>
                <a:cs typeface="Arial"/>
              </a:rPr>
              <a:t>London </a:t>
            </a:r>
            <a:r>
              <a:rPr dirty="0" sz="1150" spc="-100">
                <a:solidFill>
                  <a:srgbClr val="AC1121"/>
                </a:solidFill>
                <a:latin typeface="Times New Roman"/>
                <a:cs typeface="Times New Roman"/>
              </a:rPr>
              <a:t>&amp;</a:t>
            </a:r>
            <a:r>
              <a:rPr dirty="0" sz="1150" spc="-114">
                <a:solidFill>
                  <a:srgbClr val="AC1121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AC1121"/>
                </a:solidFill>
                <a:latin typeface="Arial"/>
                <a:cs typeface="Arial"/>
              </a:rPr>
              <a:t>Online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64344" y="4491654"/>
            <a:ext cx="453390" cy="598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6065" algn="l"/>
              </a:tabLst>
            </a:pPr>
            <a:r>
              <a:rPr dirty="0" sz="2500" spc="50">
                <a:solidFill>
                  <a:srgbClr val="858585"/>
                </a:solidFill>
                <a:latin typeface="Arial"/>
                <a:cs typeface="Arial"/>
              </a:rPr>
              <a:t>•</a:t>
            </a:r>
            <a:r>
              <a:rPr dirty="0" sz="2500" spc="50">
                <a:solidFill>
                  <a:srgbClr val="858585"/>
                </a:solidFill>
                <a:latin typeface="Arial"/>
                <a:cs typeface="Arial"/>
              </a:rPr>
              <a:t>	</a:t>
            </a:r>
            <a:r>
              <a:rPr dirty="0" sz="3750" spc="50">
                <a:solidFill>
                  <a:srgbClr val="AC1121"/>
                </a:solidFill>
                <a:latin typeface="Arial"/>
                <a:cs typeface="Arial"/>
              </a:rPr>
              <a:t>•</a:t>
            </a:r>
            <a:endParaRPr sz="3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59" y="131571"/>
            <a:ext cx="55530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Results </a:t>
            </a:r>
            <a:r>
              <a:rPr dirty="0" sz="2800"/>
              <a:t>: Primary </a:t>
            </a:r>
            <a:r>
              <a:rPr dirty="0" sz="2800" spc="-10"/>
              <a:t>Outcome </a:t>
            </a:r>
            <a:r>
              <a:rPr dirty="0" sz="2800"/>
              <a:t>AF</a:t>
            </a:r>
            <a:r>
              <a:rPr dirty="0" sz="2800" spc="-30"/>
              <a:t> </a:t>
            </a:r>
            <a:r>
              <a:rPr dirty="0" sz="2800" spc="-10"/>
              <a:t>burden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133344" y="1039367"/>
            <a:ext cx="524510" cy="1759585"/>
          </a:xfrm>
          <a:custGeom>
            <a:avLst/>
            <a:gdLst/>
            <a:ahLst/>
            <a:cxnLst/>
            <a:rect l="l" t="t" r="r" b="b"/>
            <a:pathLst>
              <a:path w="524510" h="1759585">
                <a:moveTo>
                  <a:pt x="524256" y="0"/>
                </a:moveTo>
                <a:lnTo>
                  <a:pt x="0" y="0"/>
                </a:lnTo>
                <a:lnTo>
                  <a:pt x="0" y="1759148"/>
                </a:lnTo>
                <a:lnTo>
                  <a:pt x="524256" y="1759148"/>
                </a:lnTo>
                <a:lnTo>
                  <a:pt x="524256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68111" y="2389632"/>
            <a:ext cx="521334" cy="408940"/>
          </a:xfrm>
          <a:custGeom>
            <a:avLst/>
            <a:gdLst/>
            <a:ahLst/>
            <a:cxnLst/>
            <a:rect l="l" t="t" r="r" b="b"/>
            <a:pathLst>
              <a:path w="521335" h="408939">
                <a:moveTo>
                  <a:pt x="521208" y="0"/>
                </a:moveTo>
                <a:lnTo>
                  <a:pt x="0" y="0"/>
                </a:lnTo>
                <a:lnTo>
                  <a:pt x="0" y="408884"/>
                </a:lnTo>
                <a:lnTo>
                  <a:pt x="521208" y="408884"/>
                </a:lnTo>
                <a:lnTo>
                  <a:pt x="521208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33344" y="1039368"/>
            <a:ext cx="524510" cy="1759585"/>
          </a:xfrm>
          <a:custGeom>
            <a:avLst/>
            <a:gdLst/>
            <a:ahLst/>
            <a:cxnLst/>
            <a:rect l="l" t="t" r="r" b="b"/>
            <a:pathLst>
              <a:path w="524510" h="1759585">
                <a:moveTo>
                  <a:pt x="0" y="0"/>
                </a:moveTo>
                <a:lnTo>
                  <a:pt x="524256" y="0"/>
                </a:lnTo>
                <a:lnTo>
                  <a:pt x="524256" y="1759148"/>
                </a:lnTo>
                <a:lnTo>
                  <a:pt x="0" y="175914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68112" y="2389632"/>
            <a:ext cx="521334" cy="408940"/>
          </a:xfrm>
          <a:custGeom>
            <a:avLst/>
            <a:gdLst/>
            <a:ahLst/>
            <a:cxnLst/>
            <a:rect l="l" t="t" r="r" b="b"/>
            <a:pathLst>
              <a:path w="521335" h="408939">
                <a:moveTo>
                  <a:pt x="0" y="0"/>
                </a:moveTo>
                <a:lnTo>
                  <a:pt x="521208" y="0"/>
                </a:lnTo>
                <a:lnTo>
                  <a:pt x="521208" y="408884"/>
                </a:lnTo>
                <a:lnTo>
                  <a:pt x="0" y="408884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97808" y="1039367"/>
            <a:ext cx="524510" cy="1759585"/>
          </a:xfrm>
          <a:custGeom>
            <a:avLst/>
            <a:gdLst/>
            <a:ahLst/>
            <a:cxnLst/>
            <a:rect l="l" t="t" r="r" b="b"/>
            <a:pathLst>
              <a:path w="524510" h="1759585">
                <a:moveTo>
                  <a:pt x="524255" y="0"/>
                </a:moveTo>
                <a:lnTo>
                  <a:pt x="0" y="0"/>
                </a:lnTo>
                <a:lnTo>
                  <a:pt x="0" y="1759148"/>
                </a:lnTo>
                <a:lnTo>
                  <a:pt x="524255" y="1759148"/>
                </a:lnTo>
                <a:lnTo>
                  <a:pt x="524255" y="0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32576" y="1828800"/>
            <a:ext cx="521334" cy="970280"/>
          </a:xfrm>
          <a:custGeom>
            <a:avLst/>
            <a:gdLst/>
            <a:ahLst/>
            <a:cxnLst/>
            <a:rect l="l" t="t" r="r" b="b"/>
            <a:pathLst>
              <a:path w="521334" h="970280">
                <a:moveTo>
                  <a:pt x="521207" y="0"/>
                </a:moveTo>
                <a:lnTo>
                  <a:pt x="0" y="0"/>
                </a:lnTo>
                <a:lnTo>
                  <a:pt x="0" y="969716"/>
                </a:lnTo>
                <a:lnTo>
                  <a:pt x="521207" y="969716"/>
                </a:lnTo>
                <a:lnTo>
                  <a:pt x="521207" y="0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97808" y="1039368"/>
            <a:ext cx="524510" cy="1759585"/>
          </a:xfrm>
          <a:custGeom>
            <a:avLst/>
            <a:gdLst/>
            <a:ahLst/>
            <a:cxnLst/>
            <a:rect l="l" t="t" r="r" b="b"/>
            <a:pathLst>
              <a:path w="524510" h="1759585">
                <a:moveTo>
                  <a:pt x="0" y="0"/>
                </a:moveTo>
                <a:lnTo>
                  <a:pt x="524256" y="0"/>
                </a:lnTo>
                <a:lnTo>
                  <a:pt x="524256" y="1759148"/>
                </a:lnTo>
                <a:lnTo>
                  <a:pt x="0" y="175914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132576" y="1828800"/>
            <a:ext cx="521334" cy="970280"/>
          </a:xfrm>
          <a:custGeom>
            <a:avLst/>
            <a:gdLst/>
            <a:ahLst/>
            <a:cxnLst/>
            <a:rect l="l" t="t" r="r" b="b"/>
            <a:pathLst>
              <a:path w="521334" h="970280">
                <a:moveTo>
                  <a:pt x="0" y="0"/>
                </a:moveTo>
                <a:lnTo>
                  <a:pt x="521208" y="0"/>
                </a:lnTo>
                <a:lnTo>
                  <a:pt x="521208" y="969716"/>
                </a:lnTo>
                <a:lnTo>
                  <a:pt x="0" y="969716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60651" y="2798516"/>
            <a:ext cx="4667885" cy="0"/>
          </a:xfrm>
          <a:custGeom>
            <a:avLst/>
            <a:gdLst/>
            <a:ahLst/>
            <a:cxnLst/>
            <a:rect l="l" t="t" r="r" b="b"/>
            <a:pathLst>
              <a:path w="4667884" h="0">
                <a:moveTo>
                  <a:pt x="0" y="0"/>
                </a:moveTo>
                <a:lnTo>
                  <a:pt x="4667261" y="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43136" y="2120900"/>
            <a:ext cx="371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18,21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8018" y="773683"/>
            <a:ext cx="997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8175" algn="l"/>
              </a:tabLst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78,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3	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78,19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07645" y="1560067"/>
            <a:ext cx="371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43,19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2917" y="606044"/>
            <a:ext cx="179705" cy="227203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90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70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335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55449" y="32513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468" y="0"/>
                </a:lnTo>
                <a:lnTo>
                  <a:pt x="83468" y="83468"/>
                </a:lnTo>
                <a:lnTo>
                  <a:pt x="0" y="83468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55449" y="32513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468" y="0"/>
                </a:lnTo>
                <a:lnTo>
                  <a:pt x="83468" y="83468"/>
                </a:lnTo>
                <a:lnTo>
                  <a:pt x="0" y="8346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458257" y="2870707"/>
            <a:ext cx="955675" cy="501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595959"/>
                </a:solidFill>
                <a:latin typeface="Calibri"/>
                <a:cs typeface="Calibri"/>
              </a:rPr>
              <a:t>baseline</a:t>
            </a:r>
            <a:endParaRPr sz="1200">
              <a:latin typeface="Calibri"/>
              <a:cs typeface="Calibri"/>
            </a:endParaRPr>
          </a:p>
          <a:p>
            <a:pPr marL="417195">
              <a:lnSpc>
                <a:spcPct val="100000"/>
              </a:lnSpc>
              <a:spcBef>
                <a:spcPts val="865"/>
              </a:spcBef>
            </a:pPr>
            <a:r>
              <a:rPr dirty="0" sz="1200" spc="5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r>
              <a:rPr dirty="0" sz="1200" spc="-30">
                <a:solidFill>
                  <a:srgbClr val="595959"/>
                </a:solidFill>
                <a:latin typeface="Calibri"/>
                <a:cs typeface="Calibri"/>
              </a:rPr>
              <a:t>b</a:t>
            </a:r>
            <a:r>
              <a:rPr dirty="0" sz="1200" spc="25">
                <a:solidFill>
                  <a:srgbClr val="595959"/>
                </a:solidFill>
                <a:latin typeface="Calibri"/>
                <a:cs typeface="Calibri"/>
              </a:rPr>
              <a:t>la</a:t>
            </a: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t</a:t>
            </a:r>
            <a:r>
              <a:rPr dirty="0" sz="1200" spc="-80">
                <a:solidFill>
                  <a:srgbClr val="595959"/>
                </a:solidFill>
                <a:latin typeface="Calibri"/>
                <a:cs typeface="Calibri"/>
              </a:rPr>
              <a:t>i</a:t>
            </a:r>
            <a:r>
              <a:rPr dirty="0" sz="1200" spc="65">
                <a:solidFill>
                  <a:srgbClr val="595959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9199" y="32513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468" y="0"/>
                </a:lnTo>
                <a:lnTo>
                  <a:pt x="83468" y="83468"/>
                </a:lnTo>
                <a:lnTo>
                  <a:pt x="0" y="83468"/>
                </a:lnTo>
                <a:lnTo>
                  <a:pt x="0" y="0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9199" y="325133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468" y="0"/>
                </a:lnTo>
                <a:lnTo>
                  <a:pt x="83468" y="83468"/>
                </a:lnTo>
                <a:lnTo>
                  <a:pt x="0" y="8346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686938" y="2870707"/>
            <a:ext cx="1675764" cy="501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820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r>
              <a:rPr dirty="0" sz="12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595959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5">
                <a:solidFill>
                  <a:srgbClr val="595959"/>
                </a:solidFill>
                <a:latin typeface="Calibri"/>
                <a:cs typeface="Calibri"/>
              </a:rPr>
              <a:t>Sham</a:t>
            </a:r>
            <a:r>
              <a:rPr dirty="0" sz="12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intervention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9512" y="410295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 h="0">
                <a:moveTo>
                  <a:pt x="0" y="0"/>
                </a:moveTo>
                <a:lnTo>
                  <a:pt x="864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9512" y="352383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 h="0">
                <a:moveTo>
                  <a:pt x="0" y="0"/>
                </a:moveTo>
                <a:lnTo>
                  <a:pt x="864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9512" y="4682077"/>
            <a:ext cx="8641080" cy="0"/>
          </a:xfrm>
          <a:custGeom>
            <a:avLst/>
            <a:gdLst/>
            <a:ahLst/>
            <a:cxnLst/>
            <a:rect l="l" t="t" r="r" b="b"/>
            <a:pathLst>
              <a:path w="8641080" h="0">
                <a:moveTo>
                  <a:pt x="0" y="0"/>
                </a:moveTo>
                <a:lnTo>
                  <a:pt x="8640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0901" y="3545332"/>
            <a:ext cx="743204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027430" marR="5080" indent="-1014730">
              <a:lnSpc>
                <a:spcPts val="1900"/>
              </a:lnSpc>
              <a:spcBef>
                <a:spcPts val="180"/>
              </a:spcBef>
              <a:tabLst>
                <a:tab pos="3947795" algn="l"/>
                <a:tab pos="6800215" algn="l"/>
              </a:tabLst>
            </a:pPr>
            <a:r>
              <a:rPr dirty="0" sz="1600" spc="5" b="1">
                <a:latin typeface="Calibri"/>
                <a:cs typeface="Calibri"/>
              </a:rPr>
              <a:t>G</a:t>
            </a:r>
            <a:r>
              <a:rPr dirty="0" sz="1600" spc="-10" b="1">
                <a:latin typeface="Calibri"/>
                <a:cs typeface="Calibri"/>
              </a:rPr>
              <a:t>e</a:t>
            </a:r>
            <a:r>
              <a:rPr dirty="0" sz="1600" b="1">
                <a:latin typeface="Calibri"/>
                <a:cs typeface="Calibri"/>
              </a:rPr>
              <a:t>o</a:t>
            </a:r>
            <a:r>
              <a:rPr dirty="0" sz="1600" spc="-5" b="1">
                <a:latin typeface="Calibri"/>
                <a:cs typeface="Calibri"/>
              </a:rPr>
              <a:t>m</a:t>
            </a:r>
            <a:r>
              <a:rPr dirty="0" sz="1600" spc="-20" b="1">
                <a:latin typeface="Calibri"/>
                <a:cs typeface="Calibri"/>
              </a:rPr>
              <a:t>e</a:t>
            </a:r>
            <a:r>
              <a:rPr dirty="0" sz="1600" spc="-5" b="1">
                <a:latin typeface="Calibri"/>
                <a:cs typeface="Calibri"/>
              </a:rPr>
              <a:t>t</a:t>
            </a:r>
            <a:r>
              <a:rPr dirty="0" sz="1600" spc="5" b="1">
                <a:latin typeface="Calibri"/>
                <a:cs typeface="Calibri"/>
              </a:rPr>
              <a:t>r</a:t>
            </a:r>
            <a:r>
              <a:rPr dirty="0" sz="1600" spc="-5" b="1">
                <a:latin typeface="Calibri"/>
                <a:cs typeface="Calibri"/>
              </a:rPr>
              <a:t>i</a:t>
            </a:r>
            <a:r>
              <a:rPr dirty="0" sz="1600" b="1">
                <a:latin typeface="Calibri"/>
                <a:cs typeface="Calibri"/>
              </a:rPr>
              <a:t>c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m</a:t>
            </a:r>
            <a:r>
              <a:rPr dirty="0" sz="1600" spc="-10" b="1">
                <a:latin typeface="Calibri"/>
                <a:cs typeface="Calibri"/>
              </a:rPr>
              <a:t>e</a:t>
            </a:r>
            <a:r>
              <a:rPr dirty="0" sz="1600" spc="-5" b="1">
                <a:latin typeface="Calibri"/>
                <a:cs typeface="Calibri"/>
              </a:rPr>
              <a:t>a</a:t>
            </a:r>
            <a:r>
              <a:rPr dirty="0" sz="1600" b="1">
                <a:latin typeface="Calibri"/>
                <a:cs typeface="Calibri"/>
              </a:rPr>
              <a:t>n d</a:t>
            </a:r>
            <a:r>
              <a:rPr dirty="0" sz="1600" spc="-5" b="1">
                <a:latin typeface="Calibri"/>
                <a:cs typeface="Calibri"/>
              </a:rPr>
              <a:t>i</a:t>
            </a:r>
            <a:r>
              <a:rPr dirty="0" sz="1600" spc="5" b="1">
                <a:latin typeface="Calibri"/>
                <a:cs typeface="Calibri"/>
              </a:rPr>
              <a:t>f</a:t>
            </a:r>
            <a:r>
              <a:rPr dirty="0" sz="1600" spc="-25" b="1">
                <a:latin typeface="Calibri"/>
                <a:cs typeface="Calibri"/>
              </a:rPr>
              <a:t>f</a:t>
            </a:r>
            <a:r>
              <a:rPr dirty="0" sz="1600" spc="-10" b="1">
                <a:latin typeface="Calibri"/>
                <a:cs typeface="Calibri"/>
              </a:rPr>
              <a:t>e</a:t>
            </a:r>
            <a:r>
              <a:rPr dirty="0" sz="1600" spc="-15" b="1">
                <a:latin typeface="Calibri"/>
                <a:cs typeface="Calibri"/>
              </a:rPr>
              <a:t>r</a:t>
            </a:r>
            <a:r>
              <a:rPr dirty="0" sz="1600" spc="-10" b="1">
                <a:latin typeface="Calibri"/>
                <a:cs typeface="Calibri"/>
              </a:rPr>
              <a:t>e</a:t>
            </a:r>
            <a:r>
              <a:rPr dirty="0" sz="1600" b="1">
                <a:latin typeface="Calibri"/>
                <a:cs typeface="Calibri"/>
              </a:rPr>
              <a:t>n</a:t>
            </a:r>
            <a:r>
              <a:rPr dirty="0" sz="1600" spc="5" b="1">
                <a:latin typeface="Calibri"/>
                <a:cs typeface="Calibri"/>
              </a:rPr>
              <a:t>c</a:t>
            </a:r>
            <a:r>
              <a:rPr dirty="0" sz="1600" b="1">
                <a:latin typeface="Calibri"/>
                <a:cs typeface="Calibri"/>
              </a:rPr>
              <a:t>e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20" b="1">
                <a:latin typeface="Calibri"/>
                <a:cs typeface="Calibri"/>
              </a:rPr>
              <a:t>a</a:t>
            </a:r>
            <a:r>
              <a:rPr dirty="0" sz="1600" b="1">
                <a:latin typeface="Calibri"/>
                <a:cs typeface="Calibri"/>
              </a:rPr>
              <a:t>t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6	95%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CI	</a:t>
            </a:r>
            <a:r>
              <a:rPr dirty="0" sz="1600" spc="-40" b="1">
                <a:latin typeface="Calibri"/>
                <a:cs typeface="Calibri"/>
              </a:rPr>
              <a:t>P</a:t>
            </a:r>
            <a:r>
              <a:rPr dirty="0" sz="1600" spc="-15" b="1">
                <a:latin typeface="Calibri"/>
                <a:cs typeface="Calibri"/>
              </a:rPr>
              <a:t>-</a:t>
            </a:r>
            <a:r>
              <a:rPr dirty="0" sz="1600" spc="-20" b="1">
                <a:latin typeface="Calibri"/>
                <a:cs typeface="Calibri"/>
              </a:rPr>
              <a:t>v</a:t>
            </a:r>
            <a:r>
              <a:rPr dirty="0" sz="1600" spc="-5" b="1">
                <a:latin typeface="Calibri"/>
                <a:cs typeface="Calibri"/>
              </a:rPr>
              <a:t>a</a:t>
            </a:r>
            <a:r>
              <a:rPr dirty="0" sz="1600" spc="-10" b="1">
                <a:latin typeface="Calibri"/>
                <a:cs typeface="Calibri"/>
              </a:rPr>
              <a:t>l</a:t>
            </a:r>
            <a:r>
              <a:rPr dirty="0" sz="1600" b="1">
                <a:latin typeface="Calibri"/>
                <a:cs typeface="Calibri"/>
              </a:rPr>
              <a:t>ue  </a:t>
            </a:r>
            <a:r>
              <a:rPr dirty="0" sz="1600" spc="-5" b="1">
                <a:latin typeface="Calibri"/>
                <a:cs typeface="Calibri"/>
              </a:rPr>
              <a:t>months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9512" y="4109307"/>
            <a:ext cx="8641080" cy="566420"/>
          </a:xfrm>
          <a:prstGeom prst="rect">
            <a:avLst/>
          </a:prstGeom>
          <a:solidFill>
            <a:srgbClr val="000000">
              <a:alpha val="19999"/>
            </a:srgbClr>
          </a:solidFill>
        </p:spPr>
        <p:txBody>
          <a:bodyPr wrap="square" lIns="0" tIns="27939" rIns="0" bIns="0" rtlCol="0" vert="horz">
            <a:spAutoFit/>
          </a:bodyPr>
          <a:lstStyle/>
          <a:p>
            <a:pPr algn="ctr" marL="176530">
              <a:lnSpc>
                <a:spcPct val="100000"/>
              </a:lnSpc>
              <a:spcBef>
                <a:spcPts val="219"/>
              </a:spcBef>
              <a:tabLst>
                <a:tab pos="2799715" algn="l"/>
                <a:tab pos="5760085" algn="l"/>
              </a:tabLst>
            </a:pPr>
            <a:r>
              <a:rPr dirty="0" sz="1600" spc="-5">
                <a:latin typeface="Calibri"/>
                <a:cs typeface="Calibri"/>
              </a:rPr>
              <a:t>0.25	0.15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- </a:t>
            </a:r>
            <a:r>
              <a:rPr dirty="0" sz="1600" spc="-5">
                <a:latin typeface="Calibri"/>
                <a:cs typeface="Calibri"/>
              </a:rPr>
              <a:t>0.42	</a:t>
            </a:r>
            <a:r>
              <a:rPr dirty="0" sz="1600">
                <a:latin typeface="Calibri"/>
                <a:cs typeface="Calibri"/>
              </a:rPr>
              <a:t>&lt;</a:t>
            </a:r>
            <a:r>
              <a:rPr dirty="0" sz="1600" spc="-5">
                <a:latin typeface="Calibri"/>
                <a:cs typeface="Calibri"/>
              </a:rPr>
              <a:t> 0.0001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615759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Secondary </a:t>
            </a:r>
            <a:r>
              <a:rPr dirty="0" sz="2800" spc="-10"/>
              <a:t>outcomes </a:t>
            </a:r>
            <a:r>
              <a:rPr dirty="0" sz="2800"/>
              <a:t>: </a:t>
            </a:r>
            <a:r>
              <a:rPr dirty="0" sz="2800" spc="-25"/>
              <a:t>AFEQT </a:t>
            </a:r>
            <a:r>
              <a:rPr dirty="0" sz="2800" spc="-15"/>
              <a:t>at </a:t>
            </a:r>
            <a:r>
              <a:rPr dirty="0" sz="2800"/>
              <a:t>6</a:t>
            </a:r>
            <a:r>
              <a:rPr dirty="0" sz="2800" spc="55"/>
              <a:t> </a:t>
            </a:r>
            <a:r>
              <a:rPr dirty="0" sz="2800" spc="-10"/>
              <a:t>months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96098" y="987573"/>
            <a:ext cx="8424935" cy="3312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8704" y="2282951"/>
            <a:ext cx="5647944" cy="368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2965" y="2308706"/>
            <a:ext cx="5544820" cy="263525"/>
          </a:xfrm>
          <a:custGeom>
            <a:avLst/>
            <a:gdLst/>
            <a:ahLst/>
            <a:cxnLst/>
            <a:rect l="l" t="t" r="r" b="b"/>
            <a:pathLst>
              <a:path w="5544820" h="263525">
                <a:moveTo>
                  <a:pt x="0" y="0"/>
                </a:moveTo>
                <a:lnTo>
                  <a:pt x="5544615" y="0"/>
                </a:lnTo>
                <a:lnTo>
                  <a:pt x="5544615" y="263043"/>
                </a:lnTo>
                <a:lnTo>
                  <a:pt x="0" y="263043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9019"/>
            </a:srgbClr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161734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Key</a:t>
            </a:r>
            <a:r>
              <a:rPr dirty="0" spc="-60"/>
              <a:t> </a:t>
            </a:r>
            <a:r>
              <a:rPr dirty="0" spc="-10"/>
              <a:t>messages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39" y="921003"/>
            <a:ext cx="7729220" cy="378079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6350">
              <a:lnSpc>
                <a:spcPct val="101400"/>
              </a:lnSpc>
              <a:spcBef>
                <a:spcPts val="50"/>
              </a:spcBef>
            </a:pPr>
            <a:r>
              <a:rPr dirty="0" sz="2800" spc="-10" b="1">
                <a:latin typeface="Calibri"/>
                <a:cs typeface="Calibri"/>
              </a:rPr>
              <a:t>PVI resulted </a:t>
            </a:r>
            <a:r>
              <a:rPr dirty="0" sz="2800" spc="-5" b="1">
                <a:latin typeface="Calibri"/>
                <a:cs typeface="Calibri"/>
              </a:rPr>
              <a:t>in </a:t>
            </a:r>
            <a:r>
              <a:rPr dirty="0" sz="2800" b="1">
                <a:latin typeface="Calibri"/>
                <a:cs typeface="Calibri"/>
              </a:rPr>
              <a:t>a </a:t>
            </a:r>
            <a:r>
              <a:rPr dirty="0" sz="2800" spc="-5" b="1">
                <a:latin typeface="Calibri"/>
                <a:cs typeface="Calibri"/>
              </a:rPr>
              <a:t>clinically </a:t>
            </a:r>
            <a:r>
              <a:rPr dirty="0" sz="2800" spc="-10" b="1">
                <a:latin typeface="Calibri"/>
                <a:cs typeface="Calibri"/>
              </a:rPr>
              <a:t>important </a:t>
            </a:r>
            <a:r>
              <a:rPr dirty="0" sz="2800" b="1">
                <a:latin typeface="Calibri"/>
                <a:cs typeface="Calibri"/>
              </a:rPr>
              <a:t>and </a:t>
            </a:r>
            <a:r>
              <a:rPr dirty="0" sz="2800" spc="-15" b="1">
                <a:latin typeface="Calibri"/>
                <a:cs typeface="Calibri"/>
              </a:rPr>
              <a:t>statistically  </a:t>
            </a:r>
            <a:r>
              <a:rPr dirty="0" sz="2800" spc="-10" b="1">
                <a:latin typeface="Calibri"/>
                <a:cs typeface="Calibri"/>
              </a:rPr>
              <a:t>significant </a:t>
            </a:r>
            <a:r>
              <a:rPr dirty="0" sz="2800" spc="-5" b="1">
                <a:latin typeface="Calibri"/>
                <a:cs typeface="Calibri"/>
              </a:rPr>
              <a:t>decrease in </a:t>
            </a:r>
            <a:r>
              <a:rPr dirty="0" sz="2800" b="1">
                <a:latin typeface="Calibri"/>
                <a:cs typeface="Calibri"/>
              </a:rPr>
              <a:t>AF</a:t>
            </a:r>
            <a:r>
              <a:rPr dirty="0" sz="2800" spc="3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burden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Calibri"/>
              <a:cs typeface="Calibri"/>
            </a:endParaRPr>
          </a:p>
          <a:p>
            <a:pPr marL="12700" marR="5080">
              <a:lnSpc>
                <a:spcPct val="101400"/>
              </a:lnSpc>
              <a:tabLst>
                <a:tab pos="841375" algn="l"/>
                <a:tab pos="2388870" algn="l"/>
                <a:tab pos="3003550" algn="l"/>
                <a:tab pos="4956175" algn="l"/>
                <a:tab pos="7437120" algn="l"/>
              </a:tabLst>
            </a:pPr>
            <a:r>
              <a:rPr dirty="0" sz="2800" spc="-20" b="1">
                <a:latin typeface="Calibri"/>
                <a:cs typeface="Calibri"/>
              </a:rPr>
              <a:t>P</a:t>
            </a:r>
            <a:r>
              <a:rPr dirty="0" sz="2800" spc="-10" b="1">
                <a:latin typeface="Calibri"/>
                <a:cs typeface="Calibri"/>
              </a:rPr>
              <a:t>V</a:t>
            </a:r>
            <a:r>
              <a:rPr dirty="0" sz="2800" b="1">
                <a:latin typeface="Calibri"/>
                <a:cs typeface="Calibri"/>
              </a:rPr>
              <a:t>I	</a:t>
            </a:r>
            <a:r>
              <a:rPr dirty="0" sz="2800" spc="-30" b="1">
                <a:latin typeface="Calibri"/>
                <a:cs typeface="Calibri"/>
              </a:rPr>
              <a:t>r</a:t>
            </a:r>
            <a:r>
              <a:rPr dirty="0" sz="2800" b="1">
                <a:latin typeface="Calibri"/>
                <a:cs typeface="Calibri"/>
              </a:rPr>
              <a:t>e</a:t>
            </a:r>
            <a:r>
              <a:rPr dirty="0" sz="2800" spc="-10" b="1">
                <a:latin typeface="Calibri"/>
                <a:cs typeface="Calibri"/>
              </a:rPr>
              <a:t>s</a:t>
            </a:r>
            <a:r>
              <a:rPr dirty="0" sz="2800" spc="-5" b="1">
                <a:latin typeface="Calibri"/>
                <a:cs typeface="Calibri"/>
              </a:rPr>
              <a:t>u</a:t>
            </a:r>
            <a:r>
              <a:rPr dirty="0" sz="2800" b="1">
                <a:latin typeface="Calibri"/>
                <a:cs typeface="Calibri"/>
              </a:rPr>
              <a:t>l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b="1">
                <a:latin typeface="Calibri"/>
                <a:cs typeface="Calibri"/>
              </a:rPr>
              <a:t>ed	</a:t>
            </a:r>
            <a:r>
              <a:rPr dirty="0" sz="2800" spc="-5" b="1">
                <a:latin typeface="Calibri"/>
                <a:cs typeface="Calibri"/>
              </a:rPr>
              <a:t>i</a:t>
            </a:r>
            <a:r>
              <a:rPr dirty="0" sz="2800" b="1">
                <a:latin typeface="Calibri"/>
                <a:cs typeface="Calibri"/>
              </a:rPr>
              <a:t>n	</a:t>
            </a:r>
            <a:r>
              <a:rPr dirty="0" sz="2800" spc="-5" b="1">
                <a:latin typeface="Calibri"/>
                <a:cs typeface="Calibri"/>
              </a:rPr>
              <a:t>su</a:t>
            </a:r>
            <a:r>
              <a:rPr dirty="0" sz="2800" spc="-20" b="1">
                <a:latin typeface="Calibri"/>
                <a:cs typeface="Calibri"/>
              </a:rPr>
              <a:t>b</a:t>
            </a:r>
            <a:r>
              <a:rPr dirty="0" sz="2800" spc="-40" b="1">
                <a:latin typeface="Calibri"/>
                <a:cs typeface="Calibri"/>
              </a:rPr>
              <a:t>s</a:t>
            </a:r>
            <a:r>
              <a:rPr dirty="0" sz="2800" spc="-25" b="1">
                <a:latin typeface="Calibri"/>
                <a:cs typeface="Calibri"/>
              </a:rPr>
              <a:t>t</a:t>
            </a:r>
            <a:r>
              <a:rPr dirty="0" sz="2800" b="1">
                <a:latin typeface="Calibri"/>
                <a:cs typeface="Calibri"/>
              </a:rPr>
              <a:t>a</a:t>
            </a:r>
            <a:r>
              <a:rPr dirty="0" sz="2800" spc="-30" b="1">
                <a:latin typeface="Calibri"/>
                <a:cs typeface="Calibri"/>
              </a:rPr>
              <a:t>n</a:t>
            </a:r>
            <a:r>
              <a:rPr dirty="0" sz="2800" b="1">
                <a:latin typeface="Calibri"/>
                <a:cs typeface="Calibri"/>
              </a:rPr>
              <a:t>t</a:t>
            </a:r>
            <a:r>
              <a:rPr dirty="0" sz="2800" spc="-5" b="1">
                <a:latin typeface="Calibri"/>
                <a:cs typeface="Calibri"/>
              </a:rPr>
              <a:t>i</a:t>
            </a:r>
            <a:r>
              <a:rPr dirty="0" sz="2800" b="1">
                <a:latin typeface="Calibri"/>
                <a:cs typeface="Calibri"/>
              </a:rPr>
              <a:t>al	</a:t>
            </a:r>
            <a:r>
              <a:rPr dirty="0" sz="2800" spc="-5" b="1">
                <a:latin typeface="Calibri"/>
                <a:cs typeface="Calibri"/>
              </a:rPr>
              <a:t>imp</a:t>
            </a:r>
            <a:r>
              <a:rPr dirty="0" sz="2800" spc="-35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o</a:t>
            </a:r>
            <a:r>
              <a:rPr dirty="0" sz="2800" spc="-30" b="1">
                <a:latin typeface="Calibri"/>
                <a:cs typeface="Calibri"/>
              </a:rPr>
              <a:t>v</a:t>
            </a:r>
            <a:r>
              <a:rPr dirty="0" sz="2800" b="1">
                <a:latin typeface="Calibri"/>
                <a:cs typeface="Calibri"/>
              </a:rPr>
              <a:t>e</a:t>
            </a:r>
            <a:r>
              <a:rPr dirty="0" sz="2800" spc="-5" b="1">
                <a:latin typeface="Calibri"/>
                <a:cs typeface="Calibri"/>
              </a:rPr>
              <a:t>m</a:t>
            </a:r>
            <a:r>
              <a:rPr dirty="0" sz="2800" b="1">
                <a:latin typeface="Calibri"/>
                <a:cs typeface="Calibri"/>
              </a:rPr>
              <a:t>e</a:t>
            </a:r>
            <a:r>
              <a:rPr dirty="0" sz="2800" spc="-30" b="1">
                <a:latin typeface="Calibri"/>
                <a:cs typeface="Calibri"/>
              </a:rPr>
              <a:t>n</a:t>
            </a:r>
            <a:r>
              <a:rPr dirty="0" sz="2800" spc="5" b="1">
                <a:latin typeface="Calibri"/>
                <a:cs typeface="Calibri"/>
              </a:rPr>
              <a:t>t</a:t>
            </a:r>
            <a:r>
              <a:rPr dirty="0" sz="2800" b="1">
                <a:latin typeface="Calibri"/>
                <a:cs typeface="Calibri"/>
              </a:rPr>
              <a:t>s	</a:t>
            </a:r>
            <a:r>
              <a:rPr dirty="0" sz="2800" spc="-5" b="1">
                <a:latin typeface="Calibri"/>
                <a:cs typeface="Calibri"/>
              </a:rPr>
              <a:t>in  </a:t>
            </a:r>
            <a:r>
              <a:rPr dirty="0" sz="2800" spc="-15" b="1">
                <a:latin typeface="Calibri"/>
                <a:cs typeface="Calibri"/>
              </a:rPr>
              <a:t>symptoms </a:t>
            </a:r>
            <a:r>
              <a:rPr dirty="0" sz="2800" b="1">
                <a:latin typeface="Calibri"/>
                <a:cs typeface="Calibri"/>
              </a:rPr>
              <a:t>and quality </a:t>
            </a:r>
            <a:r>
              <a:rPr dirty="0" sz="2800" spc="-5" b="1">
                <a:latin typeface="Calibri"/>
                <a:cs typeface="Calibri"/>
              </a:rPr>
              <a:t>of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life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50">
              <a:latin typeface="Calibri"/>
              <a:cs typeface="Calibri"/>
            </a:endParaRPr>
          </a:p>
          <a:p>
            <a:pPr marL="12700" marR="5080">
              <a:lnSpc>
                <a:spcPts val="3310"/>
              </a:lnSpc>
            </a:pPr>
            <a:r>
              <a:rPr dirty="0" sz="2800" spc="-45" b="1">
                <a:latin typeface="Calibri"/>
                <a:cs typeface="Calibri"/>
              </a:rPr>
              <a:t>At </a:t>
            </a:r>
            <a:r>
              <a:rPr dirty="0" sz="2800" b="1">
                <a:latin typeface="Calibri"/>
                <a:cs typeface="Calibri"/>
              </a:rPr>
              <a:t>6 </a:t>
            </a:r>
            <a:r>
              <a:rPr dirty="0" sz="2800" spc="-10" b="1">
                <a:latin typeface="Calibri"/>
                <a:cs typeface="Calibri"/>
              </a:rPr>
              <a:t>months </a:t>
            </a:r>
            <a:r>
              <a:rPr dirty="0" sz="2800" spc="-15" b="1">
                <a:latin typeface="Calibri"/>
                <a:cs typeface="Calibri"/>
              </a:rPr>
              <a:t>follow-up </a:t>
            </a:r>
            <a:r>
              <a:rPr dirty="0" sz="2800" spc="-5" b="1">
                <a:latin typeface="Calibri"/>
                <a:cs typeface="Calibri"/>
              </a:rPr>
              <a:t>this </a:t>
            </a:r>
            <a:r>
              <a:rPr dirty="0" sz="2800" spc="-10" b="1">
                <a:latin typeface="Calibri"/>
                <a:cs typeface="Calibri"/>
              </a:rPr>
              <a:t>study </a:t>
            </a:r>
            <a:r>
              <a:rPr dirty="0" sz="2800" b="1">
                <a:latin typeface="Calibri"/>
                <a:cs typeface="Calibri"/>
              </a:rPr>
              <a:t>has </a:t>
            </a:r>
            <a:r>
              <a:rPr dirty="0" sz="2800" spc="-15" b="1">
                <a:latin typeface="Calibri"/>
                <a:cs typeface="Calibri"/>
              </a:rPr>
              <a:t>demonstrated  </a:t>
            </a:r>
            <a:r>
              <a:rPr dirty="0" sz="2800" spc="-5" b="1">
                <a:latin typeface="Calibri"/>
                <a:cs typeface="Calibri"/>
              </a:rPr>
              <a:t>no clinically </a:t>
            </a:r>
            <a:r>
              <a:rPr dirty="0" sz="2800" spc="-15" b="1">
                <a:latin typeface="Calibri"/>
                <a:cs typeface="Calibri"/>
              </a:rPr>
              <a:t>relevant </a:t>
            </a:r>
            <a:r>
              <a:rPr dirty="0" sz="2800" spc="-5" b="1">
                <a:latin typeface="Calibri"/>
                <a:cs typeface="Calibri"/>
              </a:rPr>
              <a:t>placebo </a:t>
            </a:r>
            <a:r>
              <a:rPr dirty="0" sz="2800" spc="-15" b="1">
                <a:latin typeface="Calibri"/>
                <a:cs typeface="Calibri"/>
              </a:rPr>
              <a:t>effect </a:t>
            </a:r>
            <a:r>
              <a:rPr dirty="0" sz="2800" b="1">
                <a:latin typeface="Calibri"/>
                <a:cs typeface="Calibri"/>
              </a:rPr>
              <a:t>with</a:t>
            </a:r>
            <a:r>
              <a:rPr dirty="0" sz="2800" spc="4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PVI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2024-09-02T14:09:55Z</dcterms:created>
  <dcterms:modified xsi:type="dcterms:W3CDTF">2024-09-02T14:09:55Z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2024-09-01T00:00:00Z</vt:filetime>
  </property>
  <property fmtid="{D5CDD505-2E9C-101B-9397-08002B2CF9AE}" pid="3" name="LastSaved">
    <vt:filetime>2024-09-02T00:00:00Z</vt:filetime>
  </property>
</Properties>
</file>