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Default Extension="jpg" ContentType="image/jpg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9144000" cy="5143500"/>
  <p:notesSz cx="9144000" cy="5143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AE1022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AE1022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AE1022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51434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2739" y="360171"/>
            <a:ext cx="8338520" cy="36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AE1022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2739" y="884427"/>
            <a:ext cx="8338520" cy="3393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5" Type="http://schemas.openxmlformats.org/officeDocument/2006/relationships/image" Target="../media/image5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g"/><Relationship Id="rId3" Type="http://schemas.openxmlformats.org/officeDocument/2006/relationships/image" Target="../media/image7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0909" y="923035"/>
            <a:ext cx="5558790" cy="7569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-5"/>
              <a:t>THE SHAM-PVI</a:t>
            </a:r>
            <a:r>
              <a:rPr dirty="0" sz="4800" spc="-85"/>
              <a:t> </a:t>
            </a:r>
            <a:r>
              <a:rPr dirty="0" sz="4800" spc="-35"/>
              <a:t>STUDY</a:t>
            </a:r>
            <a:endParaRPr sz="4800"/>
          </a:p>
        </p:txBody>
      </p:sp>
      <p:sp>
        <p:nvSpPr>
          <p:cNvPr id="3" name="object 3"/>
          <p:cNvSpPr txBox="1"/>
          <p:nvPr/>
        </p:nvSpPr>
        <p:spPr>
          <a:xfrm>
            <a:off x="1050340" y="2039620"/>
            <a:ext cx="6584950" cy="2046605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74930" marR="830580">
              <a:lnSpc>
                <a:spcPts val="1900"/>
              </a:lnSpc>
              <a:spcBef>
                <a:spcPts val="180"/>
              </a:spcBef>
            </a:pPr>
            <a:r>
              <a:rPr dirty="0" sz="1600" b="1">
                <a:latin typeface="Calibri"/>
                <a:cs typeface="Calibri"/>
              </a:rPr>
              <a:t>A </a:t>
            </a:r>
            <a:r>
              <a:rPr dirty="0" sz="1600" spc="-10" b="1">
                <a:latin typeface="Calibri"/>
                <a:cs typeface="Calibri"/>
              </a:rPr>
              <a:t>randomized sham-controlled </a:t>
            </a:r>
            <a:r>
              <a:rPr dirty="0" sz="1600" spc="-5" b="1">
                <a:latin typeface="Calibri"/>
                <a:cs typeface="Calibri"/>
              </a:rPr>
              <a:t>study </a:t>
            </a:r>
            <a:r>
              <a:rPr dirty="0" sz="1600" b="1">
                <a:latin typeface="Calibri"/>
                <a:cs typeface="Calibri"/>
              </a:rPr>
              <a:t>of </a:t>
            </a:r>
            <a:r>
              <a:rPr dirty="0" sz="1600" spc="-5" b="1">
                <a:latin typeface="Calibri"/>
                <a:cs typeface="Calibri"/>
              </a:rPr>
              <a:t>pulmonary </a:t>
            </a:r>
            <a:r>
              <a:rPr dirty="0" sz="1600" spc="-10" b="1">
                <a:latin typeface="Calibri"/>
                <a:cs typeface="Calibri"/>
              </a:rPr>
              <a:t>vein isolation </a:t>
            </a:r>
            <a:r>
              <a:rPr dirty="0" sz="1600" spc="-5" b="1">
                <a:latin typeface="Calibri"/>
                <a:cs typeface="Calibri"/>
              </a:rPr>
              <a:t>in  </a:t>
            </a:r>
            <a:r>
              <a:rPr dirty="0" sz="1600" spc="-10" b="1">
                <a:latin typeface="Calibri"/>
                <a:cs typeface="Calibri"/>
              </a:rPr>
              <a:t>symptomatic atrial</a:t>
            </a:r>
            <a:r>
              <a:rPr dirty="0" sz="1600" spc="5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fibrillation</a:t>
            </a:r>
            <a:endParaRPr sz="1600">
              <a:latin typeface="Calibri"/>
              <a:cs typeface="Calibri"/>
            </a:endParaRPr>
          </a:p>
          <a:p>
            <a:pPr marL="12700" marR="5080" indent="38735">
              <a:lnSpc>
                <a:spcPct val="204999"/>
              </a:lnSpc>
              <a:spcBef>
                <a:spcPts val="55"/>
              </a:spcBef>
            </a:pPr>
            <a:r>
              <a:rPr dirty="0" sz="1600" spc="-5">
                <a:latin typeface="Calibri"/>
                <a:cs typeface="Calibri"/>
              </a:rPr>
              <a:t>Sources </a:t>
            </a:r>
            <a:r>
              <a:rPr dirty="0" sz="1600">
                <a:latin typeface="Calibri"/>
                <a:cs typeface="Calibri"/>
              </a:rPr>
              <a:t>of </a:t>
            </a:r>
            <a:r>
              <a:rPr dirty="0" sz="1600" spc="-5">
                <a:latin typeface="Calibri"/>
                <a:cs typeface="Calibri"/>
              </a:rPr>
              <a:t>funding </a:t>
            </a:r>
            <a:r>
              <a:rPr dirty="0" sz="1600">
                <a:latin typeface="Calibri"/>
                <a:cs typeface="Calibri"/>
              </a:rPr>
              <a:t>: </a:t>
            </a:r>
            <a:r>
              <a:rPr dirty="0" sz="1600" spc="-5">
                <a:latin typeface="Calibri"/>
                <a:cs typeface="Calibri"/>
              </a:rPr>
              <a:t>Eastbourne Cardiology </a:t>
            </a:r>
            <a:r>
              <a:rPr dirty="0" sz="1600" spc="-10">
                <a:latin typeface="Calibri"/>
                <a:cs typeface="Calibri"/>
              </a:rPr>
              <a:t>Research </a:t>
            </a:r>
            <a:r>
              <a:rPr dirty="0" sz="1600" spc="-5">
                <a:latin typeface="Calibri"/>
                <a:cs typeface="Calibri"/>
              </a:rPr>
              <a:t>Charity Fund </a:t>
            </a:r>
            <a:r>
              <a:rPr dirty="0" sz="1600">
                <a:latin typeface="Calibri"/>
                <a:cs typeface="Calibri"/>
              </a:rPr>
              <a:t>&amp; </a:t>
            </a:r>
            <a:r>
              <a:rPr dirty="0" sz="1600" spc="-5">
                <a:latin typeface="Calibri"/>
                <a:cs typeface="Calibri"/>
              </a:rPr>
              <a:t>Medtronic  </a:t>
            </a:r>
            <a:r>
              <a:rPr dirty="0" sz="1600">
                <a:latin typeface="Calibri"/>
                <a:cs typeface="Calibri"/>
              </a:rPr>
              <a:t>Dr </a:t>
            </a:r>
            <a:r>
              <a:rPr dirty="0" sz="1600" spc="-5">
                <a:latin typeface="Calibri"/>
                <a:cs typeface="Calibri"/>
              </a:rPr>
              <a:t>Rajdip Dulai </a:t>
            </a:r>
            <a:r>
              <a:rPr dirty="0" sz="1600">
                <a:latin typeface="Calibri"/>
                <a:cs typeface="Calibri"/>
              </a:rPr>
              <a:t>/ </a:t>
            </a:r>
            <a:r>
              <a:rPr dirty="0" sz="1600" spc="-5">
                <a:latin typeface="Calibri"/>
                <a:cs typeface="Calibri"/>
              </a:rPr>
              <a:t>PI </a:t>
            </a:r>
            <a:r>
              <a:rPr dirty="0" sz="1600">
                <a:latin typeface="Calibri"/>
                <a:cs typeface="Calibri"/>
              </a:rPr>
              <a:t>- Dr </a:t>
            </a:r>
            <a:r>
              <a:rPr dirty="0" sz="1600" spc="-5">
                <a:latin typeface="Calibri"/>
                <a:cs typeface="Calibri"/>
              </a:rPr>
              <a:t>Rick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Veasey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750">
              <a:latin typeface="Calibri"/>
              <a:cs typeface="Calibri"/>
            </a:endParaRPr>
          </a:p>
          <a:p>
            <a:pPr marL="26034">
              <a:lnSpc>
                <a:spcPct val="100000"/>
              </a:lnSpc>
            </a:pPr>
            <a:r>
              <a:rPr dirty="0" sz="1600" spc="-5">
                <a:solidFill>
                  <a:srgbClr val="AE1022"/>
                </a:solidFill>
                <a:latin typeface="Calibri"/>
                <a:cs typeface="Calibri"/>
              </a:rPr>
              <a:t>01/09/2024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3357" y="259587"/>
            <a:ext cx="3335654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10"/>
              <a:t>Declaration </a:t>
            </a:r>
            <a:r>
              <a:rPr dirty="0" sz="2800" spc="-5"/>
              <a:t>of</a:t>
            </a:r>
            <a:r>
              <a:rPr dirty="0" sz="2800" spc="-30"/>
              <a:t> </a:t>
            </a:r>
            <a:r>
              <a:rPr dirty="0" sz="2800" spc="-20"/>
              <a:t>Interest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402590" y="923035"/>
            <a:ext cx="887094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3675" indent="-180975">
              <a:lnSpc>
                <a:spcPct val="100000"/>
              </a:lnSpc>
              <a:spcBef>
                <a:spcPts val="100"/>
              </a:spcBef>
              <a:buClr>
                <a:srgbClr val="C00000"/>
              </a:buClr>
              <a:buFont typeface="Arial"/>
              <a:buChar char="•"/>
              <a:tabLst>
                <a:tab pos="193675" algn="l"/>
              </a:tabLst>
            </a:pPr>
            <a:r>
              <a:rPr dirty="0" sz="2400" spc="-10" b="1">
                <a:latin typeface="Calibri"/>
                <a:cs typeface="Calibri"/>
              </a:rPr>
              <a:t>N</a:t>
            </a:r>
            <a:r>
              <a:rPr dirty="0" sz="2400" spc="-5" b="1">
                <a:latin typeface="Calibri"/>
                <a:cs typeface="Calibri"/>
              </a:rPr>
              <a:t>on</a:t>
            </a:r>
            <a:r>
              <a:rPr dirty="0" sz="2400" b="1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739" y="131571"/>
            <a:ext cx="1169035" cy="360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Headlines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2739" y="884427"/>
            <a:ext cx="7402830" cy="3393440"/>
          </a:xfrm>
          <a:prstGeom prst="rect">
            <a:avLst/>
          </a:prstGeom>
        </p:spPr>
        <p:txBody>
          <a:bodyPr wrap="square" lIns="0" tIns="6159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1600" spc="-5" b="1">
                <a:latin typeface="Calibri"/>
                <a:cs typeface="Calibri"/>
              </a:rPr>
              <a:t>Importance</a:t>
            </a:r>
            <a:r>
              <a:rPr dirty="0" sz="1600" spc="-15" b="1">
                <a:latin typeface="Calibri"/>
                <a:cs typeface="Calibri"/>
              </a:rPr>
              <a:t> </a:t>
            </a:r>
            <a:r>
              <a:rPr dirty="0" sz="1600" b="1">
                <a:latin typeface="Calibri"/>
                <a:cs typeface="Calibri"/>
              </a:rPr>
              <a:t>:</a:t>
            </a:r>
            <a:endParaRPr sz="16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380"/>
              </a:spcBef>
              <a:buClr>
                <a:srgbClr val="C00000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600" spc="-15" b="1">
                <a:latin typeface="Calibri"/>
                <a:cs typeface="Calibri"/>
              </a:rPr>
              <a:t>Estimated </a:t>
            </a:r>
            <a:r>
              <a:rPr dirty="0" sz="1600" spc="-5" b="1">
                <a:latin typeface="Calibri"/>
                <a:cs typeface="Calibri"/>
              </a:rPr>
              <a:t>50,000 and 75,000 </a:t>
            </a:r>
            <a:r>
              <a:rPr dirty="0" sz="1600" b="1">
                <a:latin typeface="Calibri"/>
                <a:cs typeface="Calibri"/>
              </a:rPr>
              <a:t>AF </a:t>
            </a:r>
            <a:r>
              <a:rPr dirty="0" sz="1600" spc="-10" b="1">
                <a:latin typeface="Calibri"/>
                <a:cs typeface="Calibri"/>
              </a:rPr>
              <a:t>ablations </a:t>
            </a:r>
            <a:r>
              <a:rPr dirty="0" sz="1600" b="1">
                <a:latin typeface="Calibri"/>
                <a:cs typeface="Calibri"/>
              </a:rPr>
              <a:t>a </a:t>
            </a:r>
            <a:r>
              <a:rPr dirty="0" sz="1600" spc="-10" b="1">
                <a:latin typeface="Calibri"/>
                <a:cs typeface="Calibri"/>
              </a:rPr>
              <a:t>year </a:t>
            </a:r>
            <a:r>
              <a:rPr dirty="0" sz="1600" spc="-5" b="1">
                <a:latin typeface="Calibri"/>
                <a:cs typeface="Calibri"/>
              </a:rPr>
              <a:t>in Europe and</a:t>
            </a:r>
            <a:r>
              <a:rPr dirty="0" sz="1600" spc="85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USA</a:t>
            </a:r>
            <a:endParaRPr sz="1600">
              <a:latin typeface="Calibri"/>
              <a:cs typeface="Calibri"/>
            </a:endParaRPr>
          </a:p>
          <a:p>
            <a:pPr marL="298450" marR="7620" indent="-285750">
              <a:lnSpc>
                <a:spcPts val="1900"/>
              </a:lnSpc>
              <a:spcBef>
                <a:spcPts val="465"/>
              </a:spcBef>
              <a:buClr>
                <a:srgbClr val="C00000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600" spc="-10" b="1">
                <a:latin typeface="Calibri"/>
                <a:cs typeface="Calibri"/>
              </a:rPr>
              <a:t>There are </a:t>
            </a:r>
            <a:r>
              <a:rPr dirty="0" sz="1600" spc="-5" b="1">
                <a:latin typeface="Calibri"/>
                <a:cs typeface="Calibri"/>
              </a:rPr>
              <a:t>concerns </a:t>
            </a:r>
            <a:r>
              <a:rPr dirty="0" sz="1600" spc="-10" b="1">
                <a:latin typeface="Calibri"/>
                <a:cs typeface="Calibri"/>
              </a:rPr>
              <a:t>that </a:t>
            </a:r>
            <a:r>
              <a:rPr dirty="0" sz="1600" spc="-5" b="1">
                <a:latin typeface="Calibri"/>
                <a:cs typeface="Calibri"/>
              </a:rPr>
              <a:t>pulmonary </a:t>
            </a:r>
            <a:r>
              <a:rPr dirty="0" sz="1600" spc="-10" b="1">
                <a:latin typeface="Calibri"/>
                <a:cs typeface="Calibri"/>
              </a:rPr>
              <a:t>vein isolation </a:t>
            </a:r>
            <a:r>
              <a:rPr dirty="0" sz="1600" spc="-5" b="1">
                <a:latin typeface="Calibri"/>
                <a:cs typeface="Calibri"/>
              </a:rPr>
              <a:t>(PVI) </a:t>
            </a:r>
            <a:r>
              <a:rPr dirty="0" sz="1600" spc="-10" b="1">
                <a:latin typeface="Calibri"/>
                <a:cs typeface="Calibri"/>
              </a:rPr>
              <a:t>for atrial fibrillation </a:t>
            </a:r>
            <a:r>
              <a:rPr dirty="0" sz="1600" b="1">
                <a:latin typeface="Calibri"/>
                <a:cs typeface="Calibri"/>
              </a:rPr>
              <a:t>(AF) </a:t>
            </a:r>
            <a:r>
              <a:rPr dirty="0" sz="1600" spc="-15" b="1">
                <a:latin typeface="Calibri"/>
                <a:cs typeface="Calibri"/>
              </a:rPr>
              <a:t>may  </a:t>
            </a:r>
            <a:r>
              <a:rPr dirty="0" sz="1600" spc="-10" b="1">
                <a:latin typeface="Calibri"/>
                <a:cs typeface="Calibri"/>
              </a:rPr>
              <a:t>have </a:t>
            </a:r>
            <a:r>
              <a:rPr dirty="0" sz="1600" b="1">
                <a:latin typeface="Calibri"/>
                <a:cs typeface="Calibri"/>
              </a:rPr>
              <a:t>a </a:t>
            </a:r>
            <a:r>
              <a:rPr dirty="0" sz="1600" spc="-5" b="1">
                <a:latin typeface="Calibri"/>
                <a:cs typeface="Calibri"/>
              </a:rPr>
              <a:t>profound placebo </a:t>
            </a:r>
            <a:r>
              <a:rPr dirty="0" sz="1600" spc="-10" b="1">
                <a:latin typeface="Calibri"/>
                <a:cs typeface="Calibri"/>
              </a:rPr>
              <a:t>effect.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C00000"/>
              </a:buClr>
              <a:buFont typeface="Arial"/>
              <a:buChar char="•"/>
            </a:pPr>
            <a:endParaRPr sz="2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600" spc="-5" b="1">
                <a:latin typeface="Calibri"/>
                <a:cs typeface="Calibri"/>
              </a:rPr>
              <a:t>Methods</a:t>
            </a:r>
            <a:endParaRPr sz="16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385"/>
              </a:spcBef>
              <a:buClr>
                <a:srgbClr val="C00000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600" spc="-5" b="1">
                <a:latin typeface="Calibri"/>
                <a:cs typeface="Calibri"/>
              </a:rPr>
              <a:t>Double blind </a:t>
            </a:r>
            <a:r>
              <a:rPr dirty="0" sz="1600" spc="-10" b="1">
                <a:latin typeface="Calibri"/>
                <a:cs typeface="Calibri"/>
              </a:rPr>
              <a:t>randomised sham-controlled </a:t>
            </a:r>
            <a:r>
              <a:rPr dirty="0" sz="1600" spc="-5" b="1">
                <a:latin typeface="Calibri"/>
                <a:cs typeface="Calibri"/>
              </a:rPr>
              <a:t>study </a:t>
            </a:r>
            <a:r>
              <a:rPr dirty="0" sz="1600" b="1">
                <a:latin typeface="Calibri"/>
                <a:cs typeface="Calibri"/>
              </a:rPr>
              <a:t>of </a:t>
            </a:r>
            <a:r>
              <a:rPr dirty="0" sz="1600" spc="-5" b="1">
                <a:latin typeface="Calibri"/>
                <a:cs typeface="Calibri"/>
              </a:rPr>
              <a:t>PVI in </a:t>
            </a:r>
            <a:r>
              <a:rPr dirty="0" sz="1600" spc="-10" b="1">
                <a:latin typeface="Calibri"/>
                <a:cs typeface="Calibri"/>
              </a:rPr>
              <a:t>symptomatic </a:t>
            </a:r>
            <a:r>
              <a:rPr dirty="0" sz="1600" b="1">
                <a:latin typeface="Calibri"/>
                <a:cs typeface="Calibri"/>
              </a:rPr>
              <a:t>AF</a:t>
            </a:r>
            <a:r>
              <a:rPr dirty="0" sz="1600" spc="114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patients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C00000"/>
              </a:buClr>
              <a:buFont typeface="Arial"/>
              <a:buChar char="•"/>
            </a:pPr>
            <a:endParaRPr sz="2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600" spc="-10" b="1">
                <a:latin typeface="Calibri"/>
                <a:cs typeface="Calibri"/>
              </a:rPr>
              <a:t>Results</a:t>
            </a:r>
            <a:endParaRPr sz="1600">
              <a:latin typeface="Calibri"/>
              <a:cs typeface="Calibri"/>
            </a:endParaRPr>
          </a:p>
          <a:p>
            <a:pPr algn="just" marL="298450" marR="5080" indent="-285750">
              <a:lnSpc>
                <a:spcPct val="101899"/>
              </a:lnSpc>
              <a:spcBef>
                <a:spcPts val="345"/>
              </a:spcBef>
              <a:buClr>
                <a:srgbClr val="C00000"/>
              </a:buClr>
              <a:buFont typeface="Arial"/>
              <a:buChar char="•"/>
              <a:tabLst>
                <a:tab pos="298450" algn="l"/>
              </a:tabLst>
            </a:pPr>
            <a:r>
              <a:rPr dirty="0" sz="1600" spc="-5" b="1">
                <a:latin typeface="Calibri"/>
                <a:cs typeface="Calibri"/>
              </a:rPr>
              <a:t>PVI </a:t>
            </a:r>
            <a:r>
              <a:rPr dirty="0" sz="1600" spc="-10" b="1">
                <a:latin typeface="Calibri"/>
                <a:cs typeface="Calibri"/>
              </a:rPr>
              <a:t>results </a:t>
            </a:r>
            <a:r>
              <a:rPr dirty="0" sz="1600" spc="-5" b="1">
                <a:latin typeface="Calibri"/>
                <a:cs typeface="Calibri"/>
              </a:rPr>
              <a:t>in </a:t>
            </a:r>
            <a:r>
              <a:rPr dirty="0" sz="1600" b="1">
                <a:latin typeface="Calibri"/>
                <a:cs typeface="Calibri"/>
              </a:rPr>
              <a:t>a </a:t>
            </a:r>
            <a:r>
              <a:rPr dirty="0" sz="1600" spc="-15" b="1">
                <a:latin typeface="Calibri"/>
                <a:cs typeface="Calibri"/>
              </a:rPr>
              <a:t>statistically </a:t>
            </a:r>
            <a:r>
              <a:rPr dirty="0" sz="1600" spc="-5" b="1">
                <a:latin typeface="Calibri"/>
                <a:cs typeface="Calibri"/>
              </a:rPr>
              <a:t>significant and </a:t>
            </a:r>
            <a:r>
              <a:rPr dirty="0" sz="1600" spc="-10" b="1">
                <a:latin typeface="Calibri"/>
                <a:cs typeface="Calibri"/>
              </a:rPr>
              <a:t>clinically important </a:t>
            </a:r>
            <a:r>
              <a:rPr dirty="0" sz="1600" spc="-5" b="1">
                <a:latin typeface="Calibri"/>
                <a:cs typeface="Calibri"/>
              </a:rPr>
              <a:t>decrease in </a:t>
            </a:r>
            <a:r>
              <a:rPr dirty="0" sz="1600" b="1">
                <a:latin typeface="Calibri"/>
                <a:cs typeface="Calibri"/>
              </a:rPr>
              <a:t>AF </a:t>
            </a:r>
            <a:r>
              <a:rPr dirty="0" sz="1600" spc="-5" b="1">
                <a:latin typeface="Calibri"/>
                <a:cs typeface="Calibri"/>
              </a:rPr>
              <a:t>burden  </a:t>
            </a:r>
            <a:r>
              <a:rPr dirty="0" sz="1600" spc="-10" b="1">
                <a:latin typeface="Calibri"/>
                <a:cs typeface="Calibri"/>
              </a:rPr>
              <a:t>with substantial improvements </a:t>
            </a:r>
            <a:r>
              <a:rPr dirty="0" sz="1600" spc="-5" b="1">
                <a:latin typeface="Calibri"/>
                <a:cs typeface="Calibri"/>
              </a:rPr>
              <a:t>in </a:t>
            </a:r>
            <a:r>
              <a:rPr dirty="0" sz="1600" spc="-10" b="1">
                <a:latin typeface="Calibri"/>
                <a:cs typeface="Calibri"/>
              </a:rPr>
              <a:t>symptoms </a:t>
            </a:r>
            <a:r>
              <a:rPr dirty="0" sz="1600" spc="-5" b="1">
                <a:latin typeface="Calibri"/>
                <a:cs typeface="Calibri"/>
              </a:rPr>
              <a:t>and quality </a:t>
            </a:r>
            <a:r>
              <a:rPr dirty="0" sz="1600" b="1">
                <a:latin typeface="Calibri"/>
                <a:cs typeface="Calibri"/>
              </a:rPr>
              <a:t>of </a:t>
            </a:r>
            <a:r>
              <a:rPr dirty="0" sz="1600" spc="-15" b="1">
                <a:latin typeface="Calibri"/>
                <a:cs typeface="Calibri"/>
              </a:rPr>
              <a:t>life </a:t>
            </a:r>
            <a:r>
              <a:rPr dirty="0" sz="1600" spc="-5" b="1">
                <a:latin typeface="Calibri"/>
                <a:cs typeface="Calibri"/>
              </a:rPr>
              <a:t>when compared </a:t>
            </a:r>
            <a:r>
              <a:rPr dirty="0" sz="1600" spc="-10" b="1">
                <a:latin typeface="Calibri"/>
                <a:cs typeface="Calibri"/>
              </a:rPr>
              <a:t>to </a:t>
            </a:r>
            <a:r>
              <a:rPr dirty="0" sz="1600" b="1">
                <a:latin typeface="Calibri"/>
                <a:cs typeface="Calibri"/>
              </a:rPr>
              <a:t>a  </a:t>
            </a:r>
            <a:r>
              <a:rPr dirty="0" sz="1600" spc="-5" b="1">
                <a:latin typeface="Calibri"/>
                <a:cs typeface="Calibri"/>
              </a:rPr>
              <a:t>sham</a:t>
            </a:r>
            <a:r>
              <a:rPr dirty="0" sz="1600" spc="-10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procedure.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739" y="360171"/>
            <a:ext cx="4557395" cy="360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Purpose and </a:t>
            </a:r>
            <a:r>
              <a:rPr dirty="0" spc="-30"/>
              <a:t>key </a:t>
            </a:r>
            <a:r>
              <a:rPr dirty="0" spc="-10"/>
              <a:t>points </a:t>
            </a:r>
            <a:r>
              <a:rPr dirty="0" spc="-5"/>
              <a:t>about methods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2739" y="877276"/>
            <a:ext cx="7404100" cy="3872865"/>
          </a:xfrm>
          <a:prstGeom prst="rect">
            <a:avLst/>
          </a:prstGeom>
        </p:spPr>
        <p:txBody>
          <a:bodyPr wrap="square" lIns="0" tIns="71120" rIns="0" bIns="0" rtlCol="0" vert="horz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560"/>
              </a:spcBef>
              <a:buClr>
                <a:srgbClr val="C00000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700" b="1">
                <a:latin typeface="Calibri"/>
                <a:cs typeface="Calibri"/>
              </a:rPr>
              <a:t>126 </a:t>
            </a:r>
            <a:r>
              <a:rPr dirty="0" sz="1700" spc="-10" b="1">
                <a:latin typeface="Calibri"/>
                <a:cs typeface="Calibri"/>
              </a:rPr>
              <a:t>patients </a:t>
            </a:r>
            <a:r>
              <a:rPr dirty="0" sz="1700" spc="-15" b="1">
                <a:latin typeface="Calibri"/>
                <a:cs typeface="Calibri"/>
              </a:rPr>
              <a:t>randomized </a:t>
            </a:r>
            <a:r>
              <a:rPr dirty="0" sz="1700" spc="-10" b="1">
                <a:latin typeface="Calibri"/>
                <a:cs typeface="Calibri"/>
              </a:rPr>
              <a:t>at </a:t>
            </a:r>
            <a:r>
              <a:rPr dirty="0" sz="1700" b="1">
                <a:latin typeface="Calibri"/>
                <a:cs typeface="Calibri"/>
              </a:rPr>
              <a:t>2 </a:t>
            </a:r>
            <a:r>
              <a:rPr dirty="0" sz="1700" spc="-15" b="1">
                <a:latin typeface="Calibri"/>
                <a:cs typeface="Calibri"/>
              </a:rPr>
              <a:t>large </a:t>
            </a:r>
            <a:r>
              <a:rPr dirty="0" sz="1700" spc="-10" b="1">
                <a:latin typeface="Calibri"/>
                <a:cs typeface="Calibri"/>
              </a:rPr>
              <a:t>tertiary </a:t>
            </a:r>
            <a:r>
              <a:rPr dirty="0" sz="1700" b="1">
                <a:latin typeface="Calibri"/>
                <a:cs typeface="Calibri"/>
              </a:rPr>
              <a:t>NHS</a:t>
            </a:r>
            <a:r>
              <a:rPr dirty="0" sz="1700" spc="55" b="1">
                <a:latin typeface="Calibri"/>
                <a:cs typeface="Calibri"/>
              </a:rPr>
              <a:t> </a:t>
            </a:r>
            <a:r>
              <a:rPr dirty="0" sz="1700" spc="-10" b="1">
                <a:latin typeface="Calibri"/>
                <a:cs typeface="Calibri"/>
              </a:rPr>
              <a:t>trusts</a:t>
            </a:r>
            <a:endParaRPr sz="1700">
              <a:latin typeface="Calibri"/>
              <a:cs typeface="Calibri"/>
            </a:endParaRPr>
          </a:p>
          <a:p>
            <a:pPr lvl="1" marL="565150" indent="-285750">
              <a:lnSpc>
                <a:spcPct val="100000"/>
              </a:lnSpc>
              <a:spcBef>
                <a:spcPts val="350"/>
              </a:spcBef>
              <a:buClr>
                <a:srgbClr val="C00000"/>
              </a:buClr>
              <a:buFont typeface="Arial"/>
              <a:buChar char="•"/>
              <a:tabLst>
                <a:tab pos="564515" algn="l"/>
                <a:tab pos="565150" algn="l"/>
              </a:tabLst>
            </a:pPr>
            <a:r>
              <a:rPr dirty="0" sz="1300" spc="-5">
                <a:latin typeface="Calibri"/>
                <a:cs typeface="Calibri"/>
              </a:rPr>
              <a:t>Eastbourne District General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Hospital</a:t>
            </a:r>
            <a:endParaRPr sz="1300">
              <a:latin typeface="Calibri"/>
              <a:cs typeface="Calibri"/>
            </a:endParaRPr>
          </a:p>
          <a:p>
            <a:pPr lvl="1" marL="565150" indent="-285750">
              <a:lnSpc>
                <a:spcPct val="100000"/>
              </a:lnSpc>
              <a:spcBef>
                <a:spcPts val="240"/>
              </a:spcBef>
              <a:buClr>
                <a:srgbClr val="C00000"/>
              </a:buClr>
              <a:buFont typeface="Arial"/>
              <a:buChar char="•"/>
              <a:tabLst>
                <a:tab pos="564515" algn="l"/>
                <a:tab pos="565150" algn="l"/>
              </a:tabLst>
            </a:pPr>
            <a:r>
              <a:rPr dirty="0" sz="1300" spc="-5">
                <a:latin typeface="Calibri"/>
                <a:cs typeface="Calibri"/>
              </a:rPr>
              <a:t>Essex Cardiothoracic</a:t>
            </a:r>
            <a:r>
              <a:rPr dirty="0" sz="1300" spc="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Centre</a:t>
            </a:r>
            <a:endParaRPr sz="1300">
              <a:latin typeface="Calibri"/>
              <a:cs typeface="Calibri"/>
            </a:endParaRPr>
          </a:p>
          <a:p>
            <a:pPr marL="298450" marR="5080" indent="-285750">
              <a:lnSpc>
                <a:spcPts val="1989"/>
              </a:lnSpc>
              <a:spcBef>
                <a:spcPts val="550"/>
              </a:spcBef>
              <a:buClr>
                <a:srgbClr val="C00000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700" b="1">
                <a:latin typeface="Calibri"/>
                <a:cs typeface="Calibri"/>
              </a:rPr>
              <a:t>64 </a:t>
            </a:r>
            <a:r>
              <a:rPr dirty="0" sz="1700" spc="-10" b="1">
                <a:latin typeface="Calibri"/>
                <a:cs typeface="Calibri"/>
              </a:rPr>
              <a:t>patients </a:t>
            </a:r>
            <a:r>
              <a:rPr dirty="0" sz="1700" spc="-15" b="1">
                <a:latin typeface="Calibri"/>
                <a:cs typeface="Calibri"/>
              </a:rPr>
              <a:t>randomized </a:t>
            </a:r>
            <a:r>
              <a:rPr dirty="0" sz="1700" spc="-10" b="1">
                <a:latin typeface="Calibri"/>
                <a:cs typeface="Calibri"/>
              </a:rPr>
              <a:t>to PVI </a:t>
            </a:r>
            <a:r>
              <a:rPr dirty="0" sz="1700" spc="-5" b="1">
                <a:latin typeface="Calibri"/>
                <a:cs typeface="Calibri"/>
              </a:rPr>
              <a:t>with </a:t>
            </a:r>
            <a:r>
              <a:rPr dirty="0" sz="1700" spc="-10" b="1">
                <a:latin typeface="Calibri"/>
                <a:cs typeface="Calibri"/>
              </a:rPr>
              <a:t>cryoablation </a:t>
            </a:r>
            <a:r>
              <a:rPr dirty="0" sz="1700" spc="-5" b="1">
                <a:latin typeface="Calibri"/>
                <a:cs typeface="Calibri"/>
              </a:rPr>
              <a:t>and </a:t>
            </a:r>
            <a:r>
              <a:rPr dirty="0" sz="1700" b="1">
                <a:latin typeface="Calibri"/>
                <a:cs typeface="Calibri"/>
              </a:rPr>
              <a:t>62 </a:t>
            </a:r>
            <a:r>
              <a:rPr dirty="0" sz="1700" spc="-10" b="1">
                <a:latin typeface="Calibri"/>
                <a:cs typeface="Calibri"/>
              </a:rPr>
              <a:t>patients </a:t>
            </a:r>
            <a:r>
              <a:rPr dirty="0" sz="1700" spc="-15" b="1">
                <a:latin typeface="Calibri"/>
                <a:cs typeface="Calibri"/>
              </a:rPr>
              <a:t>randomized </a:t>
            </a:r>
            <a:r>
              <a:rPr dirty="0" sz="1700" spc="-10" b="1">
                <a:latin typeface="Calibri"/>
                <a:cs typeface="Calibri"/>
              </a:rPr>
              <a:t>to  </a:t>
            </a:r>
            <a:r>
              <a:rPr dirty="0" sz="1700" spc="-5" b="1">
                <a:latin typeface="Calibri"/>
                <a:cs typeface="Calibri"/>
              </a:rPr>
              <a:t>sham </a:t>
            </a:r>
            <a:r>
              <a:rPr dirty="0" sz="1700" spc="-15" b="1">
                <a:latin typeface="Calibri"/>
                <a:cs typeface="Calibri"/>
              </a:rPr>
              <a:t>intervention </a:t>
            </a:r>
            <a:r>
              <a:rPr dirty="0" sz="1700" spc="-10" b="1">
                <a:latin typeface="Calibri"/>
                <a:cs typeface="Calibri"/>
              </a:rPr>
              <a:t>(phrenic </a:t>
            </a:r>
            <a:r>
              <a:rPr dirty="0" sz="1700" spc="-5" b="1">
                <a:latin typeface="Calibri"/>
                <a:cs typeface="Calibri"/>
              </a:rPr>
              <a:t>nerve pacing </a:t>
            </a:r>
            <a:r>
              <a:rPr dirty="0" sz="1700" spc="-10" b="1">
                <a:latin typeface="Calibri"/>
                <a:cs typeface="Calibri"/>
              </a:rPr>
              <a:t>to simulate </a:t>
            </a:r>
            <a:r>
              <a:rPr dirty="0" sz="1700" spc="-5" b="1">
                <a:latin typeface="Calibri"/>
                <a:cs typeface="Calibri"/>
              </a:rPr>
              <a:t>an AF</a:t>
            </a:r>
            <a:r>
              <a:rPr dirty="0" sz="1700" spc="65" b="1">
                <a:latin typeface="Calibri"/>
                <a:cs typeface="Calibri"/>
              </a:rPr>
              <a:t> </a:t>
            </a:r>
            <a:r>
              <a:rPr dirty="0" sz="1700" spc="-10" b="1">
                <a:latin typeface="Calibri"/>
                <a:cs typeface="Calibri"/>
              </a:rPr>
              <a:t>ablation)</a:t>
            </a:r>
            <a:endParaRPr sz="17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400"/>
              </a:spcBef>
              <a:buClr>
                <a:srgbClr val="C00000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700" spc="-10" b="1">
                <a:latin typeface="Calibri"/>
                <a:cs typeface="Calibri"/>
              </a:rPr>
              <a:t>All patients </a:t>
            </a:r>
            <a:r>
              <a:rPr dirty="0" sz="1700" spc="-15" b="1">
                <a:latin typeface="Calibri"/>
                <a:cs typeface="Calibri"/>
              </a:rPr>
              <a:t>received </a:t>
            </a:r>
            <a:r>
              <a:rPr dirty="0" sz="1700" spc="-5" b="1">
                <a:latin typeface="Calibri"/>
                <a:cs typeface="Calibri"/>
              </a:rPr>
              <a:t>an </a:t>
            </a:r>
            <a:r>
              <a:rPr dirty="0" sz="1700" spc="-10" b="1">
                <a:latin typeface="Calibri"/>
                <a:cs typeface="Calibri"/>
              </a:rPr>
              <a:t>implantable </a:t>
            </a:r>
            <a:r>
              <a:rPr dirty="0" sz="1700" spc="-5" b="1">
                <a:latin typeface="Calibri"/>
                <a:cs typeface="Calibri"/>
              </a:rPr>
              <a:t>loop</a:t>
            </a:r>
            <a:r>
              <a:rPr dirty="0" sz="1700" spc="35" b="1">
                <a:latin typeface="Calibri"/>
                <a:cs typeface="Calibri"/>
              </a:rPr>
              <a:t> </a:t>
            </a:r>
            <a:r>
              <a:rPr dirty="0" sz="1700" spc="-15" b="1">
                <a:latin typeface="Calibri"/>
                <a:cs typeface="Calibri"/>
              </a:rPr>
              <a:t>recorder</a:t>
            </a:r>
            <a:endParaRPr sz="17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360"/>
              </a:spcBef>
              <a:buClr>
                <a:srgbClr val="C00000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700" spc="-5" b="1">
                <a:latin typeface="Calibri"/>
                <a:cs typeface="Calibri"/>
              </a:rPr>
              <a:t>Primary </a:t>
            </a:r>
            <a:r>
              <a:rPr dirty="0" sz="1700" spc="-10" b="1">
                <a:latin typeface="Calibri"/>
                <a:cs typeface="Calibri"/>
              </a:rPr>
              <a:t>outcome </a:t>
            </a:r>
            <a:r>
              <a:rPr dirty="0" sz="1700" b="1">
                <a:latin typeface="Calibri"/>
                <a:cs typeface="Calibri"/>
              </a:rPr>
              <a:t>: </a:t>
            </a:r>
            <a:r>
              <a:rPr dirty="0" sz="1700" spc="-5" b="1">
                <a:latin typeface="Calibri"/>
                <a:cs typeface="Calibri"/>
              </a:rPr>
              <a:t>AF </a:t>
            </a:r>
            <a:r>
              <a:rPr dirty="0" sz="1700" spc="-10" b="1">
                <a:latin typeface="Calibri"/>
                <a:cs typeface="Calibri"/>
              </a:rPr>
              <a:t>burden at </a:t>
            </a:r>
            <a:r>
              <a:rPr dirty="0" sz="1700" spc="-5" b="1">
                <a:latin typeface="Calibri"/>
                <a:cs typeface="Calibri"/>
              </a:rPr>
              <a:t>six months </a:t>
            </a:r>
            <a:r>
              <a:rPr dirty="0" sz="1700" spc="-15" b="1">
                <a:latin typeface="Calibri"/>
                <a:cs typeface="Calibri"/>
              </a:rPr>
              <a:t>excluding </a:t>
            </a:r>
            <a:r>
              <a:rPr dirty="0" sz="1700" b="1">
                <a:latin typeface="Calibri"/>
                <a:cs typeface="Calibri"/>
              </a:rPr>
              <a:t>3 </a:t>
            </a:r>
            <a:r>
              <a:rPr dirty="0" sz="1700" spc="-5" b="1">
                <a:latin typeface="Calibri"/>
                <a:cs typeface="Calibri"/>
              </a:rPr>
              <a:t>month </a:t>
            </a:r>
            <a:r>
              <a:rPr dirty="0" sz="1700" spc="-10" b="1">
                <a:latin typeface="Calibri"/>
                <a:cs typeface="Calibri"/>
              </a:rPr>
              <a:t>blanking</a:t>
            </a:r>
            <a:r>
              <a:rPr dirty="0" sz="1700" spc="60" b="1">
                <a:latin typeface="Calibri"/>
                <a:cs typeface="Calibri"/>
              </a:rPr>
              <a:t> </a:t>
            </a:r>
            <a:r>
              <a:rPr dirty="0" sz="1700" spc="-10" b="1">
                <a:latin typeface="Calibri"/>
                <a:cs typeface="Calibri"/>
              </a:rPr>
              <a:t>period</a:t>
            </a:r>
            <a:endParaRPr sz="17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480"/>
              </a:spcBef>
              <a:buClr>
                <a:srgbClr val="C00000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700" spc="-5" b="1">
                <a:latin typeface="Calibri"/>
                <a:cs typeface="Calibri"/>
              </a:rPr>
              <a:t>Secondary</a:t>
            </a:r>
            <a:r>
              <a:rPr dirty="0" sz="1700" spc="-10" b="1">
                <a:latin typeface="Calibri"/>
                <a:cs typeface="Calibri"/>
              </a:rPr>
              <a:t> outcomes</a:t>
            </a:r>
            <a:endParaRPr sz="1700">
              <a:latin typeface="Calibri"/>
              <a:cs typeface="Calibri"/>
            </a:endParaRPr>
          </a:p>
          <a:p>
            <a:pPr marL="732155">
              <a:lnSpc>
                <a:spcPct val="100000"/>
              </a:lnSpc>
              <a:spcBef>
                <a:spcPts val="360"/>
              </a:spcBef>
            </a:pPr>
            <a:r>
              <a:rPr dirty="0" sz="1700" spc="-5" b="1">
                <a:latin typeface="Calibri"/>
                <a:cs typeface="Calibri"/>
              </a:rPr>
              <a:t>Time </a:t>
            </a:r>
            <a:r>
              <a:rPr dirty="0" sz="1700" spc="-10" b="1">
                <a:latin typeface="Calibri"/>
                <a:cs typeface="Calibri"/>
              </a:rPr>
              <a:t>to</a:t>
            </a:r>
            <a:r>
              <a:rPr dirty="0" sz="1700" spc="-5" b="1">
                <a:latin typeface="Calibri"/>
                <a:cs typeface="Calibri"/>
              </a:rPr>
              <a:t> </a:t>
            </a:r>
            <a:r>
              <a:rPr dirty="0" sz="1700" spc="-15" b="1">
                <a:latin typeface="Calibri"/>
                <a:cs typeface="Calibri"/>
              </a:rPr>
              <a:t>events</a:t>
            </a:r>
            <a:endParaRPr sz="1700">
              <a:latin typeface="Calibri"/>
              <a:cs typeface="Calibri"/>
            </a:endParaRPr>
          </a:p>
          <a:p>
            <a:pPr marL="1092200" marR="3439160" indent="-360045">
              <a:lnSpc>
                <a:spcPct val="117600"/>
              </a:lnSpc>
              <a:spcBef>
                <a:spcPts val="95"/>
              </a:spcBef>
            </a:pPr>
            <a:r>
              <a:rPr dirty="0" sz="1700" spc="-15" b="1">
                <a:latin typeface="Calibri"/>
                <a:cs typeface="Calibri"/>
              </a:rPr>
              <a:t>Patient </a:t>
            </a:r>
            <a:r>
              <a:rPr dirty="0" sz="1700" spc="-10" b="1">
                <a:latin typeface="Calibri"/>
                <a:cs typeface="Calibri"/>
              </a:rPr>
              <a:t>reported outcome measures  </a:t>
            </a:r>
            <a:r>
              <a:rPr dirty="0" sz="1700" spc="-20" b="1">
                <a:latin typeface="Calibri"/>
                <a:cs typeface="Calibri"/>
              </a:rPr>
              <a:t>AFEQT,MAFSI,EHRA </a:t>
            </a:r>
            <a:r>
              <a:rPr dirty="0" sz="1700" spc="-5" b="1">
                <a:latin typeface="Calibri"/>
                <a:cs typeface="Calibri"/>
              </a:rPr>
              <a:t>and</a:t>
            </a:r>
            <a:r>
              <a:rPr dirty="0" sz="1700" spc="-10" b="1">
                <a:latin typeface="Calibri"/>
                <a:cs typeface="Calibri"/>
              </a:rPr>
              <a:t> </a:t>
            </a:r>
            <a:r>
              <a:rPr dirty="0" sz="1700" spc="-5" b="1">
                <a:latin typeface="Calibri"/>
                <a:cs typeface="Calibri"/>
              </a:rPr>
              <a:t>SF-36</a:t>
            </a:r>
            <a:endParaRPr sz="1700">
              <a:latin typeface="Calibri"/>
              <a:cs typeface="Calibri"/>
            </a:endParaRPr>
          </a:p>
          <a:p>
            <a:pPr marL="732155" marR="3348990">
              <a:lnSpc>
                <a:spcPct val="117600"/>
              </a:lnSpc>
              <a:spcBef>
                <a:spcPts val="100"/>
              </a:spcBef>
            </a:pPr>
            <a:r>
              <a:rPr dirty="0" sz="1700" spc="-40" b="1">
                <a:latin typeface="Calibri"/>
                <a:cs typeface="Calibri"/>
              </a:rPr>
              <a:t>Total </a:t>
            </a:r>
            <a:r>
              <a:rPr dirty="0" sz="1700" spc="-10" b="1">
                <a:latin typeface="Calibri"/>
                <a:cs typeface="Calibri"/>
              </a:rPr>
              <a:t>atrial </a:t>
            </a:r>
            <a:r>
              <a:rPr dirty="0" sz="1700" spc="-15" b="1">
                <a:latin typeface="Calibri"/>
                <a:cs typeface="Calibri"/>
              </a:rPr>
              <a:t>tachyarrhythmia </a:t>
            </a:r>
            <a:r>
              <a:rPr dirty="0" sz="1700" spc="-10" b="1">
                <a:latin typeface="Calibri"/>
                <a:cs typeface="Calibri"/>
              </a:rPr>
              <a:t>episodes  </a:t>
            </a:r>
            <a:r>
              <a:rPr dirty="0" sz="1700" spc="-5" b="1">
                <a:latin typeface="Calibri"/>
                <a:cs typeface="Calibri"/>
              </a:rPr>
              <a:t>Blinding</a:t>
            </a:r>
            <a:r>
              <a:rPr dirty="0" sz="1700" spc="-10" b="1">
                <a:latin typeface="Calibri"/>
                <a:cs typeface="Calibri"/>
              </a:rPr>
              <a:t> index</a:t>
            </a:r>
            <a:endParaRPr sz="1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35367" y="720818"/>
            <a:ext cx="1403949" cy="8063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698024" y="720818"/>
            <a:ext cx="1403949" cy="8063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663554" y="720818"/>
            <a:ext cx="1403949" cy="79412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539316" y="2235761"/>
            <a:ext cx="5273965" cy="139276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586352" y="733036"/>
            <a:ext cx="0" cy="659765"/>
          </a:xfrm>
          <a:custGeom>
            <a:avLst/>
            <a:gdLst/>
            <a:ahLst/>
            <a:cxnLst/>
            <a:rect l="l" t="t" r="r" b="b"/>
            <a:pathLst>
              <a:path w="0" h="659765">
                <a:moveTo>
                  <a:pt x="0" y="65973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587072" y="2977960"/>
            <a:ext cx="952500" cy="0"/>
          </a:xfrm>
          <a:custGeom>
            <a:avLst/>
            <a:gdLst/>
            <a:ahLst/>
            <a:cxnLst/>
            <a:rect l="l" t="t" r="r" b="b"/>
            <a:pathLst>
              <a:path w="952500" h="0">
                <a:moveTo>
                  <a:pt x="0" y="0"/>
                </a:moveTo>
                <a:lnTo>
                  <a:pt x="952243" y="0"/>
                </a:lnTo>
              </a:path>
            </a:pathLst>
          </a:custGeom>
          <a:ln w="183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4645618"/>
            <a:ext cx="6641465" cy="0"/>
          </a:xfrm>
          <a:custGeom>
            <a:avLst/>
            <a:gdLst/>
            <a:ahLst/>
            <a:cxnLst/>
            <a:rect l="l" t="t" r="r" b="b"/>
            <a:pathLst>
              <a:path w="6641465" h="0">
                <a:moveTo>
                  <a:pt x="0" y="0"/>
                </a:moveTo>
                <a:lnTo>
                  <a:pt x="6641289" y="0"/>
                </a:lnTo>
              </a:path>
            </a:pathLst>
          </a:custGeom>
          <a:ln w="3665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8264986" y="4648672"/>
            <a:ext cx="879475" cy="0"/>
          </a:xfrm>
          <a:custGeom>
            <a:avLst/>
            <a:gdLst/>
            <a:ahLst/>
            <a:cxnLst/>
            <a:rect l="l" t="t" r="r" b="b"/>
            <a:pathLst>
              <a:path w="879475" h="0">
                <a:moveTo>
                  <a:pt x="0" y="0"/>
                </a:moveTo>
                <a:lnTo>
                  <a:pt x="879013" y="0"/>
                </a:lnTo>
              </a:path>
            </a:pathLst>
          </a:custGeom>
          <a:ln w="244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922101" y="107690"/>
            <a:ext cx="3297554" cy="2622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spc="5">
                <a:solidFill>
                  <a:srgbClr val="010101"/>
                </a:solidFill>
                <a:latin typeface="Arial"/>
                <a:cs typeface="Arial"/>
              </a:rPr>
              <a:t>THE </a:t>
            </a:r>
            <a:r>
              <a:rPr dirty="0" sz="1550" spc="70">
                <a:solidFill>
                  <a:srgbClr val="010101"/>
                </a:solidFill>
                <a:latin typeface="Arial"/>
                <a:cs typeface="Arial"/>
              </a:rPr>
              <a:t>SHAM-PVI </a:t>
            </a:r>
            <a:r>
              <a:rPr dirty="0" sz="1550" spc="-15">
                <a:solidFill>
                  <a:srgbClr val="010101"/>
                </a:solidFill>
                <a:latin typeface="Arial"/>
                <a:cs typeface="Arial"/>
              </a:rPr>
              <a:t>STUDY</a:t>
            </a:r>
            <a:r>
              <a:rPr dirty="0" sz="1550" spc="229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z="1550" spc="40">
                <a:solidFill>
                  <a:srgbClr val="010101"/>
                </a:solidFill>
                <a:latin typeface="Arial"/>
                <a:cs typeface="Arial"/>
              </a:rPr>
              <a:t>TIMELINE</a:t>
            </a:r>
            <a:endParaRPr sz="15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86109" y="877240"/>
            <a:ext cx="1052830" cy="341630"/>
          </a:xfrm>
          <a:prstGeom prst="rect">
            <a:avLst/>
          </a:prstGeom>
          <a:solidFill>
            <a:srgbClr val="03528C"/>
          </a:solidFill>
        </p:spPr>
        <p:txBody>
          <a:bodyPr wrap="square" lIns="0" tIns="698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r>
              <a:rPr dirty="0" sz="900" spc="5" b="1">
                <a:solidFill>
                  <a:srgbClr val="F9FBF9"/>
                </a:solidFill>
                <a:latin typeface="Arial"/>
                <a:cs typeface="Arial"/>
              </a:rPr>
              <a:t>ILR</a:t>
            </a:r>
            <a:r>
              <a:rPr dirty="0" sz="900" spc="-25" b="1">
                <a:solidFill>
                  <a:srgbClr val="F9FBF9"/>
                </a:solidFill>
                <a:latin typeface="Arial"/>
                <a:cs typeface="Arial"/>
              </a:rPr>
              <a:t> </a:t>
            </a:r>
            <a:r>
              <a:rPr dirty="0" sz="950" spc="40" b="1">
                <a:solidFill>
                  <a:srgbClr val="F9FBF9"/>
                </a:solidFill>
                <a:latin typeface="Arial"/>
                <a:cs typeface="Arial"/>
              </a:rPr>
              <a:t>interrogation</a:t>
            </a:r>
            <a:endParaRPr sz="950">
              <a:latin typeface="Arial"/>
              <a:cs typeface="Arial"/>
            </a:endParaRPr>
          </a:p>
          <a:p>
            <a:pPr marL="63500" marR="3175">
              <a:lnSpc>
                <a:spcPct val="100000"/>
              </a:lnSpc>
              <a:spcBef>
                <a:spcPts val="130"/>
              </a:spcBef>
            </a:pPr>
            <a:r>
              <a:rPr dirty="0" sz="1000" spc="70">
                <a:solidFill>
                  <a:srgbClr val="F9FBF9"/>
                </a:solidFill>
                <a:latin typeface="Times New Roman"/>
                <a:cs typeface="Times New Roman"/>
              </a:rPr>
              <a:t>&amp;</a:t>
            </a:r>
            <a:r>
              <a:rPr dirty="0" sz="1000">
                <a:solidFill>
                  <a:srgbClr val="F9FBF9"/>
                </a:solidFill>
                <a:latin typeface="Times New Roman"/>
                <a:cs typeface="Times New Roman"/>
              </a:rPr>
              <a:t> </a:t>
            </a:r>
            <a:r>
              <a:rPr dirty="0" sz="950" spc="5" b="1">
                <a:solidFill>
                  <a:srgbClr val="F9FBF9"/>
                </a:solidFill>
                <a:latin typeface="Arial"/>
                <a:cs typeface="Arial"/>
              </a:rPr>
              <a:t>assessments</a:t>
            </a:r>
            <a:endParaRPr sz="9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44844" y="1578599"/>
            <a:ext cx="65405" cy="2349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1115">
              <a:lnSpc>
                <a:spcPts val="645"/>
              </a:lnSpc>
              <a:spcBef>
                <a:spcPts val="100"/>
              </a:spcBef>
            </a:pPr>
            <a:r>
              <a:rPr dirty="0" sz="600" spc="-35">
                <a:solidFill>
                  <a:srgbClr val="41AFF2"/>
                </a:solidFill>
                <a:latin typeface="Times New Roman"/>
                <a:cs typeface="Times New Roman"/>
              </a:rPr>
              <a:t>I</a:t>
            </a:r>
            <a:endParaRPr sz="600">
              <a:latin typeface="Times New Roman"/>
              <a:cs typeface="Times New Roman"/>
            </a:endParaRPr>
          </a:p>
          <a:p>
            <a:pPr marL="12700">
              <a:lnSpc>
                <a:spcPts val="1005"/>
              </a:lnSpc>
            </a:pPr>
            <a:r>
              <a:rPr dirty="0" sz="900" spc="-55" b="1">
                <a:solidFill>
                  <a:srgbClr val="41AFF2"/>
                </a:solidFill>
                <a:latin typeface="Times New Roman"/>
                <a:cs typeface="Times New Roman"/>
              </a:rPr>
              <a:t>t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76262" y="1578599"/>
            <a:ext cx="68580" cy="2349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3655">
              <a:lnSpc>
                <a:spcPts val="645"/>
              </a:lnSpc>
              <a:spcBef>
                <a:spcPts val="100"/>
              </a:spcBef>
            </a:pPr>
            <a:r>
              <a:rPr dirty="0" sz="600" spc="-35">
                <a:solidFill>
                  <a:srgbClr val="2A90F2"/>
                </a:solidFill>
                <a:latin typeface="Times New Roman"/>
                <a:cs typeface="Times New Roman"/>
              </a:rPr>
              <a:t>I</a:t>
            </a:r>
            <a:endParaRPr sz="600">
              <a:latin typeface="Times New Roman"/>
              <a:cs typeface="Times New Roman"/>
            </a:endParaRPr>
          </a:p>
          <a:p>
            <a:pPr marL="12700">
              <a:lnSpc>
                <a:spcPts val="1005"/>
              </a:lnSpc>
            </a:pPr>
            <a:r>
              <a:rPr dirty="0" sz="900" spc="-55" b="1">
                <a:solidFill>
                  <a:srgbClr val="2A90F2"/>
                </a:solidFill>
                <a:latin typeface="Times New Roman"/>
                <a:cs typeface="Times New Roman"/>
              </a:rPr>
              <a:t>t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298883" y="1621360"/>
            <a:ext cx="65405" cy="2381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1115">
              <a:lnSpc>
                <a:spcPts val="655"/>
              </a:lnSpc>
              <a:spcBef>
                <a:spcPts val="100"/>
              </a:spcBef>
            </a:pPr>
            <a:r>
              <a:rPr dirty="0" sz="600" spc="-35">
                <a:solidFill>
                  <a:srgbClr val="0A6BB1"/>
                </a:solidFill>
                <a:latin typeface="Times New Roman"/>
                <a:cs typeface="Times New Roman"/>
              </a:rPr>
              <a:t>I</a:t>
            </a:r>
            <a:endParaRPr sz="600">
              <a:latin typeface="Times New Roman"/>
              <a:cs typeface="Times New Roman"/>
            </a:endParaRPr>
          </a:p>
          <a:p>
            <a:pPr marL="12700">
              <a:lnSpc>
                <a:spcPts val="1015"/>
              </a:lnSpc>
            </a:pPr>
            <a:r>
              <a:rPr dirty="0" sz="900" spc="-55" b="1">
                <a:solidFill>
                  <a:srgbClr val="0A6BB1"/>
                </a:solidFill>
                <a:latin typeface="Times New Roman"/>
                <a:cs typeface="Times New Roman"/>
              </a:rPr>
              <a:t>t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752743" y="1578599"/>
            <a:ext cx="68580" cy="2349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1115">
              <a:lnSpc>
                <a:spcPts val="645"/>
              </a:lnSpc>
              <a:spcBef>
                <a:spcPts val="100"/>
              </a:spcBef>
            </a:pPr>
            <a:r>
              <a:rPr dirty="0" sz="600" spc="-10">
                <a:solidFill>
                  <a:srgbClr val="055289"/>
                </a:solidFill>
                <a:latin typeface="Times New Roman"/>
                <a:cs typeface="Times New Roman"/>
              </a:rPr>
              <a:t>I</a:t>
            </a:r>
            <a:endParaRPr sz="600">
              <a:latin typeface="Times New Roman"/>
              <a:cs typeface="Times New Roman"/>
            </a:endParaRPr>
          </a:p>
          <a:p>
            <a:pPr marL="12700">
              <a:lnSpc>
                <a:spcPts val="1005"/>
              </a:lnSpc>
            </a:pPr>
            <a:r>
              <a:rPr dirty="0" sz="900" spc="-10" b="1">
                <a:solidFill>
                  <a:srgbClr val="055289"/>
                </a:solidFill>
                <a:latin typeface="Times New Roman"/>
                <a:cs typeface="Times New Roman"/>
              </a:rPr>
              <a:t>t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11702" y="2038528"/>
            <a:ext cx="1150620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15151" sz="825" spc="-15">
                <a:solidFill>
                  <a:srgbClr val="0A6BB1"/>
                </a:solidFill>
                <a:latin typeface="Arial"/>
                <a:cs typeface="Arial"/>
              </a:rPr>
              <a:t>1 </a:t>
            </a:r>
            <a:r>
              <a:rPr dirty="0" sz="850" spc="55">
                <a:solidFill>
                  <a:srgbClr val="010101"/>
                </a:solidFill>
                <a:latin typeface="Arial"/>
                <a:cs typeface="Arial"/>
              </a:rPr>
              <a:t>Intervention</a:t>
            </a:r>
            <a:r>
              <a:rPr dirty="0" sz="850" spc="3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z="850" spc="55">
                <a:solidFill>
                  <a:srgbClr val="010101"/>
                </a:solidFill>
                <a:latin typeface="Arial"/>
                <a:cs typeface="Arial"/>
              </a:rPr>
              <a:t>group</a:t>
            </a:r>
            <a:endParaRPr sz="8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76007" y="2777673"/>
            <a:ext cx="653415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50">
                <a:solidFill>
                  <a:srgbClr val="010101"/>
                </a:solidFill>
                <a:latin typeface="Arial"/>
                <a:cs typeface="Arial"/>
              </a:rPr>
              <a:t>Ob</a:t>
            </a:r>
            <a:r>
              <a:rPr dirty="0" sz="850" spc="-16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z="850" spc="5">
                <a:solidFill>
                  <a:srgbClr val="1C1C1A"/>
                </a:solidFill>
                <a:latin typeface="Arial"/>
                <a:cs typeface="Arial"/>
              </a:rPr>
              <a:t>s</a:t>
            </a:r>
            <a:r>
              <a:rPr dirty="0" sz="850" spc="5">
                <a:solidFill>
                  <a:srgbClr val="010101"/>
                </a:solidFill>
                <a:latin typeface="Arial"/>
                <a:cs typeface="Arial"/>
              </a:rPr>
              <a:t>ervat</a:t>
            </a:r>
            <a:r>
              <a:rPr dirty="0" sz="850" spc="-6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z="850" spc="-15">
                <a:solidFill>
                  <a:srgbClr val="010101"/>
                </a:solidFill>
                <a:latin typeface="Arial"/>
                <a:cs typeface="Arial"/>
              </a:rPr>
              <a:t>ion</a:t>
            </a:r>
            <a:endParaRPr sz="8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27023" y="3835486"/>
            <a:ext cx="913765" cy="52641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ctr" marL="12065" marR="5080" indent="6985">
              <a:lnSpc>
                <a:spcPct val="114999"/>
              </a:lnSpc>
              <a:spcBef>
                <a:spcPts val="110"/>
              </a:spcBef>
            </a:pPr>
            <a:r>
              <a:rPr dirty="0" sz="950" spc="120">
                <a:solidFill>
                  <a:srgbClr val="010101"/>
                </a:solidFill>
                <a:latin typeface="Arial"/>
                <a:cs typeface="Arial"/>
              </a:rPr>
              <a:t>Minimum </a:t>
            </a:r>
            <a:r>
              <a:rPr dirty="0" sz="950" spc="50">
                <a:solidFill>
                  <a:srgbClr val="010101"/>
                </a:solidFill>
                <a:latin typeface="Arial"/>
                <a:cs typeface="Arial"/>
              </a:rPr>
              <a:t>2  weeks </a:t>
            </a:r>
            <a:r>
              <a:rPr dirty="0" sz="950" spc="70">
                <a:solidFill>
                  <a:srgbClr val="010101"/>
                </a:solidFill>
                <a:latin typeface="Arial"/>
                <a:cs typeface="Arial"/>
              </a:rPr>
              <a:t>before  </a:t>
            </a:r>
            <a:r>
              <a:rPr dirty="0" sz="950" spc="75">
                <a:solidFill>
                  <a:srgbClr val="010101"/>
                </a:solidFill>
                <a:latin typeface="Arial"/>
                <a:cs typeface="Arial"/>
              </a:rPr>
              <a:t>randomisation</a:t>
            </a:r>
            <a:endParaRPr sz="9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443824" y="3911843"/>
            <a:ext cx="1169035" cy="386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405765">
              <a:lnSpc>
                <a:spcPct val="124500"/>
              </a:lnSpc>
              <a:spcBef>
                <a:spcPts val="100"/>
              </a:spcBef>
            </a:pPr>
            <a:r>
              <a:rPr dirty="0" sz="950" spc="60">
                <a:solidFill>
                  <a:srgbClr val="010101"/>
                </a:solidFill>
                <a:latin typeface="Arial"/>
                <a:cs typeface="Arial"/>
              </a:rPr>
              <a:t>DayO  Random</a:t>
            </a:r>
            <a:r>
              <a:rPr dirty="0" sz="950" spc="55">
                <a:solidFill>
                  <a:srgbClr val="010101"/>
                </a:solidFill>
                <a:latin typeface="Arial"/>
                <a:cs typeface="Arial"/>
              </a:rPr>
              <a:t> allocation</a:t>
            </a:r>
            <a:endParaRPr sz="9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036444" y="3946968"/>
            <a:ext cx="605155" cy="1708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50" spc="85">
                <a:solidFill>
                  <a:srgbClr val="010101"/>
                </a:solidFill>
                <a:latin typeface="Arial"/>
                <a:cs typeface="Arial"/>
              </a:rPr>
              <a:t>3</a:t>
            </a:r>
            <a:r>
              <a:rPr dirty="0" sz="950" spc="-2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z="950" spc="85">
                <a:solidFill>
                  <a:srgbClr val="010101"/>
                </a:solidFill>
                <a:latin typeface="Arial"/>
                <a:cs typeface="Arial"/>
              </a:rPr>
              <a:t>months</a:t>
            </a:r>
            <a:endParaRPr sz="9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591504" y="3946968"/>
            <a:ext cx="602615" cy="1708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50" spc="50">
                <a:solidFill>
                  <a:srgbClr val="010101"/>
                </a:solidFill>
                <a:latin typeface="Arial"/>
                <a:cs typeface="Arial"/>
              </a:rPr>
              <a:t>6</a:t>
            </a:r>
            <a:r>
              <a:rPr dirty="0" sz="950" spc="-4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z="950" spc="90">
                <a:solidFill>
                  <a:srgbClr val="010101"/>
                </a:solidFill>
                <a:latin typeface="Arial"/>
                <a:cs typeface="Arial"/>
              </a:rPr>
              <a:t>months</a:t>
            </a:r>
            <a:endParaRPr sz="9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63422" y="4740327"/>
            <a:ext cx="1441450" cy="347980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 marR="5080">
              <a:lnSpc>
                <a:spcPts val="1200"/>
              </a:lnSpc>
              <a:spcBef>
                <a:spcPts val="240"/>
              </a:spcBef>
            </a:pPr>
            <a:r>
              <a:rPr dirty="0" sz="1100" spc="-5" b="1">
                <a:solidFill>
                  <a:srgbClr val="1C1C1A"/>
                </a:solidFill>
                <a:latin typeface="Arial"/>
                <a:cs typeface="Arial"/>
              </a:rPr>
              <a:t>ESC </a:t>
            </a:r>
            <a:r>
              <a:rPr dirty="0" sz="1100" spc="-25" b="1">
                <a:solidFill>
                  <a:srgbClr val="1C1C1A"/>
                </a:solidFill>
                <a:latin typeface="Arial"/>
                <a:cs typeface="Arial"/>
              </a:rPr>
              <a:t>Congress </a:t>
            </a:r>
            <a:r>
              <a:rPr dirty="0" sz="1100" spc="155" b="1">
                <a:solidFill>
                  <a:srgbClr val="1C1C1A"/>
                </a:solidFill>
                <a:latin typeface="Arial"/>
                <a:cs typeface="Arial"/>
              </a:rPr>
              <a:t>2024  </a:t>
            </a:r>
            <a:r>
              <a:rPr dirty="0" sz="1100" spc="-20" b="1">
                <a:solidFill>
                  <a:srgbClr val="AC1121"/>
                </a:solidFill>
                <a:latin typeface="Arial"/>
                <a:cs typeface="Arial"/>
              </a:rPr>
              <a:t>London </a:t>
            </a:r>
            <a:r>
              <a:rPr dirty="0" sz="1150" spc="-100">
                <a:solidFill>
                  <a:srgbClr val="AC1121"/>
                </a:solidFill>
                <a:latin typeface="Times New Roman"/>
                <a:cs typeface="Times New Roman"/>
              </a:rPr>
              <a:t>&amp;</a:t>
            </a:r>
            <a:r>
              <a:rPr dirty="0" sz="1150" spc="-114">
                <a:solidFill>
                  <a:srgbClr val="AC1121"/>
                </a:solidFill>
                <a:latin typeface="Times New Roman"/>
                <a:cs typeface="Times New Roman"/>
              </a:rPr>
              <a:t> </a:t>
            </a:r>
            <a:r>
              <a:rPr dirty="0" sz="1100" spc="-10" b="1">
                <a:solidFill>
                  <a:srgbClr val="AC1121"/>
                </a:solidFill>
                <a:latin typeface="Arial"/>
                <a:cs typeface="Arial"/>
              </a:rPr>
              <a:t>Online</a:t>
            </a:r>
            <a:endParaRPr sz="11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464344" y="4491654"/>
            <a:ext cx="453390" cy="5981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66065" algn="l"/>
              </a:tabLst>
            </a:pPr>
            <a:r>
              <a:rPr dirty="0" sz="2500" spc="50">
                <a:solidFill>
                  <a:srgbClr val="858585"/>
                </a:solidFill>
                <a:latin typeface="Arial"/>
                <a:cs typeface="Arial"/>
              </a:rPr>
              <a:t>•</a:t>
            </a:r>
            <a:r>
              <a:rPr dirty="0" sz="2500" spc="50">
                <a:solidFill>
                  <a:srgbClr val="858585"/>
                </a:solidFill>
                <a:latin typeface="Arial"/>
                <a:cs typeface="Arial"/>
              </a:rPr>
              <a:t>	</a:t>
            </a:r>
            <a:r>
              <a:rPr dirty="0" sz="3750" spc="50">
                <a:solidFill>
                  <a:srgbClr val="AC1121"/>
                </a:solidFill>
                <a:latin typeface="Arial"/>
                <a:cs typeface="Arial"/>
              </a:rPr>
              <a:t>•</a:t>
            </a:r>
            <a:endParaRPr sz="37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0259" y="131571"/>
            <a:ext cx="555307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10"/>
              <a:t>Results </a:t>
            </a:r>
            <a:r>
              <a:rPr dirty="0" sz="2800"/>
              <a:t>: Primary </a:t>
            </a:r>
            <a:r>
              <a:rPr dirty="0" sz="2800" spc="-10"/>
              <a:t>Outcome </a:t>
            </a:r>
            <a:r>
              <a:rPr dirty="0" sz="2800"/>
              <a:t>AF</a:t>
            </a:r>
            <a:r>
              <a:rPr dirty="0" sz="2800" spc="-30"/>
              <a:t> </a:t>
            </a:r>
            <a:r>
              <a:rPr dirty="0" sz="2800" spc="-10"/>
              <a:t>burden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3133344" y="1039367"/>
            <a:ext cx="524510" cy="1759585"/>
          </a:xfrm>
          <a:custGeom>
            <a:avLst/>
            <a:gdLst/>
            <a:ahLst/>
            <a:cxnLst/>
            <a:rect l="l" t="t" r="r" b="b"/>
            <a:pathLst>
              <a:path w="524510" h="1759585">
                <a:moveTo>
                  <a:pt x="524256" y="0"/>
                </a:moveTo>
                <a:lnTo>
                  <a:pt x="0" y="0"/>
                </a:lnTo>
                <a:lnTo>
                  <a:pt x="0" y="1759148"/>
                </a:lnTo>
                <a:lnTo>
                  <a:pt x="524256" y="1759148"/>
                </a:lnTo>
                <a:lnTo>
                  <a:pt x="524256" y="0"/>
                </a:lnTo>
                <a:close/>
              </a:path>
            </a:pathLst>
          </a:custGeom>
          <a:solidFill>
            <a:srgbClr val="AE102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468111" y="2389632"/>
            <a:ext cx="521334" cy="408940"/>
          </a:xfrm>
          <a:custGeom>
            <a:avLst/>
            <a:gdLst/>
            <a:ahLst/>
            <a:cxnLst/>
            <a:rect l="l" t="t" r="r" b="b"/>
            <a:pathLst>
              <a:path w="521335" h="408939">
                <a:moveTo>
                  <a:pt x="521208" y="0"/>
                </a:moveTo>
                <a:lnTo>
                  <a:pt x="0" y="0"/>
                </a:lnTo>
                <a:lnTo>
                  <a:pt x="0" y="408884"/>
                </a:lnTo>
                <a:lnTo>
                  <a:pt x="521208" y="408884"/>
                </a:lnTo>
                <a:lnTo>
                  <a:pt x="521208" y="0"/>
                </a:lnTo>
                <a:close/>
              </a:path>
            </a:pathLst>
          </a:custGeom>
          <a:solidFill>
            <a:srgbClr val="AE102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133344" y="1039368"/>
            <a:ext cx="524510" cy="1759585"/>
          </a:xfrm>
          <a:custGeom>
            <a:avLst/>
            <a:gdLst/>
            <a:ahLst/>
            <a:cxnLst/>
            <a:rect l="l" t="t" r="r" b="b"/>
            <a:pathLst>
              <a:path w="524510" h="1759585">
                <a:moveTo>
                  <a:pt x="0" y="0"/>
                </a:moveTo>
                <a:lnTo>
                  <a:pt x="524256" y="0"/>
                </a:lnTo>
                <a:lnTo>
                  <a:pt x="524256" y="1759148"/>
                </a:lnTo>
                <a:lnTo>
                  <a:pt x="0" y="1759148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468112" y="2389632"/>
            <a:ext cx="521334" cy="408940"/>
          </a:xfrm>
          <a:custGeom>
            <a:avLst/>
            <a:gdLst/>
            <a:ahLst/>
            <a:cxnLst/>
            <a:rect l="l" t="t" r="r" b="b"/>
            <a:pathLst>
              <a:path w="521335" h="408939">
                <a:moveTo>
                  <a:pt x="0" y="0"/>
                </a:moveTo>
                <a:lnTo>
                  <a:pt x="521208" y="0"/>
                </a:lnTo>
                <a:lnTo>
                  <a:pt x="521208" y="408884"/>
                </a:lnTo>
                <a:lnTo>
                  <a:pt x="0" y="408884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797808" y="1039367"/>
            <a:ext cx="524510" cy="1759585"/>
          </a:xfrm>
          <a:custGeom>
            <a:avLst/>
            <a:gdLst/>
            <a:ahLst/>
            <a:cxnLst/>
            <a:rect l="l" t="t" r="r" b="b"/>
            <a:pathLst>
              <a:path w="524510" h="1759585">
                <a:moveTo>
                  <a:pt x="524255" y="0"/>
                </a:moveTo>
                <a:lnTo>
                  <a:pt x="0" y="0"/>
                </a:lnTo>
                <a:lnTo>
                  <a:pt x="0" y="1759148"/>
                </a:lnTo>
                <a:lnTo>
                  <a:pt x="524255" y="1759148"/>
                </a:lnTo>
                <a:lnTo>
                  <a:pt x="524255" y="0"/>
                </a:lnTo>
                <a:close/>
              </a:path>
            </a:pathLst>
          </a:custGeom>
          <a:solidFill>
            <a:srgbClr val="00569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132576" y="1828800"/>
            <a:ext cx="521334" cy="970280"/>
          </a:xfrm>
          <a:custGeom>
            <a:avLst/>
            <a:gdLst/>
            <a:ahLst/>
            <a:cxnLst/>
            <a:rect l="l" t="t" r="r" b="b"/>
            <a:pathLst>
              <a:path w="521334" h="970280">
                <a:moveTo>
                  <a:pt x="521207" y="0"/>
                </a:moveTo>
                <a:lnTo>
                  <a:pt x="0" y="0"/>
                </a:lnTo>
                <a:lnTo>
                  <a:pt x="0" y="969716"/>
                </a:lnTo>
                <a:lnTo>
                  <a:pt x="521207" y="969716"/>
                </a:lnTo>
                <a:lnTo>
                  <a:pt x="521207" y="0"/>
                </a:lnTo>
                <a:close/>
              </a:path>
            </a:pathLst>
          </a:custGeom>
          <a:solidFill>
            <a:srgbClr val="00569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797808" y="1039368"/>
            <a:ext cx="524510" cy="1759585"/>
          </a:xfrm>
          <a:custGeom>
            <a:avLst/>
            <a:gdLst/>
            <a:ahLst/>
            <a:cxnLst/>
            <a:rect l="l" t="t" r="r" b="b"/>
            <a:pathLst>
              <a:path w="524510" h="1759585">
                <a:moveTo>
                  <a:pt x="0" y="0"/>
                </a:moveTo>
                <a:lnTo>
                  <a:pt x="524256" y="0"/>
                </a:lnTo>
                <a:lnTo>
                  <a:pt x="524256" y="1759148"/>
                </a:lnTo>
                <a:lnTo>
                  <a:pt x="0" y="1759148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6132576" y="1828800"/>
            <a:ext cx="521334" cy="970280"/>
          </a:xfrm>
          <a:custGeom>
            <a:avLst/>
            <a:gdLst/>
            <a:ahLst/>
            <a:cxnLst/>
            <a:rect l="l" t="t" r="r" b="b"/>
            <a:pathLst>
              <a:path w="521334" h="970280">
                <a:moveTo>
                  <a:pt x="0" y="0"/>
                </a:moveTo>
                <a:lnTo>
                  <a:pt x="521208" y="0"/>
                </a:lnTo>
                <a:lnTo>
                  <a:pt x="521208" y="969716"/>
                </a:lnTo>
                <a:lnTo>
                  <a:pt x="0" y="969716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560651" y="2798516"/>
            <a:ext cx="4667885" cy="0"/>
          </a:xfrm>
          <a:custGeom>
            <a:avLst/>
            <a:gdLst/>
            <a:ahLst/>
            <a:cxnLst/>
            <a:rect l="l" t="t" r="r" b="b"/>
            <a:pathLst>
              <a:path w="4667884" h="0">
                <a:moveTo>
                  <a:pt x="0" y="0"/>
                </a:moveTo>
                <a:lnTo>
                  <a:pt x="4667261" y="1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5543136" y="2120900"/>
            <a:ext cx="3714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404040"/>
                </a:solidFill>
                <a:latin typeface="Calibri"/>
                <a:cs typeface="Calibri"/>
              </a:rPr>
              <a:t>18,21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248018" y="773683"/>
            <a:ext cx="9975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38175" algn="l"/>
              </a:tabLst>
            </a:pPr>
            <a:r>
              <a:rPr dirty="0" sz="1200" spc="-5">
                <a:solidFill>
                  <a:srgbClr val="404040"/>
                </a:solidFill>
                <a:latin typeface="Calibri"/>
                <a:cs typeface="Calibri"/>
              </a:rPr>
              <a:t>78,</a:t>
            </a:r>
            <a:r>
              <a:rPr dirty="0" sz="1200">
                <a:solidFill>
                  <a:srgbClr val="404040"/>
                </a:solidFill>
                <a:latin typeface="Calibri"/>
                <a:cs typeface="Calibri"/>
              </a:rPr>
              <a:t>3	</a:t>
            </a:r>
            <a:r>
              <a:rPr dirty="0" sz="1200" spc="-5">
                <a:solidFill>
                  <a:srgbClr val="404040"/>
                </a:solidFill>
                <a:latin typeface="Calibri"/>
                <a:cs typeface="Calibri"/>
              </a:rPr>
              <a:t>78,19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207645" y="1560067"/>
            <a:ext cx="3714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404040"/>
                </a:solidFill>
                <a:latin typeface="Calibri"/>
                <a:cs typeface="Calibri"/>
              </a:rPr>
              <a:t>43,19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52917" y="606044"/>
            <a:ext cx="179705" cy="2272030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dirty="0" sz="1200" spc="-10">
                <a:solidFill>
                  <a:srgbClr val="595959"/>
                </a:solidFill>
                <a:latin typeface="Calibri"/>
                <a:cs typeface="Calibri"/>
              </a:rPr>
              <a:t>90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dirty="0" sz="1200" spc="-10">
                <a:solidFill>
                  <a:srgbClr val="595959"/>
                </a:solidFill>
                <a:latin typeface="Calibri"/>
                <a:cs typeface="Calibri"/>
              </a:rPr>
              <a:t>80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dirty="0" sz="1200" spc="-10">
                <a:solidFill>
                  <a:srgbClr val="595959"/>
                </a:solidFill>
                <a:latin typeface="Calibri"/>
                <a:cs typeface="Calibri"/>
              </a:rPr>
              <a:t>70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dirty="0" sz="1200" spc="-10">
                <a:solidFill>
                  <a:srgbClr val="595959"/>
                </a:solidFill>
                <a:latin typeface="Calibri"/>
                <a:cs typeface="Calibri"/>
              </a:rPr>
              <a:t>60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dirty="0" sz="1200" spc="-10">
                <a:solidFill>
                  <a:srgbClr val="595959"/>
                </a:solidFill>
                <a:latin typeface="Calibri"/>
                <a:cs typeface="Calibri"/>
              </a:rPr>
              <a:t>50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dirty="0" sz="1200" spc="-10">
                <a:solidFill>
                  <a:srgbClr val="595959"/>
                </a:solidFill>
                <a:latin typeface="Calibri"/>
                <a:cs typeface="Calibri"/>
              </a:rPr>
              <a:t>40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dirty="0" sz="1200" spc="-10">
                <a:solidFill>
                  <a:srgbClr val="595959"/>
                </a:solidFill>
                <a:latin typeface="Calibri"/>
                <a:cs typeface="Calibri"/>
              </a:rPr>
              <a:t>30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dirty="0" sz="1200" spc="-10">
                <a:solidFill>
                  <a:srgbClr val="595959"/>
                </a:solidFill>
                <a:latin typeface="Calibri"/>
                <a:cs typeface="Calibri"/>
              </a:rPr>
              <a:t>20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dirty="0" sz="1200" spc="-10">
                <a:solidFill>
                  <a:srgbClr val="595959"/>
                </a:solidFill>
                <a:latin typeface="Calibri"/>
                <a:cs typeface="Calibri"/>
              </a:rPr>
              <a:t>10</a:t>
            </a:r>
            <a:endParaRPr sz="1200">
              <a:latin typeface="Calibri"/>
              <a:cs typeface="Calibri"/>
            </a:endParaRPr>
          </a:p>
          <a:p>
            <a:pPr marL="89535">
              <a:lnSpc>
                <a:spcPct val="100000"/>
              </a:lnSpc>
              <a:spcBef>
                <a:spcPts val="335"/>
              </a:spcBef>
            </a:pPr>
            <a:r>
              <a:rPr dirty="0" sz="1200">
                <a:solidFill>
                  <a:srgbClr val="595959"/>
                </a:solidFill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755449" y="3251334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0"/>
                </a:moveTo>
                <a:lnTo>
                  <a:pt x="83468" y="0"/>
                </a:lnTo>
                <a:lnTo>
                  <a:pt x="83468" y="83468"/>
                </a:lnTo>
                <a:lnTo>
                  <a:pt x="0" y="83468"/>
                </a:lnTo>
                <a:lnTo>
                  <a:pt x="0" y="0"/>
                </a:lnTo>
                <a:close/>
              </a:path>
            </a:pathLst>
          </a:custGeom>
          <a:solidFill>
            <a:srgbClr val="AE102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755449" y="3251334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0"/>
                </a:moveTo>
                <a:lnTo>
                  <a:pt x="83468" y="0"/>
                </a:lnTo>
                <a:lnTo>
                  <a:pt x="83468" y="83468"/>
                </a:lnTo>
                <a:lnTo>
                  <a:pt x="0" y="83468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3458257" y="2870707"/>
            <a:ext cx="955675" cy="5010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5">
                <a:solidFill>
                  <a:srgbClr val="595959"/>
                </a:solidFill>
                <a:latin typeface="Calibri"/>
                <a:cs typeface="Calibri"/>
              </a:rPr>
              <a:t>baseline</a:t>
            </a:r>
            <a:endParaRPr sz="1200">
              <a:latin typeface="Calibri"/>
              <a:cs typeface="Calibri"/>
            </a:endParaRPr>
          </a:p>
          <a:p>
            <a:pPr marL="417195">
              <a:lnSpc>
                <a:spcPct val="100000"/>
              </a:lnSpc>
              <a:spcBef>
                <a:spcPts val="865"/>
              </a:spcBef>
            </a:pPr>
            <a:r>
              <a:rPr dirty="0" sz="1200" spc="5">
                <a:solidFill>
                  <a:srgbClr val="595959"/>
                </a:solidFill>
                <a:latin typeface="Calibri"/>
                <a:cs typeface="Calibri"/>
              </a:rPr>
              <a:t>A</a:t>
            </a:r>
            <a:r>
              <a:rPr dirty="0" sz="1200" spc="-30">
                <a:solidFill>
                  <a:srgbClr val="595959"/>
                </a:solidFill>
                <a:latin typeface="Calibri"/>
                <a:cs typeface="Calibri"/>
              </a:rPr>
              <a:t>b</a:t>
            </a:r>
            <a:r>
              <a:rPr dirty="0" sz="1200" spc="25">
                <a:solidFill>
                  <a:srgbClr val="595959"/>
                </a:solidFill>
                <a:latin typeface="Calibri"/>
                <a:cs typeface="Calibri"/>
              </a:rPr>
              <a:t>la</a:t>
            </a:r>
            <a:r>
              <a:rPr dirty="0" sz="1200" spc="-5">
                <a:solidFill>
                  <a:srgbClr val="595959"/>
                </a:solidFill>
                <a:latin typeface="Calibri"/>
                <a:cs typeface="Calibri"/>
              </a:rPr>
              <a:t>t</a:t>
            </a:r>
            <a:r>
              <a:rPr dirty="0" sz="1200" spc="-80">
                <a:solidFill>
                  <a:srgbClr val="595959"/>
                </a:solidFill>
                <a:latin typeface="Calibri"/>
                <a:cs typeface="Calibri"/>
              </a:rPr>
              <a:t>i</a:t>
            </a:r>
            <a:r>
              <a:rPr dirty="0" sz="1200" spc="65">
                <a:solidFill>
                  <a:srgbClr val="595959"/>
                </a:solidFill>
                <a:latin typeface="Calibri"/>
                <a:cs typeface="Calibri"/>
              </a:rPr>
              <a:t>o</a:t>
            </a:r>
            <a:r>
              <a:rPr dirty="0" sz="1200">
                <a:solidFill>
                  <a:srgbClr val="595959"/>
                </a:solidFill>
                <a:latin typeface="Calibri"/>
                <a:cs typeface="Calibri"/>
              </a:rPr>
              <a:t>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579199" y="3251334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0"/>
                </a:moveTo>
                <a:lnTo>
                  <a:pt x="83468" y="0"/>
                </a:lnTo>
                <a:lnTo>
                  <a:pt x="83468" y="83468"/>
                </a:lnTo>
                <a:lnTo>
                  <a:pt x="0" y="83468"/>
                </a:lnTo>
                <a:lnTo>
                  <a:pt x="0" y="0"/>
                </a:lnTo>
                <a:close/>
              </a:path>
            </a:pathLst>
          </a:custGeom>
          <a:solidFill>
            <a:srgbClr val="00569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579199" y="3251334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0"/>
                </a:moveTo>
                <a:lnTo>
                  <a:pt x="83468" y="0"/>
                </a:lnTo>
                <a:lnTo>
                  <a:pt x="83468" y="83468"/>
                </a:lnTo>
                <a:lnTo>
                  <a:pt x="0" y="83468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4686938" y="2870707"/>
            <a:ext cx="1675764" cy="5010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08204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595959"/>
                </a:solidFill>
                <a:latin typeface="Calibri"/>
                <a:cs typeface="Calibri"/>
              </a:rPr>
              <a:t>6</a:t>
            </a:r>
            <a:r>
              <a:rPr dirty="0" sz="1200" spc="-4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200" spc="-15">
                <a:solidFill>
                  <a:srgbClr val="595959"/>
                </a:solidFill>
                <a:latin typeface="Calibri"/>
                <a:cs typeface="Calibri"/>
              </a:rPr>
              <a:t>months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1200" spc="5">
                <a:solidFill>
                  <a:srgbClr val="595959"/>
                </a:solidFill>
                <a:latin typeface="Calibri"/>
                <a:cs typeface="Calibri"/>
              </a:rPr>
              <a:t>Sham</a:t>
            </a:r>
            <a:r>
              <a:rPr dirty="0" sz="1200" spc="-35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595959"/>
                </a:solidFill>
                <a:latin typeface="Calibri"/>
                <a:cs typeface="Calibri"/>
              </a:rPr>
              <a:t>intervention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79512" y="4102957"/>
            <a:ext cx="8641080" cy="0"/>
          </a:xfrm>
          <a:custGeom>
            <a:avLst/>
            <a:gdLst/>
            <a:ahLst/>
            <a:cxnLst/>
            <a:rect l="l" t="t" r="r" b="b"/>
            <a:pathLst>
              <a:path w="8641080" h="0">
                <a:moveTo>
                  <a:pt x="0" y="0"/>
                </a:moveTo>
                <a:lnTo>
                  <a:pt x="864096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79512" y="3523837"/>
            <a:ext cx="8641080" cy="0"/>
          </a:xfrm>
          <a:custGeom>
            <a:avLst/>
            <a:gdLst/>
            <a:ahLst/>
            <a:cxnLst/>
            <a:rect l="l" t="t" r="r" b="b"/>
            <a:pathLst>
              <a:path w="8641080" h="0">
                <a:moveTo>
                  <a:pt x="0" y="0"/>
                </a:moveTo>
                <a:lnTo>
                  <a:pt x="864096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79512" y="4682077"/>
            <a:ext cx="8641080" cy="0"/>
          </a:xfrm>
          <a:custGeom>
            <a:avLst/>
            <a:gdLst/>
            <a:ahLst/>
            <a:cxnLst/>
            <a:rect l="l" t="t" r="r" b="b"/>
            <a:pathLst>
              <a:path w="8641080" h="0">
                <a:moveTo>
                  <a:pt x="0" y="0"/>
                </a:moveTo>
                <a:lnTo>
                  <a:pt x="864096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270901" y="3545332"/>
            <a:ext cx="7432040" cy="510540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1027430" marR="5080" indent="-1014730">
              <a:lnSpc>
                <a:spcPts val="1900"/>
              </a:lnSpc>
              <a:spcBef>
                <a:spcPts val="180"/>
              </a:spcBef>
              <a:tabLst>
                <a:tab pos="3947795" algn="l"/>
                <a:tab pos="6800215" algn="l"/>
              </a:tabLst>
            </a:pPr>
            <a:r>
              <a:rPr dirty="0" sz="1600" spc="5" b="1">
                <a:latin typeface="Calibri"/>
                <a:cs typeface="Calibri"/>
              </a:rPr>
              <a:t>G</a:t>
            </a:r>
            <a:r>
              <a:rPr dirty="0" sz="1600" spc="-10" b="1">
                <a:latin typeface="Calibri"/>
                <a:cs typeface="Calibri"/>
              </a:rPr>
              <a:t>e</a:t>
            </a:r>
            <a:r>
              <a:rPr dirty="0" sz="1600" b="1">
                <a:latin typeface="Calibri"/>
                <a:cs typeface="Calibri"/>
              </a:rPr>
              <a:t>o</a:t>
            </a:r>
            <a:r>
              <a:rPr dirty="0" sz="1600" spc="-5" b="1">
                <a:latin typeface="Calibri"/>
                <a:cs typeface="Calibri"/>
              </a:rPr>
              <a:t>m</a:t>
            </a:r>
            <a:r>
              <a:rPr dirty="0" sz="1600" spc="-20" b="1">
                <a:latin typeface="Calibri"/>
                <a:cs typeface="Calibri"/>
              </a:rPr>
              <a:t>e</a:t>
            </a:r>
            <a:r>
              <a:rPr dirty="0" sz="1600" spc="-5" b="1">
                <a:latin typeface="Calibri"/>
                <a:cs typeface="Calibri"/>
              </a:rPr>
              <a:t>t</a:t>
            </a:r>
            <a:r>
              <a:rPr dirty="0" sz="1600" spc="5" b="1">
                <a:latin typeface="Calibri"/>
                <a:cs typeface="Calibri"/>
              </a:rPr>
              <a:t>r</a:t>
            </a:r>
            <a:r>
              <a:rPr dirty="0" sz="1600" spc="-5" b="1">
                <a:latin typeface="Calibri"/>
                <a:cs typeface="Calibri"/>
              </a:rPr>
              <a:t>i</a:t>
            </a:r>
            <a:r>
              <a:rPr dirty="0" sz="1600" b="1">
                <a:latin typeface="Calibri"/>
                <a:cs typeface="Calibri"/>
              </a:rPr>
              <a:t>c</a:t>
            </a:r>
            <a:r>
              <a:rPr dirty="0" sz="1600" spc="5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m</a:t>
            </a:r>
            <a:r>
              <a:rPr dirty="0" sz="1600" spc="-10" b="1">
                <a:latin typeface="Calibri"/>
                <a:cs typeface="Calibri"/>
              </a:rPr>
              <a:t>e</a:t>
            </a:r>
            <a:r>
              <a:rPr dirty="0" sz="1600" spc="-5" b="1">
                <a:latin typeface="Calibri"/>
                <a:cs typeface="Calibri"/>
              </a:rPr>
              <a:t>a</a:t>
            </a:r>
            <a:r>
              <a:rPr dirty="0" sz="1600" b="1">
                <a:latin typeface="Calibri"/>
                <a:cs typeface="Calibri"/>
              </a:rPr>
              <a:t>n d</a:t>
            </a:r>
            <a:r>
              <a:rPr dirty="0" sz="1600" spc="-5" b="1">
                <a:latin typeface="Calibri"/>
                <a:cs typeface="Calibri"/>
              </a:rPr>
              <a:t>i</a:t>
            </a:r>
            <a:r>
              <a:rPr dirty="0" sz="1600" spc="5" b="1">
                <a:latin typeface="Calibri"/>
                <a:cs typeface="Calibri"/>
              </a:rPr>
              <a:t>f</a:t>
            </a:r>
            <a:r>
              <a:rPr dirty="0" sz="1600" spc="-25" b="1">
                <a:latin typeface="Calibri"/>
                <a:cs typeface="Calibri"/>
              </a:rPr>
              <a:t>f</a:t>
            </a:r>
            <a:r>
              <a:rPr dirty="0" sz="1600" spc="-10" b="1">
                <a:latin typeface="Calibri"/>
                <a:cs typeface="Calibri"/>
              </a:rPr>
              <a:t>e</a:t>
            </a:r>
            <a:r>
              <a:rPr dirty="0" sz="1600" spc="-15" b="1">
                <a:latin typeface="Calibri"/>
                <a:cs typeface="Calibri"/>
              </a:rPr>
              <a:t>r</a:t>
            </a:r>
            <a:r>
              <a:rPr dirty="0" sz="1600" spc="-10" b="1">
                <a:latin typeface="Calibri"/>
                <a:cs typeface="Calibri"/>
              </a:rPr>
              <a:t>e</a:t>
            </a:r>
            <a:r>
              <a:rPr dirty="0" sz="1600" b="1">
                <a:latin typeface="Calibri"/>
                <a:cs typeface="Calibri"/>
              </a:rPr>
              <a:t>n</a:t>
            </a:r>
            <a:r>
              <a:rPr dirty="0" sz="1600" spc="5" b="1">
                <a:latin typeface="Calibri"/>
                <a:cs typeface="Calibri"/>
              </a:rPr>
              <a:t>c</a:t>
            </a:r>
            <a:r>
              <a:rPr dirty="0" sz="1600" b="1">
                <a:latin typeface="Calibri"/>
                <a:cs typeface="Calibri"/>
              </a:rPr>
              <a:t>e</a:t>
            </a:r>
            <a:r>
              <a:rPr dirty="0" sz="1600" spc="-10" b="1">
                <a:latin typeface="Calibri"/>
                <a:cs typeface="Calibri"/>
              </a:rPr>
              <a:t> </a:t>
            </a:r>
            <a:r>
              <a:rPr dirty="0" sz="1600" spc="-20" b="1">
                <a:latin typeface="Calibri"/>
                <a:cs typeface="Calibri"/>
              </a:rPr>
              <a:t>a</a:t>
            </a:r>
            <a:r>
              <a:rPr dirty="0" sz="1600" b="1">
                <a:latin typeface="Calibri"/>
                <a:cs typeface="Calibri"/>
              </a:rPr>
              <a:t>t</a:t>
            </a:r>
            <a:r>
              <a:rPr dirty="0" sz="1600" spc="-5" b="1">
                <a:latin typeface="Calibri"/>
                <a:cs typeface="Calibri"/>
              </a:rPr>
              <a:t> </a:t>
            </a:r>
            <a:r>
              <a:rPr dirty="0" sz="1600" b="1">
                <a:latin typeface="Calibri"/>
                <a:cs typeface="Calibri"/>
              </a:rPr>
              <a:t>6	95%</a:t>
            </a:r>
            <a:r>
              <a:rPr dirty="0" sz="1600" spc="-5" b="1">
                <a:latin typeface="Calibri"/>
                <a:cs typeface="Calibri"/>
              </a:rPr>
              <a:t> </a:t>
            </a:r>
            <a:r>
              <a:rPr dirty="0" sz="1600" b="1">
                <a:latin typeface="Calibri"/>
                <a:cs typeface="Calibri"/>
              </a:rPr>
              <a:t>CI	</a:t>
            </a:r>
            <a:r>
              <a:rPr dirty="0" sz="1600" spc="-40" b="1">
                <a:latin typeface="Calibri"/>
                <a:cs typeface="Calibri"/>
              </a:rPr>
              <a:t>P</a:t>
            </a:r>
            <a:r>
              <a:rPr dirty="0" sz="1600" spc="-15" b="1">
                <a:latin typeface="Calibri"/>
                <a:cs typeface="Calibri"/>
              </a:rPr>
              <a:t>-</a:t>
            </a:r>
            <a:r>
              <a:rPr dirty="0" sz="1600" spc="-20" b="1">
                <a:latin typeface="Calibri"/>
                <a:cs typeface="Calibri"/>
              </a:rPr>
              <a:t>v</a:t>
            </a:r>
            <a:r>
              <a:rPr dirty="0" sz="1600" spc="-5" b="1">
                <a:latin typeface="Calibri"/>
                <a:cs typeface="Calibri"/>
              </a:rPr>
              <a:t>a</a:t>
            </a:r>
            <a:r>
              <a:rPr dirty="0" sz="1600" spc="-10" b="1">
                <a:latin typeface="Calibri"/>
                <a:cs typeface="Calibri"/>
              </a:rPr>
              <a:t>l</a:t>
            </a:r>
            <a:r>
              <a:rPr dirty="0" sz="1600" b="1">
                <a:latin typeface="Calibri"/>
                <a:cs typeface="Calibri"/>
              </a:rPr>
              <a:t>ue  </a:t>
            </a:r>
            <a:r>
              <a:rPr dirty="0" sz="1600" spc="-5" b="1">
                <a:latin typeface="Calibri"/>
                <a:cs typeface="Calibri"/>
              </a:rPr>
              <a:t>months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79512" y="4109307"/>
            <a:ext cx="8641080" cy="566420"/>
          </a:xfrm>
          <a:prstGeom prst="rect">
            <a:avLst/>
          </a:prstGeom>
          <a:solidFill>
            <a:srgbClr val="000000">
              <a:alpha val="19999"/>
            </a:srgbClr>
          </a:solidFill>
        </p:spPr>
        <p:txBody>
          <a:bodyPr wrap="square" lIns="0" tIns="27939" rIns="0" bIns="0" rtlCol="0" vert="horz">
            <a:spAutoFit/>
          </a:bodyPr>
          <a:lstStyle/>
          <a:p>
            <a:pPr algn="ctr" marL="176530">
              <a:lnSpc>
                <a:spcPct val="100000"/>
              </a:lnSpc>
              <a:spcBef>
                <a:spcPts val="219"/>
              </a:spcBef>
              <a:tabLst>
                <a:tab pos="2799715" algn="l"/>
                <a:tab pos="5760085" algn="l"/>
              </a:tabLst>
            </a:pPr>
            <a:r>
              <a:rPr dirty="0" sz="1600" spc="-5">
                <a:latin typeface="Calibri"/>
                <a:cs typeface="Calibri"/>
              </a:rPr>
              <a:t>0.25	0.15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- </a:t>
            </a:r>
            <a:r>
              <a:rPr dirty="0" sz="1600" spc="-5">
                <a:latin typeface="Calibri"/>
                <a:cs typeface="Calibri"/>
              </a:rPr>
              <a:t>0.42	</a:t>
            </a:r>
            <a:r>
              <a:rPr dirty="0" sz="1600">
                <a:latin typeface="Calibri"/>
                <a:cs typeface="Calibri"/>
              </a:rPr>
              <a:t>&lt;</a:t>
            </a:r>
            <a:r>
              <a:rPr dirty="0" sz="1600" spc="-5">
                <a:latin typeface="Calibri"/>
                <a:cs typeface="Calibri"/>
              </a:rPr>
              <a:t> 0.0001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3357" y="259587"/>
            <a:ext cx="615759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/>
              <a:t>Secondary </a:t>
            </a:r>
            <a:r>
              <a:rPr dirty="0" sz="2800" spc="-10"/>
              <a:t>outcomes </a:t>
            </a:r>
            <a:r>
              <a:rPr dirty="0" sz="2800"/>
              <a:t>: </a:t>
            </a:r>
            <a:r>
              <a:rPr dirty="0" sz="2800" spc="-25"/>
              <a:t>AFEQT </a:t>
            </a:r>
            <a:r>
              <a:rPr dirty="0" sz="2800" spc="-15"/>
              <a:t>at </a:t>
            </a:r>
            <a:r>
              <a:rPr dirty="0" sz="2800"/>
              <a:t>6</a:t>
            </a:r>
            <a:r>
              <a:rPr dirty="0" sz="2800" spc="55"/>
              <a:t> </a:t>
            </a:r>
            <a:r>
              <a:rPr dirty="0" sz="2800" spc="-10"/>
              <a:t>months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396098" y="987573"/>
            <a:ext cx="8424935" cy="33123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98704" y="2282951"/>
            <a:ext cx="5647944" cy="3688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22965" y="2308706"/>
            <a:ext cx="5544820" cy="263525"/>
          </a:xfrm>
          <a:custGeom>
            <a:avLst/>
            <a:gdLst/>
            <a:ahLst/>
            <a:cxnLst/>
            <a:rect l="l" t="t" r="r" b="b"/>
            <a:pathLst>
              <a:path w="5544820" h="263525">
                <a:moveTo>
                  <a:pt x="0" y="0"/>
                </a:moveTo>
                <a:lnTo>
                  <a:pt x="5544615" y="0"/>
                </a:lnTo>
                <a:lnTo>
                  <a:pt x="5544615" y="263043"/>
                </a:lnTo>
                <a:lnTo>
                  <a:pt x="0" y="263043"/>
                </a:lnTo>
                <a:lnTo>
                  <a:pt x="0" y="0"/>
                </a:lnTo>
                <a:close/>
              </a:path>
            </a:pathLst>
          </a:custGeom>
          <a:solidFill>
            <a:srgbClr val="FF0000">
              <a:alpha val="9019"/>
            </a:srgbClr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739" y="360171"/>
            <a:ext cx="1617345" cy="360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Key</a:t>
            </a:r>
            <a:r>
              <a:rPr dirty="0" spc="-60"/>
              <a:t> </a:t>
            </a:r>
            <a:r>
              <a:rPr dirty="0" spc="-10"/>
              <a:t>messages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2739" y="921003"/>
            <a:ext cx="7729220" cy="378079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 marR="6350">
              <a:lnSpc>
                <a:spcPct val="101400"/>
              </a:lnSpc>
              <a:spcBef>
                <a:spcPts val="50"/>
              </a:spcBef>
            </a:pPr>
            <a:r>
              <a:rPr dirty="0" sz="2800" spc="-10" b="1">
                <a:latin typeface="Calibri"/>
                <a:cs typeface="Calibri"/>
              </a:rPr>
              <a:t>PVI resulted </a:t>
            </a:r>
            <a:r>
              <a:rPr dirty="0" sz="2800" spc="-5" b="1">
                <a:latin typeface="Calibri"/>
                <a:cs typeface="Calibri"/>
              </a:rPr>
              <a:t>in </a:t>
            </a:r>
            <a:r>
              <a:rPr dirty="0" sz="2800" b="1">
                <a:latin typeface="Calibri"/>
                <a:cs typeface="Calibri"/>
              </a:rPr>
              <a:t>a </a:t>
            </a:r>
            <a:r>
              <a:rPr dirty="0" sz="2800" spc="-5" b="1">
                <a:latin typeface="Calibri"/>
                <a:cs typeface="Calibri"/>
              </a:rPr>
              <a:t>clinically </a:t>
            </a:r>
            <a:r>
              <a:rPr dirty="0" sz="2800" spc="-10" b="1">
                <a:latin typeface="Calibri"/>
                <a:cs typeface="Calibri"/>
              </a:rPr>
              <a:t>important </a:t>
            </a:r>
            <a:r>
              <a:rPr dirty="0" sz="2800" b="1">
                <a:latin typeface="Calibri"/>
                <a:cs typeface="Calibri"/>
              </a:rPr>
              <a:t>and </a:t>
            </a:r>
            <a:r>
              <a:rPr dirty="0" sz="2800" spc="-15" b="1">
                <a:latin typeface="Calibri"/>
                <a:cs typeface="Calibri"/>
              </a:rPr>
              <a:t>statistically  </a:t>
            </a:r>
            <a:r>
              <a:rPr dirty="0" sz="2800" spc="-10" b="1">
                <a:latin typeface="Calibri"/>
                <a:cs typeface="Calibri"/>
              </a:rPr>
              <a:t>significant </a:t>
            </a:r>
            <a:r>
              <a:rPr dirty="0" sz="2800" spc="-5" b="1">
                <a:latin typeface="Calibri"/>
                <a:cs typeface="Calibri"/>
              </a:rPr>
              <a:t>decrease in </a:t>
            </a:r>
            <a:r>
              <a:rPr dirty="0" sz="2800" b="1">
                <a:latin typeface="Calibri"/>
                <a:cs typeface="Calibri"/>
              </a:rPr>
              <a:t>AF</a:t>
            </a:r>
            <a:r>
              <a:rPr dirty="0" sz="2800" spc="30" b="1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burden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750">
              <a:latin typeface="Calibri"/>
              <a:cs typeface="Calibri"/>
            </a:endParaRPr>
          </a:p>
          <a:p>
            <a:pPr marL="12700" marR="5080">
              <a:lnSpc>
                <a:spcPct val="101400"/>
              </a:lnSpc>
              <a:tabLst>
                <a:tab pos="841375" algn="l"/>
                <a:tab pos="2388870" algn="l"/>
                <a:tab pos="3003550" algn="l"/>
                <a:tab pos="4956175" algn="l"/>
                <a:tab pos="7437120" algn="l"/>
              </a:tabLst>
            </a:pPr>
            <a:r>
              <a:rPr dirty="0" sz="2800" spc="-20" b="1">
                <a:latin typeface="Calibri"/>
                <a:cs typeface="Calibri"/>
              </a:rPr>
              <a:t>P</a:t>
            </a:r>
            <a:r>
              <a:rPr dirty="0" sz="2800" spc="-10" b="1">
                <a:latin typeface="Calibri"/>
                <a:cs typeface="Calibri"/>
              </a:rPr>
              <a:t>V</a:t>
            </a:r>
            <a:r>
              <a:rPr dirty="0" sz="2800" b="1">
                <a:latin typeface="Calibri"/>
                <a:cs typeface="Calibri"/>
              </a:rPr>
              <a:t>I	</a:t>
            </a:r>
            <a:r>
              <a:rPr dirty="0" sz="2800" spc="-30" b="1">
                <a:latin typeface="Calibri"/>
                <a:cs typeface="Calibri"/>
              </a:rPr>
              <a:t>r</a:t>
            </a:r>
            <a:r>
              <a:rPr dirty="0" sz="2800" b="1">
                <a:latin typeface="Calibri"/>
                <a:cs typeface="Calibri"/>
              </a:rPr>
              <a:t>e</a:t>
            </a:r>
            <a:r>
              <a:rPr dirty="0" sz="2800" spc="-10" b="1">
                <a:latin typeface="Calibri"/>
                <a:cs typeface="Calibri"/>
              </a:rPr>
              <a:t>s</a:t>
            </a:r>
            <a:r>
              <a:rPr dirty="0" sz="2800" spc="-5" b="1">
                <a:latin typeface="Calibri"/>
                <a:cs typeface="Calibri"/>
              </a:rPr>
              <a:t>u</a:t>
            </a:r>
            <a:r>
              <a:rPr dirty="0" sz="2800" b="1">
                <a:latin typeface="Calibri"/>
                <a:cs typeface="Calibri"/>
              </a:rPr>
              <a:t>l</a:t>
            </a:r>
            <a:r>
              <a:rPr dirty="0" sz="2800" spc="-35" b="1">
                <a:latin typeface="Calibri"/>
                <a:cs typeface="Calibri"/>
              </a:rPr>
              <a:t>t</a:t>
            </a:r>
            <a:r>
              <a:rPr dirty="0" sz="2800" b="1">
                <a:latin typeface="Calibri"/>
                <a:cs typeface="Calibri"/>
              </a:rPr>
              <a:t>ed	</a:t>
            </a:r>
            <a:r>
              <a:rPr dirty="0" sz="2800" spc="-5" b="1">
                <a:latin typeface="Calibri"/>
                <a:cs typeface="Calibri"/>
              </a:rPr>
              <a:t>i</a:t>
            </a:r>
            <a:r>
              <a:rPr dirty="0" sz="2800" b="1">
                <a:latin typeface="Calibri"/>
                <a:cs typeface="Calibri"/>
              </a:rPr>
              <a:t>n	</a:t>
            </a:r>
            <a:r>
              <a:rPr dirty="0" sz="2800" spc="-5" b="1">
                <a:latin typeface="Calibri"/>
                <a:cs typeface="Calibri"/>
              </a:rPr>
              <a:t>su</a:t>
            </a:r>
            <a:r>
              <a:rPr dirty="0" sz="2800" spc="-20" b="1">
                <a:latin typeface="Calibri"/>
                <a:cs typeface="Calibri"/>
              </a:rPr>
              <a:t>b</a:t>
            </a:r>
            <a:r>
              <a:rPr dirty="0" sz="2800" spc="-40" b="1">
                <a:latin typeface="Calibri"/>
                <a:cs typeface="Calibri"/>
              </a:rPr>
              <a:t>s</a:t>
            </a:r>
            <a:r>
              <a:rPr dirty="0" sz="2800" spc="-25" b="1">
                <a:latin typeface="Calibri"/>
                <a:cs typeface="Calibri"/>
              </a:rPr>
              <a:t>t</a:t>
            </a:r>
            <a:r>
              <a:rPr dirty="0" sz="2800" b="1">
                <a:latin typeface="Calibri"/>
                <a:cs typeface="Calibri"/>
              </a:rPr>
              <a:t>a</a:t>
            </a:r>
            <a:r>
              <a:rPr dirty="0" sz="2800" spc="-30" b="1">
                <a:latin typeface="Calibri"/>
                <a:cs typeface="Calibri"/>
              </a:rPr>
              <a:t>n</a:t>
            </a:r>
            <a:r>
              <a:rPr dirty="0" sz="2800" b="1">
                <a:latin typeface="Calibri"/>
                <a:cs typeface="Calibri"/>
              </a:rPr>
              <a:t>t</a:t>
            </a:r>
            <a:r>
              <a:rPr dirty="0" sz="2800" spc="-5" b="1">
                <a:latin typeface="Calibri"/>
                <a:cs typeface="Calibri"/>
              </a:rPr>
              <a:t>i</a:t>
            </a:r>
            <a:r>
              <a:rPr dirty="0" sz="2800" b="1">
                <a:latin typeface="Calibri"/>
                <a:cs typeface="Calibri"/>
              </a:rPr>
              <a:t>al	</a:t>
            </a:r>
            <a:r>
              <a:rPr dirty="0" sz="2800" spc="-5" b="1">
                <a:latin typeface="Calibri"/>
                <a:cs typeface="Calibri"/>
              </a:rPr>
              <a:t>imp</a:t>
            </a:r>
            <a:r>
              <a:rPr dirty="0" sz="2800" spc="-35" b="1">
                <a:latin typeface="Calibri"/>
                <a:cs typeface="Calibri"/>
              </a:rPr>
              <a:t>r</a:t>
            </a:r>
            <a:r>
              <a:rPr dirty="0" sz="2800" spc="-15" b="1">
                <a:latin typeface="Calibri"/>
                <a:cs typeface="Calibri"/>
              </a:rPr>
              <a:t>o</a:t>
            </a:r>
            <a:r>
              <a:rPr dirty="0" sz="2800" spc="-30" b="1">
                <a:latin typeface="Calibri"/>
                <a:cs typeface="Calibri"/>
              </a:rPr>
              <a:t>v</a:t>
            </a:r>
            <a:r>
              <a:rPr dirty="0" sz="2800" b="1">
                <a:latin typeface="Calibri"/>
                <a:cs typeface="Calibri"/>
              </a:rPr>
              <a:t>e</a:t>
            </a:r>
            <a:r>
              <a:rPr dirty="0" sz="2800" spc="-5" b="1">
                <a:latin typeface="Calibri"/>
                <a:cs typeface="Calibri"/>
              </a:rPr>
              <a:t>m</a:t>
            </a:r>
            <a:r>
              <a:rPr dirty="0" sz="2800" b="1">
                <a:latin typeface="Calibri"/>
                <a:cs typeface="Calibri"/>
              </a:rPr>
              <a:t>e</a:t>
            </a:r>
            <a:r>
              <a:rPr dirty="0" sz="2800" spc="-30" b="1">
                <a:latin typeface="Calibri"/>
                <a:cs typeface="Calibri"/>
              </a:rPr>
              <a:t>n</a:t>
            </a:r>
            <a:r>
              <a:rPr dirty="0" sz="2800" spc="5" b="1">
                <a:latin typeface="Calibri"/>
                <a:cs typeface="Calibri"/>
              </a:rPr>
              <a:t>t</a:t>
            </a:r>
            <a:r>
              <a:rPr dirty="0" sz="2800" b="1">
                <a:latin typeface="Calibri"/>
                <a:cs typeface="Calibri"/>
              </a:rPr>
              <a:t>s	</a:t>
            </a:r>
            <a:r>
              <a:rPr dirty="0" sz="2800" spc="-5" b="1">
                <a:latin typeface="Calibri"/>
                <a:cs typeface="Calibri"/>
              </a:rPr>
              <a:t>in  </a:t>
            </a:r>
            <a:r>
              <a:rPr dirty="0" sz="2800" spc="-15" b="1">
                <a:latin typeface="Calibri"/>
                <a:cs typeface="Calibri"/>
              </a:rPr>
              <a:t>symptoms </a:t>
            </a:r>
            <a:r>
              <a:rPr dirty="0" sz="2800" b="1">
                <a:latin typeface="Calibri"/>
                <a:cs typeface="Calibri"/>
              </a:rPr>
              <a:t>and quality </a:t>
            </a:r>
            <a:r>
              <a:rPr dirty="0" sz="2800" spc="-5" b="1">
                <a:latin typeface="Calibri"/>
                <a:cs typeface="Calibri"/>
              </a:rPr>
              <a:t>of</a:t>
            </a:r>
            <a:r>
              <a:rPr dirty="0" sz="2800" spc="10" b="1">
                <a:latin typeface="Calibri"/>
                <a:cs typeface="Calibri"/>
              </a:rPr>
              <a:t> </a:t>
            </a:r>
            <a:r>
              <a:rPr dirty="0" sz="2800" spc="-15" b="1">
                <a:latin typeface="Calibri"/>
                <a:cs typeface="Calibri"/>
              </a:rPr>
              <a:t>life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950">
              <a:latin typeface="Calibri"/>
              <a:cs typeface="Calibri"/>
            </a:endParaRPr>
          </a:p>
          <a:p>
            <a:pPr marL="12700" marR="5080">
              <a:lnSpc>
                <a:spcPts val="3310"/>
              </a:lnSpc>
            </a:pPr>
            <a:r>
              <a:rPr dirty="0" sz="2800" spc="-45" b="1">
                <a:latin typeface="Calibri"/>
                <a:cs typeface="Calibri"/>
              </a:rPr>
              <a:t>At </a:t>
            </a:r>
            <a:r>
              <a:rPr dirty="0" sz="2800" b="1">
                <a:latin typeface="Calibri"/>
                <a:cs typeface="Calibri"/>
              </a:rPr>
              <a:t>6 </a:t>
            </a:r>
            <a:r>
              <a:rPr dirty="0" sz="2800" spc="-10" b="1">
                <a:latin typeface="Calibri"/>
                <a:cs typeface="Calibri"/>
              </a:rPr>
              <a:t>months </a:t>
            </a:r>
            <a:r>
              <a:rPr dirty="0" sz="2800" spc="-15" b="1">
                <a:latin typeface="Calibri"/>
                <a:cs typeface="Calibri"/>
              </a:rPr>
              <a:t>follow-up </a:t>
            </a:r>
            <a:r>
              <a:rPr dirty="0" sz="2800" spc="-5" b="1">
                <a:latin typeface="Calibri"/>
                <a:cs typeface="Calibri"/>
              </a:rPr>
              <a:t>this </a:t>
            </a:r>
            <a:r>
              <a:rPr dirty="0" sz="2800" spc="-10" b="1">
                <a:latin typeface="Calibri"/>
                <a:cs typeface="Calibri"/>
              </a:rPr>
              <a:t>study </a:t>
            </a:r>
            <a:r>
              <a:rPr dirty="0" sz="2800" b="1">
                <a:latin typeface="Calibri"/>
                <a:cs typeface="Calibri"/>
              </a:rPr>
              <a:t>has </a:t>
            </a:r>
            <a:r>
              <a:rPr dirty="0" sz="2800" spc="-15" b="1">
                <a:latin typeface="Calibri"/>
                <a:cs typeface="Calibri"/>
              </a:rPr>
              <a:t>demonstrated  </a:t>
            </a:r>
            <a:r>
              <a:rPr dirty="0" sz="2800" spc="-5" b="1">
                <a:latin typeface="Calibri"/>
                <a:cs typeface="Calibri"/>
              </a:rPr>
              <a:t>no clinically </a:t>
            </a:r>
            <a:r>
              <a:rPr dirty="0" sz="2800" spc="-15" b="1">
                <a:latin typeface="Calibri"/>
                <a:cs typeface="Calibri"/>
              </a:rPr>
              <a:t>relevant </a:t>
            </a:r>
            <a:r>
              <a:rPr dirty="0" sz="2800" spc="-5" b="1">
                <a:latin typeface="Calibri"/>
                <a:cs typeface="Calibri"/>
              </a:rPr>
              <a:t>placebo </a:t>
            </a:r>
            <a:r>
              <a:rPr dirty="0" sz="2800" spc="-15" b="1">
                <a:latin typeface="Calibri"/>
                <a:cs typeface="Calibri"/>
              </a:rPr>
              <a:t>effect </a:t>
            </a:r>
            <a:r>
              <a:rPr dirty="0" sz="2800" b="1">
                <a:latin typeface="Calibri"/>
                <a:cs typeface="Calibri"/>
              </a:rPr>
              <a:t>with</a:t>
            </a:r>
            <a:r>
              <a:rPr dirty="0" sz="2800" spc="45" b="1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PVI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2024-09-02T14:09:55Z</dcterms:created>
  <dcterms:modified xsi:type="dcterms:W3CDTF">2024-09-02T14:09:55Z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2024-09-01T00:00:00Z</vt:filetime>
  </property>
  <property fmtid="{D5CDD505-2E9C-101B-9397-08002B2CF9AE}" pid="3" name="LastSaved">
    <vt:filetime>2024-09-02T00:00:00Z</vt:filetime>
  </property>
</Properties>
</file>