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4.png"/><Relationship Id="rId4" Type="http://schemas.openxmlformats.org/officeDocument/2006/relationships/image" Target="../media/image1.png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256892" y="1391124"/>
            <a:ext cx="5887107" cy="37523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651687" y="2524886"/>
            <a:ext cx="4106545" cy="0"/>
          </a:xfrm>
          <a:custGeom>
            <a:avLst/>
            <a:gdLst/>
            <a:ahLst/>
            <a:cxnLst/>
            <a:rect l="l" t="t" r="r" b="b"/>
            <a:pathLst>
              <a:path w="4106545" h="0">
                <a:moveTo>
                  <a:pt x="0" y="0"/>
                </a:moveTo>
                <a:lnTo>
                  <a:pt x="4105986" y="0"/>
                </a:lnTo>
              </a:path>
            </a:pathLst>
          </a:custGeom>
          <a:ln w="19050">
            <a:solidFill>
              <a:srgbClr val="E8E8E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651687" y="2853373"/>
            <a:ext cx="1372983" cy="38937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2595117" y="2735846"/>
            <a:ext cx="635482" cy="6003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09396" y="1618564"/>
            <a:ext cx="7925206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593708" y="114579"/>
            <a:ext cx="408940" cy="38630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4703889"/>
            <a:ext cx="9143365" cy="440055"/>
          </a:xfrm>
          <a:custGeom>
            <a:avLst/>
            <a:gdLst/>
            <a:ahLst/>
            <a:cxnLst/>
            <a:rect l="l" t="t" r="r" b="b"/>
            <a:pathLst>
              <a:path w="9143365" h="440054">
                <a:moveTo>
                  <a:pt x="0" y="439610"/>
                </a:moveTo>
                <a:lnTo>
                  <a:pt x="9143365" y="439610"/>
                </a:lnTo>
                <a:lnTo>
                  <a:pt x="9143365" y="0"/>
                </a:lnTo>
                <a:lnTo>
                  <a:pt x="0" y="0"/>
                </a:lnTo>
                <a:lnTo>
                  <a:pt x="0" y="439610"/>
                </a:lnTo>
                <a:close/>
              </a:path>
            </a:pathLst>
          </a:custGeom>
          <a:solidFill>
            <a:srgbClr val="C10D1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8525891" y="4767262"/>
            <a:ext cx="0" cy="274320"/>
          </a:xfrm>
          <a:custGeom>
            <a:avLst/>
            <a:gdLst/>
            <a:ahLst/>
            <a:cxnLst/>
            <a:rect l="l" t="t" r="r" b="b"/>
            <a:pathLst>
              <a:path w="0" h="274320">
                <a:moveTo>
                  <a:pt x="0" y="0"/>
                </a:moveTo>
                <a:lnTo>
                  <a:pt x="0" y="273843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7426579" y="4767256"/>
            <a:ext cx="995235" cy="2738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739" y="68961"/>
            <a:ext cx="7315200" cy="406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9363" y="1118821"/>
            <a:ext cx="8145272" cy="2150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Relationship Id="rId3" Type="http://schemas.openxmlformats.org/officeDocument/2006/relationships/image" Target="../media/image6.png"/><Relationship Id="rId4" Type="http://schemas.openxmlformats.org/officeDocument/2006/relationships/image" Target="../media/image1.png"/><Relationship Id="rId5" Type="http://schemas.openxmlformats.org/officeDocument/2006/relationships/image" Target="../media/image7.png"/><Relationship Id="rId6" Type="http://schemas.openxmlformats.org/officeDocument/2006/relationships/image" Target="../media/image8.jpg"/><Relationship Id="rId7" Type="http://schemas.openxmlformats.org/officeDocument/2006/relationships/hyperlink" Target="https://url.us.m.mimecastprotect.com/s/ToAnCgJKlWiGwoLDlFohgH4eUh0?domain=clinicaltrials.gov" TargetMode="External"/><Relationship Id="rId8" Type="http://schemas.openxmlformats.org/officeDocument/2006/relationships/hyperlink" Target="https://url.us.m.mimecastprotect.com/s/yW_9CjRMoWCRGB7Vjt5i7HmC6oz?domain=clinicaltrials.gov" TargetMode="Externa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Relationship Id="rId4" Type="http://schemas.openxmlformats.org/officeDocument/2006/relationships/image" Target="../media/image19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Relationship Id="rId6" Type="http://schemas.openxmlformats.org/officeDocument/2006/relationships/image" Target="../media/image24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jp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jp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9.png"/><Relationship Id="rId4" Type="http://schemas.openxmlformats.org/officeDocument/2006/relationships/image" Target="../media/image10.jp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7.jpg"/><Relationship Id="rId3" Type="http://schemas.openxmlformats.org/officeDocument/2006/relationships/image" Target="../media/image28.pn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9.png"/><Relationship Id="rId4" Type="http://schemas.openxmlformats.org/officeDocument/2006/relationships/image" Target="../media/image12.png"/><Relationship Id="rId5" Type="http://schemas.openxmlformats.org/officeDocument/2006/relationships/image" Target="../media/image8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9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81166" y="0"/>
            <a:ext cx="6362833" cy="402693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791450" y="458469"/>
            <a:ext cx="7810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FFFF"/>
                </a:solidFill>
                <a:latin typeface="Arial"/>
                <a:cs typeface="Arial"/>
              </a:rPr>
              <a:t>#AH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600" spc="-5">
                <a:solidFill>
                  <a:srgbClr val="FFFFFF"/>
                </a:solidFill>
                <a:latin typeface="Arial"/>
                <a:cs typeface="Arial"/>
              </a:rPr>
              <a:t>24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93915" y="4186935"/>
            <a:ext cx="1164475" cy="6311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900923" y="4110354"/>
            <a:ext cx="749173" cy="7077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2877" y="227474"/>
            <a:ext cx="1721216" cy="4827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032375" y="2814701"/>
            <a:ext cx="2586863" cy="198983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78739" y="654049"/>
            <a:ext cx="5179060" cy="3298825"/>
          </a:xfrm>
          <a:prstGeom prst="rect">
            <a:avLst/>
          </a:prstGeom>
        </p:spPr>
        <p:txBody>
          <a:bodyPr wrap="square" lIns="0" tIns="603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dirty="0" u="sng" sz="900" spc="-5">
                <a:uFill>
                  <a:solidFill>
                    <a:srgbClr val="000000"/>
                  </a:solidFill>
                </a:uFill>
                <a:latin typeface="Tahoma"/>
                <a:cs typeface="Tahoma"/>
                <a:hlinkClick r:id="rId7"/>
              </a:rPr>
              <a:t>ClinicalTrials.gov:</a:t>
            </a:r>
            <a:r>
              <a:rPr dirty="0" u="sng" sz="900" spc="-75">
                <a:uFill>
                  <a:solidFill>
                    <a:srgbClr val="000000"/>
                  </a:solidFill>
                </a:uFill>
                <a:latin typeface="Tahoma"/>
                <a:cs typeface="Tahoma"/>
                <a:hlinkClick r:id="rId7"/>
              </a:rPr>
              <a:t> </a:t>
            </a:r>
            <a:r>
              <a:rPr dirty="0" u="sng" sz="900" spc="-10">
                <a:uFill>
                  <a:solidFill>
                    <a:srgbClr val="000000"/>
                  </a:solidFill>
                </a:uFill>
                <a:latin typeface="Tahoma"/>
                <a:cs typeface="Tahoma"/>
                <a:hlinkClick r:id="rId8"/>
              </a:rPr>
              <a:t>NCT03795298</a:t>
            </a:r>
            <a:endParaRPr sz="900">
              <a:latin typeface="Tahoma"/>
              <a:cs typeface="Tahoma"/>
            </a:endParaRPr>
          </a:p>
          <a:p>
            <a:pPr marL="473075" marR="837565">
              <a:lnSpc>
                <a:spcPct val="100000"/>
              </a:lnSpc>
              <a:spcBef>
                <a:spcPts val="760"/>
              </a:spcBef>
            </a:pPr>
            <a:r>
              <a:rPr dirty="0" sz="1800">
                <a:latin typeface="Arial"/>
                <a:cs typeface="Arial"/>
              </a:rPr>
              <a:t>On </a:t>
            </a:r>
            <a:r>
              <a:rPr dirty="0" sz="1800" spc="-5">
                <a:latin typeface="Arial"/>
                <a:cs typeface="Arial"/>
              </a:rPr>
              <a:t>behalf </a:t>
            </a:r>
            <a:r>
              <a:rPr dirty="0" sz="1800">
                <a:latin typeface="Arial"/>
                <a:cs typeface="Arial"/>
              </a:rPr>
              <a:t>of the OPTION </a:t>
            </a:r>
            <a:r>
              <a:rPr dirty="0" sz="1800" spc="-5">
                <a:latin typeface="Arial"/>
                <a:cs typeface="Arial"/>
              </a:rPr>
              <a:t>Clinical</a:t>
            </a:r>
            <a:r>
              <a:rPr dirty="0" sz="1800" spc="-105">
                <a:latin typeface="Arial"/>
                <a:cs typeface="Arial"/>
              </a:rPr>
              <a:t> </a:t>
            </a:r>
            <a:r>
              <a:rPr dirty="0" sz="1800" spc="-15">
                <a:latin typeface="Arial"/>
                <a:cs typeface="Arial"/>
              </a:rPr>
              <a:t>Trial  </a:t>
            </a:r>
            <a:r>
              <a:rPr dirty="0" sz="1800" spc="-5">
                <a:latin typeface="Arial"/>
                <a:cs typeface="Arial"/>
              </a:rPr>
              <a:t>Investigators</a:t>
            </a:r>
            <a:endParaRPr sz="1800">
              <a:latin typeface="Arial"/>
              <a:cs typeface="Arial"/>
            </a:endParaRPr>
          </a:p>
          <a:p>
            <a:pPr marL="473075" marR="5080">
              <a:lnSpc>
                <a:spcPct val="110000"/>
              </a:lnSpc>
              <a:spcBef>
                <a:spcPts val="1510"/>
              </a:spcBef>
            </a:pPr>
            <a:r>
              <a:rPr dirty="0" sz="2200" spc="60" b="1">
                <a:latin typeface="Trebuchet MS"/>
                <a:cs typeface="Trebuchet MS"/>
              </a:rPr>
              <a:t>RANDOMIZED</a:t>
            </a:r>
            <a:r>
              <a:rPr dirty="0" sz="2200" spc="-220" b="1">
                <a:latin typeface="Trebuchet MS"/>
                <a:cs typeface="Trebuchet MS"/>
              </a:rPr>
              <a:t> </a:t>
            </a:r>
            <a:r>
              <a:rPr dirty="0" sz="2200" spc="75" b="1">
                <a:latin typeface="Trebuchet MS"/>
                <a:cs typeface="Trebuchet MS"/>
              </a:rPr>
              <a:t>COMPARISON</a:t>
            </a:r>
            <a:r>
              <a:rPr dirty="0" sz="2200" spc="-200" b="1">
                <a:latin typeface="Trebuchet MS"/>
                <a:cs typeface="Trebuchet MS"/>
              </a:rPr>
              <a:t> </a:t>
            </a:r>
            <a:r>
              <a:rPr dirty="0" sz="2200" spc="-20" b="1">
                <a:latin typeface="Trebuchet MS"/>
                <a:cs typeface="Trebuchet MS"/>
              </a:rPr>
              <a:t>OF</a:t>
            </a:r>
            <a:r>
              <a:rPr dirty="0" sz="2200" spc="-235" b="1">
                <a:latin typeface="Trebuchet MS"/>
                <a:cs typeface="Trebuchet MS"/>
              </a:rPr>
              <a:t> </a:t>
            </a:r>
            <a:r>
              <a:rPr dirty="0" sz="2200" spc="-105" b="1">
                <a:latin typeface="Trebuchet MS"/>
                <a:cs typeface="Trebuchet MS"/>
              </a:rPr>
              <a:t>LEFT  </a:t>
            </a:r>
            <a:r>
              <a:rPr dirty="0" sz="2200" spc="-80" b="1">
                <a:latin typeface="Trebuchet MS"/>
                <a:cs typeface="Trebuchet MS"/>
              </a:rPr>
              <a:t>ATRIAL </a:t>
            </a:r>
            <a:r>
              <a:rPr dirty="0" sz="2200" spc="25" b="1">
                <a:latin typeface="Trebuchet MS"/>
                <a:cs typeface="Trebuchet MS"/>
              </a:rPr>
              <a:t>APPENDAGE </a:t>
            </a:r>
            <a:r>
              <a:rPr dirty="0" sz="2200" spc="55" b="1">
                <a:latin typeface="Trebuchet MS"/>
                <a:cs typeface="Trebuchet MS"/>
              </a:rPr>
              <a:t>CLOSURE </a:t>
            </a:r>
            <a:r>
              <a:rPr dirty="0" sz="2200" spc="-5" b="1">
                <a:latin typeface="Trebuchet MS"/>
                <a:cs typeface="Trebuchet MS"/>
              </a:rPr>
              <a:t>WITH  ORAL </a:t>
            </a:r>
            <a:r>
              <a:rPr dirty="0" sz="2200" spc="-10" b="1">
                <a:latin typeface="Trebuchet MS"/>
                <a:cs typeface="Trebuchet MS"/>
              </a:rPr>
              <a:t>ANTICOAGULATION </a:t>
            </a:r>
            <a:r>
              <a:rPr dirty="0" sz="2200" spc="-70" b="1">
                <a:latin typeface="Trebuchet MS"/>
                <a:cs typeface="Trebuchet MS"/>
              </a:rPr>
              <a:t>AFTER  </a:t>
            </a:r>
            <a:r>
              <a:rPr dirty="0" sz="2200" spc="-40" b="1">
                <a:latin typeface="Trebuchet MS"/>
                <a:cs typeface="Trebuchet MS"/>
              </a:rPr>
              <a:t>CATHETER </a:t>
            </a:r>
            <a:r>
              <a:rPr dirty="0" sz="2200" spc="-30" b="1">
                <a:latin typeface="Trebuchet MS"/>
                <a:cs typeface="Trebuchet MS"/>
              </a:rPr>
              <a:t>ABLATION </a:t>
            </a:r>
            <a:r>
              <a:rPr dirty="0" sz="2200" spc="-5" b="1">
                <a:latin typeface="Trebuchet MS"/>
                <a:cs typeface="Trebuchet MS"/>
              </a:rPr>
              <a:t>FOR </a:t>
            </a:r>
            <a:r>
              <a:rPr dirty="0" sz="2200" spc="-75" b="1">
                <a:latin typeface="Trebuchet MS"/>
                <a:cs typeface="Trebuchet MS"/>
              </a:rPr>
              <a:t>ATRIAL  </a:t>
            </a:r>
            <a:r>
              <a:rPr dirty="0" sz="2200" spc="-25" b="1">
                <a:latin typeface="Trebuchet MS"/>
                <a:cs typeface="Trebuchet MS"/>
              </a:rPr>
              <a:t>FIBRILLATION</a:t>
            </a:r>
            <a:endParaRPr sz="2200">
              <a:latin typeface="Trebuchet MS"/>
              <a:cs typeface="Trebuchet MS"/>
            </a:endParaRPr>
          </a:p>
          <a:p>
            <a:pPr marL="473075">
              <a:lnSpc>
                <a:spcPct val="100000"/>
              </a:lnSpc>
              <a:spcBef>
                <a:spcPts val="1405"/>
              </a:spcBef>
            </a:pPr>
            <a:r>
              <a:rPr dirty="0" sz="1500">
                <a:latin typeface="Arial"/>
                <a:cs typeface="Arial"/>
              </a:rPr>
              <a:t>Oussama M. </a:t>
            </a:r>
            <a:r>
              <a:rPr dirty="0" sz="1500" spc="-10">
                <a:latin typeface="Arial"/>
                <a:cs typeface="Arial"/>
              </a:rPr>
              <a:t>Wazni, </a:t>
            </a:r>
            <a:r>
              <a:rPr dirty="0" sz="1500" spc="-5">
                <a:latin typeface="Arial"/>
                <a:cs typeface="Arial"/>
              </a:rPr>
              <a:t>MD </a:t>
            </a:r>
            <a:r>
              <a:rPr dirty="0" sz="1500">
                <a:latin typeface="Arial"/>
                <a:cs typeface="Arial"/>
              </a:rPr>
              <a:t>| </a:t>
            </a:r>
            <a:r>
              <a:rPr dirty="0" sz="1500" spc="-5">
                <a:latin typeface="Arial"/>
                <a:cs typeface="Arial"/>
              </a:rPr>
              <a:t>Cleveland</a:t>
            </a:r>
            <a:r>
              <a:rPr dirty="0" sz="1500" spc="-55">
                <a:latin typeface="Arial"/>
                <a:cs typeface="Arial"/>
              </a:rPr>
              <a:t> </a:t>
            </a:r>
            <a:r>
              <a:rPr dirty="0" sz="1500" spc="-5">
                <a:latin typeface="Arial"/>
                <a:cs typeface="Arial"/>
              </a:rPr>
              <a:t>Clinic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87374" y="1362079"/>
            <a:ext cx="4910112" cy="22718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39" y="0"/>
            <a:ext cx="6628765" cy="788670"/>
          </a:xfrm>
          <a:prstGeom prst="rect"/>
        </p:spPr>
        <p:txBody>
          <a:bodyPr wrap="square" lIns="0" tIns="971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dirty="0" spc="-5"/>
              <a:t>ORAL </a:t>
            </a:r>
            <a:r>
              <a:rPr dirty="0" spc="-25"/>
              <a:t>ANTICOAGULATION </a:t>
            </a:r>
            <a:r>
              <a:rPr dirty="0" spc="-35"/>
              <a:t>OVER</a:t>
            </a:r>
            <a:r>
              <a:rPr dirty="0" spc="85"/>
              <a:t> </a:t>
            </a:r>
            <a:r>
              <a:rPr dirty="0" spc="-10"/>
              <a:t>TIME</a:t>
            </a: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z="1600" spc="-5" b="1">
                <a:latin typeface="Arial"/>
                <a:cs typeface="Arial"/>
              </a:rPr>
              <a:t>Intent-to-treat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37146" y="1228725"/>
            <a:ext cx="220599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5" b="1">
                <a:latin typeface="Arial"/>
                <a:cs typeface="Arial"/>
              </a:rPr>
              <a:t>Protocol Mandated</a:t>
            </a:r>
            <a:r>
              <a:rPr dirty="0" sz="1500" spc="-60" b="1">
                <a:latin typeface="Arial"/>
                <a:cs typeface="Arial"/>
              </a:rPr>
              <a:t> </a:t>
            </a:r>
            <a:r>
              <a:rPr dirty="0" sz="1500" spc="-25" b="1">
                <a:latin typeface="Arial"/>
                <a:cs typeface="Arial"/>
              </a:rPr>
              <a:t>OAC</a:t>
            </a:r>
            <a:endParaRPr sz="1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37146" y="1617726"/>
            <a:ext cx="51815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C7533A"/>
                </a:solidFill>
                <a:latin typeface="Arial"/>
                <a:cs typeface="Arial"/>
              </a:rPr>
              <a:t>Co</a:t>
            </a:r>
            <a:r>
              <a:rPr dirty="0" sz="1200">
                <a:solidFill>
                  <a:srgbClr val="C7533A"/>
                </a:solidFill>
                <a:latin typeface="Arial"/>
                <a:cs typeface="Arial"/>
              </a:rPr>
              <a:t>n</a:t>
            </a:r>
            <a:r>
              <a:rPr dirty="0" sz="1200">
                <a:solidFill>
                  <a:srgbClr val="C7533A"/>
                </a:solidFill>
                <a:latin typeface="Arial"/>
                <a:cs typeface="Arial"/>
              </a:rPr>
              <a:t>tro</a:t>
            </a:r>
            <a:r>
              <a:rPr dirty="0" sz="1200" spc="-5">
                <a:solidFill>
                  <a:srgbClr val="C7533A"/>
                </a:solidFill>
                <a:latin typeface="Arial"/>
                <a:cs typeface="Arial"/>
              </a:rPr>
              <a:t>l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37146" y="1800605"/>
            <a:ext cx="210566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27329" marR="5080" indent="-2152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27329" algn="l"/>
                <a:tab pos="227965" algn="l"/>
              </a:tabLst>
            </a:pPr>
            <a:r>
              <a:rPr dirty="0" sz="1200" i="1">
                <a:solidFill>
                  <a:srgbClr val="C7533A"/>
                </a:solidFill>
                <a:latin typeface="Arial"/>
                <a:cs typeface="Arial"/>
              </a:rPr>
              <a:t>OAC </a:t>
            </a:r>
            <a:r>
              <a:rPr dirty="0" sz="1200" spc="-5" i="1">
                <a:solidFill>
                  <a:srgbClr val="C7533A"/>
                </a:solidFill>
                <a:latin typeface="Arial"/>
                <a:cs typeface="Arial"/>
              </a:rPr>
              <a:t>per </a:t>
            </a:r>
            <a:r>
              <a:rPr dirty="0" sz="1200" i="1">
                <a:solidFill>
                  <a:srgbClr val="C7533A"/>
                </a:solidFill>
                <a:latin typeface="Arial"/>
                <a:cs typeface="Arial"/>
              </a:rPr>
              <a:t>IFU for </a:t>
            </a:r>
            <a:r>
              <a:rPr dirty="0" sz="1200" spc="-5" i="1">
                <a:solidFill>
                  <a:srgbClr val="C7533A"/>
                </a:solidFill>
                <a:latin typeface="Arial"/>
                <a:cs typeface="Arial"/>
              </a:rPr>
              <a:t>duration</a:t>
            </a:r>
            <a:r>
              <a:rPr dirty="0" sz="1200" spc="-60" i="1">
                <a:solidFill>
                  <a:srgbClr val="C7533A"/>
                </a:solidFill>
                <a:latin typeface="Arial"/>
                <a:cs typeface="Arial"/>
              </a:rPr>
              <a:t> </a:t>
            </a:r>
            <a:r>
              <a:rPr dirty="0" sz="1200" i="1">
                <a:solidFill>
                  <a:srgbClr val="C7533A"/>
                </a:solidFill>
                <a:latin typeface="Arial"/>
                <a:cs typeface="Arial"/>
              </a:rPr>
              <a:t>of  </a:t>
            </a:r>
            <a:r>
              <a:rPr dirty="0" sz="1200" spc="-5" i="1">
                <a:solidFill>
                  <a:srgbClr val="C7533A"/>
                </a:solidFill>
                <a:latin typeface="Arial"/>
                <a:cs typeface="Arial"/>
              </a:rPr>
              <a:t>trial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37146" y="2898139"/>
            <a:ext cx="1231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5">
                <a:solidFill>
                  <a:srgbClr val="5683C2"/>
                </a:solidFill>
                <a:latin typeface="Arial"/>
                <a:cs typeface="Arial"/>
              </a:rPr>
              <a:t>WATCHMAN</a:t>
            </a:r>
            <a:r>
              <a:rPr dirty="0" sz="1200" spc="-80">
                <a:solidFill>
                  <a:srgbClr val="5683C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5683C2"/>
                </a:solidFill>
                <a:latin typeface="Arial"/>
                <a:cs typeface="Arial"/>
              </a:rPr>
              <a:t>FLX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37146" y="3081020"/>
            <a:ext cx="228092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27329" indent="-2152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27329" algn="l"/>
                <a:tab pos="227965" algn="l"/>
              </a:tabLst>
            </a:pPr>
            <a:r>
              <a:rPr dirty="0" sz="1200" spc="-10" i="1">
                <a:solidFill>
                  <a:srgbClr val="5683C2"/>
                </a:solidFill>
                <a:latin typeface="Arial"/>
                <a:cs typeface="Arial"/>
              </a:rPr>
              <a:t>3mo</a:t>
            </a:r>
            <a:r>
              <a:rPr dirty="0" sz="1200" spc="-70" i="1">
                <a:solidFill>
                  <a:srgbClr val="5683C2"/>
                </a:solidFill>
                <a:latin typeface="Arial"/>
                <a:cs typeface="Arial"/>
              </a:rPr>
              <a:t> </a:t>
            </a:r>
            <a:r>
              <a:rPr dirty="0" sz="1200" spc="-5" i="1">
                <a:solidFill>
                  <a:srgbClr val="5683C2"/>
                </a:solidFill>
                <a:latin typeface="Arial"/>
                <a:cs typeface="Arial"/>
              </a:rPr>
              <a:t>OAC+ASA</a:t>
            </a:r>
            <a:endParaRPr sz="1200">
              <a:latin typeface="Arial"/>
              <a:cs typeface="Arial"/>
            </a:endParaRPr>
          </a:p>
          <a:p>
            <a:pPr marL="227329" marR="5080" indent="-215265">
              <a:lnSpc>
                <a:spcPct val="100000"/>
              </a:lnSpc>
              <a:buFont typeface="Arial"/>
              <a:buChar char="•"/>
              <a:tabLst>
                <a:tab pos="227329" algn="l"/>
                <a:tab pos="227965" algn="l"/>
              </a:tabLst>
            </a:pPr>
            <a:r>
              <a:rPr dirty="0" sz="1200" i="1">
                <a:solidFill>
                  <a:srgbClr val="5683C2"/>
                </a:solidFill>
                <a:latin typeface="Arial"/>
                <a:cs typeface="Arial"/>
              </a:rPr>
              <a:t>ASA for </a:t>
            </a:r>
            <a:r>
              <a:rPr dirty="0" sz="1200" spc="-10" i="1">
                <a:solidFill>
                  <a:srgbClr val="5683C2"/>
                </a:solidFill>
                <a:latin typeface="Arial"/>
                <a:cs typeface="Arial"/>
              </a:rPr>
              <a:t>12mo </a:t>
            </a:r>
            <a:r>
              <a:rPr dirty="0" sz="1200" spc="-5" i="1">
                <a:solidFill>
                  <a:srgbClr val="5683C2"/>
                </a:solidFill>
                <a:latin typeface="Arial"/>
                <a:cs typeface="Arial"/>
              </a:rPr>
              <a:t>(duration </a:t>
            </a:r>
            <a:r>
              <a:rPr dirty="0" sz="1200" i="1">
                <a:solidFill>
                  <a:srgbClr val="5683C2"/>
                </a:solidFill>
                <a:latin typeface="Arial"/>
                <a:cs typeface="Arial"/>
              </a:rPr>
              <a:t>of</a:t>
            </a:r>
            <a:r>
              <a:rPr dirty="0" sz="1200" spc="-95" i="1">
                <a:solidFill>
                  <a:srgbClr val="5683C2"/>
                </a:solidFill>
                <a:latin typeface="Arial"/>
                <a:cs typeface="Arial"/>
              </a:rPr>
              <a:t> </a:t>
            </a:r>
            <a:r>
              <a:rPr dirty="0" sz="1200" spc="-5" i="1">
                <a:solidFill>
                  <a:srgbClr val="5683C2"/>
                </a:solidFill>
                <a:latin typeface="Arial"/>
                <a:cs typeface="Arial"/>
              </a:rPr>
              <a:t>trial  </a:t>
            </a:r>
            <a:r>
              <a:rPr dirty="0" sz="1200" spc="-5" i="1">
                <a:solidFill>
                  <a:srgbClr val="5683C2"/>
                </a:solidFill>
                <a:latin typeface="Arial"/>
                <a:cs typeface="Arial"/>
              </a:rPr>
              <a:t>recommended)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679310" y="3873792"/>
            <a:ext cx="2256790" cy="657225"/>
          </a:xfrm>
          <a:custGeom>
            <a:avLst/>
            <a:gdLst/>
            <a:ahLst/>
            <a:cxnLst/>
            <a:rect l="l" t="t" r="r" b="b"/>
            <a:pathLst>
              <a:path w="2256790" h="657225">
                <a:moveTo>
                  <a:pt x="0" y="109473"/>
                </a:moveTo>
                <a:lnTo>
                  <a:pt x="8604" y="66865"/>
                </a:lnTo>
                <a:lnTo>
                  <a:pt x="32067" y="32067"/>
                </a:lnTo>
                <a:lnTo>
                  <a:pt x="66865" y="8604"/>
                </a:lnTo>
                <a:lnTo>
                  <a:pt x="109474" y="0"/>
                </a:lnTo>
                <a:lnTo>
                  <a:pt x="2146808" y="0"/>
                </a:lnTo>
                <a:lnTo>
                  <a:pt x="2189416" y="8604"/>
                </a:lnTo>
                <a:lnTo>
                  <a:pt x="2224214" y="32067"/>
                </a:lnTo>
                <a:lnTo>
                  <a:pt x="2247677" y="66865"/>
                </a:lnTo>
                <a:lnTo>
                  <a:pt x="2256282" y="109473"/>
                </a:lnTo>
                <a:lnTo>
                  <a:pt x="2256282" y="547357"/>
                </a:lnTo>
                <a:lnTo>
                  <a:pt x="2247677" y="589965"/>
                </a:lnTo>
                <a:lnTo>
                  <a:pt x="2224214" y="624763"/>
                </a:lnTo>
                <a:lnTo>
                  <a:pt x="2189416" y="648227"/>
                </a:lnTo>
                <a:lnTo>
                  <a:pt x="2146808" y="656831"/>
                </a:lnTo>
                <a:lnTo>
                  <a:pt x="109474" y="656831"/>
                </a:lnTo>
                <a:lnTo>
                  <a:pt x="66865" y="648227"/>
                </a:lnTo>
                <a:lnTo>
                  <a:pt x="32067" y="624763"/>
                </a:lnTo>
                <a:lnTo>
                  <a:pt x="8604" y="589965"/>
                </a:lnTo>
                <a:lnTo>
                  <a:pt x="0" y="547357"/>
                </a:lnTo>
                <a:lnTo>
                  <a:pt x="0" y="109473"/>
                </a:lnTo>
                <a:close/>
              </a:path>
            </a:pathLst>
          </a:custGeom>
          <a:ln w="19049">
            <a:solidFill>
              <a:srgbClr val="FC883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944359" y="3978960"/>
            <a:ext cx="1727200" cy="4381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63220" marR="5080" indent="-350520">
              <a:lnSpc>
                <a:spcPct val="100000"/>
              </a:lnSpc>
              <a:spcBef>
                <a:spcPts val="105"/>
              </a:spcBef>
            </a:pPr>
            <a:r>
              <a:rPr dirty="0" sz="1350">
                <a:latin typeface="Arial"/>
                <a:cs typeface="Arial"/>
              </a:rPr>
              <a:t>~95% of patients</a:t>
            </a:r>
            <a:r>
              <a:rPr dirty="0" sz="1350" spc="-125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were  taking</a:t>
            </a:r>
            <a:r>
              <a:rPr dirty="0" sz="1350" spc="-35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DOAC</a:t>
            </a:r>
            <a:endParaRPr sz="13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9288" y="1736263"/>
            <a:ext cx="401320" cy="128651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algn="ctr">
              <a:lnSpc>
                <a:spcPts val="1600"/>
              </a:lnSpc>
            </a:pPr>
            <a:r>
              <a:rPr dirty="0" sz="1350">
                <a:latin typeface="Arial"/>
                <a:cs typeface="Arial"/>
              </a:rPr>
              <a:t>Any OAC</a:t>
            </a:r>
            <a:r>
              <a:rPr dirty="0" sz="1350" spc="-85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Usage</a:t>
            </a:r>
            <a:endParaRPr sz="1350">
              <a:latin typeface="Arial"/>
              <a:cs typeface="Arial"/>
            </a:endParaRPr>
          </a:p>
          <a:p>
            <a:pPr algn="ctr" marL="635">
              <a:lnSpc>
                <a:spcPct val="100000"/>
              </a:lnSpc>
              <a:spcBef>
                <a:spcPts val="5"/>
              </a:spcBef>
            </a:pPr>
            <a:r>
              <a:rPr dirty="0" sz="1200">
                <a:latin typeface="Arial"/>
                <a:cs typeface="Arial"/>
              </a:rPr>
              <a:t>Patients</a:t>
            </a:r>
            <a:r>
              <a:rPr dirty="0" sz="1200" spc="-35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(%)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55923" y="2808223"/>
            <a:ext cx="228536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0" b="1">
                <a:solidFill>
                  <a:srgbClr val="5683C2"/>
                </a:solidFill>
                <a:latin typeface="Arial"/>
                <a:cs typeface="Arial"/>
              </a:rPr>
              <a:t>Ablation </a:t>
            </a:r>
            <a:r>
              <a:rPr dirty="0" sz="1350" b="1">
                <a:solidFill>
                  <a:srgbClr val="5683C2"/>
                </a:solidFill>
                <a:latin typeface="Arial"/>
                <a:cs typeface="Arial"/>
              </a:rPr>
              <a:t>+ </a:t>
            </a:r>
            <a:r>
              <a:rPr dirty="0" sz="1350" spc="-35" b="1">
                <a:solidFill>
                  <a:srgbClr val="5683C2"/>
                </a:solidFill>
                <a:latin typeface="Arial"/>
                <a:cs typeface="Arial"/>
              </a:rPr>
              <a:t>WATCHMAN</a:t>
            </a:r>
            <a:r>
              <a:rPr dirty="0" sz="1350" spc="60" b="1">
                <a:solidFill>
                  <a:srgbClr val="5683C2"/>
                </a:solidFill>
                <a:latin typeface="Arial"/>
                <a:cs typeface="Arial"/>
              </a:rPr>
              <a:t> </a:t>
            </a:r>
            <a:r>
              <a:rPr dirty="0" sz="1350" b="1">
                <a:solidFill>
                  <a:srgbClr val="5683C2"/>
                </a:solidFill>
                <a:latin typeface="Arial"/>
                <a:cs typeface="Arial"/>
              </a:rPr>
              <a:t>FLX</a:t>
            </a:r>
            <a:endParaRPr sz="13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51452" y="1503679"/>
            <a:ext cx="128206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spc="-10" b="1">
                <a:solidFill>
                  <a:srgbClr val="C7533A"/>
                </a:solidFill>
                <a:latin typeface="Arial"/>
                <a:cs typeface="Arial"/>
              </a:rPr>
              <a:t>Ablation </a:t>
            </a:r>
            <a:r>
              <a:rPr dirty="0" sz="1350" b="1">
                <a:solidFill>
                  <a:srgbClr val="C7533A"/>
                </a:solidFill>
                <a:latin typeface="Arial"/>
                <a:cs typeface="Arial"/>
              </a:rPr>
              <a:t>+</a:t>
            </a:r>
            <a:r>
              <a:rPr dirty="0" sz="1350" spc="-25" b="1">
                <a:solidFill>
                  <a:srgbClr val="C7533A"/>
                </a:solidFill>
                <a:latin typeface="Arial"/>
                <a:cs typeface="Arial"/>
              </a:rPr>
              <a:t> </a:t>
            </a:r>
            <a:r>
              <a:rPr dirty="0" sz="1350" spc="-15" b="1">
                <a:solidFill>
                  <a:srgbClr val="C7533A"/>
                </a:solidFill>
                <a:latin typeface="Arial"/>
                <a:cs typeface="Arial"/>
              </a:rPr>
              <a:t>OAC</a:t>
            </a:r>
            <a:endParaRPr sz="13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60846" y="1701546"/>
            <a:ext cx="51371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b="1">
                <a:solidFill>
                  <a:srgbClr val="C7533A"/>
                </a:solidFill>
                <a:latin typeface="Arial"/>
                <a:cs typeface="Arial"/>
              </a:rPr>
              <a:t>84</a:t>
            </a:r>
            <a:r>
              <a:rPr dirty="0" sz="1350" spc="-10" b="1">
                <a:solidFill>
                  <a:srgbClr val="C7533A"/>
                </a:solidFill>
                <a:latin typeface="Arial"/>
                <a:cs typeface="Arial"/>
              </a:rPr>
              <a:t>.</a:t>
            </a:r>
            <a:r>
              <a:rPr dirty="0" sz="1350" b="1">
                <a:solidFill>
                  <a:srgbClr val="C7533A"/>
                </a:solidFill>
                <a:latin typeface="Arial"/>
                <a:cs typeface="Arial"/>
              </a:rPr>
              <a:t>8%</a:t>
            </a:r>
            <a:endParaRPr sz="13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760846" y="3067558"/>
            <a:ext cx="51371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b="1">
                <a:solidFill>
                  <a:srgbClr val="5683C2"/>
                </a:solidFill>
                <a:latin typeface="Arial"/>
                <a:cs typeface="Arial"/>
              </a:rPr>
              <a:t>10</a:t>
            </a:r>
            <a:r>
              <a:rPr dirty="0" sz="1350" spc="-10" b="1">
                <a:solidFill>
                  <a:srgbClr val="5683C2"/>
                </a:solidFill>
                <a:latin typeface="Arial"/>
                <a:cs typeface="Arial"/>
              </a:rPr>
              <a:t>.</a:t>
            </a:r>
            <a:r>
              <a:rPr dirty="0" sz="1350" b="1">
                <a:solidFill>
                  <a:srgbClr val="5683C2"/>
                </a:solidFill>
                <a:latin typeface="Arial"/>
                <a:cs typeface="Arial"/>
              </a:rPr>
              <a:t>1%</a:t>
            </a:r>
            <a:endParaRPr sz="13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803905" y="3729329"/>
            <a:ext cx="17183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Arial"/>
                <a:cs typeface="Arial"/>
              </a:rPr>
              <a:t>Days </a:t>
            </a:r>
            <a:r>
              <a:rPr dirty="0" sz="1200">
                <a:latin typeface="Arial"/>
                <a:cs typeface="Arial"/>
              </a:rPr>
              <a:t>after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randomization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96270" y="1336274"/>
            <a:ext cx="4923139" cy="26562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645779" y="4829047"/>
            <a:ext cx="13843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solidFill>
                  <a:srgbClr val="FFFFFF"/>
                </a:solidFill>
                <a:latin typeface="Arial"/>
                <a:cs typeface="Arial"/>
              </a:rPr>
              <a:t>11</a:t>
            </a:r>
            <a:endParaRPr sz="8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39" y="68960"/>
            <a:ext cx="737806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/>
              <a:t>1° </a:t>
            </a:r>
            <a:r>
              <a:rPr dirty="0" sz="2200" spc="-15"/>
              <a:t>EFFICACY </a:t>
            </a:r>
            <a:r>
              <a:rPr dirty="0" sz="2200" spc="-20"/>
              <a:t>ENDPOINT: </a:t>
            </a:r>
            <a:r>
              <a:rPr dirty="0" sz="2200" spc="-5"/>
              <a:t>MET</a:t>
            </a:r>
            <a:r>
              <a:rPr dirty="0" sz="2200" spc="45"/>
              <a:t> </a:t>
            </a:r>
            <a:r>
              <a:rPr dirty="0" sz="2200" spc="-5"/>
              <a:t>NONINFERIORITY</a:t>
            </a:r>
            <a:endParaRPr sz="2200"/>
          </a:p>
        </p:txBody>
      </p:sp>
      <p:sp>
        <p:nvSpPr>
          <p:cNvPr id="5" name="object 5"/>
          <p:cNvSpPr txBox="1"/>
          <p:nvPr/>
        </p:nvSpPr>
        <p:spPr>
          <a:xfrm>
            <a:off x="78739" y="461898"/>
            <a:ext cx="58096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latin typeface="Arial"/>
                <a:cs typeface="Arial"/>
              </a:rPr>
              <a:t>All-cause </a:t>
            </a:r>
            <a:r>
              <a:rPr dirty="0" sz="1600" spc="-5" b="1">
                <a:latin typeface="Arial"/>
                <a:cs typeface="Arial"/>
              </a:rPr>
              <a:t>death, stroke, or </a:t>
            </a:r>
            <a:r>
              <a:rPr dirty="0" sz="1600" spc="-10" b="1">
                <a:latin typeface="Arial"/>
                <a:cs typeface="Arial"/>
              </a:rPr>
              <a:t>systemic </a:t>
            </a:r>
            <a:r>
              <a:rPr dirty="0" sz="1600" spc="-5" b="1">
                <a:latin typeface="Arial"/>
                <a:cs typeface="Arial"/>
              </a:rPr>
              <a:t>embolism at 36</a:t>
            </a:r>
            <a:r>
              <a:rPr dirty="0" sz="1600" spc="285" b="1">
                <a:latin typeface="Arial"/>
                <a:cs typeface="Arial"/>
              </a:rPr>
              <a:t> </a:t>
            </a:r>
            <a:r>
              <a:rPr dirty="0" sz="1600" spc="-10" b="1">
                <a:latin typeface="Arial"/>
                <a:cs typeface="Arial"/>
              </a:rPr>
              <a:t>months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4847031"/>
            <a:ext cx="23888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solidFill>
                  <a:srgbClr val="FFFFFF"/>
                </a:solidFill>
                <a:latin typeface="Arial"/>
                <a:cs typeface="Arial"/>
              </a:rPr>
              <a:t>ITT; </a:t>
            </a:r>
            <a:r>
              <a:rPr dirty="0" sz="900">
                <a:solidFill>
                  <a:srgbClr val="FFFFFF"/>
                </a:solidFill>
                <a:latin typeface="Arial"/>
                <a:cs typeface="Arial"/>
              </a:rPr>
              <a:t>KM </a:t>
            </a:r>
            <a:r>
              <a:rPr dirty="0" sz="900" spc="-5">
                <a:solidFill>
                  <a:srgbClr val="FFFFFF"/>
                </a:solidFill>
                <a:latin typeface="Arial"/>
                <a:cs typeface="Arial"/>
              </a:rPr>
              <a:t>Event </a:t>
            </a:r>
            <a:r>
              <a:rPr dirty="0" sz="900">
                <a:solidFill>
                  <a:srgbClr val="FFFFFF"/>
                </a:solidFill>
                <a:latin typeface="Arial"/>
                <a:cs typeface="Arial"/>
              </a:rPr>
              <a:t>Rate ± 1.5 SE; log-rank </a:t>
            </a:r>
            <a:r>
              <a:rPr dirty="0" sz="900" i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z="900" spc="-8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Arial"/>
                <a:cs typeface="Arial"/>
              </a:rPr>
              <a:t>value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47059" y="4847031"/>
            <a:ext cx="26054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solidFill>
                  <a:srgbClr val="FFFFFF"/>
                </a:solidFill>
                <a:latin typeface="Arial"/>
                <a:cs typeface="Arial"/>
              </a:rPr>
              <a:t>*1-sided 97.5% </a:t>
            </a:r>
            <a:r>
              <a:rPr dirty="0" sz="900">
                <a:solidFill>
                  <a:srgbClr val="FFFFFF"/>
                </a:solidFill>
                <a:latin typeface="Arial"/>
                <a:cs typeface="Arial"/>
              </a:rPr>
              <a:t>Z </a:t>
            </a:r>
            <a:r>
              <a:rPr dirty="0" sz="900" spc="-5">
                <a:solidFill>
                  <a:srgbClr val="FFFFFF"/>
                </a:solidFill>
                <a:latin typeface="Arial"/>
                <a:cs typeface="Arial"/>
              </a:rPr>
              <a:t>upper </a:t>
            </a:r>
            <a:r>
              <a:rPr dirty="0" sz="900">
                <a:solidFill>
                  <a:srgbClr val="FFFFFF"/>
                </a:solidFill>
                <a:latin typeface="Arial"/>
                <a:cs typeface="Arial"/>
              </a:rPr>
              <a:t>confidence </a:t>
            </a:r>
            <a:r>
              <a:rPr dirty="0" sz="900" spc="-5">
                <a:solidFill>
                  <a:srgbClr val="FFFFFF"/>
                </a:solidFill>
                <a:latin typeface="Arial"/>
                <a:cs typeface="Arial"/>
              </a:rPr>
              <a:t>Interval </a:t>
            </a:r>
            <a:r>
              <a:rPr dirty="0" sz="90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dirty="0" sz="9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Arial"/>
                <a:cs typeface="Arial"/>
              </a:rPr>
              <a:t>1.8%</a:t>
            </a:r>
            <a:endParaRPr sz="900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-19405" y="3830442"/>
          <a:ext cx="6626225" cy="7740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8445"/>
                <a:gridCol w="1099820"/>
                <a:gridCol w="1485264"/>
                <a:gridCol w="1493520"/>
                <a:gridCol w="1018540"/>
              </a:tblGrid>
              <a:tr h="203916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5">
                          <a:latin typeface="Century Gothic"/>
                          <a:cs typeface="Century Gothic"/>
                        </a:rPr>
                        <a:t>No. at</a:t>
                      </a:r>
                      <a:r>
                        <a:rPr dirty="0" sz="1200" spc="2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200">
                          <a:latin typeface="Century Gothic"/>
                          <a:cs typeface="Century Gothic"/>
                        </a:rPr>
                        <a:t>risk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83816">
                <a:tc>
                  <a:txBody>
                    <a:bodyPr/>
                    <a:lstStyle/>
                    <a:p>
                      <a:pPr marL="127000" marR="20891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b="1">
                          <a:solidFill>
                            <a:srgbClr val="5683C2"/>
                          </a:solidFill>
                          <a:latin typeface="Century Gothic"/>
                          <a:cs typeface="Century Gothic"/>
                        </a:rPr>
                        <a:t>Ablation +  WATCHMAN</a:t>
                      </a:r>
                      <a:r>
                        <a:rPr dirty="0" sz="1200" spc="-110" b="1">
                          <a:solidFill>
                            <a:srgbClr val="5683C2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200" b="1">
                          <a:solidFill>
                            <a:srgbClr val="5683C2"/>
                          </a:solidFill>
                          <a:latin typeface="Century Gothic"/>
                          <a:cs typeface="Century Gothic"/>
                        </a:rPr>
                        <a:t>FLX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7780"/>
                </a:tc>
                <a:tc>
                  <a:txBody>
                    <a:bodyPr/>
                    <a:lstStyle/>
                    <a:p>
                      <a:pPr marL="21653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spc="-5" b="1">
                          <a:solidFill>
                            <a:srgbClr val="5683C2"/>
                          </a:solidFill>
                          <a:latin typeface="Century Gothic"/>
                          <a:cs typeface="Century Gothic"/>
                        </a:rPr>
                        <a:t>803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7780"/>
                </a:tc>
                <a:tc>
                  <a:txBody>
                    <a:bodyPr/>
                    <a:lstStyle/>
                    <a:p>
                      <a:pPr algn="r" marR="59499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spc="-5" b="1">
                          <a:solidFill>
                            <a:srgbClr val="5683C2"/>
                          </a:solidFill>
                          <a:latin typeface="Century Gothic"/>
                          <a:cs typeface="Century Gothic"/>
                        </a:rPr>
                        <a:t>772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7780"/>
                </a:tc>
                <a:tc>
                  <a:txBody>
                    <a:bodyPr/>
                    <a:lstStyle/>
                    <a:p>
                      <a:pPr marL="60261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spc="-5" b="1">
                          <a:solidFill>
                            <a:srgbClr val="5683C2"/>
                          </a:solidFill>
                          <a:latin typeface="Century Gothic"/>
                          <a:cs typeface="Century Gothic"/>
                        </a:rPr>
                        <a:t>757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7780"/>
                </a:tc>
                <a:tc>
                  <a:txBody>
                    <a:bodyPr/>
                    <a:lstStyle/>
                    <a:p>
                      <a:pPr algn="r" marR="11938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b="1">
                          <a:solidFill>
                            <a:srgbClr val="5683C2"/>
                          </a:solidFill>
                          <a:latin typeface="Century Gothic"/>
                          <a:cs typeface="Century Gothic"/>
                        </a:rPr>
                        <a:t>722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7780"/>
                </a:tc>
              </a:tr>
              <a:tr h="185860">
                <a:tc>
                  <a:txBody>
                    <a:bodyPr/>
                    <a:lstStyle/>
                    <a:p>
                      <a:pPr marL="127000">
                        <a:lnSpc>
                          <a:spcPts val="1365"/>
                        </a:lnSpc>
                      </a:pPr>
                      <a:r>
                        <a:rPr dirty="0" sz="1200" b="1">
                          <a:solidFill>
                            <a:srgbClr val="C7533A"/>
                          </a:solidFill>
                          <a:latin typeface="Century Gothic"/>
                          <a:cs typeface="Century Gothic"/>
                        </a:rPr>
                        <a:t>Ablation +</a:t>
                      </a:r>
                      <a:r>
                        <a:rPr dirty="0" sz="1200" spc="-35" b="1">
                          <a:solidFill>
                            <a:srgbClr val="C7533A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200" b="1">
                          <a:solidFill>
                            <a:srgbClr val="C7533A"/>
                          </a:solidFill>
                          <a:latin typeface="Century Gothic"/>
                          <a:cs typeface="Century Gothic"/>
                        </a:rPr>
                        <a:t>OAC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16535">
                        <a:lnSpc>
                          <a:spcPts val="1365"/>
                        </a:lnSpc>
                      </a:pPr>
                      <a:r>
                        <a:rPr dirty="0" sz="1200" spc="-5" b="1">
                          <a:solidFill>
                            <a:srgbClr val="C7533A"/>
                          </a:solidFill>
                          <a:latin typeface="Century Gothic"/>
                          <a:cs typeface="Century Gothic"/>
                        </a:rPr>
                        <a:t>797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94995">
                        <a:lnSpc>
                          <a:spcPts val="1365"/>
                        </a:lnSpc>
                      </a:pPr>
                      <a:r>
                        <a:rPr dirty="0" sz="1200" spc="-5" b="1">
                          <a:solidFill>
                            <a:srgbClr val="C7533A"/>
                          </a:solidFill>
                          <a:latin typeface="Century Gothic"/>
                          <a:cs typeface="Century Gothic"/>
                        </a:rPr>
                        <a:t>754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02615">
                        <a:lnSpc>
                          <a:spcPts val="1365"/>
                        </a:lnSpc>
                      </a:pPr>
                      <a:r>
                        <a:rPr dirty="0" sz="1200" spc="-5" b="1">
                          <a:solidFill>
                            <a:srgbClr val="C7533A"/>
                          </a:solidFill>
                          <a:latin typeface="Century Gothic"/>
                          <a:cs typeface="Century Gothic"/>
                        </a:rPr>
                        <a:t>740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19380">
                        <a:lnSpc>
                          <a:spcPts val="1365"/>
                        </a:lnSpc>
                      </a:pPr>
                      <a:r>
                        <a:rPr dirty="0" sz="1200" b="1">
                          <a:solidFill>
                            <a:srgbClr val="C7533A"/>
                          </a:solidFill>
                          <a:latin typeface="Century Gothic"/>
                          <a:cs typeface="Century Gothic"/>
                        </a:rPr>
                        <a:t>701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6433820" y="2752470"/>
            <a:ext cx="41846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b="1">
                <a:solidFill>
                  <a:srgbClr val="C7533A"/>
                </a:solidFill>
                <a:latin typeface="Arial"/>
                <a:cs typeface="Arial"/>
              </a:rPr>
              <a:t>5.8%</a:t>
            </a:r>
            <a:endParaRPr sz="13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581393" y="3818026"/>
            <a:ext cx="16941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Arial"/>
                <a:cs typeface="Arial"/>
              </a:rPr>
              <a:t>days </a:t>
            </a:r>
            <a:r>
              <a:rPr dirty="0" sz="1200">
                <a:latin typeface="Arial"/>
                <a:cs typeface="Arial"/>
              </a:rPr>
              <a:t>after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randomization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62150" y="1433829"/>
            <a:ext cx="216979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>
                <a:latin typeface="Arial"/>
                <a:cs typeface="Arial"/>
              </a:rPr>
              <a:t>HR 0.91 [95% CI 0.59,</a:t>
            </a:r>
            <a:r>
              <a:rPr dirty="0" sz="1350" spc="-130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1.39]</a:t>
            </a:r>
            <a:endParaRPr sz="13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97882" y="3093237"/>
            <a:ext cx="1936114" cy="701040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marL="1530350">
              <a:lnSpc>
                <a:spcPct val="100000"/>
              </a:lnSpc>
              <a:spcBef>
                <a:spcPts val="434"/>
              </a:spcBef>
            </a:pPr>
            <a:r>
              <a:rPr dirty="0" sz="1350" b="1">
                <a:solidFill>
                  <a:srgbClr val="5683C2"/>
                </a:solidFill>
                <a:latin typeface="Arial"/>
                <a:cs typeface="Arial"/>
              </a:rPr>
              <a:t>5.3%</a:t>
            </a:r>
            <a:endParaRPr sz="1350">
              <a:latin typeface="Arial"/>
              <a:cs typeface="Arial"/>
            </a:endParaRPr>
          </a:p>
          <a:p>
            <a:pPr marL="12700" marR="535940">
              <a:lnSpc>
                <a:spcPts val="1400"/>
              </a:lnSpc>
              <a:spcBef>
                <a:spcPts val="565"/>
              </a:spcBef>
            </a:pPr>
            <a:r>
              <a:rPr dirty="0" sz="1350" spc="-10" b="1">
                <a:solidFill>
                  <a:srgbClr val="5683C2"/>
                </a:solidFill>
                <a:latin typeface="Arial"/>
                <a:cs typeface="Arial"/>
              </a:rPr>
              <a:t>Ablation </a:t>
            </a:r>
            <a:r>
              <a:rPr dirty="0" sz="1350" b="1">
                <a:solidFill>
                  <a:srgbClr val="5683C2"/>
                </a:solidFill>
                <a:latin typeface="Arial"/>
                <a:cs typeface="Arial"/>
              </a:rPr>
              <a:t>+  </a:t>
            </a:r>
            <a:r>
              <a:rPr dirty="0" sz="1350" spc="-35" b="1">
                <a:solidFill>
                  <a:srgbClr val="5683C2"/>
                </a:solidFill>
                <a:latin typeface="Arial"/>
                <a:cs typeface="Arial"/>
              </a:rPr>
              <a:t>WATCHMAN</a:t>
            </a:r>
            <a:r>
              <a:rPr dirty="0" sz="1350" spc="-5" b="1">
                <a:solidFill>
                  <a:srgbClr val="5683C2"/>
                </a:solidFill>
                <a:latin typeface="Arial"/>
                <a:cs typeface="Arial"/>
              </a:rPr>
              <a:t> </a:t>
            </a:r>
            <a:r>
              <a:rPr dirty="0" sz="1350" b="1">
                <a:solidFill>
                  <a:srgbClr val="5683C2"/>
                </a:solidFill>
                <a:latin typeface="Arial"/>
                <a:cs typeface="Arial"/>
              </a:rPr>
              <a:t>FLX</a:t>
            </a:r>
            <a:endParaRPr sz="13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02682" y="2771394"/>
            <a:ext cx="859155" cy="410845"/>
          </a:xfrm>
          <a:prstGeom prst="rect">
            <a:avLst/>
          </a:prstGeom>
        </p:spPr>
        <p:txBody>
          <a:bodyPr wrap="square" lIns="0" tIns="42545" rIns="0" bIns="0" rtlCol="0" vert="horz">
            <a:spAutoFit/>
          </a:bodyPr>
          <a:lstStyle/>
          <a:p>
            <a:pPr marL="12700" marR="5080">
              <a:lnSpc>
                <a:spcPts val="1400"/>
              </a:lnSpc>
              <a:spcBef>
                <a:spcPts val="335"/>
              </a:spcBef>
            </a:pPr>
            <a:r>
              <a:rPr dirty="0" sz="1350" spc="-10" b="1">
                <a:solidFill>
                  <a:srgbClr val="C7533A"/>
                </a:solidFill>
                <a:latin typeface="Arial"/>
                <a:cs typeface="Arial"/>
              </a:rPr>
              <a:t>Ablation</a:t>
            </a:r>
            <a:r>
              <a:rPr dirty="0" sz="1350" spc="-35" b="1">
                <a:solidFill>
                  <a:srgbClr val="C7533A"/>
                </a:solidFill>
                <a:latin typeface="Arial"/>
                <a:cs typeface="Arial"/>
              </a:rPr>
              <a:t> </a:t>
            </a:r>
            <a:r>
              <a:rPr dirty="0" sz="1350" b="1">
                <a:solidFill>
                  <a:srgbClr val="C7533A"/>
                </a:solidFill>
                <a:latin typeface="Arial"/>
                <a:cs typeface="Arial"/>
              </a:rPr>
              <a:t>+  </a:t>
            </a:r>
            <a:r>
              <a:rPr dirty="0" sz="1350" spc="-15" b="1">
                <a:solidFill>
                  <a:srgbClr val="C7533A"/>
                </a:solidFill>
                <a:latin typeface="Arial"/>
                <a:cs typeface="Arial"/>
              </a:rPr>
              <a:t>OAC</a:t>
            </a:r>
            <a:endParaRPr sz="13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76787" y="1580854"/>
            <a:ext cx="217804" cy="197802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600"/>
              </a:lnSpc>
            </a:pPr>
            <a:r>
              <a:rPr dirty="0" sz="1350">
                <a:latin typeface="Arial"/>
                <a:cs typeface="Arial"/>
              </a:rPr>
              <a:t>Cumulative Incidence</a:t>
            </a:r>
            <a:r>
              <a:rPr dirty="0" sz="1350" spc="-120">
                <a:latin typeface="Arial"/>
                <a:cs typeface="Arial"/>
              </a:rPr>
              <a:t> </a:t>
            </a:r>
            <a:r>
              <a:rPr dirty="0" sz="1350" spc="-5">
                <a:latin typeface="Arial"/>
                <a:cs typeface="Arial"/>
              </a:rPr>
              <a:t>(%)</a:t>
            </a:r>
            <a:endParaRPr sz="135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102729" y="2059432"/>
            <a:ext cx="1357630" cy="0"/>
          </a:xfrm>
          <a:custGeom>
            <a:avLst/>
            <a:gdLst/>
            <a:ahLst/>
            <a:cxnLst/>
            <a:rect l="l" t="t" r="r" b="b"/>
            <a:pathLst>
              <a:path w="1357629" h="0">
                <a:moveTo>
                  <a:pt x="0" y="0"/>
                </a:moveTo>
                <a:lnTo>
                  <a:pt x="1357376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102729" y="2059432"/>
            <a:ext cx="0" cy="40640"/>
          </a:xfrm>
          <a:custGeom>
            <a:avLst/>
            <a:gdLst/>
            <a:ahLst/>
            <a:cxnLst/>
            <a:rect l="l" t="t" r="r" b="b"/>
            <a:pathLst>
              <a:path w="0" h="40639">
                <a:moveTo>
                  <a:pt x="0" y="0"/>
                </a:moveTo>
                <a:lnTo>
                  <a:pt x="0" y="40259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7441692" y="2059432"/>
            <a:ext cx="0" cy="40640"/>
          </a:xfrm>
          <a:custGeom>
            <a:avLst/>
            <a:gdLst/>
            <a:ahLst/>
            <a:cxnLst/>
            <a:rect l="l" t="t" r="r" b="b"/>
            <a:pathLst>
              <a:path w="0" h="40639">
                <a:moveTo>
                  <a:pt x="0" y="0"/>
                </a:moveTo>
                <a:lnTo>
                  <a:pt x="0" y="40259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781543" y="2059432"/>
            <a:ext cx="0" cy="40640"/>
          </a:xfrm>
          <a:custGeom>
            <a:avLst/>
            <a:gdLst/>
            <a:ahLst/>
            <a:cxnLst/>
            <a:rect l="l" t="t" r="r" b="b"/>
            <a:pathLst>
              <a:path w="0" h="40639">
                <a:moveTo>
                  <a:pt x="0" y="0"/>
                </a:moveTo>
                <a:lnTo>
                  <a:pt x="0" y="40259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8121395" y="2059432"/>
            <a:ext cx="0" cy="40640"/>
          </a:xfrm>
          <a:custGeom>
            <a:avLst/>
            <a:gdLst/>
            <a:ahLst/>
            <a:cxnLst/>
            <a:rect l="l" t="t" r="r" b="b"/>
            <a:pathLst>
              <a:path w="0" h="40639">
                <a:moveTo>
                  <a:pt x="0" y="0"/>
                </a:moveTo>
                <a:lnTo>
                  <a:pt x="0" y="40259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8460105" y="2059432"/>
            <a:ext cx="0" cy="40640"/>
          </a:xfrm>
          <a:custGeom>
            <a:avLst/>
            <a:gdLst/>
            <a:ahLst/>
            <a:cxnLst/>
            <a:rect l="l" t="t" r="r" b="b"/>
            <a:pathLst>
              <a:path w="0" h="40639">
                <a:moveTo>
                  <a:pt x="0" y="0"/>
                </a:moveTo>
                <a:lnTo>
                  <a:pt x="0" y="40259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7357236" y="1609344"/>
            <a:ext cx="305435" cy="0"/>
          </a:xfrm>
          <a:custGeom>
            <a:avLst/>
            <a:gdLst/>
            <a:ahLst/>
            <a:cxnLst/>
            <a:rect l="l" t="t" r="r" b="b"/>
            <a:pathLst>
              <a:path w="305434" h="0">
                <a:moveTo>
                  <a:pt x="0" y="0"/>
                </a:moveTo>
                <a:lnTo>
                  <a:pt x="305435" y="0"/>
                </a:lnTo>
              </a:path>
            </a:pathLst>
          </a:custGeom>
          <a:ln w="9525">
            <a:solidFill>
              <a:srgbClr val="F88D3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7662671" y="1580261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F88D3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7274052" y="1525524"/>
            <a:ext cx="164592" cy="1645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8294878" y="1397000"/>
            <a:ext cx="0" cy="681990"/>
          </a:xfrm>
          <a:custGeom>
            <a:avLst/>
            <a:gdLst/>
            <a:ahLst/>
            <a:cxnLst/>
            <a:rect l="l" t="t" r="r" b="b"/>
            <a:pathLst>
              <a:path w="0" h="681989">
                <a:moveTo>
                  <a:pt x="0" y="681482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6948423" y="819617"/>
            <a:ext cx="1840230" cy="730885"/>
          </a:xfrm>
          <a:prstGeom prst="rect">
            <a:avLst/>
          </a:prstGeom>
        </p:spPr>
        <p:txBody>
          <a:bodyPr wrap="square" lIns="0" tIns="56515" rIns="0" bIns="0" rtlCol="0" vert="horz">
            <a:spAutoFit/>
          </a:bodyPr>
          <a:lstStyle/>
          <a:p>
            <a:pPr algn="r" marR="275590">
              <a:lnSpc>
                <a:spcPct val="100000"/>
              </a:lnSpc>
              <a:spcBef>
                <a:spcPts val="445"/>
              </a:spcBef>
            </a:pPr>
            <a:r>
              <a:rPr dirty="0" baseline="12345" sz="2025" spc="-7">
                <a:latin typeface="Arial"/>
                <a:cs typeface="Arial"/>
              </a:rPr>
              <a:t>P</a:t>
            </a:r>
            <a:r>
              <a:rPr dirty="0" sz="900">
                <a:latin typeface="Arial"/>
                <a:cs typeface="Arial"/>
              </a:rPr>
              <a:t>no</a:t>
            </a:r>
            <a:r>
              <a:rPr dirty="0" sz="900">
                <a:latin typeface="Arial"/>
                <a:cs typeface="Arial"/>
              </a:rPr>
              <a:t>n</a:t>
            </a:r>
            <a:r>
              <a:rPr dirty="0" sz="900" spc="5">
                <a:latin typeface="Arial"/>
                <a:cs typeface="Arial"/>
              </a:rPr>
              <a:t>i</a:t>
            </a:r>
            <a:r>
              <a:rPr dirty="0" sz="900">
                <a:latin typeface="Arial"/>
                <a:cs typeface="Arial"/>
              </a:rPr>
              <a:t>nf</a:t>
            </a:r>
            <a:r>
              <a:rPr dirty="0" sz="900">
                <a:latin typeface="Arial"/>
                <a:cs typeface="Arial"/>
              </a:rPr>
              <a:t>eriori</a:t>
            </a:r>
            <a:r>
              <a:rPr dirty="0" sz="900">
                <a:latin typeface="Arial"/>
                <a:cs typeface="Arial"/>
              </a:rPr>
              <a:t>ty</a:t>
            </a:r>
            <a:r>
              <a:rPr dirty="0" baseline="12345" sz="2025">
                <a:latin typeface="Arial"/>
                <a:cs typeface="Arial"/>
              </a:rPr>
              <a:t>&lt;</a:t>
            </a:r>
            <a:r>
              <a:rPr dirty="0" baseline="12345" sz="2025" spc="-22">
                <a:latin typeface="Arial"/>
                <a:cs typeface="Arial"/>
              </a:rPr>
              <a:t>0</a:t>
            </a:r>
            <a:r>
              <a:rPr dirty="0" baseline="12345" sz="2025" spc="-15">
                <a:latin typeface="Arial"/>
                <a:cs typeface="Arial"/>
              </a:rPr>
              <a:t>.</a:t>
            </a:r>
            <a:r>
              <a:rPr dirty="0" baseline="12345" sz="2025">
                <a:latin typeface="Arial"/>
                <a:cs typeface="Arial"/>
              </a:rPr>
              <a:t>00</a:t>
            </a:r>
            <a:r>
              <a:rPr dirty="0" baseline="12345" sz="2025" spc="-15">
                <a:latin typeface="Arial"/>
                <a:cs typeface="Arial"/>
              </a:rPr>
              <a:t>0</a:t>
            </a:r>
            <a:r>
              <a:rPr dirty="0" baseline="12345" sz="2025">
                <a:latin typeface="Arial"/>
                <a:cs typeface="Arial"/>
              </a:rPr>
              <a:t>1</a:t>
            </a:r>
            <a:endParaRPr baseline="12345" sz="2025">
              <a:latin typeface="Arial"/>
              <a:cs typeface="Arial"/>
            </a:endParaRPr>
          </a:p>
          <a:p>
            <a:pPr algn="r" marR="220979">
              <a:lnSpc>
                <a:spcPct val="100000"/>
              </a:lnSpc>
              <a:spcBef>
                <a:spcPts val="345"/>
              </a:spcBef>
            </a:pPr>
            <a:r>
              <a:rPr dirty="0" sz="1350">
                <a:latin typeface="Arial"/>
                <a:cs typeface="Arial"/>
              </a:rPr>
              <a:t>Noninferiority</a:t>
            </a:r>
            <a:r>
              <a:rPr dirty="0" sz="1350" spc="-100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Margin</a:t>
            </a:r>
            <a:endParaRPr sz="1350">
              <a:latin typeface="Arial"/>
              <a:cs typeface="Arial"/>
            </a:endParaRPr>
          </a:p>
          <a:p>
            <a:pPr algn="r" marR="30480">
              <a:lnSpc>
                <a:spcPct val="100000"/>
              </a:lnSpc>
            </a:pPr>
            <a:r>
              <a:rPr dirty="0" sz="1350">
                <a:latin typeface="Arial"/>
                <a:cs typeface="Arial"/>
              </a:rPr>
              <a:t>5.0%</a:t>
            </a:r>
            <a:endParaRPr sz="13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742810" y="1482674"/>
            <a:ext cx="463550" cy="2330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350">
                <a:latin typeface="Arial"/>
                <a:cs typeface="Arial"/>
              </a:rPr>
              <a:t>-0</a:t>
            </a:r>
            <a:r>
              <a:rPr dirty="0" sz="1350" spc="-10">
                <a:latin typeface="Arial"/>
                <a:cs typeface="Arial"/>
              </a:rPr>
              <a:t>.</a:t>
            </a:r>
            <a:r>
              <a:rPr dirty="0" sz="1350" spc="5">
                <a:latin typeface="Arial"/>
                <a:cs typeface="Arial"/>
              </a:rPr>
              <a:t>5%</a:t>
            </a:r>
            <a:endParaRPr sz="13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556881" y="1414017"/>
            <a:ext cx="8001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350">
                <a:latin typeface="Arial"/>
                <a:cs typeface="Arial"/>
              </a:rPr>
              <a:t>*</a:t>
            </a:r>
            <a:endParaRPr sz="13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953122" y="2099615"/>
            <a:ext cx="1632585" cy="384810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algn="ctr" marL="5080">
              <a:lnSpc>
                <a:spcPct val="100000"/>
              </a:lnSpc>
              <a:spcBef>
                <a:spcPts val="220"/>
              </a:spcBef>
              <a:tabLst>
                <a:tab pos="366395" algn="l"/>
                <a:tab pos="705485" algn="l"/>
                <a:tab pos="1045210" algn="l"/>
                <a:tab pos="1384300" algn="l"/>
              </a:tabLst>
            </a:pPr>
            <a:r>
              <a:rPr dirty="0" sz="1050">
                <a:latin typeface="Arial"/>
                <a:cs typeface="Arial"/>
              </a:rPr>
              <a:t>-2	0	2	4	6</a:t>
            </a:r>
            <a:endParaRPr sz="1050">
              <a:latin typeface="Arial"/>
              <a:cs typeface="Arial"/>
            </a:endParaRPr>
          </a:p>
          <a:p>
            <a:pPr algn="ctr" marR="5080">
              <a:lnSpc>
                <a:spcPct val="100000"/>
              </a:lnSpc>
              <a:spcBef>
                <a:spcPts val="125"/>
              </a:spcBef>
            </a:pPr>
            <a:r>
              <a:rPr dirty="0" sz="1100">
                <a:latin typeface="Arial"/>
                <a:cs typeface="Arial"/>
              </a:rPr>
              <a:t>Difference </a:t>
            </a:r>
            <a:r>
              <a:rPr dirty="0" sz="1100" spc="5">
                <a:latin typeface="Arial"/>
                <a:cs typeface="Arial"/>
              </a:rPr>
              <a:t>(WM </a:t>
            </a:r>
            <a:r>
              <a:rPr dirty="0" sz="1100">
                <a:latin typeface="Arial"/>
                <a:cs typeface="Arial"/>
              </a:rPr>
              <a:t>–</a:t>
            </a:r>
            <a:r>
              <a:rPr dirty="0" sz="1100" spc="-15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Control)</a:t>
            </a:r>
            <a:endParaRPr sz="11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664579" y="719962"/>
            <a:ext cx="2194560" cy="1828800"/>
          </a:xfrm>
          <a:custGeom>
            <a:avLst/>
            <a:gdLst/>
            <a:ahLst/>
            <a:cxnLst/>
            <a:rect l="l" t="t" r="r" b="b"/>
            <a:pathLst>
              <a:path w="2194559" h="1828800">
                <a:moveTo>
                  <a:pt x="0" y="1828800"/>
                </a:moveTo>
                <a:lnTo>
                  <a:pt x="2194559" y="1828800"/>
                </a:lnTo>
                <a:lnTo>
                  <a:pt x="2194559" y="0"/>
                </a:lnTo>
                <a:lnTo>
                  <a:pt x="0" y="0"/>
                </a:lnTo>
                <a:lnTo>
                  <a:pt x="0" y="1828800"/>
                </a:lnTo>
                <a:close/>
              </a:path>
            </a:pathLst>
          </a:custGeom>
          <a:ln w="12700">
            <a:solidFill>
              <a:srgbClr val="F88D3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45779" y="4829047"/>
            <a:ext cx="13843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solidFill>
                  <a:srgbClr val="FFFFFF"/>
                </a:solidFill>
                <a:latin typeface="Arial"/>
                <a:cs typeface="Arial"/>
              </a:rPr>
              <a:t>12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5912" y="81277"/>
            <a:ext cx="7573009" cy="784225"/>
          </a:xfrm>
          <a:prstGeom prst="rect"/>
        </p:spPr>
        <p:txBody>
          <a:bodyPr wrap="square" lIns="0" tIns="1104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70"/>
              </a:spcBef>
            </a:pPr>
            <a:r>
              <a:rPr dirty="0" sz="2300" spc="5"/>
              <a:t>COMPONENTS </a:t>
            </a:r>
            <a:r>
              <a:rPr dirty="0" sz="2300"/>
              <a:t>OF THE </a:t>
            </a:r>
            <a:r>
              <a:rPr dirty="0" sz="2300" spc="-20"/>
              <a:t>1° </a:t>
            </a:r>
            <a:r>
              <a:rPr dirty="0" sz="2300" spc="-5"/>
              <a:t>EFFICACY</a:t>
            </a:r>
            <a:r>
              <a:rPr dirty="0" sz="2300" spc="-120"/>
              <a:t> </a:t>
            </a:r>
            <a:r>
              <a:rPr dirty="0" sz="2300" spc="-5"/>
              <a:t>ENDPOINT</a:t>
            </a:r>
            <a:endParaRPr sz="2300"/>
          </a:p>
          <a:p>
            <a:pPr marL="29209">
              <a:lnSpc>
                <a:spcPct val="100000"/>
              </a:lnSpc>
              <a:spcBef>
                <a:spcPts val="525"/>
              </a:spcBef>
            </a:pPr>
            <a:r>
              <a:rPr dirty="0" sz="1600" spc="-10" b="1">
                <a:latin typeface="Arial"/>
                <a:cs typeface="Arial"/>
              </a:rPr>
              <a:t>Intent-to-Treat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4823866"/>
            <a:ext cx="131889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solidFill>
                  <a:srgbClr val="FFFFFF"/>
                </a:solidFill>
                <a:latin typeface="Century Gothic"/>
                <a:cs typeface="Century Gothic"/>
              </a:rPr>
              <a:t>ITT; KM Event Rate </a:t>
            </a:r>
            <a:r>
              <a:rPr dirty="0" sz="900">
                <a:solidFill>
                  <a:srgbClr val="FFFFFF"/>
                </a:solidFill>
                <a:latin typeface="Century Gothic"/>
                <a:cs typeface="Century Gothic"/>
              </a:rPr>
              <a:t>%</a:t>
            </a:r>
            <a:r>
              <a:rPr dirty="0" sz="900" spc="-3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00" spc="-15">
                <a:solidFill>
                  <a:srgbClr val="FFFFFF"/>
                </a:solidFill>
                <a:latin typeface="Century Gothic"/>
                <a:cs typeface="Century Gothic"/>
              </a:rPr>
              <a:t>(n)</a:t>
            </a:r>
            <a:endParaRPr sz="900">
              <a:latin typeface="Century Gothic"/>
              <a:cs typeface="Century Gothic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94525" y="1352677"/>
          <a:ext cx="8616315" cy="28200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120"/>
                <a:gridCol w="2492375"/>
                <a:gridCol w="2673985"/>
                <a:gridCol w="2141220"/>
                <a:gridCol w="1056004"/>
              </a:tblGrid>
              <a:tr h="495300">
                <a:tc gridSpan="2">
                  <a:txBody>
                    <a:bodyPr/>
                    <a:lstStyle/>
                    <a:p>
                      <a:pPr marL="68580" marR="80899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3-year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outcomes  Endpoint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— KM %</a:t>
                      </a:r>
                      <a:r>
                        <a:rPr dirty="0" sz="1400" spc="-11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(n)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209">
                    <a:lnT w="12700">
                      <a:solidFill>
                        <a:srgbClr val="990000"/>
                      </a:solidFill>
                      <a:prstDash val="solid"/>
                    </a:lnT>
                    <a:lnB w="12700">
                      <a:solidFill>
                        <a:srgbClr val="99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71880" marR="159385" indent="-90424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Ablation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+ </a:t>
                      </a:r>
                      <a:r>
                        <a:rPr dirty="0" sz="1400" spc="-35" b="1">
                          <a:latin typeface="Arial"/>
                          <a:cs typeface="Arial"/>
                        </a:rPr>
                        <a:t>WATCHMAN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FLX  N=803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209">
                    <a:lnT w="12700">
                      <a:solidFill>
                        <a:srgbClr val="990000"/>
                      </a:solidFill>
                      <a:prstDash val="solid"/>
                    </a:lnT>
                    <a:lnB w="12700">
                      <a:solidFill>
                        <a:srgbClr val="990000"/>
                      </a:solidFill>
                      <a:prstDash val="solid"/>
                    </a:lnB>
                    <a:solidFill>
                      <a:srgbClr val="5683C2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06450" marR="411480" indent="-38608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Ablation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40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5" b="1">
                          <a:latin typeface="Arial"/>
                          <a:cs typeface="Arial"/>
                        </a:rPr>
                        <a:t>OAC 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N=797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209">
                    <a:lnT w="12700">
                      <a:solidFill>
                        <a:srgbClr val="990000"/>
                      </a:solidFill>
                      <a:prstDash val="solid"/>
                    </a:lnT>
                    <a:lnB w="12700">
                      <a:solidFill>
                        <a:srgbClr val="990000"/>
                      </a:solidFill>
                      <a:prstDash val="solid"/>
                    </a:lnB>
                    <a:solidFill>
                      <a:srgbClr val="C7533A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4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value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209">
                    <a:lnT w="12700">
                      <a:solidFill>
                        <a:srgbClr val="990000"/>
                      </a:solidFill>
                      <a:prstDash val="solid"/>
                    </a:lnT>
                    <a:lnB w="12700">
                      <a:solidFill>
                        <a:srgbClr val="990000"/>
                      </a:solidFill>
                      <a:prstDash val="solid"/>
                    </a:lnB>
                  </a:tcPr>
                </a:tc>
              </a:tr>
              <a:tr h="256794">
                <a:tc gridSpan="2"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All-cause</a:t>
                      </a:r>
                      <a:r>
                        <a:rPr dirty="0" sz="14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Mortality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T w="12700">
                      <a:solidFill>
                        <a:srgbClr val="990000"/>
                      </a:solidFill>
                      <a:prstDash val="solid"/>
                    </a:lnT>
                    <a:solidFill>
                      <a:srgbClr val="D9D9D9">
                        <a:alpha val="19999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3505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3.8</a:t>
                      </a:r>
                      <a:r>
                        <a:rPr dirty="0" sz="14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(29)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T w="12700">
                      <a:solidFill>
                        <a:srgbClr val="990000"/>
                      </a:solidFill>
                      <a:prstDash val="solid"/>
                    </a:lnT>
                    <a:solidFill>
                      <a:srgbClr val="5683C2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75120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4.5</a:t>
                      </a:r>
                      <a:r>
                        <a:rPr dirty="0" sz="1400" spc="-1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(34)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T w="12700">
                      <a:solidFill>
                        <a:srgbClr val="990000"/>
                      </a:solidFill>
                      <a:prstDash val="solid"/>
                    </a:lnT>
                    <a:solidFill>
                      <a:srgbClr val="C7533A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0.46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T w="12700">
                      <a:solidFill>
                        <a:srgbClr val="990000"/>
                      </a:solidFill>
                      <a:prstDash val="solid"/>
                    </a:lnT>
                    <a:solidFill>
                      <a:srgbClr val="D9D9D9">
                        <a:alpha val="19999"/>
                      </a:srgbClr>
                    </a:solidFill>
                  </a:tcPr>
                </a:tc>
              </a:tr>
              <a:tr h="256971">
                <a:tc gridSpan="2">
                  <a:txBody>
                    <a:bodyPr/>
                    <a:lstStyle/>
                    <a:p>
                      <a:pPr marL="32702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Cardiovascular/Unknown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3505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2.0</a:t>
                      </a:r>
                      <a:r>
                        <a:rPr dirty="0" sz="14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(15)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solidFill>
                      <a:srgbClr val="5683C2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75120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2.0</a:t>
                      </a:r>
                      <a:r>
                        <a:rPr dirty="0" sz="1400" spc="-1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(15)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solidFill>
                      <a:srgbClr val="C7533A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0.94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/>
                </a:tc>
              </a:tr>
              <a:tr h="256870">
                <a:tc gridSpan="2">
                  <a:txBody>
                    <a:bodyPr/>
                    <a:lstStyle/>
                    <a:p>
                      <a:pPr marL="43815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Cardiovascular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solidFill>
                      <a:srgbClr val="D9D9D9">
                        <a:alpha val="19999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8394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1.2</a:t>
                      </a:r>
                      <a:r>
                        <a:rPr dirty="0" sz="14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(9)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solidFill>
                      <a:srgbClr val="5683C2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75120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1.3</a:t>
                      </a:r>
                      <a:r>
                        <a:rPr dirty="0" sz="1400" spc="-1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(10)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solidFill>
                      <a:srgbClr val="C7533A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0.78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solidFill>
                      <a:srgbClr val="D9D9D9">
                        <a:alpha val="19999"/>
                      </a:srgbClr>
                    </a:solidFill>
                  </a:tcPr>
                </a:tc>
              </a:tr>
              <a:tr h="256844">
                <a:tc gridSpan="2">
                  <a:txBody>
                    <a:bodyPr/>
                    <a:lstStyle/>
                    <a:p>
                      <a:pPr marL="43815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Unknown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8394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0.8</a:t>
                      </a:r>
                      <a:r>
                        <a:rPr dirty="0" sz="14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(6)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solidFill>
                      <a:srgbClr val="5683C2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80010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0.7</a:t>
                      </a:r>
                      <a:r>
                        <a:rPr dirty="0" sz="1400" spc="-1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(5)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solidFill>
                      <a:srgbClr val="C7533A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0.80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/>
                </a:tc>
              </a:tr>
              <a:tr h="256870">
                <a:tc gridSpan="2">
                  <a:txBody>
                    <a:bodyPr/>
                    <a:lstStyle/>
                    <a:p>
                      <a:pPr marL="30670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Non-cardiovascular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solidFill>
                      <a:srgbClr val="D9D9D9">
                        <a:alpha val="19999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3505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1.9</a:t>
                      </a:r>
                      <a:r>
                        <a:rPr dirty="0" sz="14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(14)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solidFill>
                      <a:srgbClr val="5683C2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75120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2.6</a:t>
                      </a:r>
                      <a:r>
                        <a:rPr dirty="0" sz="1400" spc="-1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(19)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solidFill>
                      <a:srgbClr val="C7533A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0.34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solidFill>
                      <a:srgbClr val="D9D9D9">
                        <a:alpha val="19999"/>
                      </a:srgbClr>
                    </a:solidFill>
                  </a:tcPr>
                </a:tc>
              </a:tr>
              <a:tr h="240411">
                <a:tc gridSpan="2"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Stroke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3505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1.6</a:t>
                      </a:r>
                      <a:r>
                        <a:rPr dirty="0" sz="14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(12)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B w="53975">
                      <a:solidFill>
                        <a:srgbClr val="FFC000"/>
                      </a:solidFill>
                      <a:prstDash val="solid"/>
                    </a:lnB>
                    <a:solidFill>
                      <a:srgbClr val="5683C2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75120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1.7</a:t>
                      </a:r>
                      <a:r>
                        <a:rPr dirty="0" sz="1400" spc="-1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(13)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B w="53975">
                      <a:solidFill>
                        <a:srgbClr val="FFC000"/>
                      </a:solidFill>
                      <a:prstDash val="solid"/>
                    </a:lnB>
                    <a:solidFill>
                      <a:srgbClr val="C7533A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0.80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B w="53975">
                      <a:solidFill>
                        <a:srgbClr val="FFC000"/>
                      </a:solidFill>
                      <a:prstDash val="soli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76200">
                      <a:solidFill>
                        <a:srgbClr val="FFC000"/>
                      </a:solidFill>
                      <a:prstDash val="solid"/>
                    </a:lnR>
                    <a:solidFill>
                      <a:srgbClr val="D9D9D9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Ischemic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lnL w="76200">
                      <a:solidFill>
                        <a:srgbClr val="FFC000"/>
                      </a:solidFill>
                      <a:prstDash val="solid"/>
                    </a:lnL>
                    <a:lnT w="53975">
                      <a:solidFill>
                        <a:srgbClr val="FFC000"/>
                      </a:solidFill>
                      <a:prstDash val="solid"/>
                    </a:lnT>
                    <a:lnB w="53975">
                      <a:solidFill>
                        <a:srgbClr val="FFC000"/>
                      </a:solidFill>
                      <a:prstDash val="solid"/>
                    </a:lnB>
                    <a:solidFill>
                      <a:srgbClr val="D9D9D9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08394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1.2</a:t>
                      </a:r>
                      <a:r>
                        <a:rPr dirty="0" sz="14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(9)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lnT w="53975">
                      <a:solidFill>
                        <a:srgbClr val="FFC000"/>
                      </a:solidFill>
                      <a:prstDash val="solid"/>
                    </a:lnT>
                    <a:lnB w="53975">
                      <a:solidFill>
                        <a:srgbClr val="FFC000"/>
                      </a:solidFill>
                      <a:prstDash val="solid"/>
                    </a:lnB>
                    <a:solidFill>
                      <a:srgbClr val="5683C2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75120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1.3</a:t>
                      </a:r>
                      <a:r>
                        <a:rPr dirty="0" sz="1400" spc="-1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(10)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lnT w="53975">
                      <a:solidFill>
                        <a:srgbClr val="FFC000"/>
                      </a:solidFill>
                      <a:prstDash val="solid"/>
                    </a:lnT>
                    <a:lnB w="53975">
                      <a:solidFill>
                        <a:srgbClr val="FFC000"/>
                      </a:solidFill>
                      <a:prstDash val="solid"/>
                    </a:lnB>
                    <a:solidFill>
                      <a:srgbClr val="C7533A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0.77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845">
                    <a:lnR w="38100">
                      <a:solidFill>
                        <a:srgbClr val="FFC000"/>
                      </a:solidFill>
                      <a:prstDash val="solid"/>
                    </a:lnR>
                    <a:lnT w="53975">
                      <a:solidFill>
                        <a:srgbClr val="FFC000"/>
                      </a:solidFill>
                      <a:prstDash val="solid"/>
                    </a:lnT>
                    <a:lnB w="53975">
                      <a:solidFill>
                        <a:srgbClr val="FFC000"/>
                      </a:solidFill>
                      <a:prstDash val="solid"/>
                    </a:lnB>
                    <a:solidFill>
                      <a:srgbClr val="D9D9D9">
                        <a:alpha val="19999"/>
                      </a:srgbClr>
                    </a:solidFill>
                  </a:tcPr>
                </a:tc>
              </a:tr>
              <a:tr h="255854">
                <a:tc gridSpan="2">
                  <a:txBody>
                    <a:bodyPr/>
                    <a:lstStyle/>
                    <a:p>
                      <a:pPr marL="31623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Hemorrhagic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70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8394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0.4</a:t>
                      </a:r>
                      <a:r>
                        <a:rPr dirty="0" sz="14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(3)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T w="53975">
                      <a:solidFill>
                        <a:srgbClr val="FFC000"/>
                      </a:solidFill>
                      <a:prstDash val="solid"/>
                    </a:lnT>
                    <a:solidFill>
                      <a:srgbClr val="5683C2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80010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0.4</a:t>
                      </a:r>
                      <a:r>
                        <a:rPr dirty="0" sz="1400" spc="-1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(3)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T w="53975">
                      <a:solidFill>
                        <a:srgbClr val="FFC000"/>
                      </a:solidFill>
                      <a:prstDash val="solid"/>
                    </a:lnT>
                    <a:solidFill>
                      <a:srgbClr val="C7533A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0.99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T w="53975">
                      <a:solidFill>
                        <a:srgbClr val="FFC000"/>
                      </a:solidFill>
                      <a:prstDash val="solid"/>
                    </a:lnT>
                  </a:tcPr>
                </a:tc>
              </a:tr>
              <a:tr h="256870">
                <a:tc gridSpan="2"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Systemic</a:t>
                      </a:r>
                      <a:r>
                        <a:rPr dirty="0" sz="14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embolism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970">
                    <a:lnB w="12700">
                      <a:solidFill>
                        <a:srgbClr val="990000"/>
                      </a:solidFill>
                      <a:prstDash val="solid"/>
                    </a:lnB>
                    <a:solidFill>
                      <a:srgbClr val="D9D9D9">
                        <a:alpha val="19999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8394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0.3</a:t>
                      </a:r>
                      <a:r>
                        <a:rPr dirty="0" sz="14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(2)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970">
                    <a:lnB w="12700">
                      <a:solidFill>
                        <a:srgbClr val="990000"/>
                      </a:solidFill>
                      <a:prstDash val="solid"/>
                    </a:lnB>
                    <a:solidFill>
                      <a:srgbClr val="5683C2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80010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0.1</a:t>
                      </a:r>
                      <a:r>
                        <a:rPr dirty="0" sz="1400" spc="-1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(1)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970">
                    <a:lnB w="12700">
                      <a:solidFill>
                        <a:srgbClr val="990000"/>
                      </a:solidFill>
                      <a:prstDash val="solid"/>
                    </a:lnB>
                    <a:solidFill>
                      <a:srgbClr val="C7533A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0.58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970">
                    <a:lnB w="12700">
                      <a:solidFill>
                        <a:srgbClr val="990000"/>
                      </a:solidFill>
                      <a:prstDash val="solid"/>
                    </a:lnB>
                    <a:solidFill>
                      <a:srgbClr val="D9D9D9">
                        <a:alpha val="19999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86374" y="1342212"/>
            <a:ext cx="4897116" cy="26644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645779" y="4829047"/>
            <a:ext cx="13843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solidFill>
                  <a:srgbClr val="FFFFFF"/>
                </a:solidFill>
                <a:latin typeface="Arial"/>
                <a:cs typeface="Arial"/>
              </a:rPr>
              <a:t>13</a:t>
            </a:r>
            <a:endParaRPr sz="8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1° </a:t>
            </a:r>
            <a:r>
              <a:rPr dirty="0" spc="-10"/>
              <a:t>SAFETY </a:t>
            </a:r>
            <a:r>
              <a:rPr dirty="0" spc="-20"/>
              <a:t>ENDPOINT: </a:t>
            </a:r>
            <a:r>
              <a:rPr dirty="0" spc="-5"/>
              <a:t>MET</a:t>
            </a:r>
            <a:r>
              <a:rPr dirty="0" spc="90"/>
              <a:t> </a:t>
            </a:r>
            <a:r>
              <a:rPr dirty="0" spc="-10"/>
              <a:t>SUPERIORITY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8739" y="461898"/>
            <a:ext cx="85648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Arial"/>
                <a:cs typeface="Arial"/>
              </a:rPr>
              <a:t>Non-procedural ISTH major bleeding/clinically </a:t>
            </a:r>
            <a:r>
              <a:rPr dirty="0" sz="1600" spc="-10" b="1">
                <a:latin typeface="Arial"/>
                <a:cs typeface="Arial"/>
              </a:rPr>
              <a:t>relevant </a:t>
            </a:r>
            <a:r>
              <a:rPr dirty="0" sz="1600" spc="-5" b="1">
                <a:latin typeface="Arial"/>
                <a:cs typeface="Arial"/>
              </a:rPr>
              <a:t>non-major bleeding at 36</a:t>
            </a:r>
            <a:r>
              <a:rPr dirty="0" sz="1600" spc="360" b="1">
                <a:latin typeface="Arial"/>
                <a:cs typeface="Arial"/>
              </a:rPr>
              <a:t> </a:t>
            </a:r>
            <a:r>
              <a:rPr dirty="0" sz="1600" spc="-10" b="1">
                <a:latin typeface="Arial"/>
                <a:cs typeface="Arial"/>
              </a:rPr>
              <a:t>months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4841544"/>
            <a:ext cx="240157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solidFill>
                  <a:srgbClr val="FFFFFF"/>
                </a:solidFill>
                <a:latin typeface="Century Gothic"/>
                <a:cs typeface="Century Gothic"/>
              </a:rPr>
              <a:t>ITT; KM Event Rate </a:t>
            </a:r>
            <a:r>
              <a:rPr dirty="0" sz="900">
                <a:solidFill>
                  <a:srgbClr val="FFFFFF"/>
                </a:solidFill>
                <a:latin typeface="Calibri"/>
                <a:cs typeface="Calibri"/>
              </a:rPr>
              <a:t>± </a:t>
            </a:r>
            <a:r>
              <a:rPr dirty="0" sz="900" spc="-5">
                <a:solidFill>
                  <a:srgbClr val="FFFFFF"/>
                </a:solidFill>
                <a:latin typeface="Century Gothic"/>
                <a:cs typeface="Century Gothic"/>
              </a:rPr>
              <a:t>1.5 SE; log-rank </a:t>
            </a:r>
            <a:r>
              <a:rPr dirty="0" sz="900" i="1">
                <a:solidFill>
                  <a:srgbClr val="FFFFFF"/>
                </a:solidFill>
                <a:latin typeface="Century Gothic"/>
                <a:cs typeface="Century Gothic"/>
              </a:rPr>
              <a:t>P</a:t>
            </a:r>
            <a:r>
              <a:rPr dirty="0" sz="900" spc="90" i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Century Gothic"/>
                <a:cs typeface="Century Gothic"/>
              </a:rPr>
              <a:t>value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33743" y="1509725"/>
            <a:ext cx="514984" cy="2330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b="1">
                <a:solidFill>
                  <a:srgbClr val="C7533A"/>
                </a:solidFill>
                <a:latin typeface="Arial"/>
                <a:cs typeface="Arial"/>
              </a:rPr>
              <a:t>1</a:t>
            </a:r>
            <a:r>
              <a:rPr dirty="0" sz="1350" spc="5" b="1">
                <a:solidFill>
                  <a:srgbClr val="C7533A"/>
                </a:solidFill>
                <a:latin typeface="Arial"/>
                <a:cs typeface="Arial"/>
              </a:rPr>
              <a:t>8</a:t>
            </a:r>
            <a:r>
              <a:rPr dirty="0" sz="1350" spc="-10" b="1">
                <a:solidFill>
                  <a:srgbClr val="C7533A"/>
                </a:solidFill>
                <a:latin typeface="Arial"/>
                <a:cs typeface="Arial"/>
              </a:rPr>
              <a:t>.</a:t>
            </a:r>
            <a:r>
              <a:rPr dirty="0" sz="1350" spc="5" b="1">
                <a:solidFill>
                  <a:srgbClr val="C7533A"/>
                </a:solidFill>
                <a:latin typeface="Arial"/>
                <a:cs typeface="Arial"/>
              </a:rPr>
              <a:t>1%</a:t>
            </a:r>
            <a:endParaRPr sz="13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30008" y="2610358"/>
            <a:ext cx="41846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b="1">
                <a:solidFill>
                  <a:srgbClr val="5683C2"/>
                </a:solidFill>
                <a:latin typeface="Arial"/>
                <a:cs typeface="Arial"/>
              </a:rPr>
              <a:t>8.5%</a:t>
            </a:r>
            <a:endParaRPr sz="13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59035" y="1569599"/>
            <a:ext cx="218440" cy="2028189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600"/>
              </a:lnSpc>
            </a:pPr>
            <a:r>
              <a:rPr dirty="0" sz="1350">
                <a:latin typeface="Arial"/>
                <a:cs typeface="Arial"/>
              </a:rPr>
              <a:t>Cumulative Incidence</a:t>
            </a:r>
            <a:r>
              <a:rPr dirty="0" sz="1350" spc="265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(%)</a:t>
            </a:r>
            <a:endParaRPr sz="13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74891" y="740117"/>
            <a:ext cx="2233295" cy="697865"/>
          </a:xfrm>
          <a:prstGeom prst="rect">
            <a:avLst/>
          </a:prstGeom>
          <a:ln w="12700">
            <a:solidFill>
              <a:srgbClr val="F88D39"/>
            </a:solidFill>
          </a:ln>
        </p:spPr>
        <p:txBody>
          <a:bodyPr wrap="square" lIns="0" tIns="161290" rIns="0" bIns="0" rtlCol="0" vert="horz">
            <a:spAutoFit/>
          </a:bodyPr>
          <a:lstStyle/>
          <a:p>
            <a:pPr marL="58419">
              <a:lnSpc>
                <a:spcPct val="100000"/>
              </a:lnSpc>
              <a:spcBef>
                <a:spcPts val="1270"/>
              </a:spcBef>
            </a:pPr>
            <a:r>
              <a:rPr dirty="0" baseline="12345" sz="2025">
                <a:latin typeface="Arial"/>
                <a:cs typeface="Arial"/>
              </a:rPr>
              <a:t>P</a:t>
            </a:r>
            <a:r>
              <a:rPr dirty="0" sz="900">
                <a:latin typeface="Arial"/>
                <a:cs typeface="Arial"/>
              </a:rPr>
              <a:t>superiority</a:t>
            </a:r>
            <a:r>
              <a:rPr dirty="0" baseline="12345" sz="2025">
                <a:latin typeface="Arial"/>
                <a:cs typeface="Arial"/>
              </a:rPr>
              <a:t>&lt;0.0001</a:t>
            </a:r>
            <a:endParaRPr baseline="12345" sz="2025">
              <a:latin typeface="Arial"/>
              <a:cs typeface="Arial"/>
            </a:endParaRPr>
          </a:p>
          <a:p>
            <a:pPr marL="58419">
              <a:lnSpc>
                <a:spcPct val="100000"/>
              </a:lnSpc>
              <a:spcBef>
                <a:spcPts val="409"/>
              </a:spcBef>
            </a:pPr>
            <a:r>
              <a:rPr dirty="0" sz="1350">
                <a:latin typeface="Arial"/>
                <a:cs typeface="Arial"/>
              </a:rPr>
              <a:t>HR 0.44 [95% CI 0.33,</a:t>
            </a:r>
            <a:r>
              <a:rPr dirty="0" sz="1350" spc="-125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0.59]</a:t>
            </a:r>
            <a:endParaRPr sz="13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64022" y="2378710"/>
            <a:ext cx="1405255" cy="410845"/>
          </a:xfrm>
          <a:prstGeom prst="rect">
            <a:avLst/>
          </a:prstGeom>
        </p:spPr>
        <p:txBody>
          <a:bodyPr wrap="square" lIns="0" tIns="42545" rIns="0" bIns="0" rtlCol="0" vert="horz">
            <a:spAutoFit/>
          </a:bodyPr>
          <a:lstStyle/>
          <a:p>
            <a:pPr marL="12700" marR="5080">
              <a:lnSpc>
                <a:spcPts val="1400"/>
              </a:lnSpc>
              <a:spcBef>
                <a:spcPts val="335"/>
              </a:spcBef>
            </a:pPr>
            <a:r>
              <a:rPr dirty="0" sz="1350" spc="-10" b="1">
                <a:solidFill>
                  <a:srgbClr val="5683C2"/>
                </a:solidFill>
                <a:latin typeface="Arial"/>
                <a:cs typeface="Arial"/>
              </a:rPr>
              <a:t>Ablation </a:t>
            </a:r>
            <a:r>
              <a:rPr dirty="0" sz="1350" b="1">
                <a:solidFill>
                  <a:srgbClr val="5683C2"/>
                </a:solidFill>
                <a:latin typeface="Arial"/>
                <a:cs typeface="Arial"/>
              </a:rPr>
              <a:t>+  </a:t>
            </a:r>
            <a:r>
              <a:rPr dirty="0" sz="1350" spc="-35" b="1">
                <a:solidFill>
                  <a:srgbClr val="5683C2"/>
                </a:solidFill>
                <a:latin typeface="Arial"/>
                <a:cs typeface="Arial"/>
              </a:rPr>
              <a:t>WATCHMAN</a:t>
            </a:r>
            <a:r>
              <a:rPr dirty="0" sz="1350" spc="-5" b="1">
                <a:solidFill>
                  <a:srgbClr val="5683C2"/>
                </a:solidFill>
                <a:latin typeface="Arial"/>
                <a:cs typeface="Arial"/>
              </a:rPr>
              <a:t> </a:t>
            </a:r>
            <a:r>
              <a:rPr dirty="0" sz="1350" b="1">
                <a:solidFill>
                  <a:srgbClr val="5683C2"/>
                </a:solidFill>
                <a:latin typeface="Arial"/>
                <a:cs typeface="Arial"/>
              </a:rPr>
              <a:t>FLX</a:t>
            </a:r>
            <a:endParaRPr sz="13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95365" y="1385697"/>
            <a:ext cx="859155" cy="4108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510"/>
              </a:lnSpc>
              <a:spcBef>
                <a:spcPts val="105"/>
              </a:spcBef>
            </a:pPr>
            <a:r>
              <a:rPr dirty="0" sz="1350" spc="-10" b="1">
                <a:solidFill>
                  <a:srgbClr val="C7533A"/>
                </a:solidFill>
                <a:latin typeface="Arial"/>
                <a:cs typeface="Arial"/>
              </a:rPr>
              <a:t>Ablation</a:t>
            </a:r>
            <a:r>
              <a:rPr dirty="0" sz="1350" spc="-25" b="1">
                <a:solidFill>
                  <a:srgbClr val="C7533A"/>
                </a:solidFill>
                <a:latin typeface="Arial"/>
                <a:cs typeface="Arial"/>
              </a:rPr>
              <a:t> </a:t>
            </a:r>
            <a:r>
              <a:rPr dirty="0" sz="1350" b="1">
                <a:solidFill>
                  <a:srgbClr val="C7533A"/>
                </a:solidFill>
                <a:latin typeface="Arial"/>
                <a:cs typeface="Arial"/>
              </a:rPr>
              <a:t>+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ts val="1510"/>
              </a:lnSpc>
            </a:pPr>
            <a:r>
              <a:rPr dirty="0" sz="1350" spc="-15" b="1">
                <a:solidFill>
                  <a:srgbClr val="C7533A"/>
                </a:solidFill>
                <a:latin typeface="Arial"/>
                <a:cs typeface="Arial"/>
              </a:rPr>
              <a:t>OAC</a:t>
            </a:r>
            <a:endParaRPr sz="13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963918" y="3832656"/>
            <a:ext cx="169418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Arial"/>
                <a:cs typeface="Arial"/>
              </a:rPr>
              <a:t>days </a:t>
            </a:r>
            <a:r>
              <a:rPr dirty="0" sz="1200">
                <a:latin typeface="Arial"/>
                <a:cs typeface="Arial"/>
              </a:rPr>
              <a:t>after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randomization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363423" y="3912434"/>
          <a:ext cx="6625590" cy="7740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8445"/>
                <a:gridCol w="1099820"/>
                <a:gridCol w="1485900"/>
                <a:gridCol w="1494155"/>
                <a:gridCol w="1018540"/>
              </a:tblGrid>
              <a:tr h="203916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5">
                          <a:latin typeface="Century Gothic"/>
                          <a:cs typeface="Century Gothic"/>
                        </a:rPr>
                        <a:t>No. at</a:t>
                      </a:r>
                      <a:r>
                        <a:rPr dirty="0" sz="1200" spc="2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200">
                          <a:latin typeface="Century Gothic"/>
                          <a:cs typeface="Century Gothic"/>
                        </a:rPr>
                        <a:t>risk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83586">
                <a:tc>
                  <a:txBody>
                    <a:bodyPr/>
                    <a:lstStyle/>
                    <a:p>
                      <a:pPr marL="127000" marR="20891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b="1">
                          <a:solidFill>
                            <a:srgbClr val="5683C2"/>
                          </a:solidFill>
                          <a:latin typeface="Century Gothic"/>
                          <a:cs typeface="Century Gothic"/>
                        </a:rPr>
                        <a:t>Ablation +  WATCHMAN</a:t>
                      </a:r>
                      <a:r>
                        <a:rPr dirty="0" sz="1200" spc="-110" b="1">
                          <a:solidFill>
                            <a:srgbClr val="5683C2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200" b="1">
                          <a:solidFill>
                            <a:srgbClr val="5683C2"/>
                          </a:solidFill>
                          <a:latin typeface="Century Gothic"/>
                          <a:cs typeface="Century Gothic"/>
                        </a:rPr>
                        <a:t>FLX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7780"/>
                </a:tc>
                <a:tc>
                  <a:txBody>
                    <a:bodyPr/>
                    <a:lstStyle/>
                    <a:p>
                      <a:pPr marL="21653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spc="-5" b="1">
                          <a:solidFill>
                            <a:srgbClr val="5683C2"/>
                          </a:solidFill>
                          <a:latin typeface="Century Gothic"/>
                          <a:cs typeface="Century Gothic"/>
                        </a:rPr>
                        <a:t>803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7780"/>
                </a:tc>
                <a:tc>
                  <a:txBody>
                    <a:bodyPr/>
                    <a:lstStyle/>
                    <a:p>
                      <a:pPr algn="ctr" marL="2349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spc="-5" b="1">
                          <a:solidFill>
                            <a:srgbClr val="5683C2"/>
                          </a:solidFill>
                          <a:latin typeface="Century Gothic"/>
                          <a:cs typeface="Century Gothic"/>
                        </a:rPr>
                        <a:t>749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7780"/>
                </a:tc>
                <a:tc>
                  <a:txBody>
                    <a:bodyPr/>
                    <a:lstStyle/>
                    <a:p>
                      <a:pPr marL="60261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spc="-5" b="1">
                          <a:solidFill>
                            <a:srgbClr val="5683C2"/>
                          </a:solidFill>
                          <a:latin typeface="Century Gothic"/>
                          <a:cs typeface="Century Gothic"/>
                        </a:rPr>
                        <a:t>728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7780"/>
                </a:tc>
                <a:tc>
                  <a:txBody>
                    <a:bodyPr/>
                    <a:lstStyle/>
                    <a:p>
                      <a:pPr algn="r" marR="11938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spc="-5" b="1">
                          <a:solidFill>
                            <a:srgbClr val="5683C2"/>
                          </a:solidFill>
                          <a:latin typeface="Century Gothic"/>
                          <a:cs typeface="Century Gothic"/>
                        </a:rPr>
                        <a:t>681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7780"/>
                </a:tc>
              </a:tr>
              <a:tr h="186157">
                <a:tc>
                  <a:txBody>
                    <a:bodyPr/>
                    <a:lstStyle/>
                    <a:p>
                      <a:pPr marL="127000">
                        <a:lnSpc>
                          <a:spcPts val="1365"/>
                        </a:lnSpc>
                      </a:pPr>
                      <a:r>
                        <a:rPr dirty="0" sz="1200" spc="-5" b="1">
                          <a:solidFill>
                            <a:srgbClr val="C7533A"/>
                          </a:solidFill>
                          <a:latin typeface="Century Gothic"/>
                          <a:cs typeface="Century Gothic"/>
                        </a:rPr>
                        <a:t>Ablation </a:t>
                      </a:r>
                      <a:r>
                        <a:rPr dirty="0" sz="1200" b="1">
                          <a:solidFill>
                            <a:srgbClr val="C7533A"/>
                          </a:solidFill>
                          <a:latin typeface="Century Gothic"/>
                          <a:cs typeface="Century Gothic"/>
                        </a:rPr>
                        <a:t>+</a:t>
                      </a:r>
                      <a:r>
                        <a:rPr dirty="0" sz="1200" spc="-25" b="1">
                          <a:solidFill>
                            <a:srgbClr val="C7533A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200" b="1">
                          <a:solidFill>
                            <a:srgbClr val="C7533A"/>
                          </a:solidFill>
                          <a:latin typeface="Century Gothic"/>
                          <a:cs typeface="Century Gothic"/>
                        </a:rPr>
                        <a:t>OAC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16535">
                        <a:lnSpc>
                          <a:spcPts val="1365"/>
                        </a:lnSpc>
                      </a:pPr>
                      <a:r>
                        <a:rPr dirty="0" sz="1200" spc="-5" b="1">
                          <a:solidFill>
                            <a:srgbClr val="C7533A"/>
                          </a:solidFill>
                          <a:latin typeface="Century Gothic"/>
                          <a:cs typeface="Century Gothic"/>
                        </a:rPr>
                        <a:t>797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3495">
                        <a:lnSpc>
                          <a:spcPts val="1365"/>
                        </a:lnSpc>
                      </a:pPr>
                      <a:r>
                        <a:rPr dirty="0" sz="1200" spc="-5" b="1">
                          <a:solidFill>
                            <a:srgbClr val="C7533A"/>
                          </a:solidFill>
                          <a:latin typeface="Century Gothic"/>
                          <a:cs typeface="Century Gothic"/>
                        </a:rPr>
                        <a:t>701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02615">
                        <a:lnSpc>
                          <a:spcPts val="1365"/>
                        </a:lnSpc>
                      </a:pPr>
                      <a:r>
                        <a:rPr dirty="0" sz="1200" spc="-5" b="1">
                          <a:solidFill>
                            <a:srgbClr val="C7533A"/>
                          </a:solidFill>
                          <a:latin typeface="Century Gothic"/>
                          <a:cs typeface="Century Gothic"/>
                        </a:rPr>
                        <a:t>657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19380">
                        <a:lnSpc>
                          <a:spcPts val="1365"/>
                        </a:lnSpc>
                      </a:pPr>
                      <a:r>
                        <a:rPr dirty="0" sz="1200" spc="-5" b="1">
                          <a:solidFill>
                            <a:srgbClr val="C7533A"/>
                          </a:solidFill>
                          <a:latin typeface="Century Gothic"/>
                          <a:cs typeface="Century Gothic"/>
                        </a:rPr>
                        <a:t>598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94276" y="1420061"/>
            <a:ext cx="4893079" cy="26540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645779" y="4829047"/>
            <a:ext cx="13843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solidFill>
                  <a:srgbClr val="FFFFFF"/>
                </a:solidFill>
                <a:latin typeface="Arial"/>
                <a:cs typeface="Arial"/>
              </a:rPr>
              <a:t>14</a:t>
            </a:r>
            <a:endParaRPr sz="8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39" y="11522"/>
            <a:ext cx="6488430" cy="726440"/>
          </a:xfrm>
          <a:prstGeom prst="rect"/>
        </p:spPr>
        <p:txBody>
          <a:bodyPr wrap="square" lIns="0" tIns="692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dirty="0" spc="-5"/>
              <a:t>2° </a:t>
            </a:r>
            <a:r>
              <a:rPr dirty="0" spc="-20"/>
              <a:t>ENDPOINT: </a:t>
            </a:r>
            <a:r>
              <a:rPr dirty="0" spc="-5"/>
              <a:t>MET</a:t>
            </a:r>
            <a:r>
              <a:rPr dirty="0" spc="25"/>
              <a:t> </a:t>
            </a:r>
            <a:r>
              <a:rPr dirty="0" spc="-5"/>
              <a:t>NONINFERIORITY</a:t>
            </a: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z="1500" spc="-10" b="1">
                <a:latin typeface="Arial"/>
                <a:cs typeface="Arial"/>
              </a:rPr>
              <a:t>ISTH </a:t>
            </a:r>
            <a:r>
              <a:rPr dirty="0" sz="1500" b="1">
                <a:latin typeface="Arial"/>
                <a:cs typeface="Arial"/>
              </a:rPr>
              <a:t>major </a:t>
            </a:r>
            <a:r>
              <a:rPr dirty="0" sz="1500" spc="-5" b="1">
                <a:latin typeface="Arial"/>
                <a:cs typeface="Arial"/>
              </a:rPr>
              <a:t>bleeding at 36 months (including procedural</a:t>
            </a:r>
            <a:r>
              <a:rPr dirty="0" sz="1500" spc="-30" b="1">
                <a:latin typeface="Arial"/>
                <a:cs typeface="Arial"/>
              </a:rPr>
              <a:t> </a:t>
            </a:r>
            <a:r>
              <a:rPr dirty="0" sz="1500" spc="-5" b="1">
                <a:latin typeface="Arial"/>
                <a:cs typeface="Arial"/>
              </a:rPr>
              <a:t>bleeding)</a:t>
            </a:r>
            <a:endParaRPr sz="1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39" y="4854651"/>
            <a:ext cx="24015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solidFill>
                  <a:srgbClr val="FFFFFF"/>
                </a:solidFill>
                <a:latin typeface="Century Gothic"/>
                <a:cs typeface="Century Gothic"/>
              </a:rPr>
              <a:t>ITT; KM Event Rate </a:t>
            </a:r>
            <a:r>
              <a:rPr dirty="0" sz="900">
                <a:solidFill>
                  <a:srgbClr val="FFFFFF"/>
                </a:solidFill>
                <a:latin typeface="Calibri"/>
                <a:cs typeface="Calibri"/>
              </a:rPr>
              <a:t>± </a:t>
            </a:r>
            <a:r>
              <a:rPr dirty="0" sz="900" spc="-5">
                <a:solidFill>
                  <a:srgbClr val="FFFFFF"/>
                </a:solidFill>
                <a:latin typeface="Century Gothic"/>
                <a:cs typeface="Century Gothic"/>
              </a:rPr>
              <a:t>1.5 SE; log-rank </a:t>
            </a:r>
            <a:r>
              <a:rPr dirty="0" sz="900" i="1">
                <a:solidFill>
                  <a:srgbClr val="FFFFFF"/>
                </a:solidFill>
                <a:latin typeface="Century Gothic"/>
                <a:cs typeface="Century Gothic"/>
              </a:rPr>
              <a:t>P</a:t>
            </a:r>
            <a:r>
              <a:rPr dirty="0" sz="900" spc="65" i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Century Gothic"/>
                <a:cs typeface="Century Gothic"/>
              </a:rPr>
              <a:t>value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21177" y="4857699"/>
            <a:ext cx="276733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solidFill>
                  <a:srgbClr val="FFFFFF"/>
                </a:solidFill>
                <a:latin typeface="Century Gothic"/>
                <a:cs typeface="Century Gothic"/>
              </a:rPr>
              <a:t>*1-sided 97.5% </a:t>
            </a:r>
            <a:r>
              <a:rPr dirty="0" sz="900">
                <a:solidFill>
                  <a:srgbClr val="FFFFFF"/>
                </a:solidFill>
                <a:latin typeface="Century Gothic"/>
                <a:cs typeface="Century Gothic"/>
              </a:rPr>
              <a:t>Z </a:t>
            </a:r>
            <a:r>
              <a:rPr dirty="0" sz="900" spc="-5">
                <a:solidFill>
                  <a:srgbClr val="FFFFFF"/>
                </a:solidFill>
                <a:latin typeface="Century Gothic"/>
                <a:cs typeface="Century Gothic"/>
              </a:rPr>
              <a:t>upper </a:t>
            </a:r>
            <a:r>
              <a:rPr dirty="0" sz="900">
                <a:solidFill>
                  <a:srgbClr val="FFFFFF"/>
                </a:solidFill>
                <a:latin typeface="Century Gothic"/>
                <a:cs typeface="Century Gothic"/>
              </a:rPr>
              <a:t>confidence </a:t>
            </a:r>
            <a:r>
              <a:rPr dirty="0" sz="900" spc="-5">
                <a:solidFill>
                  <a:srgbClr val="FFFFFF"/>
                </a:solidFill>
                <a:latin typeface="Century Gothic"/>
                <a:cs typeface="Century Gothic"/>
              </a:rPr>
              <a:t>Interval </a:t>
            </a:r>
            <a:r>
              <a:rPr dirty="0" sz="900">
                <a:solidFill>
                  <a:srgbClr val="FFFFFF"/>
                </a:solidFill>
                <a:latin typeface="Century Gothic"/>
                <a:cs typeface="Century Gothic"/>
              </a:rPr>
              <a:t>=</a:t>
            </a:r>
            <a:r>
              <a:rPr dirty="0" sz="900" spc="-2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Century Gothic"/>
                <a:cs typeface="Century Gothic"/>
              </a:rPr>
              <a:t>1.0%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529068" y="223685"/>
            <a:ext cx="1463040" cy="60384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6442075" y="3097530"/>
            <a:ext cx="418465" cy="4305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590"/>
              </a:lnSpc>
              <a:spcBef>
                <a:spcPts val="105"/>
              </a:spcBef>
            </a:pPr>
            <a:r>
              <a:rPr dirty="0" sz="1350" b="1">
                <a:solidFill>
                  <a:srgbClr val="C7533A"/>
                </a:solidFill>
                <a:latin typeface="Arial"/>
                <a:cs typeface="Arial"/>
              </a:rPr>
              <a:t>5.0%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ts val="1590"/>
              </a:lnSpc>
            </a:pPr>
            <a:r>
              <a:rPr dirty="0" sz="1350" b="1">
                <a:solidFill>
                  <a:srgbClr val="5683C2"/>
                </a:solidFill>
                <a:latin typeface="Arial"/>
                <a:cs typeface="Arial"/>
              </a:rPr>
              <a:t>3</a:t>
            </a:r>
            <a:r>
              <a:rPr dirty="0" sz="1350" spc="-10" b="1">
                <a:solidFill>
                  <a:srgbClr val="5683C2"/>
                </a:solidFill>
                <a:latin typeface="Arial"/>
                <a:cs typeface="Arial"/>
              </a:rPr>
              <a:t>.</a:t>
            </a:r>
            <a:r>
              <a:rPr dirty="0" sz="1350" spc="5" b="1">
                <a:solidFill>
                  <a:srgbClr val="5683C2"/>
                </a:solidFill>
                <a:latin typeface="Arial"/>
                <a:cs typeface="Arial"/>
              </a:rPr>
              <a:t>9%</a:t>
            </a:r>
            <a:endParaRPr sz="13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00808" y="1461008"/>
            <a:ext cx="216979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>
                <a:latin typeface="Arial"/>
                <a:cs typeface="Arial"/>
              </a:rPr>
              <a:t>HR 0.77 [95% CI 0.48,</a:t>
            </a:r>
            <a:r>
              <a:rPr dirty="0" sz="1350" spc="-130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1.24]</a:t>
            </a:r>
            <a:endParaRPr sz="13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94553" y="2857245"/>
            <a:ext cx="859155" cy="410845"/>
          </a:xfrm>
          <a:prstGeom prst="rect">
            <a:avLst/>
          </a:prstGeom>
        </p:spPr>
        <p:txBody>
          <a:bodyPr wrap="square" lIns="0" tIns="42545" rIns="0" bIns="0" rtlCol="0" vert="horz">
            <a:spAutoFit/>
          </a:bodyPr>
          <a:lstStyle/>
          <a:p>
            <a:pPr marL="12700" marR="5080">
              <a:lnSpc>
                <a:spcPts val="1400"/>
              </a:lnSpc>
              <a:spcBef>
                <a:spcPts val="335"/>
              </a:spcBef>
            </a:pPr>
            <a:r>
              <a:rPr dirty="0" sz="1350" spc="-10" b="1">
                <a:solidFill>
                  <a:srgbClr val="C7533A"/>
                </a:solidFill>
                <a:latin typeface="Arial"/>
                <a:cs typeface="Arial"/>
              </a:rPr>
              <a:t>Ablation</a:t>
            </a:r>
            <a:r>
              <a:rPr dirty="0" sz="1350" spc="-35" b="1">
                <a:solidFill>
                  <a:srgbClr val="C7533A"/>
                </a:solidFill>
                <a:latin typeface="Arial"/>
                <a:cs typeface="Arial"/>
              </a:rPr>
              <a:t> </a:t>
            </a:r>
            <a:r>
              <a:rPr dirty="0" sz="1350" b="1">
                <a:solidFill>
                  <a:srgbClr val="C7533A"/>
                </a:solidFill>
                <a:latin typeface="Arial"/>
                <a:cs typeface="Arial"/>
              </a:rPr>
              <a:t>+  </a:t>
            </a:r>
            <a:r>
              <a:rPr dirty="0" sz="1350" spc="-15" b="1">
                <a:solidFill>
                  <a:srgbClr val="C7533A"/>
                </a:solidFill>
                <a:latin typeface="Arial"/>
                <a:cs typeface="Arial"/>
              </a:rPr>
              <a:t>OAC</a:t>
            </a:r>
            <a:endParaRPr sz="1350">
              <a:latin typeface="Arial"/>
              <a:cs typeface="Arial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-27635" y="3913348"/>
          <a:ext cx="6625590" cy="7740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8445"/>
                <a:gridCol w="1099820"/>
                <a:gridCol w="1485264"/>
                <a:gridCol w="1493520"/>
                <a:gridCol w="1017904"/>
              </a:tblGrid>
              <a:tr h="204069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5">
                          <a:latin typeface="Century Gothic"/>
                          <a:cs typeface="Century Gothic"/>
                        </a:rPr>
                        <a:t>No. at</a:t>
                      </a:r>
                      <a:r>
                        <a:rPr dirty="0" sz="1200" spc="2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200">
                          <a:latin typeface="Century Gothic"/>
                          <a:cs typeface="Century Gothic"/>
                        </a:rPr>
                        <a:t>risk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83968">
                <a:tc>
                  <a:txBody>
                    <a:bodyPr/>
                    <a:lstStyle/>
                    <a:p>
                      <a:pPr marL="127000" marR="20891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b="1">
                          <a:solidFill>
                            <a:srgbClr val="5683C2"/>
                          </a:solidFill>
                          <a:latin typeface="Century Gothic"/>
                          <a:cs typeface="Century Gothic"/>
                        </a:rPr>
                        <a:t>Ablation +  WATCHMAN</a:t>
                      </a:r>
                      <a:r>
                        <a:rPr dirty="0" sz="1200" spc="-110" b="1">
                          <a:solidFill>
                            <a:srgbClr val="5683C2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200" b="1">
                          <a:solidFill>
                            <a:srgbClr val="5683C2"/>
                          </a:solidFill>
                          <a:latin typeface="Century Gothic"/>
                          <a:cs typeface="Century Gothic"/>
                        </a:rPr>
                        <a:t>FLX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7780"/>
                </a:tc>
                <a:tc>
                  <a:txBody>
                    <a:bodyPr/>
                    <a:lstStyle/>
                    <a:p>
                      <a:pPr marL="21653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spc="-5" b="1">
                          <a:solidFill>
                            <a:srgbClr val="5683C2"/>
                          </a:solidFill>
                          <a:latin typeface="Century Gothic"/>
                          <a:cs typeface="Century Gothic"/>
                        </a:rPr>
                        <a:t>803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7780"/>
                </a:tc>
                <a:tc>
                  <a:txBody>
                    <a:bodyPr/>
                    <a:lstStyle/>
                    <a:p>
                      <a:pPr algn="r" marR="59563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spc="-5" b="1">
                          <a:solidFill>
                            <a:srgbClr val="5683C2"/>
                          </a:solidFill>
                          <a:latin typeface="Century Gothic"/>
                          <a:cs typeface="Century Gothic"/>
                        </a:rPr>
                        <a:t>763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7780"/>
                </a:tc>
                <a:tc>
                  <a:txBody>
                    <a:bodyPr/>
                    <a:lstStyle/>
                    <a:p>
                      <a:pPr marL="60198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spc="-5" b="1">
                          <a:solidFill>
                            <a:srgbClr val="5683C2"/>
                          </a:solidFill>
                          <a:latin typeface="Century Gothic"/>
                          <a:cs typeface="Century Gothic"/>
                        </a:rPr>
                        <a:t>746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7780"/>
                </a:tc>
                <a:tc>
                  <a:txBody>
                    <a:bodyPr/>
                    <a:lstStyle/>
                    <a:p>
                      <a:pPr algn="r" marR="11938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200" spc="-5" b="1">
                          <a:solidFill>
                            <a:srgbClr val="5683C2"/>
                          </a:solidFill>
                          <a:latin typeface="Century Gothic"/>
                          <a:cs typeface="Century Gothic"/>
                        </a:rPr>
                        <a:t>708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17780"/>
                </a:tc>
              </a:tr>
              <a:tr h="185860">
                <a:tc>
                  <a:txBody>
                    <a:bodyPr/>
                    <a:lstStyle/>
                    <a:p>
                      <a:pPr marL="127000">
                        <a:lnSpc>
                          <a:spcPts val="1365"/>
                        </a:lnSpc>
                      </a:pPr>
                      <a:r>
                        <a:rPr dirty="0" sz="1200" b="1">
                          <a:solidFill>
                            <a:srgbClr val="C7533A"/>
                          </a:solidFill>
                          <a:latin typeface="Century Gothic"/>
                          <a:cs typeface="Century Gothic"/>
                        </a:rPr>
                        <a:t>Ablation +</a:t>
                      </a:r>
                      <a:r>
                        <a:rPr dirty="0" sz="1200" spc="-35" b="1">
                          <a:solidFill>
                            <a:srgbClr val="C7533A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200" b="1">
                          <a:solidFill>
                            <a:srgbClr val="C7533A"/>
                          </a:solidFill>
                          <a:latin typeface="Century Gothic"/>
                          <a:cs typeface="Century Gothic"/>
                        </a:rPr>
                        <a:t>OAC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16535">
                        <a:lnSpc>
                          <a:spcPts val="1365"/>
                        </a:lnSpc>
                      </a:pPr>
                      <a:r>
                        <a:rPr dirty="0" sz="1200" spc="-5" b="1">
                          <a:solidFill>
                            <a:srgbClr val="C7533A"/>
                          </a:solidFill>
                          <a:latin typeface="Century Gothic"/>
                          <a:cs typeface="Century Gothic"/>
                        </a:rPr>
                        <a:t>797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95630">
                        <a:lnSpc>
                          <a:spcPts val="1365"/>
                        </a:lnSpc>
                      </a:pPr>
                      <a:r>
                        <a:rPr dirty="0" sz="1200" spc="-5" b="1">
                          <a:solidFill>
                            <a:srgbClr val="C7533A"/>
                          </a:solidFill>
                          <a:latin typeface="Century Gothic"/>
                          <a:cs typeface="Century Gothic"/>
                        </a:rPr>
                        <a:t>749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01980">
                        <a:lnSpc>
                          <a:spcPts val="1365"/>
                        </a:lnSpc>
                      </a:pPr>
                      <a:r>
                        <a:rPr dirty="0" sz="1200" spc="-5" b="1">
                          <a:solidFill>
                            <a:srgbClr val="C7533A"/>
                          </a:solidFill>
                          <a:latin typeface="Century Gothic"/>
                          <a:cs typeface="Century Gothic"/>
                        </a:rPr>
                        <a:t>726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19380">
                        <a:lnSpc>
                          <a:spcPts val="1365"/>
                        </a:lnSpc>
                      </a:pPr>
                      <a:r>
                        <a:rPr dirty="0" sz="1200" spc="-5" b="1">
                          <a:solidFill>
                            <a:srgbClr val="C7533A"/>
                          </a:solidFill>
                          <a:latin typeface="Century Gothic"/>
                          <a:cs typeface="Century Gothic"/>
                        </a:rPr>
                        <a:t>678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2" name="object 12"/>
          <p:cNvSpPr txBox="1"/>
          <p:nvPr/>
        </p:nvSpPr>
        <p:spPr>
          <a:xfrm>
            <a:off x="1268278" y="1664039"/>
            <a:ext cx="217804" cy="197802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600"/>
              </a:lnSpc>
            </a:pPr>
            <a:r>
              <a:rPr dirty="0" sz="1350">
                <a:latin typeface="Arial"/>
                <a:cs typeface="Arial"/>
              </a:rPr>
              <a:t>Cumulative Incidence</a:t>
            </a:r>
            <a:r>
              <a:rPr dirty="0" sz="1350" spc="-120">
                <a:latin typeface="Arial"/>
                <a:cs typeface="Arial"/>
              </a:rPr>
              <a:t> </a:t>
            </a:r>
            <a:r>
              <a:rPr dirty="0" sz="1350" spc="-5">
                <a:latin typeface="Arial"/>
                <a:cs typeface="Arial"/>
              </a:rPr>
              <a:t>(%)</a:t>
            </a:r>
            <a:endParaRPr sz="13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412101" y="1667383"/>
            <a:ext cx="8001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350">
                <a:latin typeface="Arial"/>
                <a:cs typeface="Arial"/>
              </a:rPr>
              <a:t>*</a:t>
            </a:r>
            <a:endParaRPr sz="135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048118" y="2318385"/>
            <a:ext cx="1362075" cy="0"/>
          </a:xfrm>
          <a:custGeom>
            <a:avLst/>
            <a:gdLst/>
            <a:ahLst/>
            <a:cxnLst/>
            <a:rect l="l" t="t" r="r" b="b"/>
            <a:pathLst>
              <a:path w="1362075" h="0">
                <a:moveTo>
                  <a:pt x="0" y="0"/>
                </a:moveTo>
                <a:lnTo>
                  <a:pt x="1362075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048118" y="2318385"/>
            <a:ext cx="0" cy="38735"/>
          </a:xfrm>
          <a:custGeom>
            <a:avLst/>
            <a:gdLst/>
            <a:ahLst/>
            <a:cxnLst/>
            <a:rect l="l" t="t" r="r" b="b"/>
            <a:pathLst>
              <a:path w="0" h="38735">
                <a:moveTo>
                  <a:pt x="0" y="0"/>
                </a:moveTo>
                <a:lnTo>
                  <a:pt x="0" y="38353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388352" y="2318385"/>
            <a:ext cx="0" cy="38735"/>
          </a:xfrm>
          <a:custGeom>
            <a:avLst/>
            <a:gdLst/>
            <a:ahLst/>
            <a:cxnLst/>
            <a:rect l="l" t="t" r="r" b="b"/>
            <a:pathLst>
              <a:path w="0" h="38735">
                <a:moveTo>
                  <a:pt x="0" y="0"/>
                </a:moveTo>
                <a:lnTo>
                  <a:pt x="0" y="38353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7729728" y="2318385"/>
            <a:ext cx="0" cy="38735"/>
          </a:xfrm>
          <a:custGeom>
            <a:avLst/>
            <a:gdLst/>
            <a:ahLst/>
            <a:cxnLst/>
            <a:rect l="l" t="t" r="r" b="b"/>
            <a:pathLst>
              <a:path w="0" h="38735">
                <a:moveTo>
                  <a:pt x="0" y="0"/>
                </a:moveTo>
                <a:lnTo>
                  <a:pt x="0" y="38353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8069580" y="2318385"/>
            <a:ext cx="0" cy="38735"/>
          </a:xfrm>
          <a:custGeom>
            <a:avLst/>
            <a:gdLst/>
            <a:ahLst/>
            <a:cxnLst/>
            <a:rect l="l" t="t" r="r" b="b"/>
            <a:pathLst>
              <a:path w="0" h="38735">
                <a:moveTo>
                  <a:pt x="0" y="0"/>
                </a:moveTo>
                <a:lnTo>
                  <a:pt x="0" y="38353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8410193" y="2318385"/>
            <a:ext cx="0" cy="38735"/>
          </a:xfrm>
          <a:custGeom>
            <a:avLst/>
            <a:gdLst/>
            <a:ahLst/>
            <a:cxnLst/>
            <a:rect l="l" t="t" r="r" b="b"/>
            <a:pathLst>
              <a:path w="0" h="38735">
                <a:moveTo>
                  <a:pt x="0" y="0"/>
                </a:moveTo>
                <a:lnTo>
                  <a:pt x="0" y="38353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7201407" y="1868423"/>
            <a:ext cx="357505" cy="0"/>
          </a:xfrm>
          <a:custGeom>
            <a:avLst/>
            <a:gdLst/>
            <a:ahLst/>
            <a:cxnLst/>
            <a:rect l="l" t="t" r="r" b="b"/>
            <a:pathLst>
              <a:path w="357504" h="0">
                <a:moveTo>
                  <a:pt x="0" y="0"/>
                </a:moveTo>
                <a:lnTo>
                  <a:pt x="357505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7558913" y="1839214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7118604" y="1784604"/>
            <a:ext cx="164592" cy="1645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8262493" y="1645157"/>
            <a:ext cx="0" cy="681355"/>
          </a:xfrm>
          <a:custGeom>
            <a:avLst/>
            <a:gdLst/>
            <a:ahLst/>
            <a:cxnLst/>
            <a:rect l="l" t="t" r="r" b="b"/>
            <a:pathLst>
              <a:path w="0" h="681355">
                <a:moveTo>
                  <a:pt x="0" y="681354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6637655" y="1739849"/>
            <a:ext cx="463550" cy="2330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350">
                <a:latin typeface="Arial"/>
                <a:cs typeface="Arial"/>
              </a:rPr>
              <a:t>-1</a:t>
            </a:r>
            <a:r>
              <a:rPr dirty="0" sz="1350" spc="-10">
                <a:latin typeface="Arial"/>
                <a:cs typeface="Arial"/>
              </a:rPr>
              <a:t>.</a:t>
            </a:r>
            <a:r>
              <a:rPr dirty="0" sz="1350" spc="5">
                <a:latin typeface="Arial"/>
                <a:cs typeface="Arial"/>
              </a:rPr>
              <a:t>1%</a:t>
            </a:r>
            <a:endParaRPr sz="13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928104" y="2320216"/>
            <a:ext cx="1632585" cy="452755"/>
          </a:xfrm>
          <a:prstGeom prst="rect">
            <a:avLst/>
          </a:prstGeom>
        </p:spPr>
        <p:txBody>
          <a:bodyPr wrap="square" lIns="0" tIns="62865" rIns="0" bIns="0" rtlCol="0" vert="horz">
            <a:spAutoFit/>
          </a:bodyPr>
          <a:lstStyle/>
          <a:p>
            <a:pPr marL="64135">
              <a:lnSpc>
                <a:spcPct val="100000"/>
              </a:lnSpc>
              <a:spcBef>
                <a:spcPts val="495"/>
              </a:spcBef>
              <a:tabLst>
                <a:tab pos="426084" algn="l"/>
                <a:tab pos="767080" algn="l"/>
                <a:tab pos="1107440" algn="l"/>
                <a:tab pos="1447800" algn="l"/>
              </a:tabLst>
            </a:pPr>
            <a:r>
              <a:rPr dirty="0" sz="1000" spc="-5">
                <a:latin typeface="Arial"/>
                <a:cs typeface="Arial"/>
              </a:rPr>
              <a:t>-2	0	2	4	6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45"/>
              </a:spcBef>
            </a:pPr>
            <a:r>
              <a:rPr dirty="0" sz="1100">
                <a:latin typeface="Arial"/>
                <a:cs typeface="Arial"/>
              </a:rPr>
              <a:t>Difference </a:t>
            </a:r>
            <a:r>
              <a:rPr dirty="0" sz="1100" spc="5">
                <a:latin typeface="Arial"/>
                <a:cs typeface="Arial"/>
              </a:rPr>
              <a:t>(WM </a:t>
            </a:r>
            <a:r>
              <a:rPr dirty="0" sz="1100">
                <a:latin typeface="Arial"/>
                <a:cs typeface="Arial"/>
              </a:rPr>
              <a:t>–</a:t>
            </a:r>
            <a:r>
              <a:rPr dirty="0" sz="1100" spc="-14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Control)</a:t>
            </a:r>
            <a:endParaRPr sz="11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000493" y="1084224"/>
            <a:ext cx="1840230" cy="6775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 marR="224154" indent="81280">
              <a:lnSpc>
                <a:spcPct val="108500"/>
              </a:lnSpc>
              <a:spcBef>
                <a:spcPts val="95"/>
              </a:spcBef>
            </a:pPr>
            <a:r>
              <a:rPr dirty="0" baseline="12345" sz="2025" spc="-7">
                <a:latin typeface="Arial"/>
                <a:cs typeface="Arial"/>
              </a:rPr>
              <a:t>P</a:t>
            </a:r>
            <a:r>
              <a:rPr dirty="0" sz="900" spc="-5">
                <a:latin typeface="Arial"/>
                <a:cs typeface="Arial"/>
              </a:rPr>
              <a:t>noninferiority</a:t>
            </a:r>
            <a:r>
              <a:rPr dirty="0" baseline="12345" sz="2025" spc="-7">
                <a:latin typeface="Arial"/>
                <a:cs typeface="Arial"/>
              </a:rPr>
              <a:t>&lt;0.0001  </a:t>
            </a:r>
            <a:r>
              <a:rPr dirty="0" sz="1350">
                <a:latin typeface="Arial"/>
                <a:cs typeface="Arial"/>
              </a:rPr>
              <a:t>Noninferiority</a:t>
            </a:r>
            <a:r>
              <a:rPr dirty="0" sz="1350" spc="-110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Margin</a:t>
            </a:r>
            <a:endParaRPr sz="1350">
              <a:latin typeface="Arial"/>
              <a:cs typeface="Arial"/>
            </a:endParaRPr>
          </a:p>
          <a:p>
            <a:pPr marL="1313180">
              <a:lnSpc>
                <a:spcPct val="100000"/>
              </a:lnSpc>
            </a:pPr>
            <a:r>
              <a:rPr dirty="0" sz="1350">
                <a:latin typeface="Arial"/>
                <a:cs typeface="Arial"/>
              </a:rPr>
              <a:t>5.25%</a:t>
            </a:r>
            <a:endParaRPr sz="135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564756" y="928624"/>
            <a:ext cx="2286000" cy="1920239"/>
          </a:xfrm>
          <a:custGeom>
            <a:avLst/>
            <a:gdLst/>
            <a:ahLst/>
            <a:cxnLst/>
            <a:rect l="l" t="t" r="r" b="b"/>
            <a:pathLst>
              <a:path w="2286000" h="1920239">
                <a:moveTo>
                  <a:pt x="0" y="1920239"/>
                </a:moveTo>
                <a:lnTo>
                  <a:pt x="2286000" y="1920239"/>
                </a:lnTo>
                <a:lnTo>
                  <a:pt x="2286000" y="0"/>
                </a:lnTo>
                <a:lnTo>
                  <a:pt x="0" y="0"/>
                </a:lnTo>
                <a:lnTo>
                  <a:pt x="0" y="1920239"/>
                </a:lnTo>
                <a:close/>
              </a:path>
            </a:pathLst>
          </a:custGeom>
          <a:ln w="12700">
            <a:solidFill>
              <a:srgbClr val="F88D39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5039359" y="3483102"/>
            <a:ext cx="3227070" cy="645795"/>
          </a:xfrm>
          <a:prstGeom prst="rect">
            <a:avLst/>
          </a:prstGeom>
        </p:spPr>
        <p:txBody>
          <a:bodyPr wrap="square" lIns="0" tIns="42545" rIns="0" bIns="0" rtlCol="0" vert="horz">
            <a:spAutoFit/>
          </a:bodyPr>
          <a:lstStyle/>
          <a:p>
            <a:pPr marL="12700" marR="1826895">
              <a:lnSpc>
                <a:spcPts val="1400"/>
              </a:lnSpc>
              <a:spcBef>
                <a:spcPts val="335"/>
              </a:spcBef>
            </a:pPr>
            <a:r>
              <a:rPr dirty="0" sz="1350" spc="-10" b="1">
                <a:solidFill>
                  <a:srgbClr val="5683C2"/>
                </a:solidFill>
                <a:latin typeface="Arial"/>
                <a:cs typeface="Arial"/>
              </a:rPr>
              <a:t>Ablation </a:t>
            </a:r>
            <a:r>
              <a:rPr dirty="0" sz="1350" b="1">
                <a:solidFill>
                  <a:srgbClr val="5683C2"/>
                </a:solidFill>
                <a:latin typeface="Arial"/>
                <a:cs typeface="Arial"/>
              </a:rPr>
              <a:t>+  </a:t>
            </a:r>
            <a:r>
              <a:rPr dirty="0" sz="1350" spc="-35" b="1">
                <a:solidFill>
                  <a:srgbClr val="5683C2"/>
                </a:solidFill>
                <a:latin typeface="Arial"/>
                <a:cs typeface="Arial"/>
              </a:rPr>
              <a:t>WATCHMAN</a:t>
            </a:r>
            <a:r>
              <a:rPr dirty="0" sz="1350" spc="-5" b="1">
                <a:solidFill>
                  <a:srgbClr val="5683C2"/>
                </a:solidFill>
                <a:latin typeface="Arial"/>
                <a:cs typeface="Arial"/>
              </a:rPr>
              <a:t> </a:t>
            </a:r>
            <a:r>
              <a:rPr dirty="0" sz="1350" b="1">
                <a:solidFill>
                  <a:srgbClr val="5683C2"/>
                </a:solidFill>
                <a:latin typeface="Arial"/>
                <a:cs typeface="Arial"/>
              </a:rPr>
              <a:t>FLX</a:t>
            </a:r>
            <a:endParaRPr sz="1350">
              <a:latin typeface="Arial"/>
              <a:cs typeface="Arial"/>
            </a:endParaRPr>
          </a:p>
          <a:p>
            <a:pPr marL="1545590">
              <a:lnSpc>
                <a:spcPct val="100000"/>
              </a:lnSpc>
              <a:spcBef>
                <a:spcPts val="405"/>
              </a:spcBef>
            </a:pPr>
            <a:r>
              <a:rPr dirty="0" sz="1200" spc="-5">
                <a:latin typeface="Arial"/>
                <a:cs typeface="Arial"/>
              </a:rPr>
              <a:t>days </a:t>
            </a:r>
            <a:r>
              <a:rPr dirty="0" sz="1200">
                <a:latin typeface="Arial"/>
                <a:cs typeface="Arial"/>
              </a:rPr>
              <a:t>after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randomization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45779" y="4829047"/>
            <a:ext cx="13843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solidFill>
                  <a:srgbClr val="FFFFFF"/>
                </a:solidFill>
                <a:latin typeface="Arial"/>
                <a:cs typeface="Arial"/>
              </a:rPr>
              <a:t>15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39" y="68961"/>
            <a:ext cx="6537959" cy="4064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1° </a:t>
            </a:r>
            <a:r>
              <a:rPr dirty="0" spc="-15"/>
              <a:t>EFFICACY </a:t>
            </a:r>
            <a:r>
              <a:rPr dirty="0" spc="-5"/>
              <a:t>&amp; </a:t>
            </a:r>
            <a:r>
              <a:rPr dirty="0" spc="-30"/>
              <a:t>SAFETY:</a:t>
            </a:r>
            <a:r>
              <a:rPr dirty="0" spc="35"/>
              <a:t> </a:t>
            </a:r>
            <a:r>
              <a:rPr dirty="0" spc="-15"/>
              <a:t>SUBGROUPS</a:t>
            </a:r>
          </a:p>
        </p:txBody>
      </p:sp>
      <p:sp>
        <p:nvSpPr>
          <p:cNvPr id="4" name="object 4"/>
          <p:cNvSpPr/>
          <p:nvPr/>
        </p:nvSpPr>
        <p:spPr>
          <a:xfrm>
            <a:off x="1525524" y="938339"/>
            <a:ext cx="1737360" cy="250825"/>
          </a:xfrm>
          <a:custGeom>
            <a:avLst/>
            <a:gdLst/>
            <a:ahLst/>
            <a:cxnLst/>
            <a:rect l="l" t="t" r="r" b="b"/>
            <a:pathLst>
              <a:path w="1737360" h="250825">
                <a:moveTo>
                  <a:pt x="0" y="250253"/>
                </a:moveTo>
                <a:lnTo>
                  <a:pt x="1737360" y="250253"/>
                </a:lnTo>
                <a:lnTo>
                  <a:pt x="1737360" y="0"/>
                </a:lnTo>
                <a:lnTo>
                  <a:pt x="0" y="0"/>
                </a:lnTo>
                <a:lnTo>
                  <a:pt x="0" y="250253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25524" y="1188529"/>
            <a:ext cx="1737360" cy="250825"/>
          </a:xfrm>
          <a:custGeom>
            <a:avLst/>
            <a:gdLst/>
            <a:ahLst/>
            <a:cxnLst/>
            <a:rect l="l" t="t" r="r" b="b"/>
            <a:pathLst>
              <a:path w="1737360" h="250825">
                <a:moveTo>
                  <a:pt x="0" y="250253"/>
                </a:moveTo>
                <a:lnTo>
                  <a:pt x="1737360" y="250253"/>
                </a:lnTo>
                <a:lnTo>
                  <a:pt x="1737360" y="0"/>
                </a:lnTo>
                <a:lnTo>
                  <a:pt x="0" y="0"/>
                </a:lnTo>
                <a:lnTo>
                  <a:pt x="0" y="250253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019928" y="1188529"/>
            <a:ext cx="2194560" cy="250825"/>
          </a:xfrm>
          <a:custGeom>
            <a:avLst/>
            <a:gdLst/>
            <a:ahLst/>
            <a:cxnLst/>
            <a:rect l="l" t="t" r="r" b="b"/>
            <a:pathLst>
              <a:path w="2194559" h="250825">
                <a:moveTo>
                  <a:pt x="0" y="250253"/>
                </a:moveTo>
                <a:lnTo>
                  <a:pt x="2194559" y="250253"/>
                </a:lnTo>
                <a:lnTo>
                  <a:pt x="2194559" y="0"/>
                </a:lnTo>
                <a:lnTo>
                  <a:pt x="0" y="0"/>
                </a:lnTo>
                <a:lnTo>
                  <a:pt x="0" y="250253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25524" y="1939353"/>
            <a:ext cx="1737360" cy="250825"/>
          </a:xfrm>
          <a:custGeom>
            <a:avLst/>
            <a:gdLst/>
            <a:ahLst/>
            <a:cxnLst/>
            <a:rect l="l" t="t" r="r" b="b"/>
            <a:pathLst>
              <a:path w="1737360" h="250825">
                <a:moveTo>
                  <a:pt x="0" y="250253"/>
                </a:moveTo>
                <a:lnTo>
                  <a:pt x="1737360" y="250253"/>
                </a:lnTo>
                <a:lnTo>
                  <a:pt x="1737360" y="0"/>
                </a:lnTo>
                <a:lnTo>
                  <a:pt x="0" y="0"/>
                </a:lnTo>
                <a:lnTo>
                  <a:pt x="0" y="250253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25524" y="2189543"/>
            <a:ext cx="1737360" cy="250825"/>
          </a:xfrm>
          <a:custGeom>
            <a:avLst/>
            <a:gdLst/>
            <a:ahLst/>
            <a:cxnLst/>
            <a:rect l="l" t="t" r="r" b="b"/>
            <a:pathLst>
              <a:path w="1737360" h="250825">
                <a:moveTo>
                  <a:pt x="0" y="250253"/>
                </a:moveTo>
                <a:lnTo>
                  <a:pt x="1737360" y="250253"/>
                </a:lnTo>
                <a:lnTo>
                  <a:pt x="1737360" y="0"/>
                </a:lnTo>
                <a:lnTo>
                  <a:pt x="0" y="0"/>
                </a:lnTo>
                <a:lnTo>
                  <a:pt x="0" y="250253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25524" y="2439860"/>
            <a:ext cx="1737360" cy="250825"/>
          </a:xfrm>
          <a:custGeom>
            <a:avLst/>
            <a:gdLst/>
            <a:ahLst/>
            <a:cxnLst/>
            <a:rect l="l" t="t" r="r" b="b"/>
            <a:pathLst>
              <a:path w="1737360" h="250825">
                <a:moveTo>
                  <a:pt x="0" y="250253"/>
                </a:moveTo>
                <a:lnTo>
                  <a:pt x="1737360" y="250253"/>
                </a:lnTo>
                <a:lnTo>
                  <a:pt x="1737360" y="0"/>
                </a:lnTo>
                <a:lnTo>
                  <a:pt x="0" y="0"/>
                </a:lnTo>
                <a:lnTo>
                  <a:pt x="0" y="250253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019928" y="2439860"/>
            <a:ext cx="2194560" cy="250825"/>
          </a:xfrm>
          <a:custGeom>
            <a:avLst/>
            <a:gdLst/>
            <a:ahLst/>
            <a:cxnLst/>
            <a:rect l="l" t="t" r="r" b="b"/>
            <a:pathLst>
              <a:path w="2194559" h="250825">
                <a:moveTo>
                  <a:pt x="0" y="250253"/>
                </a:moveTo>
                <a:lnTo>
                  <a:pt x="2194559" y="250253"/>
                </a:lnTo>
                <a:lnTo>
                  <a:pt x="2194559" y="0"/>
                </a:lnTo>
                <a:lnTo>
                  <a:pt x="0" y="0"/>
                </a:lnTo>
                <a:lnTo>
                  <a:pt x="0" y="250253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2533" y="3440874"/>
            <a:ext cx="731520" cy="250825"/>
          </a:xfrm>
          <a:custGeom>
            <a:avLst/>
            <a:gdLst/>
            <a:ahLst/>
            <a:cxnLst/>
            <a:rect l="l" t="t" r="r" b="b"/>
            <a:pathLst>
              <a:path w="731520" h="250825">
                <a:moveTo>
                  <a:pt x="0" y="250253"/>
                </a:moveTo>
                <a:lnTo>
                  <a:pt x="731519" y="250253"/>
                </a:lnTo>
                <a:lnTo>
                  <a:pt x="731519" y="0"/>
                </a:lnTo>
                <a:lnTo>
                  <a:pt x="0" y="0"/>
                </a:lnTo>
                <a:lnTo>
                  <a:pt x="0" y="250253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94054" y="3440874"/>
            <a:ext cx="731520" cy="250825"/>
          </a:xfrm>
          <a:custGeom>
            <a:avLst/>
            <a:gdLst/>
            <a:ahLst/>
            <a:cxnLst/>
            <a:rect l="l" t="t" r="r" b="b"/>
            <a:pathLst>
              <a:path w="731519" h="250825">
                <a:moveTo>
                  <a:pt x="0" y="250253"/>
                </a:moveTo>
                <a:lnTo>
                  <a:pt x="731519" y="250253"/>
                </a:lnTo>
                <a:lnTo>
                  <a:pt x="731519" y="0"/>
                </a:lnTo>
                <a:lnTo>
                  <a:pt x="0" y="0"/>
                </a:lnTo>
                <a:lnTo>
                  <a:pt x="0" y="250253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525524" y="3440874"/>
            <a:ext cx="1737360" cy="250825"/>
          </a:xfrm>
          <a:custGeom>
            <a:avLst/>
            <a:gdLst/>
            <a:ahLst/>
            <a:cxnLst/>
            <a:rect l="l" t="t" r="r" b="b"/>
            <a:pathLst>
              <a:path w="1737360" h="250825">
                <a:moveTo>
                  <a:pt x="0" y="250253"/>
                </a:moveTo>
                <a:lnTo>
                  <a:pt x="1737360" y="250253"/>
                </a:lnTo>
                <a:lnTo>
                  <a:pt x="1737360" y="0"/>
                </a:lnTo>
                <a:lnTo>
                  <a:pt x="0" y="0"/>
                </a:lnTo>
                <a:lnTo>
                  <a:pt x="0" y="250253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262884" y="3440874"/>
            <a:ext cx="1757045" cy="250825"/>
          </a:xfrm>
          <a:custGeom>
            <a:avLst/>
            <a:gdLst/>
            <a:ahLst/>
            <a:cxnLst/>
            <a:rect l="l" t="t" r="r" b="b"/>
            <a:pathLst>
              <a:path w="1757045" h="250825">
                <a:moveTo>
                  <a:pt x="0" y="250253"/>
                </a:moveTo>
                <a:lnTo>
                  <a:pt x="1756917" y="250253"/>
                </a:lnTo>
                <a:lnTo>
                  <a:pt x="1756917" y="0"/>
                </a:lnTo>
                <a:lnTo>
                  <a:pt x="0" y="0"/>
                </a:lnTo>
                <a:lnTo>
                  <a:pt x="0" y="250253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019928" y="3440874"/>
            <a:ext cx="2194560" cy="250825"/>
          </a:xfrm>
          <a:custGeom>
            <a:avLst/>
            <a:gdLst/>
            <a:ahLst/>
            <a:cxnLst/>
            <a:rect l="l" t="t" r="r" b="b"/>
            <a:pathLst>
              <a:path w="2194559" h="250825">
                <a:moveTo>
                  <a:pt x="0" y="250253"/>
                </a:moveTo>
                <a:lnTo>
                  <a:pt x="2194559" y="250253"/>
                </a:lnTo>
                <a:lnTo>
                  <a:pt x="2194559" y="0"/>
                </a:lnTo>
                <a:lnTo>
                  <a:pt x="0" y="0"/>
                </a:lnTo>
                <a:lnTo>
                  <a:pt x="0" y="250253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214489" y="3440874"/>
            <a:ext cx="1757045" cy="250825"/>
          </a:xfrm>
          <a:custGeom>
            <a:avLst/>
            <a:gdLst/>
            <a:ahLst/>
            <a:cxnLst/>
            <a:rect l="l" t="t" r="r" b="b"/>
            <a:pathLst>
              <a:path w="1757045" h="250825">
                <a:moveTo>
                  <a:pt x="0" y="250253"/>
                </a:moveTo>
                <a:lnTo>
                  <a:pt x="1756918" y="250253"/>
                </a:lnTo>
                <a:lnTo>
                  <a:pt x="1756918" y="0"/>
                </a:lnTo>
                <a:lnTo>
                  <a:pt x="0" y="0"/>
                </a:lnTo>
                <a:lnTo>
                  <a:pt x="0" y="250253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2533" y="3691089"/>
            <a:ext cx="731520" cy="250825"/>
          </a:xfrm>
          <a:custGeom>
            <a:avLst/>
            <a:gdLst/>
            <a:ahLst/>
            <a:cxnLst/>
            <a:rect l="l" t="t" r="r" b="b"/>
            <a:pathLst>
              <a:path w="731520" h="250825">
                <a:moveTo>
                  <a:pt x="0" y="250253"/>
                </a:moveTo>
                <a:lnTo>
                  <a:pt x="731519" y="250253"/>
                </a:lnTo>
                <a:lnTo>
                  <a:pt x="731519" y="0"/>
                </a:lnTo>
                <a:lnTo>
                  <a:pt x="0" y="0"/>
                </a:lnTo>
                <a:lnTo>
                  <a:pt x="0" y="250253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94054" y="3691089"/>
            <a:ext cx="731520" cy="250825"/>
          </a:xfrm>
          <a:custGeom>
            <a:avLst/>
            <a:gdLst/>
            <a:ahLst/>
            <a:cxnLst/>
            <a:rect l="l" t="t" r="r" b="b"/>
            <a:pathLst>
              <a:path w="731519" h="250825">
                <a:moveTo>
                  <a:pt x="0" y="250253"/>
                </a:moveTo>
                <a:lnTo>
                  <a:pt x="731519" y="250253"/>
                </a:lnTo>
                <a:lnTo>
                  <a:pt x="731519" y="0"/>
                </a:lnTo>
                <a:lnTo>
                  <a:pt x="0" y="0"/>
                </a:lnTo>
                <a:lnTo>
                  <a:pt x="0" y="250253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525524" y="3691089"/>
            <a:ext cx="1737360" cy="250825"/>
          </a:xfrm>
          <a:custGeom>
            <a:avLst/>
            <a:gdLst/>
            <a:ahLst/>
            <a:cxnLst/>
            <a:rect l="l" t="t" r="r" b="b"/>
            <a:pathLst>
              <a:path w="1737360" h="250825">
                <a:moveTo>
                  <a:pt x="0" y="250253"/>
                </a:moveTo>
                <a:lnTo>
                  <a:pt x="1737360" y="250253"/>
                </a:lnTo>
                <a:lnTo>
                  <a:pt x="1737360" y="0"/>
                </a:lnTo>
                <a:lnTo>
                  <a:pt x="0" y="0"/>
                </a:lnTo>
                <a:lnTo>
                  <a:pt x="0" y="250253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262884" y="3691089"/>
            <a:ext cx="1757045" cy="250825"/>
          </a:xfrm>
          <a:custGeom>
            <a:avLst/>
            <a:gdLst/>
            <a:ahLst/>
            <a:cxnLst/>
            <a:rect l="l" t="t" r="r" b="b"/>
            <a:pathLst>
              <a:path w="1757045" h="250825">
                <a:moveTo>
                  <a:pt x="0" y="250253"/>
                </a:moveTo>
                <a:lnTo>
                  <a:pt x="1756917" y="250253"/>
                </a:lnTo>
                <a:lnTo>
                  <a:pt x="1756917" y="0"/>
                </a:lnTo>
                <a:lnTo>
                  <a:pt x="0" y="0"/>
                </a:lnTo>
                <a:lnTo>
                  <a:pt x="0" y="250253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019928" y="3691089"/>
            <a:ext cx="2194560" cy="250825"/>
          </a:xfrm>
          <a:custGeom>
            <a:avLst/>
            <a:gdLst/>
            <a:ahLst/>
            <a:cxnLst/>
            <a:rect l="l" t="t" r="r" b="b"/>
            <a:pathLst>
              <a:path w="2194559" h="250825">
                <a:moveTo>
                  <a:pt x="0" y="250253"/>
                </a:moveTo>
                <a:lnTo>
                  <a:pt x="2194559" y="250253"/>
                </a:lnTo>
                <a:lnTo>
                  <a:pt x="2194559" y="0"/>
                </a:lnTo>
                <a:lnTo>
                  <a:pt x="0" y="0"/>
                </a:lnTo>
                <a:lnTo>
                  <a:pt x="0" y="250253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7214489" y="3691089"/>
            <a:ext cx="1757045" cy="250825"/>
          </a:xfrm>
          <a:custGeom>
            <a:avLst/>
            <a:gdLst/>
            <a:ahLst/>
            <a:cxnLst/>
            <a:rect l="l" t="t" r="r" b="b"/>
            <a:pathLst>
              <a:path w="1757045" h="250825">
                <a:moveTo>
                  <a:pt x="0" y="250253"/>
                </a:moveTo>
                <a:lnTo>
                  <a:pt x="1756918" y="250253"/>
                </a:lnTo>
                <a:lnTo>
                  <a:pt x="1756918" y="0"/>
                </a:lnTo>
                <a:lnTo>
                  <a:pt x="0" y="0"/>
                </a:lnTo>
                <a:lnTo>
                  <a:pt x="0" y="250253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902079" y="4455629"/>
            <a:ext cx="914400" cy="127000"/>
          </a:xfrm>
          <a:custGeom>
            <a:avLst/>
            <a:gdLst/>
            <a:ahLst/>
            <a:cxnLst/>
            <a:rect l="l" t="t" r="r" b="b"/>
            <a:pathLst>
              <a:path w="914400" h="127000">
                <a:moveTo>
                  <a:pt x="127000" y="0"/>
                </a:moveTo>
                <a:lnTo>
                  <a:pt x="0" y="63500"/>
                </a:lnTo>
                <a:lnTo>
                  <a:pt x="127000" y="127000"/>
                </a:lnTo>
                <a:lnTo>
                  <a:pt x="81280" y="69850"/>
                </a:lnTo>
                <a:lnTo>
                  <a:pt x="76200" y="69850"/>
                </a:lnTo>
                <a:lnTo>
                  <a:pt x="76200" y="57150"/>
                </a:lnTo>
                <a:lnTo>
                  <a:pt x="81280" y="57150"/>
                </a:lnTo>
                <a:lnTo>
                  <a:pt x="127000" y="0"/>
                </a:lnTo>
                <a:close/>
              </a:path>
              <a:path w="914400" h="127000">
                <a:moveTo>
                  <a:pt x="838200" y="63500"/>
                </a:moveTo>
                <a:lnTo>
                  <a:pt x="787400" y="127000"/>
                </a:lnTo>
                <a:lnTo>
                  <a:pt x="901700" y="69850"/>
                </a:lnTo>
                <a:lnTo>
                  <a:pt x="838200" y="69850"/>
                </a:lnTo>
                <a:lnTo>
                  <a:pt x="838200" y="63500"/>
                </a:lnTo>
                <a:close/>
              </a:path>
              <a:path w="914400" h="127000">
                <a:moveTo>
                  <a:pt x="76200" y="63500"/>
                </a:moveTo>
                <a:lnTo>
                  <a:pt x="76200" y="69850"/>
                </a:lnTo>
                <a:lnTo>
                  <a:pt x="81280" y="69850"/>
                </a:lnTo>
                <a:lnTo>
                  <a:pt x="76200" y="63500"/>
                </a:lnTo>
                <a:close/>
              </a:path>
              <a:path w="914400" h="127000">
                <a:moveTo>
                  <a:pt x="833119" y="57150"/>
                </a:moveTo>
                <a:lnTo>
                  <a:pt x="81280" y="57150"/>
                </a:lnTo>
                <a:lnTo>
                  <a:pt x="76200" y="63500"/>
                </a:lnTo>
                <a:lnTo>
                  <a:pt x="81280" y="69850"/>
                </a:lnTo>
                <a:lnTo>
                  <a:pt x="833119" y="69850"/>
                </a:lnTo>
                <a:lnTo>
                  <a:pt x="838200" y="63500"/>
                </a:lnTo>
                <a:lnTo>
                  <a:pt x="833119" y="57150"/>
                </a:lnTo>
                <a:close/>
              </a:path>
              <a:path w="914400" h="127000">
                <a:moveTo>
                  <a:pt x="901700" y="57150"/>
                </a:moveTo>
                <a:lnTo>
                  <a:pt x="838200" y="57150"/>
                </a:lnTo>
                <a:lnTo>
                  <a:pt x="838200" y="69850"/>
                </a:lnTo>
                <a:lnTo>
                  <a:pt x="901700" y="69850"/>
                </a:lnTo>
                <a:lnTo>
                  <a:pt x="914400" y="63500"/>
                </a:lnTo>
                <a:lnTo>
                  <a:pt x="901700" y="57150"/>
                </a:lnTo>
                <a:close/>
              </a:path>
              <a:path w="914400" h="127000">
                <a:moveTo>
                  <a:pt x="81280" y="57150"/>
                </a:moveTo>
                <a:lnTo>
                  <a:pt x="76200" y="57150"/>
                </a:lnTo>
                <a:lnTo>
                  <a:pt x="76200" y="63500"/>
                </a:lnTo>
                <a:lnTo>
                  <a:pt x="81280" y="57150"/>
                </a:lnTo>
                <a:close/>
              </a:path>
              <a:path w="914400" h="127000">
                <a:moveTo>
                  <a:pt x="787400" y="0"/>
                </a:moveTo>
                <a:lnTo>
                  <a:pt x="838200" y="63500"/>
                </a:lnTo>
                <a:lnTo>
                  <a:pt x="838200" y="57150"/>
                </a:lnTo>
                <a:lnTo>
                  <a:pt x="901700" y="57150"/>
                </a:lnTo>
                <a:lnTo>
                  <a:pt x="787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006980" y="3832859"/>
            <a:ext cx="283845" cy="0"/>
          </a:xfrm>
          <a:custGeom>
            <a:avLst/>
            <a:gdLst/>
            <a:ahLst/>
            <a:cxnLst/>
            <a:rect l="l" t="t" r="r" b="b"/>
            <a:pathLst>
              <a:path w="283844" h="0">
                <a:moveTo>
                  <a:pt x="283591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290572" y="3832859"/>
            <a:ext cx="277495" cy="0"/>
          </a:xfrm>
          <a:custGeom>
            <a:avLst/>
            <a:gdLst/>
            <a:ahLst/>
            <a:cxnLst/>
            <a:rect l="l" t="t" r="r" b="b"/>
            <a:pathLst>
              <a:path w="277494" h="0">
                <a:moveTo>
                  <a:pt x="0" y="0"/>
                </a:moveTo>
                <a:lnTo>
                  <a:pt x="27724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006980" y="3804539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567813" y="3804539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954148" y="3581400"/>
            <a:ext cx="330835" cy="0"/>
          </a:xfrm>
          <a:custGeom>
            <a:avLst/>
            <a:gdLst/>
            <a:ahLst/>
            <a:cxnLst/>
            <a:rect l="l" t="t" r="r" b="b"/>
            <a:pathLst>
              <a:path w="330835" h="0">
                <a:moveTo>
                  <a:pt x="330326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284476" y="3581400"/>
            <a:ext cx="336550" cy="0"/>
          </a:xfrm>
          <a:custGeom>
            <a:avLst/>
            <a:gdLst/>
            <a:ahLst/>
            <a:cxnLst/>
            <a:rect l="l" t="t" r="r" b="b"/>
            <a:pathLst>
              <a:path w="336550" h="0">
                <a:moveTo>
                  <a:pt x="0" y="0"/>
                </a:moveTo>
                <a:lnTo>
                  <a:pt x="336296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954148" y="3553333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49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620772" y="3553333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49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054732" y="3331464"/>
            <a:ext cx="438784" cy="0"/>
          </a:xfrm>
          <a:custGeom>
            <a:avLst/>
            <a:gdLst/>
            <a:ahLst/>
            <a:cxnLst/>
            <a:rect l="l" t="t" r="r" b="b"/>
            <a:pathLst>
              <a:path w="438785" h="0">
                <a:moveTo>
                  <a:pt x="438531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493264" y="3331464"/>
            <a:ext cx="443230" cy="0"/>
          </a:xfrm>
          <a:custGeom>
            <a:avLst/>
            <a:gdLst/>
            <a:ahLst/>
            <a:cxnLst/>
            <a:rect l="l" t="t" r="r" b="b"/>
            <a:pathLst>
              <a:path w="443230" h="0">
                <a:moveTo>
                  <a:pt x="0" y="0"/>
                </a:moveTo>
                <a:lnTo>
                  <a:pt x="443103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054732" y="3302253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936367" y="3302253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986533" y="3051175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512441" y="3051175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716151" y="2828544"/>
            <a:ext cx="658495" cy="0"/>
          </a:xfrm>
          <a:custGeom>
            <a:avLst/>
            <a:gdLst/>
            <a:ahLst/>
            <a:cxnLst/>
            <a:rect l="l" t="t" r="r" b="b"/>
            <a:pathLst>
              <a:path w="658494" h="0">
                <a:moveTo>
                  <a:pt x="658241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374392" y="2828544"/>
            <a:ext cx="657860" cy="0"/>
          </a:xfrm>
          <a:custGeom>
            <a:avLst/>
            <a:gdLst/>
            <a:ahLst/>
            <a:cxnLst/>
            <a:rect l="l" t="t" r="r" b="b"/>
            <a:pathLst>
              <a:path w="657860" h="0">
                <a:moveTo>
                  <a:pt x="0" y="0"/>
                </a:moveTo>
                <a:lnTo>
                  <a:pt x="657606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716151" y="2800095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031998" y="2800095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855977" y="2577083"/>
            <a:ext cx="546100" cy="0"/>
          </a:xfrm>
          <a:custGeom>
            <a:avLst/>
            <a:gdLst/>
            <a:ahLst/>
            <a:cxnLst/>
            <a:rect l="l" t="t" r="r" b="b"/>
            <a:pathLst>
              <a:path w="546100" h="0">
                <a:moveTo>
                  <a:pt x="545846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401823" y="2577083"/>
            <a:ext cx="548640" cy="0"/>
          </a:xfrm>
          <a:custGeom>
            <a:avLst/>
            <a:gdLst/>
            <a:ahLst/>
            <a:cxnLst/>
            <a:rect l="l" t="t" r="r" b="b"/>
            <a:pathLst>
              <a:path w="548639" h="0">
                <a:moveTo>
                  <a:pt x="0" y="0"/>
                </a:moveTo>
                <a:lnTo>
                  <a:pt x="548513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855977" y="2548889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950336" y="2548889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895094" y="2297810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482342" y="2297810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063750" y="2075688"/>
            <a:ext cx="394970" cy="0"/>
          </a:xfrm>
          <a:custGeom>
            <a:avLst/>
            <a:gdLst/>
            <a:ahLst/>
            <a:cxnLst/>
            <a:rect l="l" t="t" r="r" b="b"/>
            <a:pathLst>
              <a:path w="394969" h="0">
                <a:moveTo>
                  <a:pt x="394462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458211" y="2075688"/>
            <a:ext cx="398780" cy="0"/>
          </a:xfrm>
          <a:custGeom>
            <a:avLst/>
            <a:gdLst/>
            <a:ahLst/>
            <a:cxnLst/>
            <a:rect l="l" t="t" r="r" b="b"/>
            <a:pathLst>
              <a:path w="398780" h="0">
                <a:moveTo>
                  <a:pt x="0" y="0"/>
                </a:moveTo>
                <a:lnTo>
                  <a:pt x="398271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063750" y="2046732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856483" y="2046732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907413" y="1824227"/>
            <a:ext cx="342265" cy="0"/>
          </a:xfrm>
          <a:custGeom>
            <a:avLst/>
            <a:gdLst/>
            <a:ahLst/>
            <a:cxnLst/>
            <a:rect l="l" t="t" r="r" b="b"/>
            <a:pathLst>
              <a:path w="342264" h="0">
                <a:moveTo>
                  <a:pt x="342011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249423" y="1824227"/>
            <a:ext cx="347345" cy="0"/>
          </a:xfrm>
          <a:custGeom>
            <a:avLst/>
            <a:gdLst/>
            <a:ahLst/>
            <a:cxnLst/>
            <a:rect l="l" t="t" r="r" b="b"/>
            <a:pathLst>
              <a:path w="347344" h="0">
                <a:moveTo>
                  <a:pt x="0" y="0"/>
                </a:moveTo>
                <a:lnTo>
                  <a:pt x="34709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907413" y="1795526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596514" y="1795526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2063750" y="1572767"/>
            <a:ext cx="271145" cy="0"/>
          </a:xfrm>
          <a:custGeom>
            <a:avLst/>
            <a:gdLst/>
            <a:ahLst/>
            <a:cxnLst/>
            <a:rect l="l" t="t" r="r" b="b"/>
            <a:pathLst>
              <a:path w="271144" h="0">
                <a:moveTo>
                  <a:pt x="271018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2334767" y="1572767"/>
            <a:ext cx="271145" cy="0"/>
          </a:xfrm>
          <a:custGeom>
            <a:avLst/>
            <a:gdLst/>
            <a:ahLst/>
            <a:cxnLst/>
            <a:rect l="l" t="t" r="r" b="b"/>
            <a:pathLst>
              <a:path w="271144" h="0">
                <a:moveTo>
                  <a:pt x="0" y="0"/>
                </a:moveTo>
                <a:lnTo>
                  <a:pt x="271018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063750" y="1544447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605785" y="1544447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869313" y="1321308"/>
            <a:ext cx="404495" cy="0"/>
          </a:xfrm>
          <a:custGeom>
            <a:avLst/>
            <a:gdLst/>
            <a:ahLst/>
            <a:cxnLst/>
            <a:rect l="l" t="t" r="r" b="b"/>
            <a:pathLst>
              <a:path w="404494" h="0">
                <a:moveTo>
                  <a:pt x="404494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2273807" y="1321308"/>
            <a:ext cx="413384" cy="0"/>
          </a:xfrm>
          <a:custGeom>
            <a:avLst/>
            <a:gdLst/>
            <a:ahLst/>
            <a:cxnLst/>
            <a:rect l="l" t="t" r="r" b="b"/>
            <a:pathLst>
              <a:path w="413385" h="0">
                <a:moveTo>
                  <a:pt x="0" y="0"/>
                </a:moveTo>
                <a:lnTo>
                  <a:pt x="413131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869313" y="1293367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2686939" y="1293367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2063750" y="1071372"/>
            <a:ext cx="254635" cy="0"/>
          </a:xfrm>
          <a:custGeom>
            <a:avLst/>
            <a:gdLst/>
            <a:ahLst/>
            <a:cxnLst/>
            <a:rect l="l" t="t" r="r" b="b"/>
            <a:pathLst>
              <a:path w="254635" h="0">
                <a:moveTo>
                  <a:pt x="254254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2318004" y="1071372"/>
            <a:ext cx="250190" cy="0"/>
          </a:xfrm>
          <a:custGeom>
            <a:avLst/>
            <a:gdLst/>
            <a:ahLst/>
            <a:cxnLst/>
            <a:rect l="l" t="t" r="r" b="b"/>
            <a:pathLst>
              <a:path w="250189" h="0">
                <a:moveTo>
                  <a:pt x="0" y="0"/>
                </a:moveTo>
                <a:lnTo>
                  <a:pt x="249808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2063750" y="1042288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2567813" y="1042288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2240407" y="3782821"/>
            <a:ext cx="102107" cy="1021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2234310" y="3531361"/>
            <a:ext cx="102107" cy="1021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443098" y="3281426"/>
            <a:ext cx="102107" cy="1021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2199258" y="3029966"/>
            <a:ext cx="102108" cy="10210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2324226" y="2778505"/>
            <a:ext cx="102108" cy="10210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2351658" y="2527045"/>
            <a:ext cx="102108" cy="1021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2139823" y="2275585"/>
            <a:ext cx="102107" cy="10210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2408047" y="2025650"/>
            <a:ext cx="102107" cy="10210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2199258" y="1774189"/>
            <a:ext cx="102108" cy="1021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2284602" y="1522730"/>
            <a:ext cx="102108" cy="1021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2223642" y="1271269"/>
            <a:ext cx="102107" cy="1021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2267839" y="1021333"/>
            <a:ext cx="102235" cy="102235"/>
          </a:xfrm>
          <a:custGeom>
            <a:avLst/>
            <a:gdLst/>
            <a:ahLst/>
            <a:cxnLst/>
            <a:rect l="l" t="t" r="r" b="b"/>
            <a:pathLst>
              <a:path w="102235" h="102234">
                <a:moveTo>
                  <a:pt x="51054" y="0"/>
                </a:moveTo>
                <a:lnTo>
                  <a:pt x="31182" y="4012"/>
                </a:lnTo>
                <a:lnTo>
                  <a:pt x="14954" y="14954"/>
                </a:lnTo>
                <a:lnTo>
                  <a:pt x="4012" y="31182"/>
                </a:lnTo>
                <a:lnTo>
                  <a:pt x="0" y="51053"/>
                </a:lnTo>
                <a:lnTo>
                  <a:pt x="4012" y="70925"/>
                </a:lnTo>
                <a:lnTo>
                  <a:pt x="14954" y="87153"/>
                </a:lnTo>
                <a:lnTo>
                  <a:pt x="31182" y="98095"/>
                </a:lnTo>
                <a:lnTo>
                  <a:pt x="51054" y="102107"/>
                </a:lnTo>
                <a:lnTo>
                  <a:pt x="70925" y="98095"/>
                </a:lnTo>
                <a:lnTo>
                  <a:pt x="87153" y="87153"/>
                </a:lnTo>
                <a:lnTo>
                  <a:pt x="98095" y="70925"/>
                </a:lnTo>
                <a:lnTo>
                  <a:pt x="102108" y="51053"/>
                </a:lnTo>
                <a:lnTo>
                  <a:pt x="98095" y="31182"/>
                </a:lnTo>
                <a:lnTo>
                  <a:pt x="87153" y="14954"/>
                </a:lnTo>
                <a:lnTo>
                  <a:pt x="70925" y="4012"/>
                </a:lnTo>
                <a:lnTo>
                  <a:pt x="510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 txBox="1"/>
          <p:nvPr/>
        </p:nvSpPr>
        <p:spPr>
          <a:xfrm>
            <a:off x="829157" y="4134729"/>
            <a:ext cx="1123950" cy="575945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264160">
              <a:lnSpc>
                <a:spcPct val="100000"/>
              </a:lnSpc>
              <a:spcBef>
                <a:spcPts val="225"/>
              </a:spcBef>
            </a:pPr>
            <a:r>
              <a:rPr dirty="0" sz="1200" spc="-5">
                <a:latin typeface="Arial"/>
                <a:cs typeface="Arial"/>
              </a:rPr>
              <a:t>0.1</a:t>
            </a:r>
            <a:endParaRPr sz="1200">
              <a:latin typeface="Arial"/>
              <a:cs typeface="Arial"/>
            </a:endParaRPr>
          </a:p>
          <a:p>
            <a:pPr marL="309880">
              <a:lnSpc>
                <a:spcPct val="100000"/>
              </a:lnSpc>
              <a:spcBef>
                <a:spcPts val="120"/>
              </a:spcBef>
            </a:pPr>
            <a:r>
              <a:rPr dirty="0" sz="1100" spc="-5">
                <a:latin typeface="Arial"/>
                <a:cs typeface="Arial"/>
              </a:rPr>
              <a:t>Ablation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00">
                <a:latin typeface="Arial"/>
                <a:cs typeface="Arial"/>
              </a:rPr>
              <a:t>+ </a:t>
            </a:r>
            <a:r>
              <a:rPr dirty="0" sz="1100" spc="20">
                <a:latin typeface="Arial"/>
                <a:cs typeface="Arial"/>
              </a:rPr>
              <a:t>WM </a:t>
            </a:r>
            <a:r>
              <a:rPr dirty="0" sz="1100">
                <a:latin typeface="Arial"/>
                <a:cs typeface="Arial"/>
              </a:rPr>
              <a:t>FLX</a:t>
            </a:r>
            <a:r>
              <a:rPr dirty="0" sz="1100" spc="13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better</a:t>
            </a:r>
            <a:endParaRPr sz="11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2299842" y="4150563"/>
            <a:ext cx="110489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2876804" y="4130047"/>
            <a:ext cx="845185" cy="584200"/>
          </a:xfrm>
          <a:prstGeom prst="rect">
            <a:avLst/>
          </a:prstGeom>
        </p:spPr>
        <p:txBody>
          <a:bodyPr wrap="square" lIns="0" tIns="33020" rIns="0" bIns="0" rtlCol="0" vert="horz">
            <a:spAutoFit/>
          </a:bodyPr>
          <a:lstStyle/>
          <a:p>
            <a:pPr algn="r" marR="117475">
              <a:lnSpc>
                <a:spcPct val="100000"/>
              </a:lnSpc>
              <a:spcBef>
                <a:spcPts val="260"/>
              </a:spcBef>
            </a:pPr>
            <a:r>
              <a:rPr dirty="0" sz="1200"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  <a:p>
            <a:pPr algn="r" marR="162560">
              <a:lnSpc>
                <a:spcPct val="100000"/>
              </a:lnSpc>
              <a:spcBef>
                <a:spcPts val="155"/>
              </a:spcBef>
            </a:pP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100">
                <a:latin typeface="Arial"/>
                <a:cs typeface="Arial"/>
              </a:rPr>
              <a:t>+ OAC</a:t>
            </a:r>
            <a:r>
              <a:rPr dirty="0" sz="1100" spc="-10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better</a:t>
            </a:r>
            <a:endParaRPr sz="1100">
              <a:latin typeface="Arial"/>
              <a:cs typeface="Arial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6046342" y="3834384"/>
            <a:ext cx="233045" cy="0"/>
          </a:xfrm>
          <a:custGeom>
            <a:avLst/>
            <a:gdLst/>
            <a:ahLst/>
            <a:cxnLst/>
            <a:rect l="l" t="t" r="r" b="b"/>
            <a:pathLst>
              <a:path w="233045" h="0">
                <a:moveTo>
                  <a:pt x="232537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6278879" y="3834384"/>
            <a:ext cx="232410" cy="0"/>
          </a:xfrm>
          <a:custGeom>
            <a:avLst/>
            <a:gdLst/>
            <a:ahLst/>
            <a:cxnLst/>
            <a:rect l="l" t="t" r="r" b="b"/>
            <a:pathLst>
              <a:path w="232409" h="0">
                <a:moveTo>
                  <a:pt x="0" y="0"/>
                </a:moveTo>
                <a:lnTo>
                  <a:pt x="232283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6511163" y="3805682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5961253" y="3582923"/>
            <a:ext cx="197485" cy="0"/>
          </a:xfrm>
          <a:custGeom>
            <a:avLst/>
            <a:gdLst/>
            <a:ahLst/>
            <a:cxnLst/>
            <a:rect l="l" t="t" r="r" b="b"/>
            <a:pathLst>
              <a:path w="197485" h="0">
                <a:moveTo>
                  <a:pt x="197231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6158484" y="3582923"/>
            <a:ext cx="194310" cy="0"/>
          </a:xfrm>
          <a:custGeom>
            <a:avLst/>
            <a:gdLst/>
            <a:ahLst/>
            <a:cxnLst/>
            <a:rect l="l" t="t" r="r" b="b"/>
            <a:pathLst>
              <a:path w="194310" h="0">
                <a:moveTo>
                  <a:pt x="0" y="0"/>
                </a:moveTo>
                <a:lnTo>
                  <a:pt x="194055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6352540" y="3554857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5729732" y="3332988"/>
            <a:ext cx="429259" cy="0"/>
          </a:xfrm>
          <a:custGeom>
            <a:avLst/>
            <a:gdLst/>
            <a:ahLst/>
            <a:cxnLst/>
            <a:rect l="l" t="t" r="r" b="b"/>
            <a:pathLst>
              <a:path w="429260" h="0">
                <a:moveTo>
                  <a:pt x="428751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6158484" y="3332988"/>
            <a:ext cx="448309" cy="0"/>
          </a:xfrm>
          <a:custGeom>
            <a:avLst/>
            <a:gdLst/>
            <a:ahLst/>
            <a:cxnLst/>
            <a:rect l="l" t="t" r="r" b="b"/>
            <a:pathLst>
              <a:path w="448309" h="0">
                <a:moveTo>
                  <a:pt x="0" y="0"/>
                </a:moveTo>
                <a:lnTo>
                  <a:pt x="448056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5729732" y="3304159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6091173" y="3053460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6423659" y="3053460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5464047" y="2831592"/>
            <a:ext cx="458470" cy="0"/>
          </a:xfrm>
          <a:custGeom>
            <a:avLst/>
            <a:gdLst/>
            <a:ahLst/>
            <a:cxnLst/>
            <a:rect l="l" t="t" r="r" b="b"/>
            <a:pathLst>
              <a:path w="458470" h="0">
                <a:moveTo>
                  <a:pt x="458215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5922264" y="2831592"/>
            <a:ext cx="463550" cy="0"/>
          </a:xfrm>
          <a:custGeom>
            <a:avLst/>
            <a:gdLst/>
            <a:ahLst/>
            <a:cxnLst/>
            <a:rect l="l" t="t" r="r" b="b"/>
            <a:pathLst>
              <a:path w="463550" h="0">
                <a:moveTo>
                  <a:pt x="0" y="0"/>
                </a:moveTo>
                <a:lnTo>
                  <a:pt x="463169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6385433" y="2802635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5555360" y="2580132"/>
            <a:ext cx="563880" cy="0"/>
          </a:xfrm>
          <a:custGeom>
            <a:avLst/>
            <a:gdLst/>
            <a:ahLst/>
            <a:cxnLst/>
            <a:rect l="l" t="t" r="r" b="b"/>
            <a:pathLst>
              <a:path w="563879" h="0">
                <a:moveTo>
                  <a:pt x="563499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6118859" y="2580132"/>
            <a:ext cx="576580" cy="0"/>
          </a:xfrm>
          <a:custGeom>
            <a:avLst/>
            <a:gdLst/>
            <a:ahLst/>
            <a:cxnLst/>
            <a:rect l="l" t="t" r="r" b="b"/>
            <a:pathLst>
              <a:path w="576579" h="0">
                <a:moveTo>
                  <a:pt x="0" y="0"/>
                </a:moveTo>
                <a:lnTo>
                  <a:pt x="576453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5555360" y="2551938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6695313" y="2551938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6170421" y="2301113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5811011" y="2078735"/>
            <a:ext cx="234950" cy="0"/>
          </a:xfrm>
          <a:custGeom>
            <a:avLst/>
            <a:gdLst/>
            <a:ahLst/>
            <a:cxnLst/>
            <a:rect l="l" t="t" r="r" b="b"/>
            <a:pathLst>
              <a:path w="234950" h="0">
                <a:moveTo>
                  <a:pt x="234696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6045708" y="2078735"/>
            <a:ext cx="224154" cy="0"/>
          </a:xfrm>
          <a:custGeom>
            <a:avLst/>
            <a:gdLst/>
            <a:ahLst/>
            <a:cxnLst/>
            <a:rect l="l" t="t" r="r" b="b"/>
            <a:pathLst>
              <a:path w="224154" h="0">
                <a:moveTo>
                  <a:pt x="0" y="0"/>
                </a:moveTo>
                <a:lnTo>
                  <a:pt x="224027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6269735" y="2050414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6182486" y="1828800"/>
            <a:ext cx="241300" cy="0"/>
          </a:xfrm>
          <a:custGeom>
            <a:avLst/>
            <a:gdLst/>
            <a:ahLst/>
            <a:cxnLst/>
            <a:rect l="l" t="t" r="r" b="b"/>
            <a:pathLst>
              <a:path w="241300" h="0">
                <a:moveTo>
                  <a:pt x="241173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6423659" y="1828800"/>
            <a:ext cx="236220" cy="0"/>
          </a:xfrm>
          <a:custGeom>
            <a:avLst/>
            <a:gdLst/>
            <a:ahLst/>
            <a:cxnLst/>
            <a:rect l="l" t="t" r="r" b="b"/>
            <a:pathLst>
              <a:path w="236220" h="0">
                <a:moveTo>
                  <a:pt x="0" y="0"/>
                </a:moveTo>
                <a:lnTo>
                  <a:pt x="236092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6182486" y="1799717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6659753" y="1799717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5880989" y="1577339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 h="0">
                <a:moveTo>
                  <a:pt x="195199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6076188" y="1577339"/>
            <a:ext cx="193675" cy="0"/>
          </a:xfrm>
          <a:custGeom>
            <a:avLst/>
            <a:gdLst/>
            <a:ahLst/>
            <a:cxnLst/>
            <a:rect l="l" t="t" r="r" b="b"/>
            <a:pathLst>
              <a:path w="193675" h="0">
                <a:moveTo>
                  <a:pt x="0" y="0"/>
                </a:moveTo>
                <a:lnTo>
                  <a:pt x="193548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6269735" y="1548891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6013958" y="1327403"/>
            <a:ext cx="285115" cy="0"/>
          </a:xfrm>
          <a:custGeom>
            <a:avLst/>
            <a:gdLst/>
            <a:ahLst/>
            <a:cxnLst/>
            <a:rect l="l" t="t" r="r" b="b"/>
            <a:pathLst>
              <a:path w="285114" h="0">
                <a:moveTo>
                  <a:pt x="284733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6298691" y="1327403"/>
            <a:ext cx="276225" cy="0"/>
          </a:xfrm>
          <a:custGeom>
            <a:avLst/>
            <a:gdLst/>
            <a:ahLst/>
            <a:cxnLst/>
            <a:rect l="l" t="t" r="r" b="b"/>
            <a:pathLst>
              <a:path w="276225" h="0">
                <a:moveTo>
                  <a:pt x="0" y="0"/>
                </a:moveTo>
                <a:lnTo>
                  <a:pt x="276225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6574917" y="1298194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5997066" y="1075944"/>
            <a:ext cx="173990" cy="0"/>
          </a:xfrm>
          <a:custGeom>
            <a:avLst/>
            <a:gdLst/>
            <a:ahLst/>
            <a:cxnLst/>
            <a:rect l="l" t="t" r="r" b="b"/>
            <a:pathLst>
              <a:path w="173989" h="0">
                <a:moveTo>
                  <a:pt x="173609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6170676" y="1075944"/>
            <a:ext cx="173355" cy="0"/>
          </a:xfrm>
          <a:custGeom>
            <a:avLst/>
            <a:gdLst/>
            <a:ahLst/>
            <a:cxnLst/>
            <a:rect l="l" t="t" r="r" b="b"/>
            <a:pathLst>
              <a:path w="173354" h="0">
                <a:moveTo>
                  <a:pt x="0" y="0"/>
                </a:moveTo>
                <a:lnTo>
                  <a:pt x="173354" y="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6344030" y="1047369"/>
            <a:ext cx="0" cy="57150"/>
          </a:xfrm>
          <a:custGeom>
            <a:avLst/>
            <a:gdLst/>
            <a:ahLst/>
            <a:cxnLst/>
            <a:rect l="l" t="t" r="r" b="b"/>
            <a:pathLst>
              <a:path w="0" h="57150">
                <a:moveTo>
                  <a:pt x="0" y="0"/>
                </a:moveTo>
                <a:lnTo>
                  <a:pt x="0" y="57150"/>
                </a:lnTo>
              </a:path>
            </a:pathLst>
          </a:custGeom>
          <a:ln w="9525">
            <a:solidFill>
              <a:srgbClr val="58585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6228841" y="3783838"/>
            <a:ext cx="102108" cy="1021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6108446" y="3532378"/>
            <a:ext cx="102107" cy="1021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6108446" y="3282441"/>
            <a:ext cx="102107" cy="10210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6209029" y="3030982"/>
            <a:ext cx="102108" cy="10210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5872226" y="2781045"/>
            <a:ext cx="102108" cy="1021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6068821" y="2529585"/>
            <a:ext cx="102107" cy="1021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6327902" y="2279650"/>
            <a:ext cx="102108" cy="1021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5995670" y="2028189"/>
            <a:ext cx="102107" cy="1021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6373621" y="1778254"/>
            <a:ext cx="102107" cy="1021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6026150" y="1526794"/>
            <a:ext cx="102108" cy="10210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6248653" y="1276858"/>
            <a:ext cx="102108" cy="10210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6120638" y="1025397"/>
            <a:ext cx="102235" cy="102235"/>
          </a:xfrm>
          <a:custGeom>
            <a:avLst/>
            <a:gdLst/>
            <a:ahLst/>
            <a:cxnLst/>
            <a:rect l="l" t="t" r="r" b="b"/>
            <a:pathLst>
              <a:path w="102235" h="102234">
                <a:moveTo>
                  <a:pt x="51053" y="0"/>
                </a:moveTo>
                <a:lnTo>
                  <a:pt x="31182" y="4012"/>
                </a:lnTo>
                <a:lnTo>
                  <a:pt x="14954" y="14954"/>
                </a:lnTo>
                <a:lnTo>
                  <a:pt x="4012" y="31182"/>
                </a:lnTo>
                <a:lnTo>
                  <a:pt x="0" y="51053"/>
                </a:lnTo>
                <a:lnTo>
                  <a:pt x="4012" y="70925"/>
                </a:lnTo>
                <a:lnTo>
                  <a:pt x="14954" y="87153"/>
                </a:lnTo>
                <a:lnTo>
                  <a:pt x="31182" y="98095"/>
                </a:lnTo>
                <a:lnTo>
                  <a:pt x="51053" y="102107"/>
                </a:lnTo>
                <a:lnTo>
                  <a:pt x="70925" y="98095"/>
                </a:lnTo>
                <a:lnTo>
                  <a:pt x="87153" y="87153"/>
                </a:lnTo>
                <a:lnTo>
                  <a:pt x="98095" y="70925"/>
                </a:lnTo>
                <a:lnTo>
                  <a:pt x="102108" y="51053"/>
                </a:lnTo>
                <a:lnTo>
                  <a:pt x="98095" y="31182"/>
                </a:lnTo>
                <a:lnTo>
                  <a:pt x="87153" y="14954"/>
                </a:lnTo>
                <a:lnTo>
                  <a:pt x="70925" y="4012"/>
                </a:lnTo>
                <a:lnTo>
                  <a:pt x="510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 txBox="1"/>
          <p:nvPr/>
        </p:nvSpPr>
        <p:spPr>
          <a:xfrm>
            <a:off x="6562725" y="4151782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6165977" y="4455629"/>
            <a:ext cx="914400" cy="127000"/>
          </a:xfrm>
          <a:custGeom>
            <a:avLst/>
            <a:gdLst/>
            <a:ahLst/>
            <a:cxnLst/>
            <a:rect l="l" t="t" r="r" b="b"/>
            <a:pathLst>
              <a:path w="914400" h="127000">
                <a:moveTo>
                  <a:pt x="127000" y="0"/>
                </a:moveTo>
                <a:lnTo>
                  <a:pt x="0" y="63500"/>
                </a:lnTo>
                <a:lnTo>
                  <a:pt x="127000" y="127000"/>
                </a:lnTo>
                <a:lnTo>
                  <a:pt x="81279" y="69850"/>
                </a:lnTo>
                <a:lnTo>
                  <a:pt x="76200" y="69850"/>
                </a:lnTo>
                <a:lnTo>
                  <a:pt x="76200" y="57150"/>
                </a:lnTo>
                <a:lnTo>
                  <a:pt x="81279" y="57150"/>
                </a:lnTo>
                <a:lnTo>
                  <a:pt x="127000" y="0"/>
                </a:lnTo>
                <a:close/>
              </a:path>
              <a:path w="914400" h="127000">
                <a:moveTo>
                  <a:pt x="838200" y="63500"/>
                </a:moveTo>
                <a:lnTo>
                  <a:pt x="787400" y="127000"/>
                </a:lnTo>
                <a:lnTo>
                  <a:pt x="901700" y="69850"/>
                </a:lnTo>
                <a:lnTo>
                  <a:pt x="838200" y="69850"/>
                </a:lnTo>
                <a:lnTo>
                  <a:pt x="838200" y="63500"/>
                </a:lnTo>
                <a:close/>
              </a:path>
              <a:path w="914400" h="127000">
                <a:moveTo>
                  <a:pt x="76200" y="63500"/>
                </a:moveTo>
                <a:lnTo>
                  <a:pt x="76200" y="69850"/>
                </a:lnTo>
                <a:lnTo>
                  <a:pt x="81279" y="69850"/>
                </a:lnTo>
                <a:lnTo>
                  <a:pt x="76200" y="63500"/>
                </a:lnTo>
                <a:close/>
              </a:path>
              <a:path w="914400" h="127000">
                <a:moveTo>
                  <a:pt x="833120" y="57150"/>
                </a:moveTo>
                <a:lnTo>
                  <a:pt x="81279" y="57150"/>
                </a:lnTo>
                <a:lnTo>
                  <a:pt x="76200" y="63500"/>
                </a:lnTo>
                <a:lnTo>
                  <a:pt x="81279" y="69850"/>
                </a:lnTo>
                <a:lnTo>
                  <a:pt x="833120" y="69850"/>
                </a:lnTo>
                <a:lnTo>
                  <a:pt x="838200" y="63500"/>
                </a:lnTo>
                <a:lnTo>
                  <a:pt x="833120" y="57150"/>
                </a:lnTo>
                <a:close/>
              </a:path>
              <a:path w="914400" h="127000">
                <a:moveTo>
                  <a:pt x="901700" y="57150"/>
                </a:moveTo>
                <a:lnTo>
                  <a:pt x="838200" y="57150"/>
                </a:lnTo>
                <a:lnTo>
                  <a:pt x="838200" y="69850"/>
                </a:lnTo>
                <a:lnTo>
                  <a:pt x="901700" y="69850"/>
                </a:lnTo>
                <a:lnTo>
                  <a:pt x="914400" y="63500"/>
                </a:lnTo>
                <a:lnTo>
                  <a:pt x="901700" y="57150"/>
                </a:lnTo>
                <a:close/>
              </a:path>
              <a:path w="914400" h="127000">
                <a:moveTo>
                  <a:pt x="81279" y="57150"/>
                </a:moveTo>
                <a:lnTo>
                  <a:pt x="76200" y="57150"/>
                </a:lnTo>
                <a:lnTo>
                  <a:pt x="76200" y="63500"/>
                </a:lnTo>
                <a:lnTo>
                  <a:pt x="81279" y="57150"/>
                </a:lnTo>
                <a:close/>
              </a:path>
              <a:path w="914400" h="127000">
                <a:moveTo>
                  <a:pt x="787400" y="0"/>
                </a:moveTo>
                <a:lnTo>
                  <a:pt x="838200" y="63500"/>
                </a:lnTo>
                <a:lnTo>
                  <a:pt x="838200" y="57150"/>
                </a:lnTo>
                <a:lnTo>
                  <a:pt x="901700" y="57150"/>
                </a:lnTo>
                <a:lnTo>
                  <a:pt x="787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32" name="object 132"/>
          <p:cNvGraphicFramePr>
            <a:graphicFrameLocks noGrp="1"/>
          </p:cNvGraphicFramePr>
          <p:nvPr/>
        </p:nvGraphicFramePr>
        <p:xfrm>
          <a:off x="62533" y="602487"/>
          <a:ext cx="9211945" cy="34874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2785"/>
                <a:gridCol w="1737360"/>
                <a:gridCol w="2653665"/>
                <a:gridCol w="454025"/>
                <a:gridCol w="346710"/>
                <a:gridCol w="88265"/>
                <a:gridCol w="107950"/>
                <a:gridCol w="43814"/>
                <a:gridCol w="40639"/>
                <a:gridCol w="44450"/>
                <a:gridCol w="78739"/>
                <a:gridCol w="568324"/>
                <a:gridCol w="2350770"/>
              </a:tblGrid>
              <a:tr h="3358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95250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800" spc="-5" b="1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800" spc="-5" b="1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dirty="0" sz="1800" spc="-35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800" b="1">
                          <a:latin typeface="Arial"/>
                          <a:cs typeface="Arial"/>
                        </a:rPr>
                        <a:t>Effic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6830"/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ct val="100000"/>
                        </a:lnSpc>
                        <a:spcBef>
                          <a:spcPts val="330"/>
                        </a:spcBef>
                        <a:tabLst>
                          <a:tab pos="1024890" algn="l"/>
                        </a:tabLst>
                      </a:pPr>
                      <a:r>
                        <a:rPr dirty="0" baseline="1543" sz="2700" spc="-15" b="1">
                          <a:latin typeface="Arial"/>
                          <a:cs typeface="Arial"/>
                        </a:rPr>
                        <a:t>acy	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Hazard </a:t>
                      </a:r>
                      <a:r>
                        <a:rPr dirty="0" sz="1100" b="1">
                          <a:latin typeface="Arial"/>
                          <a:cs typeface="Arial"/>
                        </a:rPr>
                        <a:t>Ratio (95%</a:t>
                      </a:r>
                      <a:r>
                        <a:rPr dirty="0" sz="1100" spc="-6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CI)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R w="6350">
                      <a:solidFill>
                        <a:srgbClr val="C10D1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C10D1F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800" b="1"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6830"/>
                </a:tc>
                <a:tc>
                  <a:txBody>
                    <a:bodyPr/>
                    <a:lstStyle/>
                    <a:p>
                      <a:pPr marL="14604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800" b="1">
                          <a:latin typeface="Times New Roman"/>
                          <a:cs typeface="Times New Roman"/>
                        </a:rPr>
                        <a:t>°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683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800" spc="-10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800" b="1">
                          <a:latin typeface="Arial"/>
                          <a:cs typeface="Arial"/>
                        </a:rPr>
                        <a:t>fety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6830"/>
                </a:tc>
                <a:tc>
                  <a:txBody>
                    <a:bodyPr/>
                    <a:lstStyle/>
                    <a:p>
                      <a:pPr algn="ctr" marL="518159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Hazard </a:t>
                      </a:r>
                      <a:r>
                        <a:rPr dirty="0" sz="1100" b="1">
                          <a:latin typeface="Arial"/>
                          <a:cs typeface="Arial"/>
                        </a:rPr>
                        <a:t>Ratio (95%</a:t>
                      </a:r>
                      <a:r>
                        <a:rPr dirty="0" sz="1100" spc="-6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CI)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635"/>
                </a:tc>
              </a:tr>
              <a:tr h="164268">
                <a:tc>
                  <a:txBody>
                    <a:bodyPr/>
                    <a:lstStyle/>
                    <a:p>
                      <a:pPr marL="56515">
                        <a:lnSpc>
                          <a:spcPts val="1195"/>
                        </a:lnSpc>
                      </a:pPr>
                      <a:r>
                        <a:rPr dirty="0" sz="1100" spc="-15" b="1">
                          <a:latin typeface="Arial"/>
                          <a:cs typeface="Arial"/>
                        </a:rPr>
                        <a:t>Age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38735" marR="130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&lt;75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years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BEBEB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R="6350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0.93 [0.56,</a:t>
                      </a:r>
                      <a:r>
                        <a:rPr dirty="0" sz="11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1.53]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BEBEBE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113030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BEBEBE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9436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0.41 [0.29,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0.58]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BEBEBE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</a:tr>
              <a:tr h="3361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38735" marR="13081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≥75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years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R w="6350">
                      <a:solidFill>
                        <a:srgbClr val="BEBEB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R="80645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0.85 [0.38,</a:t>
                      </a:r>
                      <a:r>
                        <a:rPr dirty="0" sz="11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1.94]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6350">
                      <a:solidFill>
                        <a:srgbClr val="BEBEBE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113030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BEBEB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59436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0.53 [0.30,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0.92]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6350">
                      <a:solidFill>
                        <a:srgbClr val="BEBEBE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</a:tr>
              <a:tr h="164332">
                <a:tc>
                  <a:txBody>
                    <a:bodyPr/>
                    <a:lstStyle/>
                    <a:p>
                      <a:pPr marL="56515">
                        <a:lnSpc>
                          <a:spcPts val="1195"/>
                        </a:lnSpc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Sex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735" marR="130810">
                        <a:lnSpc>
                          <a:spcPts val="1195"/>
                        </a:lnSpc>
                      </a:pPr>
                      <a:r>
                        <a:rPr dirty="0" sz="1100" spc="-10">
                          <a:latin typeface="Arial"/>
                          <a:cs typeface="Arial"/>
                        </a:rPr>
                        <a:t>Male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BEBEB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814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0.96 [0.56,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1.65]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BEBEBE"/>
                      </a:solidFill>
                      <a:prstDash val="solid"/>
                    </a:lnL>
                    <a:lnR w="6350">
                      <a:solidFill>
                        <a:srgbClr val="C10D1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C10D1F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113030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BEBEB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59436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0.34 [0.23,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0.50]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BEBEBE"/>
                      </a:solidFill>
                      <a:prstDash val="solid"/>
                    </a:lnL>
                  </a:tcPr>
                </a:tc>
              </a:tr>
              <a:tr h="3362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735" marR="13081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Female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R w="6350">
                      <a:solidFill>
                        <a:srgbClr val="BEBEB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8143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0.81 [0.41,</a:t>
                      </a:r>
                      <a:r>
                        <a:rPr dirty="0" sz="11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1.62]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6350">
                      <a:solidFill>
                        <a:srgbClr val="BEBEBE"/>
                      </a:solidFill>
                      <a:prstDash val="solid"/>
                    </a:lnL>
                    <a:lnR w="6350">
                      <a:solidFill>
                        <a:srgbClr val="C10D1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C10D1F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113030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BEBEB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594360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0.68 [0.42,</a:t>
                      </a:r>
                      <a:r>
                        <a:rPr dirty="0" sz="11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1.09]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6350">
                      <a:solidFill>
                        <a:srgbClr val="BEBEBE"/>
                      </a:solidFill>
                      <a:prstDash val="solid"/>
                    </a:lnL>
                  </a:tcPr>
                </a:tc>
              </a:tr>
              <a:tr h="164522">
                <a:tc rowSpan="2">
                  <a:txBody>
                    <a:bodyPr/>
                    <a:lstStyle/>
                    <a:p>
                      <a:pPr marL="56515">
                        <a:lnSpc>
                          <a:spcPts val="1280"/>
                        </a:lnSpc>
                      </a:pPr>
                      <a:r>
                        <a:rPr dirty="0" sz="1100" spc="-5" b="1">
                          <a:latin typeface="Arial"/>
                          <a:cs typeface="Arial"/>
                        </a:rPr>
                        <a:t>CHA</a:t>
                      </a:r>
                      <a:r>
                        <a:rPr dirty="0" baseline="-19841" sz="1050" spc="-7" b="1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DS</a:t>
                      </a:r>
                      <a:r>
                        <a:rPr dirty="0" baseline="-19841" sz="1050" spc="-7" b="1">
                          <a:latin typeface="Arial"/>
                          <a:cs typeface="Arial"/>
                        </a:rPr>
                        <a:t>2</a:t>
                      </a:r>
                      <a:endParaRPr baseline="-19841" sz="1050">
                        <a:latin typeface="Arial"/>
                        <a:cs typeface="Arial"/>
                      </a:endParaRPr>
                    </a:p>
                    <a:p>
                      <a:pPr marL="5651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100" spc="-10" b="1">
                          <a:latin typeface="Arial"/>
                          <a:cs typeface="Arial"/>
                        </a:rPr>
                        <a:t>-VASc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38735" marR="130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Score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2-3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BEBEBE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2814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1.23 [0.56,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2.72]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BEBEBE"/>
                      </a:solidFill>
                      <a:prstDash val="solid"/>
                    </a:lnL>
                    <a:lnR w="6350">
                      <a:solidFill>
                        <a:srgbClr val="C10D1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C10D1F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113030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BEBEBE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9436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0.32 [0.20,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0.50]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BEBEBE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</a:tr>
              <a:tr h="22631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38735" marR="130810">
                        <a:lnSpc>
                          <a:spcPts val="1010"/>
                        </a:lnSpc>
                        <a:spcBef>
                          <a:spcPts val="63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Score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4-5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R w="6350">
                      <a:solidFill>
                        <a:srgbClr val="BEBEBE"/>
                      </a:solidFill>
                      <a:prstDash val="solid"/>
                    </a:lnR>
                    <a:lnB w="9525">
                      <a:solidFill>
                        <a:srgbClr val="585858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281430">
                        <a:lnSpc>
                          <a:spcPts val="1010"/>
                        </a:lnSpc>
                        <a:spcBef>
                          <a:spcPts val="63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0.72 [0.40,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1.29]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6350">
                      <a:solidFill>
                        <a:srgbClr val="BEBEBE"/>
                      </a:solidFill>
                      <a:prstDash val="solid"/>
                    </a:lnL>
                    <a:lnR w="6350">
                      <a:solidFill>
                        <a:srgbClr val="C10D1F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C10D1F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113030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BEBEBE"/>
                      </a:solidFill>
                      <a:prstDash val="solid"/>
                    </a:lnR>
                    <a:lnB w="9525">
                      <a:solidFill>
                        <a:srgbClr val="585858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94360">
                        <a:lnSpc>
                          <a:spcPts val="1045"/>
                        </a:lnSpc>
                        <a:spcBef>
                          <a:spcPts val="63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0.62 [0.41,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0.95]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6350">
                      <a:solidFill>
                        <a:srgbClr val="BEBEBE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</a:tr>
              <a:tr h="3599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38735" marR="13081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Score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≥6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9220">
                    <a:lnR w="6350">
                      <a:solidFill>
                        <a:srgbClr val="BEBEBE"/>
                      </a:solidFill>
                      <a:prstDash val="solid"/>
                    </a:lnR>
                    <a:lnT w="9525">
                      <a:solidFill>
                        <a:srgbClr val="58585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28143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1.10 [0.37,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3.28]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9220">
                    <a:lnL w="6350">
                      <a:solidFill>
                        <a:srgbClr val="BEBEBE"/>
                      </a:solidFill>
                      <a:prstDash val="solid"/>
                    </a:lnL>
                    <a:lnR w="6350">
                      <a:solidFill>
                        <a:srgbClr val="C10D1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C10D1F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113030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BEBEBE"/>
                      </a:solidFill>
                      <a:prstDash val="solid"/>
                    </a:lnR>
                    <a:lnT w="9525">
                      <a:solidFill>
                        <a:srgbClr val="585858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94360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0.37 [0.12,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1.17]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4775">
                    <a:lnL w="6350">
                      <a:solidFill>
                        <a:srgbClr val="BEBEBE"/>
                      </a:solidFill>
                      <a:prstDash val="solid"/>
                    </a:lnL>
                  </a:tcPr>
                </a:tc>
              </a:tr>
              <a:tr h="164523">
                <a:tc rowSpan="2">
                  <a:txBody>
                    <a:bodyPr/>
                    <a:lstStyle/>
                    <a:p>
                      <a:pPr marL="56515">
                        <a:lnSpc>
                          <a:spcPts val="1280"/>
                        </a:lnSpc>
                      </a:pPr>
                      <a:r>
                        <a:rPr dirty="0" sz="1100" spc="-15" b="1">
                          <a:latin typeface="Arial"/>
                          <a:cs typeface="Arial"/>
                        </a:rPr>
                        <a:t>HAS-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651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100" b="1">
                          <a:latin typeface="Arial"/>
                          <a:cs typeface="Arial"/>
                        </a:rPr>
                        <a:t>BLED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735" marR="13081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Score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BEBEB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814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1.04 [0.28,</a:t>
                      </a:r>
                      <a:r>
                        <a:rPr dirty="0" sz="11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3.86]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BEBEBE"/>
                      </a:solidFill>
                      <a:prstDash val="solid"/>
                    </a:lnL>
                    <a:lnR w="6350">
                      <a:solidFill>
                        <a:srgbClr val="C10D1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C10D1F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113030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BEBEB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59436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0.25 [0.10,</a:t>
                      </a:r>
                      <a:r>
                        <a:rPr dirty="0" sz="11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0.63]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BEBEBE"/>
                      </a:solidFill>
                      <a:prstDash val="solid"/>
                    </a:lnL>
                  </a:tcPr>
                </a:tc>
              </a:tr>
              <a:tr h="22689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735" marR="130810">
                        <a:lnSpc>
                          <a:spcPts val="1035"/>
                        </a:lnSpc>
                        <a:spcBef>
                          <a:spcPts val="63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Score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1-2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R w="6350">
                      <a:solidFill>
                        <a:srgbClr val="BEBEBE"/>
                      </a:solidFill>
                      <a:prstDash val="solid"/>
                    </a:lnR>
                    <a:lnB w="9525">
                      <a:solidFill>
                        <a:srgbClr val="58585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1430">
                        <a:lnSpc>
                          <a:spcPts val="1035"/>
                        </a:lnSpc>
                        <a:spcBef>
                          <a:spcPts val="63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0.81 [0.48,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1.37]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6350">
                      <a:solidFill>
                        <a:srgbClr val="BEBEBE"/>
                      </a:solidFill>
                      <a:prstDash val="solid"/>
                    </a:lnL>
                    <a:lnR w="6350">
                      <a:solidFill>
                        <a:srgbClr val="C10D1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C10D1F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58585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3030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BEBEBE"/>
                      </a:solidFill>
                      <a:prstDash val="solid"/>
                    </a:lnR>
                    <a:lnB w="9525">
                      <a:solidFill>
                        <a:srgbClr val="58585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94360">
                        <a:lnSpc>
                          <a:spcPts val="1050"/>
                        </a:lnSpc>
                        <a:spcBef>
                          <a:spcPts val="63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0.49 [0.35,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0.68]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0645">
                    <a:lnL w="6350">
                      <a:solidFill>
                        <a:srgbClr val="BEBEBE"/>
                      </a:solidFill>
                      <a:prstDash val="solid"/>
                    </a:lnL>
                  </a:tcPr>
                </a:tc>
              </a:tr>
              <a:tr h="3593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735" marR="130810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Score</a:t>
                      </a:r>
                      <a:r>
                        <a:rPr dirty="0" sz="11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≥3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6045">
                    <a:lnR w="6350">
                      <a:solidFill>
                        <a:srgbClr val="BEBEBE"/>
                      </a:solidFill>
                      <a:prstDash val="solid"/>
                    </a:lnR>
                    <a:lnT w="9525">
                      <a:solidFill>
                        <a:srgbClr val="58585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281430">
                        <a:lnSpc>
                          <a:spcPct val="100000"/>
                        </a:lnSpc>
                        <a:spcBef>
                          <a:spcPts val="83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1.32 [0.55,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3.19]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6045">
                    <a:lnL w="6350">
                      <a:solidFill>
                        <a:srgbClr val="BEBEBE"/>
                      </a:solidFill>
                      <a:prstDash val="solid"/>
                    </a:lnL>
                    <a:lnR w="6350">
                      <a:solidFill>
                        <a:srgbClr val="C10D1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C10D1F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58585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13030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585858"/>
                      </a:solidFill>
                      <a:prstDash val="solid"/>
                    </a:lnR>
                    <a:lnT w="9525">
                      <a:solidFill>
                        <a:srgbClr val="585858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594360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0.40 [0.17,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0.98]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04139">
                    <a:lnL w="9525">
                      <a:solidFill>
                        <a:srgbClr val="585858"/>
                      </a:solidFill>
                      <a:prstDash val="solid"/>
                    </a:lnL>
                  </a:tcPr>
                </a:tc>
              </a:tr>
              <a:tr h="164776">
                <a:tc>
                  <a:txBody>
                    <a:bodyPr/>
                    <a:lstStyle/>
                    <a:p>
                      <a:pPr marL="56515">
                        <a:lnSpc>
                          <a:spcPts val="1195"/>
                        </a:lnSpc>
                      </a:pPr>
                      <a:r>
                        <a:rPr dirty="0" sz="1100" spc="-20" b="1">
                          <a:latin typeface="Arial"/>
                          <a:cs typeface="Arial"/>
                        </a:rPr>
                        <a:t>AF</a:t>
                      </a:r>
                      <a:r>
                        <a:rPr dirty="0" sz="1100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latin typeface="Arial"/>
                          <a:cs typeface="Arial"/>
                        </a:rPr>
                        <a:t>type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38735" marR="130810">
                        <a:lnSpc>
                          <a:spcPts val="1195"/>
                        </a:lnSpc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Paroxysmal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6350">
                      <a:solidFill>
                        <a:srgbClr val="BEBEBE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8143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0.87 [0.45,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1.70]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BEBEBE"/>
                      </a:solidFill>
                      <a:prstDash val="solid"/>
                    </a:lnL>
                    <a:lnR w="6350">
                      <a:solidFill>
                        <a:srgbClr val="C10D1F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C10D1F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113030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BEBEBE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94360">
                        <a:lnSpc>
                          <a:spcPts val="1195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0.40 [0.27,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0.59]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BEBEBE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</a:tr>
              <a:tr h="4789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735" marR="13081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Persistent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1280">
                    <a:lnR w="6350">
                      <a:solidFill>
                        <a:srgbClr val="BEBEBE"/>
                      </a:solidFill>
                      <a:prstDash val="solid"/>
                    </a:lnR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143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0.88 [0.50,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1.53]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1280">
                    <a:lnL w="6350">
                      <a:solidFill>
                        <a:srgbClr val="BEBEBE"/>
                      </a:solidFill>
                      <a:prstDash val="solid"/>
                    </a:lnL>
                    <a:lnR w="6350">
                      <a:solidFill>
                        <a:srgbClr val="C10D1F"/>
                      </a:solidFill>
                      <a:prstDash val="solid"/>
                    </a:lnR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C10D1F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3030"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BEBEBE"/>
                      </a:solidFill>
                      <a:prstDash val="solid"/>
                    </a:lnR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9436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0.51 [0.32,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0.81]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81280">
                    <a:lnL w="6350">
                      <a:solidFill>
                        <a:srgbClr val="BEBEBE"/>
                      </a:solidFill>
                      <a:prstDash val="solid"/>
                    </a:lnL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33" name="object 133"/>
          <p:cNvSpPr txBox="1"/>
          <p:nvPr/>
        </p:nvSpPr>
        <p:spPr>
          <a:xfrm>
            <a:off x="5093589" y="4136906"/>
            <a:ext cx="1123950" cy="57340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265430">
              <a:lnSpc>
                <a:spcPct val="100000"/>
              </a:lnSpc>
              <a:spcBef>
                <a:spcPts val="215"/>
              </a:spcBef>
            </a:pPr>
            <a:r>
              <a:rPr dirty="0" sz="1200" spc="-5">
                <a:latin typeface="Arial"/>
                <a:cs typeface="Arial"/>
              </a:rPr>
              <a:t>0.1</a:t>
            </a:r>
            <a:endParaRPr sz="1200">
              <a:latin typeface="Arial"/>
              <a:cs typeface="Arial"/>
            </a:endParaRPr>
          </a:p>
          <a:p>
            <a:pPr marL="309880">
              <a:lnSpc>
                <a:spcPct val="100000"/>
              </a:lnSpc>
              <a:spcBef>
                <a:spcPts val="114"/>
              </a:spcBef>
            </a:pPr>
            <a:r>
              <a:rPr dirty="0" sz="1100" spc="-5">
                <a:latin typeface="Arial"/>
                <a:cs typeface="Arial"/>
              </a:rPr>
              <a:t>Ablation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100">
                <a:latin typeface="Arial"/>
                <a:cs typeface="Arial"/>
              </a:rPr>
              <a:t>+ </a:t>
            </a:r>
            <a:r>
              <a:rPr dirty="0" sz="1100" spc="20">
                <a:latin typeface="Arial"/>
                <a:cs typeface="Arial"/>
              </a:rPr>
              <a:t>WM </a:t>
            </a:r>
            <a:r>
              <a:rPr dirty="0" sz="1100">
                <a:latin typeface="Arial"/>
                <a:cs typeface="Arial"/>
              </a:rPr>
              <a:t>FLX</a:t>
            </a:r>
            <a:r>
              <a:rPr dirty="0" sz="1100" spc="13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better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7141209" y="4132235"/>
            <a:ext cx="845185" cy="582295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 algn="r" marR="121285">
              <a:lnSpc>
                <a:spcPct val="100000"/>
              </a:lnSpc>
              <a:spcBef>
                <a:spcPts val="250"/>
              </a:spcBef>
            </a:pPr>
            <a:r>
              <a:rPr dirty="0" sz="1200" spc="-5"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  <a:p>
            <a:pPr algn="r" marR="162560">
              <a:lnSpc>
                <a:spcPct val="100000"/>
              </a:lnSpc>
              <a:spcBef>
                <a:spcPts val="150"/>
              </a:spcBef>
            </a:pPr>
            <a:r>
              <a:rPr dirty="0" sz="1100" spc="-5">
                <a:latin typeface="Arial"/>
                <a:cs typeface="Arial"/>
              </a:rPr>
              <a:t>A</a:t>
            </a:r>
            <a:r>
              <a:rPr dirty="0" sz="1100">
                <a:latin typeface="Arial"/>
                <a:cs typeface="Arial"/>
              </a:rPr>
              <a:t>b</a:t>
            </a:r>
            <a:r>
              <a:rPr dirty="0" sz="1100" spc="-10">
                <a:latin typeface="Arial"/>
                <a:cs typeface="Arial"/>
              </a:rPr>
              <a:t>l</a:t>
            </a:r>
            <a:r>
              <a:rPr dirty="0" sz="1100">
                <a:latin typeface="Arial"/>
                <a:cs typeface="Arial"/>
              </a:rPr>
              <a:t>ati</a:t>
            </a:r>
            <a:r>
              <a:rPr dirty="0" sz="1100" spc="-5">
                <a:latin typeface="Arial"/>
                <a:cs typeface="Arial"/>
              </a:rPr>
              <a:t>o</a:t>
            </a:r>
            <a:r>
              <a:rPr dirty="0" sz="1100">
                <a:latin typeface="Arial"/>
                <a:cs typeface="Arial"/>
              </a:rPr>
              <a:t>n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100">
                <a:latin typeface="Arial"/>
                <a:cs typeface="Arial"/>
              </a:rPr>
              <a:t>+ OAC</a:t>
            </a:r>
            <a:r>
              <a:rPr dirty="0" sz="1100" spc="-10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better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6038469" y="626745"/>
            <a:ext cx="1784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40379" y="25"/>
            <a:ext cx="6103620" cy="46950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29259" y="1007186"/>
            <a:ext cx="8082280" cy="24549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85420" algn="l"/>
              </a:tabLst>
            </a:pPr>
            <a:r>
              <a:rPr dirty="0" sz="1800" spc="-5">
                <a:latin typeface="Arial"/>
                <a:cs typeface="Arial"/>
              </a:rPr>
              <a:t>P</a:t>
            </a:r>
            <a:r>
              <a:rPr dirty="0" sz="1800" spc="-5">
                <a:latin typeface="Arial"/>
                <a:cs typeface="Arial"/>
              </a:rPr>
              <a:t>ulse field ablation </a:t>
            </a:r>
            <a:r>
              <a:rPr dirty="0" sz="1800" spc="-20">
                <a:latin typeface="Arial"/>
                <a:cs typeface="Arial"/>
              </a:rPr>
              <a:t>was </a:t>
            </a:r>
            <a:r>
              <a:rPr dirty="0" sz="1800" spc="-10">
                <a:latin typeface="Arial"/>
                <a:cs typeface="Arial"/>
              </a:rPr>
              <a:t>not </a:t>
            </a:r>
            <a:r>
              <a:rPr dirty="0" sz="1800" spc="-5">
                <a:latin typeface="Arial"/>
                <a:cs typeface="Arial"/>
              </a:rPr>
              <a:t>available at </a:t>
            </a:r>
            <a:r>
              <a:rPr dirty="0" sz="1800">
                <a:latin typeface="Arial"/>
                <a:cs typeface="Arial"/>
              </a:rPr>
              <a:t>the </a:t>
            </a:r>
            <a:r>
              <a:rPr dirty="0" sz="1800" spc="-5">
                <a:latin typeface="Arial"/>
                <a:cs typeface="Arial"/>
              </a:rPr>
              <a:t>time </a:t>
            </a:r>
            <a:r>
              <a:rPr dirty="0" sz="1800">
                <a:latin typeface="Arial"/>
                <a:cs typeface="Arial"/>
              </a:rPr>
              <a:t>of </a:t>
            </a:r>
            <a:r>
              <a:rPr dirty="0" sz="1800" spc="-5">
                <a:latin typeface="Arial"/>
                <a:cs typeface="Arial"/>
              </a:rPr>
              <a:t>the</a:t>
            </a:r>
            <a:r>
              <a:rPr dirty="0" sz="1800" spc="11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study</a:t>
            </a:r>
            <a:endParaRPr sz="1800">
              <a:latin typeface="Arial"/>
              <a:cs typeface="Arial"/>
            </a:endParaRPr>
          </a:p>
          <a:p>
            <a:pPr lvl="1" marL="527685" indent="-172720">
              <a:lnSpc>
                <a:spcPct val="100000"/>
              </a:lnSpc>
              <a:spcBef>
                <a:spcPts val="5"/>
              </a:spcBef>
              <a:buChar char="•"/>
              <a:tabLst>
                <a:tab pos="528320" algn="l"/>
              </a:tabLst>
            </a:pPr>
            <a:r>
              <a:rPr dirty="0" sz="1800" spc="-5">
                <a:latin typeface="Arial"/>
                <a:cs typeface="Arial"/>
              </a:rPr>
              <a:t>Ablation technology used </a:t>
            </a:r>
            <a:r>
              <a:rPr dirty="0" sz="1800" spc="-15">
                <a:latin typeface="Arial"/>
                <a:cs typeface="Arial"/>
              </a:rPr>
              <a:t>will </a:t>
            </a:r>
            <a:r>
              <a:rPr dirty="0" sz="1800" spc="-5">
                <a:latin typeface="Arial"/>
                <a:cs typeface="Arial"/>
              </a:rPr>
              <a:t>not likely alter </a:t>
            </a:r>
            <a:r>
              <a:rPr dirty="0" sz="1800">
                <a:latin typeface="Arial"/>
                <a:cs typeface="Arial"/>
              </a:rPr>
              <a:t>stroke </a:t>
            </a:r>
            <a:r>
              <a:rPr dirty="0" sz="1800" spc="-5">
                <a:latin typeface="Arial"/>
                <a:cs typeface="Arial"/>
              </a:rPr>
              <a:t>prevention</a:t>
            </a:r>
            <a:r>
              <a:rPr dirty="0" sz="1800" spc="17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strategies</a:t>
            </a:r>
            <a:endParaRPr sz="1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Font typeface="Arial"/>
              <a:buChar char="•"/>
            </a:pPr>
            <a:endParaRPr sz="20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1600">
              <a:latin typeface="Arial"/>
              <a:cs typeface="Arial"/>
            </a:endParaRPr>
          </a:p>
          <a:p>
            <a:pPr marL="184785" indent="-172720">
              <a:lnSpc>
                <a:spcPct val="100000"/>
              </a:lnSpc>
              <a:buChar char="•"/>
              <a:tabLst>
                <a:tab pos="185420" algn="l"/>
              </a:tabLst>
            </a:pPr>
            <a:r>
              <a:rPr dirty="0" sz="1800" spc="-5">
                <a:latin typeface="Arial"/>
                <a:cs typeface="Arial"/>
              </a:rPr>
              <a:t>Patients </a:t>
            </a:r>
            <a:r>
              <a:rPr dirty="0" sz="1800" spc="-10">
                <a:latin typeface="Arial"/>
                <a:cs typeface="Arial"/>
              </a:rPr>
              <a:t>with </a:t>
            </a:r>
            <a:r>
              <a:rPr dirty="0" sz="1800">
                <a:latin typeface="Arial"/>
                <a:cs typeface="Arial"/>
              </a:rPr>
              <a:t>a </a:t>
            </a:r>
            <a:r>
              <a:rPr dirty="0" sz="1800" spc="-5">
                <a:latin typeface="Arial"/>
                <a:cs typeface="Arial"/>
              </a:rPr>
              <a:t>left ventricular ejection fraction &lt;30% </a:t>
            </a:r>
            <a:r>
              <a:rPr dirty="0" sz="1800" spc="-15">
                <a:latin typeface="Arial"/>
                <a:cs typeface="Arial"/>
              </a:rPr>
              <a:t>were</a:t>
            </a:r>
            <a:r>
              <a:rPr dirty="0" sz="1800" spc="14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excluded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1600">
              <a:latin typeface="Arial"/>
              <a:cs typeface="Arial"/>
            </a:endParaRPr>
          </a:p>
          <a:p>
            <a:pPr marL="184785" marR="5080" indent="-172720">
              <a:lnSpc>
                <a:spcPct val="100000"/>
              </a:lnSpc>
              <a:spcBef>
                <a:spcPts val="5"/>
              </a:spcBef>
              <a:buChar char="•"/>
              <a:tabLst>
                <a:tab pos="185420" algn="l"/>
              </a:tabLst>
            </a:pPr>
            <a:r>
              <a:rPr dirty="0" sz="1800" spc="-5">
                <a:latin typeface="Arial"/>
                <a:cs typeface="Arial"/>
              </a:rPr>
              <a:t>Open-label design could have led patients assigned </a:t>
            </a:r>
            <a:r>
              <a:rPr dirty="0" sz="1800">
                <a:latin typeface="Arial"/>
                <a:cs typeface="Arial"/>
              </a:rPr>
              <a:t>to </a:t>
            </a:r>
            <a:r>
              <a:rPr dirty="0" sz="1800" spc="-5">
                <a:latin typeface="Arial"/>
                <a:cs typeface="Arial"/>
              </a:rPr>
              <a:t>anticoagulation </a:t>
            </a:r>
            <a:r>
              <a:rPr dirty="0" sz="1800">
                <a:latin typeface="Arial"/>
                <a:cs typeface="Arial"/>
              </a:rPr>
              <a:t>to </a:t>
            </a:r>
            <a:r>
              <a:rPr dirty="0" sz="1800" spc="-5">
                <a:latin typeface="Arial"/>
                <a:cs typeface="Arial"/>
              </a:rPr>
              <a:t>seek  medical attention more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frequently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45779" y="4829047"/>
            <a:ext cx="13843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solidFill>
                  <a:srgbClr val="FFFFFF"/>
                </a:solidFill>
                <a:latin typeface="Arial"/>
                <a:cs typeface="Arial"/>
              </a:rPr>
              <a:t>16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8961"/>
            <a:ext cx="2325370" cy="4064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40"/>
              <a:t>LIMITATIONS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40379" y="0"/>
            <a:ext cx="6103620" cy="45816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99363" y="1118821"/>
            <a:ext cx="7877809" cy="215011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z="2000" b="1">
                <a:latin typeface="Arial"/>
                <a:cs typeface="Arial"/>
              </a:rPr>
              <a:t>OPTION: First head-to-head trial of </a:t>
            </a:r>
            <a:r>
              <a:rPr dirty="0" sz="2000" spc="-30" b="1">
                <a:latin typeface="Arial"/>
                <a:cs typeface="Arial"/>
              </a:rPr>
              <a:t>WATCHMAN </a:t>
            </a:r>
            <a:r>
              <a:rPr dirty="0" sz="2000" b="1">
                <a:latin typeface="Arial"/>
                <a:cs typeface="Arial"/>
              </a:rPr>
              <a:t>FLX to</a:t>
            </a:r>
            <a:r>
              <a:rPr dirty="0" sz="2000" spc="-15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DOAC</a:t>
            </a:r>
            <a:endParaRPr sz="2000">
              <a:latin typeface="Arial"/>
              <a:cs typeface="Arial"/>
            </a:endParaRPr>
          </a:p>
          <a:p>
            <a:pPr marL="527685" marR="5080" indent="-172720">
              <a:lnSpc>
                <a:spcPct val="90000"/>
              </a:lnSpc>
              <a:spcBef>
                <a:spcPts val="600"/>
              </a:spcBef>
              <a:buChar char="•"/>
              <a:tabLst>
                <a:tab pos="528320" algn="l"/>
              </a:tabLst>
            </a:pPr>
            <a:r>
              <a:rPr dirty="0" sz="2000">
                <a:latin typeface="Arial"/>
                <a:cs typeface="Arial"/>
              </a:rPr>
              <a:t>Equivalent thromboembolic protection at 3 years (ischemic</a:t>
            </a:r>
            <a:r>
              <a:rPr dirty="0" sz="2000" spc="-16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stroke  1.2% FLX vs </a:t>
            </a:r>
            <a:r>
              <a:rPr dirty="0" sz="2000" spc="-5">
                <a:latin typeface="Arial"/>
                <a:cs typeface="Arial"/>
              </a:rPr>
              <a:t>1.3% </a:t>
            </a:r>
            <a:r>
              <a:rPr dirty="0" sz="2000">
                <a:latin typeface="Arial"/>
                <a:cs typeface="Arial"/>
              </a:rPr>
              <a:t>OAC; systemic embolism 0.3% FLX vs 0.1%  OAC)</a:t>
            </a:r>
            <a:endParaRPr sz="2000">
              <a:latin typeface="Arial"/>
              <a:cs typeface="Arial"/>
            </a:endParaRPr>
          </a:p>
          <a:p>
            <a:pPr marL="527685" marR="236220" indent="-172720">
              <a:lnSpc>
                <a:spcPts val="2160"/>
              </a:lnSpc>
              <a:spcBef>
                <a:spcPts val="440"/>
              </a:spcBef>
              <a:buChar char="•"/>
              <a:tabLst>
                <a:tab pos="528320" algn="l"/>
              </a:tabLst>
            </a:pPr>
            <a:r>
              <a:rPr dirty="0" sz="2000">
                <a:latin typeface="Arial"/>
                <a:cs typeface="Arial"/>
              </a:rPr>
              <a:t>Reduced the risk of major/clinically-relevant non-major non-  procedural bleeding compared to OAC at 3 years (8.5% FLX</a:t>
            </a:r>
            <a:r>
              <a:rPr dirty="0" sz="2000" spc="-2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vs  18.1%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OAC)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45779" y="4829047"/>
            <a:ext cx="13843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solidFill>
                  <a:srgbClr val="FFFFFF"/>
                </a:solidFill>
                <a:latin typeface="Arial"/>
                <a:cs typeface="Arial"/>
              </a:rPr>
              <a:t>17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8961"/>
            <a:ext cx="2623185" cy="4064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CONC</a:t>
            </a:r>
            <a:r>
              <a:rPr dirty="0" spc="-65"/>
              <a:t>L</a:t>
            </a:r>
            <a:r>
              <a:rPr dirty="0" spc="-5"/>
              <a:t>USIO</a:t>
            </a:r>
            <a:r>
              <a:rPr dirty="0" spc="-15"/>
              <a:t>N</a:t>
            </a:r>
            <a:r>
              <a:rPr dirty="0" spc="-5"/>
              <a:t>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54070" y="25"/>
            <a:ext cx="5789930" cy="46950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99363" y="764680"/>
            <a:ext cx="8231505" cy="3148965"/>
          </a:xfrm>
          <a:prstGeom prst="rect">
            <a:avLst/>
          </a:prstGeom>
        </p:spPr>
        <p:txBody>
          <a:bodyPr wrap="square" lIns="0" tIns="138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dirty="0" sz="1600" spc="-40" b="1">
                <a:latin typeface="Arial"/>
                <a:cs typeface="Arial"/>
              </a:rPr>
              <a:t>WATCHMAN </a:t>
            </a:r>
            <a:r>
              <a:rPr dirty="0" sz="1600" spc="-10" b="1">
                <a:latin typeface="Arial"/>
                <a:cs typeface="Arial"/>
              </a:rPr>
              <a:t>FLX </a:t>
            </a:r>
            <a:r>
              <a:rPr dirty="0" sz="1600" spc="-5" b="1">
                <a:latin typeface="Arial"/>
                <a:cs typeface="Arial"/>
              </a:rPr>
              <a:t>is a safe and </a:t>
            </a:r>
            <a:r>
              <a:rPr dirty="0" sz="1600" spc="-10" b="1">
                <a:latin typeface="Arial"/>
                <a:cs typeface="Arial"/>
              </a:rPr>
              <a:t>effective </a:t>
            </a:r>
            <a:r>
              <a:rPr dirty="0" sz="1600" spc="-5" b="1">
                <a:latin typeface="Arial"/>
                <a:cs typeface="Arial"/>
              </a:rPr>
              <a:t>first line </a:t>
            </a:r>
            <a:r>
              <a:rPr dirty="0" sz="1600" spc="-10" b="1">
                <a:latin typeface="Arial"/>
                <a:cs typeface="Arial"/>
              </a:rPr>
              <a:t>option for </a:t>
            </a:r>
            <a:r>
              <a:rPr dirty="0" sz="1600" spc="-30" b="1">
                <a:latin typeface="Arial"/>
                <a:cs typeface="Arial"/>
              </a:rPr>
              <a:t>AF </a:t>
            </a:r>
            <a:r>
              <a:rPr dirty="0" sz="1600" spc="-5" b="1">
                <a:latin typeface="Arial"/>
                <a:cs typeface="Arial"/>
              </a:rPr>
              <a:t>ablation patients</a:t>
            </a:r>
            <a:endParaRPr sz="1600">
              <a:latin typeface="Arial"/>
              <a:cs typeface="Arial"/>
            </a:endParaRPr>
          </a:p>
          <a:p>
            <a:pPr marL="358775" indent="-164465">
              <a:lnSpc>
                <a:spcPct val="100000"/>
              </a:lnSpc>
              <a:spcBef>
                <a:spcPts val="994"/>
              </a:spcBef>
              <a:buChar char="•"/>
              <a:tabLst>
                <a:tab pos="359410" algn="l"/>
              </a:tabLst>
            </a:pPr>
            <a:r>
              <a:rPr dirty="0" sz="1600" spc="-5">
                <a:latin typeface="Arial"/>
                <a:cs typeface="Arial"/>
              </a:rPr>
              <a:t>Similar thromboembolic protection but superior bleeding outcomes compared to</a:t>
            </a:r>
            <a:r>
              <a:rPr dirty="0" sz="1600" spc="12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OAC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1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5" b="1">
                <a:latin typeface="Arial"/>
                <a:cs typeface="Arial"/>
              </a:rPr>
              <a:t>Concomitant </a:t>
            </a:r>
            <a:r>
              <a:rPr dirty="0" sz="1600" spc="-30" b="1">
                <a:latin typeface="Arial"/>
                <a:cs typeface="Arial"/>
              </a:rPr>
              <a:t>AF </a:t>
            </a:r>
            <a:r>
              <a:rPr dirty="0" sz="1600" spc="-5" b="1">
                <a:latin typeface="Arial"/>
                <a:cs typeface="Arial"/>
              </a:rPr>
              <a:t>ablation and</a:t>
            </a:r>
            <a:r>
              <a:rPr dirty="0" sz="1600" spc="95" b="1">
                <a:latin typeface="Arial"/>
                <a:cs typeface="Arial"/>
              </a:rPr>
              <a:t> </a:t>
            </a:r>
            <a:r>
              <a:rPr dirty="0" sz="1600" spc="-20" b="1">
                <a:latin typeface="Arial"/>
                <a:cs typeface="Arial"/>
              </a:rPr>
              <a:t>LAAC</a:t>
            </a:r>
            <a:endParaRPr sz="1600">
              <a:latin typeface="Arial"/>
              <a:cs typeface="Arial"/>
            </a:endParaRPr>
          </a:p>
          <a:p>
            <a:pPr lvl="1" marL="527685" indent="-172720">
              <a:lnSpc>
                <a:spcPct val="100000"/>
              </a:lnSpc>
              <a:spcBef>
                <a:spcPts val="370"/>
              </a:spcBef>
              <a:buChar char="•"/>
              <a:tabLst>
                <a:tab pos="528320" algn="l"/>
              </a:tabLst>
            </a:pPr>
            <a:r>
              <a:rPr dirty="0" sz="1600" spc="-5">
                <a:latin typeface="Arial"/>
                <a:cs typeface="Arial"/>
              </a:rPr>
              <a:t>In OPTION, 40% of patients received a concomitant AF ablation and LAAC</a:t>
            </a:r>
            <a:r>
              <a:rPr dirty="0" sz="1600" spc="12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procedure</a:t>
            </a:r>
            <a:endParaRPr sz="1600">
              <a:latin typeface="Arial"/>
              <a:cs typeface="Arial"/>
            </a:endParaRPr>
          </a:p>
          <a:p>
            <a:pPr lvl="1" marL="527685" indent="-172720">
              <a:lnSpc>
                <a:spcPct val="100000"/>
              </a:lnSpc>
              <a:spcBef>
                <a:spcPts val="204"/>
              </a:spcBef>
              <a:buChar char="•"/>
              <a:tabLst>
                <a:tab pos="528320" algn="l"/>
              </a:tabLst>
            </a:pPr>
            <a:r>
              <a:rPr dirty="0" sz="1600" spc="-5">
                <a:latin typeface="Arial"/>
                <a:cs typeface="Arial"/>
              </a:rPr>
              <a:t>Potentially reduce procedural risks and recovery times for</a:t>
            </a:r>
            <a:r>
              <a:rPr dirty="0" sz="1600" spc="6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patients</a:t>
            </a:r>
            <a:endParaRPr sz="16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2000">
              <a:latin typeface="Arial"/>
              <a:cs typeface="Arial"/>
            </a:endParaRPr>
          </a:p>
          <a:p>
            <a:pPr lvl="1" marL="527685" indent="-172720">
              <a:lnSpc>
                <a:spcPct val="100000"/>
              </a:lnSpc>
              <a:buChar char="•"/>
              <a:tabLst>
                <a:tab pos="528320" algn="l"/>
              </a:tabLst>
            </a:pPr>
            <a:r>
              <a:rPr dirty="0" sz="1600" spc="-5">
                <a:latin typeface="Arial"/>
                <a:cs typeface="Arial"/>
              </a:rPr>
              <a:t>In one procedure, </a:t>
            </a:r>
            <a:r>
              <a:rPr dirty="0" sz="1600" spc="-15">
                <a:latin typeface="Arial"/>
                <a:cs typeface="Arial"/>
              </a:rPr>
              <a:t>we </a:t>
            </a:r>
            <a:r>
              <a:rPr dirty="0" sz="1600" spc="-5">
                <a:latin typeface="Arial"/>
                <a:cs typeface="Arial"/>
              </a:rPr>
              <a:t>have the potential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to</a:t>
            </a:r>
            <a:endParaRPr sz="1600">
              <a:latin typeface="Arial"/>
              <a:cs typeface="Arial"/>
            </a:endParaRPr>
          </a:p>
          <a:p>
            <a:pPr lvl="2" marL="870585" indent="-172720">
              <a:lnSpc>
                <a:spcPct val="100000"/>
              </a:lnSpc>
              <a:spcBef>
                <a:spcPts val="204"/>
              </a:spcBef>
              <a:buChar char="•"/>
              <a:tabLst>
                <a:tab pos="871219" algn="l"/>
              </a:tabLst>
            </a:pPr>
            <a:r>
              <a:rPr dirty="0" sz="1600" spc="-5">
                <a:latin typeface="Arial"/>
                <a:cs typeface="Arial"/>
              </a:rPr>
              <a:t>Decrease AF</a:t>
            </a:r>
            <a:r>
              <a:rPr dirty="0" sz="1600" spc="-9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burden</a:t>
            </a:r>
            <a:endParaRPr sz="1600">
              <a:latin typeface="Arial"/>
              <a:cs typeface="Arial"/>
            </a:endParaRPr>
          </a:p>
          <a:p>
            <a:pPr lvl="2" marL="870585" indent="-172720">
              <a:lnSpc>
                <a:spcPct val="100000"/>
              </a:lnSpc>
              <a:spcBef>
                <a:spcPts val="220"/>
              </a:spcBef>
              <a:buChar char="•"/>
              <a:tabLst>
                <a:tab pos="871219" algn="l"/>
              </a:tabLst>
            </a:pPr>
            <a:r>
              <a:rPr dirty="0" sz="1600" spc="-5">
                <a:latin typeface="Arial"/>
                <a:cs typeface="Arial"/>
              </a:rPr>
              <a:t>Decrease the risk of stroke and</a:t>
            </a:r>
            <a:r>
              <a:rPr dirty="0" sz="1600" spc="4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bleeding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45779" y="4829047"/>
            <a:ext cx="13843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solidFill>
                  <a:srgbClr val="FFFFFF"/>
                </a:solidFill>
                <a:latin typeface="Arial"/>
                <a:cs typeface="Arial"/>
              </a:rPr>
              <a:t>18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68961"/>
            <a:ext cx="4377055" cy="4064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CLINICAL </a:t>
            </a:r>
            <a:r>
              <a:rPr dirty="0" spc="-25"/>
              <a:t>IMPLICATIONS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592" y="269366"/>
            <a:ext cx="1216025" cy="2378075"/>
          </a:xfrm>
          <a:prstGeom prst="rect">
            <a:avLst/>
          </a:prstGeom>
        </p:spPr>
        <p:txBody>
          <a:bodyPr wrap="square" lIns="0" tIns="196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900">
                <a:latin typeface="Arial"/>
                <a:cs typeface="Arial"/>
              </a:rPr>
              <a:t>Stuart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Adler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600" spc="-5" i="1">
                <a:latin typeface="Arial"/>
                <a:cs typeface="Arial"/>
              </a:rPr>
              <a:t>HealthEast St. </a:t>
            </a:r>
            <a:r>
              <a:rPr dirty="0" sz="600" i="1">
                <a:latin typeface="Arial"/>
                <a:cs typeface="Arial"/>
              </a:rPr>
              <a:t>Joseph's</a:t>
            </a:r>
            <a:r>
              <a:rPr dirty="0" sz="600" spc="-10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Hospital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900">
                <a:latin typeface="Arial"/>
                <a:cs typeface="Arial"/>
              </a:rPr>
              <a:t>Jeffery</a:t>
            </a:r>
            <a:r>
              <a:rPr dirty="0" sz="900" spc="-3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Allison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600" i="1">
                <a:latin typeface="Arial"/>
                <a:cs typeface="Arial"/>
              </a:rPr>
              <a:t>Heart Center Research,</a:t>
            </a:r>
            <a:r>
              <a:rPr dirty="0" sz="600" spc="-30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LLC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900">
                <a:latin typeface="Arial"/>
                <a:cs typeface="Arial"/>
              </a:rPr>
              <a:t>Ignacio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Amat-Santos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600" spc="-10" i="1">
                <a:latin typeface="Arial"/>
                <a:cs typeface="Arial"/>
              </a:rPr>
              <a:t>Clinico </a:t>
            </a:r>
            <a:r>
              <a:rPr dirty="0" sz="600" spc="-5" i="1">
                <a:latin typeface="Arial"/>
                <a:cs typeface="Arial"/>
              </a:rPr>
              <a:t>de</a:t>
            </a:r>
            <a:r>
              <a:rPr dirty="0" sz="600" spc="15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Valladolid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900" spc="-5">
                <a:latin typeface="Arial"/>
                <a:cs typeface="Arial"/>
              </a:rPr>
              <a:t>Charles</a:t>
            </a:r>
            <a:r>
              <a:rPr dirty="0" sz="900" spc="-6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Athill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600" spc="-5" i="1">
                <a:latin typeface="Arial"/>
                <a:cs typeface="Arial"/>
              </a:rPr>
              <a:t>Sharp Memorial</a:t>
            </a:r>
            <a:r>
              <a:rPr dirty="0" sz="600" spc="-20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Hospital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900" spc="-5">
                <a:latin typeface="Arial"/>
                <a:cs typeface="Arial"/>
              </a:rPr>
              <a:t>Gregory</a:t>
            </a:r>
            <a:r>
              <a:rPr dirty="0" sz="900" spc="-8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Bashian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600" spc="-5" i="1">
                <a:latin typeface="Arial"/>
                <a:cs typeface="Arial"/>
              </a:rPr>
              <a:t>Centennial Medical</a:t>
            </a:r>
            <a:r>
              <a:rPr dirty="0" sz="600" spc="3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Center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900">
                <a:latin typeface="Arial"/>
                <a:cs typeface="Arial"/>
              </a:rPr>
              <a:t>Lucas</a:t>
            </a:r>
            <a:r>
              <a:rPr dirty="0" sz="900" spc="-10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Boersma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600" spc="-5" i="1">
                <a:latin typeface="Arial"/>
                <a:cs typeface="Arial"/>
              </a:rPr>
              <a:t>St. Antonius</a:t>
            </a:r>
            <a:r>
              <a:rPr dirty="0" sz="600" spc="-35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Ziekenhuis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900" spc="-5">
                <a:latin typeface="Arial"/>
                <a:cs typeface="Arial"/>
              </a:rPr>
              <a:t>Leif-Henrik</a:t>
            </a:r>
            <a:r>
              <a:rPr dirty="0" sz="900" spc="-3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Boldt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600" spc="-5" i="1">
                <a:latin typeface="Arial"/>
                <a:cs typeface="Arial"/>
              </a:rPr>
              <a:t>Charite Universitaetsmedizin</a:t>
            </a:r>
            <a:r>
              <a:rPr dirty="0" sz="600" spc="60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Berlin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900" spc="-5">
                <a:latin typeface="Arial"/>
                <a:cs typeface="Arial"/>
              </a:rPr>
              <a:t>Serge</a:t>
            </a:r>
            <a:r>
              <a:rPr dirty="0" sz="900" spc="-1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Boveda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600" spc="-10" i="1">
                <a:latin typeface="Arial"/>
                <a:cs typeface="Arial"/>
              </a:rPr>
              <a:t>Clinique</a:t>
            </a:r>
            <a:r>
              <a:rPr dirty="0" sz="600" spc="55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Pasteur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900">
                <a:latin typeface="Arial"/>
                <a:cs typeface="Arial"/>
              </a:rPr>
              <a:t>Francois</a:t>
            </a:r>
            <a:r>
              <a:rPr dirty="0" sz="900" spc="-4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Brigadeau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600" spc="-5" i="1">
                <a:latin typeface="Arial"/>
                <a:cs typeface="Arial"/>
              </a:rPr>
              <a:t>CHRU de</a:t>
            </a:r>
            <a:r>
              <a:rPr dirty="0" sz="600" spc="10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Lille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900">
                <a:latin typeface="Arial"/>
                <a:cs typeface="Arial"/>
              </a:rPr>
              <a:t>German Calle</a:t>
            </a:r>
            <a:r>
              <a:rPr dirty="0" sz="900" spc="-5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Perez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600" i="1">
                <a:latin typeface="Arial"/>
                <a:cs typeface="Arial"/>
              </a:rPr>
              <a:t>H. </a:t>
            </a:r>
            <a:r>
              <a:rPr dirty="0" sz="600" spc="-5" i="1">
                <a:latin typeface="Arial"/>
                <a:cs typeface="Arial"/>
              </a:rPr>
              <a:t>Puerta Del </a:t>
            </a:r>
            <a:r>
              <a:rPr dirty="0" sz="600" i="1">
                <a:latin typeface="Arial"/>
                <a:cs typeface="Arial"/>
              </a:rPr>
              <a:t>Mar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592" y="2623566"/>
            <a:ext cx="96710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Arial"/>
                <a:cs typeface="Arial"/>
              </a:rPr>
              <a:t>Sheetal</a:t>
            </a:r>
            <a:r>
              <a:rPr dirty="0" sz="900" spc="-4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Chandhok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592" y="2851403"/>
            <a:ext cx="1181735" cy="2152650"/>
          </a:xfrm>
          <a:prstGeom prst="rect">
            <a:avLst/>
          </a:prstGeom>
        </p:spPr>
        <p:txBody>
          <a:bodyPr wrap="square" lIns="0" tIns="196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900" spc="-5">
                <a:latin typeface="Arial"/>
                <a:cs typeface="Arial"/>
              </a:rPr>
              <a:t>Ghulam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Chaudhry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600" spc="-5" i="1">
                <a:latin typeface="Arial"/>
                <a:cs typeface="Arial"/>
              </a:rPr>
              <a:t>Lahey </a:t>
            </a:r>
            <a:r>
              <a:rPr dirty="0" sz="600" spc="-10" i="1">
                <a:latin typeface="Arial"/>
                <a:cs typeface="Arial"/>
              </a:rPr>
              <a:t>Clinic</a:t>
            </a:r>
            <a:r>
              <a:rPr dirty="0" sz="600" spc="45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Hospital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900">
                <a:latin typeface="Arial"/>
                <a:cs typeface="Arial"/>
              </a:rPr>
              <a:t>Jason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Chinitz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600" spc="-5" i="1">
                <a:latin typeface="Arial"/>
                <a:cs typeface="Arial"/>
              </a:rPr>
              <a:t>Northwell</a:t>
            </a:r>
            <a:r>
              <a:rPr dirty="0" sz="600" spc="5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Health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900">
                <a:latin typeface="Arial"/>
                <a:cs typeface="Arial"/>
              </a:rPr>
              <a:t>Ignacio </a:t>
            </a:r>
            <a:r>
              <a:rPr dirty="0" sz="900" spc="-5">
                <a:latin typeface="Arial"/>
                <a:cs typeface="Arial"/>
              </a:rPr>
              <a:t>Cruz</a:t>
            </a:r>
            <a:r>
              <a:rPr dirty="0" sz="900" spc="-7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Gonzalez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600" spc="-5" i="1">
                <a:latin typeface="Arial"/>
                <a:cs typeface="Arial"/>
              </a:rPr>
              <a:t>Hospital </a:t>
            </a:r>
            <a:r>
              <a:rPr dirty="0" sz="600" spc="-10" i="1">
                <a:latin typeface="Arial"/>
                <a:cs typeface="Arial"/>
              </a:rPr>
              <a:t>Clinico</a:t>
            </a:r>
            <a:r>
              <a:rPr dirty="0" sz="600" spc="65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Salamanca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900" spc="-5">
                <a:latin typeface="Arial"/>
                <a:cs typeface="Arial"/>
              </a:rPr>
              <a:t>Mithilesh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Das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600" spc="-5" i="1">
                <a:latin typeface="Arial"/>
                <a:cs typeface="Arial"/>
              </a:rPr>
              <a:t>Methodist Hospital </a:t>
            </a:r>
            <a:r>
              <a:rPr dirty="0" sz="600" i="1">
                <a:latin typeface="Arial"/>
                <a:cs typeface="Arial"/>
              </a:rPr>
              <a:t>of</a:t>
            </a:r>
            <a:r>
              <a:rPr dirty="0" sz="600" spc="5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Indianapolis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900" spc="-5">
                <a:latin typeface="Arial"/>
                <a:cs typeface="Arial"/>
              </a:rPr>
              <a:t>Tom De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Potter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600" spc="-10" i="1">
                <a:latin typeface="Arial"/>
                <a:cs typeface="Arial"/>
              </a:rPr>
              <a:t>Onze </a:t>
            </a:r>
            <a:r>
              <a:rPr dirty="0" sz="600" spc="-5" i="1">
                <a:latin typeface="Arial"/>
                <a:cs typeface="Arial"/>
              </a:rPr>
              <a:t>Lieve Vrouw</a:t>
            </a:r>
            <a:r>
              <a:rPr dirty="0" sz="600" spc="40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Ziekenhuis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900">
                <a:latin typeface="Arial"/>
                <a:cs typeface="Arial"/>
              </a:rPr>
              <a:t>Pascal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Defaye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600" spc="-5" i="1">
                <a:latin typeface="Arial"/>
                <a:cs typeface="Arial"/>
              </a:rPr>
              <a:t>CHU Grenoble </a:t>
            </a:r>
            <a:r>
              <a:rPr dirty="0" sz="600" i="1">
                <a:latin typeface="Arial"/>
                <a:cs typeface="Arial"/>
              </a:rPr>
              <a:t>- </a:t>
            </a:r>
            <a:r>
              <a:rPr dirty="0" sz="600" spc="-5" i="1">
                <a:latin typeface="Arial"/>
                <a:cs typeface="Arial"/>
              </a:rPr>
              <a:t>Hopital</a:t>
            </a:r>
            <a:r>
              <a:rPr dirty="0" sz="600" spc="30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Michallon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900" spc="-5">
                <a:latin typeface="Arial"/>
                <a:cs typeface="Arial"/>
              </a:rPr>
              <a:t>David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Delurgio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600" spc="-5" i="1">
                <a:latin typeface="Arial"/>
                <a:cs typeface="Arial"/>
              </a:rPr>
              <a:t>Emory Saint </a:t>
            </a:r>
            <a:r>
              <a:rPr dirty="0" sz="600" i="1">
                <a:latin typeface="Arial"/>
                <a:cs typeface="Arial"/>
              </a:rPr>
              <a:t>Joseph's</a:t>
            </a:r>
            <a:r>
              <a:rPr dirty="0" sz="600" spc="-15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Hospital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900">
                <a:latin typeface="Arial"/>
                <a:cs typeface="Arial"/>
              </a:rPr>
              <a:t>J.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Deville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600" i="1">
                <a:latin typeface="Arial"/>
                <a:cs typeface="Arial"/>
              </a:rPr>
              <a:t>The Heart </a:t>
            </a:r>
            <a:r>
              <a:rPr dirty="0" sz="600" spc="-5" i="1">
                <a:latin typeface="Arial"/>
                <a:cs typeface="Arial"/>
              </a:rPr>
              <a:t>Hospital Baylor</a:t>
            </a:r>
            <a:r>
              <a:rPr dirty="0" sz="600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Plano</a:t>
            </a:r>
            <a:endParaRPr sz="600">
              <a:latin typeface="Arial"/>
              <a:cs typeface="Arial"/>
            </a:endParaRPr>
          </a:p>
          <a:p>
            <a:pPr marL="17145">
              <a:lnSpc>
                <a:spcPct val="100000"/>
              </a:lnSpc>
              <a:spcBef>
                <a:spcPts val="45"/>
              </a:spcBef>
            </a:pPr>
            <a:r>
              <a:rPr dirty="0" sz="900">
                <a:latin typeface="Arial"/>
                <a:cs typeface="Arial"/>
              </a:rPr>
              <a:t>Luigi </a:t>
            </a:r>
            <a:r>
              <a:rPr dirty="0" sz="900" spc="-5">
                <a:latin typeface="Arial"/>
                <a:cs typeface="Arial"/>
              </a:rPr>
              <a:t>Di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Biase</a:t>
            </a:r>
            <a:endParaRPr sz="900">
              <a:latin typeface="Arial"/>
              <a:cs typeface="Arial"/>
            </a:endParaRPr>
          </a:p>
          <a:p>
            <a:pPr marL="17145">
              <a:lnSpc>
                <a:spcPct val="100000"/>
              </a:lnSpc>
              <a:spcBef>
                <a:spcPts val="75"/>
              </a:spcBef>
            </a:pPr>
            <a:r>
              <a:rPr dirty="0" sz="600" spc="-5" i="1">
                <a:latin typeface="Arial"/>
                <a:cs typeface="Arial"/>
              </a:rPr>
              <a:t>Montefiore Medical</a:t>
            </a:r>
            <a:r>
              <a:rPr dirty="0" sz="600" spc="1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Center</a:t>
            </a:r>
            <a:endParaRPr sz="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70405" y="267080"/>
            <a:ext cx="1389380" cy="246316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dirty="0" sz="900">
                <a:latin typeface="Arial"/>
                <a:cs typeface="Arial"/>
              </a:rPr>
              <a:t>Benjamin</a:t>
            </a:r>
            <a:r>
              <a:rPr dirty="0" sz="900" spc="-4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D'Souza</a:t>
            </a:r>
            <a:endParaRPr sz="900">
              <a:latin typeface="Arial"/>
              <a:cs typeface="Arial"/>
            </a:endParaRPr>
          </a:p>
          <a:p>
            <a:pPr marL="12700" marR="26034">
              <a:lnSpc>
                <a:spcPct val="100000"/>
              </a:lnSpc>
              <a:spcBef>
                <a:spcPts val="75"/>
              </a:spcBef>
            </a:pPr>
            <a:r>
              <a:rPr dirty="0" sz="600" spc="-5" i="1">
                <a:latin typeface="Arial"/>
                <a:cs typeface="Arial"/>
              </a:rPr>
              <a:t>Presbyterian University </a:t>
            </a:r>
            <a:r>
              <a:rPr dirty="0" sz="600" i="1">
                <a:latin typeface="Arial"/>
                <a:cs typeface="Arial"/>
              </a:rPr>
              <a:t>of </a:t>
            </a:r>
            <a:r>
              <a:rPr dirty="0" sz="600" spc="-5" i="1">
                <a:latin typeface="Arial"/>
                <a:cs typeface="Arial"/>
              </a:rPr>
              <a:t>Pennsylvania  </a:t>
            </a:r>
            <a:r>
              <a:rPr dirty="0" sz="600" spc="-5" i="1">
                <a:latin typeface="Arial"/>
                <a:cs typeface="Arial"/>
              </a:rPr>
              <a:t>Medical</a:t>
            </a:r>
            <a:r>
              <a:rPr dirty="0" sz="600" spc="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Center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900" spc="-5">
                <a:latin typeface="Arial"/>
                <a:cs typeface="Arial"/>
              </a:rPr>
              <a:t>Srinivas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Dukkipati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i="1">
                <a:latin typeface="Arial"/>
                <a:cs typeface="Arial"/>
              </a:rPr>
              <a:t>Mount </a:t>
            </a:r>
            <a:r>
              <a:rPr dirty="0" sz="600" spc="-5" i="1">
                <a:latin typeface="Arial"/>
                <a:cs typeface="Arial"/>
              </a:rPr>
              <a:t>Sinai Medical</a:t>
            </a:r>
            <a:r>
              <a:rPr dirty="0" sz="600" spc="20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Center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900" spc="-5">
                <a:latin typeface="Arial"/>
                <a:cs typeface="Arial"/>
              </a:rPr>
              <a:t>Guillaume</a:t>
            </a:r>
            <a:r>
              <a:rPr dirty="0" sz="900" spc="-3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Duthoit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 i="1">
                <a:latin typeface="Arial"/>
                <a:cs typeface="Arial"/>
              </a:rPr>
              <a:t>Hospital de la</a:t>
            </a:r>
            <a:r>
              <a:rPr dirty="0" sz="600" spc="30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Pitie-alpetriere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900" spc="-5">
                <a:latin typeface="Arial"/>
                <a:cs typeface="Arial"/>
              </a:rPr>
              <a:t>Henning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Ebelt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 i="1">
                <a:latin typeface="Arial"/>
                <a:cs typeface="Arial"/>
              </a:rPr>
              <a:t>Catholic Hospital "St. Johann</a:t>
            </a:r>
            <a:r>
              <a:rPr dirty="0" sz="600" spc="65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Nepomuk"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900">
                <a:latin typeface="Arial"/>
                <a:cs typeface="Arial"/>
              </a:rPr>
              <a:t>Joachim</a:t>
            </a:r>
            <a:r>
              <a:rPr dirty="0" sz="900" spc="-3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Ehrlich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 i="1">
                <a:latin typeface="Arial"/>
                <a:cs typeface="Arial"/>
              </a:rPr>
              <a:t>St. Josefs-Hospital</a:t>
            </a:r>
            <a:r>
              <a:rPr dirty="0" sz="600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GmbH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900" spc="-5">
                <a:latin typeface="Arial"/>
                <a:cs typeface="Arial"/>
              </a:rPr>
              <a:t>Meyer</a:t>
            </a:r>
            <a:r>
              <a:rPr dirty="0" sz="900" spc="1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Elbaz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dirty="0" sz="600" i="1">
                <a:latin typeface="Arial"/>
                <a:cs typeface="Arial"/>
              </a:rPr>
              <a:t>Centre </a:t>
            </a:r>
            <a:r>
              <a:rPr dirty="0" sz="600" spc="-5" i="1">
                <a:latin typeface="Arial"/>
                <a:cs typeface="Arial"/>
              </a:rPr>
              <a:t>Hopital Universitaire</a:t>
            </a:r>
            <a:r>
              <a:rPr dirty="0" sz="600" spc="55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Rangueil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z="900">
                <a:latin typeface="Arial"/>
                <a:cs typeface="Arial"/>
              </a:rPr>
              <a:t>Romain</a:t>
            </a:r>
            <a:r>
              <a:rPr dirty="0" sz="900" spc="-3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Eschalier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dirty="0" sz="600" spc="-5" i="1">
                <a:latin typeface="Arial"/>
                <a:cs typeface="Arial"/>
              </a:rPr>
              <a:t>CHRU de</a:t>
            </a:r>
            <a:r>
              <a:rPr dirty="0" sz="600" spc="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Clermont-Ferrand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z="900" spc="-5">
                <a:latin typeface="Arial"/>
                <a:cs typeface="Arial"/>
              </a:rPr>
              <a:t>Rodrigo Estévez</a:t>
            </a:r>
            <a:r>
              <a:rPr dirty="0" sz="900" spc="-3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Loureiro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dirty="0" sz="600" spc="-5" i="1">
                <a:latin typeface="Arial"/>
                <a:cs typeface="Arial"/>
              </a:rPr>
              <a:t>Hospital Alvaro</a:t>
            </a:r>
            <a:r>
              <a:rPr dirty="0" sz="600" spc="25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Cunqueiro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z="900">
                <a:latin typeface="Arial"/>
                <a:cs typeface="Arial"/>
              </a:rPr>
              <a:t>Scott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Ewing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dirty="0" sz="600" spc="-5" i="1">
                <a:latin typeface="Arial"/>
                <a:cs typeface="Arial"/>
              </a:rPr>
              <a:t>HeartPlace Mid-Cities</a:t>
            </a:r>
            <a:r>
              <a:rPr dirty="0" sz="600" spc="50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EP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z="900" spc="-5">
                <a:latin typeface="Arial"/>
                <a:cs typeface="Arial"/>
              </a:rPr>
              <a:t>Robert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Feldman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191" y="2764993"/>
            <a:ext cx="2190750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600" spc="-5" i="1">
                <a:latin typeface="Arial"/>
                <a:cs typeface="Arial"/>
              </a:rPr>
              <a:t>Lankenau Institute </a:t>
            </a:r>
            <a:r>
              <a:rPr dirty="0" sz="600" i="1">
                <a:latin typeface="Arial"/>
                <a:cs typeface="Arial"/>
              </a:rPr>
              <a:t>for </a:t>
            </a:r>
            <a:r>
              <a:rPr dirty="0" sz="600" spc="-5" i="1">
                <a:latin typeface="Arial"/>
                <a:cs typeface="Arial"/>
              </a:rPr>
              <a:t>Medical Research </a:t>
            </a:r>
            <a:r>
              <a:rPr dirty="0" baseline="37037" sz="900" spc="-7" i="1">
                <a:latin typeface="Arial"/>
                <a:cs typeface="Arial"/>
              </a:rPr>
              <a:t>AdventHealth</a:t>
            </a:r>
            <a:r>
              <a:rPr dirty="0" baseline="37037" sz="900" spc="-52" i="1">
                <a:latin typeface="Arial"/>
                <a:cs typeface="Arial"/>
              </a:rPr>
              <a:t> </a:t>
            </a:r>
            <a:r>
              <a:rPr dirty="0" baseline="37037" sz="900" i="1">
                <a:latin typeface="Arial"/>
                <a:cs typeface="Arial"/>
              </a:rPr>
              <a:t>Ocala</a:t>
            </a:r>
            <a:endParaRPr baseline="37037"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63421" y="2804541"/>
            <a:ext cx="8953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Arial"/>
                <a:cs typeface="Arial"/>
              </a:rPr>
              <a:t>Federico</a:t>
            </a:r>
            <a:r>
              <a:rPr dirty="0" sz="900" spc="-9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Ferraris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63421" y="3035300"/>
            <a:ext cx="1482725" cy="18637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715"/>
              </a:lnSpc>
              <a:spcBef>
                <a:spcPts val="100"/>
              </a:spcBef>
            </a:pPr>
            <a:r>
              <a:rPr dirty="0" sz="600" spc="-5" i="1">
                <a:latin typeface="Arial"/>
                <a:cs typeface="Arial"/>
              </a:rPr>
              <a:t>Salute e della </a:t>
            </a:r>
            <a:r>
              <a:rPr dirty="0" sz="600" spc="-10" i="1">
                <a:latin typeface="Arial"/>
                <a:cs typeface="Arial"/>
              </a:rPr>
              <a:t>Scienza </a:t>
            </a:r>
            <a:r>
              <a:rPr dirty="0" sz="600" spc="-5" i="1">
                <a:latin typeface="Arial"/>
                <a:cs typeface="Arial"/>
              </a:rPr>
              <a:t>di</a:t>
            </a:r>
            <a:r>
              <a:rPr dirty="0" sz="600" spc="75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Torino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1075"/>
              </a:lnSpc>
            </a:pPr>
            <a:r>
              <a:rPr dirty="0" sz="900">
                <a:latin typeface="Arial"/>
                <a:cs typeface="Arial"/>
              </a:rPr>
              <a:t>James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Freeman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715"/>
              </a:lnSpc>
              <a:spcBef>
                <a:spcPts val="15"/>
              </a:spcBef>
            </a:pPr>
            <a:r>
              <a:rPr dirty="0" sz="600" spc="-5" i="1">
                <a:latin typeface="Arial"/>
                <a:cs typeface="Arial"/>
              </a:rPr>
              <a:t>Yale University School </a:t>
            </a:r>
            <a:r>
              <a:rPr dirty="0" sz="600" i="1">
                <a:latin typeface="Arial"/>
                <a:cs typeface="Arial"/>
              </a:rPr>
              <a:t>of</a:t>
            </a:r>
            <a:r>
              <a:rPr dirty="0" sz="600" spc="40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Medicine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1075"/>
              </a:lnSpc>
            </a:pPr>
            <a:r>
              <a:rPr dirty="0" sz="900">
                <a:latin typeface="Arial"/>
                <a:cs typeface="Arial"/>
              </a:rPr>
              <a:t>Daniel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Friedman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715"/>
              </a:lnSpc>
              <a:spcBef>
                <a:spcPts val="20"/>
              </a:spcBef>
            </a:pPr>
            <a:r>
              <a:rPr dirty="0" sz="600" spc="-5" i="1">
                <a:latin typeface="Arial"/>
                <a:cs typeface="Arial"/>
              </a:rPr>
              <a:t>Manatee Memorial</a:t>
            </a:r>
            <a:r>
              <a:rPr dirty="0" sz="600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Hospital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1075"/>
              </a:lnSpc>
            </a:pPr>
            <a:r>
              <a:rPr dirty="0" sz="900">
                <a:latin typeface="Arial"/>
                <a:cs typeface="Arial"/>
              </a:rPr>
              <a:t>Wissam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Gharib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715"/>
              </a:lnSpc>
              <a:spcBef>
                <a:spcPts val="20"/>
              </a:spcBef>
            </a:pPr>
            <a:r>
              <a:rPr dirty="0" sz="600" spc="-5" i="1">
                <a:latin typeface="Arial"/>
                <a:cs typeface="Arial"/>
              </a:rPr>
              <a:t>Monongalia General</a:t>
            </a:r>
            <a:r>
              <a:rPr dirty="0" sz="600" spc="25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Hospital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1075"/>
              </a:lnSpc>
            </a:pPr>
            <a:r>
              <a:rPr dirty="0" sz="900" spc="-5">
                <a:latin typeface="Arial"/>
                <a:cs typeface="Arial"/>
              </a:rPr>
              <a:t>Douglas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Gibson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720"/>
              </a:lnSpc>
              <a:spcBef>
                <a:spcPts val="15"/>
              </a:spcBef>
            </a:pPr>
            <a:r>
              <a:rPr dirty="0" sz="600" spc="-5" i="1">
                <a:latin typeface="Arial"/>
                <a:cs typeface="Arial"/>
              </a:rPr>
              <a:t>Scripps Memorial</a:t>
            </a:r>
            <a:r>
              <a:rPr dirty="0" sz="600" spc="20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Hospital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1080"/>
              </a:lnSpc>
            </a:pPr>
            <a:r>
              <a:rPr dirty="0" sz="900">
                <a:latin typeface="Arial"/>
                <a:cs typeface="Arial"/>
              </a:rPr>
              <a:t>Brett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Gidney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720"/>
              </a:lnSpc>
              <a:spcBef>
                <a:spcPts val="15"/>
              </a:spcBef>
            </a:pPr>
            <a:r>
              <a:rPr dirty="0" sz="600" spc="-5" i="1">
                <a:latin typeface="Arial"/>
                <a:cs typeface="Arial"/>
              </a:rPr>
              <a:t>Marian Regional Medical</a:t>
            </a:r>
            <a:r>
              <a:rPr dirty="0" sz="600" spc="50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Center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1080"/>
              </a:lnSpc>
            </a:pPr>
            <a:r>
              <a:rPr dirty="0" sz="900">
                <a:latin typeface="Arial"/>
                <a:cs typeface="Arial"/>
              </a:rPr>
              <a:t>Rakesh</a:t>
            </a:r>
            <a:r>
              <a:rPr dirty="0" sz="900" spc="-2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Gopinathannair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715"/>
              </a:lnSpc>
              <a:spcBef>
                <a:spcPts val="20"/>
              </a:spcBef>
            </a:pPr>
            <a:r>
              <a:rPr dirty="0" sz="600" spc="-5" i="1">
                <a:latin typeface="Arial"/>
                <a:cs typeface="Arial"/>
              </a:rPr>
              <a:t>Kansas City Cardiac Arrhythmia</a:t>
            </a:r>
            <a:r>
              <a:rPr dirty="0" sz="600" spc="55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Research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1075"/>
              </a:lnSpc>
            </a:pPr>
            <a:r>
              <a:rPr dirty="0" sz="900" spc="-5">
                <a:latin typeface="Arial"/>
                <a:cs typeface="Arial"/>
              </a:rPr>
              <a:t>Marek</a:t>
            </a:r>
            <a:r>
              <a:rPr dirty="0" sz="900" spc="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Grygier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715"/>
              </a:lnSpc>
              <a:spcBef>
                <a:spcPts val="20"/>
              </a:spcBef>
            </a:pPr>
            <a:r>
              <a:rPr dirty="0" sz="600" spc="-5" i="1">
                <a:latin typeface="Arial"/>
                <a:cs typeface="Arial"/>
              </a:rPr>
              <a:t>Uniwersytecki </a:t>
            </a:r>
            <a:r>
              <a:rPr dirty="0" sz="600" spc="-10" i="1">
                <a:latin typeface="Arial"/>
                <a:cs typeface="Arial"/>
              </a:rPr>
              <a:t>Szpital Kliniczny </a:t>
            </a:r>
            <a:r>
              <a:rPr dirty="0" sz="600" spc="-5" i="1">
                <a:latin typeface="Arial"/>
                <a:cs typeface="Arial"/>
              </a:rPr>
              <a:t>w</a:t>
            </a:r>
            <a:r>
              <a:rPr dirty="0" sz="600" spc="25" i="1">
                <a:latin typeface="Arial"/>
                <a:cs typeface="Arial"/>
              </a:rPr>
              <a:t> </a:t>
            </a:r>
            <a:r>
              <a:rPr dirty="0" sz="600" spc="-10" i="1">
                <a:latin typeface="Arial"/>
                <a:cs typeface="Arial"/>
              </a:rPr>
              <a:t>Poznaniu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1075"/>
              </a:lnSpc>
            </a:pPr>
            <a:r>
              <a:rPr dirty="0" sz="900" spc="-5">
                <a:latin typeface="Arial"/>
                <a:cs typeface="Arial"/>
              </a:rPr>
              <a:t>Madhukar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Gupta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63421" y="4967427"/>
            <a:ext cx="60452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Arial"/>
                <a:cs typeface="Arial"/>
              </a:rPr>
              <a:t>at </a:t>
            </a:r>
            <a:r>
              <a:rPr dirty="0" sz="600" spc="-5" i="1">
                <a:latin typeface="Arial"/>
                <a:cs typeface="Arial"/>
              </a:rPr>
              <a:t>Christ</a:t>
            </a:r>
            <a:r>
              <a:rPr dirty="0" sz="600" spc="-45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Hospital</a:t>
            </a:r>
            <a:endParaRPr sz="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20314" y="273507"/>
            <a:ext cx="1550670" cy="2693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Arial"/>
                <a:cs typeface="Arial"/>
              </a:rPr>
              <a:t>Terri </a:t>
            </a:r>
            <a:r>
              <a:rPr dirty="0" sz="900">
                <a:latin typeface="Arial"/>
                <a:cs typeface="Arial"/>
              </a:rPr>
              <a:t>Hall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715"/>
              </a:lnSpc>
              <a:spcBef>
                <a:spcPts val="20"/>
              </a:spcBef>
            </a:pPr>
            <a:r>
              <a:rPr dirty="0" sz="600" spc="-5" i="1">
                <a:latin typeface="Arial"/>
                <a:cs typeface="Arial"/>
              </a:rPr>
              <a:t>Advara</a:t>
            </a:r>
            <a:r>
              <a:rPr dirty="0" sz="600" i="1">
                <a:latin typeface="Arial"/>
                <a:cs typeface="Arial"/>
              </a:rPr>
              <a:t> HeartCare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1075"/>
              </a:lnSpc>
            </a:pPr>
            <a:r>
              <a:rPr dirty="0" sz="900">
                <a:latin typeface="Arial"/>
                <a:cs typeface="Arial"/>
              </a:rPr>
              <a:t>Russell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Heath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715"/>
              </a:lnSpc>
              <a:spcBef>
                <a:spcPts val="20"/>
              </a:spcBef>
            </a:pPr>
            <a:r>
              <a:rPr dirty="0" sz="600" spc="-5" i="1">
                <a:latin typeface="Arial"/>
                <a:cs typeface="Arial"/>
              </a:rPr>
              <a:t>Medical </a:t>
            </a:r>
            <a:r>
              <a:rPr dirty="0" sz="600" i="1">
                <a:latin typeface="Arial"/>
                <a:cs typeface="Arial"/>
              </a:rPr>
              <a:t>Center of the </a:t>
            </a:r>
            <a:r>
              <a:rPr dirty="0" sz="600" spc="-5" i="1">
                <a:latin typeface="Arial"/>
                <a:cs typeface="Arial"/>
              </a:rPr>
              <a:t>Rockies</a:t>
            </a:r>
            <a:r>
              <a:rPr dirty="0" sz="600" spc="5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(Loveland)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1075"/>
              </a:lnSpc>
            </a:pPr>
            <a:r>
              <a:rPr dirty="0" sz="900">
                <a:latin typeface="Arial"/>
                <a:cs typeface="Arial"/>
              </a:rPr>
              <a:t>Jeffrey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Heslop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720"/>
              </a:lnSpc>
              <a:spcBef>
                <a:spcPts val="15"/>
              </a:spcBef>
            </a:pPr>
            <a:r>
              <a:rPr dirty="0" sz="600" spc="-5" i="1">
                <a:latin typeface="Arial"/>
                <a:cs typeface="Arial"/>
              </a:rPr>
              <a:t>St. Alphonsus Regional Medical</a:t>
            </a:r>
            <a:r>
              <a:rPr dirty="0" sz="600" spc="50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Center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1080"/>
              </a:lnSpc>
            </a:pPr>
            <a:r>
              <a:rPr dirty="0" sz="900" spc="-5">
                <a:latin typeface="Arial"/>
                <a:cs typeface="Arial"/>
              </a:rPr>
              <a:t>Michael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Ho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715"/>
              </a:lnSpc>
              <a:spcBef>
                <a:spcPts val="20"/>
              </a:spcBef>
            </a:pPr>
            <a:r>
              <a:rPr dirty="0" sz="600" spc="-5" i="1">
                <a:latin typeface="Arial"/>
                <a:cs typeface="Arial"/>
              </a:rPr>
              <a:t>Kaiser Permanente Santa Clara Medical</a:t>
            </a:r>
            <a:r>
              <a:rPr dirty="0" sz="600" spc="70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Cen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1075"/>
              </a:lnSpc>
            </a:pPr>
            <a:r>
              <a:rPr dirty="0" sz="900" spc="-5">
                <a:latin typeface="Arial"/>
                <a:cs typeface="Arial"/>
              </a:rPr>
              <a:t>Ivan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Ho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715"/>
              </a:lnSpc>
              <a:spcBef>
                <a:spcPts val="15"/>
              </a:spcBef>
            </a:pPr>
            <a:r>
              <a:rPr dirty="0" sz="600" spc="-5" i="1">
                <a:latin typeface="Arial"/>
                <a:cs typeface="Arial"/>
              </a:rPr>
              <a:t>University </a:t>
            </a:r>
            <a:r>
              <a:rPr dirty="0" sz="600" i="1">
                <a:latin typeface="Arial"/>
                <a:cs typeface="Arial"/>
              </a:rPr>
              <a:t>of </a:t>
            </a:r>
            <a:r>
              <a:rPr dirty="0" sz="600" spc="-5" i="1">
                <a:latin typeface="Arial"/>
                <a:cs typeface="Arial"/>
              </a:rPr>
              <a:t>Southern California</a:t>
            </a:r>
            <a:r>
              <a:rPr dirty="0" sz="600" spc="55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Hospital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1075"/>
              </a:lnSpc>
            </a:pPr>
            <a:r>
              <a:rPr dirty="0" sz="900">
                <a:latin typeface="Arial"/>
                <a:cs typeface="Arial"/>
              </a:rPr>
              <a:t>John</a:t>
            </a:r>
            <a:r>
              <a:rPr dirty="0" sz="900" spc="-10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Holshouser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715"/>
              </a:lnSpc>
              <a:spcBef>
                <a:spcPts val="20"/>
              </a:spcBef>
            </a:pPr>
            <a:r>
              <a:rPr dirty="0" sz="600" spc="-5" i="1">
                <a:latin typeface="Arial"/>
                <a:cs typeface="Arial"/>
              </a:rPr>
              <a:t>Carolinas Medical</a:t>
            </a:r>
            <a:r>
              <a:rPr dirty="0" sz="600" spc="-10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Center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1075"/>
              </a:lnSpc>
            </a:pPr>
            <a:r>
              <a:rPr dirty="0" sz="900" spc="-5">
                <a:latin typeface="Arial"/>
                <a:cs typeface="Arial"/>
              </a:rPr>
              <a:t>Rodney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Horton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720"/>
              </a:lnSpc>
              <a:spcBef>
                <a:spcPts val="15"/>
              </a:spcBef>
            </a:pPr>
            <a:r>
              <a:rPr dirty="0" sz="600" spc="-5" i="1">
                <a:latin typeface="Arial"/>
                <a:cs typeface="Arial"/>
              </a:rPr>
              <a:t>Texas Cardiac Arrhythmia</a:t>
            </a:r>
            <a:r>
              <a:rPr dirty="0" sz="600" spc="2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Research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1080"/>
              </a:lnSpc>
            </a:pPr>
            <a:r>
              <a:rPr dirty="0" sz="900" spc="-5">
                <a:latin typeface="Arial"/>
                <a:cs typeface="Arial"/>
              </a:rPr>
              <a:t>Troy</a:t>
            </a:r>
            <a:r>
              <a:rPr dirty="0" sz="900">
                <a:latin typeface="Arial"/>
                <a:cs typeface="Arial"/>
              </a:rPr>
              <a:t> Hounshell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720"/>
              </a:lnSpc>
              <a:spcBef>
                <a:spcPts val="15"/>
              </a:spcBef>
            </a:pPr>
            <a:r>
              <a:rPr dirty="0" sz="600" i="1">
                <a:latin typeface="Arial"/>
                <a:cs typeface="Arial"/>
              </a:rPr>
              <a:t>Iowa Heart</a:t>
            </a:r>
            <a:r>
              <a:rPr dirty="0" sz="600" spc="-1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Center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1080"/>
              </a:lnSpc>
            </a:pPr>
            <a:r>
              <a:rPr dirty="0" sz="900">
                <a:latin typeface="Arial"/>
                <a:cs typeface="Arial"/>
              </a:rPr>
              <a:t>Astrid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Hummel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715"/>
              </a:lnSpc>
              <a:spcBef>
                <a:spcPts val="15"/>
              </a:spcBef>
            </a:pPr>
            <a:r>
              <a:rPr dirty="0" sz="600" spc="-5" i="1">
                <a:latin typeface="Arial"/>
                <a:cs typeface="Arial"/>
              </a:rPr>
              <a:t>Universitaetsmedizin</a:t>
            </a:r>
            <a:r>
              <a:rPr dirty="0" sz="600" spc="45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Greifswald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1075"/>
              </a:lnSpc>
            </a:pPr>
            <a:r>
              <a:rPr dirty="0" sz="900">
                <a:latin typeface="Arial"/>
                <a:cs typeface="Arial"/>
              </a:rPr>
              <a:t>Jose Luis</a:t>
            </a:r>
            <a:r>
              <a:rPr dirty="0" sz="900" spc="-5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Ibáñez-Criado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715"/>
              </a:lnSpc>
              <a:spcBef>
                <a:spcPts val="20"/>
              </a:spcBef>
            </a:pPr>
            <a:r>
              <a:rPr dirty="0" sz="600" spc="-5" i="1">
                <a:latin typeface="Arial"/>
                <a:cs typeface="Arial"/>
              </a:rPr>
              <a:t>Hospital General</a:t>
            </a:r>
            <a:r>
              <a:rPr dirty="0" sz="600" spc="20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Universitario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1075"/>
              </a:lnSpc>
            </a:pPr>
            <a:r>
              <a:rPr dirty="0" sz="900">
                <a:latin typeface="Arial"/>
                <a:cs typeface="Arial"/>
              </a:rPr>
              <a:t>Ziad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Issa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715"/>
              </a:lnSpc>
              <a:spcBef>
                <a:spcPts val="20"/>
              </a:spcBef>
            </a:pPr>
            <a:r>
              <a:rPr dirty="0" sz="600" spc="-5" i="1">
                <a:latin typeface="Arial"/>
                <a:cs typeface="Arial"/>
              </a:rPr>
              <a:t>St. </a:t>
            </a:r>
            <a:r>
              <a:rPr dirty="0" sz="600" i="1">
                <a:latin typeface="Arial"/>
                <a:cs typeface="Arial"/>
              </a:rPr>
              <a:t>John's</a:t>
            </a:r>
            <a:r>
              <a:rPr dirty="0" sz="600" spc="-25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Hospital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1075"/>
              </a:lnSpc>
            </a:pPr>
            <a:r>
              <a:rPr dirty="0" sz="900" spc="-5">
                <a:latin typeface="Arial"/>
                <a:cs typeface="Arial"/>
              </a:rPr>
              <a:t>Vivek</a:t>
            </a:r>
            <a:r>
              <a:rPr dirty="0" sz="900" spc="-1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Iyer</a:t>
            </a:r>
            <a:endParaRPr sz="900">
              <a:latin typeface="Arial"/>
              <a:cs typeface="Arial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4557521" y="29115"/>
          <a:ext cx="4682490" cy="5069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2159"/>
                <a:gridCol w="1332230"/>
                <a:gridCol w="1307464"/>
              </a:tblGrid>
              <a:tr h="131829">
                <a:tc>
                  <a:txBody>
                    <a:bodyPr/>
                    <a:lstStyle/>
                    <a:p>
                      <a:pPr>
                        <a:lnSpc>
                          <a:spcPts val="860"/>
                        </a:lnSpc>
                        <a:spcBef>
                          <a:spcPts val="75"/>
                        </a:spcBef>
                      </a:pPr>
                      <a:r>
                        <a:rPr dirty="0" sz="1400">
                          <a:latin typeface="Arial Black"/>
                          <a:cs typeface="Arial Black"/>
                        </a:rPr>
                        <a:t>gators, </a:t>
                      </a:r>
                      <a:r>
                        <a:rPr dirty="0" sz="1400" spc="-5">
                          <a:latin typeface="Arial Black"/>
                          <a:cs typeface="Arial Black"/>
                        </a:rPr>
                        <a:t>Sites, </a:t>
                      </a:r>
                      <a:r>
                        <a:rPr dirty="0" sz="1400">
                          <a:latin typeface="Arial Black"/>
                          <a:cs typeface="Arial Black"/>
                        </a:rPr>
                        <a:t>and</a:t>
                      </a:r>
                      <a:r>
                        <a:rPr dirty="0" sz="1400" spc="-70">
                          <a:latin typeface="Arial Black"/>
                          <a:cs typeface="Arial Black"/>
                        </a:rPr>
                        <a:t> </a:t>
                      </a:r>
                      <a:r>
                        <a:rPr dirty="0" sz="1400" spc="-15">
                          <a:latin typeface="Arial Black"/>
                          <a:cs typeface="Arial Black"/>
                        </a:rPr>
                        <a:t>Pati</a:t>
                      </a:r>
                      <a:endParaRPr sz="1400">
                        <a:latin typeface="Arial Black"/>
                        <a:cs typeface="Arial Black"/>
                      </a:endParaRPr>
                    </a:p>
                  </a:txBody>
                  <a:tcPr marL="0" marR="0" marB="0" marT="9525"/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860"/>
                        </a:lnSpc>
                        <a:spcBef>
                          <a:spcPts val="75"/>
                        </a:spcBef>
                      </a:pPr>
                      <a:r>
                        <a:rPr dirty="0" sz="1400">
                          <a:latin typeface="Arial Black"/>
                          <a:cs typeface="Arial Black"/>
                        </a:rPr>
                        <a:t>ents</a:t>
                      </a:r>
                      <a:endParaRPr sz="1400">
                        <a:latin typeface="Arial Black"/>
                        <a:cs typeface="Arial Black"/>
                      </a:endParaRPr>
                    </a:p>
                  </a:txBody>
                  <a:tcPr marL="0" marR="0" marB="0" marT="9525"/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94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Claudio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Tondo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93779"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640"/>
                        </a:lnSpc>
                      </a:pPr>
                      <a:r>
                        <a:rPr dirty="0" sz="600" i="1">
                          <a:latin typeface="Arial"/>
                          <a:cs typeface="Arial"/>
                        </a:rPr>
                        <a:t>Centro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Cardiologico</a:t>
                      </a:r>
                      <a:r>
                        <a:rPr dirty="0" sz="600" spc="3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10" i="1">
                          <a:latin typeface="Arial"/>
                          <a:cs typeface="Arial"/>
                        </a:rPr>
                        <a:t>Monzino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7762">
                <a:tc>
                  <a:txBody>
                    <a:bodyPr/>
                    <a:lstStyle/>
                    <a:p>
                      <a:pPr marL="127000" marR="39370">
                        <a:lnSpc>
                          <a:spcPts val="815"/>
                        </a:lnSpc>
                        <a:spcBef>
                          <a:spcPts val="25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Dhanunjaya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Lakkireddy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marL="4445">
                        <a:lnSpc>
                          <a:spcPts val="815"/>
                        </a:lnSpc>
                        <a:spcBef>
                          <a:spcPts val="25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Bryan Raybuck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31750"/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030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Thomas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Wallace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94144">
                <a:tc>
                  <a:txBody>
                    <a:bodyPr/>
                    <a:lstStyle/>
                    <a:p>
                      <a:pPr marL="127000" marR="39370">
                        <a:lnSpc>
                          <a:spcPts val="455"/>
                        </a:lnSpc>
                        <a:spcBef>
                          <a:spcPts val="185"/>
                        </a:spcBef>
                      </a:pPr>
                      <a:r>
                        <a:rPr dirty="0" sz="600" i="1">
                          <a:latin typeface="Arial"/>
                          <a:cs typeface="Arial"/>
                        </a:rPr>
                        <a:t>Overland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Park Regional Medical</a:t>
                      </a:r>
                      <a:r>
                        <a:rPr dirty="0" sz="600" spc="3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Center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23495"/>
                </a:tc>
                <a:tc>
                  <a:txBody>
                    <a:bodyPr/>
                    <a:lstStyle/>
                    <a:p>
                      <a:pPr marL="4445">
                        <a:lnSpc>
                          <a:spcPts val="455"/>
                        </a:lnSpc>
                        <a:spcBef>
                          <a:spcPts val="185"/>
                        </a:spcBef>
                      </a:pPr>
                      <a:r>
                        <a:rPr dirty="0" sz="600" i="1">
                          <a:latin typeface="Arial"/>
                          <a:cs typeface="Arial"/>
                        </a:rPr>
                        <a:t>West </a:t>
                      </a:r>
                      <a:r>
                        <a:rPr dirty="0" sz="600" spc="-10" i="1">
                          <a:latin typeface="Arial"/>
                          <a:cs typeface="Arial"/>
                        </a:rPr>
                        <a:t>Virginia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University</a:t>
                      </a:r>
                      <a:r>
                        <a:rPr dirty="0" sz="600" spc="-9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Hospitals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23495"/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605"/>
                        </a:lnSpc>
                      </a:pPr>
                      <a:r>
                        <a:rPr dirty="0" sz="600" i="1">
                          <a:latin typeface="Arial"/>
                          <a:cs typeface="Arial"/>
                        </a:rPr>
                        <a:t>Heart </a:t>
                      </a:r>
                      <a:r>
                        <a:rPr dirty="0" sz="600" spc="-10" i="1">
                          <a:latin typeface="Arial"/>
                          <a:cs typeface="Arial"/>
                        </a:rPr>
                        <a:t>Clinic</a:t>
                      </a:r>
                      <a:r>
                        <a:rPr dirty="0" sz="600" spc="3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Arkansas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35963">
                <a:tc>
                  <a:txBody>
                    <a:bodyPr/>
                    <a:lstStyle/>
                    <a:p>
                      <a:pPr marL="127000" marR="39370">
                        <a:lnSpc>
                          <a:spcPts val="815"/>
                        </a:lnSpc>
                        <a:spcBef>
                          <a:spcPts val="15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Nicolas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Lellouche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 marL="4445">
                        <a:lnSpc>
                          <a:spcPts val="815"/>
                        </a:lnSpc>
                        <a:spcBef>
                          <a:spcPts val="15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Eathar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Razak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94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Stanislav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Weiner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0477">
                <a:tc>
                  <a:txBody>
                    <a:bodyPr/>
                    <a:lstStyle/>
                    <a:p>
                      <a:pPr marL="127000" marR="39370">
                        <a:lnSpc>
                          <a:spcPts val="665"/>
                        </a:lnSpc>
                        <a:spcBef>
                          <a:spcPts val="185"/>
                        </a:spcBef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CHU Henri</a:t>
                      </a:r>
                      <a:r>
                        <a:rPr dirty="0" sz="600" spc="1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Mondor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23495"/>
                </a:tc>
                <a:tc>
                  <a:txBody>
                    <a:bodyPr/>
                    <a:lstStyle/>
                    <a:p>
                      <a:pPr marL="4445">
                        <a:lnSpc>
                          <a:spcPts val="665"/>
                        </a:lnSpc>
                        <a:spcBef>
                          <a:spcPts val="185"/>
                        </a:spcBef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CHI Franciscan Health</a:t>
                      </a:r>
                      <a:r>
                        <a:rPr dirty="0" sz="600" spc="1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System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23495"/>
                </a:tc>
                <a:tc rowSpan="2">
                  <a:txBody>
                    <a:bodyPr/>
                    <a:lstStyle/>
                    <a:p>
                      <a:pPr marL="27305">
                        <a:lnSpc>
                          <a:spcPts val="605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Christus Trinity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Mother Frances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27305">
                        <a:lnSpc>
                          <a:spcPts val="665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Health System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53212">
                <a:tc rowSpan="2">
                  <a:txBody>
                    <a:bodyPr/>
                    <a:lstStyle/>
                    <a:p>
                      <a:pPr marL="127000" marR="39370">
                        <a:lnSpc>
                          <a:spcPts val="97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Moussa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Mansour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4445">
                        <a:lnSpc>
                          <a:spcPts val="97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Madhu Reddy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8300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27305">
                        <a:lnSpc>
                          <a:spcPts val="97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Mark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 Willcox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53340">
                <a:tc rowSpan="2">
                  <a:txBody>
                    <a:bodyPr/>
                    <a:lstStyle/>
                    <a:p>
                      <a:pPr marL="127000" marR="39370">
                        <a:lnSpc>
                          <a:spcPts val="640"/>
                        </a:lnSpc>
                      </a:pPr>
                      <a:r>
                        <a:rPr dirty="0" sz="600" i="1">
                          <a:latin typeface="Arial"/>
                          <a:cs typeface="Arial"/>
                        </a:rPr>
                        <a:t>Massachusetts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600" spc="-2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Hospital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4445">
                        <a:lnSpc>
                          <a:spcPts val="640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University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Kansas</a:t>
                      </a:r>
                      <a:r>
                        <a:rPr dirty="0" sz="600" spc="2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Hospital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043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27305">
                        <a:lnSpc>
                          <a:spcPts val="635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Alaska Regional</a:t>
                      </a:r>
                      <a:r>
                        <a:rPr dirty="0" sz="600" spc="3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Hospital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53212">
                <a:tc rowSpan="2">
                  <a:txBody>
                    <a:bodyPr/>
                    <a:lstStyle/>
                    <a:p>
                      <a:pPr marL="127000" marR="39370">
                        <a:lnSpc>
                          <a:spcPts val="97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Eloi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Marijon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4445">
                        <a:lnSpc>
                          <a:spcPts val="97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James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Reiss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8313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27305">
                        <a:lnSpc>
                          <a:spcPts val="97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Stephan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Willems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53213">
                <a:tc rowSpan="3">
                  <a:txBody>
                    <a:bodyPr/>
                    <a:lstStyle/>
                    <a:p>
                      <a:pPr algn="ctr" marR="41910">
                        <a:lnSpc>
                          <a:spcPts val="695"/>
                        </a:lnSpc>
                      </a:pPr>
                      <a:r>
                        <a:rPr dirty="0" sz="600" i="1">
                          <a:latin typeface="Arial"/>
                          <a:cs typeface="Arial"/>
                        </a:rPr>
                        <a:t>ter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European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Georges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Pompidou Hospital, and</a:t>
                      </a:r>
                      <a:r>
                        <a:rPr dirty="0" sz="600" spc="2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Cardiology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algn="ctr" marL="6350" marR="39370">
                        <a:lnSpc>
                          <a:spcPts val="455"/>
                        </a:lnSpc>
                      </a:pPr>
                      <a:r>
                        <a:rPr dirty="0" sz="600" i="1">
                          <a:latin typeface="Arial"/>
                          <a:cs typeface="Arial"/>
                        </a:rPr>
                        <a:t>Department,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European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Georges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Pompidou Hospital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4445">
                        <a:lnSpc>
                          <a:spcPts val="640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PeaceHealth Southwest</a:t>
                      </a:r>
                      <a:r>
                        <a:rPr dirty="0" sz="600" spc="1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Medical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056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27305">
                        <a:lnSpc>
                          <a:spcPts val="695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Asklepios </a:t>
                      </a:r>
                      <a:r>
                        <a:rPr dirty="0" sz="600" spc="-10" i="1">
                          <a:latin typeface="Arial"/>
                          <a:cs typeface="Arial"/>
                        </a:rPr>
                        <a:t>Klinik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Saint</a:t>
                      </a:r>
                      <a:r>
                        <a:rPr dirty="0" sz="600" spc="-7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Georg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6499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4445">
                        <a:lnSpc>
                          <a:spcPts val="97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Ashish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Sadhu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1348">
                <a:tc rowSpan="2">
                  <a:txBody>
                    <a:bodyPr/>
                    <a:lstStyle/>
                    <a:p>
                      <a:pPr marL="127000" marR="39370">
                        <a:lnSpc>
                          <a:spcPts val="810"/>
                        </a:lnSpc>
                        <a:spcBef>
                          <a:spcPts val="16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George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Mark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032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27305">
                        <a:lnSpc>
                          <a:spcPts val="940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Alan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Wimmer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6437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0320"/>
                </a:tc>
                <a:tc rowSpan="2">
                  <a:txBody>
                    <a:bodyPr/>
                    <a:lstStyle/>
                    <a:p>
                      <a:pPr marL="4445">
                        <a:lnSpc>
                          <a:spcPts val="695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Phoenix Cardiovascular</a:t>
                      </a:r>
                      <a:r>
                        <a:rPr dirty="0" sz="600" spc="5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Research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4445">
                        <a:lnSpc>
                          <a:spcPts val="455"/>
                        </a:lnSpc>
                      </a:pPr>
                      <a:r>
                        <a:rPr dirty="0" sz="600" i="1">
                          <a:latin typeface="Arial"/>
                          <a:cs typeface="Arial"/>
                        </a:rPr>
                        <a:t>Group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94399">
                <a:tc>
                  <a:txBody>
                    <a:bodyPr/>
                    <a:lstStyle/>
                    <a:p>
                      <a:pPr marL="127000" marR="39370">
                        <a:lnSpc>
                          <a:spcPts val="455"/>
                        </a:lnSpc>
                        <a:spcBef>
                          <a:spcPts val="185"/>
                        </a:spcBef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Cardiovascular Associates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of the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Delaware</a:t>
                      </a:r>
                      <a:r>
                        <a:rPr dirty="0" sz="600" spc="6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Valley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23495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605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St.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Luke's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Hospital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Kansas City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35884">
                <a:tc>
                  <a:txBody>
                    <a:bodyPr/>
                    <a:lstStyle/>
                    <a:p>
                      <a:pPr marL="127000" marR="39370">
                        <a:lnSpc>
                          <a:spcPts val="810"/>
                        </a:lnSpc>
                        <a:spcBef>
                          <a:spcPts val="15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Felix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Meincke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 marL="4445">
                        <a:lnSpc>
                          <a:spcPts val="810"/>
                        </a:lnSpc>
                        <a:spcBef>
                          <a:spcPts val="15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Moeen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Saleem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94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Christopher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Woods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94239">
                <a:tc>
                  <a:txBody>
                    <a:bodyPr/>
                    <a:lstStyle/>
                    <a:p>
                      <a:pPr marL="127000" marR="39370">
                        <a:lnSpc>
                          <a:spcPts val="455"/>
                        </a:lnSpc>
                        <a:spcBef>
                          <a:spcPts val="185"/>
                        </a:spcBef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Allgemeines Krankenhaus</a:t>
                      </a:r>
                      <a:r>
                        <a:rPr dirty="0" sz="600" spc="5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Altona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23495"/>
                </a:tc>
                <a:tc>
                  <a:txBody>
                    <a:bodyPr/>
                    <a:lstStyle/>
                    <a:p>
                      <a:pPr marL="4445">
                        <a:lnSpc>
                          <a:spcPts val="455"/>
                        </a:lnSpc>
                        <a:spcBef>
                          <a:spcPts val="185"/>
                        </a:spcBef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Edward Hospital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23495"/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605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Mills Peninsula Health</a:t>
                      </a:r>
                      <a:r>
                        <a:rPr dirty="0" sz="600" spc="4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Services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35868">
                <a:tc>
                  <a:txBody>
                    <a:bodyPr/>
                    <a:lstStyle/>
                    <a:p>
                      <a:pPr marL="127000" marR="39370">
                        <a:lnSpc>
                          <a:spcPts val="810"/>
                        </a:lnSpc>
                        <a:spcBef>
                          <a:spcPts val="15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William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Michael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Mellana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 marL="4445">
                        <a:lnSpc>
                          <a:spcPts val="810"/>
                        </a:lnSpc>
                        <a:spcBef>
                          <a:spcPts val="15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Walid</a:t>
                      </a:r>
                      <a:r>
                        <a:rPr dirty="0" sz="9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Saliba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94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Vamsee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Yaganti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0572">
                <a:tc>
                  <a:txBody>
                    <a:bodyPr/>
                    <a:lstStyle/>
                    <a:p>
                      <a:pPr marL="127000" marR="39370">
                        <a:lnSpc>
                          <a:spcPts val="665"/>
                        </a:lnSpc>
                        <a:spcBef>
                          <a:spcPts val="185"/>
                        </a:spcBef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MyMichigan Medical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Center</a:t>
                      </a:r>
                      <a:r>
                        <a:rPr dirty="0" sz="600" spc="4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Midland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23495"/>
                </a:tc>
                <a:tc>
                  <a:txBody>
                    <a:bodyPr/>
                    <a:lstStyle/>
                    <a:p>
                      <a:pPr marL="4445">
                        <a:lnSpc>
                          <a:spcPts val="665"/>
                        </a:lnSpc>
                        <a:spcBef>
                          <a:spcPts val="185"/>
                        </a:spcBef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Cleveland</a:t>
                      </a:r>
                      <a:r>
                        <a:rPr dirty="0" sz="600" spc="2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10" i="1">
                          <a:latin typeface="Arial"/>
                          <a:cs typeface="Arial"/>
                        </a:rPr>
                        <a:t>Clinic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23495"/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605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St.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Mark's</a:t>
                      </a:r>
                      <a:r>
                        <a:rPr dirty="0" sz="600" spc="-3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Hospital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36153">
                <a:tc>
                  <a:txBody>
                    <a:bodyPr/>
                    <a:lstStyle/>
                    <a:p>
                      <a:pPr marL="127000" marR="39370">
                        <a:lnSpc>
                          <a:spcPts val="969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Brad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Mikaelian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445">
                        <a:lnSpc>
                          <a:spcPts val="969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Carlos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Sanchez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rowSpan="7">
                  <a:txBody>
                    <a:bodyPr/>
                    <a:lstStyle/>
                    <a:p>
                      <a:pPr marL="26670" marR="11938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dirty="0" sz="800" spc="25" i="1">
                          <a:latin typeface="Trebuchet MS"/>
                          <a:cs typeface="Trebuchet MS"/>
                        </a:rPr>
                        <a:t>BSC: </a:t>
                      </a:r>
                      <a:r>
                        <a:rPr dirty="0" sz="800" spc="-10">
                          <a:latin typeface="Tahoma"/>
                          <a:cs typeface="Tahoma"/>
                        </a:rPr>
                        <a:t>Whitney </a:t>
                      </a:r>
                      <a:r>
                        <a:rPr dirty="0" sz="800" spc="-5">
                          <a:latin typeface="Tahoma"/>
                          <a:cs typeface="Tahoma"/>
                        </a:rPr>
                        <a:t>Anderson,  </a:t>
                      </a:r>
                      <a:r>
                        <a:rPr dirty="0" sz="800" spc="-10">
                          <a:latin typeface="Tahoma"/>
                          <a:cs typeface="Tahoma"/>
                        </a:rPr>
                        <a:t>Anne</a:t>
                      </a:r>
                      <a:r>
                        <a:rPr dirty="0" sz="800" spc="-1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800" spc="5">
                          <a:latin typeface="Tahoma"/>
                          <a:cs typeface="Tahoma"/>
                        </a:rPr>
                        <a:t>Cornaille,</a:t>
                      </a:r>
                      <a:r>
                        <a:rPr dirty="0" sz="800" spc="-10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800" spc="10">
                          <a:latin typeface="Tahoma"/>
                          <a:cs typeface="Tahoma"/>
                        </a:rPr>
                        <a:t>Lis</a:t>
                      </a:r>
                      <a:r>
                        <a:rPr dirty="0" sz="800" spc="-10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800" spc="5">
                          <a:latin typeface="Tahoma"/>
                          <a:cs typeface="Tahoma"/>
                        </a:rPr>
                        <a:t>Gabin,  </a:t>
                      </a:r>
                      <a:r>
                        <a:rPr dirty="0" sz="800" spc="-10">
                          <a:latin typeface="Tahoma"/>
                          <a:cs typeface="Tahoma"/>
                        </a:rPr>
                        <a:t>Erin</a:t>
                      </a:r>
                      <a:r>
                        <a:rPr dirty="0" sz="800" spc="-10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800" spc="-5">
                          <a:latin typeface="Tahoma"/>
                          <a:cs typeface="Tahoma"/>
                        </a:rPr>
                        <a:t>Hynes,</a:t>
                      </a:r>
                      <a:r>
                        <a:rPr dirty="0" sz="800" spc="-10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800" spc="-10">
                          <a:latin typeface="Tahoma"/>
                          <a:cs typeface="Tahoma"/>
                        </a:rPr>
                        <a:t>Robert</a:t>
                      </a:r>
                      <a:r>
                        <a:rPr dirty="0" sz="800" spc="-1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800">
                          <a:latin typeface="Tahoma"/>
                          <a:cs typeface="Tahoma"/>
                        </a:rPr>
                        <a:t>Shipley  </a:t>
                      </a:r>
                      <a:r>
                        <a:rPr dirty="0" sz="800" spc="10">
                          <a:latin typeface="Tahoma"/>
                          <a:cs typeface="Tahoma"/>
                        </a:rPr>
                        <a:t>Elisa </a:t>
                      </a:r>
                      <a:r>
                        <a:rPr dirty="0" sz="800">
                          <a:latin typeface="Tahoma"/>
                          <a:cs typeface="Tahoma"/>
                        </a:rPr>
                        <a:t>Vireca, </a:t>
                      </a:r>
                      <a:r>
                        <a:rPr dirty="0" sz="800" spc="-10">
                          <a:latin typeface="Tahoma"/>
                          <a:cs typeface="Tahoma"/>
                        </a:rPr>
                        <a:t>Hong </a:t>
                      </a:r>
                      <a:r>
                        <a:rPr dirty="0" sz="800" spc="-15">
                          <a:latin typeface="Tahoma"/>
                          <a:cs typeface="Tahoma"/>
                        </a:rPr>
                        <a:t>Wang,  </a:t>
                      </a:r>
                      <a:r>
                        <a:rPr dirty="0" sz="800" spc="5">
                          <a:latin typeface="Tahoma"/>
                          <a:cs typeface="Tahoma"/>
                        </a:rPr>
                        <a:t>Kellie</a:t>
                      </a:r>
                      <a:r>
                        <a:rPr dirty="0" sz="800" spc="-8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800" spc="5">
                          <a:latin typeface="Tahoma"/>
                          <a:cs typeface="Tahoma"/>
                        </a:rPr>
                        <a:t>Windle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45719"/>
                </a:tc>
              </a:tr>
              <a:tr h="93779">
                <a:tc>
                  <a:txBody>
                    <a:bodyPr/>
                    <a:lstStyle/>
                    <a:p>
                      <a:pPr marL="127000" marR="39370">
                        <a:lnSpc>
                          <a:spcPts val="640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Memorial</a:t>
                      </a:r>
                      <a:r>
                        <a:rPr dirty="0" sz="600" spc="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Hospital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4445">
                        <a:lnSpc>
                          <a:spcPts val="695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OhioHealth Research and</a:t>
                      </a:r>
                      <a:r>
                        <a:rPr dirty="0" sz="600" spc="4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Innovation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4445">
                        <a:lnSpc>
                          <a:spcPts val="665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Institute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-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Riverside Methodist</a:t>
                      </a:r>
                      <a:r>
                        <a:rPr dirty="0" sz="600" spc="3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Hospital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5719"/>
                </a:tc>
              </a:tr>
              <a:tr h="91439">
                <a:tc rowSpan="2">
                  <a:txBody>
                    <a:bodyPr/>
                    <a:lstStyle/>
                    <a:p>
                      <a:pPr marL="127000" marR="39370">
                        <a:lnSpc>
                          <a:spcPts val="97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Suneet</a:t>
                      </a:r>
                      <a:r>
                        <a:rPr dirty="0" sz="9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Mittal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5719"/>
                </a:tc>
              </a:tr>
              <a:tr h="4490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4445">
                        <a:lnSpc>
                          <a:spcPts val="980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Boris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Schmidt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5719"/>
                </a:tc>
              </a:tr>
              <a:tr h="92229">
                <a:tc>
                  <a:txBody>
                    <a:bodyPr/>
                    <a:lstStyle/>
                    <a:p>
                      <a:pPr marL="127000" marR="39370">
                        <a:lnSpc>
                          <a:spcPts val="625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Valley</a:t>
                      </a:r>
                      <a:r>
                        <a:rPr dirty="0" sz="600" spc="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Hospital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5719"/>
                </a:tc>
              </a:tr>
              <a:tr h="137736">
                <a:tc>
                  <a:txBody>
                    <a:bodyPr/>
                    <a:lstStyle/>
                    <a:p>
                      <a:pPr marL="127000" marR="39370">
                        <a:lnSpc>
                          <a:spcPts val="98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Devi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Nair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rowSpan="3">
                  <a:txBody>
                    <a:bodyPr/>
                    <a:lstStyle/>
                    <a:p>
                      <a:pPr marL="4445">
                        <a:lnSpc>
                          <a:spcPts val="690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Cardioangiologisches</a:t>
                      </a:r>
                      <a:r>
                        <a:rPr dirty="0" sz="600" spc="5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Centrum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4445" marR="280035">
                        <a:lnSpc>
                          <a:spcPct val="100000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Bethanien, Agaplesion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Markus 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Krankenhaus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5719"/>
                </a:tc>
              </a:tr>
              <a:tr h="71808">
                <a:tc>
                  <a:txBody>
                    <a:bodyPr/>
                    <a:lstStyle/>
                    <a:p>
                      <a:pPr marL="127000" marR="39370">
                        <a:lnSpc>
                          <a:spcPts val="465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St. Bernard's Medical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 Center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5719"/>
                </a:tc>
              </a:tr>
              <a:tr h="66325">
                <a:tc rowSpan="3">
                  <a:txBody>
                    <a:bodyPr/>
                    <a:lstStyle/>
                    <a:p>
                      <a:pPr marL="127000" marR="39370">
                        <a:lnSpc>
                          <a:spcPts val="1025"/>
                        </a:lnSpc>
                        <a:spcBef>
                          <a:spcPts val="12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Jens Erik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Nielsen-Kudsk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524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26670">
                        <a:lnSpc>
                          <a:spcPts val="819"/>
                        </a:lnSpc>
                      </a:pPr>
                      <a:r>
                        <a:rPr dirty="0" sz="800" spc="50" i="1">
                          <a:latin typeface="Trebuchet MS"/>
                          <a:cs typeface="Trebuchet MS"/>
                        </a:rPr>
                        <a:t>CRO</a:t>
                      </a:r>
                      <a:r>
                        <a:rPr dirty="0" sz="800" spc="-114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800" spc="-70">
                          <a:latin typeface="Tahoma"/>
                          <a:cs typeface="Tahoma"/>
                        </a:rPr>
                        <a:t>– </a:t>
                      </a:r>
                      <a:r>
                        <a:rPr dirty="0" sz="800" spc="-25">
                          <a:latin typeface="Tahoma"/>
                          <a:cs typeface="Tahoma"/>
                        </a:rPr>
                        <a:t>Iqvia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0"/>
                </a:tc>
              </a:tr>
              <a:tr h="5024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5240"/>
                </a:tc>
                <a:tc rowSpan="3">
                  <a:txBody>
                    <a:bodyPr/>
                    <a:lstStyle/>
                    <a:p>
                      <a:pPr marL="4445">
                        <a:lnSpc>
                          <a:spcPts val="97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Steffen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Schnupp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171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524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5">
                  <a:txBody>
                    <a:bodyPr/>
                    <a:lstStyle/>
                    <a:p>
                      <a:pPr marL="26670">
                        <a:lnSpc>
                          <a:spcPts val="905"/>
                        </a:lnSpc>
                      </a:pPr>
                      <a:r>
                        <a:rPr dirty="0" sz="800" spc="5" i="1">
                          <a:latin typeface="Trebuchet MS"/>
                          <a:cs typeface="Trebuchet MS"/>
                        </a:rPr>
                        <a:t>Core </a:t>
                      </a:r>
                      <a:r>
                        <a:rPr dirty="0" sz="800" i="1">
                          <a:latin typeface="Trebuchet MS"/>
                          <a:cs typeface="Trebuchet MS"/>
                        </a:rPr>
                        <a:t>Lab </a:t>
                      </a:r>
                      <a:r>
                        <a:rPr dirty="0" sz="800" spc="-20">
                          <a:latin typeface="Tahoma"/>
                          <a:cs typeface="Tahoma"/>
                        </a:rPr>
                        <a:t>-</a:t>
                      </a:r>
                      <a:r>
                        <a:rPr dirty="0" sz="800" spc="-12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800" spc="-5">
                          <a:latin typeface="Tahoma"/>
                          <a:cs typeface="Tahoma"/>
                        </a:rPr>
                        <a:t>MedStar,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26670">
                        <a:lnSpc>
                          <a:spcPts val="960"/>
                        </a:lnSpc>
                      </a:pPr>
                      <a:r>
                        <a:rPr dirty="0" sz="800" spc="-5">
                          <a:latin typeface="Tahoma"/>
                          <a:cs typeface="Tahoma"/>
                        </a:rPr>
                        <a:t>Director: </a:t>
                      </a:r>
                      <a:r>
                        <a:rPr dirty="0" sz="800" spc="5">
                          <a:latin typeface="Tahoma"/>
                          <a:cs typeface="Tahoma"/>
                        </a:rPr>
                        <a:t>Federico</a:t>
                      </a:r>
                      <a:r>
                        <a:rPr dirty="0" sz="800" spc="-204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800" spc="15">
                          <a:latin typeface="Tahoma"/>
                          <a:cs typeface="Tahoma"/>
                        </a:rPr>
                        <a:t>Asch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0"/>
                </a:tc>
              </a:tr>
              <a:tr h="44386">
                <a:tc rowSpan="2">
                  <a:txBody>
                    <a:bodyPr/>
                    <a:lstStyle/>
                    <a:p>
                      <a:pPr marL="127000" marR="39370">
                        <a:lnSpc>
                          <a:spcPts val="640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Aarhus University</a:t>
                      </a:r>
                      <a:r>
                        <a:rPr dirty="0" sz="600" spc="2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Hospital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939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4445">
                        <a:lnSpc>
                          <a:spcPts val="640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Klinikum Coburg</a:t>
                      </a:r>
                      <a:r>
                        <a:rPr dirty="0" sz="600" spc="3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GmbH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4386">
                <a:tc rowSpan="2">
                  <a:txBody>
                    <a:bodyPr/>
                    <a:lstStyle/>
                    <a:p>
                      <a:pPr marL="127000" marR="39370">
                        <a:lnSpc>
                          <a:spcPts val="79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Luis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Nombela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943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4445">
                        <a:lnSpc>
                          <a:spcPts val="97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Brian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Schuler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904">
                <a:tc rowSpan="2">
                  <a:txBody>
                    <a:bodyPr/>
                    <a:lstStyle/>
                    <a:p>
                      <a:pPr marL="127000" marR="39370">
                        <a:lnSpc>
                          <a:spcPts val="665"/>
                        </a:lnSpc>
                        <a:spcBef>
                          <a:spcPts val="150"/>
                        </a:spcBef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Hospital </a:t>
                      </a:r>
                      <a:r>
                        <a:rPr dirty="0" sz="600" spc="-10" i="1">
                          <a:latin typeface="Arial"/>
                          <a:cs typeface="Arial"/>
                        </a:rPr>
                        <a:t>Clinico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San</a:t>
                      </a:r>
                      <a:r>
                        <a:rPr dirty="0" sz="600" spc="-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Carlos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1905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12">
                  <a:txBody>
                    <a:bodyPr/>
                    <a:lstStyle/>
                    <a:p>
                      <a:pPr marL="26670">
                        <a:lnSpc>
                          <a:spcPts val="860"/>
                        </a:lnSpc>
                      </a:pPr>
                      <a:r>
                        <a:rPr dirty="0" sz="800" spc="-20" i="1">
                          <a:latin typeface="Trebuchet MS"/>
                          <a:cs typeface="Trebuchet MS"/>
                        </a:rPr>
                        <a:t>Steering </a:t>
                      </a:r>
                      <a:r>
                        <a:rPr dirty="0" sz="800" spc="-15" i="1">
                          <a:latin typeface="Trebuchet MS"/>
                          <a:cs typeface="Trebuchet MS"/>
                        </a:rPr>
                        <a:t>Committee</a:t>
                      </a:r>
                      <a:r>
                        <a:rPr dirty="0" sz="800" spc="-200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800" spc="-20" i="1">
                          <a:latin typeface="Trebuchet MS"/>
                          <a:cs typeface="Trebuchet MS"/>
                        </a:rPr>
                        <a:t>-</a:t>
                      </a:r>
                      <a:endParaRPr sz="800">
                        <a:latin typeface="Trebuchet MS"/>
                        <a:cs typeface="Trebuchet MS"/>
                      </a:endParaRPr>
                    </a:p>
                    <a:p>
                      <a:pPr marL="26670" marR="207645">
                        <a:lnSpc>
                          <a:spcPct val="100000"/>
                        </a:lnSpc>
                      </a:pPr>
                      <a:r>
                        <a:rPr dirty="0" sz="800" spc="15">
                          <a:latin typeface="Tahoma"/>
                          <a:cs typeface="Tahoma"/>
                        </a:rPr>
                        <a:t>Lucas </a:t>
                      </a:r>
                      <a:r>
                        <a:rPr dirty="0" sz="800">
                          <a:latin typeface="Tahoma"/>
                          <a:cs typeface="Tahoma"/>
                        </a:rPr>
                        <a:t>Boersma, Rahul  </a:t>
                      </a:r>
                      <a:r>
                        <a:rPr dirty="0" sz="800" spc="5">
                          <a:latin typeface="Tahoma"/>
                          <a:cs typeface="Tahoma"/>
                        </a:rPr>
                        <a:t>Doshi,</a:t>
                      </a:r>
                      <a:r>
                        <a:rPr dirty="0" sz="800" spc="-13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800" spc="-30">
                          <a:latin typeface="Tahoma"/>
                          <a:cs typeface="Tahoma"/>
                        </a:rPr>
                        <a:t>Jeff</a:t>
                      </a:r>
                      <a:r>
                        <a:rPr dirty="0" sz="800" spc="-1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800" spc="-5">
                          <a:latin typeface="Tahoma"/>
                          <a:cs typeface="Tahoma"/>
                        </a:rPr>
                        <a:t>Healey,</a:t>
                      </a:r>
                      <a:r>
                        <a:rPr dirty="0" sz="800" spc="-9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800" spc="5">
                          <a:latin typeface="Tahoma"/>
                          <a:cs typeface="Tahoma"/>
                        </a:rPr>
                        <a:t>Wael  </a:t>
                      </a:r>
                      <a:r>
                        <a:rPr dirty="0" sz="800" spc="-20">
                          <a:latin typeface="Tahoma"/>
                          <a:cs typeface="Tahoma"/>
                        </a:rPr>
                        <a:t>Jaber,</a:t>
                      </a:r>
                      <a:r>
                        <a:rPr dirty="0" sz="800" spc="-13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800" spc="15">
                          <a:latin typeface="Tahoma"/>
                          <a:cs typeface="Tahoma"/>
                        </a:rPr>
                        <a:t>Moussa</a:t>
                      </a:r>
                      <a:r>
                        <a:rPr dirty="0" sz="800" spc="-12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800">
                          <a:latin typeface="Tahoma"/>
                          <a:cs typeface="Tahoma"/>
                        </a:rPr>
                        <a:t>Mansour,  </a:t>
                      </a:r>
                      <a:r>
                        <a:rPr dirty="0" sz="800" spc="-10">
                          <a:latin typeface="Tahoma"/>
                          <a:cs typeface="Tahoma"/>
                        </a:rPr>
                        <a:t>Karen </a:t>
                      </a:r>
                      <a:r>
                        <a:rPr dirty="0" sz="800" spc="10">
                          <a:latin typeface="Tahoma"/>
                          <a:cs typeface="Tahoma"/>
                        </a:rPr>
                        <a:t>Phillips, </a:t>
                      </a:r>
                      <a:r>
                        <a:rPr dirty="0" sz="800" spc="15">
                          <a:latin typeface="Tahoma"/>
                          <a:cs typeface="Tahoma"/>
                        </a:rPr>
                        <a:t>Claudio  </a:t>
                      </a:r>
                      <a:r>
                        <a:rPr dirty="0" sz="800" spc="-15">
                          <a:latin typeface="Tahoma"/>
                          <a:cs typeface="Tahoma"/>
                        </a:rPr>
                        <a:t>Tondo, Vivek</a:t>
                      </a:r>
                      <a:r>
                        <a:rPr dirty="0" sz="800" spc="-204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800" spc="-10">
                          <a:latin typeface="Tahoma"/>
                          <a:cs typeface="Tahoma"/>
                        </a:rPr>
                        <a:t>Reddy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0"/>
                </a:tc>
              </a:tr>
              <a:tr h="4926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9050"/>
                </a:tc>
                <a:tc rowSpan="2">
                  <a:txBody>
                    <a:bodyPr/>
                    <a:lstStyle/>
                    <a:p>
                      <a:pPr marL="4445">
                        <a:lnSpc>
                          <a:spcPts val="635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Wellspan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Health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4323">
                <a:tc rowSpan="2">
                  <a:txBody>
                    <a:bodyPr/>
                    <a:lstStyle/>
                    <a:p>
                      <a:pPr marL="127000" marR="39370">
                        <a:lnSpc>
                          <a:spcPts val="97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Jeffrey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Olson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9202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4445">
                        <a:lnSpc>
                          <a:spcPts val="97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Manish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Shah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4323">
                <a:tc rowSpan="3">
                  <a:txBody>
                    <a:bodyPr/>
                    <a:lstStyle/>
                    <a:p>
                      <a:pPr marL="127000" marR="39370">
                        <a:lnSpc>
                          <a:spcPts val="695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St Vincent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Heart Center of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Indiana,</a:t>
                      </a:r>
                      <a:r>
                        <a:rPr dirty="0" sz="600" spc="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Indianapolis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127000" marR="39370">
                        <a:lnSpc>
                          <a:spcPts val="665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Carmel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9377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445">
                        <a:lnSpc>
                          <a:spcPts val="640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Washington Hospital</a:t>
                      </a:r>
                      <a:r>
                        <a:rPr dirty="0" sz="600" spc="2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Center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11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4445">
                        <a:lnSpc>
                          <a:spcPts val="97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Sidharth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Shah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89100">
                <a:tc rowSpan="2">
                  <a:txBody>
                    <a:bodyPr/>
                    <a:lstStyle/>
                    <a:p>
                      <a:pPr marL="127000" marR="39370">
                        <a:lnSpc>
                          <a:spcPts val="97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Ahmed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Osman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24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4445">
                        <a:lnSpc>
                          <a:spcPts val="640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Rex Hospital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6535">
                <a:tc rowSpan="2">
                  <a:txBody>
                    <a:bodyPr/>
                    <a:lstStyle/>
                    <a:p>
                      <a:pPr marL="127000" marR="39370">
                        <a:lnSpc>
                          <a:spcPts val="635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Broward General Medical</a:t>
                      </a:r>
                      <a:r>
                        <a:rPr dirty="0" sz="600" spc="1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Center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697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4445">
                        <a:lnSpc>
                          <a:spcPts val="78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Carsten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Skurk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5021">
                <a:tc rowSpan="2">
                  <a:txBody>
                    <a:bodyPr/>
                    <a:lstStyle/>
                    <a:p>
                      <a:pPr marL="127000" marR="39370">
                        <a:lnSpc>
                          <a:spcPts val="97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Saumil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Oza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149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3">
                  <a:txBody>
                    <a:bodyPr/>
                    <a:lstStyle/>
                    <a:p>
                      <a:pPr marL="4445" marR="9715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600" i="1">
                          <a:latin typeface="Arial"/>
                          <a:cs typeface="Arial"/>
                        </a:rPr>
                        <a:t>Deutsches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Herzzentrum der Charité 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(DHZC), Campus Benjamin</a:t>
                      </a:r>
                      <a:r>
                        <a:rPr dirty="0" sz="600" spc="2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Franklin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20955"/>
                </a:tc>
                <a:tc rowSpan="12">
                  <a:txBody>
                    <a:bodyPr/>
                    <a:lstStyle/>
                    <a:p>
                      <a:pPr marL="26670">
                        <a:lnSpc>
                          <a:spcPts val="855"/>
                        </a:lnSpc>
                      </a:pPr>
                      <a:r>
                        <a:rPr dirty="0" sz="800" spc="55" i="1">
                          <a:latin typeface="Trebuchet MS"/>
                          <a:cs typeface="Trebuchet MS"/>
                        </a:rPr>
                        <a:t>DMC</a:t>
                      </a:r>
                      <a:r>
                        <a:rPr dirty="0" sz="800" spc="-90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800" spc="-20">
                          <a:latin typeface="Tahoma"/>
                          <a:cs typeface="Tahoma"/>
                        </a:rPr>
                        <a:t>-</a:t>
                      </a:r>
                      <a:r>
                        <a:rPr dirty="0" sz="800" spc="-8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800" spc="-5">
                          <a:latin typeface="Tahoma"/>
                          <a:cs typeface="Tahoma"/>
                        </a:rPr>
                        <a:t>Joseph</a:t>
                      </a:r>
                      <a:r>
                        <a:rPr dirty="0" sz="800" spc="-12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800" spc="-5">
                          <a:latin typeface="Tahoma"/>
                          <a:cs typeface="Tahoma"/>
                        </a:rPr>
                        <a:t>Kannam,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26670" marR="214629">
                        <a:lnSpc>
                          <a:spcPct val="100000"/>
                        </a:lnSpc>
                      </a:pPr>
                      <a:r>
                        <a:rPr dirty="0" sz="800" spc="5">
                          <a:latin typeface="Tahoma"/>
                          <a:cs typeface="Tahoma"/>
                        </a:rPr>
                        <a:t>Richard </a:t>
                      </a:r>
                      <a:r>
                        <a:rPr dirty="0" sz="800" spc="-10">
                          <a:latin typeface="Tahoma"/>
                          <a:cs typeface="Tahoma"/>
                        </a:rPr>
                        <a:t>Asinger,  </a:t>
                      </a:r>
                      <a:r>
                        <a:rPr dirty="0" sz="800">
                          <a:latin typeface="Tahoma"/>
                          <a:cs typeface="Tahoma"/>
                        </a:rPr>
                        <a:t>Christopher </a:t>
                      </a:r>
                      <a:r>
                        <a:rPr dirty="0" sz="800" spc="-5">
                          <a:latin typeface="Tahoma"/>
                          <a:cs typeface="Tahoma"/>
                        </a:rPr>
                        <a:t>Pulling,  </a:t>
                      </a:r>
                      <a:r>
                        <a:rPr dirty="0" sz="800" spc="-10">
                          <a:latin typeface="Tahoma"/>
                          <a:cs typeface="Tahoma"/>
                        </a:rPr>
                        <a:t>Wendy </a:t>
                      </a:r>
                      <a:r>
                        <a:rPr dirty="0" sz="800" spc="-5">
                          <a:latin typeface="Tahoma"/>
                          <a:cs typeface="Tahoma"/>
                        </a:rPr>
                        <a:t>Shear, Viken  </a:t>
                      </a:r>
                      <a:r>
                        <a:rPr dirty="0" sz="800">
                          <a:latin typeface="Tahoma"/>
                          <a:cs typeface="Tahoma"/>
                        </a:rPr>
                        <a:t>Babikian,</a:t>
                      </a:r>
                      <a:r>
                        <a:rPr dirty="0" sz="800" spc="-16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800" spc="5">
                          <a:latin typeface="Tahoma"/>
                          <a:cs typeface="Tahoma"/>
                        </a:rPr>
                        <a:t>Allan</a:t>
                      </a:r>
                      <a:r>
                        <a:rPr dirty="0" sz="800" spc="-10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800" spc="-20">
                          <a:latin typeface="Tahoma"/>
                          <a:cs typeface="Tahoma"/>
                        </a:rPr>
                        <a:t>Ingenito,  </a:t>
                      </a:r>
                      <a:r>
                        <a:rPr dirty="0" sz="800" spc="-5">
                          <a:latin typeface="Tahoma"/>
                          <a:cs typeface="Tahoma"/>
                        </a:rPr>
                        <a:t>Stephen</a:t>
                      </a:r>
                      <a:r>
                        <a:rPr dirty="0" sz="800" spc="-1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800" spc="5">
                          <a:latin typeface="Tahoma"/>
                          <a:cs typeface="Tahoma"/>
                        </a:rPr>
                        <a:t>Hustead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0"/>
                </a:tc>
              </a:tr>
              <a:tr h="93734">
                <a:tc>
                  <a:txBody>
                    <a:bodyPr/>
                    <a:lstStyle/>
                    <a:p>
                      <a:pPr marL="127000" marR="39370">
                        <a:lnSpc>
                          <a:spcPts val="640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Ascension St. Vincent’s Medical</a:t>
                      </a:r>
                      <a:r>
                        <a:rPr dirty="0" sz="600" spc="6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Center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0955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4348">
                <a:tc rowSpan="2">
                  <a:txBody>
                    <a:bodyPr/>
                    <a:lstStyle/>
                    <a:p>
                      <a:pPr marL="127000" marR="39370">
                        <a:lnSpc>
                          <a:spcPts val="97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Chinmay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Patel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0955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9199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4445">
                        <a:lnSpc>
                          <a:spcPts val="97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Sri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Sundaram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4348">
                <a:tc rowSpan="2">
                  <a:txBody>
                    <a:bodyPr/>
                    <a:lstStyle/>
                    <a:p>
                      <a:pPr marL="127000" marR="39370">
                        <a:lnSpc>
                          <a:spcPts val="640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UPMC Pinnacle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943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4445">
                        <a:lnSpc>
                          <a:spcPts val="635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South Denver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Cardiology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4058">
                <a:tc rowSpan="2">
                  <a:txBody>
                    <a:bodyPr/>
                    <a:lstStyle/>
                    <a:p>
                      <a:pPr marL="127000" marR="39370">
                        <a:lnSpc>
                          <a:spcPts val="969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David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Pederson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9213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4445">
                        <a:lnSpc>
                          <a:spcPts val="97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Vijendra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Swarup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4380">
                <a:tc rowSpan="2">
                  <a:txBody>
                    <a:bodyPr/>
                    <a:lstStyle/>
                    <a:p>
                      <a:pPr marL="127000" marR="39370">
                        <a:lnSpc>
                          <a:spcPts val="640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Cardiology </a:t>
                      </a:r>
                      <a:r>
                        <a:rPr dirty="0" sz="600" spc="-10" i="1">
                          <a:latin typeface="Arial"/>
                          <a:cs typeface="Arial"/>
                        </a:rPr>
                        <a:t>Clinic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San</a:t>
                      </a:r>
                      <a:r>
                        <a:rPr dirty="0" sz="600" spc="-9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Antonio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939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4445">
                        <a:lnSpc>
                          <a:spcPts val="640"/>
                        </a:lnSpc>
                      </a:pPr>
                      <a:r>
                        <a:rPr dirty="0" sz="600" spc="-10" i="1">
                          <a:latin typeface="Arial"/>
                          <a:cs typeface="Arial"/>
                        </a:rPr>
                        <a:t>Arizona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Arrhythmia Research</a:t>
                      </a:r>
                      <a:r>
                        <a:rPr dirty="0" sz="600" spc="5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Center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4348">
                <a:tc rowSpan="3">
                  <a:txBody>
                    <a:bodyPr/>
                    <a:lstStyle/>
                    <a:p>
                      <a:pPr marL="127000" marR="39370">
                        <a:lnSpc>
                          <a:spcPts val="97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Jonathan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Piccini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582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3">
                  <a:txBody>
                    <a:bodyPr/>
                    <a:lstStyle/>
                    <a:p>
                      <a:pPr marL="4445">
                        <a:lnSpc>
                          <a:spcPts val="97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Roland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Tilz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616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8">
                  <a:txBody>
                    <a:bodyPr/>
                    <a:lstStyle/>
                    <a:p>
                      <a:pPr marL="26670">
                        <a:lnSpc>
                          <a:spcPts val="905"/>
                        </a:lnSpc>
                      </a:pPr>
                      <a:r>
                        <a:rPr dirty="0" sz="800" spc="55" i="1">
                          <a:latin typeface="Trebuchet MS"/>
                          <a:cs typeface="Trebuchet MS"/>
                        </a:rPr>
                        <a:t>CEC</a:t>
                      </a:r>
                      <a:r>
                        <a:rPr dirty="0" sz="800" spc="-90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800" spc="-25" i="1">
                          <a:latin typeface="Trebuchet MS"/>
                          <a:cs typeface="Trebuchet MS"/>
                        </a:rPr>
                        <a:t>-</a:t>
                      </a:r>
                      <a:r>
                        <a:rPr dirty="0" sz="800" spc="-100" i="1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800" spc="15">
                          <a:latin typeface="Tahoma"/>
                          <a:cs typeface="Tahoma"/>
                        </a:rPr>
                        <a:t>Michael</a:t>
                      </a:r>
                      <a:r>
                        <a:rPr dirty="0" sz="800" spc="-1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800" spc="5">
                          <a:latin typeface="Tahoma"/>
                          <a:cs typeface="Tahoma"/>
                        </a:rPr>
                        <a:t>Manoles,</a:t>
                      </a:r>
                      <a:endParaRPr sz="800">
                        <a:latin typeface="Tahoma"/>
                        <a:cs typeface="Tahoma"/>
                      </a:endParaRPr>
                    </a:p>
                    <a:p>
                      <a:pPr marL="26670" marR="193040">
                        <a:lnSpc>
                          <a:spcPct val="100000"/>
                        </a:lnSpc>
                      </a:pPr>
                      <a:r>
                        <a:rPr dirty="0" sz="800" spc="-10">
                          <a:latin typeface="Tahoma"/>
                          <a:cs typeface="Tahoma"/>
                        </a:rPr>
                        <a:t>Robert </a:t>
                      </a:r>
                      <a:r>
                        <a:rPr dirty="0" sz="800" spc="-20">
                          <a:latin typeface="Tahoma"/>
                          <a:cs typeface="Tahoma"/>
                        </a:rPr>
                        <a:t>Taylor, </a:t>
                      </a:r>
                      <a:r>
                        <a:rPr dirty="0" sz="800" spc="-5">
                          <a:latin typeface="Tahoma"/>
                          <a:cs typeface="Tahoma"/>
                        </a:rPr>
                        <a:t>Alejandro  </a:t>
                      </a:r>
                      <a:r>
                        <a:rPr dirty="0" sz="800">
                          <a:latin typeface="Tahoma"/>
                          <a:cs typeface="Tahoma"/>
                        </a:rPr>
                        <a:t>Rabinstein, </a:t>
                      </a:r>
                      <a:r>
                        <a:rPr dirty="0" sz="800" spc="-25">
                          <a:latin typeface="Tahoma"/>
                          <a:cs typeface="Tahoma"/>
                        </a:rPr>
                        <a:t>John  </a:t>
                      </a:r>
                      <a:r>
                        <a:rPr dirty="0" sz="800">
                          <a:latin typeface="Tahoma"/>
                          <a:cs typeface="Tahoma"/>
                        </a:rPr>
                        <a:t>Schoenhard, </a:t>
                      </a:r>
                      <a:r>
                        <a:rPr dirty="0" sz="800" spc="-20">
                          <a:latin typeface="Tahoma"/>
                          <a:cs typeface="Tahoma"/>
                        </a:rPr>
                        <a:t>Timothy  </a:t>
                      </a:r>
                      <a:r>
                        <a:rPr dirty="0" sz="800">
                          <a:latin typeface="Tahoma"/>
                          <a:cs typeface="Tahoma"/>
                        </a:rPr>
                        <a:t>Betts,</a:t>
                      </a:r>
                      <a:r>
                        <a:rPr dirty="0" sz="800" spc="-14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800" spc="-10">
                          <a:latin typeface="Tahoma"/>
                          <a:cs typeface="Tahoma"/>
                        </a:rPr>
                        <a:t>Jonathan</a:t>
                      </a:r>
                      <a:r>
                        <a:rPr dirty="0" sz="800" spc="-15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800">
                          <a:latin typeface="Tahoma"/>
                          <a:cs typeface="Tahoma"/>
                        </a:rPr>
                        <a:t>Kleefield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B="0" marT="0"/>
                </a:tc>
              </a:tr>
              <a:tr h="44348">
                <a:tc rowSpan="2">
                  <a:txBody>
                    <a:bodyPr/>
                    <a:lstStyle/>
                    <a:p>
                      <a:pPr marL="127000" marR="39370">
                        <a:lnSpc>
                          <a:spcPts val="640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Duke University Medical</a:t>
                      </a:r>
                      <a:r>
                        <a:rPr dirty="0" sz="600" spc="5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Center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943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4445" marR="212090">
                        <a:lnSpc>
                          <a:spcPts val="720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Universitaetsklinikum Schleswig- 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Holstein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36320">
                <a:tc>
                  <a:txBody>
                    <a:bodyPr/>
                    <a:lstStyle/>
                    <a:p>
                      <a:pPr marL="127000" marR="39370">
                        <a:lnSpc>
                          <a:spcPts val="97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Robert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Pickett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93651">
                <a:tc>
                  <a:txBody>
                    <a:bodyPr/>
                    <a:lstStyle/>
                    <a:p>
                      <a:pPr marL="127000" marR="39370">
                        <a:lnSpc>
                          <a:spcPts val="635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Saint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Thomas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 Health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4445">
                        <a:lnSpc>
                          <a:spcPts val="96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Gery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Tomassoni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1870">
                <a:tc rowSpan="2">
                  <a:txBody>
                    <a:bodyPr/>
                    <a:lstStyle/>
                    <a:p>
                      <a:pPr marL="127000" marR="39370">
                        <a:lnSpc>
                          <a:spcPts val="97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Anil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Rajendra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9447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445">
                        <a:lnSpc>
                          <a:spcPts val="645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Baptist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Health</a:t>
                      </a:r>
                      <a:r>
                        <a:rPr dirty="0" sz="600" spc="1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spc="-5" i="1">
                          <a:latin typeface="Arial"/>
                          <a:cs typeface="Arial"/>
                        </a:rPr>
                        <a:t>Lexington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14698">
                <a:tc>
                  <a:txBody>
                    <a:bodyPr/>
                    <a:lstStyle/>
                    <a:p>
                      <a:pPr marL="127000" marR="39370">
                        <a:lnSpc>
                          <a:spcPts val="695"/>
                        </a:lnSpc>
                      </a:pPr>
                      <a:r>
                        <a:rPr dirty="0" sz="600" spc="-5" i="1">
                          <a:latin typeface="Arial"/>
                          <a:cs typeface="Arial"/>
                        </a:rPr>
                        <a:t>Grandview Medical</a:t>
                      </a:r>
                      <a:r>
                        <a:rPr dirty="0" sz="600" spc="3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Center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79959" y="25653"/>
            <a:ext cx="4376420" cy="2393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"/>
              <a:t>Thank </a:t>
            </a:r>
            <a:r>
              <a:rPr dirty="0" sz="1400" spc="-40"/>
              <a:t>You </a:t>
            </a:r>
            <a:r>
              <a:rPr dirty="0" sz="1400"/>
              <a:t>to the </a:t>
            </a:r>
            <a:r>
              <a:rPr dirty="0" sz="1400" spc="-5"/>
              <a:t>OPTION </a:t>
            </a:r>
            <a:r>
              <a:rPr dirty="0" sz="1400" spc="-15"/>
              <a:t>Trial </a:t>
            </a:r>
            <a:r>
              <a:rPr dirty="0" sz="1400" spc="-20"/>
              <a:t>Team,</a:t>
            </a:r>
            <a:r>
              <a:rPr dirty="0" sz="1400" spc="15"/>
              <a:t> </a:t>
            </a:r>
            <a:r>
              <a:rPr dirty="0" sz="1400" spc="-15"/>
              <a:t>Investi</a:t>
            </a:r>
            <a:endParaRPr sz="1400"/>
          </a:p>
        </p:txBody>
      </p:sp>
      <p:sp>
        <p:nvSpPr>
          <p:cNvPr id="13" name="object 13"/>
          <p:cNvSpPr txBox="1"/>
          <p:nvPr/>
        </p:nvSpPr>
        <p:spPr>
          <a:xfrm>
            <a:off x="1463421" y="2943860"/>
            <a:ext cx="236220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-10" i="1">
                <a:latin typeface="Arial"/>
                <a:cs typeface="Arial"/>
              </a:rPr>
              <a:t>Azienda </a:t>
            </a:r>
            <a:r>
              <a:rPr dirty="0" sz="600" spc="-5" i="1">
                <a:latin typeface="Arial"/>
                <a:cs typeface="Arial"/>
              </a:rPr>
              <a:t>Ospedaliero-Universitaria Citta della Marin General</a:t>
            </a:r>
            <a:r>
              <a:rPr dirty="0" sz="600" spc="-15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Hospital</a:t>
            </a:r>
            <a:endParaRPr sz="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20314" y="3034664"/>
            <a:ext cx="1365250" cy="1772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Arial"/>
                <a:cs typeface="Arial"/>
              </a:rPr>
              <a:t>Sandeep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Jain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715"/>
              </a:lnSpc>
              <a:spcBef>
                <a:spcPts val="15"/>
              </a:spcBef>
            </a:pPr>
            <a:r>
              <a:rPr dirty="0" sz="600" spc="-5" i="1">
                <a:latin typeface="Arial"/>
                <a:cs typeface="Arial"/>
              </a:rPr>
              <a:t>University </a:t>
            </a:r>
            <a:r>
              <a:rPr dirty="0" sz="600" i="1">
                <a:latin typeface="Arial"/>
                <a:cs typeface="Arial"/>
              </a:rPr>
              <a:t>of </a:t>
            </a:r>
            <a:r>
              <a:rPr dirty="0" sz="600" spc="-5" i="1">
                <a:latin typeface="Arial"/>
                <a:cs typeface="Arial"/>
              </a:rPr>
              <a:t>Pittsburgh Medical</a:t>
            </a:r>
            <a:r>
              <a:rPr dirty="0" sz="600" spc="30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Center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1075"/>
              </a:lnSpc>
            </a:pPr>
            <a:r>
              <a:rPr dirty="0" sz="900">
                <a:latin typeface="Arial"/>
                <a:cs typeface="Arial"/>
              </a:rPr>
              <a:t>Charles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Joyner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715"/>
              </a:lnSpc>
              <a:spcBef>
                <a:spcPts val="20"/>
              </a:spcBef>
            </a:pPr>
            <a:r>
              <a:rPr dirty="0" sz="600" spc="-5" i="1">
                <a:latin typeface="Arial"/>
                <a:cs typeface="Arial"/>
              </a:rPr>
              <a:t>Chippenham </a:t>
            </a:r>
            <a:r>
              <a:rPr dirty="0" sz="600" i="1">
                <a:latin typeface="Arial"/>
                <a:cs typeface="Arial"/>
              </a:rPr>
              <a:t>&amp; </a:t>
            </a:r>
            <a:r>
              <a:rPr dirty="0" sz="600" spc="-5" i="1">
                <a:latin typeface="Arial"/>
                <a:cs typeface="Arial"/>
              </a:rPr>
              <a:t>Johnston-Willis</a:t>
            </a:r>
            <a:r>
              <a:rPr dirty="0" sz="600" spc="55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Hospital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1075"/>
              </a:lnSpc>
            </a:pPr>
            <a:r>
              <a:rPr dirty="0" sz="900" spc="-5">
                <a:latin typeface="Arial"/>
                <a:cs typeface="Arial"/>
              </a:rPr>
              <a:t>Arvindh</a:t>
            </a:r>
            <a:r>
              <a:rPr dirty="0" sz="900" spc="-3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Kanagasundram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715"/>
              </a:lnSpc>
              <a:spcBef>
                <a:spcPts val="20"/>
              </a:spcBef>
            </a:pPr>
            <a:r>
              <a:rPr dirty="0" sz="600" spc="-5" i="1">
                <a:latin typeface="Arial"/>
                <a:cs typeface="Arial"/>
              </a:rPr>
              <a:t>Vanderbilt University Medical</a:t>
            </a:r>
            <a:r>
              <a:rPr dirty="0" sz="600" spc="30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Center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1075"/>
              </a:lnSpc>
            </a:pPr>
            <a:r>
              <a:rPr dirty="0" sz="900" spc="-5">
                <a:latin typeface="Arial"/>
                <a:cs typeface="Arial"/>
              </a:rPr>
              <a:t>Narendra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Kanuru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720"/>
              </a:lnSpc>
              <a:spcBef>
                <a:spcPts val="15"/>
              </a:spcBef>
            </a:pPr>
            <a:r>
              <a:rPr dirty="0" sz="600" i="1">
                <a:latin typeface="Arial"/>
                <a:cs typeface="Arial"/>
              </a:rPr>
              <a:t>Wellstar </a:t>
            </a:r>
            <a:r>
              <a:rPr dirty="0" sz="600" spc="-5" i="1">
                <a:latin typeface="Arial"/>
                <a:cs typeface="Arial"/>
              </a:rPr>
              <a:t>Kennestone Hospital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1080"/>
              </a:lnSpc>
            </a:pPr>
            <a:r>
              <a:rPr dirty="0" sz="900">
                <a:latin typeface="Arial"/>
                <a:cs typeface="Arial"/>
              </a:rPr>
              <a:t>Farhat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Khairallah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720"/>
              </a:lnSpc>
              <a:spcBef>
                <a:spcPts val="15"/>
              </a:spcBef>
            </a:pPr>
            <a:r>
              <a:rPr dirty="0" sz="600" spc="-5" i="1">
                <a:latin typeface="Arial"/>
                <a:cs typeface="Arial"/>
              </a:rPr>
              <a:t>Tallahassee Memorial</a:t>
            </a:r>
            <a:r>
              <a:rPr dirty="0" sz="600" spc="10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Hospital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1080"/>
              </a:lnSpc>
            </a:pPr>
            <a:r>
              <a:rPr dirty="0" sz="900">
                <a:latin typeface="Arial"/>
                <a:cs typeface="Arial"/>
              </a:rPr>
              <a:t>Arfaat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Khan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715"/>
              </a:lnSpc>
              <a:spcBef>
                <a:spcPts val="20"/>
              </a:spcBef>
            </a:pPr>
            <a:r>
              <a:rPr dirty="0" sz="600" spc="-5" i="1">
                <a:latin typeface="Arial"/>
                <a:cs typeface="Arial"/>
              </a:rPr>
              <a:t>Henry </a:t>
            </a:r>
            <a:r>
              <a:rPr dirty="0" sz="600" i="1">
                <a:latin typeface="Arial"/>
                <a:cs typeface="Arial"/>
              </a:rPr>
              <a:t>Ford</a:t>
            </a:r>
            <a:r>
              <a:rPr dirty="0" sz="600" spc="-10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Hospital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1075"/>
              </a:lnSpc>
            </a:pPr>
            <a:r>
              <a:rPr dirty="0" sz="900">
                <a:latin typeface="Arial"/>
                <a:cs typeface="Arial"/>
              </a:rPr>
              <a:t>Ammar</a:t>
            </a:r>
            <a:r>
              <a:rPr dirty="0" sz="900" spc="-3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Killu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715"/>
              </a:lnSpc>
              <a:spcBef>
                <a:spcPts val="20"/>
              </a:spcBef>
            </a:pPr>
            <a:r>
              <a:rPr dirty="0" sz="600" i="1">
                <a:latin typeface="Arial"/>
                <a:cs typeface="Arial"/>
              </a:rPr>
              <a:t>Mayo </a:t>
            </a:r>
            <a:r>
              <a:rPr dirty="0" sz="600" spc="-10" i="1">
                <a:latin typeface="Arial"/>
                <a:cs typeface="Arial"/>
              </a:rPr>
              <a:t>Clinic</a:t>
            </a:r>
            <a:r>
              <a:rPr dirty="0" sz="600" spc="30" i="1">
                <a:latin typeface="Arial"/>
                <a:cs typeface="Arial"/>
              </a:rPr>
              <a:t> </a:t>
            </a:r>
            <a:r>
              <a:rPr dirty="0" sz="600" spc="-5" i="1">
                <a:latin typeface="Arial"/>
                <a:cs typeface="Arial"/>
              </a:rPr>
              <a:t>Foundation</a:t>
            </a:r>
            <a:endParaRPr sz="600">
              <a:latin typeface="Arial"/>
              <a:cs typeface="Arial"/>
            </a:endParaRPr>
          </a:p>
          <a:p>
            <a:pPr marL="12700">
              <a:lnSpc>
                <a:spcPts val="1075"/>
              </a:lnSpc>
            </a:pPr>
            <a:r>
              <a:rPr dirty="0" sz="900">
                <a:latin typeface="Arial"/>
                <a:cs typeface="Arial"/>
              </a:rPr>
              <a:t>Jamie</a:t>
            </a:r>
            <a:r>
              <a:rPr dirty="0" sz="900" spc="-2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Kim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20314" y="4783937"/>
            <a:ext cx="838200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-5" i="1">
                <a:latin typeface="Arial"/>
                <a:cs typeface="Arial"/>
              </a:rPr>
              <a:t>Catholic Medical</a:t>
            </a:r>
            <a:r>
              <a:rPr dirty="0" sz="600" i="1">
                <a:latin typeface="Arial"/>
                <a:cs typeface="Arial"/>
              </a:rPr>
              <a:t> Center</a:t>
            </a:r>
            <a:endParaRPr sz="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38021" y="4837582"/>
            <a:ext cx="230124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600" spc="-5" i="1">
                <a:latin typeface="Arial"/>
                <a:cs typeface="Arial"/>
              </a:rPr>
              <a:t>Lindner </a:t>
            </a:r>
            <a:r>
              <a:rPr dirty="0" sz="600" i="1">
                <a:latin typeface="Arial"/>
                <a:cs typeface="Arial"/>
              </a:rPr>
              <a:t>Center for Research and </a:t>
            </a:r>
            <a:r>
              <a:rPr dirty="0" sz="600" spc="-5" i="1">
                <a:latin typeface="Arial"/>
                <a:cs typeface="Arial"/>
              </a:rPr>
              <a:t>Education </a:t>
            </a:r>
            <a:r>
              <a:rPr dirty="0" baseline="-18518" sz="1350" spc="-7">
                <a:latin typeface="Arial"/>
                <a:cs typeface="Arial"/>
              </a:rPr>
              <a:t>Norbert</a:t>
            </a:r>
            <a:r>
              <a:rPr dirty="0" baseline="-18518" sz="1350" spc="44">
                <a:latin typeface="Arial"/>
                <a:cs typeface="Arial"/>
              </a:rPr>
              <a:t> </a:t>
            </a:r>
            <a:r>
              <a:rPr dirty="0" baseline="-18518" sz="1350" spc="-7">
                <a:latin typeface="Arial"/>
                <a:cs typeface="Arial"/>
              </a:rPr>
              <a:t>Klein</a:t>
            </a:r>
            <a:endParaRPr baseline="-18518" sz="13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20314" y="5014366"/>
            <a:ext cx="66230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-5" i="1">
                <a:latin typeface="Arial"/>
                <a:cs typeface="Arial"/>
              </a:rPr>
              <a:t>Klinikum St.</a:t>
            </a:r>
            <a:r>
              <a:rPr dirty="0" sz="600" spc="-30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Georg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25891" y="4767262"/>
            <a:ext cx="0" cy="274320"/>
          </a:xfrm>
          <a:custGeom>
            <a:avLst/>
            <a:gdLst/>
            <a:ahLst/>
            <a:cxnLst/>
            <a:rect l="l" t="t" r="r" b="b"/>
            <a:pathLst>
              <a:path w="0" h="274320">
                <a:moveTo>
                  <a:pt x="0" y="0"/>
                </a:moveTo>
                <a:lnTo>
                  <a:pt x="0" y="273843"/>
                </a:lnTo>
              </a:path>
            </a:pathLst>
          </a:custGeom>
          <a:ln w="6350">
            <a:solidFill>
              <a:srgbClr val="C10D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593708" y="114579"/>
            <a:ext cx="408940" cy="3863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477028" y="4774642"/>
            <a:ext cx="894336" cy="25991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8645779" y="4829047"/>
            <a:ext cx="8255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888888"/>
                </a:solidFill>
                <a:latin typeface="Arial"/>
                <a:cs typeface="Arial"/>
              </a:rPr>
              <a:t>2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61924" y="915162"/>
            <a:ext cx="204216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5">
                <a:solidFill>
                  <a:srgbClr val="C10D1F"/>
                </a:solidFill>
              </a:rPr>
              <a:t>DISCLOSURES</a:t>
            </a:r>
            <a:endParaRPr sz="2000"/>
          </a:p>
        </p:txBody>
      </p:sp>
      <p:sp>
        <p:nvSpPr>
          <p:cNvPr id="7" name="object 7"/>
          <p:cNvSpPr txBox="1"/>
          <p:nvPr/>
        </p:nvSpPr>
        <p:spPr>
          <a:xfrm>
            <a:off x="261924" y="1320190"/>
            <a:ext cx="5068570" cy="561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dirty="0" sz="1600" spc="-10" b="1">
                <a:latin typeface="Calibri"/>
                <a:cs typeface="Calibri"/>
              </a:rPr>
              <a:t>Oussama </a:t>
            </a:r>
            <a:r>
              <a:rPr dirty="0" sz="1600" spc="-5" b="1">
                <a:latin typeface="Calibri"/>
                <a:cs typeface="Calibri"/>
              </a:rPr>
              <a:t>M. </a:t>
            </a:r>
            <a:r>
              <a:rPr dirty="0" sz="1600" spc="-15" b="1">
                <a:latin typeface="Calibri"/>
                <a:cs typeface="Calibri"/>
              </a:rPr>
              <a:t>Wazni, </a:t>
            </a:r>
            <a:r>
              <a:rPr dirty="0" sz="1600" spc="-10" b="1">
                <a:latin typeface="Calibri"/>
                <a:cs typeface="Calibri"/>
              </a:rPr>
              <a:t>MD: Consultant </a:t>
            </a:r>
            <a:r>
              <a:rPr dirty="0" sz="1600" spc="-5" b="1">
                <a:latin typeface="Calibri"/>
                <a:cs typeface="Calibri"/>
              </a:rPr>
              <a:t>and </a:t>
            </a:r>
            <a:r>
              <a:rPr dirty="0" sz="1600" spc="-10" b="1">
                <a:latin typeface="Calibri"/>
                <a:cs typeface="Calibri"/>
              </a:rPr>
              <a:t>Speaker for Boston  </a:t>
            </a:r>
            <a:r>
              <a:rPr dirty="0" sz="1600" spc="-5" b="1">
                <a:latin typeface="Calibri"/>
                <a:cs typeface="Calibri"/>
              </a:rPr>
              <a:t>Scientific and Biosense</a:t>
            </a:r>
            <a:r>
              <a:rPr dirty="0" sz="1600" spc="10" b="1">
                <a:latin typeface="Calibri"/>
                <a:cs typeface="Calibri"/>
              </a:rPr>
              <a:t> </a:t>
            </a:r>
            <a:r>
              <a:rPr dirty="0" sz="1600" spc="-25" b="1">
                <a:latin typeface="Calibri"/>
                <a:cs typeface="Calibri"/>
              </a:rPr>
              <a:t>Webster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1924" y="2052269"/>
            <a:ext cx="3554729" cy="716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b="1">
                <a:solidFill>
                  <a:srgbClr val="AF2A2F"/>
                </a:solidFill>
                <a:latin typeface="Arial"/>
                <a:cs typeface="Arial"/>
              </a:rPr>
              <a:t>The </a:t>
            </a:r>
            <a:r>
              <a:rPr dirty="0" sz="1000" spc="-5" b="1">
                <a:solidFill>
                  <a:srgbClr val="AF2A2F"/>
                </a:solidFill>
                <a:latin typeface="Arial"/>
                <a:cs typeface="Arial"/>
              </a:rPr>
              <a:t>OPTION trial </a:t>
            </a:r>
            <a:r>
              <a:rPr dirty="0" sz="1000" b="1">
                <a:solidFill>
                  <a:srgbClr val="AF2A2F"/>
                </a:solidFill>
                <a:latin typeface="Arial"/>
                <a:cs typeface="Arial"/>
              </a:rPr>
              <a:t>was </a:t>
            </a:r>
            <a:r>
              <a:rPr dirty="0" sz="1000" spc="-5" b="1">
                <a:solidFill>
                  <a:srgbClr val="AF2A2F"/>
                </a:solidFill>
                <a:latin typeface="Arial"/>
                <a:cs typeface="Arial"/>
              </a:rPr>
              <a:t>funded by Boston</a:t>
            </a:r>
            <a:r>
              <a:rPr dirty="0" sz="1000" spc="-70" b="1">
                <a:solidFill>
                  <a:srgbClr val="AF2A2F"/>
                </a:solidFill>
                <a:latin typeface="Arial"/>
                <a:cs typeface="Arial"/>
              </a:rPr>
              <a:t> </a:t>
            </a:r>
            <a:r>
              <a:rPr dirty="0" sz="1000" spc="-5" b="1">
                <a:solidFill>
                  <a:srgbClr val="AF2A2F"/>
                </a:solidFill>
                <a:latin typeface="Arial"/>
                <a:cs typeface="Arial"/>
              </a:rPr>
              <a:t>Scientific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ts val="2120"/>
              </a:lnSpc>
              <a:spcBef>
                <a:spcPts val="220"/>
              </a:spcBef>
            </a:pPr>
            <a:r>
              <a:rPr dirty="0" sz="1000" spc="-5" b="1">
                <a:solidFill>
                  <a:srgbClr val="AF2A2F"/>
                </a:solidFill>
                <a:latin typeface="Arial"/>
                <a:cs typeface="Arial"/>
              </a:rPr>
              <a:t>Independent statistical validation </a:t>
            </a:r>
            <a:r>
              <a:rPr dirty="0" sz="1000" b="1">
                <a:solidFill>
                  <a:srgbClr val="AF2A2F"/>
                </a:solidFill>
                <a:latin typeface="Arial"/>
                <a:cs typeface="Arial"/>
              </a:rPr>
              <a:t>was </a:t>
            </a:r>
            <a:r>
              <a:rPr dirty="0" sz="1000" spc="-5" b="1">
                <a:solidFill>
                  <a:srgbClr val="AF2A2F"/>
                </a:solidFill>
                <a:latin typeface="Arial"/>
                <a:cs typeface="Arial"/>
              </a:rPr>
              <a:t>conducted by  Cleveland Clinic Coordinating Center for Clinical</a:t>
            </a:r>
            <a:r>
              <a:rPr dirty="0" sz="1000" spc="30" b="1">
                <a:solidFill>
                  <a:srgbClr val="AF2A2F"/>
                </a:solidFill>
                <a:latin typeface="Arial"/>
                <a:cs typeface="Arial"/>
              </a:rPr>
              <a:t> </a:t>
            </a:r>
            <a:r>
              <a:rPr dirty="0" sz="1000" spc="-5" b="1">
                <a:solidFill>
                  <a:srgbClr val="AF2A2F"/>
                </a:solidFill>
                <a:latin typeface="Arial"/>
                <a:cs typeface="Arial"/>
              </a:rPr>
              <a:t>Research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456769" y="2459273"/>
            <a:ext cx="2220886" cy="223581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64372" y="367027"/>
            <a:ext cx="6526532" cy="40627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102227" y="4186046"/>
            <a:ext cx="939546" cy="939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097401" y="4181284"/>
            <a:ext cx="949325" cy="949325"/>
          </a:xfrm>
          <a:custGeom>
            <a:avLst/>
            <a:gdLst/>
            <a:ahLst/>
            <a:cxnLst/>
            <a:rect l="l" t="t" r="r" b="b"/>
            <a:pathLst>
              <a:path w="949325" h="949325">
                <a:moveTo>
                  <a:pt x="0" y="949070"/>
                </a:moveTo>
                <a:lnTo>
                  <a:pt x="949071" y="949070"/>
                </a:lnTo>
                <a:lnTo>
                  <a:pt x="949071" y="0"/>
                </a:lnTo>
                <a:lnTo>
                  <a:pt x="0" y="0"/>
                </a:lnTo>
                <a:lnTo>
                  <a:pt x="0" y="949070"/>
                </a:lnTo>
                <a:close/>
              </a:path>
            </a:pathLst>
          </a:custGeom>
          <a:ln w="9525">
            <a:solidFill>
              <a:srgbClr val="0D0D0D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44239" y="2968244"/>
            <a:ext cx="73660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>
                <a:latin typeface="Arial"/>
                <a:cs typeface="Arial"/>
              </a:rPr>
              <a:t>#</a:t>
            </a:r>
            <a:r>
              <a:rPr dirty="0" sz="1500" spc="-5">
                <a:latin typeface="Arial"/>
                <a:cs typeface="Arial"/>
              </a:rPr>
              <a:t>AH</a:t>
            </a:r>
            <a:r>
              <a:rPr dirty="0" sz="1500" spc="-10">
                <a:latin typeface="Arial"/>
                <a:cs typeface="Arial"/>
              </a:rPr>
              <a:t>A</a:t>
            </a:r>
            <a:r>
              <a:rPr dirty="0" sz="1500">
                <a:latin typeface="Arial"/>
                <a:cs typeface="Arial"/>
              </a:rPr>
              <a:t>2</a:t>
            </a:r>
            <a:r>
              <a:rPr dirty="0" sz="1500" spc="-5">
                <a:latin typeface="Arial"/>
                <a:cs typeface="Arial"/>
              </a:rPr>
              <a:t>4</a:t>
            </a:r>
            <a:endParaRPr sz="1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9396" y="1618564"/>
            <a:ext cx="4119879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5">
                <a:latin typeface="Arial Black"/>
                <a:cs typeface="Arial Black"/>
              </a:rPr>
              <a:t>THANK</a:t>
            </a:r>
            <a:r>
              <a:rPr dirty="0" sz="4800" spc="-95">
                <a:latin typeface="Arial Black"/>
                <a:cs typeface="Arial Black"/>
              </a:rPr>
              <a:t> YOU</a:t>
            </a:r>
            <a:endParaRPr sz="48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8500" y="366141"/>
            <a:ext cx="1615440" cy="4064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0"/>
              <a:t>BA</a:t>
            </a:r>
            <a:r>
              <a:rPr dirty="0" spc="-5"/>
              <a:t>C</a:t>
            </a:r>
            <a:r>
              <a:rPr dirty="0" spc="-10"/>
              <a:t>K-UP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45779" y="4829047"/>
            <a:ext cx="13843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solidFill>
                  <a:srgbClr val="FFFFFF"/>
                </a:solidFill>
                <a:latin typeface="Arial"/>
                <a:cs typeface="Arial"/>
              </a:rPr>
              <a:t>23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39" y="193674"/>
            <a:ext cx="7190105" cy="4064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SENSITIVITY </a:t>
            </a:r>
            <a:r>
              <a:rPr dirty="0" spc="-40"/>
              <a:t>ANALYSIS:</a:t>
            </a:r>
            <a:r>
              <a:rPr dirty="0"/>
              <a:t> </a:t>
            </a:r>
            <a:r>
              <a:rPr dirty="0" spc="-20"/>
              <a:t>ON-TREATMENT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66090" y="953516"/>
          <a:ext cx="8832850" cy="34632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26410"/>
                <a:gridCol w="1116330"/>
                <a:gridCol w="815339"/>
                <a:gridCol w="1567180"/>
                <a:gridCol w="1202690"/>
                <a:gridCol w="1103629"/>
              </a:tblGrid>
              <a:tr h="646545">
                <a:tc gridSpan="2">
                  <a:txBody>
                    <a:bodyPr/>
                    <a:lstStyle/>
                    <a:p>
                      <a:pPr algn="ctr" marL="2954655" marR="102870" indent="-635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050" spc="-15" b="1">
                          <a:latin typeface="Arial"/>
                          <a:cs typeface="Arial"/>
                        </a:rPr>
                        <a:t>Ablation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+  </a:t>
                      </a:r>
                      <a:r>
                        <a:rPr dirty="0" sz="1050" spc="-15" b="1">
                          <a:latin typeface="Arial"/>
                          <a:cs typeface="Arial"/>
                        </a:rPr>
                        <a:t>WATCHMAN</a:t>
                      </a:r>
                      <a:r>
                        <a:rPr dirty="0" sz="1050" spc="-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FLX  </a:t>
                      </a:r>
                      <a:r>
                        <a:rPr dirty="0" sz="1050" spc="-15" b="1">
                          <a:latin typeface="Arial"/>
                          <a:cs typeface="Arial"/>
                        </a:rPr>
                        <a:t>(N=611)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T w="12700">
                      <a:solidFill>
                        <a:srgbClr val="C10D1F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0489" marR="62230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050" spc="-15" b="1">
                          <a:latin typeface="Arial"/>
                          <a:cs typeface="Arial"/>
                        </a:rPr>
                        <a:t>Ablation</a:t>
                      </a:r>
                      <a:r>
                        <a:rPr dirty="0" sz="105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+  </a:t>
                      </a:r>
                      <a:r>
                        <a:rPr dirty="0" sz="1050" spc="-20" b="1">
                          <a:latin typeface="Arial"/>
                          <a:cs typeface="Arial"/>
                        </a:rPr>
                        <a:t>OAC  </a:t>
                      </a:r>
                      <a:r>
                        <a:rPr dirty="0" sz="1050" spc="-15" b="1">
                          <a:latin typeface="Arial"/>
                          <a:cs typeface="Arial"/>
                        </a:rPr>
                        <a:t>(N=737)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T w="12700">
                      <a:solidFill>
                        <a:srgbClr val="C10D1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30"/>
                        </a:lnSpc>
                      </a:pPr>
                      <a:r>
                        <a:rPr dirty="0" sz="1050" spc="-15" b="1">
                          <a:latin typeface="Arial"/>
                          <a:cs typeface="Arial"/>
                        </a:rPr>
                        <a:t>Difference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algn="ctr" marL="69850" marR="63500">
                        <a:lnSpc>
                          <a:spcPct val="100000"/>
                        </a:lnSpc>
                      </a:pPr>
                      <a:r>
                        <a:rPr dirty="0" sz="1050" spc="-15" b="1">
                          <a:latin typeface="Arial"/>
                          <a:cs typeface="Arial"/>
                        </a:rPr>
                        <a:t>(1-sided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97.5%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Z</a:t>
                      </a:r>
                      <a:r>
                        <a:rPr dirty="0" sz="1050" spc="-1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upper  confidence</a:t>
                      </a:r>
                      <a:r>
                        <a:rPr dirty="0" sz="1050" spc="-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bound)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C10D1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97815" marR="234315" indent="-227329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050" spc="-5" b="1">
                          <a:latin typeface="Arial"/>
                          <a:cs typeface="Arial"/>
                        </a:rPr>
                        <a:t>Non</a:t>
                      </a:r>
                      <a:r>
                        <a:rPr dirty="0" sz="1050" spc="-1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5" b="1">
                          <a:latin typeface="Arial"/>
                          <a:cs typeface="Arial"/>
                        </a:rPr>
                        <a:t>inferiority 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Margin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T w="12700">
                      <a:solidFill>
                        <a:srgbClr val="C10D1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123825">
                        <a:lnSpc>
                          <a:spcPts val="1230"/>
                        </a:lnSpc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05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Value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C10D1F"/>
                      </a:solidFill>
                      <a:prstDash val="solid"/>
                    </a:lnT>
                  </a:tcPr>
                </a:tc>
              </a:tr>
              <a:tr h="3195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5720">
                        <a:lnSpc>
                          <a:spcPts val="1185"/>
                        </a:lnSpc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no.</a:t>
                      </a:r>
                      <a:r>
                        <a:rPr dirty="0" sz="105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5" b="1">
                          <a:latin typeface="Arial"/>
                          <a:cs typeface="Arial"/>
                        </a:rPr>
                        <a:t>(%)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B w="12700">
                      <a:solidFill>
                        <a:srgbClr val="C10D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C10D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C10D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C10D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C10D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C10D1F"/>
                      </a:solidFill>
                      <a:prstDash val="solid"/>
                    </a:lnB>
                  </a:tcPr>
                </a:tc>
              </a:tr>
              <a:tr h="204394">
                <a:tc>
                  <a:txBody>
                    <a:bodyPr/>
                    <a:lstStyle/>
                    <a:p>
                      <a:pPr marL="5715">
                        <a:lnSpc>
                          <a:spcPts val="1235"/>
                        </a:lnSpc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Primary Safety</a:t>
                      </a:r>
                      <a:r>
                        <a:rPr dirty="0" sz="105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Endpoint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C10D1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C10D1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C10D1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C10D1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C10D1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122555">
                        <a:lnSpc>
                          <a:spcPts val="1235"/>
                        </a:lnSpc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Superiority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C10D1F"/>
                      </a:solidFill>
                      <a:prstDash val="solid"/>
                    </a:lnT>
                  </a:tcPr>
                </a:tc>
              </a:tr>
              <a:tr h="554684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Non-procedural bleeding through 36</a:t>
                      </a:r>
                      <a:r>
                        <a:rPr dirty="0" sz="105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months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219075">
                        <a:lnSpc>
                          <a:spcPct val="100000"/>
                        </a:lnSpc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after</a:t>
                      </a:r>
                      <a:r>
                        <a:rPr dirty="0" sz="105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randomization,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3655">
                    <a:lnB w="31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27660">
                        <a:lnSpc>
                          <a:spcPct val="100000"/>
                        </a:lnSpc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8.1%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B w="31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46379">
                        <a:lnSpc>
                          <a:spcPct val="100000"/>
                        </a:lnSpc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18.0%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B w="31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—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B w="31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 marR="165735">
                        <a:lnSpc>
                          <a:spcPct val="100000"/>
                        </a:lnSpc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—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B w="31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 marR="124460">
                        <a:lnSpc>
                          <a:spcPct val="100000"/>
                        </a:lnSpc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&lt;0.0001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B w="3175">
                      <a:solidFill>
                        <a:srgbClr val="C00000"/>
                      </a:solidFill>
                      <a:prstDash val="solid"/>
                    </a:lnB>
                  </a:tcPr>
                </a:tc>
              </a:tr>
              <a:tr h="204775">
                <a:tc>
                  <a:txBody>
                    <a:bodyPr/>
                    <a:lstStyle/>
                    <a:p>
                      <a:pPr marL="5715">
                        <a:lnSpc>
                          <a:spcPts val="1235"/>
                        </a:lnSpc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Primary Efficacy</a:t>
                      </a:r>
                      <a:r>
                        <a:rPr dirty="0" sz="105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Endpoint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C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3175">
                      <a:solidFill>
                        <a:srgbClr val="C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3175">
                      <a:solidFill>
                        <a:srgbClr val="C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3175">
                      <a:solidFill>
                        <a:srgbClr val="C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3175">
                      <a:solidFill>
                        <a:srgbClr val="C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86360">
                        <a:lnSpc>
                          <a:spcPts val="1235"/>
                        </a:lnSpc>
                      </a:pPr>
                      <a:r>
                        <a:rPr dirty="0" sz="1050" spc="-15">
                          <a:latin typeface="Arial"/>
                          <a:cs typeface="Arial"/>
                        </a:rPr>
                        <a:t>Noninferiority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C00000"/>
                      </a:solidFill>
                      <a:prstDash val="solid"/>
                    </a:lnT>
                  </a:tcPr>
                </a:tc>
              </a:tr>
              <a:tr h="341947">
                <a:tc>
                  <a:txBody>
                    <a:bodyPr/>
                    <a:lstStyle/>
                    <a:p>
                      <a:pPr marL="220979" marR="248285" indent="-21526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All-cause death, stroke, or systemic</a:t>
                      </a:r>
                      <a:r>
                        <a:rPr dirty="0" sz="1050" spc="-1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embolism)  36 months after</a:t>
                      </a:r>
                      <a:r>
                        <a:rPr dirty="0" sz="105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randomization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365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076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31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7660">
                        <a:lnSpc>
                          <a:spcPts val="1055"/>
                        </a:lnSpc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4.5%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31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4480">
                        <a:lnSpc>
                          <a:spcPts val="1055"/>
                        </a:lnSpc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6.0%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31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5"/>
                        </a:lnSpc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-1.5%</a:t>
                      </a:r>
                      <a:r>
                        <a:rPr dirty="0" sz="105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(0.9%)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31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0">
                        <a:lnSpc>
                          <a:spcPts val="1055"/>
                        </a:lnSpc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5.0%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3175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24460">
                        <a:lnSpc>
                          <a:spcPts val="1055"/>
                        </a:lnSpc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&lt;0.0001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3175">
                      <a:solidFill>
                        <a:srgbClr val="C00000"/>
                      </a:solidFill>
                      <a:prstDash val="solid"/>
                    </a:lnB>
                  </a:tcPr>
                </a:tc>
              </a:tr>
              <a:tr h="204934">
                <a:tc>
                  <a:txBody>
                    <a:bodyPr/>
                    <a:lstStyle/>
                    <a:p>
                      <a:pPr>
                        <a:lnSpc>
                          <a:spcPts val="1240"/>
                        </a:lnSpc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Secondary</a:t>
                      </a:r>
                      <a:r>
                        <a:rPr dirty="0" sz="105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Endpoint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C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3175">
                      <a:solidFill>
                        <a:srgbClr val="C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3175">
                      <a:solidFill>
                        <a:srgbClr val="C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3175">
                      <a:solidFill>
                        <a:srgbClr val="C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3175">
                      <a:solidFill>
                        <a:srgbClr val="C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3175">
                      <a:solidFill>
                        <a:srgbClr val="C00000"/>
                      </a:solidFill>
                      <a:prstDash val="solid"/>
                    </a:lnT>
                  </a:tcPr>
                </a:tc>
              </a:tr>
              <a:tr h="554207">
                <a:tc>
                  <a:txBody>
                    <a:bodyPr/>
                    <a:lstStyle/>
                    <a:p>
                      <a:pPr marL="220979" marR="320040" indent="-220979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Major bleeding </a:t>
                      </a:r>
                      <a:r>
                        <a:rPr dirty="0" sz="1050" spc="-5">
                          <a:latin typeface="Arial"/>
                          <a:cs typeface="Arial"/>
                        </a:rPr>
                        <a:t>event 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through 36 months</a:t>
                      </a:r>
                      <a:r>
                        <a:rPr dirty="0" sz="105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after  randomization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3655">
                    <a:lnB w="12700">
                      <a:solidFill>
                        <a:srgbClr val="C10D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27660">
                        <a:lnSpc>
                          <a:spcPct val="100000"/>
                        </a:lnSpc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3.3%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B w="12700">
                      <a:solidFill>
                        <a:srgbClr val="C10D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84480">
                        <a:lnSpc>
                          <a:spcPct val="100000"/>
                        </a:lnSpc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5.3%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B w="12700">
                      <a:solidFill>
                        <a:srgbClr val="C10D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-2.0</a:t>
                      </a:r>
                      <a:r>
                        <a:rPr dirty="0" sz="10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(0.2%)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B w="12700">
                      <a:solidFill>
                        <a:srgbClr val="C10D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23850">
                        <a:lnSpc>
                          <a:spcPct val="100000"/>
                        </a:lnSpc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5.25%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B w="12700">
                      <a:solidFill>
                        <a:srgbClr val="C10D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 marR="124460">
                        <a:lnSpc>
                          <a:spcPct val="100000"/>
                        </a:lnSpc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&lt;0.0001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B w="12700">
                      <a:solidFill>
                        <a:srgbClr val="C10D1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52730" y="4766259"/>
            <a:ext cx="693420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27777" sz="900" spc="-7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dirty="0" sz="900" spc="-5">
                <a:solidFill>
                  <a:srgbClr val="FFFFFF"/>
                </a:solidFill>
                <a:latin typeface="Arial"/>
                <a:cs typeface="Arial"/>
              </a:rPr>
              <a:t>Sensitivity analyses were </a:t>
            </a:r>
            <a:r>
              <a:rPr dirty="0" sz="900">
                <a:solidFill>
                  <a:srgbClr val="FFFFFF"/>
                </a:solidFill>
                <a:latin typeface="Arial"/>
                <a:cs typeface="Arial"/>
              </a:rPr>
              <a:t>performed </a:t>
            </a:r>
            <a:r>
              <a:rPr dirty="0" sz="900" spc="-5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900">
                <a:solidFill>
                  <a:srgbClr val="FFFFFF"/>
                </a:solidFill>
                <a:latin typeface="Arial"/>
                <a:cs typeface="Arial"/>
              </a:rPr>
              <a:t>the on-treatment population (patients </a:t>
            </a:r>
            <a:r>
              <a:rPr dirty="0" sz="900" spc="-5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900">
                <a:solidFill>
                  <a:srgbClr val="FFFFFF"/>
                </a:solidFill>
                <a:latin typeface="Arial"/>
                <a:cs typeface="Arial"/>
              </a:rPr>
              <a:t>each treatment </a:t>
            </a:r>
            <a:r>
              <a:rPr dirty="0" sz="900" spc="-5">
                <a:solidFill>
                  <a:srgbClr val="FFFFFF"/>
                </a:solidFill>
                <a:latin typeface="Arial"/>
                <a:cs typeface="Arial"/>
              </a:rPr>
              <a:t>group were </a:t>
            </a:r>
            <a:r>
              <a:rPr dirty="0" sz="900">
                <a:solidFill>
                  <a:srgbClr val="FFFFFF"/>
                </a:solidFill>
                <a:latin typeface="Arial"/>
                <a:cs typeface="Arial"/>
              </a:rPr>
              <a:t>tested according to </a:t>
            </a:r>
            <a:r>
              <a:rPr dirty="0" sz="900" spc="10">
                <a:solidFill>
                  <a:srgbClr val="FFFFFF"/>
                </a:solidFill>
                <a:latin typeface="Arial"/>
                <a:cs typeface="Arial"/>
              </a:rPr>
              <a:t>LAAC</a:t>
            </a:r>
            <a:r>
              <a:rPr dirty="0" sz="900" spc="-18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FFFFFF"/>
                </a:solidFill>
                <a:latin typeface="Arial"/>
                <a:cs typeface="Arial"/>
              </a:rPr>
              <a:t>or</a:t>
            </a:r>
            <a:endParaRPr sz="9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</a:pPr>
            <a:r>
              <a:rPr dirty="0" sz="900" spc="-5">
                <a:solidFill>
                  <a:srgbClr val="FFFFFF"/>
                </a:solidFill>
                <a:latin typeface="Arial"/>
                <a:cs typeface="Arial"/>
              </a:rPr>
              <a:t>OAC </a:t>
            </a:r>
            <a:r>
              <a:rPr dirty="0" sz="900">
                <a:solidFill>
                  <a:srgbClr val="FFFFFF"/>
                </a:solidFill>
                <a:latin typeface="Arial"/>
                <a:cs typeface="Arial"/>
              </a:rPr>
              <a:t>treatment </a:t>
            </a:r>
            <a:r>
              <a:rPr dirty="0" sz="900" spc="-5">
                <a:solidFill>
                  <a:srgbClr val="FFFFFF"/>
                </a:solidFill>
                <a:latin typeface="Arial"/>
                <a:cs typeface="Arial"/>
              </a:rPr>
              <a:t>received and </a:t>
            </a:r>
            <a:r>
              <a:rPr dirty="0" sz="900">
                <a:solidFill>
                  <a:srgbClr val="FFFFFF"/>
                </a:solidFill>
                <a:latin typeface="Arial"/>
                <a:cs typeface="Arial"/>
              </a:rPr>
              <a:t>if </a:t>
            </a:r>
            <a:r>
              <a:rPr dirty="0" sz="900" spc="-5">
                <a:solidFill>
                  <a:srgbClr val="FFFFFF"/>
                </a:solidFill>
                <a:latin typeface="Arial"/>
                <a:cs typeface="Arial"/>
              </a:rPr>
              <a:t>they were </a:t>
            </a:r>
            <a:r>
              <a:rPr dirty="0" sz="900">
                <a:solidFill>
                  <a:srgbClr val="FFFFFF"/>
                </a:solidFill>
                <a:latin typeface="Arial"/>
                <a:cs typeface="Arial"/>
              </a:rPr>
              <a:t>compliant to </a:t>
            </a:r>
            <a:r>
              <a:rPr dirty="0" sz="900" spc="-5">
                <a:solidFill>
                  <a:srgbClr val="FFFFFF"/>
                </a:solidFill>
                <a:latin typeface="Arial"/>
                <a:cs typeface="Arial"/>
              </a:rPr>
              <a:t>protocol medication at ≥80% until </a:t>
            </a:r>
            <a:r>
              <a:rPr dirty="0" sz="90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900" spc="-5">
                <a:solidFill>
                  <a:srgbClr val="FFFFFF"/>
                </a:solidFill>
                <a:latin typeface="Arial"/>
                <a:cs typeface="Arial"/>
              </a:rPr>
              <a:t>primary or </a:t>
            </a:r>
            <a:r>
              <a:rPr dirty="0" sz="900">
                <a:solidFill>
                  <a:srgbClr val="FFFFFF"/>
                </a:solidFill>
                <a:latin typeface="Arial"/>
                <a:cs typeface="Arial"/>
              </a:rPr>
              <a:t>secondary </a:t>
            </a:r>
            <a:r>
              <a:rPr dirty="0" sz="900" spc="-5">
                <a:solidFill>
                  <a:srgbClr val="FFFFFF"/>
                </a:solidFill>
                <a:latin typeface="Arial"/>
                <a:cs typeface="Arial"/>
              </a:rPr>
              <a:t>event or end of study).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45779" y="4829047"/>
            <a:ext cx="13843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solidFill>
                  <a:srgbClr val="FFFFFF"/>
                </a:solidFill>
                <a:latin typeface="Arial"/>
                <a:cs typeface="Arial"/>
              </a:rPr>
              <a:t>24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39" y="195199"/>
            <a:ext cx="7077709" cy="72707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300"/>
              <a:t>DEVICE OR </a:t>
            </a:r>
            <a:r>
              <a:rPr dirty="0" sz="2300" spc="-15"/>
              <a:t>PROCEDURE-RELATED</a:t>
            </a:r>
            <a:r>
              <a:rPr dirty="0" sz="2300" spc="-85"/>
              <a:t> </a:t>
            </a:r>
            <a:r>
              <a:rPr dirty="0" sz="2300"/>
              <a:t>SERIOUS  </a:t>
            </a:r>
            <a:r>
              <a:rPr dirty="0" sz="2300" spc="-15"/>
              <a:t>ADVERSE</a:t>
            </a:r>
            <a:r>
              <a:rPr dirty="0" sz="2300" spc="-25"/>
              <a:t> </a:t>
            </a:r>
            <a:r>
              <a:rPr dirty="0" sz="2300"/>
              <a:t>EVENTS</a:t>
            </a:r>
            <a:endParaRPr sz="230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70002" y="1049147"/>
          <a:ext cx="9656445" cy="11957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58185"/>
                <a:gridCol w="1981834"/>
                <a:gridCol w="118110"/>
                <a:gridCol w="4297045"/>
              </a:tblGrid>
              <a:tr h="237743">
                <a:tc>
                  <a:txBody>
                    <a:bodyPr/>
                    <a:lstStyle/>
                    <a:p>
                      <a:pPr marL="57785" marR="92646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200" spc="-5" b="1">
                          <a:latin typeface="Arial"/>
                          <a:cs typeface="Arial"/>
                        </a:rPr>
                        <a:t>Site-reported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Events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32384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5605" marR="317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200" spc="-5" b="1">
                          <a:latin typeface="Arial"/>
                          <a:cs typeface="Arial"/>
                        </a:rPr>
                        <a:t>Ablation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2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LAAC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  <a:spcBef>
                          <a:spcPts val="110"/>
                        </a:spcBef>
                        <a:tabLst>
                          <a:tab pos="2720975" algn="l"/>
                        </a:tabLst>
                      </a:pPr>
                      <a:r>
                        <a:rPr dirty="0" sz="1200" spc="-5" b="1">
                          <a:latin typeface="Arial"/>
                          <a:cs typeface="Arial"/>
                        </a:rPr>
                        <a:t>Site-reported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Events	</a:t>
                      </a:r>
                      <a:r>
                        <a:rPr dirty="0" baseline="6944" sz="1800" spc="-7" b="1">
                          <a:latin typeface="Arial"/>
                          <a:cs typeface="Arial"/>
                        </a:rPr>
                        <a:t>Ablation </a:t>
                      </a:r>
                      <a:r>
                        <a:rPr dirty="0" baseline="6944" sz="1800" b="1">
                          <a:latin typeface="Arial"/>
                          <a:cs typeface="Arial"/>
                        </a:rPr>
                        <a:t>+</a:t>
                      </a:r>
                      <a:r>
                        <a:rPr dirty="0" baseline="6944" sz="1800" spc="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6944" sz="1800" spc="-30" b="1">
                          <a:latin typeface="Arial"/>
                          <a:cs typeface="Arial"/>
                        </a:rPr>
                        <a:t>LAAC</a:t>
                      </a:r>
                      <a:endParaRPr baseline="6944" sz="1800">
                        <a:latin typeface="Arial"/>
                        <a:cs typeface="Arial"/>
                      </a:endParaRPr>
                    </a:p>
                  </a:txBody>
                  <a:tcPr marL="0" marR="0" marB="0" marT="1397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82440">
                <a:tc>
                  <a:txBody>
                    <a:bodyPr/>
                    <a:lstStyle/>
                    <a:p>
                      <a:pPr marL="43815" marR="1096645" indent="15240">
                        <a:lnSpc>
                          <a:spcPts val="1440"/>
                        </a:lnSpc>
                        <a:spcBef>
                          <a:spcPts val="15"/>
                        </a:spcBef>
                      </a:pPr>
                      <a:r>
                        <a:rPr dirty="0" sz="1200" spc="-5">
                          <a:latin typeface="Arial"/>
                          <a:cs typeface="Arial"/>
                        </a:rPr>
                        <a:t>Device-related serious adverse  events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41275">
                        <a:lnSpc>
                          <a:spcPts val="1405"/>
                        </a:lnSpc>
                      </a:pPr>
                      <a:r>
                        <a:rPr dirty="0" sz="1200" spc="-5">
                          <a:latin typeface="Arial"/>
                          <a:cs typeface="Arial"/>
                        </a:rPr>
                        <a:t>5 patients with 5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events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algn="ctr" marR="4064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(0.6%)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ts val="1405"/>
                        </a:lnSpc>
                        <a:tabLst>
                          <a:tab pos="2413635" algn="l"/>
                        </a:tabLst>
                      </a:pPr>
                      <a:r>
                        <a:rPr dirty="0" sz="1200" spc="-5">
                          <a:latin typeface="Arial"/>
                          <a:cs typeface="Arial"/>
                        </a:rPr>
                        <a:t>LAAC</a:t>
                      </a:r>
                      <a:r>
                        <a:rPr dirty="0" sz="1200" spc="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procedure-related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serious	22 patients with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26</a:t>
                      </a:r>
                      <a:r>
                        <a:rPr dirty="0" sz="12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events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44450">
                        <a:lnSpc>
                          <a:spcPct val="100000"/>
                        </a:lnSpc>
                        <a:tabLst>
                          <a:tab pos="3067050" algn="l"/>
                        </a:tabLst>
                      </a:pPr>
                      <a:r>
                        <a:rPr dirty="0" sz="1200" spc="-5">
                          <a:latin typeface="Arial"/>
                          <a:cs typeface="Arial"/>
                        </a:rPr>
                        <a:t>adverse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events	(2.8%)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93992">
                <a:tc>
                  <a:txBody>
                    <a:bodyPr/>
                    <a:lstStyle/>
                    <a:p>
                      <a:pPr marL="291465" marR="926465">
                        <a:lnSpc>
                          <a:spcPts val="1430"/>
                        </a:lnSpc>
                      </a:pPr>
                      <a:r>
                        <a:rPr dirty="0" sz="1200" spc="-5">
                          <a:latin typeface="Arial"/>
                          <a:cs typeface="Arial"/>
                        </a:rPr>
                        <a:t>Pericardial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effusion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4127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92100">
                        <a:lnSpc>
                          <a:spcPts val="1375"/>
                        </a:lnSpc>
                        <a:tabLst>
                          <a:tab pos="3253740" algn="l"/>
                        </a:tabLst>
                      </a:pPr>
                      <a:r>
                        <a:rPr dirty="0" sz="1200" spc="-5">
                          <a:latin typeface="Arial"/>
                          <a:cs typeface="Arial"/>
                        </a:rPr>
                        <a:t>Bleeding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event	</a:t>
                      </a:r>
                      <a:r>
                        <a:rPr dirty="0" baseline="4629" sz="1800">
                          <a:latin typeface="Calibri"/>
                          <a:cs typeface="Calibri"/>
                        </a:rPr>
                        <a:t>4</a:t>
                      </a:r>
                      <a:endParaRPr baseline="4629" sz="1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192468">
                <a:tc>
                  <a:txBody>
                    <a:bodyPr/>
                    <a:lstStyle/>
                    <a:p>
                      <a:pPr marL="291465" marR="926465">
                        <a:lnSpc>
                          <a:spcPts val="1415"/>
                        </a:lnSpc>
                      </a:pPr>
                      <a:r>
                        <a:rPr dirty="0" sz="1200" spc="-5">
                          <a:latin typeface="Arial"/>
                          <a:cs typeface="Arial"/>
                        </a:rPr>
                        <a:t>Air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embolism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4127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92100">
                        <a:lnSpc>
                          <a:spcPts val="1365"/>
                        </a:lnSpc>
                        <a:tabLst>
                          <a:tab pos="3253740" algn="l"/>
                        </a:tabLst>
                      </a:pPr>
                      <a:r>
                        <a:rPr dirty="0" sz="1200" spc="-5">
                          <a:latin typeface="Arial"/>
                          <a:cs typeface="Arial"/>
                        </a:rPr>
                        <a:t>Arrythmia	</a:t>
                      </a:r>
                      <a:r>
                        <a:rPr dirty="0" baseline="4629" sz="1800">
                          <a:latin typeface="Calibri"/>
                          <a:cs typeface="Calibri"/>
                        </a:rPr>
                        <a:t>3</a:t>
                      </a:r>
                      <a:endParaRPr baseline="4629" sz="1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182112">
                <a:tc>
                  <a:txBody>
                    <a:bodyPr/>
                    <a:lstStyle/>
                    <a:p>
                      <a:pPr>
                        <a:lnSpc>
                          <a:spcPts val="1335"/>
                        </a:lnSpc>
                        <a:tabLst>
                          <a:tab pos="290830" algn="l"/>
                          <a:tab pos="3255645" algn="l"/>
                        </a:tabLst>
                      </a:pP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	</a:t>
                      </a: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Pericarditis	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930910">
                        <a:lnSpc>
                          <a:spcPts val="1315"/>
                        </a:lnSpc>
                        <a:spcBef>
                          <a:spcPts val="20"/>
                        </a:spcBef>
                        <a:tabLst>
                          <a:tab pos="1972310" algn="l"/>
                        </a:tabLst>
                      </a:pPr>
                      <a:r>
                        <a:rPr dirty="0" u="sng" sz="11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1	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92100">
                        <a:lnSpc>
                          <a:spcPts val="1335"/>
                        </a:lnSpc>
                        <a:tabLst>
                          <a:tab pos="3253740" algn="l"/>
                        </a:tabLst>
                      </a:pPr>
                      <a:r>
                        <a:rPr dirty="0" sz="1200" spc="-5">
                          <a:latin typeface="Arial"/>
                          <a:cs typeface="Arial"/>
                        </a:rPr>
                        <a:t>Pericardial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effusion	</a:t>
                      </a:r>
                      <a:r>
                        <a:rPr dirty="0" baseline="4629" sz="1800">
                          <a:latin typeface="Calibri"/>
                          <a:cs typeface="Calibri"/>
                        </a:rPr>
                        <a:t>3</a:t>
                      </a:r>
                      <a:endParaRPr baseline="4629" sz="1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846828" y="2243485"/>
          <a:ext cx="3103245" cy="19183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98065"/>
                <a:gridCol w="803910"/>
              </a:tblGrid>
              <a:tr h="189360">
                <a:tc>
                  <a:txBody>
                    <a:bodyPr/>
                    <a:lstStyle/>
                    <a:p>
                      <a:pPr marL="31750">
                        <a:lnSpc>
                          <a:spcPts val="1380"/>
                        </a:lnSpc>
                        <a:spcBef>
                          <a:spcPts val="10"/>
                        </a:spcBef>
                      </a:pPr>
                      <a:r>
                        <a:rPr dirty="0" sz="1200" spc="-5">
                          <a:latin typeface="Arial"/>
                          <a:cs typeface="Arial"/>
                        </a:rPr>
                        <a:t>Pseuodaneurysm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27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365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192468">
                <a:tc>
                  <a:txBody>
                    <a:bodyPr/>
                    <a:lstStyle/>
                    <a:p>
                      <a:pPr marL="31750">
                        <a:lnSpc>
                          <a:spcPts val="1380"/>
                        </a:lnSpc>
                        <a:spcBef>
                          <a:spcPts val="35"/>
                        </a:spcBef>
                      </a:pPr>
                      <a:r>
                        <a:rPr dirty="0" sz="1200" spc="-5">
                          <a:latin typeface="Arial"/>
                          <a:cs typeface="Arial"/>
                        </a:rPr>
                        <a:t>Air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embolism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395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192198">
                <a:tc>
                  <a:txBody>
                    <a:bodyPr/>
                    <a:lstStyle/>
                    <a:p>
                      <a:pPr marL="31750">
                        <a:lnSpc>
                          <a:spcPts val="1380"/>
                        </a:lnSpc>
                        <a:spcBef>
                          <a:spcPts val="35"/>
                        </a:spcBef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Infection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39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192643">
                <a:tc>
                  <a:txBody>
                    <a:bodyPr/>
                    <a:lstStyle/>
                    <a:p>
                      <a:pPr marL="31750">
                        <a:lnSpc>
                          <a:spcPts val="1380"/>
                        </a:lnSpc>
                        <a:spcBef>
                          <a:spcPts val="35"/>
                        </a:spcBef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Pericarditis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395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192436">
                <a:tc>
                  <a:txBody>
                    <a:bodyPr/>
                    <a:lstStyle/>
                    <a:p>
                      <a:pPr marL="31750">
                        <a:lnSpc>
                          <a:spcPts val="1380"/>
                        </a:lnSpc>
                        <a:spcBef>
                          <a:spcPts val="35"/>
                        </a:spcBef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Chest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pain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39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192531">
                <a:tc>
                  <a:txBody>
                    <a:bodyPr/>
                    <a:lstStyle/>
                    <a:p>
                      <a:pPr marL="31750">
                        <a:lnSpc>
                          <a:spcPts val="1380"/>
                        </a:lnSpc>
                        <a:spcBef>
                          <a:spcPts val="35"/>
                        </a:spcBef>
                      </a:pPr>
                      <a:r>
                        <a:rPr dirty="0" sz="1200" spc="-5">
                          <a:latin typeface="Arial"/>
                          <a:cs typeface="Arial"/>
                        </a:rPr>
                        <a:t>Chronic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kidney</a:t>
                      </a:r>
                      <a:r>
                        <a:rPr dirty="0" sz="12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disease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39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192468">
                <a:tc>
                  <a:txBody>
                    <a:bodyPr/>
                    <a:lstStyle/>
                    <a:p>
                      <a:pPr marL="31750">
                        <a:lnSpc>
                          <a:spcPts val="1380"/>
                        </a:lnSpc>
                        <a:spcBef>
                          <a:spcPts val="35"/>
                        </a:spcBef>
                      </a:pPr>
                      <a:r>
                        <a:rPr dirty="0" sz="1200" spc="-5">
                          <a:latin typeface="Arial"/>
                          <a:cs typeface="Arial"/>
                        </a:rPr>
                        <a:t>Elevated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blood</a:t>
                      </a:r>
                      <a:r>
                        <a:rPr dirty="0" sz="12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sugar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395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192455">
                <a:tc>
                  <a:txBody>
                    <a:bodyPr/>
                    <a:lstStyle/>
                    <a:p>
                      <a:pPr marL="31750">
                        <a:lnSpc>
                          <a:spcPts val="1380"/>
                        </a:lnSpc>
                        <a:spcBef>
                          <a:spcPts val="35"/>
                        </a:spcBef>
                      </a:pPr>
                      <a:r>
                        <a:rPr dirty="0" sz="1200">
                          <a:latin typeface="Arial"/>
                          <a:cs typeface="Arial"/>
                        </a:rPr>
                        <a:t>Heart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failure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39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192481">
                <a:tc>
                  <a:txBody>
                    <a:bodyPr/>
                    <a:lstStyle/>
                    <a:p>
                      <a:pPr marL="31750">
                        <a:lnSpc>
                          <a:spcPts val="1380"/>
                        </a:lnSpc>
                        <a:spcBef>
                          <a:spcPts val="35"/>
                        </a:spcBef>
                      </a:pPr>
                      <a:r>
                        <a:rPr dirty="0" sz="1200" spc="-5">
                          <a:latin typeface="Arial"/>
                          <a:cs typeface="Arial"/>
                        </a:rPr>
                        <a:t>Odynophagia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395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189195">
                <a:tc>
                  <a:txBody>
                    <a:bodyPr/>
                    <a:lstStyle/>
                    <a:p>
                      <a:pPr marL="31750">
                        <a:lnSpc>
                          <a:spcPts val="1355"/>
                        </a:lnSpc>
                        <a:spcBef>
                          <a:spcPts val="35"/>
                        </a:spcBef>
                      </a:pPr>
                      <a:r>
                        <a:rPr dirty="0" sz="1200" spc="-5">
                          <a:latin typeface="Arial"/>
                          <a:cs typeface="Arial"/>
                        </a:rPr>
                        <a:t>Pulmonary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edema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39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4573523" y="4156354"/>
            <a:ext cx="432308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4800" algn="l"/>
                <a:tab pos="3266440" algn="l"/>
                <a:tab pos="4309745" algn="l"/>
              </a:tabLst>
            </a:pPr>
            <a:r>
              <a:rPr dirty="0" u="sng" sz="1200">
                <a:uFill>
                  <a:solidFill>
                    <a:srgbClr val="C10D1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200">
                <a:uFill>
                  <a:solidFill>
                    <a:srgbClr val="C10D1F"/>
                  </a:solidFill>
                </a:uFill>
                <a:latin typeface="Arial"/>
                <a:cs typeface="Arial"/>
              </a:rPr>
              <a:t>	TIA	</a:t>
            </a:r>
            <a:r>
              <a:rPr dirty="0" u="sng" baseline="4629" sz="1800">
                <a:uFill>
                  <a:solidFill>
                    <a:srgbClr val="C10D1F"/>
                  </a:solidFill>
                </a:uFill>
                <a:latin typeface="Calibri"/>
                <a:cs typeface="Calibri"/>
              </a:rPr>
              <a:t>1	</a:t>
            </a:r>
            <a:endParaRPr baseline="4629"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96088"/>
            <a:ext cx="3343275" cy="4064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25"/>
              <a:t>CAUSE </a:t>
            </a:r>
            <a:r>
              <a:rPr dirty="0" spc="-5"/>
              <a:t>OF</a:t>
            </a:r>
            <a:r>
              <a:rPr dirty="0" spc="-15"/>
              <a:t> </a:t>
            </a:r>
            <a:r>
              <a:rPr dirty="0" spc="-35"/>
              <a:t>DEATHS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3271" y="524509"/>
          <a:ext cx="4563745" cy="45840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9944"/>
                <a:gridCol w="3033394"/>
                <a:gridCol w="701039"/>
              </a:tblGrid>
              <a:tr h="279964">
                <a:tc>
                  <a:txBody>
                    <a:bodyPr/>
                    <a:lstStyle/>
                    <a:p>
                      <a:pPr marL="81280" marR="39370">
                        <a:lnSpc>
                          <a:spcPts val="1035"/>
                        </a:lnSpc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Rand</a:t>
                      </a:r>
                      <a:r>
                        <a:rPr dirty="0" sz="9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 b="1">
                          <a:latin typeface="Arial"/>
                          <a:cs typeface="Arial"/>
                        </a:rPr>
                        <a:t>Group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C10D1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077595" marR="313690">
                        <a:lnSpc>
                          <a:spcPts val="1035"/>
                        </a:lnSpc>
                      </a:pPr>
                      <a:r>
                        <a:rPr dirty="0" sz="900" spc="-15" b="1">
                          <a:latin typeface="Arial"/>
                          <a:cs typeface="Arial"/>
                        </a:rPr>
                        <a:t>Type </a:t>
                      </a:r>
                      <a:r>
                        <a:rPr dirty="0" sz="900" b="1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00" spc="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 b="1">
                          <a:latin typeface="Arial"/>
                          <a:cs typeface="Arial"/>
                        </a:rPr>
                        <a:t>Death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C10D1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22225">
                        <a:lnSpc>
                          <a:spcPts val="1035"/>
                        </a:lnSpc>
                      </a:pPr>
                      <a:r>
                        <a:rPr dirty="0" sz="900" spc="-5" b="1">
                          <a:latin typeface="Arial"/>
                          <a:cs typeface="Arial"/>
                        </a:rPr>
                        <a:t>Day</a:t>
                      </a:r>
                      <a:r>
                        <a:rPr dirty="0" sz="9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b="1">
                          <a:latin typeface="Arial"/>
                          <a:cs typeface="Arial"/>
                        </a:rPr>
                        <a:t>Post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r" marR="3175">
                        <a:lnSpc>
                          <a:spcPts val="1070"/>
                        </a:lnSpc>
                        <a:tabLst>
                          <a:tab pos="300990" algn="l"/>
                          <a:tab pos="690880" algn="l"/>
                        </a:tabLst>
                      </a:pPr>
                      <a:r>
                        <a:rPr dirty="0" u="sng" sz="900" b="1">
                          <a:uFill>
                            <a:solidFill>
                              <a:srgbClr val="C10D1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sng" sz="900" b="1">
                          <a:uFill>
                            <a:solidFill>
                              <a:srgbClr val="C10D1F"/>
                            </a:solidFill>
                          </a:uFill>
                          <a:latin typeface="Arial"/>
                          <a:cs typeface="Arial"/>
                        </a:rPr>
                        <a:t>	rand	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C10D1F"/>
                      </a:solidFill>
                      <a:prstDash val="solid"/>
                    </a:lnT>
                  </a:tcPr>
                </a:tc>
              </a:tr>
              <a:tr h="130534">
                <a:tc>
                  <a:txBody>
                    <a:bodyPr/>
                    <a:lstStyle/>
                    <a:p>
                      <a:pPr marL="4445" marR="39370">
                        <a:lnSpc>
                          <a:spcPts val="919"/>
                        </a:lnSpc>
                        <a:spcBef>
                          <a:spcPts val="5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919"/>
                        </a:lnSpc>
                        <a:spcBef>
                          <a:spcPts val="5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Cardiovascular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- Pulmonary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edema/respiratory</a:t>
                      </a:r>
                      <a:r>
                        <a:rPr dirty="0" sz="800" spc="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distress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marL="369570" marR="3175">
                        <a:lnSpc>
                          <a:spcPts val="919"/>
                        </a:lnSpc>
                        <a:spcBef>
                          <a:spcPts val="5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91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635"/>
                </a:tc>
              </a:tr>
              <a:tr h="126491">
                <a:tc>
                  <a:txBody>
                    <a:bodyPr/>
                    <a:lstStyle/>
                    <a:p>
                      <a:pPr marL="4445" marR="3937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Cardiovascular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-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Respiratory</a:t>
                      </a:r>
                      <a:r>
                        <a:rPr dirty="0" sz="800" spc="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failure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0995" marR="3175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159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6491">
                <a:tc>
                  <a:txBody>
                    <a:bodyPr/>
                    <a:lstStyle/>
                    <a:p>
                      <a:pPr marL="4445" marR="3937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Cardiovascular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Stroke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0995" marR="3175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178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6163">
                <a:tc>
                  <a:txBody>
                    <a:bodyPr/>
                    <a:lstStyle/>
                    <a:p>
                      <a:pPr marL="4445" marR="3937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Cardiovascular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-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Cerebral</a:t>
                      </a:r>
                      <a:r>
                        <a:rPr dirty="0" sz="8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hemorrhage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0995" marR="3175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183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6471">
                <a:tc>
                  <a:txBody>
                    <a:bodyPr/>
                    <a:lstStyle/>
                    <a:p>
                      <a:pPr marL="4445" marR="3937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 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Cardiovascular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- </a:t>
                      </a:r>
                      <a:r>
                        <a:rPr dirty="0" sz="800" spc="-15">
                          <a:latin typeface="Arial"/>
                          <a:cs typeface="Arial"/>
                        </a:rPr>
                        <a:t>MI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0995" marR="3175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298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6459">
                <a:tc>
                  <a:txBody>
                    <a:bodyPr/>
                    <a:lstStyle/>
                    <a:p>
                      <a:pPr marL="4445" marR="3937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Cardiovascular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- Atrial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fibrillation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0995" marR="3175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489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6492">
                <a:tc>
                  <a:txBody>
                    <a:bodyPr/>
                    <a:lstStyle/>
                    <a:p>
                      <a:pPr marL="4445" marR="3937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Cardiovascular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- Atrial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fibrillation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0995" marR="3175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508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6491">
                <a:tc>
                  <a:txBody>
                    <a:bodyPr/>
                    <a:lstStyle/>
                    <a:p>
                      <a:pPr marL="4445" marR="3937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Cardiovascular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-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Cardiac</a:t>
                      </a:r>
                      <a:r>
                        <a:rPr dirty="0" sz="800" spc="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arrest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0995" marR="3175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511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6491">
                <a:tc>
                  <a:txBody>
                    <a:bodyPr/>
                    <a:lstStyle/>
                    <a:p>
                      <a:pPr marL="4445" marR="3937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Cardiovascular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CAD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0995" marR="3175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851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6492">
                <a:tc>
                  <a:txBody>
                    <a:bodyPr/>
                    <a:lstStyle/>
                    <a:p>
                      <a:pPr marL="4445" marR="3937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Cardiovascular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-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cardiopulmonary</a:t>
                      </a:r>
                      <a:r>
                        <a:rPr dirty="0" sz="800" spc="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arrest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0995" marR="3175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906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6492">
                <a:tc>
                  <a:txBody>
                    <a:bodyPr/>
                    <a:lstStyle/>
                    <a:p>
                      <a:pPr marL="4445" marR="3937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Unknown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0995" marR="3175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509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6227">
                <a:tc>
                  <a:txBody>
                    <a:bodyPr/>
                    <a:lstStyle/>
                    <a:p>
                      <a:pPr marL="4445" marR="3937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Unknown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0995" marR="3175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559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6535">
                <a:tc>
                  <a:txBody>
                    <a:bodyPr/>
                    <a:lstStyle/>
                    <a:p>
                      <a:pPr marL="4445" marR="3937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 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Unknown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0995" marR="3175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600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6459">
                <a:tc>
                  <a:txBody>
                    <a:bodyPr/>
                    <a:lstStyle/>
                    <a:p>
                      <a:pPr marL="4445" marR="3937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Unknown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0995" marR="3175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623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6491">
                <a:tc>
                  <a:txBody>
                    <a:bodyPr/>
                    <a:lstStyle/>
                    <a:p>
                      <a:pPr marL="4445" marR="3937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Unknown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690" marR="3175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1240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6492">
                <a:tc>
                  <a:txBody>
                    <a:bodyPr/>
                    <a:lstStyle/>
                    <a:p>
                      <a:pPr marL="4445" marR="3937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894"/>
                        </a:lnSpc>
                      </a:pPr>
                      <a:r>
                        <a:rPr dirty="0" sz="800">
                          <a:latin typeface="Arial"/>
                          <a:cs typeface="Arial"/>
                        </a:rPr>
                        <a:t>Septic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shock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69570" marR="3175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19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6492">
                <a:tc>
                  <a:txBody>
                    <a:bodyPr/>
                    <a:lstStyle/>
                    <a:p>
                      <a:pPr marL="4445" marR="3937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894"/>
                        </a:lnSpc>
                      </a:pPr>
                      <a:r>
                        <a:rPr dirty="0" sz="800">
                          <a:latin typeface="Arial"/>
                          <a:cs typeface="Arial"/>
                        </a:rPr>
                        <a:t>Septic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shock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69570" marR="3175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26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6491">
                <a:tc>
                  <a:txBody>
                    <a:bodyPr/>
                    <a:lstStyle/>
                    <a:p>
                      <a:pPr marL="4445" marR="3937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Cancer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0995" marR="3175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248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6492">
                <a:tc>
                  <a:txBody>
                    <a:bodyPr/>
                    <a:lstStyle/>
                    <a:p>
                      <a:pPr marL="4445" marR="3937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Cancer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0995" marR="3175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332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6492">
                <a:tc>
                  <a:txBody>
                    <a:bodyPr/>
                    <a:lstStyle/>
                    <a:p>
                      <a:pPr marL="4445" marR="3937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894"/>
                        </a:lnSpc>
                      </a:pPr>
                      <a:r>
                        <a:rPr dirty="0" sz="800">
                          <a:latin typeface="Arial"/>
                          <a:cs typeface="Arial"/>
                        </a:rPr>
                        <a:t>Suicide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0995" marR="3175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390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6227">
                <a:tc>
                  <a:txBody>
                    <a:bodyPr/>
                    <a:lstStyle/>
                    <a:p>
                      <a:pPr marL="4445" marR="3937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894"/>
                        </a:lnSpc>
                      </a:pPr>
                      <a:r>
                        <a:rPr dirty="0" sz="800">
                          <a:latin typeface="Arial"/>
                          <a:cs typeface="Arial"/>
                        </a:rPr>
                        <a:t>ALS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0995" marR="3175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460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6535">
                <a:tc>
                  <a:txBody>
                    <a:bodyPr/>
                    <a:lstStyle/>
                    <a:p>
                      <a:pPr marL="4445" marR="3937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 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Multiple organ</a:t>
                      </a:r>
                      <a:r>
                        <a:rPr dirty="0" sz="8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failure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0995" marR="3175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529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6459">
                <a:tc>
                  <a:txBody>
                    <a:bodyPr/>
                    <a:lstStyle/>
                    <a:p>
                      <a:pPr marL="4445" marR="3937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894"/>
                        </a:lnSpc>
                      </a:pPr>
                      <a:r>
                        <a:rPr dirty="0" sz="800">
                          <a:latin typeface="Arial"/>
                          <a:cs typeface="Arial"/>
                        </a:rPr>
                        <a:t>Septic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shock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0995" marR="3175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569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6466">
                <a:tc>
                  <a:txBody>
                    <a:bodyPr/>
                    <a:lstStyle/>
                    <a:p>
                      <a:pPr marL="4445" marR="3937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894"/>
                        </a:lnSpc>
                      </a:pPr>
                      <a:r>
                        <a:rPr dirty="0" sz="800">
                          <a:latin typeface="Arial"/>
                          <a:cs typeface="Arial"/>
                        </a:rPr>
                        <a:t>Accident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0995" marR="3175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587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6466">
                <a:tc>
                  <a:txBody>
                    <a:bodyPr/>
                    <a:lstStyle/>
                    <a:p>
                      <a:pPr marL="4445" marR="3937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Cancer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0995" marR="3175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702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6492">
                <a:tc>
                  <a:txBody>
                    <a:bodyPr/>
                    <a:lstStyle/>
                    <a:p>
                      <a:pPr marL="4445" marR="3937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Covid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0995" marR="3175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706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6491">
                <a:tc>
                  <a:txBody>
                    <a:bodyPr/>
                    <a:lstStyle/>
                    <a:p>
                      <a:pPr marL="4445" marR="3937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894"/>
                        </a:lnSpc>
                      </a:pPr>
                      <a:r>
                        <a:rPr dirty="0" sz="800">
                          <a:latin typeface="Arial"/>
                          <a:cs typeface="Arial"/>
                        </a:rPr>
                        <a:t>Small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bowel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ischemia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0995" marR="3175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760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6492">
                <a:tc>
                  <a:txBody>
                    <a:bodyPr/>
                    <a:lstStyle/>
                    <a:p>
                      <a:pPr marL="4445" marR="3937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Covid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0995" marR="3175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830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6201">
                <a:tc>
                  <a:txBody>
                    <a:bodyPr/>
                    <a:lstStyle/>
                    <a:p>
                      <a:pPr marL="4445" marR="3937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Multiple organ</a:t>
                      </a:r>
                      <a:r>
                        <a:rPr dirty="0" sz="8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failure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0995" marR="3175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923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6509">
                <a:tc>
                  <a:txBody>
                    <a:bodyPr/>
                    <a:lstStyle/>
                    <a:p>
                      <a:pPr marL="4445" marR="3937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 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894"/>
                        </a:lnSpc>
                      </a:pPr>
                      <a:r>
                        <a:rPr dirty="0" sz="800">
                          <a:latin typeface="Arial"/>
                          <a:cs typeface="Arial"/>
                        </a:rPr>
                        <a:t>Bleeding -</a:t>
                      </a:r>
                      <a:r>
                        <a:rPr dirty="0" sz="800" spc="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GI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0995" marR="3175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947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6459">
                <a:tc>
                  <a:txBody>
                    <a:bodyPr/>
                    <a:lstStyle/>
                    <a:p>
                      <a:pPr marL="4445" marR="3937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894"/>
                        </a:lnSpc>
                      </a:pPr>
                      <a:r>
                        <a:rPr dirty="0" sz="800">
                          <a:latin typeface="Arial"/>
                          <a:cs typeface="Arial"/>
                        </a:rPr>
                        <a:t>Sepsis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0995" marR="3175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957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6492">
                <a:tc>
                  <a:txBody>
                    <a:bodyPr/>
                    <a:lstStyle/>
                    <a:p>
                      <a:pPr marL="4445" marR="3937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Cancer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0995" marR="3175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992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6492">
                <a:tc>
                  <a:txBody>
                    <a:bodyPr/>
                    <a:lstStyle/>
                    <a:p>
                      <a:pPr marL="4445" marR="3937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Control</a:t>
                      </a:r>
                      <a:r>
                        <a:rPr dirty="0" sz="8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 marR="313690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Hepatic</a:t>
                      </a:r>
                      <a:r>
                        <a:rPr dirty="0" sz="8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Failure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40995" marR="3175">
                        <a:lnSpc>
                          <a:spcPts val="894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992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0282">
                <a:tc>
                  <a:txBody>
                    <a:bodyPr/>
                    <a:lstStyle/>
                    <a:p>
                      <a:pPr marL="4445">
                        <a:lnSpc>
                          <a:spcPts val="844"/>
                        </a:lnSpc>
                        <a:tabLst>
                          <a:tab pos="827405" algn="l"/>
                        </a:tabLst>
                      </a:pPr>
                      <a:r>
                        <a:rPr dirty="0" u="sng" sz="800" spc="-5">
                          <a:uFill>
                            <a:solidFill>
                              <a:srgbClr val="C10D1F"/>
                            </a:solidFill>
                          </a:uFill>
                          <a:latin typeface="Arial"/>
                          <a:cs typeface="Arial"/>
                        </a:rPr>
                        <a:t>Control</a:t>
                      </a:r>
                      <a:r>
                        <a:rPr dirty="0" u="sng" sz="800" spc="-60">
                          <a:uFill>
                            <a:solidFill>
                              <a:srgbClr val="C10D1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sng" sz="800" spc="-5">
                          <a:uFill>
                            <a:solidFill>
                              <a:srgbClr val="C10D1F"/>
                            </a:solidFill>
                          </a:uFill>
                          <a:latin typeface="Arial"/>
                          <a:cs typeface="Arial"/>
                        </a:rPr>
                        <a:t>Group	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844"/>
                        </a:lnSpc>
                        <a:tabLst>
                          <a:tab pos="3026410" algn="l"/>
                        </a:tabLst>
                      </a:pPr>
                      <a:r>
                        <a:rPr dirty="0" u="sng" sz="800">
                          <a:uFill>
                            <a:solidFill>
                              <a:srgbClr val="C10D1F"/>
                            </a:solidFill>
                          </a:uFill>
                          <a:latin typeface="Arial"/>
                          <a:cs typeface="Arial"/>
                        </a:rPr>
                        <a:t>Alcohol</a:t>
                      </a:r>
                      <a:r>
                        <a:rPr dirty="0" u="sng" sz="800" spc="-90">
                          <a:uFill>
                            <a:solidFill>
                              <a:srgbClr val="C10D1F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sng" sz="800" spc="-5">
                          <a:uFill>
                            <a:solidFill>
                              <a:srgbClr val="C10D1F"/>
                            </a:solidFill>
                          </a:uFill>
                          <a:latin typeface="Arial"/>
                          <a:cs typeface="Arial"/>
                        </a:rPr>
                        <a:t>withdrawl	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3690">
                        <a:lnSpc>
                          <a:spcPts val="844"/>
                        </a:lnSpc>
                        <a:tabLst>
                          <a:tab pos="690880" algn="l"/>
                        </a:tabLst>
                      </a:pPr>
                      <a:r>
                        <a:rPr dirty="0" u="sng" sz="800" spc="-5">
                          <a:uFill>
                            <a:solidFill>
                              <a:srgbClr val="C10D1F"/>
                            </a:solidFill>
                          </a:uFill>
                          <a:latin typeface="Arial"/>
                          <a:cs typeface="Arial"/>
                        </a:rPr>
                        <a:t>1059	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485259" y="524509"/>
          <a:ext cx="4599305" cy="38665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040"/>
                <a:gridCol w="2296160"/>
                <a:gridCol w="962660"/>
                <a:gridCol w="640079"/>
              </a:tblGrid>
              <a:tr h="278764">
                <a:tc>
                  <a:txBody>
                    <a:bodyPr/>
                    <a:lstStyle/>
                    <a:p>
                      <a:pPr algn="ctr" marL="9525">
                        <a:lnSpc>
                          <a:spcPts val="1035"/>
                        </a:lnSpc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Rand</a:t>
                      </a:r>
                      <a:r>
                        <a:rPr dirty="0" sz="900" spc="-6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 b="1">
                          <a:latin typeface="Arial"/>
                          <a:cs typeface="Arial"/>
                        </a:rPr>
                        <a:t>Group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C10D1F"/>
                      </a:solidFill>
                      <a:prstDash val="solid"/>
                    </a:lnT>
                    <a:lnB w="12700">
                      <a:solidFill>
                        <a:srgbClr val="C10D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5360">
                        <a:lnSpc>
                          <a:spcPts val="1035"/>
                        </a:lnSpc>
                      </a:pPr>
                      <a:r>
                        <a:rPr dirty="0" sz="900" spc="-15" b="1">
                          <a:latin typeface="Arial"/>
                          <a:cs typeface="Arial"/>
                        </a:rPr>
                        <a:t>Type </a:t>
                      </a:r>
                      <a:r>
                        <a:rPr dirty="0" sz="900" b="1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00" spc="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 b="1">
                          <a:latin typeface="Arial"/>
                          <a:cs typeface="Arial"/>
                        </a:rPr>
                        <a:t>Death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C10D1F"/>
                      </a:solidFill>
                      <a:prstDash val="solid"/>
                    </a:lnT>
                    <a:lnB w="12700">
                      <a:solidFill>
                        <a:srgbClr val="C10D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10209">
                        <a:lnSpc>
                          <a:spcPts val="1035"/>
                        </a:lnSpc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Day</a:t>
                      </a:r>
                      <a:r>
                        <a:rPr dirty="0" sz="90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b="1">
                          <a:latin typeface="Arial"/>
                          <a:cs typeface="Arial"/>
                        </a:rPr>
                        <a:t>Post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 marL="409575">
                        <a:lnSpc>
                          <a:spcPts val="1060"/>
                        </a:lnSpc>
                      </a:pPr>
                      <a:r>
                        <a:rPr dirty="0" sz="900" b="1">
                          <a:latin typeface="Arial"/>
                          <a:cs typeface="Arial"/>
                        </a:rPr>
                        <a:t>rand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C10D1F"/>
                      </a:solidFill>
                      <a:prstDash val="solid"/>
                    </a:lnT>
                    <a:lnB w="12700">
                      <a:solidFill>
                        <a:srgbClr val="C10D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1035"/>
                        </a:lnSpc>
                      </a:pPr>
                      <a:r>
                        <a:rPr dirty="0" sz="900" spc="-15" b="1">
                          <a:latin typeface="Arial"/>
                          <a:cs typeface="Arial"/>
                        </a:rPr>
                        <a:t>Days</a:t>
                      </a:r>
                      <a:r>
                        <a:rPr dirty="0" sz="9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b="1">
                          <a:latin typeface="Arial"/>
                          <a:cs typeface="Arial"/>
                        </a:rPr>
                        <a:t>post-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algn="ctr" marL="6985">
                        <a:lnSpc>
                          <a:spcPts val="1060"/>
                        </a:lnSpc>
                      </a:pPr>
                      <a:r>
                        <a:rPr dirty="0" sz="900" spc="-10" b="1">
                          <a:latin typeface="Arial"/>
                          <a:cs typeface="Arial"/>
                        </a:rPr>
                        <a:t>LAAC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C10D1F"/>
                      </a:solidFill>
                      <a:prstDash val="solid"/>
                    </a:lnT>
                    <a:lnB w="12700">
                      <a:solidFill>
                        <a:srgbClr val="C10D1F"/>
                      </a:solidFill>
                      <a:prstDash val="solid"/>
                    </a:lnB>
                  </a:tcPr>
                </a:tc>
              </a:tr>
              <a:tr h="133511">
                <a:tc>
                  <a:txBody>
                    <a:bodyPr/>
                    <a:lstStyle/>
                    <a:p>
                      <a:pPr algn="ctr" marR="57785">
                        <a:lnSpc>
                          <a:spcPts val="925"/>
                        </a:lnSpc>
                        <a:spcBef>
                          <a:spcPts val="25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Device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T w="12700">
                      <a:solidFill>
                        <a:srgbClr val="C10D1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ts val="925"/>
                        </a:lnSpc>
                        <a:spcBef>
                          <a:spcPts val="25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Cardiovascular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-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Sudden cardiac</a:t>
                      </a:r>
                      <a:r>
                        <a:rPr dirty="0" sz="800" spc="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death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T w="12700">
                      <a:solidFill>
                        <a:srgbClr val="C10D1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183515">
                        <a:lnSpc>
                          <a:spcPts val="925"/>
                        </a:lnSpc>
                        <a:spcBef>
                          <a:spcPts val="25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167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T w="12700">
                      <a:solidFill>
                        <a:srgbClr val="C10D1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925"/>
                        </a:lnSpc>
                        <a:spcBef>
                          <a:spcPts val="25"/>
                        </a:spcBef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166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T w="12700">
                      <a:solidFill>
                        <a:srgbClr val="C10D1F"/>
                      </a:solidFill>
                      <a:prstDash val="solid"/>
                    </a:lnT>
                  </a:tcPr>
                </a:tc>
              </a:tr>
              <a:tr h="127761">
                <a:tc>
                  <a:txBody>
                    <a:bodyPr/>
                    <a:lstStyle/>
                    <a:p>
                      <a:pPr algn="ctr" marR="5778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Device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Cardiovascular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-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Cardiorespiratory</a:t>
                      </a:r>
                      <a:r>
                        <a:rPr dirty="0" sz="8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arrest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8351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199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190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7698">
                <a:tc>
                  <a:txBody>
                    <a:bodyPr/>
                    <a:lstStyle/>
                    <a:p>
                      <a:pPr algn="ctr" marR="5778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Device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Cardiovascular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-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Syncopal</a:t>
                      </a:r>
                      <a:r>
                        <a:rPr dirty="0" sz="8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malaise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8351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289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282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7698">
                <a:tc>
                  <a:txBody>
                    <a:bodyPr/>
                    <a:lstStyle/>
                    <a:p>
                      <a:pPr algn="ctr" marR="5778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Device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Cardiovascular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-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Cardiac</a:t>
                      </a:r>
                      <a:r>
                        <a:rPr dirty="0" sz="800" spc="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arrest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8351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408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336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7698">
                <a:tc>
                  <a:txBody>
                    <a:bodyPr/>
                    <a:lstStyle/>
                    <a:p>
                      <a:pPr algn="ctr" marR="5778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Device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Cardiovascular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Stroke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8351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460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460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7698">
                <a:tc>
                  <a:txBody>
                    <a:bodyPr/>
                    <a:lstStyle/>
                    <a:p>
                      <a:pPr algn="ctr" marR="5778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Device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Cardiovascular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- Ventricular fibrillation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8351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482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473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7762">
                <a:tc>
                  <a:txBody>
                    <a:bodyPr/>
                    <a:lstStyle/>
                    <a:p>
                      <a:pPr algn="ctr" marR="5778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Device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Cardiovascular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-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Cardiorespiratory</a:t>
                      </a:r>
                      <a:r>
                        <a:rPr dirty="0" sz="800" spc="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arrest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8351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556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549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7698">
                <a:tc>
                  <a:txBody>
                    <a:bodyPr/>
                    <a:lstStyle/>
                    <a:p>
                      <a:pPr algn="ctr" marR="5778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Device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Cardiovascular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STEMI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8351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817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817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7698">
                <a:tc>
                  <a:txBody>
                    <a:bodyPr/>
                    <a:lstStyle/>
                    <a:p>
                      <a:pPr algn="ctr" marR="5778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Device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Cardiovascular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-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Cardiac</a:t>
                      </a:r>
                      <a:r>
                        <a:rPr dirty="0" sz="800" spc="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arrest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8351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969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942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7698">
                <a:tc>
                  <a:txBody>
                    <a:bodyPr/>
                    <a:lstStyle/>
                    <a:p>
                      <a:pPr algn="ctr" marR="5778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Device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Unknown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8351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278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278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7698">
                <a:tc>
                  <a:txBody>
                    <a:bodyPr/>
                    <a:lstStyle/>
                    <a:p>
                      <a:pPr algn="ctr" marR="5778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Device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Unknown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8351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342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342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7762">
                <a:tc>
                  <a:txBody>
                    <a:bodyPr/>
                    <a:lstStyle/>
                    <a:p>
                      <a:pPr algn="ctr" marR="5778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Device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Unknown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8351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662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658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7698">
                <a:tc>
                  <a:txBody>
                    <a:bodyPr/>
                    <a:lstStyle/>
                    <a:p>
                      <a:pPr algn="ctr" marR="5778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Device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Unknown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8351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908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900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7698">
                <a:tc>
                  <a:txBody>
                    <a:bodyPr/>
                    <a:lstStyle/>
                    <a:p>
                      <a:pPr algn="ctr" marR="5778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Device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Unknown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8351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944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935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7698">
                <a:tc>
                  <a:txBody>
                    <a:bodyPr/>
                    <a:lstStyle/>
                    <a:p>
                      <a:pPr algn="ctr" marR="5778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Device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Unknown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5430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1006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999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7698">
                <a:tc>
                  <a:txBody>
                    <a:bodyPr/>
                    <a:lstStyle/>
                    <a:p>
                      <a:pPr algn="ctr" marR="5778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Device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ts val="905"/>
                        </a:lnSpc>
                      </a:pPr>
                      <a:r>
                        <a:rPr dirty="0" sz="800">
                          <a:latin typeface="Arial"/>
                          <a:cs typeface="Arial"/>
                        </a:rPr>
                        <a:t>Pneumonia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8351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270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260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7761">
                <a:tc>
                  <a:txBody>
                    <a:bodyPr/>
                    <a:lstStyle/>
                    <a:p>
                      <a:pPr algn="ctr" marR="5778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Device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Encephalpathy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8351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311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291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7698">
                <a:tc>
                  <a:txBody>
                    <a:bodyPr/>
                    <a:lstStyle/>
                    <a:p>
                      <a:pPr algn="ctr" marR="5778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Device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Cancer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8351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341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341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7698">
                <a:tc>
                  <a:txBody>
                    <a:bodyPr/>
                    <a:lstStyle/>
                    <a:p>
                      <a:pPr algn="ctr" marR="5778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Device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Cancer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8351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399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399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7698">
                <a:tc>
                  <a:txBody>
                    <a:bodyPr/>
                    <a:lstStyle/>
                    <a:p>
                      <a:pPr algn="ctr" marR="5778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Device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Renal</a:t>
                      </a:r>
                      <a:r>
                        <a:rPr dirty="0" sz="800" spc="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failure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8351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432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429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7698">
                <a:tc>
                  <a:txBody>
                    <a:bodyPr/>
                    <a:lstStyle/>
                    <a:p>
                      <a:pPr algn="ctr" marR="5778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Device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Cancer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8351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520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519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7762">
                <a:tc>
                  <a:txBody>
                    <a:bodyPr/>
                    <a:lstStyle/>
                    <a:p>
                      <a:pPr algn="ctr" marR="5778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Device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Covid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8351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524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510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7698">
                <a:tc>
                  <a:txBody>
                    <a:bodyPr/>
                    <a:lstStyle/>
                    <a:p>
                      <a:pPr algn="ctr" marR="5778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Device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Cancer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8351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683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682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7685">
                <a:tc>
                  <a:txBody>
                    <a:bodyPr/>
                    <a:lstStyle/>
                    <a:p>
                      <a:pPr algn="ctr" marR="5778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Device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ts val="905"/>
                        </a:lnSpc>
                      </a:pPr>
                      <a:r>
                        <a:rPr dirty="0" sz="800">
                          <a:latin typeface="Arial"/>
                          <a:cs typeface="Arial"/>
                        </a:rPr>
                        <a:t>Suicide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8351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684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675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7723">
                <a:tc>
                  <a:txBody>
                    <a:bodyPr/>
                    <a:lstStyle/>
                    <a:p>
                      <a:pPr algn="ctr" marR="5778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Device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Cancer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8351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786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777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7711">
                <a:tc>
                  <a:txBody>
                    <a:bodyPr/>
                    <a:lstStyle/>
                    <a:p>
                      <a:pPr algn="ctr" marR="5778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Device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Covid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8351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798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794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7711">
                <a:tc>
                  <a:txBody>
                    <a:bodyPr/>
                    <a:lstStyle/>
                    <a:p>
                      <a:pPr algn="ctr" marR="5778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Device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Renal</a:t>
                      </a:r>
                      <a:r>
                        <a:rPr dirty="0" sz="800" spc="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failure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83515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864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905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857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20958">
                <a:tc>
                  <a:txBody>
                    <a:bodyPr/>
                    <a:lstStyle/>
                    <a:p>
                      <a:pPr algn="ctr" marR="57785">
                        <a:lnSpc>
                          <a:spcPts val="850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Device</a:t>
                      </a:r>
                      <a:r>
                        <a:rPr dirty="0" sz="8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Group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C10D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ts val="850"/>
                        </a:lnSpc>
                      </a:pPr>
                      <a:r>
                        <a:rPr dirty="0" sz="800">
                          <a:latin typeface="Arial"/>
                          <a:cs typeface="Arial"/>
                        </a:rPr>
                        <a:t>Infection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C10D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83515">
                        <a:lnSpc>
                          <a:spcPts val="850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881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C10D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850"/>
                        </a:lnSpc>
                      </a:pPr>
                      <a:r>
                        <a:rPr dirty="0" sz="800" spc="-5">
                          <a:latin typeface="Arial"/>
                          <a:cs typeface="Arial"/>
                        </a:rPr>
                        <a:t>881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C10D1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112852"/>
            <a:ext cx="7017384" cy="37719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300" spc="-20"/>
              <a:t>CAUSE </a:t>
            </a:r>
            <a:r>
              <a:rPr dirty="0" sz="2300"/>
              <a:t>OF </a:t>
            </a:r>
            <a:r>
              <a:rPr dirty="0" sz="2300" spc="-30"/>
              <a:t>DEATHS </a:t>
            </a:r>
            <a:r>
              <a:rPr dirty="0" sz="2300"/>
              <a:t>– DEVICE</a:t>
            </a:r>
            <a:r>
              <a:rPr dirty="0" sz="2300" spc="-45"/>
              <a:t> </a:t>
            </a:r>
            <a:r>
              <a:rPr dirty="0" sz="2300" spc="-5"/>
              <a:t>CV/UNKNOWN</a:t>
            </a:r>
            <a:endParaRPr sz="23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46100" y="546354"/>
          <a:ext cx="8907780" cy="44253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94630"/>
                <a:gridCol w="1734820"/>
                <a:gridCol w="1022984"/>
                <a:gridCol w="853440"/>
              </a:tblGrid>
              <a:tr h="309372">
                <a:tc>
                  <a:txBody>
                    <a:bodyPr/>
                    <a:lstStyle/>
                    <a:p>
                      <a:pPr algn="ctr" marL="5715">
                        <a:lnSpc>
                          <a:spcPts val="1140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Detailed description of the</a:t>
                      </a:r>
                      <a:r>
                        <a:rPr dirty="0" sz="100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event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626366"/>
                      </a:solidFill>
                      <a:prstDash val="solid"/>
                    </a:lnT>
                    <a:lnB w="12700">
                      <a:solidFill>
                        <a:srgbClr val="626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2915">
                        <a:lnSpc>
                          <a:spcPts val="1140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Type of</a:t>
                      </a:r>
                      <a:r>
                        <a:rPr dirty="0" sz="10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Death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626366"/>
                      </a:solidFill>
                      <a:prstDash val="solid"/>
                    </a:lnT>
                    <a:lnB w="12700">
                      <a:solidFill>
                        <a:srgbClr val="626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9530">
                        <a:lnSpc>
                          <a:spcPts val="1140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Day post</a:t>
                      </a:r>
                      <a:r>
                        <a:rPr dirty="0" sz="10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rand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626366"/>
                      </a:solidFill>
                      <a:prstDash val="solid"/>
                    </a:lnT>
                    <a:lnB w="12700">
                      <a:solidFill>
                        <a:srgbClr val="626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7945">
                        <a:lnSpc>
                          <a:spcPts val="1140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Day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Post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algn="ctr" marR="67310">
                        <a:lnSpc>
                          <a:spcPts val="1200"/>
                        </a:lnSpc>
                      </a:pPr>
                      <a:r>
                        <a:rPr dirty="0" sz="1000" spc="-20" b="1">
                          <a:latin typeface="Arial"/>
                          <a:cs typeface="Arial"/>
                        </a:rPr>
                        <a:t>LAAC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626366"/>
                      </a:solidFill>
                      <a:prstDash val="solid"/>
                    </a:lnT>
                    <a:lnB w="12700">
                      <a:solidFill>
                        <a:srgbClr val="626366"/>
                      </a:solidFill>
                      <a:prstDash val="solid"/>
                    </a:lnB>
                  </a:tcPr>
                </a:tc>
              </a:tr>
              <a:tr h="297179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An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arrhythmic death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the context of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coronary</a:t>
                      </a:r>
                      <a:r>
                        <a:rPr dirty="0" sz="9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event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T w="12700">
                      <a:solidFill>
                        <a:srgbClr val="626366"/>
                      </a:solidFill>
                      <a:prstDash val="solid"/>
                    </a:lnT>
                    <a:solidFill>
                      <a:srgbClr val="62636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3970" marR="5334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Cardiovascular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-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Sudden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cardiac 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death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T w="12700">
                      <a:solidFill>
                        <a:srgbClr val="626366"/>
                      </a:solidFill>
                      <a:prstDash val="solid"/>
                    </a:lnT>
                    <a:solidFill>
                      <a:srgbClr val="62636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4826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167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T w="12700">
                      <a:solidFill>
                        <a:srgbClr val="626366"/>
                      </a:solidFill>
                      <a:prstDash val="solid"/>
                    </a:lnT>
                    <a:solidFill>
                      <a:srgbClr val="62636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166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T w="12700">
                      <a:solidFill>
                        <a:srgbClr val="626366"/>
                      </a:solidFill>
                      <a:prstDash val="solid"/>
                    </a:lnT>
                    <a:solidFill>
                      <a:srgbClr val="626366">
                        <a:alpha val="19999"/>
                      </a:srgbClr>
                    </a:solidFill>
                  </a:tcPr>
                </a:tc>
              </a:tr>
              <a:tr h="297180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Intra-hospital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cardiopulmonary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arrest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following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stay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intensive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care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septic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shock</a:t>
                      </a:r>
                      <a:r>
                        <a:rPr dirty="0" sz="9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due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ulcer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4445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perforation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 marL="1397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Cardiovascular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-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13970">
                        <a:lnSpc>
                          <a:spcPct val="100000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Cardiorespiratory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arrest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 algn="ctr" marR="4826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199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190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</a:tr>
              <a:tr h="220472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AF100%, Vpacing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100%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after his-bundle ablation.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No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clear cause</a:t>
                      </a:r>
                      <a:r>
                        <a:rPr dirty="0" sz="900" spc="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death has been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established.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solidFill>
                      <a:srgbClr val="62636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397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Unknown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solidFill>
                      <a:srgbClr val="62636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4826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278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solidFill>
                      <a:srgbClr val="62636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278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solidFill>
                      <a:srgbClr val="626366">
                        <a:alpha val="19999"/>
                      </a:srgbClr>
                    </a:solidFill>
                  </a:tcPr>
                </a:tc>
              </a:tr>
              <a:tr h="297179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Death of the patient, after sudden syncopal malaise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her home.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3 external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electric shocks delivered</a:t>
                      </a:r>
                      <a:r>
                        <a:rPr dirty="0" sz="9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by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4445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SAMU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+ cordarone and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adrenaline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 marL="1397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Cardiovascular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Syncopal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13970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malaise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 algn="ctr" marR="4826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289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282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</a:tr>
              <a:tr h="297179">
                <a:tc>
                  <a:txBody>
                    <a:bodyPr/>
                    <a:lstStyle/>
                    <a:p>
                      <a:pPr marL="4445" marR="14605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His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smartwatch also showed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sudden stop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the heart rate somewhere around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2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a.m. no indications 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were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found for other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causes.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solidFill>
                      <a:srgbClr val="62636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397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Unknown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solidFill>
                      <a:srgbClr val="62636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4826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342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solidFill>
                      <a:srgbClr val="62636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342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solidFill>
                      <a:srgbClr val="626366">
                        <a:alpha val="19999"/>
                      </a:srgbClr>
                    </a:solidFill>
                  </a:tcPr>
                </a:tc>
              </a:tr>
              <a:tr h="361823">
                <a:tc>
                  <a:txBody>
                    <a:bodyPr/>
                    <a:lstStyle/>
                    <a:p>
                      <a:pPr marL="4445" marR="37846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While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hospital recovery from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extensive bowel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surgery, patient complained of trouble breathing.  Became pulseless. CPR/ACLS for 50 minutes unsuccessful and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was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pronounced</a:t>
                      </a:r>
                      <a:r>
                        <a:rPr dirty="0" sz="900" spc="-1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dead.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 marL="1397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Cardiovascular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-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Cardiac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arrest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 algn="ctr" marR="4826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408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336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</a:tr>
              <a:tr h="160020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Multiple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cerebral infarctions during ,hospitalisation,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which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led to his</a:t>
                      </a:r>
                      <a:r>
                        <a:rPr dirty="0" sz="900" spc="-1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death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solidFill>
                      <a:srgbClr val="62636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39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Cardiovascular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Stroke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solidFill>
                      <a:srgbClr val="62636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4826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460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solidFill>
                      <a:srgbClr val="62636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460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solidFill>
                      <a:srgbClr val="626366">
                        <a:alpha val="19999"/>
                      </a:srgbClr>
                    </a:solidFill>
                  </a:tcPr>
                </a:tc>
              </a:tr>
              <a:tr h="503427">
                <a:tc>
                  <a:txBody>
                    <a:bodyPr/>
                    <a:lstStyle/>
                    <a:p>
                      <a:pPr marL="4445" marR="7874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Patient collapsed on golf course,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CPR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for 10 min before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EMS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arrived.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Multiple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medications and shocks  by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EMS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and continued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ER. Upon admission to ER: no pulse, asystole, pupils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fixed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and dilated, no  spontaneous respirations. Aggressive ACLS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in ER with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no return of spontaneous</a:t>
                      </a:r>
                      <a:r>
                        <a:rPr dirty="0" sz="900" spc="-1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circulation.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 marL="13970" marR="2990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Cardiovascular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- Ventricular  fibrillation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 algn="ctr" marR="4826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482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473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</a:tr>
              <a:tr h="434339">
                <a:tc>
                  <a:txBody>
                    <a:bodyPr/>
                    <a:lstStyle/>
                    <a:p>
                      <a:pPr marL="4445" marR="18605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SAMU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report relates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call for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pre-hospital cardiorespiratory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arrest.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On arrival,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patient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in asystole (no 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shockable rhythm) failure of cardiopulmonary resuscitation despite adrenaline and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external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cardiac  massage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solidFill>
                      <a:srgbClr val="62636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3970" marR="511809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Cardiovascular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- 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Cardiorespiratory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arrest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solidFill>
                      <a:srgbClr val="62636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4826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556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solidFill>
                      <a:srgbClr val="62636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549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solidFill>
                      <a:srgbClr val="626366">
                        <a:alpha val="19999"/>
                      </a:srgbClr>
                    </a:solidFill>
                  </a:tcPr>
                </a:tc>
              </a:tr>
              <a:tr h="159994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Death of unknown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origin.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 marL="139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Unknown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 algn="ctr" marR="4826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662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658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</a:tr>
              <a:tr h="297180">
                <a:tc>
                  <a:txBody>
                    <a:bodyPr/>
                    <a:lstStyle/>
                    <a:p>
                      <a:pPr marL="4445" marR="5588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Atrial Septal Defect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with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Cardiogenic Shock, causal probably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a STEMI 2 weeks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before event onset, </a:t>
                      </a:r>
                      <a:r>
                        <a:rPr dirty="0" sz="900" spc="-30">
                          <a:latin typeface="Arial"/>
                          <a:cs typeface="Arial"/>
                        </a:rPr>
                        <a:t>VA- 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ECMO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solidFill>
                      <a:srgbClr val="62636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39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Cardiovascular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STEMI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solidFill>
                      <a:srgbClr val="62636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4826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817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solidFill>
                      <a:srgbClr val="62636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817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solidFill>
                      <a:srgbClr val="626366">
                        <a:alpha val="19999"/>
                      </a:srgbClr>
                    </a:solidFill>
                  </a:tcPr>
                </a:tc>
              </a:tr>
              <a:tr h="160032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Unknown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cause of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death.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 marL="139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Unknown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 algn="ctr" marR="4826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908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900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</a:tr>
              <a:tr h="160019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Cause of Death</a:t>
                      </a:r>
                      <a:r>
                        <a:rPr dirty="0" sz="9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Unknown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solidFill>
                      <a:srgbClr val="62636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39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Unknown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solidFill>
                      <a:srgbClr val="62636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4826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944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solidFill>
                      <a:srgbClr val="62636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935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solidFill>
                      <a:srgbClr val="626366">
                        <a:alpha val="19999"/>
                      </a:srgbClr>
                    </a:solidFill>
                  </a:tcPr>
                </a:tc>
              </a:tr>
              <a:tr h="297192">
                <a:tc>
                  <a:txBody>
                    <a:bodyPr/>
                    <a:lstStyle/>
                    <a:p>
                      <a:pPr marL="4445" marR="45529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Subject had witnessed arrest at home.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EMS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notified. Patient initially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was in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VF. ACLS protocol  followed. Transported to hospital. Progressed to PEA. Pt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expired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at the</a:t>
                      </a:r>
                      <a:r>
                        <a:rPr dirty="0" sz="900" spc="-1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hospital.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 marL="139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Cardiovascular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-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Cardiac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arrest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 algn="ctr" marR="4826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969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942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</a:tr>
              <a:tr h="160020">
                <a:tc>
                  <a:txBody>
                    <a:bodyPr/>
                    <a:lstStyle/>
                    <a:p>
                      <a:pPr marL="444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Death, cause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unknown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B w="12700">
                      <a:solidFill>
                        <a:srgbClr val="626366"/>
                      </a:solidFill>
                      <a:prstDash val="solid"/>
                    </a:lnB>
                    <a:solidFill>
                      <a:srgbClr val="62636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39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Unknown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B w="12700">
                      <a:solidFill>
                        <a:srgbClr val="626366"/>
                      </a:solidFill>
                      <a:prstDash val="solid"/>
                    </a:lnB>
                    <a:solidFill>
                      <a:srgbClr val="62636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R="4826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1006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B w="12700">
                      <a:solidFill>
                        <a:srgbClr val="626366"/>
                      </a:solidFill>
                      <a:prstDash val="solid"/>
                    </a:lnB>
                    <a:solidFill>
                      <a:srgbClr val="626366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999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B w="12700">
                      <a:solidFill>
                        <a:srgbClr val="626366"/>
                      </a:solidFill>
                      <a:prstDash val="solid"/>
                    </a:lnB>
                    <a:solidFill>
                      <a:srgbClr val="626366">
                        <a:alpha val="19999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40379" y="50"/>
            <a:ext cx="6103620" cy="4606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645779" y="4829047"/>
            <a:ext cx="8255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4794910"/>
            <a:ext cx="702881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1. Chew and Piccini et al EP Europace 2021; 2. Osmancik et al 2020; 3. Noseworthy et al 2015; 4. Okumura et al</a:t>
            </a:r>
            <a:r>
              <a:rPr dirty="0" sz="1050" spc="-1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FFFFFF"/>
                </a:solidFill>
                <a:latin typeface="Arial"/>
                <a:cs typeface="Arial"/>
              </a:rPr>
              <a:t>2019</a:t>
            </a:r>
            <a:endParaRPr sz="105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41731" y="155828"/>
            <a:ext cx="2354580" cy="37655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300" spc="-45"/>
              <a:t>BA</a:t>
            </a:r>
            <a:r>
              <a:rPr dirty="0" sz="2300"/>
              <a:t>C</a:t>
            </a:r>
            <a:r>
              <a:rPr dirty="0" sz="2300" spc="-90"/>
              <a:t>K</a:t>
            </a:r>
            <a:r>
              <a:rPr dirty="0" sz="2300"/>
              <a:t>G</a:t>
            </a:r>
            <a:r>
              <a:rPr dirty="0" sz="2300" spc="-40"/>
              <a:t>R</a:t>
            </a:r>
            <a:r>
              <a:rPr dirty="0" sz="2300"/>
              <a:t>OU</a:t>
            </a:r>
            <a:r>
              <a:rPr dirty="0" sz="2300" spc="-10"/>
              <a:t>N</a:t>
            </a:r>
            <a:r>
              <a:rPr dirty="0" sz="2300"/>
              <a:t>D</a:t>
            </a:r>
            <a:endParaRPr sz="2300"/>
          </a:p>
        </p:txBody>
      </p:sp>
      <p:sp>
        <p:nvSpPr>
          <p:cNvPr id="6" name="object 6"/>
          <p:cNvSpPr txBox="1"/>
          <p:nvPr/>
        </p:nvSpPr>
        <p:spPr>
          <a:xfrm>
            <a:off x="287121" y="1093429"/>
            <a:ext cx="8137525" cy="3213100"/>
          </a:xfrm>
          <a:prstGeom prst="rect">
            <a:avLst/>
          </a:prstGeom>
        </p:spPr>
        <p:txBody>
          <a:bodyPr wrap="square" lIns="0" tIns="34925" rIns="0" bIns="0" rtlCol="0" vert="horz">
            <a:spAutoFit/>
          </a:bodyPr>
          <a:lstStyle/>
          <a:p>
            <a:pPr marL="210185" indent="-172720">
              <a:lnSpc>
                <a:spcPct val="100000"/>
              </a:lnSpc>
              <a:spcBef>
                <a:spcPts val="275"/>
              </a:spcBef>
              <a:buChar char="•"/>
              <a:tabLst>
                <a:tab pos="210820" algn="l"/>
              </a:tabLst>
            </a:pPr>
            <a:r>
              <a:rPr dirty="0" sz="1500" spc="-5">
                <a:latin typeface="Arial"/>
                <a:cs typeface="Arial"/>
              </a:rPr>
              <a:t>LAAC is </a:t>
            </a:r>
            <a:r>
              <a:rPr dirty="0" sz="1500">
                <a:latin typeface="Arial"/>
                <a:cs typeface="Arial"/>
              </a:rPr>
              <a:t>indicated </a:t>
            </a:r>
            <a:r>
              <a:rPr dirty="0" sz="1500" spc="-5">
                <a:latin typeface="Arial"/>
                <a:cs typeface="Arial"/>
              </a:rPr>
              <a:t>in patients with </a:t>
            </a:r>
            <a:r>
              <a:rPr dirty="0" sz="1500">
                <a:latin typeface="Arial"/>
                <a:cs typeface="Arial"/>
              </a:rPr>
              <a:t>increased risk of stroke </a:t>
            </a:r>
            <a:r>
              <a:rPr dirty="0" sz="1500" spc="-5">
                <a:latin typeface="Arial"/>
                <a:cs typeface="Arial"/>
              </a:rPr>
              <a:t>but </a:t>
            </a:r>
            <a:r>
              <a:rPr dirty="0" sz="1500" spc="-10">
                <a:latin typeface="Arial"/>
                <a:cs typeface="Arial"/>
              </a:rPr>
              <a:t>have </a:t>
            </a:r>
            <a:r>
              <a:rPr dirty="0" sz="1500">
                <a:latin typeface="Arial"/>
                <a:cs typeface="Arial"/>
              </a:rPr>
              <a:t>an appropriate rationale</a:t>
            </a:r>
            <a:r>
              <a:rPr dirty="0" sz="1500" spc="-140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to</a:t>
            </a:r>
            <a:endParaRPr sz="1500">
              <a:latin typeface="Arial"/>
              <a:cs typeface="Arial"/>
            </a:endParaRPr>
          </a:p>
          <a:p>
            <a:pPr marL="210185">
              <a:lnSpc>
                <a:spcPct val="100000"/>
              </a:lnSpc>
              <a:spcBef>
                <a:spcPts val="180"/>
              </a:spcBef>
            </a:pPr>
            <a:r>
              <a:rPr dirty="0" sz="1500" spc="-5">
                <a:latin typeface="Arial"/>
                <a:cs typeface="Arial"/>
              </a:rPr>
              <a:t>avoid </a:t>
            </a:r>
            <a:r>
              <a:rPr dirty="0" sz="1500">
                <a:latin typeface="Arial"/>
                <a:cs typeface="Arial"/>
              </a:rPr>
              <a:t>long term</a:t>
            </a:r>
            <a:r>
              <a:rPr dirty="0" sz="1500" spc="-15">
                <a:latin typeface="Arial"/>
                <a:cs typeface="Arial"/>
              </a:rPr>
              <a:t> </a:t>
            </a:r>
            <a:r>
              <a:rPr dirty="0" sz="1500" spc="-5">
                <a:latin typeface="Arial"/>
                <a:cs typeface="Arial"/>
              </a:rPr>
              <a:t>OAC</a:t>
            </a:r>
            <a:endParaRPr sz="1500">
              <a:latin typeface="Arial"/>
              <a:cs typeface="Arial"/>
            </a:endParaRPr>
          </a:p>
          <a:p>
            <a:pPr marL="210185" marR="3670300" indent="-172720">
              <a:lnSpc>
                <a:spcPct val="110000"/>
              </a:lnSpc>
              <a:spcBef>
                <a:spcPts val="795"/>
              </a:spcBef>
              <a:buChar char="•"/>
              <a:tabLst>
                <a:tab pos="210820" algn="l"/>
              </a:tabLst>
            </a:pPr>
            <a:r>
              <a:rPr dirty="0" sz="1500" spc="-5">
                <a:latin typeface="Arial"/>
                <a:cs typeface="Arial"/>
              </a:rPr>
              <a:t>LAAC has not been </a:t>
            </a:r>
            <a:r>
              <a:rPr dirty="0" sz="1500">
                <a:latin typeface="Arial"/>
                <a:cs typeface="Arial"/>
              </a:rPr>
              <a:t>studied </a:t>
            </a:r>
            <a:r>
              <a:rPr dirty="0" sz="1500" spc="-5">
                <a:latin typeface="Arial"/>
                <a:cs typeface="Arial"/>
              </a:rPr>
              <a:t>in AF </a:t>
            </a:r>
            <a:r>
              <a:rPr dirty="0" sz="1500">
                <a:latin typeface="Arial"/>
                <a:cs typeface="Arial"/>
              </a:rPr>
              <a:t>ablation</a:t>
            </a:r>
            <a:r>
              <a:rPr dirty="0" sz="1500" spc="-120">
                <a:latin typeface="Arial"/>
                <a:cs typeface="Arial"/>
              </a:rPr>
              <a:t> </a:t>
            </a:r>
            <a:r>
              <a:rPr dirty="0" sz="1500" spc="-5">
                <a:latin typeface="Arial"/>
                <a:cs typeface="Arial"/>
              </a:rPr>
              <a:t>patients  usually </a:t>
            </a:r>
            <a:r>
              <a:rPr dirty="0" sz="1500">
                <a:latin typeface="Arial"/>
                <a:cs typeface="Arial"/>
              </a:rPr>
              <a:t>not </a:t>
            </a:r>
            <a:r>
              <a:rPr dirty="0" sz="1500" spc="-5">
                <a:latin typeface="Arial"/>
                <a:cs typeface="Arial"/>
              </a:rPr>
              <a:t>deemed </a:t>
            </a:r>
            <a:r>
              <a:rPr dirty="0" sz="1500">
                <a:latin typeface="Arial"/>
                <a:cs typeface="Arial"/>
              </a:rPr>
              <a:t>to </a:t>
            </a:r>
            <a:r>
              <a:rPr dirty="0" sz="1500" spc="-5">
                <a:latin typeface="Arial"/>
                <a:cs typeface="Arial"/>
              </a:rPr>
              <a:t>be </a:t>
            </a:r>
            <a:r>
              <a:rPr dirty="0" sz="1500">
                <a:latin typeface="Arial"/>
                <a:cs typeface="Arial"/>
              </a:rPr>
              <a:t>at high risk for</a:t>
            </a:r>
            <a:r>
              <a:rPr dirty="0" sz="1500" spc="-105">
                <a:latin typeface="Arial"/>
                <a:cs typeface="Arial"/>
              </a:rPr>
              <a:t> </a:t>
            </a:r>
            <a:r>
              <a:rPr dirty="0" sz="1500" spc="5">
                <a:latin typeface="Arial"/>
                <a:cs typeface="Arial"/>
              </a:rPr>
              <a:t>bleeding</a:t>
            </a:r>
            <a:r>
              <a:rPr dirty="0" baseline="25000" sz="1500" spc="7">
                <a:latin typeface="Arial"/>
                <a:cs typeface="Arial"/>
              </a:rPr>
              <a:t>1</a:t>
            </a:r>
            <a:endParaRPr baseline="25000" sz="1500">
              <a:latin typeface="Arial"/>
              <a:cs typeface="Arial"/>
            </a:endParaRPr>
          </a:p>
          <a:p>
            <a:pPr marL="210185" indent="-172720">
              <a:lnSpc>
                <a:spcPct val="100000"/>
              </a:lnSpc>
              <a:spcBef>
                <a:spcPts val="985"/>
              </a:spcBef>
              <a:buChar char="•"/>
              <a:tabLst>
                <a:tab pos="210820" algn="l"/>
              </a:tabLst>
            </a:pPr>
            <a:r>
              <a:rPr dirty="0" sz="1500">
                <a:latin typeface="Arial"/>
                <a:cs typeface="Arial"/>
              </a:rPr>
              <a:t>Current guidelines recommend </a:t>
            </a:r>
            <a:r>
              <a:rPr dirty="0" sz="1500" spc="-5">
                <a:latin typeface="Arial"/>
                <a:cs typeface="Arial"/>
              </a:rPr>
              <a:t>OAC </a:t>
            </a:r>
            <a:r>
              <a:rPr dirty="0" sz="1500">
                <a:latin typeface="Arial"/>
                <a:cs typeface="Arial"/>
              </a:rPr>
              <a:t>based on </a:t>
            </a:r>
            <a:r>
              <a:rPr dirty="0" sz="1500" spc="-10">
                <a:latin typeface="Arial"/>
                <a:cs typeface="Arial"/>
              </a:rPr>
              <a:t>CHA</a:t>
            </a:r>
            <a:r>
              <a:rPr dirty="0" baseline="-19444" sz="1500" spc="-15">
                <a:latin typeface="Arial"/>
                <a:cs typeface="Arial"/>
              </a:rPr>
              <a:t>2</a:t>
            </a:r>
            <a:r>
              <a:rPr dirty="0" sz="1500" spc="-10">
                <a:latin typeface="Arial"/>
                <a:cs typeface="Arial"/>
              </a:rPr>
              <a:t>DS</a:t>
            </a:r>
            <a:r>
              <a:rPr dirty="0" baseline="-19444" sz="1500" spc="-15">
                <a:latin typeface="Arial"/>
                <a:cs typeface="Arial"/>
              </a:rPr>
              <a:t>2</a:t>
            </a:r>
            <a:r>
              <a:rPr dirty="0" sz="1500" spc="-10">
                <a:latin typeface="Arial"/>
                <a:cs typeface="Arial"/>
              </a:rPr>
              <a:t>-VASc </a:t>
            </a:r>
            <a:r>
              <a:rPr dirty="0" sz="1500">
                <a:latin typeface="Arial"/>
                <a:cs typeface="Arial"/>
              </a:rPr>
              <a:t>score and not on</a:t>
            </a:r>
            <a:r>
              <a:rPr dirty="0" sz="1500" spc="-120">
                <a:latin typeface="Arial"/>
                <a:cs typeface="Arial"/>
              </a:rPr>
              <a:t> </a:t>
            </a:r>
            <a:r>
              <a:rPr dirty="0" sz="1500" spc="-5">
                <a:latin typeface="Arial"/>
                <a:cs typeface="Arial"/>
              </a:rPr>
              <a:t>perceived</a:t>
            </a:r>
            <a:endParaRPr sz="1500">
              <a:latin typeface="Arial"/>
              <a:cs typeface="Arial"/>
            </a:endParaRPr>
          </a:p>
          <a:p>
            <a:pPr marL="210185">
              <a:lnSpc>
                <a:spcPct val="100000"/>
              </a:lnSpc>
              <a:spcBef>
                <a:spcPts val="180"/>
              </a:spcBef>
            </a:pPr>
            <a:r>
              <a:rPr dirty="0" sz="1500">
                <a:latin typeface="Arial"/>
                <a:cs typeface="Arial"/>
              </a:rPr>
              <a:t>ablation</a:t>
            </a:r>
            <a:r>
              <a:rPr dirty="0" sz="1500" spc="-2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outcome</a:t>
            </a:r>
            <a:endParaRPr sz="1500">
              <a:latin typeface="Arial"/>
              <a:cs typeface="Arial"/>
            </a:endParaRPr>
          </a:p>
          <a:p>
            <a:pPr lvl="1" marL="553085" indent="-173355">
              <a:lnSpc>
                <a:spcPct val="100000"/>
              </a:lnSpc>
              <a:spcBef>
                <a:spcPts val="375"/>
              </a:spcBef>
              <a:buChar char="•"/>
              <a:tabLst>
                <a:tab pos="553720" algn="l"/>
              </a:tabLst>
            </a:pPr>
            <a:r>
              <a:rPr dirty="0" sz="1500">
                <a:latin typeface="Arial"/>
                <a:cs typeface="Arial"/>
              </a:rPr>
              <a:t>Ongoing risk of</a:t>
            </a:r>
            <a:r>
              <a:rPr dirty="0" sz="1500" spc="-5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recurrence</a:t>
            </a:r>
            <a:endParaRPr sz="1500">
              <a:latin typeface="Arial"/>
              <a:cs typeface="Arial"/>
            </a:endParaRPr>
          </a:p>
          <a:p>
            <a:pPr lvl="1" marL="553085" indent="-173355">
              <a:lnSpc>
                <a:spcPct val="100000"/>
              </a:lnSpc>
              <a:spcBef>
                <a:spcPts val="225"/>
              </a:spcBef>
              <a:buChar char="•"/>
              <a:tabLst>
                <a:tab pos="553720" algn="l"/>
              </a:tabLst>
            </a:pPr>
            <a:r>
              <a:rPr dirty="0" sz="1500" spc="-5">
                <a:latin typeface="Arial"/>
                <a:cs typeface="Arial"/>
              </a:rPr>
              <a:t>Silent AF </a:t>
            </a:r>
            <a:r>
              <a:rPr dirty="0" sz="1500">
                <a:latin typeface="Arial"/>
                <a:cs typeface="Arial"/>
              </a:rPr>
              <a:t>patients </a:t>
            </a:r>
            <a:r>
              <a:rPr dirty="0" sz="1500" spc="-5">
                <a:latin typeface="Arial"/>
                <a:cs typeface="Arial"/>
              </a:rPr>
              <a:t>may </a:t>
            </a:r>
            <a:r>
              <a:rPr dirty="0" sz="1500">
                <a:latin typeface="Arial"/>
                <a:cs typeface="Arial"/>
              </a:rPr>
              <a:t>stop </a:t>
            </a:r>
            <a:r>
              <a:rPr dirty="0" sz="1500" spc="-5">
                <a:latin typeface="Arial"/>
                <a:cs typeface="Arial"/>
              </a:rPr>
              <a:t>OAC and be exposed </a:t>
            </a:r>
            <a:r>
              <a:rPr dirty="0" sz="1500">
                <a:latin typeface="Arial"/>
                <a:cs typeface="Arial"/>
              </a:rPr>
              <a:t>to</a:t>
            </a:r>
            <a:r>
              <a:rPr dirty="0" sz="1500" spc="-160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stroke</a:t>
            </a:r>
            <a:endParaRPr sz="1500">
              <a:latin typeface="Arial"/>
              <a:cs typeface="Arial"/>
            </a:endParaRPr>
          </a:p>
          <a:p>
            <a:pPr lvl="1" marL="553085" indent="-173355">
              <a:lnSpc>
                <a:spcPct val="100000"/>
              </a:lnSpc>
              <a:spcBef>
                <a:spcPts val="219"/>
              </a:spcBef>
              <a:buChar char="•"/>
              <a:tabLst>
                <a:tab pos="553720" algn="l"/>
              </a:tabLst>
            </a:pPr>
            <a:r>
              <a:rPr dirty="0" sz="1500" spc="-15">
                <a:latin typeface="Arial"/>
                <a:cs typeface="Arial"/>
              </a:rPr>
              <a:t>Truly </a:t>
            </a:r>
            <a:r>
              <a:rPr dirty="0" sz="1500">
                <a:latin typeface="Arial"/>
                <a:cs typeface="Arial"/>
              </a:rPr>
              <a:t>successful patients may continue </a:t>
            </a:r>
            <a:r>
              <a:rPr dirty="0" sz="1500" spc="-5">
                <a:latin typeface="Arial"/>
                <a:cs typeface="Arial"/>
              </a:rPr>
              <a:t>OAC </a:t>
            </a:r>
            <a:r>
              <a:rPr dirty="0" sz="1500">
                <a:latin typeface="Arial"/>
                <a:cs typeface="Arial"/>
              </a:rPr>
              <a:t>and be </a:t>
            </a:r>
            <a:r>
              <a:rPr dirty="0" sz="1500" spc="-5">
                <a:latin typeface="Arial"/>
                <a:cs typeface="Arial"/>
              </a:rPr>
              <a:t>exposed </a:t>
            </a:r>
            <a:r>
              <a:rPr dirty="0" sz="1500">
                <a:latin typeface="Arial"/>
                <a:cs typeface="Arial"/>
              </a:rPr>
              <a:t>to bleeding </a:t>
            </a:r>
            <a:r>
              <a:rPr dirty="0" sz="1500" spc="-5">
                <a:latin typeface="Arial"/>
                <a:cs typeface="Arial"/>
              </a:rPr>
              <a:t>with </a:t>
            </a:r>
            <a:r>
              <a:rPr dirty="0" sz="1500">
                <a:latin typeface="Arial"/>
                <a:cs typeface="Arial"/>
              </a:rPr>
              <a:t>no</a:t>
            </a:r>
            <a:r>
              <a:rPr dirty="0" sz="1500" spc="-140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benefit</a:t>
            </a:r>
            <a:endParaRPr sz="1500">
              <a:latin typeface="Arial"/>
              <a:cs typeface="Arial"/>
            </a:endParaRPr>
          </a:p>
          <a:p>
            <a:pPr marL="210185" indent="-172720">
              <a:lnSpc>
                <a:spcPct val="100000"/>
              </a:lnSpc>
              <a:spcBef>
                <a:spcPts val="830"/>
              </a:spcBef>
              <a:buChar char="•"/>
              <a:tabLst>
                <a:tab pos="210820" algn="l"/>
              </a:tabLst>
            </a:pPr>
            <a:r>
              <a:rPr dirty="0" sz="1500" spc="-5">
                <a:latin typeface="Arial"/>
                <a:cs typeface="Arial"/>
              </a:rPr>
              <a:t>25% </a:t>
            </a:r>
            <a:r>
              <a:rPr dirty="0" sz="1500">
                <a:latin typeface="Arial"/>
                <a:cs typeface="Arial"/>
              </a:rPr>
              <a:t>of </a:t>
            </a:r>
            <a:r>
              <a:rPr dirty="0" sz="1500" spc="-5">
                <a:latin typeface="Arial"/>
                <a:cs typeface="Arial"/>
              </a:rPr>
              <a:t>patients </a:t>
            </a:r>
            <a:r>
              <a:rPr dirty="0" sz="1500">
                <a:latin typeface="Arial"/>
                <a:cs typeface="Arial"/>
              </a:rPr>
              <a:t>stop </a:t>
            </a:r>
            <a:r>
              <a:rPr dirty="0" sz="1500" spc="-5">
                <a:latin typeface="Arial"/>
                <a:cs typeface="Arial"/>
              </a:rPr>
              <a:t>OAC within </a:t>
            </a:r>
            <a:r>
              <a:rPr dirty="0" sz="1500">
                <a:latin typeface="Arial"/>
                <a:cs typeface="Arial"/>
              </a:rPr>
              <a:t>one</a:t>
            </a:r>
            <a:r>
              <a:rPr dirty="0" sz="1500" spc="-55">
                <a:latin typeface="Arial"/>
                <a:cs typeface="Arial"/>
              </a:rPr>
              <a:t> </a:t>
            </a:r>
            <a:r>
              <a:rPr dirty="0" sz="1500" spc="-5">
                <a:latin typeface="Arial"/>
                <a:cs typeface="Arial"/>
              </a:rPr>
              <a:t>year</a:t>
            </a:r>
            <a:r>
              <a:rPr dirty="0" baseline="25000" sz="1500" spc="-7">
                <a:latin typeface="Arial"/>
                <a:cs typeface="Arial"/>
              </a:rPr>
              <a:t>1,3,4</a:t>
            </a:r>
            <a:endParaRPr baseline="25000" sz="1500">
              <a:latin typeface="Arial"/>
              <a:cs typeface="Arial"/>
            </a:endParaRPr>
          </a:p>
          <a:p>
            <a:pPr marL="210185" indent="-172720">
              <a:lnSpc>
                <a:spcPct val="100000"/>
              </a:lnSpc>
              <a:spcBef>
                <a:spcPts val="969"/>
              </a:spcBef>
              <a:buChar char="•"/>
              <a:tabLst>
                <a:tab pos="210820" algn="l"/>
              </a:tabLst>
            </a:pPr>
            <a:r>
              <a:rPr dirty="0" sz="1500">
                <a:latin typeface="Arial"/>
                <a:cs typeface="Arial"/>
              </a:rPr>
              <a:t>Limited randomized </a:t>
            </a:r>
            <a:r>
              <a:rPr dirty="0" sz="1500" spc="-5">
                <a:latin typeface="Arial"/>
                <a:cs typeface="Arial"/>
              </a:rPr>
              <a:t>data on LAAC </a:t>
            </a:r>
            <a:r>
              <a:rPr dirty="0" sz="1500" spc="-10">
                <a:latin typeface="Arial"/>
                <a:cs typeface="Arial"/>
              </a:rPr>
              <a:t>vs</a:t>
            </a:r>
            <a:r>
              <a:rPr dirty="0" sz="1500" spc="-3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DOACs</a:t>
            </a:r>
            <a:r>
              <a:rPr dirty="0" baseline="25000" sz="1500">
                <a:latin typeface="Arial"/>
                <a:cs typeface="Arial"/>
              </a:rPr>
              <a:t>2</a:t>
            </a:r>
            <a:endParaRPr baseline="25000"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6737" y="112217"/>
            <a:ext cx="5332095" cy="4064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OBJECTIVES AND</a:t>
            </a:r>
            <a:r>
              <a:rPr dirty="0" spc="-10"/>
              <a:t> ENDPOINTS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7463" y="2685669"/>
            <a:ext cx="5210175" cy="629285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1200" spc="-15" b="1">
                <a:latin typeface="Arial"/>
                <a:cs typeface="Arial"/>
              </a:rPr>
              <a:t>PRIMARY </a:t>
            </a:r>
            <a:r>
              <a:rPr dirty="0" sz="1200" spc="-10" b="1">
                <a:latin typeface="Arial"/>
                <a:cs typeface="Arial"/>
              </a:rPr>
              <a:t>SAFETY</a:t>
            </a:r>
            <a:r>
              <a:rPr dirty="0" sz="1200" spc="45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ENDPOINT</a:t>
            </a:r>
            <a:r>
              <a:rPr dirty="0" sz="1200" spc="-5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sz="1200" spc="-5">
                <a:latin typeface="Arial"/>
                <a:cs typeface="Arial"/>
              </a:rPr>
              <a:t>Non-procedural </a:t>
            </a:r>
            <a:r>
              <a:rPr dirty="0" sz="1200">
                <a:latin typeface="Arial"/>
                <a:cs typeface="Arial"/>
              </a:rPr>
              <a:t>ISTH major </a:t>
            </a:r>
            <a:r>
              <a:rPr dirty="0" sz="1200" spc="-5">
                <a:latin typeface="Arial"/>
                <a:cs typeface="Arial"/>
              </a:rPr>
              <a:t>bleeding or clinically relevant </a:t>
            </a:r>
            <a:r>
              <a:rPr dirty="0" sz="1200">
                <a:latin typeface="Arial"/>
                <a:cs typeface="Arial"/>
              </a:rPr>
              <a:t>non-major</a:t>
            </a:r>
            <a:r>
              <a:rPr dirty="0" sz="1200" spc="-8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bleeding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sz="1200">
                <a:latin typeface="Arial"/>
                <a:cs typeface="Arial"/>
              </a:rPr>
              <a:t>at 36 months</a:t>
            </a:r>
            <a:r>
              <a:rPr dirty="0" sz="1200" spc="-6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(superiority)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7463" y="3694887"/>
            <a:ext cx="4832350" cy="629285"/>
          </a:xfrm>
          <a:prstGeom prst="rect">
            <a:avLst/>
          </a:prstGeom>
        </p:spPr>
        <p:txBody>
          <a:bodyPr wrap="square" lIns="0" tIns="3111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44"/>
              </a:spcBef>
            </a:pPr>
            <a:r>
              <a:rPr dirty="0" sz="1200" spc="-15" b="1">
                <a:latin typeface="Arial"/>
                <a:cs typeface="Arial"/>
              </a:rPr>
              <a:t>SECONDARY</a:t>
            </a:r>
            <a:r>
              <a:rPr dirty="0" sz="120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ENDPOINT</a:t>
            </a:r>
            <a:r>
              <a:rPr dirty="0" sz="1200" spc="-5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10000"/>
              </a:lnSpc>
            </a:pPr>
            <a:r>
              <a:rPr dirty="0" sz="1200">
                <a:latin typeface="Arial"/>
                <a:cs typeface="Arial"/>
              </a:rPr>
              <a:t>ISTH major bleeding [including procedural </a:t>
            </a:r>
            <a:r>
              <a:rPr dirty="0" sz="1200" spc="-5">
                <a:latin typeface="Arial"/>
                <a:cs typeface="Arial"/>
              </a:rPr>
              <a:t>bleeding] </a:t>
            </a:r>
            <a:r>
              <a:rPr dirty="0" sz="1200">
                <a:latin typeface="Arial"/>
                <a:cs typeface="Arial"/>
              </a:rPr>
              <a:t>at 36 months</a:t>
            </a:r>
            <a:r>
              <a:rPr dirty="0" sz="1200" spc="-175">
                <a:latin typeface="Arial"/>
                <a:cs typeface="Arial"/>
              </a:rPr>
              <a:t> </a:t>
            </a:r>
            <a:r>
              <a:rPr dirty="0" sz="1200" spc="-15">
                <a:latin typeface="Arial"/>
                <a:cs typeface="Arial"/>
              </a:rPr>
              <a:t>(non-  </a:t>
            </a:r>
            <a:r>
              <a:rPr dirty="0" sz="1200" spc="-5">
                <a:latin typeface="Arial"/>
                <a:cs typeface="Arial"/>
              </a:rPr>
              <a:t>inferiority)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45779" y="4829047"/>
            <a:ext cx="8255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9524" y="4795520"/>
            <a:ext cx="609155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Study Success = </a:t>
            </a:r>
            <a:r>
              <a:rPr dirty="0" sz="1100" spc="-5">
                <a:solidFill>
                  <a:srgbClr val="FFFFFF"/>
                </a:solidFill>
                <a:latin typeface="Arial"/>
                <a:cs typeface="Arial"/>
              </a:rPr>
              <a:t>superiority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of the 1° safety </a:t>
            </a:r>
            <a:r>
              <a:rPr dirty="0" sz="1100" spc="-5">
                <a:solidFill>
                  <a:srgbClr val="FFFFFF"/>
                </a:solidFill>
                <a:latin typeface="Arial"/>
                <a:cs typeface="Arial"/>
              </a:rPr>
              <a:t>endpoint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1100" spc="-5">
                <a:solidFill>
                  <a:srgbClr val="FFFFFF"/>
                </a:solidFill>
                <a:latin typeface="Arial"/>
                <a:cs typeface="Arial"/>
              </a:rPr>
              <a:t>non-inferiority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of the 1° efficacy</a:t>
            </a:r>
            <a:r>
              <a:rPr dirty="0" sz="1100" spc="-1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5">
                <a:solidFill>
                  <a:srgbClr val="FFFFFF"/>
                </a:solidFill>
                <a:latin typeface="Arial"/>
                <a:cs typeface="Arial"/>
              </a:rPr>
              <a:t>endpoint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87592" y="2328189"/>
            <a:ext cx="3112770" cy="1367155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dirty="0" sz="1000" b="1">
                <a:latin typeface="Arial"/>
                <a:cs typeface="Arial"/>
              </a:rPr>
              <a:t>ISTH Major</a:t>
            </a:r>
            <a:r>
              <a:rPr dirty="0" sz="1000" spc="-40" b="1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Bleeding: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ct val="110000"/>
              </a:lnSpc>
            </a:pPr>
            <a:r>
              <a:rPr dirty="0" sz="1000">
                <a:latin typeface="Arial"/>
                <a:cs typeface="Arial"/>
              </a:rPr>
              <a:t>fatal </a:t>
            </a:r>
            <a:r>
              <a:rPr dirty="0" sz="1000" spc="-5">
                <a:latin typeface="Arial"/>
                <a:cs typeface="Arial"/>
              </a:rPr>
              <a:t>bleeding, and/or symptomatic bleeding in a critical  area or organ, </a:t>
            </a:r>
            <a:r>
              <a:rPr dirty="0" sz="1000">
                <a:latin typeface="Arial"/>
                <a:cs typeface="Arial"/>
              </a:rPr>
              <a:t>such </a:t>
            </a:r>
            <a:r>
              <a:rPr dirty="0" sz="1000" spc="-5">
                <a:latin typeface="Arial"/>
                <a:cs typeface="Arial"/>
              </a:rPr>
              <a:t>as intracranial, intraspinal,  intraocular, retroperitoneal, intra-articular or pericardial,  or intramuscular </a:t>
            </a:r>
            <a:r>
              <a:rPr dirty="0" sz="1000" spc="-10">
                <a:latin typeface="Arial"/>
                <a:cs typeface="Arial"/>
              </a:rPr>
              <a:t>with </a:t>
            </a:r>
            <a:r>
              <a:rPr dirty="0" sz="1000">
                <a:latin typeface="Arial"/>
                <a:cs typeface="Arial"/>
              </a:rPr>
              <a:t>compartment </a:t>
            </a:r>
            <a:r>
              <a:rPr dirty="0" sz="1000" spc="-5">
                <a:latin typeface="Arial"/>
                <a:cs typeface="Arial"/>
              </a:rPr>
              <a:t>syndrome, and/or  bleeding causing a fall </a:t>
            </a:r>
            <a:r>
              <a:rPr dirty="0" sz="1000" spc="-10">
                <a:latin typeface="Arial"/>
                <a:cs typeface="Arial"/>
              </a:rPr>
              <a:t>in </a:t>
            </a:r>
            <a:r>
              <a:rPr dirty="0" sz="1000" spc="-5">
                <a:latin typeface="Arial"/>
                <a:cs typeface="Arial"/>
              </a:rPr>
              <a:t>hemoglobin </a:t>
            </a:r>
            <a:r>
              <a:rPr dirty="0" sz="1000" spc="-10">
                <a:latin typeface="Arial"/>
                <a:cs typeface="Arial"/>
              </a:rPr>
              <a:t>levels </a:t>
            </a:r>
            <a:r>
              <a:rPr dirty="0" sz="1000" spc="-5">
                <a:latin typeface="Arial"/>
                <a:cs typeface="Arial"/>
              </a:rPr>
              <a:t>of 1.24  </a:t>
            </a:r>
            <a:r>
              <a:rPr dirty="0" sz="1000">
                <a:latin typeface="Arial"/>
                <a:cs typeface="Arial"/>
              </a:rPr>
              <a:t>mmol/L </a:t>
            </a:r>
            <a:r>
              <a:rPr dirty="0" sz="1000" spc="-5">
                <a:latin typeface="Arial"/>
                <a:cs typeface="Arial"/>
              </a:rPr>
              <a:t>(20 g/L or greater) or </a:t>
            </a:r>
            <a:r>
              <a:rPr dirty="0" sz="1000">
                <a:latin typeface="Arial"/>
                <a:cs typeface="Arial"/>
              </a:rPr>
              <a:t>more </a:t>
            </a:r>
            <a:r>
              <a:rPr dirty="0" sz="1000" spc="-5">
                <a:latin typeface="Arial"/>
                <a:cs typeface="Arial"/>
              </a:rPr>
              <a:t>or leading to a  transfusion of 2 U or </a:t>
            </a:r>
            <a:r>
              <a:rPr dirty="0" sz="1000">
                <a:latin typeface="Arial"/>
                <a:cs typeface="Arial"/>
              </a:rPr>
              <a:t>more </a:t>
            </a:r>
            <a:r>
              <a:rPr dirty="0" sz="1000" spc="-5">
                <a:latin typeface="Arial"/>
                <a:cs typeface="Arial"/>
              </a:rPr>
              <a:t>of </a:t>
            </a:r>
            <a:r>
              <a:rPr dirty="0" sz="1000" spc="-10">
                <a:latin typeface="Arial"/>
                <a:cs typeface="Arial"/>
              </a:rPr>
              <a:t>whole </a:t>
            </a:r>
            <a:r>
              <a:rPr dirty="0" sz="1000" spc="-5">
                <a:latin typeface="Arial"/>
                <a:cs typeface="Arial"/>
              </a:rPr>
              <a:t>blood or red</a:t>
            </a:r>
            <a:r>
              <a:rPr dirty="0" sz="1000" spc="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cells.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87592" y="3937812"/>
            <a:ext cx="2592705" cy="696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0100"/>
              </a:lnSpc>
              <a:spcBef>
                <a:spcPts val="100"/>
              </a:spcBef>
            </a:pPr>
            <a:r>
              <a:rPr dirty="0" sz="1000" spc="-5" b="1">
                <a:latin typeface="Arial"/>
                <a:cs typeface="Arial"/>
              </a:rPr>
              <a:t>Clinically Relevant non-major Bleeding:  </a:t>
            </a:r>
            <a:r>
              <a:rPr dirty="0" sz="1000">
                <a:latin typeface="Arial"/>
                <a:cs typeface="Arial"/>
              </a:rPr>
              <a:t>medical </a:t>
            </a:r>
            <a:r>
              <a:rPr dirty="0" sz="1000" spc="-5">
                <a:latin typeface="Arial"/>
                <a:cs typeface="Arial"/>
              </a:rPr>
              <a:t>intervention leading to hospitalization  increased level of </a:t>
            </a:r>
            <a:r>
              <a:rPr dirty="0" sz="1000">
                <a:latin typeface="Arial"/>
                <a:cs typeface="Arial"/>
              </a:rPr>
              <a:t>care prompting </a:t>
            </a:r>
            <a:r>
              <a:rPr dirty="0" sz="1000" spc="-10">
                <a:latin typeface="Arial"/>
                <a:cs typeface="Arial"/>
              </a:rPr>
              <a:t>face-to-face  </a:t>
            </a:r>
            <a:r>
              <a:rPr dirty="0" sz="1000" spc="-5">
                <a:latin typeface="Arial"/>
                <a:cs typeface="Arial"/>
              </a:rPr>
              <a:t>evaluation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7463" y="1072388"/>
            <a:ext cx="5109845" cy="1235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61925">
              <a:lnSpc>
                <a:spcPct val="110000"/>
              </a:lnSpc>
              <a:spcBef>
                <a:spcPts val="100"/>
              </a:spcBef>
            </a:pPr>
            <a:r>
              <a:rPr dirty="0" sz="1200" spc="-5" b="1">
                <a:latin typeface="Arial"/>
                <a:cs typeface="Arial"/>
              </a:rPr>
              <a:t>OBJECTIVES</a:t>
            </a:r>
            <a:r>
              <a:rPr dirty="0" sz="1200" spc="-5">
                <a:latin typeface="Arial"/>
                <a:cs typeface="Arial"/>
              </a:rPr>
              <a:t>: </a:t>
            </a:r>
            <a:r>
              <a:rPr dirty="0" sz="1200" spc="-65">
                <a:latin typeface="Arial"/>
                <a:cs typeface="Arial"/>
              </a:rPr>
              <a:t>To </a:t>
            </a:r>
            <a:r>
              <a:rPr dirty="0" sz="1200" spc="-5">
                <a:latin typeface="Arial"/>
                <a:cs typeface="Arial"/>
              </a:rPr>
              <a:t>evaluate </a:t>
            </a:r>
            <a:r>
              <a:rPr dirty="0" sz="1200">
                <a:latin typeface="Arial"/>
                <a:cs typeface="Arial"/>
              </a:rPr>
              <a:t>the safety </a:t>
            </a:r>
            <a:r>
              <a:rPr dirty="0" sz="1200" spc="-5">
                <a:latin typeface="Arial"/>
                <a:cs typeface="Arial"/>
              </a:rPr>
              <a:t>and effectiveness </a:t>
            </a:r>
            <a:r>
              <a:rPr dirty="0" sz="1200">
                <a:latin typeface="Arial"/>
                <a:cs typeface="Arial"/>
              </a:rPr>
              <a:t>of </a:t>
            </a:r>
            <a:r>
              <a:rPr dirty="0" sz="1200" spc="-5">
                <a:latin typeface="Arial"/>
                <a:cs typeface="Arial"/>
              </a:rPr>
              <a:t>LAAC </a:t>
            </a:r>
            <a:r>
              <a:rPr dirty="0" sz="1200" spc="-10">
                <a:latin typeface="Arial"/>
                <a:cs typeface="Arial"/>
              </a:rPr>
              <a:t>vs </a:t>
            </a:r>
            <a:r>
              <a:rPr dirty="0" sz="1200">
                <a:latin typeface="Arial"/>
                <a:cs typeface="Arial"/>
              </a:rPr>
              <a:t>OAC  </a:t>
            </a:r>
            <a:r>
              <a:rPr dirty="0" sz="1200" spc="-5">
                <a:latin typeface="Arial"/>
                <a:cs typeface="Arial"/>
              </a:rPr>
              <a:t>in </a:t>
            </a:r>
            <a:r>
              <a:rPr dirty="0" sz="1200">
                <a:latin typeface="Arial"/>
                <a:cs typeface="Arial"/>
              </a:rPr>
              <a:t>AF ablation patients </a:t>
            </a:r>
            <a:r>
              <a:rPr dirty="0" sz="1200" spc="-5">
                <a:latin typeface="Arial"/>
                <a:cs typeface="Arial"/>
              </a:rPr>
              <a:t>who </a:t>
            </a:r>
            <a:r>
              <a:rPr dirty="0" sz="1200">
                <a:latin typeface="Arial"/>
                <a:cs typeface="Arial"/>
              </a:rPr>
              <a:t>are at </a:t>
            </a:r>
            <a:r>
              <a:rPr dirty="0" sz="1200" spc="-5">
                <a:latin typeface="Arial"/>
                <a:cs typeface="Arial"/>
              </a:rPr>
              <a:t>moderate-high risk </a:t>
            </a:r>
            <a:r>
              <a:rPr dirty="0" sz="1200">
                <a:latin typeface="Arial"/>
                <a:cs typeface="Arial"/>
              </a:rPr>
              <a:t>of</a:t>
            </a:r>
            <a:r>
              <a:rPr dirty="0" sz="1200" spc="-18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stroke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200" spc="-15" b="1">
                <a:latin typeface="Arial"/>
                <a:cs typeface="Arial"/>
              </a:rPr>
              <a:t>PRIMARY </a:t>
            </a:r>
            <a:r>
              <a:rPr dirty="0" sz="1200" spc="-5" b="1">
                <a:latin typeface="Arial"/>
                <a:cs typeface="Arial"/>
              </a:rPr>
              <a:t>EFFICACY</a:t>
            </a:r>
            <a:r>
              <a:rPr dirty="0" sz="1200" spc="40" b="1">
                <a:latin typeface="Arial"/>
                <a:cs typeface="Arial"/>
              </a:rPr>
              <a:t> </a:t>
            </a:r>
            <a:r>
              <a:rPr dirty="0" sz="1200" spc="-5" b="1">
                <a:latin typeface="Arial"/>
                <a:cs typeface="Arial"/>
              </a:rPr>
              <a:t>ENDPOINT</a:t>
            </a:r>
            <a:r>
              <a:rPr dirty="0" sz="1200" spc="-5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dirty="0" sz="1200" spc="-5">
                <a:latin typeface="Arial"/>
                <a:cs typeface="Arial"/>
              </a:rPr>
              <a:t>All-cause </a:t>
            </a:r>
            <a:r>
              <a:rPr dirty="0" sz="1200">
                <a:latin typeface="Arial"/>
                <a:cs typeface="Arial"/>
              </a:rPr>
              <a:t>death, stroke, or </a:t>
            </a:r>
            <a:r>
              <a:rPr dirty="0" sz="1200" spc="-5">
                <a:latin typeface="Arial"/>
                <a:cs typeface="Arial"/>
              </a:rPr>
              <a:t>systemic </a:t>
            </a:r>
            <a:r>
              <a:rPr dirty="0" sz="1200">
                <a:latin typeface="Arial"/>
                <a:cs typeface="Arial"/>
              </a:rPr>
              <a:t>embolism at 36 months</a:t>
            </a:r>
            <a:r>
              <a:rPr dirty="0" sz="1200" spc="-1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(non-inferiority)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45779" y="4829047"/>
            <a:ext cx="8255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FFFFFF"/>
                </a:solidFill>
                <a:latin typeface="Arial"/>
                <a:cs typeface="Arial"/>
              </a:rPr>
              <a:t>5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39" y="78486"/>
            <a:ext cx="4177665" cy="4064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OPTION </a:t>
            </a:r>
            <a:r>
              <a:rPr dirty="0" spc="-30"/>
              <a:t>STUDY</a:t>
            </a:r>
            <a:r>
              <a:rPr dirty="0" spc="10"/>
              <a:t> </a:t>
            </a:r>
            <a:r>
              <a:rPr dirty="0" spc="-5"/>
              <a:t>DESIGN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8046" y="4155135"/>
            <a:ext cx="585025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i="1">
                <a:latin typeface="Arial"/>
                <a:cs typeface="Arial"/>
              </a:rPr>
              <a:t>Sequential</a:t>
            </a:r>
            <a:r>
              <a:rPr dirty="0" sz="1200" spc="-5">
                <a:latin typeface="Arial"/>
                <a:cs typeface="Arial"/>
              </a:rPr>
              <a:t>: </a:t>
            </a:r>
            <a:r>
              <a:rPr dirty="0" sz="1200">
                <a:latin typeface="Arial"/>
                <a:cs typeface="Arial"/>
              </a:rPr>
              <a:t>AF </a:t>
            </a:r>
            <a:r>
              <a:rPr dirty="0" sz="1200" spc="-5">
                <a:latin typeface="Arial"/>
                <a:cs typeface="Arial"/>
              </a:rPr>
              <a:t>ablation 90 </a:t>
            </a:r>
            <a:r>
              <a:rPr dirty="0" sz="1200">
                <a:latin typeface="Arial"/>
                <a:cs typeface="Arial"/>
              </a:rPr>
              <a:t>to 180 </a:t>
            </a:r>
            <a:r>
              <a:rPr dirty="0" sz="1200" spc="-5">
                <a:latin typeface="Arial"/>
                <a:cs typeface="Arial"/>
              </a:rPr>
              <a:t>days prior </a:t>
            </a:r>
            <a:r>
              <a:rPr dirty="0" sz="1200">
                <a:latin typeface="Arial"/>
                <a:cs typeface="Arial"/>
              </a:rPr>
              <a:t>to</a:t>
            </a:r>
            <a:r>
              <a:rPr dirty="0" sz="1200" spc="-15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randomization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200" spc="-5" i="1">
                <a:latin typeface="Arial"/>
                <a:cs typeface="Arial"/>
              </a:rPr>
              <a:t>Concomitant </a:t>
            </a:r>
            <a:r>
              <a:rPr dirty="0" sz="1200">
                <a:latin typeface="Arial"/>
                <a:cs typeface="Arial"/>
              </a:rPr>
              <a:t>: AF </a:t>
            </a:r>
            <a:r>
              <a:rPr dirty="0" sz="1200" spc="-5">
                <a:latin typeface="Arial"/>
                <a:cs typeface="Arial"/>
              </a:rPr>
              <a:t>ablation </a:t>
            </a:r>
            <a:r>
              <a:rPr dirty="0" sz="1200" spc="40">
                <a:latin typeface="Arial"/>
                <a:cs typeface="Arial"/>
              </a:rPr>
              <a:t>± </a:t>
            </a:r>
            <a:r>
              <a:rPr dirty="0" sz="1200" spc="-15">
                <a:latin typeface="Arial"/>
                <a:cs typeface="Arial"/>
              </a:rPr>
              <a:t>WATCHMAN </a:t>
            </a:r>
            <a:r>
              <a:rPr dirty="0" sz="1200" spc="-5">
                <a:latin typeface="Arial"/>
                <a:cs typeface="Arial"/>
              </a:rPr>
              <a:t>implantation within 10 days </a:t>
            </a:r>
            <a:r>
              <a:rPr dirty="0" sz="1200">
                <a:latin typeface="Arial"/>
                <a:cs typeface="Arial"/>
              </a:rPr>
              <a:t>of</a:t>
            </a:r>
            <a:r>
              <a:rPr dirty="0" sz="1200" spc="-155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randomization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5404" y="701326"/>
            <a:ext cx="6028055" cy="831215"/>
          </a:xfrm>
          <a:prstGeom prst="rect">
            <a:avLst/>
          </a:prstGeom>
        </p:spPr>
        <p:txBody>
          <a:bodyPr wrap="square" lIns="0" tIns="8382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660"/>
              </a:spcBef>
            </a:pPr>
            <a:r>
              <a:rPr dirty="0" sz="1600" spc="-5" b="1">
                <a:latin typeface="Arial"/>
                <a:cs typeface="Arial"/>
              </a:rPr>
              <a:t>Patient</a:t>
            </a:r>
            <a:r>
              <a:rPr dirty="0" sz="1600" spc="10" b="1">
                <a:latin typeface="Arial"/>
                <a:cs typeface="Arial"/>
              </a:rPr>
              <a:t> </a:t>
            </a:r>
            <a:r>
              <a:rPr dirty="0" sz="1600" spc="-5" b="1">
                <a:latin typeface="Arial"/>
                <a:cs typeface="Arial"/>
              </a:rPr>
              <a:t>Population</a:t>
            </a:r>
            <a:endParaRPr sz="1600">
              <a:latin typeface="Arial"/>
              <a:cs typeface="Arial"/>
            </a:endParaRPr>
          </a:p>
          <a:p>
            <a:pPr marL="151765" indent="-127000">
              <a:lnSpc>
                <a:spcPct val="100000"/>
              </a:lnSpc>
              <a:spcBef>
                <a:spcPts val="500"/>
              </a:spcBef>
              <a:buSzPct val="85714"/>
              <a:buChar char="•"/>
              <a:tabLst>
                <a:tab pos="152400" algn="l"/>
              </a:tabLst>
            </a:pPr>
            <a:r>
              <a:rPr dirty="0" sz="1400">
                <a:latin typeface="Arial"/>
                <a:cs typeface="Arial"/>
              </a:rPr>
              <a:t>AF patients indicated for</a:t>
            </a:r>
            <a:r>
              <a:rPr dirty="0" sz="1400" spc="-1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ablation</a:t>
            </a:r>
            <a:endParaRPr sz="1400">
              <a:latin typeface="Arial"/>
              <a:cs typeface="Arial"/>
            </a:endParaRPr>
          </a:p>
          <a:p>
            <a:pPr marL="157480" indent="-132715">
              <a:lnSpc>
                <a:spcPct val="100000"/>
              </a:lnSpc>
              <a:buChar char="•"/>
              <a:tabLst>
                <a:tab pos="158115" algn="l"/>
              </a:tabLst>
            </a:pPr>
            <a:r>
              <a:rPr dirty="0" sz="1400" spc="-10">
                <a:latin typeface="Arial"/>
                <a:cs typeface="Arial"/>
              </a:rPr>
              <a:t>CHA</a:t>
            </a:r>
            <a:r>
              <a:rPr dirty="0" baseline="-21604" sz="1350" spc="-15">
                <a:latin typeface="Arial"/>
                <a:cs typeface="Arial"/>
              </a:rPr>
              <a:t>2</a:t>
            </a:r>
            <a:r>
              <a:rPr dirty="0" sz="1400" spc="-10">
                <a:latin typeface="Arial"/>
                <a:cs typeface="Arial"/>
              </a:rPr>
              <a:t>DS</a:t>
            </a:r>
            <a:r>
              <a:rPr dirty="0" baseline="-21604" sz="1350" spc="-15">
                <a:latin typeface="Arial"/>
                <a:cs typeface="Arial"/>
              </a:rPr>
              <a:t>2</a:t>
            </a:r>
            <a:r>
              <a:rPr dirty="0" sz="1400" spc="-10">
                <a:latin typeface="Arial"/>
                <a:cs typeface="Arial"/>
              </a:rPr>
              <a:t>-VASc </a:t>
            </a:r>
            <a:r>
              <a:rPr dirty="0" sz="1400">
                <a:latin typeface="Arial"/>
                <a:cs typeface="Arial"/>
              </a:rPr>
              <a:t>score </a:t>
            </a:r>
            <a:r>
              <a:rPr dirty="0" sz="1400" spc="-5">
                <a:latin typeface="Arial"/>
                <a:cs typeface="Arial"/>
              </a:rPr>
              <a:t>of </a:t>
            </a:r>
            <a:r>
              <a:rPr dirty="0" sz="1400">
                <a:latin typeface="Arial"/>
                <a:cs typeface="Arial"/>
              </a:rPr>
              <a:t>≥2 </a:t>
            </a:r>
            <a:r>
              <a:rPr dirty="0" sz="1400" spc="-5">
                <a:latin typeface="Arial"/>
                <a:cs typeface="Arial"/>
              </a:rPr>
              <a:t>for males or </a:t>
            </a:r>
            <a:r>
              <a:rPr dirty="0" sz="1400">
                <a:latin typeface="Arial"/>
                <a:cs typeface="Arial"/>
              </a:rPr>
              <a:t>≥3 </a:t>
            </a:r>
            <a:r>
              <a:rPr dirty="0" sz="1400" spc="-5">
                <a:latin typeface="Arial"/>
                <a:cs typeface="Arial"/>
              </a:rPr>
              <a:t>for females </a:t>
            </a:r>
            <a:r>
              <a:rPr dirty="0" sz="1400">
                <a:latin typeface="Arial"/>
                <a:cs typeface="Arial"/>
              </a:rPr>
              <a:t>&amp; </a:t>
            </a:r>
            <a:r>
              <a:rPr dirty="0" sz="1400" spc="-5">
                <a:latin typeface="Arial"/>
                <a:cs typeface="Arial"/>
              </a:rPr>
              <a:t>suitable for</a:t>
            </a:r>
            <a:r>
              <a:rPr dirty="0" sz="1400" spc="-1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OAC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56307" y="2501645"/>
            <a:ext cx="0" cy="197485"/>
          </a:xfrm>
          <a:custGeom>
            <a:avLst/>
            <a:gdLst/>
            <a:ahLst/>
            <a:cxnLst/>
            <a:rect l="l" t="t" r="r" b="b"/>
            <a:pathLst>
              <a:path w="0" h="197485">
                <a:moveTo>
                  <a:pt x="0" y="0"/>
                </a:moveTo>
                <a:lnTo>
                  <a:pt x="0" y="197231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56838" y="1774063"/>
            <a:ext cx="3703320" cy="411480"/>
          </a:xfrm>
          <a:custGeom>
            <a:avLst/>
            <a:gdLst/>
            <a:ahLst/>
            <a:cxnLst/>
            <a:rect l="l" t="t" r="r" b="b"/>
            <a:pathLst>
              <a:path w="3703320" h="411480">
                <a:moveTo>
                  <a:pt x="3645916" y="0"/>
                </a:moveTo>
                <a:lnTo>
                  <a:pt x="57403" y="0"/>
                </a:lnTo>
                <a:lnTo>
                  <a:pt x="35040" y="4504"/>
                </a:lnTo>
                <a:lnTo>
                  <a:pt x="16795" y="16795"/>
                </a:lnTo>
                <a:lnTo>
                  <a:pt x="4504" y="35040"/>
                </a:lnTo>
                <a:lnTo>
                  <a:pt x="0" y="57403"/>
                </a:lnTo>
                <a:lnTo>
                  <a:pt x="0" y="354075"/>
                </a:lnTo>
                <a:lnTo>
                  <a:pt x="4504" y="376439"/>
                </a:lnTo>
                <a:lnTo>
                  <a:pt x="16795" y="394684"/>
                </a:lnTo>
                <a:lnTo>
                  <a:pt x="35040" y="406975"/>
                </a:lnTo>
                <a:lnTo>
                  <a:pt x="57403" y="411480"/>
                </a:lnTo>
                <a:lnTo>
                  <a:pt x="3645916" y="411480"/>
                </a:lnTo>
                <a:lnTo>
                  <a:pt x="3668226" y="406975"/>
                </a:lnTo>
                <a:lnTo>
                  <a:pt x="3686476" y="394684"/>
                </a:lnTo>
                <a:lnTo>
                  <a:pt x="3698797" y="376439"/>
                </a:lnTo>
                <a:lnTo>
                  <a:pt x="3703319" y="354075"/>
                </a:lnTo>
                <a:lnTo>
                  <a:pt x="3703319" y="57403"/>
                </a:lnTo>
                <a:lnTo>
                  <a:pt x="3698797" y="35040"/>
                </a:lnTo>
                <a:lnTo>
                  <a:pt x="3686476" y="16795"/>
                </a:lnTo>
                <a:lnTo>
                  <a:pt x="3668226" y="4504"/>
                </a:lnTo>
                <a:lnTo>
                  <a:pt x="3645916" y="0"/>
                </a:lnTo>
                <a:close/>
              </a:path>
            </a:pathLst>
          </a:custGeom>
          <a:solidFill>
            <a:srgbClr val="5683C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730244" y="1780158"/>
            <a:ext cx="3224530" cy="3930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5">
                <a:solidFill>
                  <a:srgbClr val="FFFFFF"/>
                </a:solidFill>
                <a:latin typeface="Arial"/>
                <a:cs typeface="Arial"/>
              </a:rPr>
              <a:t>Ablation </a:t>
            </a:r>
            <a:r>
              <a:rPr dirty="0" sz="1500">
                <a:solidFill>
                  <a:srgbClr val="FFFFFF"/>
                </a:solidFill>
                <a:latin typeface="Arial"/>
                <a:cs typeface="Arial"/>
              </a:rPr>
              <a:t>+ </a:t>
            </a:r>
            <a:r>
              <a:rPr dirty="0" sz="1500" spc="-25">
                <a:solidFill>
                  <a:srgbClr val="FFFFFF"/>
                </a:solidFill>
                <a:latin typeface="Arial"/>
                <a:cs typeface="Arial"/>
              </a:rPr>
              <a:t>WATCHMAN</a:t>
            </a:r>
            <a:r>
              <a:rPr dirty="0" sz="15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500" spc="-5">
                <a:solidFill>
                  <a:srgbClr val="FFFFFF"/>
                </a:solidFill>
                <a:latin typeface="Arial"/>
                <a:cs typeface="Arial"/>
              </a:rPr>
              <a:t>FLX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900" spc="-5" i="1">
                <a:solidFill>
                  <a:srgbClr val="FFFFFF"/>
                </a:solidFill>
                <a:latin typeface="Arial"/>
                <a:cs typeface="Arial"/>
              </a:rPr>
              <a:t>3mo OAC+ASA; ASA </a:t>
            </a:r>
            <a:r>
              <a:rPr dirty="0" sz="900" i="1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dirty="0" sz="900" spc="-5" i="1">
                <a:solidFill>
                  <a:srgbClr val="FFFFFF"/>
                </a:solidFill>
                <a:latin typeface="Arial"/>
                <a:cs typeface="Arial"/>
              </a:rPr>
              <a:t>12mo </a:t>
            </a:r>
            <a:r>
              <a:rPr dirty="0" sz="900" i="1">
                <a:solidFill>
                  <a:srgbClr val="FFFFFF"/>
                </a:solidFill>
                <a:latin typeface="Arial"/>
                <a:cs typeface="Arial"/>
              </a:rPr>
              <a:t>(duration of trial</a:t>
            </a:r>
            <a:r>
              <a:rPr dirty="0" sz="900" spc="-55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900" i="1">
                <a:solidFill>
                  <a:srgbClr val="FFFFFF"/>
                </a:solidFill>
                <a:latin typeface="Arial"/>
                <a:cs typeface="Arial"/>
              </a:rPr>
              <a:t>recommended)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656838" y="2325242"/>
            <a:ext cx="3703320" cy="411480"/>
          </a:xfrm>
          <a:custGeom>
            <a:avLst/>
            <a:gdLst/>
            <a:ahLst/>
            <a:cxnLst/>
            <a:rect l="l" t="t" r="r" b="b"/>
            <a:pathLst>
              <a:path w="3703320" h="411480">
                <a:moveTo>
                  <a:pt x="3645916" y="0"/>
                </a:moveTo>
                <a:lnTo>
                  <a:pt x="57403" y="0"/>
                </a:lnTo>
                <a:lnTo>
                  <a:pt x="35040" y="4502"/>
                </a:lnTo>
                <a:lnTo>
                  <a:pt x="16795" y="16779"/>
                </a:lnTo>
                <a:lnTo>
                  <a:pt x="4504" y="34986"/>
                </a:lnTo>
                <a:lnTo>
                  <a:pt x="0" y="57276"/>
                </a:lnTo>
                <a:lnTo>
                  <a:pt x="0" y="354075"/>
                </a:lnTo>
                <a:lnTo>
                  <a:pt x="4504" y="376386"/>
                </a:lnTo>
                <a:lnTo>
                  <a:pt x="16795" y="394636"/>
                </a:lnTo>
                <a:lnTo>
                  <a:pt x="35040" y="406957"/>
                </a:lnTo>
                <a:lnTo>
                  <a:pt x="57403" y="411480"/>
                </a:lnTo>
                <a:lnTo>
                  <a:pt x="3645916" y="411480"/>
                </a:lnTo>
                <a:lnTo>
                  <a:pt x="3668226" y="406957"/>
                </a:lnTo>
                <a:lnTo>
                  <a:pt x="3686476" y="394636"/>
                </a:lnTo>
                <a:lnTo>
                  <a:pt x="3698797" y="376386"/>
                </a:lnTo>
                <a:lnTo>
                  <a:pt x="3703319" y="354075"/>
                </a:lnTo>
                <a:lnTo>
                  <a:pt x="3703319" y="57276"/>
                </a:lnTo>
                <a:lnTo>
                  <a:pt x="3698797" y="34986"/>
                </a:lnTo>
                <a:lnTo>
                  <a:pt x="3686476" y="16779"/>
                </a:lnTo>
                <a:lnTo>
                  <a:pt x="3668226" y="4502"/>
                </a:lnTo>
                <a:lnTo>
                  <a:pt x="3645916" y="0"/>
                </a:lnTo>
                <a:close/>
              </a:path>
            </a:pathLst>
          </a:custGeom>
          <a:solidFill>
            <a:srgbClr val="C753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730244" y="2340940"/>
            <a:ext cx="1637664" cy="3721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>
                <a:solidFill>
                  <a:srgbClr val="FFFFFF"/>
                </a:solidFill>
                <a:latin typeface="Arial"/>
                <a:cs typeface="Arial"/>
              </a:rPr>
              <a:t>Ablation +</a:t>
            </a:r>
            <a:r>
              <a:rPr dirty="0" sz="135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FFFFFF"/>
                </a:solidFill>
                <a:latin typeface="Arial"/>
                <a:cs typeface="Arial"/>
              </a:rPr>
              <a:t>OAC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900" spc="-5" i="1">
                <a:solidFill>
                  <a:srgbClr val="FFFFFF"/>
                </a:solidFill>
                <a:latin typeface="Arial"/>
                <a:cs typeface="Arial"/>
              </a:rPr>
              <a:t>OAC per </a:t>
            </a:r>
            <a:r>
              <a:rPr dirty="0" sz="900" i="1">
                <a:solidFill>
                  <a:srgbClr val="FFFFFF"/>
                </a:solidFill>
                <a:latin typeface="Arial"/>
                <a:cs typeface="Arial"/>
              </a:rPr>
              <a:t>IFU for duration of</a:t>
            </a:r>
            <a:r>
              <a:rPr dirty="0" sz="900" spc="-105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900" i="1">
                <a:solidFill>
                  <a:srgbClr val="FFFFFF"/>
                </a:solidFill>
                <a:latin typeface="Arial"/>
                <a:cs typeface="Arial"/>
              </a:rPr>
              <a:t>trial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155816" y="3015995"/>
            <a:ext cx="842010" cy="0"/>
          </a:xfrm>
          <a:custGeom>
            <a:avLst/>
            <a:gdLst/>
            <a:ahLst/>
            <a:cxnLst/>
            <a:rect l="l" t="t" r="r" b="b"/>
            <a:pathLst>
              <a:path w="842009" h="0">
                <a:moveTo>
                  <a:pt x="0" y="0"/>
                </a:moveTo>
                <a:lnTo>
                  <a:pt x="841756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971034" y="3015995"/>
            <a:ext cx="842010" cy="0"/>
          </a:xfrm>
          <a:custGeom>
            <a:avLst/>
            <a:gdLst/>
            <a:ahLst/>
            <a:cxnLst/>
            <a:rect l="l" t="t" r="r" b="b"/>
            <a:pathLst>
              <a:path w="842010" h="0">
                <a:moveTo>
                  <a:pt x="0" y="0"/>
                </a:moveTo>
                <a:lnTo>
                  <a:pt x="841882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400169" y="3015995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 h="0">
                <a:moveTo>
                  <a:pt x="0" y="0"/>
                </a:moveTo>
                <a:lnTo>
                  <a:pt x="227964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002278" y="3015995"/>
            <a:ext cx="55244" cy="0"/>
          </a:xfrm>
          <a:custGeom>
            <a:avLst/>
            <a:gdLst/>
            <a:ahLst/>
            <a:cxnLst/>
            <a:rect l="l" t="t" r="r" b="b"/>
            <a:pathLst>
              <a:path w="55245" h="0">
                <a:moveTo>
                  <a:pt x="0" y="0"/>
                </a:moveTo>
                <a:lnTo>
                  <a:pt x="54991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3659378" y="2886411"/>
            <a:ext cx="342900" cy="27622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254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35"/>
              </a:spcBef>
            </a:pPr>
            <a:r>
              <a:rPr dirty="0" sz="1200" spc="-5" b="1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57269" y="2886411"/>
            <a:ext cx="342900" cy="27813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393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10"/>
              </a:spcBef>
            </a:pPr>
            <a:r>
              <a:rPr dirty="0" sz="1200" spc="-5" b="1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628134" y="2886411"/>
            <a:ext cx="342900" cy="28130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4450" rIns="0" bIns="0" rtlCol="0" vert="horz">
            <a:spAutoFit/>
          </a:bodyPr>
          <a:lstStyle/>
          <a:p>
            <a:pPr marL="85725">
              <a:lnSpc>
                <a:spcPct val="100000"/>
              </a:lnSpc>
              <a:spcBef>
                <a:spcPts val="350"/>
              </a:spcBef>
            </a:pPr>
            <a:r>
              <a:rPr dirty="0" sz="1200" b="1">
                <a:latin typeface="Arial"/>
                <a:cs typeface="Arial"/>
              </a:rPr>
              <a:t>12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142107" y="2247264"/>
            <a:ext cx="514984" cy="355600"/>
          </a:xfrm>
          <a:custGeom>
            <a:avLst/>
            <a:gdLst/>
            <a:ahLst/>
            <a:cxnLst/>
            <a:rect l="l" t="t" r="r" b="b"/>
            <a:pathLst>
              <a:path w="514985" h="355600">
                <a:moveTo>
                  <a:pt x="371856" y="212217"/>
                </a:moveTo>
                <a:lnTo>
                  <a:pt x="371856" y="355092"/>
                </a:lnTo>
                <a:lnTo>
                  <a:pt x="486257" y="297942"/>
                </a:lnTo>
                <a:lnTo>
                  <a:pt x="386080" y="297942"/>
                </a:lnTo>
                <a:lnTo>
                  <a:pt x="386080" y="269367"/>
                </a:lnTo>
                <a:lnTo>
                  <a:pt x="486054" y="269367"/>
                </a:lnTo>
                <a:lnTo>
                  <a:pt x="371856" y="212217"/>
                </a:lnTo>
                <a:close/>
              </a:path>
              <a:path w="514985" h="355600">
                <a:moveTo>
                  <a:pt x="243078" y="14351"/>
                </a:moveTo>
                <a:lnTo>
                  <a:pt x="243078" y="297942"/>
                </a:lnTo>
                <a:lnTo>
                  <a:pt x="371856" y="297942"/>
                </a:lnTo>
                <a:lnTo>
                  <a:pt x="371856" y="283718"/>
                </a:lnTo>
                <a:lnTo>
                  <a:pt x="271653" y="283718"/>
                </a:lnTo>
                <a:lnTo>
                  <a:pt x="257302" y="269367"/>
                </a:lnTo>
                <a:lnTo>
                  <a:pt x="271653" y="269367"/>
                </a:lnTo>
                <a:lnTo>
                  <a:pt x="271653" y="28575"/>
                </a:lnTo>
                <a:lnTo>
                  <a:pt x="257302" y="28575"/>
                </a:lnTo>
                <a:lnTo>
                  <a:pt x="243078" y="14351"/>
                </a:lnTo>
                <a:close/>
              </a:path>
              <a:path w="514985" h="355600">
                <a:moveTo>
                  <a:pt x="486054" y="269367"/>
                </a:moveTo>
                <a:lnTo>
                  <a:pt x="386080" y="269367"/>
                </a:lnTo>
                <a:lnTo>
                  <a:pt x="386080" y="297942"/>
                </a:lnTo>
                <a:lnTo>
                  <a:pt x="486257" y="297942"/>
                </a:lnTo>
                <a:lnTo>
                  <a:pt x="514731" y="283718"/>
                </a:lnTo>
                <a:lnTo>
                  <a:pt x="486054" y="269367"/>
                </a:lnTo>
                <a:close/>
              </a:path>
              <a:path w="514985" h="355600">
                <a:moveTo>
                  <a:pt x="271653" y="269367"/>
                </a:moveTo>
                <a:lnTo>
                  <a:pt x="257302" y="269367"/>
                </a:lnTo>
                <a:lnTo>
                  <a:pt x="271653" y="283718"/>
                </a:lnTo>
                <a:lnTo>
                  <a:pt x="271653" y="269367"/>
                </a:lnTo>
                <a:close/>
              </a:path>
              <a:path w="514985" h="355600">
                <a:moveTo>
                  <a:pt x="371856" y="269367"/>
                </a:moveTo>
                <a:lnTo>
                  <a:pt x="271653" y="269367"/>
                </a:lnTo>
                <a:lnTo>
                  <a:pt x="271653" y="283718"/>
                </a:lnTo>
                <a:lnTo>
                  <a:pt x="371856" y="283718"/>
                </a:lnTo>
                <a:lnTo>
                  <a:pt x="371856" y="269367"/>
                </a:lnTo>
                <a:close/>
              </a:path>
              <a:path w="514985" h="355600">
                <a:moveTo>
                  <a:pt x="271653" y="0"/>
                </a:moveTo>
                <a:lnTo>
                  <a:pt x="0" y="0"/>
                </a:lnTo>
                <a:lnTo>
                  <a:pt x="0" y="28575"/>
                </a:lnTo>
                <a:lnTo>
                  <a:pt x="243078" y="28575"/>
                </a:lnTo>
                <a:lnTo>
                  <a:pt x="243078" y="14351"/>
                </a:lnTo>
                <a:lnTo>
                  <a:pt x="271653" y="14351"/>
                </a:lnTo>
                <a:lnTo>
                  <a:pt x="271653" y="0"/>
                </a:lnTo>
                <a:close/>
              </a:path>
              <a:path w="514985" h="355600">
                <a:moveTo>
                  <a:pt x="271653" y="14351"/>
                </a:moveTo>
                <a:lnTo>
                  <a:pt x="243078" y="14351"/>
                </a:lnTo>
                <a:lnTo>
                  <a:pt x="257302" y="28575"/>
                </a:lnTo>
                <a:lnTo>
                  <a:pt x="271653" y="28575"/>
                </a:lnTo>
                <a:lnTo>
                  <a:pt x="271653" y="143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142107" y="1908301"/>
            <a:ext cx="514984" cy="367665"/>
          </a:xfrm>
          <a:custGeom>
            <a:avLst/>
            <a:gdLst/>
            <a:ahLst/>
            <a:cxnLst/>
            <a:rect l="l" t="t" r="r" b="b"/>
            <a:pathLst>
              <a:path w="514985" h="367664">
                <a:moveTo>
                  <a:pt x="243078" y="338963"/>
                </a:moveTo>
                <a:lnTo>
                  <a:pt x="0" y="338963"/>
                </a:lnTo>
                <a:lnTo>
                  <a:pt x="0" y="367538"/>
                </a:lnTo>
                <a:lnTo>
                  <a:pt x="271653" y="367538"/>
                </a:lnTo>
                <a:lnTo>
                  <a:pt x="271653" y="353314"/>
                </a:lnTo>
                <a:lnTo>
                  <a:pt x="243078" y="353314"/>
                </a:lnTo>
                <a:lnTo>
                  <a:pt x="243078" y="338963"/>
                </a:lnTo>
                <a:close/>
              </a:path>
              <a:path w="514985" h="367664">
                <a:moveTo>
                  <a:pt x="371856" y="57150"/>
                </a:moveTo>
                <a:lnTo>
                  <a:pt x="243078" y="57150"/>
                </a:lnTo>
                <a:lnTo>
                  <a:pt x="243078" y="353314"/>
                </a:lnTo>
                <a:lnTo>
                  <a:pt x="257302" y="338963"/>
                </a:lnTo>
                <a:lnTo>
                  <a:pt x="271653" y="338963"/>
                </a:lnTo>
                <a:lnTo>
                  <a:pt x="271653" y="85725"/>
                </a:lnTo>
                <a:lnTo>
                  <a:pt x="257302" y="85725"/>
                </a:lnTo>
                <a:lnTo>
                  <a:pt x="271653" y="71500"/>
                </a:lnTo>
                <a:lnTo>
                  <a:pt x="371856" y="71500"/>
                </a:lnTo>
                <a:lnTo>
                  <a:pt x="371856" y="57150"/>
                </a:lnTo>
                <a:close/>
              </a:path>
              <a:path w="514985" h="367664">
                <a:moveTo>
                  <a:pt x="271653" y="338963"/>
                </a:moveTo>
                <a:lnTo>
                  <a:pt x="257302" y="338963"/>
                </a:lnTo>
                <a:lnTo>
                  <a:pt x="243078" y="353314"/>
                </a:lnTo>
                <a:lnTo>
                  <a:pt x="271653" y="353314"/>
                </a:lnTo>
                <a:lnTo>
                  <a:pt x="271653" y="338963"/>
                </a:lnTo>
                <a:close/>
              </a:path>
              <a:path w="514985" h="367664">
                <a:moveTo>
                  <a:pt x="371856" y="0"/>
                </a:moveTo>
                <a:lnTo>
                  <a:pt x="371856" y="142875"/>
                </a:lnTo>
                <a:lnTo>
                  <a:pt x="486257" y="85725"/>
                </a:lnTo>
                <a:lnTo>
                  <a:pt x="386080" y="85725"/>
                </a:lnTo>
                <a:lnTo>
                  <a:pt x="386080" y="57150"/>
                </a:lnTo>
                <a:lnTo>
                  <a:pt x="486054" y="57150"/>
                </a:lnTo>
                <a:lnTo>
                  <a:pt x="371856" y="0"/>
                </a:lnTo>
                <a:close/>
              </a:path>
              <a:path w="514985" h="367664">
                <a:moveTo>
                  <a:pt x="271653" y="71500"/>
                </a:moveTo>
                <a:lnTo>
                  <a:pt x="257302" y="85725"/>
                </a:lnTo>
                <a:lnTo>
                  <a:pt x="271653" y="85725"/>
                </a:lnTo>
                <a:lnTo>
                  <a:pt x="271653" y="71500"/>
                </a:lnTo>
                <a:close/>
              </a:path>
              <a:path w="514985" h="367664">
                <a:moveTo>
                  <a:pt x="371856" y="71500"/>
                </a:moveTo>
                <a:lnTo>
                  <a:pt x="271653" y="71500"/>
                </a:lnTo>
                <a:lnTo>
                  <a:pt x="271653" y="85725"/>
                </a:lnTo>
                <a:lnTo>
                  <a:pt x="371856" y="85725"/>
                </a:lnTo>
                <a:lnTo>
                  <a:pt x="371856" y="71500"/>
                </a:lnTo>
                <a:close/>
              </a:path>
              <a:path w="514985" h="367664">
                <a:moveTo>
                  <a:pt x="486054" y="57150"/>
                </a:moveTo>
                <a:lnTo>
                  <a:pt x="386080" y="57150"/>
                </a:lnTo>
                <a:lnTo>
                  <a:pt x="386080" y="85725"/>
                </a:lnTo>
                <a:lnTo>
                  <a:pt x="486257" y="85725"/>
                </a:lnTo>
                <a:lnTo>
                  <a:pt x="514731" y="71500"/>
                </a:lnTo>
                <a:lnTo>
                  <a:pt x="486054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3984497" y="3209670"/>
            <a:ext cx="504190" cy="3467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Arial"/>
                <a:cs typeface="Arial"/>
              </a:rPr>
              <a:t>Clinical/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050" spc="-10">
                <a:latin typeface="Arial"/>
                <a:cs typeface="Arial"/>
              </a:rPr>
              <a:t>I</a:t>
            </a:r>
            <a:r>
              <a:rPr dirty="0" sz="1050" spc="10">
                <a:latin typeface="Arial"/>
                <a:cs typeface="Arial"/>
              </a:rPr>
              <a:t>m</a:t>
            </a:r>
            <a:r>
              <a:rPr dirty="0" sz="1050">
                <a:latin typeface="Arial"/>
                <a:cs typeface="Arial"/>
              </a:rPr>
              <a:t>aging</a:t>
            </a:r>
            <a:endParaRPr sz="10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812916" y="2886411"/>
            <a:ext cx="342900" cy="27495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8894" rIns="0" bIns="0" rtlCol="0" vert="horz">
            <a:spAutoFit/>
          </a:bodyPr>
          <a:lstStyle/>
          <a:p>
            <a:pPr marL="85725">
              <a:lnSpc>
                <a:spcPct val="100000"/>
              </a:lnSpc>
              <a:spcBef>
                <a:spcPts val="384"/>
              </a:spcBef>
            </a:pPr>
            <a:r>
              <a:rPr dirty="0" sz="1200" spc="-5" b="1">
                <a:latin typeface="Arial"/>
                <a:cs typeface="Arial"/>
              </a:rPr>
              <a:t>24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621784" y="3209670"/>
            <a:ext cx="504190" cy="3467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Arial"/>
                <a:cs typeface="Arial"/>
              </a:rPr>
              <a:t>Clinical/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050" spc="-10">
                <a:latin typeface="Arial"/>
                <a:cs typeface="Arial"/>
              </a:rPr>
              <a:t>I</a:t>
            </a:r>
            <a:r>
              <a:rPr dirty="0" sz="1050" spc="10">
                <a:latin typeface="Arial"/>
                <a:cs typeface="Arial"/>
              </a:rPr>
              <a:t>m</a:t>
            </a:r>
            <a:r>
              <a:rPr dirty="0" sz="1050">
                <a:latin typeface="Arial"/>
                <a:cs typeface="Arial"/>
              </a:rPr>
              <a:t>aging</a:t>
            </a:r>
            <a:endParaRPr sz="10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767832" y="3209670"/>
            <a:ext cx="46037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Arial"/>
                <a:cs typeface="Arial"/>
              </a:rPr>
              <a:t>Clinical</a:t>
            </a:r>
            <a:endParaRPr sz="10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68297" y="3184905"/>
            <a:ext cx="220218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Arial"/>
                <a:cs typeface="Arial"/>
              </a:rPr>
              <a:t>planned ablation/device</a:t>
            </a:r>
            <a:r>
              <a:rPr dirty="0" sz="1200" spc="-65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strategy  (sequential/concomitant)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948942" y="2728086"/>
            <a:ext cx="958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Stratific</a:t>
            </a:r>
            <a:r>
              <a:rPr dirty="0" sz="1200" spc="-5" b="1">
                <a:latin typeface="Arial"/>
                <a:cs typeface="Arial"/>
              </a:rPr>
              <a:t>a</a:t>
            </a:r>
            <a:r>
              <a:rPr dirty="0" sz="1200" b="1">
                <a:latin typeface="Arial"/>
                <a:cs typeface="Arial"/>
              </a:rPr>
              <a:t>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767830" y="2886411"/>
            <a:ext cx="861694" cy="988694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34290" rIns="0" bIns="0" rtlCol="0" vert="horz">
            <a:spAutoFit/>
          </a:bodyPr>
          <a:lstStyle/>
          <a:p>
            <a:pPr marL="316230">
              <a:lnSpc>
                <a:spcPct val="100000"/>
              </a:lnSpc>
              <a:spcBef>
                <a:spcPts val="270"/>
              </a:spcBef>
              <a:tabLst>
                <a:tab pos="634365" algn="l"/>
              </a:tabLst>
            </a:pPr>
            <a:r>
              <a:rPr dirty="0" sz="1200" spc="-5" b="1">
                <a:latin typeface="Arial"/>
                <a:cs typeface="Arial"/>
              </a:rPr>
              <a:t>36</a:t>
            </a:r>
            <a:r>
              <a:rPr dirty="0" sz="1200" spc="-5" b="1">
                <a:latin typeface="Arial"/>
                <a:cs typeface="Arial"/>
              </a:rPr>
              <a:t>	</a:t>
            </a:r>
            <a:r>
              <a:rPr dirty="0" sz="1200">
                <a:latin typeface="Arial"/>
                <a:cs typeface="Arial"/>
              </a:rPr>
              <a:t>mo</a:t>
            </a:r>
            <a:endParaRPr sz="1200">
              <a:latin typeface="Arial"/>
              <a:cs typeface="Arial"/>
            </a:endParaRPr>
          </a:p>
          <a:p>
            <a:pPr algn="ctr" marR="52069">
              <a:lnSpc>
                <a:spcPct val="100000"/>
              </a:lnSpc>
              <a:spcBef>
                <a:spcPts val="940"/>
              </a:spcBef>
            </a:pPr>
            <a:r>
              <a:rPr dirty="0" sz="1050">
                <a:latin typeface="Arial"/>
                <a:cs typeface="Arial"/>
              </a:rPr>
              <a:t>Clinical</a:t>
            </a:r>
            <a:endParaRPr sz="1050">
              <a:latin typeface="Arial"/>
              <a:cs typeface="Arial"/>
            </a:endParaRPr>
          </a:p>
          <a:p>
            <a:pPr algn="ctr" marR="33020">
              <a:lnSpc>
                <a:spcPct val="100000"/>
              </a:lnSpc>
              <a:spcBef>
                <a:spcPts val="409"/>
              </a:spcBef>
            </a:pPr>
            <a:r>
              <a:rPr dirty="0" sz="1400" spc="-5">
                <a:latin typeface="Arial"/>
                <a:cs typeface="Arial"/>
              </a:rPr>
              <a:t>1° </a:t>
            </a:r>
            <a:r>
              <a:rPr dirty="0" sz="1400">
                <a:latin typeface="Arial"/>
                <a:cs typeface="Arial"/>
              </a:rPr>
              <a:t>&amp;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2°</a:t>
            </a:r>
            <a:endParaRPr sz="1400">
              <a:latin typeface="Arial"/>
              <a:cs typeface="Arial"/>
            </a:endParaRPr>
          </a:p>
          <a:p>
            <a:pPr algn="ctr" marR="34925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En</a:t>
            </a:r>
            <a:r>
              <a:rPr dirty="0" sz="1400" spc="-10">
                <a:latin typeface="Arial"/>
                <a:cs typeface="Arial"/>
              </a:rPr>
              <a:t>d</a:t>
            </a:r>
            <a:r>
              <a:rPr dirty="0" sz="1400">
                <a:latin typeface="Arial"/>
                <a:cs typeface="Arial"/>
              </a:rPr>
              <a:t>poi</a:t>
            </a:r>
            <a:r>
              <a:rPr dirty="0" sz="1400" spc="-10">
                <a:latin typeface="Arial"/>
                <a:cs typeface="Arial"/>
              </a:rPr>
              <a:t>n</a:t>
            </a:r>
            <a:r>
              <a:rPr dirty="0" sz="1400">
                <a:latin typeface="Arial"/>
                <a:cs typeface="Arial"/>
              </a:rPr>
              <a:t>t</a:t>
            </a:r>
            <a:r>
              <a:rPr dirty="0" sz="1400">
                <a:latin typeface="Arial"/>
                <a:cs typeface="Arial"/>
              </a:rPr>
              <a:t>s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770507" y="2021585"/>
            <a:ext cx="1371600" cy="480059"/>
          </a:xfrm>
          <a:custGeom>
            <a:avLst/>
            <a:gdLst/>
            <a:ahLst/>
            <a:cxnLst/>
            <a:rect l="l" t="t" r="r" b="b"/>
            <a:pathLst>
              <a:path w="1371600" h="480060">
                <a:moveTo>
                  <a:pt x="1304544" y="0"/>
                </a:moveTo>
                <a:lnTo>
                  <a:pt x="66929" y="0"/>
                </a:lnTo>
                <a:lnTo>
                  <a:pt x="40880" y="5260"/>
                </a:lnTo>
                <a:lnTo>
                  <a:pt x="19605" y="19605"/>
                </a:lnTo>
                <a:lnTo>
                  <a:pt x="5260" y="40880"/>
                </a:lnTo>
                <a:lnTo>
                  <a:pt x="0" y="66928"/>
                </a:lnTo>
                <a:lnTo>
                  <a:pt x="0" y="413131"/>
                </a:lnTo>
                <a:lnTo>
                  <a:pt x="5260" y="439179"/>
                </a:lnTo>
                <a:lnTo>
                  <a:pt x="19605" y="460454"/>
                </a:lnTo>
                <a:lnTo>
                  <a:pt x="40880" y="474799"/>
                </a:lnTo>
                <a:lnTo>
                  <a:pt x="66929" y="480059"/>
                </a:lnTo>
                <a:lnTo>
                  <a:pt x="1304544" y="480059"/>
                </a:lnTo>
                <a:lnTo>
                  <a:pt x="1330666" y="474799"/>
                </a:lnTo>
                <a:lnTo>
                  <a:pt x="1351978" y="460454"/>
                </a:lnTo>
                <a:lnTo>
                  <a:pt x="1366337" y="439179"/>
                </a:lnTo>
                <a:lnTo>
                  <a:pt x="1371600" y="413131"/>
                </a:lnTo>
                <a:lnTo>
                  <a:pt x="1371600" y="66928"/>
                </a:lnTo>
                <a:lnTo>
                  <a:pt x="1366337" y="40880"/>
                </a:lnTo>
                <a:lnTo>
                  <a:pt x="1351978" y="19605"/>
                </a:lnTo>
                <a:lnTo>
                  <a:pt x="1330666" y="5260"/>
                </a:lnTo>
                <a:lnTo>
                  <a:pt x="1304544" y="0"/>
                </a:lnTo>
                <a:close/>
              </a:path>
            </a:pathLst>
          </a:custGeom>
          <a:solidFill>
            <a:srgbClr val="CACD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869439" y="2037714"/>
            <a:ext cx="1172845" cy="4381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05"/>
              </a:spcBef>
            </a:pPr>
            <a:r>
              <a:rPr dirty="0" sz="1350">
                <a:latin typeface="Arial"/>
                <a:cs typeface="Arial"/>
              </a:rPr>
              <a:t>1:1</a:t>
            </a:r>
            <a:endParaRPr sz="13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350">
                <a:latin typeface="Arial"/>
                <a:cs typeface="Arial"/>
              </a:rPr>
              <a:t>Rando</a:t>
            </a:r>
            <a:r>
              <a:rPr dirty="0" sz="1350">
                <a:latin typeface="Arial"/>
                <a:cs typeface="Arial"/>
              </a:rPr>
              <a:t>mi</a:t>
            </a:r>
            <a:r>
              <a:rPr dirty="0" sz="1350" spc="-10">
                <a:latin typeface="Arial"/>
                <a:cs typeface="Arial"/>
              </a:rPr>
              <a:t>z</a:t>
            </a:r>
            <a:r>
              <a:rPr dirty="0" sz="1350">
                <a:latin typeface="Arial"/>
                <a:cs typeface="Arial"/>
              </a:rPr>
              <a:t>ati</a:t>
            </a:r>
            <a:r>
              <a:rPr dirty="0" sz="1350" spc="-15">
                <a:latin typeface="Arial"/>
                <a:cs typeface="Arial"/>
              </a:rPr>
              <a:t>o</a:t>
            </a:r>
            <a:r>
              <a:rPr dirty="0" sz="1350">
                <a:latin typeface="Arial"/>
                <a:cs typeface="Arial"/>
              </a:rPr>
              <a:t>n</a:t>
            </a:r>
            <a:endParaRPr sz="1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93708" y="114579"/>
            <a:ext cx="408940" cy="3863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477028" y="4767268"/>
            <a:ext cx="894336" cy="25991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0"/>
            <a:ext cx="3030600" cy="51434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73735" y="2038553"/>
            <a:ext cx="1977389" cy="483234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25">
                <a:solidFill>
                  <a:srgbClr val="FFFFFF"/>
                </a:solidFill>
              </a:rPr>
              <a:t>RESULTS</a:t>
            </a:r>
            <a:endParaRPr sz="3000"/>
          </a:p>
        </p:txBody>
      </p:sp>
      <p:sp>
        <p:nvSpPr>
          <p:cNvPr id="6" name="object 6"/>
          <p:cNvSpPr/>
          <p:nvPr/>
        </p:nvSpPr>
        <p:spPr>
          <a:xfrm>
            <a:off x="3376803" y="487654"/>
            <a:ext cx="5419344" cy="416814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8954516" y="4903419"/>
            <a:ext cx="8255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7E7E7E"/>
                </a:solidFill>
                <a:latin typeface="Arial"/>
                <a:cs typeface="Arial"/>
              </a:rPr>
              <a:t>6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93708" y="114579"/>
            <a:ext cx="408940" cy="3863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525891" y="4767262"/>
            <a:ext cx="0" cy="274320"/>
          </a:xfrm>
          <a:custGeom>
            <a:avLst/>
            <a:gdLst/>
            <a:ahLst/>
            <a:cxnLst/>
            <a:rect l="l" t="t" r="r" b="b"/>
            <a:pathLst>
              <a:path w="0" h="274320">
                <a:moveTo>
                  <a:pt x="0" y="0"/>
                </a:moveTo>
                <a:lnTo>
                  <a:pt x="0" y="273843"/>
                </a:lnTo>
              </a:path>
            </a:pathLst>
          </a:custGeom>
          <a:ln w="6350">
            <a:solidFill>
              <a:srgbClr val="C10D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477028" y="4767268"/>
            <a:ext cx="894336" cy="25991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850133" y="2887726"/>
            <a:ext cx="1195070" cy="957580"/>
          </a:xfrm>
          <a:custGeom>
            <a:avLst/>
            <a:gdLst/>
            <a:ahLst/>
            <a:cxnLst/>
            <a:rect l="l" t="t" r="r" b="b"/>
            <a:pathLst>
              <a:path w="1195070" h="957579">
                <a:moveTo>
                  <a:pt x="50800" y="881380"/>
                </a:moveTo>
                <a:lnTo>
                  <a:pt x="0" y="919480"/>
                </a:lnTo>
                <a:lnTo>
                  <a:pt x="50800" y="957580"/>
                </a:lnTo>
                <a:lnTo>
                  <a:pt x="50800" y="925830"/>
                </a:lnTo>
                <a:lnTo>
                  <a:pt x="38100" y="925830"/>
                </a:lnTo>
                <a:lnTo>
                  <a:pt x="38100" y="913130"/>
                </a:lnTo>
                <a:lnTo>
                  <a:pt x="50800" y="913130"/>
                </a:lnTo>
                <a:lnTo>
                  <a:pt x="50800" y="881380"/>
                </a:lnTo>
                <a:close/>
              </a:path>
              <a:path w="1195070" h="957579">
                <a:moveTo>
                  <a:pt x="50800" y="913130"/>
                </a:moveTo>
                <a:lnTo>
                  <a:pt x="38100" y="913130"/>
                </a:lnTo>
                <a:lnTo>
                  <a:pt x="38100" y="925830"/>
                </a:lnTo>
                <a:lnTo>
                  <a:pt x="50800" y="925830"/>
                </a:lnTo>
                <a:lnTo>
                  <a:pt x="50800" y="913130"/>
                </a:lnTo>
                <a:close/>
              </a:path>
              <a:path w="1195070" h="957579">
                <a:moveTo>
                  <a:pt x="1181989" y="913130"/>
                </a:moveTo>
                <a:lnTo>
                  <a:pt x="50800" y="913130"/>
                </a:lnTo>
                <a:lnTo>
                  <a:pt x="50800" y="925830"/>
                </a:lnTo>
                <a:lnTo>
                  <a:pt x="1194689" y="925830"/>
                </a:lnTo>
                <a:lnTo>
                  <a:pt x="1194689" y="919480"/>
                </a:lnTo>
                <a:lnTo>
                  <a:pt x="1181989" y="919480"/>
                </a:lnTo>
                <a:lnTo>
                  <a:pt x="1181989" y="913130"/>
                </a:lnTo>
                <a:close/>
              </a:path>
              <a:path w="1195070" h="957579">
                <a:moveTo>
                  <a:pt x="1194689" y="0"/>
                </a:moveTo>
                <a:lnTo>
                  <a:pt x="1181989" y="0"/>
                </a:lnTo>
                <a:lnTo>
                  <a:pt x="1181989" y="919480"/>
                </a:lnTo>
                <a:lnTo>
                  <a:pt x="1188339" y="913130"/>
                </a:lnTo>
                <a:lnTo>
                  <a:pt x="1194689" y="913130"/>
                </a:lnTo>
                <a:lnTo>
                  <a:pt x="1194689" y="0"/>
                </a:lnTo>
                <a:close/>
              </a:path>
              <a:path w="1195070" h="957579">
                <a:moveTo>
                  <a:pt x="1194689" y="913130"/>
                </a:moveTo>
                <a:lnTo>
                  <a:pt x="1188339" y="913130"/>
                </a:lnTo>
                <a:lnTo>
                  <a:pt x="1181989" y="919480"/>
                </a:lnTo>
                <a:lnTo>
                  <a:pt x="1194689" y="919480"/>
                </a:lnTo>
                <a:lnTo>
                  <a:pt x="1194689" y="91313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986271" y="2887726"/>
            <a:ext cx="1040130" cy="280670"/>
          </a:xfrm>
          <a:custGeom>
            <a:avLst/>
            <a:gdLst/>
            <a:ahLst/>
            <a:cxnLst/>
            <a:rect l="l" t="t" r="r" b="b"/>
            <a:pathLst>
              <a:path w="1040129" h="280669">
                <a:moveTo>
                  <a:pt x="988822" y="204469"/>
                </a:moveTo>
                <a:lnTo>
                  <a:pt x="988822" y="280669"/>
                </a:lnTo>
                <a:lnTo>
                  <a:pt x="1031155" y="248919"/>
                </a:lnTo>
                <a:lnTo>
                  <a:pt x="1001522" y="248919"/>
                </a:lnTo>
                <a:lnTo>
                  <a:pt x="1001522" y="236219"/>
                </a:lnTo>
                <a:lnTo>
                  <a:pt x="1031155" y="236219"/>
                </a:lnTo>
                <a:lnTo>
                  <a:pt x="988822" y="204469"/>
                </a:lnTo>
                <a:close/>
              </a:path>
              <a:path w="1040129" h="280669">
                <a:moveTo>
                  <a:pt x="12700" y="0"/>
                </a:moveTo>
                <a:lnTo>
                  <a:pt x="0" y="0"/>
                </a:lnTo>
                <a:lnTo>
                  <a:pt x="0" y="248919"/>
                </a:lnTo>
                <a:lnTo>
                  <a:pt x="988822" y="248919"/>
                </a:lnTo>
                <a:lnTo>
                  <a:pt x="988822" y="242569"/>
                </a:lnTo>
                <a:lnTo>
                  <a:pt x="12700" y="242569"/>
                </a:lnTo>
                <a:lnTo>
                  <a:pt x="6350" y="236219"/>
                </a:lnTo>
                <a:lnTo>
                  <a:pt x="12700" y="236219"/>
                </a:lnTo>
                <a:lnTo>
                  <a:pt x="12700" y="0"/>
                </a:lnTo>
                <a:close/>
              </a:path>
              <a:path w="1040129" h="280669">
                <a:moveTo>
                  <a:pt x="1031155" y="236219"/>
                </a:moveTo>
                <a:lnTo>
                  <a:pt x="1001522" y="236219"/>
                </a:lnTo>
                <a:lnTo>
                  <a:pt x="1001522" y="248919"/>
                </a:lnTo>
                <a:lnTo>
                  <a:pt x="1031155" y="248919"/>
                </a:lnTo>
                <a:lnTo>
                  <a:pt x="1039622" y="242569"/>
                </a:lnTo>
                <a:lnTo>
                  <a:pt x="1031155" y="236219"/>
                </a:lnTo>
                <a:close/>
              </a:path>
              <a:path w="1040129" h="280669">
                <a:moveTo>
                  <a:pt x="12700" y="236219"/>
                </a:moveTo>
                <a:lnTo>
                  <a:pt x="6350" y="236219"/>
                </a:lnTo>
                <a:lnTo>
                  <a:pt x="12700" y="242569"/>
                </a:lnTo>
                <a:lnTo>
                  <a:pt x="12700" y="236219"/>
                </a:lnTo>
                <a:close/>
              </a:path>
              <a:path w="1040129" h="280669">
                <a:moveTo>
                  <a:pt x="988822" y="236219"/>
                </a:moveTo>
                <a:lnTo>
                  <a:pt x="12700" y="236219"/>
                </a:lnTo>
                <a:lnTo>
                  <a:pt x="12700" y="242569"/>
                </a:lnTo>
                <a:lnTo>
                  <a:pt x="988822" y="242569"/>
                </a:lnTo>
                <a:lnTo>
                  <a:pt x="988822" y="2362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86271" y="2887726"/>
            <a:ext cx="1040130" cy="1004569"/>
          </a:xfrm>
          <a:custGeom>
            <a:avLst/>
            <a:gdLst/>
            <a:ahLst/>
            <a:cxnLst/>
            <a:rect l="l" t="t" r="r" b="b"/>
            <a:pathLst>
              <a:path w="1040129" h="1004570">
                <a:moveTo>
                  <a:pt x="988822" y="927989"/>
                </a:moveTo>
                <a:lnTo>
                  <a:pt x="988822" y="1004189"/>
                </a:lnTo>
                <a:lnTo>
                  <a:pt x="1031155" y="972439"/>
                </a:lnTo>
                <a:lnTo>
                  <a:pt x="1001522" y="972439"/>
                </a:lnTo>
                <a:lnTo>
                  <a:pt x="1001522" y="959739"/>
                </a:lnTo>
                <a:lnTo>
                  <a:pt x="1031155" y="959739"/>
                </a:lnTo>
                <a:lnTo>
                  <a:pt x="988822" y="927989"/>
                </a:lnTo>
                <a:close/>
              </a:path>
              <a:path w="1040129" h="1004570">
                <a:moveTo>
                  <a:pt x="12700" y="0"/>
                </a:moveTo>
                <a:lnTo>
                  <a:pt x="0" y="0"/>
                </a:lnTo>
                <a:lnTo>
                  <a:pt x="0" y="972439"/>
                </a:lnTo>
                <a:lnTo>
                  <a:pt x="988822" y="972439"/>
                </a:lnTo>
                <a:lnTo>
                  <a:pt x="988822" y="966089"/>
                </a:lnTo>
                <a:lnTo>
                  <a:pt x="12700" y="966089"/>
                </a:lnTo>
                <a:lnTo>
                  <a:pt x="6350" y="959739"/>
                </a:lnTo>
                <a:lnTo>
                  <a:pt x="12700" y="959739"/>
                </a:lnTo>
                <a:lnTo>
                  <a:pt x="12700" y="0"/>
                </a:lnTo>
                <a:close/>
              </a:path>
              <a:path w="1040129" h="1004570">
                <a:moveTo>
                  <a:pt x="1031155" y="959739"/>
                </a:moveTo>
                <a:lnTo>
                  <a:pt x="1001522" y="959739"/>
                </a:lnTo>
                <a:lnTo>
                  <a:pt x="1001522" y="972439"/>
                </a:lnTo>
                <a:lnTo>
                  <a:pt x="1031155" y="972439"/>
                </a:lnTo>
                <a:lnTo>
                  <a:pt x="1039622" y="966089"/>
                </a:lnTo>
                <a:lnTo>
                  <a:pt x="1031155" y="959739"/>
                </a:lnTo>
                <a:close/>
              </a:path>
              <a:path w="1040129" h="1004570">
                <a:moveTo>
                  <a:pt x="12700" y="959739"/>
                </a:moveTo>
                <a:lnTo>
                  <a:pt x="6350" y="959739"/>
                </a:lnTo>
                <a:lnTo>
                  <a:pt x="12700" y="966089"/>
                </a:lnTo>
                <a:lnTo>
                  <a:pt x="12700" y="959739"/>
                </a:lnTo>
                <a:close/>
              </a:path>
              <a:path w="1040129" h="1004570">
                <a:moveTo>
                  <a:pt x="988822" y="959739"/>
                </a:moveTo>
                <a:lnTo>
                  <a:pt x="12700" y="959739"/>
                </a:lnTo>
                <a:lnTo>
                  <a:pt x="12700" y="966089"/>
                </a:lnTo>
                <a:lnTo>
                  <a:pt x="988822" y="966089"/>
                </a:lnTo>
                <a:lnTo>
                  <a:pt x="988822" y="9597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78739" y="67767"/>
            <a:ext cx="3957320" cy="4064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65"/>
              <a:t>PATIENT</a:t>
            </a:r>
            <a:r>
              <a:rPr dirty="0" spc="-15"/>
              <a:t> </a:t>
            </a:r>
            <a:r>
              <a:rPr dirty="0" spc="-10"/>
              <a:t>DISPOSITION</a:t>
            </a:r>
          </a:p>
        </p:txBody>
      </p:sp>
      <p:sp>
        <p:nvSpPr>
          <p:cNvPr id="9" name="object 9"/>
          <p:cNvSpPr/>
          <p:nvPr/>
        </p:nvSpPr>
        <p:spPr>
          <a:xfrm>
            <a:off x="4132960" y="603504"/>
            <a:ext cx="1714500" cy="713740"/>
          </a:xfrm>
          <a:custGeom>
            <a:avLst/>
            <a:gdLst/>
            <a:ahLst/>
            <a:cxnLst/>
            <a:rect l="l" t="t" r="r" b="b"/>
            <a:pathLst>
              <a:path w="1714500" h="713740">
                <a:moveTo>
                  <a:pt x="1615059" y="0"/>
                </a:moveTo>
                <a:lnTo>
                  <a:pt x="99440" y="0"/>
                </a:lnTo>
                <a:lnTo>
                  <a:pt x="60704" y="7822"/>
                </a:lnTo>
                <a:lnTo>
                  <a:pt x="29098" y="29146"/>
                </a:lnTo>
                <a:lnTo>
                  <a:pt x="7804" y="60757"/>
                </a:lnTo>
                <a:lnTo>
                  <a:pt x="0" y="99441"/>
                </a:lnTo>
                <a:lnTo>
                  <a:pt x="0" y="613791"/>
                </a:lnTo>
                <a:lnTo>
                  <a:pt x="7804" y="652527"/>
                </a:lnTo>
                <a:lnTo>
                  <a:pt x="29098" y="684133"/>
                </a:lnTo>
                <a:lnTo>
                  <a:pt x="60704" y="705427"/>
                </a:lnTo>
                <a:lnTo>
                  <a:pt x="99440" y="713232"/>
                </a:lnTo>
                <a:lnTo>
                  <a:pt x="1615059" y="713232"/>
                </a:lnTo>
                <a:lnTo>
                  <a:pt x="1653742" y="705427"/>
                </a:lnTo>
                <a:lnTo>
                  <a:pt x="1685353" y="684133"/>
                </a:lnTo>
                <a:lnTo>
                  <a:pt x="1706677" y="652527"/>
                </a:lnTo>
                <a:lnTo>
                  <a:pt x="1714500" y="613791"/>
                </a:lnTo>
                <a:lnTo>
                  <a:pt x="1714500" y="99441"/>
                </a:lnTo>
                <a:lnTo>
                  <a:pt x="1706677" y="60757"/>
                </a:lnTo>
                <a:lnTo>
                  <a:pt x="1685353" y="29146"/>
                </a:lnTo>
                <a:lnTo>
                  <a:pt x="1653742" y="7822"/>
                </a:lnTo>
                <a:lnTo>
                  <a:pt x="1615059" y="0"/>
                </a:lnTo>
                <a:close/>
              </a:path>
            </a:pathLst>
          </a:custGeom>
          <a:solidFill>
            <a:srgbClr val="CACD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372736" y="632536"/>
            <a:ext cx="1235075" cy="6445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1350">
                <a:latin typeface="Arial"/>
                <a:cs typeface="Arial"/>
              </a:rPr>
              <a:t>1600 eligible</a:t>
            </a:r>
            <a:r>
              <a:rPr dirty="0" sz="1350" spc="-95">
                <a:latin typeface="Arial"/>
                <a:cs typeface="Arial"/>
              </a:rPr>
              <a:t> </a:t>
            </a:r>
            <a:r>
              <a:rPr dirty="0" sz="1350" spc="-5">
                <a:latin typeface="Arial"/>
                <a:cs typeface="Arial"/>
              </a:rPr>
              <a:t>for</a:t>
            </a:r>
            <a:endParaRPr sz="13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1350">
                <a:latin typeface="Arial"/>
                <a:cs typeface="Arial"/>
              </a:rPr>
              <a:t>1:1</a:t>
            </a:r>
            <a:endParaRPr sz="13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350">
                <a:latin typeface="Arial"/>
                <a:cs typeface="Arial"/>
              </a:rPr>
              <a:t>Randomization</a:t>
            </a:r>
            <a:endParaRPr sz="135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109357" y="603504"/>
            <a:ext cx="1714500" cy="714375"/>
          </a:xfrm>
          <a:custGeom>
            <a:avLst/>
            <a:gdLst/>
            <a:ahLst/>
            <a:cxnLst/>
            <a:rect l="l" t="t" r="r" b="b"/>
            <a:pathLst>
              <a:path w="1714500" h="714375">
                <a:moveTo>
                  <a:pt x="0" y="99695"/>
                </a:moveTo>
                <a:lnTo>
                  <a:pt x="7828" y="60864"/>
                </a:lnTo>
                <a:lnTo>
                  <a:pt x="29178" y="29178"/>
                </a:lnTo>
                <a:lnTo>
                  <a:pt x="60843" y="7826"/>
                </a:lnTo>
                <a:lnTo>
                  <a:pt x="99618" y="0"/>
                </a:lnTo>
                <a:lnTo>
                  <a:pt x="1614919" y="0"/>
                </a:lnTo>
                <a:lnTo>
                  <a:pt x="1653676" y="7826"/>
                </a:lnTo>
                <a:lnTo>
                  <a:pt x="1685324" y="29178"/>
                </a:lnTo>
                <a:lnTo>
                  <a:pt x="1706662" y="60864"/>
                </a:lnTo>
                <a:lnTo>
                  <a:pt x="1714487" y="99695"/>
                </a:lnTo>
                <a:lnTo>
                  <a:pt x="1714487" y="614680"/>
                </a:lnTo>
                <a:lnTo>
                  <a:pt x="1706662" y="653436"/>
                </a:lnTo>
                <a:lnTo>
                  <a:pt x="1685324" y="685085"/>
                </a:lnTo>
                <a:lnTo>
                  <a:pt x="1653676" y="706423"/>
                </a:lnTo>
                <a:lnTo>
                  <a:pt x="1614919" y="714248"/>
                </a:lnTo>
                <a:lnTo>
                  <a:pt x="99618" y="714248"/>
                </a:lnTo>
                <a:lnTo>
                  <a:pt x="60843" y="706423"/>
                </a:lnTo>
                <a:lnTo>
                  <a:pt x="29178" y="685085"/>
                </a:lnTo>
                <a:lnTo>
                  <a:pt x="7828" y="653436"/>
                </a:lnTo>
                <a:lnTo>
                  <a:pt x="0" y="614680"/>
                </a:lnTo>
                <a:lnTo>
                  <a:pt x="0" y="99695"/>
                </a:lnTo>
                <a:close/>
              </a:path>
            </a:pathLst>
          </a:custGeom>
          <a:ln w="12700">
            <a:solidFill>
              <a:srgbClr val="FC883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437258" y="633476"/>
            <a:ext cx="1056640" cy="6438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350">
                <a:latin typeface="Arial"/>
                <a:cs typeface="Arial"/>
              </a:rPr>
              <a:t>1710</a:t>
            </a:r>
            <a:r>
              <a:rPr dirty="0" sz="1350" spc="-100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patients  assessed </a:t>
            </a:r>
            <a:r>
              <a:rPr dirty="0" sz="1350" spc="-5">
                <a:latin typeface="Arial"/>
                <a:cs typeface="Arial"/>
              </a:rPr>
              <a:t>for  </a:t>
            </a:r>
            <a:r>
              <a:rPr dirty="0" sz="1350">
                <a:latin typeface="Arial"/>
                <a:cs typeface="Arial"/>
              </a:rPr>
              <a:t>eligibility</a:t>
            </a:r>
            <a:endParaRPr sz="13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9395" y="1681988"/>
            <a:ext cx="2122805" cy="5067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i="1">
                <a:latin typeface="Arial"/>
                <a:cs typeface="Arial"/>
              </a:rPr>
              <a:t>110 patients were</a:t>
            </a:r>
            <a:r>
              <a:rPr dirty="0" sz="1050" spc="-40" i="1">
                <a:latin typeface="Arial"/>
                <a:cs typeface="Arial"/>
              </a:rPr>
              <a:t> </a:t>
            </a:r>
            <a:r>
              <a:rPr dirty="0" sz="1050" i="1">
                <a:latin typeface="Arial"/>
                <a:cs typeface="Arial"/>
              </a:rPr>
              <a:t>excluded</a:t>
            </a:r>
            <a:endParaRPr sz="1050">
              <a:latin typeface="Arial"/>
              <a:cs typeface="Arial"/>
            </a:endParaRPr>
          </a:p>
          <a:p>
            <a:pPr marL="355600" marR="5080">
              <a:lnSpc>
                <a:spcPct val="100000"/>
              </a:lnSpc>
            </a:pPr>
            <a:r>
              <a:rPr dirty="0" sz="1050">
                <a:latin typeface="Arial"/>
                <a:cs typeface="Arial"/>
              </a:rPr>
              <a:t>71 eligibility criteria not </a:t>
            </a:r>
            <a:r>
              <a:rPr dirty="0" sz="1050" spc="5">
                <a:latin typeface="Arial"/>
                <a:cs typeface="Arial"/>
              </a:rPr>
              <a:t>met  </a:t>
            </a:r>
            <a:r>
              <a:rPr dirty="0" sz="1050">
                <a:latin typeface="Arial"/>
                <a:cs typeface="Arial"/>
              </a:rPr>
              <a:t>26 patients withdrew</a:t>
            </a:r>
            <a:r>
              <a:rPr dirty="0" sz="1050" spc="-15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consent</a:t>
            </a:r>
            <a:endParaRPr sz="10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82295" y="2162048"/>
            <a:ext cx="1535430" cy="5067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27329" algn="l"/>
              </a:tabLst>
            </a:pPr>
            <a:r>
              <a:rPr dirty="0" sz="1050">
                <a:latin typeface="Arial"/>
                <a:cs typeface="Arial"/>
              </a:rPr>
              <a:t>7	investigator</a:t>
            </a:r>
            <a:r>
              <a:rPr dirty="0" sz="1050" spc="-6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discretion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227329" algn="l"/>
              </a:tabLst>
            </a:pPr>
            <a:r>
              <a:rPr dirty="0" sz="1050">
                <a:latin typeface="Arial"/>
                <a:cs typeface="Arial"/>
              </a:rPr>
              <a:t>5	other</a:t>
            </a:r>
            <a:r>
              <a:rPr dirty="0" sz="1050" spc="-1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reasons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227329" algn="l"/>
              </a:tabLst>
            </a:pPr>
            <a:r>
              <a:rPr dirty="0" sz="1050">
                <a:latin typeface="Arial"/>
                <a:cs typeface="Arial"/>
              </a:rPr>
              <a:t>1	lost </a:t>
            </a:r>
            <a:r>
              <a:rPr dirty="0" sz="1050" spc="-5">
                <a:latin typeface="Arial"/>
                <a:cs typeface="Arial"/>
              </a:rPr>
              <a:t>to</a:t>
            </a:r>
            <a:r>
              <a:rPr dirty="0" sz="1050" spc="-40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follow-up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823845" y="922019"/>
            <a:ext cx="1309370" cy="76200"/>
          </a:xfrm>
          <a:custGeom>
            <a:avLst/>
            <a:gdLst/>
            <a:ahLst/>
            <a:cxnLst/>
            <a:rect l="l" t="t" r="r" b="b"/>
            <a:pathLst>
              <a:path w="1309370" h="76200">
                <a:moveTo>
                  <a:pt x="1300649" y="31750"/>
                </a:moveTo>
                <a:lnTo>
                  <a:pt x="1271016" y="31750"/>
                </a:lnTo>
                <a:lnTo>
                  <a:pt x="1271016" y="44450"/>
                </a:lnTo>
                <a:lnTo>
                  <a:pt x="1258316" y="44455"/>
                </a:lnTo>
                <a:lnTo>
                  <a:pt x="1258316" y="76200"/>
                </a:lnTo>
                <a:lnTo>
                  <a:pt x="1309116" y="38100"/>
                </a:lnTo>
                <a:lnTo>
                  <a:pt x="1300649" y="31750"/>
                </a:lnTo>
                <a:close/>
              </a:path>
              <a:path w="1309370" h="76200">
                <a:moveTo>
                  <a:pt x="1258316" y="31755"/>
                </a:moveTo>
                <a:lnTo>
                  <a:pt x="0" y="32257"/>
                </a:lnTo>
                <a:lnTo>
                  <a:pt x="0" y="44957"/>
                </a:lnTo>
                <a:lnTo>
                  <a:pt x="1258316" y="44455"/>
                </a:lnTo>
                <a:lnTo>
                  <a:pt x="1258316" y="31755"/>
                </a:lnTo>
                <a:close/>
              </a:path>
              <a:path w="1309370" h="76200">
                <a:moveTo>
                  <a:pt x="1271016" y="31750"/>
                </a:moveTo>
                <a:lnTo>
                  <a:pt x="1258316" y="31755"/>
                </a:lnTo>
                <a:lnTo>
                  <a:pt x="1258316" y="44455"/>
                </a:lnTo>
                <a:lnTo>
                  <a:pt x="1271016" y="44450"/>
                </a:lnTo>
                <a:lnTo>
                  <a:pt x="1271016" y="31750"/>
                </a:lnTo>
                <a:close/>
              </a:path>
              <a:path w="1309370" h="76200">
                <a:moveTo>
                  <a:pt x="1258316" y="0"/>
                </a:moveTo>
                <a:lnTo>
                  <a:pt x="1258316" y="31755"/>
                </a:lnTo>
                <a:lnTo>
                  <a:pt x="1300649" y="31750"/>
                </a:lnTo>
                <a:lnTo>
                  <a:pt x="12583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000372" y="1316736"/>
            <a:ext cx="996315" cy="382270"/>
          </a:xfrm>
          <a:custGeom>
            <a:avLst/>
            <a:gdLst/>
            <a:ahLst/>
            <a:cxnLst/>
            <a:rect l="l" t="t" r="r" b="b"/>
            <a:pathLst>
              <a:path w="996314" h="382269">
                <a:moveTo>
                  <a:pt x="31750" y="331469"/>
                </a:moveTo>
                <a:lnTo>
                  <a:pt x="0" y="331469"/>
                </a:lnTo>
                <a:lnTo>
                  <a:pt x="38100" y="382269"/>
                </a:lnTo>
                <a:lnTo>
                  <a:pt x="66675" y="344169"/>
                </a:lnTo>
                <a:lnTo>
                  <a:pt x="31750" y="344169"/>
                </a:lnTo>
                <a:lnTo>
                  <a:pt x="31750" y="331469"/>
                </a:lnTo>
                <a:close/>
              </a:path>
              <a:path w="996314" h="382269">
                <a:moveTo>
                  <a:pt x="983488" y="184785"/>
                </a:moveTo>
                <a:lnTo>
                  <a:pt x="31750" y="184785"/>
                </a:lnTo>
                <a:lnTo>
                  <a:pt x="31750" y="344169"/>
                </a:lnTo>
                <a:lnTo>
                  <a:pt x="44450" y="344169"/>
                </a:lnTo>
                <a:lnTo>
                  <a:pt x="44450" y="197485"/>
                </a:lnTo>
                <a:lnTo>
                  <a:pt x="38100" y="197485"/>
                </a:lnTo>
                <a:lnTo>
                  <a:pt x="44450" y="191135"/>
                </a:lnTo>
                <a:lnTo>
                  <a:pt x="983488" y="191135"/>
                </a:lnTo>
                <a:lnTo>
                  <a:pt x="983488" y="184785"/>
                </a:lnTo>
                <a:close/>
              </a:path>
              <a:path w="996314" h="382269">
                <a:moveTo>
                  <a:pt x="76200" y="331469"/>
                </a:moveTo>
                <a:lnTo>
                  <a:pt x="44450" y="331469"/>
                </a:lnTo>
                <a:lnTo>
                  <a:pt x="44450" y="344169"/>
                </a:lnTo>
                <a:lnTo>
                  <a:pt x="66675" y="344169"/>
                </a:lnTo>
                <a:lnTo>
                  <a:pt x="76200" y="331469"/>
                </a:lnTo>
                <a:close/>
              </a:path>
              <a:path w="996314" h="382269">
                <a:moveTo>
                  <a:pt x="44450" y="191135"/>
                </a:moveTo>
                <a:lnTo>
                  <a:pt x="38100" y="197485"/>
                </a:lnTo>
                <a:lnTo>
                  <a:pt x="44450" y="197485"/>
                </a:lnTo>
                <a:lnTo>
                  <a:pt x="44450" y="191135"/>
                </a:lnTo>
                <a:close/>
              </a:path>
              <a:path w="996314" h="382269">
                <a:moveTo>
                  <a:pt x="996188" y="184785"/>
                </a:moveTo>
                <a:lnTo>
                  <a:pt x="989838" y="184785"/>
                </a:lnTo>
                <a:lnTo>
                  <a:pt x="983488" y="191135"/>
                </a:lnTo>
                <a:lnTo>
                  <a:pt x="44450" y="191135"/>
                </a:lnTo>
                <a:lnTo>
                  <a:pt x="44450" y="197485"/>
                </a:lnTo>
                <a:lnTo>
                  <a:pt x="996188" y="197485"/>
                </a:lnTo>
                <a:lnTo>
                  <a:pt x="996188" y="184785"/>
                </a:lnTo>
                <a:close/>
              </a:path>
              <a:path w="996314" h="382269">
                <a:moveTo>
                  <a:pt x="996188" y="0"/>
                </a:moveTo>
                <a:lnTo>
                  <a:pt x="983488" y="0"/>
                </a:lnTo>
                <a:lnTo>
                  <a:pt x="983488" y="191135"/>
                </a:lnTo>
                <a:lnTo>
                  <a:pt x="989838" y="184785"/>
                </a:lnTo>
                <a:lnTo>
                  <a:pt x="996188" y="184785"/>
                </a:lnTo>
                <a:lnTo>
                  <a:pt x="9961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983860" y="1316736"/>
            <a:ext cx="1047115" cy="382270"/>
          </a:xfrm>
          <a:custGeom>
            <a:avLst/>
            <a:gdLst/>
            <a:ahLst/>
            <a:cxnLst/>
            <a:rect l="l" t="t" r="r" b="b"/>
            <a:pathLst>
              <a:path w="1047114" h="382269">
                <a:moveTo>
                  <a:pt x="1002411" y="331469"/>
                </a:moveTo>
                <a:lnTo>
                  <a:pt x="970661" y="331469"/>
                </a:lnTo>
                <a:lnTo>
                  <a:pt x="1008761" y="382269"/>
                </a:lnTo>
                <a:lnTo>
                  <a:pt x="1037336" y="344169"/>
                </a:lnTo>
                <a:lnTo>
                  <a:pt x="1002411" y="344169"/>
                </a:lnTo>
                <a:lnTo>
                  <a:pt x="1002411" y="331469"/>
                </a:lnTo>
                <a:close/>
              </a:path>
              <a:path w="1047114" h="382269">
                <a:moveTo>
                  <a:pt x="1002411" y="191135"/>
                </a:moveTo>
                <a:lnTo>
                  <a:pt x="1002411" y="344169"/>
                </a:lnTo>
                <a:lnTo>
                  <a:pt x="1015111" y="344169"/>
                </a:lnTo>
                <a:lnTo>
                  <a:pt x="1015111" y="197485"/>
                </a:lnTo>
                <a:lnTo>
                  <a:pt x="1008761" y="197485"/>
                </a:lnTo>
                <a:lnTo>
                  <a:pt x="1002411" y="191135"/>
                </a:lnTo>
                <a:close/>
              </a:path>
              <a:path w="1047114" h="382269">
                <a:moveTo>
                  <a:pt x="1046861" y="331469"/>
                </a:moveTo>
                <a:lnTo>
                  <a:pt x="1015111" y="331469"/>
                </a:lnTo>
                <a:lnTo>
                  <a:pt x="1015111" y="344169"/>
                </a:lnTo>
                <a:lnTo>
                  <a:pt x="1037336" y="344169"/>
                </a:lnTo>
                <a:lnTo>
                  <a:pt x="1046861" y="331469"/>
                </a:lnTo>
                <a:close/>
              </a:path>
              <a:path w="1047114" h="382269">
                <a:moveTo>
                  <a:pt x="12700" y="0"/>
                </a:moveTo>
                <a:lnTo>
                  <a:pt x="0" y="0"/>
                </a:lnTo>
                <a:lnTo>
                  <a:pt x="0" y="197485"/>
                </a:lnTo>
                <a:lnTo>
                  <a:pt x="1002411" y="197485"/>
                </a:lnTo>
                <a:lnTo>
                  <a:pt x="1002411" y="191135"/>
                </a:lnTo>
                <a:lnTo>
                  <a:pt x="12700" y="191135"/>
                </a:lnTo>
                <a:lnTo>
                  <a:pt x="6350" y="184785"/>
                </a:lnTo>
                <a:lnTo>
                  <a:pt x="12700" y="184785"/>
                </a:lnTo>
                <a:lnTo>
                  <a:pt x="12700" y="0"/>
                </a:lnTo>
                <a:close/>
              </a:path>
              <a:path w="1047114" h="382269">
                <a:moveTo>
                  <a:pt x="1015111" y="184785"/>
                </a:moveTo>
                <a:lnTo>
                  <a:pt x="12700" y="184785"/>
                </a:lnTo>
                <a:lnTo>
                  <a:pt x="12700" y="191135"/>
                </a:lnTo>
                <a:lnTo>
                  <a:pt x="1002411" y="191135"/>
                </a:lnTo>
                <a:lnTo>
                  <a:pt x="1008761" y="197485"/>
                </a:lnTo>
                <a:lnTo>
                  <a:pt x="1015111" y="197485"/>
                </a:lnTo>
                <a:lnTo>
                  <a:pt x="1015111" y="184785"/>
                </a:lnTo>
                <a:close/>
              </a:path>
              <a:path w="1047114" h="382269">
                <a:moveTo>
                  <a:pt x="12700" y="184785"/>
                </a:moveTo>
                <a:lnTo>
                  <a:pt x="6350" y="184785"/>
                </a:lnTo>
                <a:lnTo>
                  <a:pt x="12700" y="191135"/>
                </a:lnTo>
                <a:lnTo>
                  <a:pt x="12700" y="1847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124073" y="4131525"/>
            <a:ext cx="1828800" cy="713740"/>
          </a:xfrm>
          <a:custGeom>
            <a:avLst/>
            <a:gdLst/>
            <a:ahLst/>
            <a:cxnLst/>
            <a:rect l="l" t="t" r="r" b="b"/>
            <a:pathLst>
              <a:path w="1828800" h="713739">
                <a:moveTo>
                  <a:pt x="1729359" y="0"/>
                </a:moveTo>
                <a:lnTo>
                  <a:pt x="99440" y="0"/>
                </a:lnTo>
                <a:lnTo>
                  <a:pt x="60757" y="7815"/>
                </a:lnTo>
                <a:lnTo>
                  <a:pt x="29146" y="29130"/>
                </a:lnTo>
                <a:lnTo>
                  <a:pt x="7822" y="60746"/>
                </a:lnTo>
                <a:lnTo>
                  <a:pt x="0" y="99466"/>
                </a:lnTo>
                <a:lnTo>
                  <a:pt x="0" y="613752"/>
                </a:lnTo>
                <a:lnTo>
                  <a:pt x="7822" y="652474"/>
                </a:lnTo>
                <a:lnTo>
                  <a:pt x="29146" y="684095"/>
                </a:lnTo>
                <a:lnTo>
                  <a:pt x="60757" y="705414"/>
                </a:lnTo>
                <a:lnTo>
                  <a:pt x="99440" y="713232"/>
                </a:lnTo>
                <a:lnTo>
                  <a:pt x="1729359" y="713232"/>
                </a:lnTo>
                <a:lnTo>
                  <a:pt x="1768095" y="705414"/>
                </a:lnTo>
                <a:lnTo>
                  <a:pt x="1799701" y="684095"/>
                </a:lnTo>
                <a:lnTo>
                  <a:pt x="1820995" y="652474"/>
                </a:lnTo>
                <a:lnTo>
                  <a:pt x="1828800" y="613752"/>
                </a:lnTo>
                <a:lnTo>
                  <a:pt x="1828800" y="99466"/>
                </a:lnTo>
                <a:lnTo>
                  <a:pt x="1820995" y="60746"/>
                </a:lnTo>
                <a:lnTo>
                  <a:pt x="1799701" y="29130"/>
                </a:lnTo>
                <a:lnTo>
                  <a:pt x="1768095" y="7815"/>
                </a:lnTo>
                <a:lnTo>
                  <a:pt x="1729359" y="0"/>
                </a:lnTo>
                <a:close/>
              </a:path>
            </a:pathLst>
          </a:custGeom>
          <a:solidFill>
            <a:srgbClr val="5683C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462654" y="4173423"/>
            <a:ext cx="1219835" cy="6216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245745" marR="236854">
              <a:lnSpc>
                <a:spcPct val="100000"/>
              </a:lnSpc>
              <a:spcBef>
                <a:spcPts val="105"/>
              </a:spcBef>
            </a:pPr>
            <a:r>
              <a:rPr dirty="0" sz="1350">
                <a:solidFill>
                  <a:srgbClr val="FFFFFF"/>
                </a:solidFill>
                <a:latin typeface="Arial"/>
                <a:cs typeface="Arial"/>
              </a:rPr>
              <a:t>36</a:t>
            </a:r>
            <a:r>
              <a:rPr dirty="0" sz="1350">
                <a:solidFill>
                  <a:srgbClr val="FFFFFF"/>
                </a:solidFill>
                <a:latin typeface="Arial"/>
                <a:cs typeface="Arial"/>
              </a:rPr>
              <a:t>-month  </a:t>
            </a:r>
            <a:r>
              <a:rPr dirty="0" sz="1350">
                <a:solidFill>
                  <a:srgbClr val="FFFFFF"/>
                </a:solidFill>
                <a:latin typeface="Arial"/>
                <a:cs typeface="Arial"/>
              </a:rPr>
              <a:t>follow-up</a:t>
            </a:r>
            <a:endParaRPr sz="13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1200" i="1">
                <a:solidFill>
                  <a:srgbClr val="FFFFFF"/>
                </a:solidFill>
                <a:latin typeface="Arial"/>
                <a:cs typeface="Arial"/>
              </a:rPr>
              <a:t>94.4% </a:t>
            </a:r>
            <a:r>
              <a:rPr dirty="0" sz="1200" spc="-5" i="1">
                <a:solidFill>
                  <a:srgbClr val="FFFFFF"/>
                </a:solidFill>
                <a:latin typeface="Arial"/>
                <a:cs typeface="Arial"/>
              </a:rPr>
              <a:t>N=758</a:t>
            </a:r>
            <a:r>
              <a:rPr dirty="0" sz="1200" spc="-125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i="1">
                <a:solidFill>
                  <a:srgbClr val="FFFFFF"/>
                </a:solidFill>
                <a:latin typeface="Arial"/>
                <a:cs typeface="Arial"/>
              </a:rPr>
              <a:t>ITT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078221" y="4131525"/>
            <a:ext cx="1828800" cy="713740"/>
          </a:xfrm>
          <a:custGeom>
            <a:avLst/>
            <a:gdLst/>
            <a:ahLst/>
            <a:cxnLst/>
            <a:rect l="l" t="t" r="r" b="b"/>
            <a:pathLst>
              <a:path w="1828800" h="713739">
                <a:moveTo>
                  <a:pt x="1729231" y="0"/>
                </a:moveTo>
                <a:lnTo>
                  <a:pt x="99440" y="0"/>
                </a:lnTo>
                <a:lnTo>
                  <a:pt x="60704" y="7815"/>
                </a:lnTo>
                <a:lnTo>
                  <a:pt x="29098" y="29130"/>
                </a:lnTo>
                <a:lnTo>
                  <a:pt x="7804" y="60746"/>
                </a:lnTo>
                <a:lnTo>
                  <a:pt x="0" y="99466"/>
                </a:lnTo>
                <a:lnTo>
                  <a:pt x="0" y="613752"/>
                </a:lnTo>
                <a:lnTo>
                  <a:pt x="7804" y="652474"/>
                </a:lnTo>
                <a:lnTo>
                  <a:pt x="29098" y="684095"/>
                </a:lnTo>
                <a:lnTo>
                  <a:pt x="60704" y="705414"/>
                </a:lnTo>
                <a:lnTo>
                  <a:pt x="99440" y="713232"/>
                </a:lnTo>
                <a:lnTo>
                  <a:pt x="1729231" y="713232"/>
                </a:lnTo>
                <a:lnTo>
                  <a:pt x="1767988" y="705414"/>
                </a:lnTo>
                <a:lnTo>
                  <a:pt x="1799637" y="684095"/>
                </a:lnTo>
                <a:lnTo>
                  <a:pt x="1820975" y="652474"/>
                </a:lnTo>
                <a:lnTo>
                  <a:pt x="1828800" y="613752"/>
                </a:lnTo>
                <a:lnTo>
                  <a:pt x="1828800" y="99466"/>
                </a:lnTo>
                <a:lnTo>
                  <a:pt x="1820975" y="60746"/>
                </a:lnTo>
                <a:lnTo>
                  <a:pt x="1799637" y="29130"/>
                </a:lnTo>
                <a:lnTo>
                  <a:pt x="1767988" y="7815"/>
                </a:lnTo>
                <a:lnTo>
                  <a:pt x="1729231" y="0"/>
                </a:lnTo>
                <a:close/>
              </a:path>
            </a:pathLst>
          </a:custGeom>
          <a:solidFill>
            <a:srgbClr val="C753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5417311" y="4173423"/>
            <a:ext cx="1219835" cy="6216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245745" marR="236854">
              <a:lnSpc>
                <a:spcPct val="100000"/>
              </a:lnSpc>
              <a:spcBef>
                <a:spcPts val="105"/>
              </a:spcBef>
            </a:pPr>
            <a:r>
              <a:rPr dirty="0" sz="1350">
                <a:solidFill>
                  <a:srgbClr val="FFFFFF"/>
                </a:solidFill>
                <a:latin typeface="Arial"/>
                <a:cs typeface="Arial"/>
              </a:rPr>
              <a:t>36</a:t>
            </a:r>
            <a:r>
              <a:rPr dirty="0" sz="1350">
                <a:solidFill>
                  <a:srgbClr val="FFFFFF"/>
                </a:solidFill>
                <a:latin typeface="Arial"/>
                <a:cs typeface="Arial"/>
              </a:rPr>
              <a:t>-month  </a:t>
            </a:r>
            <a:r>
              <a:rPr dirty="0" sz="1350">
                <a:solidFill>
                  <a:srgbClr val="FFFFFF"/>
                </a:solidFill>
                <a:latin typeface="Arial"/>
                <a:cs typeface="Arial"/>
              </a:rPr>
              <a:t>follow-up</a:t>
            </a:r>
            <a:endParaRPr sz="13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1200" i="1">
                <a:solidFill>
                  <a:srgbClr val="FFFFFF"/>
                </a:solidFill>
                <a:latin typeface="Arial"/>
                <a:cs typeface="Arial"/>
              </a:rPr>
              <a:t>92.5% </a:t>
            </a:r>
            <a:r>
              <a:rPr dirty="0" sz="1200" spc="-5" i="1">
                <a:solidFill>
                  <a:srgbClr val="FFFFFF"/>
                </a:solidFill>
                <a:latin typeface="Arial"/>
                <a:cs typeface="Arial"/>
              </a:rPr>
              <a:t>N=737</a:t>
            </a:r>
            <a:r>
              <a:rPr dirty="0" sz="1200" spc="-125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i="1">
                <a:solidFill>
                  <a:srgbClr val="FFFFFF"/>
                </a:solidFill>
                <a:latin typeface="Arial"/>
                <a:cs typeface="Arial"/>
              </a:rPr>
              <a:t>ITT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954521" y="2887726"/>
            <a:ext cx="76200" cy="1243965"/>
          </a:xfrm>
          <a:custGeom>
            <a:avLst/>
            <a:gdLst/>
            <a:ahLst/>
            <a:cxnLst/>
            <a:rect l="l" t="t" r="r" b="b"/>
            <a:pathLst>
              <a:path w="76200" h="1243964">
                <a:moveTo>
                  <a:pt x="31750" y="1192987"/>
                </a:moveTo>
                <a:lnTo>
                  <a:pt x="0" y="1192987"/>
                </a:lnTo>
                <a:lnTo>
                  <a:pt x="38100" y="1243787"/>
                </a:lnTo>
                <a:lnTo>
                  <a:pt x="66665" y="1205699"/>
                </a:lnTo>
                <a:lnTo>
                  <a:pt x="31750" y="1205699"/>
                </a:lnTo>
                <a:lnTo>
                  <a:pt x="31750" y="1192987"/>
                </a:lnTo>
                <a:close/>
              </a:path>
              <a:path w="76200" h="1243964">
                <a:moveTo>
                  <a:pt x="44450" y="0"/>
                </a:moveTo>
                <a:lnTo>
                  <a:pt x="31750" y="0"/>
                </a:lnTo>
                <a:lnTo>
                  <a:pt x="31750" y="1205699"/>
                </a:lnTo>
                <a:lnTo>
                  <a:pt x="44450" y="1205699"/>
                </a:lnTo>
                <a:lnTo>
                  <a:pt x="44450" y="0"/>
                </a:lnTo>
                <a:close/>
              </a:path>
              <a:path w="76200" h="1243964">
                <a:moveTo>
                  <a:pt x="76200" y="1192987"/>
                </a:moveTo>
                <a:lnTo>
                  <a:pt x="44450" y="1192987"/>
                </a:lnTo>
                <a:lnTo>
                  <a:pt x="44450" y="1205699"/>
                </a:lnTo>
                <a:lnTo>
                  <a:pt x="66665" y="1205699"/>
                </a:lnTo>
                <a:lnTo>
                  <a:pt x="76200" y="11929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084571" y="2876334"/>
            <a:ext cx="1731645" cy="508000"/>
          </a:xfrm>
          <a:custGeom>
            <a:avLst/>
            <a:gdLst/>
            <a:ahLst/>
            <a:cxnLst/>
            <a:rect l="l" t="t" r="r" b="b"/>
            <a:pathLst>
              <a:path w="1731645" h="508000">
                <a:moveTo>
                  <a:pt x="0" y="507834"/>
                </a:moveTo>
                <a:lnTo>
                  <a:pt x="1731518" y="507834"/>
                </a:lnTo>
                <a:lnTo>
                  <a:pt x="1731518" y="0"/>
                </a:lnTo>
                <a:lnTo>
                  <a:pt x="0" y="0"/>
                </a:lnTo>
                <a:lnTo>
                  <a:pt x="0" y="5078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5164328" y="2907283"/>
            <a:ext cx="124714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Arial"/>
                <a:cs typeface="Arial"/>
              </a:rPr>
              <a:t>796 </a:t>
            </a:r>
            <a:r>
              <a:rPr dirty="0" sz="900">
                <a:latin typeface="Arial"/>
                <a:cs typeface="Arial"/>
              </a:rPr>
              <a:t>treated </a:t>
            </a:r>
            <a:r>
              <a:rPr dirty="0" sz="900" spc="-5">
                <a:latin typeface="Arial"/>
                <a:cs typeface="Arial"/>
              </a:rPr>
              <a:t>as</a:t>
            </a:r>
            <a:r>
              <a:rPr dirty="0" sz="900" spc="-9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assigned</a:t>
            </a:r>
            <a:endParaRPr sz="9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164328" y="3044444"/>
            <a:ext cx="132207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41605" marR="5080" indent="-129539">
              <a:lnSpc>
                <a:spcPct val="100000"/>
              </a:lnSpc>
              <a:spcBef>
                <a:spcPts val="100"/>
              </a:spcBef>
              <a:buChar char="•"/>
              <a:tabLst>
                <a:tab pos="142240" algn="l"/>
              </a:tabLst>
            </a:pPr>
            <a:r>
              <a:rPr dirty="0" sz="900" spc="-5">
                <a:latin typeface="Arial"/>
                <a:cs typeface="Arial"/>
              </a:rPr>
              <a:t>1 </a:t>
            </a:r>
            <a:r>
              <a:rPr dirty="0" sz="900">
                <a:latin typeface="Arial"/>
                <a:cs typeface="Arial"/>
              </a:rPr>
              <a:t>treated </a:t>
            </a:r>
            <a:r>
              <a:rPr dirty="0" sz="900" spc="-5">
                <a:latin typeface="Arial"/>
                <a:cs typeface="Arial"/>
              </a:rPr>
              <a:t>with device</a:t>
            </a:r>
            <a:r>
              <a:rPr dirty="0" sz="900" spc="-8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in  error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379219" y="3414826"/>
            <a:ext cx="1471295" cy="784860"/>
          </a:xfrm>
          <a:prstGeom prst="rect">
            <a:avLst/>
          </a:prstGeom>
          <a:ln w="9525">
            <a:solidFill>
              <a:srgbClr val="5683C2"/>
            </a:solidFill>
          </a:ln>
        </p:spPr>
        <p:txBody>
          <a:bodyPr wrap="square" lIns="0" tIns="43815" rIns="0" bIns="0" rtlCol="0" vert="horz">
            <a:spAutoFit/>
          </a:bodyPr>
          <a:lstStyle/>
          <a:p>
            <a:pPr marL="91440" marR="295275">
              <a:lnSpc>
                <a:spcPct val="100000"/>
              </a:lnSpc>
              <a:spcBef>
                <a:spcPts val="345"/>
              </a:spcBef>
            </a:pPr>
            <a:r>
              <a:rPr dirty="0" sz="900" spc="-5">
                <a:latin typeface="Arial"/>
                <a:cs typeface="Arial"/>
              </a:rPr>
              <a:t>28 withdrew </a:t>
            </a:r>
            <a:r>
              <a:rPr dirty="0" sz="900">
                <a:latin typeface="Arial"/>
                <a:cs typeface="Arial"/>
              </a:rPr>
              <a:t>consent  </a:t>
            </a:r>
            <a:r>
              <a:rPr dirty="0" sz="900" spc="-5">
                <a:latin typeface="Arial"/>
                <a:cs typeface="Arial"/>
              </a:rPr>
              <a:t>17 </a:t>
            </a:r>
            <a:r>
              <a:rPr dirty="0" sz="900">
                <a:latin typeface="Arial"/>
                <a:cs typeface="Arial"/>
              </a:rPr>
              <a:t>lost to</a:t>
            </a:r>
            <a:r>
              <a:rPr dirty="0" sz="900" spc="3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follow-up</a:t>
            </a:r>
            <a:endParaRPr sz="9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</a:pPr>
            <a:r>
              <a:rPr dirty="0" sz="900" spc="-5">
                <a:latin typeface="Arial"/>
                <a:cs typeface="Arial"/>
              </a:rPr>
              <a:t>9</a:t>
            </a:r>
            <a:r>
              <a:rPr dirty="0" sz="900" spc="8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other</a:t>
            </a:r>
            <a:endParaRPr sz="9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</a:pPr>
            <a:r>
              <a:rPr dirty="0" sz="900" spc="-5">
                <a:latin typeface="Arial"/>
                <a:cs typeface="Arial"/>
              </a:rPr>
              <a:t>4 investigator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discretion</a:t>
            </a:r>
            <a:endParaRPr sz="9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</a:pPr>
            <a:r>
              <a:rPr dirty="0" sz="900">
                <a:latin typeface="Arial"/>
                <a:cs typeface="Arial"/>
              </a:rPr>
              <a:t>2</a:t>
            </a:r>
            <a:r>
              <a:rPr dirty="0" sz="900" spc="7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died</a:t>
            </a:r>
            <a:endParaRPr sz="9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025893" y="3461397"/>
            <a:ext cx="1701800" cy="784860"/>
          </a:xfrm>
          <a:prstGeom prst="rect">
            <a:avLst/>
          </a:prstGeom>
          <a:ln w="9525">
            <a:solidFill>
              <a:srgbClr val="C7533A"/>
            </a:solidFill>
          </a:ln>
        </p:spPr>
        <p:txBody>
          <a:bodyPr wrap="square" lIns="0" tIns="43815" rIns="0" bIns="0" rtlCol="0" vert="horz">
            <a:spAutoFit/>
          </a:bodyPr>
          <a:lstStyle/>
          <a:p>
            <a:pPr marL="92075" marR="525145">
              <a:lnSpc>
                <a:spcPct val="100000"/>
              </a:lnSpc>
              <a:spcBef>
                <a:spcPts val="345"/>
              </a:spcBef>
            </a:pPr>
            <a:r>
              <a:rPr dirty="0" sz="900" spc="-5">
                <a:latin typeface="Arial"/>
                <a:cs typeface="Arial"/>
              </a:rPr>
              <a:t>43 withdrew </a:t>
            </a:r>
            <a:r>
              <a:rPr dirty="0" sz="900">
                <a:latin typeface="Arial"/>
                <a:cs typeface="Arial"/>
              </a:rPr>
              <a:t>consent  </a:t>
            </a:r>
            <a:r>
              <a:rPr dirty="0" sz="900" spc="-5">
                <a:latin typeface="Arial"/>
                <a:cs typeface="Arial"/>
              </a:rPr>
              <a:t>28 </a:t>
            </a:r>
            <a:r>
              <a:rPr dirty="0" sz="900">
                <a:latin typeface="Arial"/>
                <a:cs typeface="Arial"/>
              </a:rPr>
              <a:t>lost to</a:t>
            </a:r>
            <a:r>
              <a:rPr dirty="0" sz="900" spc="5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follow-up</a:t>
            </a:r>
            <a:endParaRPr sz="90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</a:pPr>
            <a:r>
              <a:rPr dirty="0" sz="900" spc="-5">
                <a:latin typeface="Arial"/>
                <a:cs typeface="Arial"/>
              </a:rPr>
              <a:t>7</a:t>
            </a:r>
            <a:r>
              <a:rPr dirty="0" sz="900" spc="8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other</a:t>
            </a:r>
            <a:endParaRPr sz="90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</a:pPr>
            <a:r>
              <a:rPr dirty="0" sz="900" spc="-5">
                <a:latin typeface="Arial"/>
                <a:cs typeface="Arial"/>
              </a:rPr>
              <a:t>5 investigator</a:t>
            </a:r>
            <a:r>
              <a:rPr dirty="0" sz="900" spc="-17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discretion</a:t>
            </a:r>
            <a:endParaRPr sz="90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</a:pPr>
            <a:r>
              <a:rPr dirty="0" sz="900" spc="-5">
                <a:latin typeface="Arial"/>
                <a:cs typeface="Arial"/>
              </a:rPr>
              <a:t>1</a:t>
            </a:r>
            <a:r>
              <a:rPr dirty="0" sz="900" spc="8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died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874407" y="954277"/>
            <a:ext cx="427355" cy="699135"/>
          </a:xfrm>
          <a:custGeom>
            <a:avLst/>
            <a:gdLst/>
            <a:ahLst/>
            <a:cxnLst/>
            <a:rect l="l" t="t" r="r" b="b"/>
            <a:pathLst>
              <a:path w="427355" h="699135">
                <a:moveTo>
                  <a:pt x="382955" y="647826"/>
                </a:moveTo>
                <a:lnTo>
                  <a:pt x="351205" y="647826"/>
                </a:lnTo>
                <a:lnTo>
                  <a:pt x="389305" y="698626"/>
                </a:lnTo>
                <a:lnTo>
                  <a:pt x="417833" y="660526"/>
                </a:lnTo>
                <a:lnTo>
                  <a:pt x="382955" y="660526"/>
                </a:lnTo>
                <a:lnTo>
                  <a:pt x="382955" y="647826"/>
                </a:lnTo>
                <a:close/>
              </a:path>
              <a:path w="427355" h="699135">
                <a:moveTo>
                  <a:pt x="382955" y="531113"/>
                </a:moveTo>
                <a:lnTo>
                  <a:pt x="382955" y="660526"/>
                </a:lnTo>
                <a:lnTo>
                  <a:pt x="395592" y="660526"/>
                </a:lnTo>
                <a:lnTo>
                  <a:pt x="395592" y="537463"/>
                </a:lnTo>
                <a:lnTo>
                  <a:pt x="389305" y="537463"/>
                </a:lnTo>
                <a:lnTo>
                  <a:pt x="382955" y="531113"/>
                </a:lnTo>
                <a:close/>
              </a:path>
              <a:path w="427355" h="699135">
                <a:moveTo>
                  <a:pt x="427342" y="647826"/>
                </a:moveTo>
                <a:lnTo>
                  <a:pt x="395592" y="647826"/>
                </a:lnTo>
                <a:lnTo>
                  <a:pt x="395592" y="660526"/>
                </a:lnTo>
                <a:lnTo>
                  <a:pt x="417833" y="660526"/>
                </a:lnTo>
                <a:lnTo>
                  <a:pt x="427342" y="647826"/>
                </a:lnTo>
                <a:close/>
              </a:path>
              <a:path w="427355" h="699135">
                <a:moveTo>
                  <a:pt x="234950" y="0"/>
                </a:moveTo>
                <a:lnTo>
                  <a:pt x="0" y="0"/>
                </a:lnTo>
                <a:lnTo>
                  <a:pt x="0" y="537463"/>
                </a:lnTo>
                <a:lnTo>
                  <a:pt x="382955" y="537463"/>
                </a:lnTo>
                <a:lnTo>
                  <a:pt x="382955" y="531113"/>
                </a:lnTo>
                <a:lnTo>
                  <a:pt x="12700" y="531113"/>
                </a:lnTo>
                <a:lnTo>
                  <a:pt x="6350" y="524763"/>
                </a:lnTo>
                <a:lnTo>
                  <a:pt x="12700" y="524763"/>
                </a:lnTo>
                <a:lnTo>
                  <a:pt x="12700" y="12700"/>
                </a:lnTo>
                <a:lnTo>
                  <a:pt x="6350" y="12700"/>
                </a:lnTo>
                <a:lnTo>
                  <a:pt x="12700" y="6350"/>
                </a:lnTo>
                <a:lnTo>
                  <a:pt x="234950" y="6350"/>
                </a:lnTo>
                <a:lnTo>
                  <a:pt x="234950" y="0"/>
                </a:lnTo>
                <a:close/>
              </a:path>
              <a:path w="427355" h="699135">
                <a:moveTo>
                  <a:pt x="395592" y="524763"/>
                </a:moveTo>
                <a:lnTo>
                  <a:pt x="12700" y="524763"/>
                </a:lnTo>
                <a:lnTo>
                  <a:pt x="12700" y="531113"/>
                </a:lnTo>
                <a:lnTo>
                  <a:pt x="382955" y="531113"/>
                </a:lnTo>
                <a:lnTo>
                  <a:pt x="389305" y="537463"/>
                </a:lnTo>
                <a:lnTo>
                  <a:pt x="395592" y="537463"/>
                </a:lnTo>
                <a:lnTo>
                  <a:pt x="395592" y="524763"/>
                </a:lnTo>
                <a:close/>
              </a:path>
              <a:path w="427355" h="699135">
                <a:moveTo>
                  <a:pt x="12700" y="524763"/>
                </a:moveTo>
                <a:lnTo>
                  <a:pt x="6350" y="524763"/>
                </a:lnTo>
                <a:lnTo>
                  <a:pt x="12700" y="531113"/>
                </a:lnTo>
                <a:lnTo>
                  <a:pt x="12700" y="524763"/>
                </a:lnTo>
                <a:close/>
              </a:path>
              <a:path w="427355" h="699135">
                <a:moveTo>
                  <a:pt x="12700" y="6350"/>
                </a:moveTo>
                <a:lnTo>
                  <a:pt x="6350" y="12700"/>
                </a:lnTo>
                <a:lnTo>
                  <a:pt x="12700" y="12700"/>
                </a:lnTo>
                <a:lnTo>
                  <a:pt x="12700" y="6350"/>
                </a:lnTo>
                <a:close/>
              </a:path>
              <a:path w="427355" h="699135">
                <a:moveTo>
                  <a:pt x="234950" y="6350"/>
                </a:moveTo>
                <a:lnTo>
                  <a:pt x="12700" y="6350"/>
                </a:lnTo>
                <a:lnTo>
                  <a:pt x="12700" y="12700"/>
                </a:lnTo>
                <a:lnTo>
                  <a:pt x="234950" y="12700"/>
                </a:lnTo>
                <a:lnTo>
                  <a:pt x="234950" y="635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124073" y="1699005"/>
            <a:ext cx="1828800" cy="1188720"/>
          </a:xfrm>
          <a:custGeom>
            <a:avLst/>
            <a:gdLst/>
            <a:ahLst/>
            <a:cxnLst/>
            <a:rect l="l" t="t" r="r" b="b"/>
            <a:pathLst>
              <a:path w="1828800" h="1188720">
                <a:moveTo>
                  <a:pt x="1663064" y="0"/>
                </a:moveTo>
                <a:lnTo>
                  <a:pt x="165862" y="0"/>
                </a:lnTo>
                <a:lnTo>
                  <a:pt x="121781" y="5926"/>
                </a:lnTo>
                <a:lnTo>
                  <a:pt x="82164" y="22648"/>
                </a:lnTo>
                <a:lnTo>
                  <a:pt x="48593" y="48577"/>
                </a:lnTo>
                <a:lnTo>
                  <a:pt x="22653" y="82126"/>
                </a:lnTo>
                <a:lnTo>
                  <a:pt x="5927" y="121708"/>
                </a:lnTo>
                <a:lnTo>
                  <a:pt x="0" y="165735"/>
                </a:lnTo>
                <a:lnTo>
                  <a:pt x="0" y="1022985"/>
                </a:lnTo>
                <a:lnTo>
                  <a:pt x="5927" y="1067055"/>
                </a:lnTo>
                <a:lnTo>
                  <a:pt x="22653" y="1106649"/>
                </a:lnTo>
                <a:lnTo>
                  <a:pt x="48593" y="1140190"/>
                </a:lnTo>
                <a:lnTo>
                  <a:pt x="82164" y="1166099"/>
                </a:lnTo>
                <a:lnTo>
                  <a:pt x="121781" y="1182802"/>
                </a:lnTo>
                <a:lnTo>
                  <a:pt x="165862" y="1188720"/>
                </a:lnTo>
                <a:lnTo>
                  <a:pt x="1663064" y="1188720"/>
                </a:lnTo>
                <a:lnTo>
                  <a:pt x="1707135" y="1182802"/>
                </a:lnTo>
                <a:lnTo>
                  <a:pt x="1746729" y="1166099"/>
                </a:lnTo>
                <a:lnTo>
                  <a:pt x="1780270" y="1140190"/>
                </a:lnTo>
                <a:lnTo>
                  <a:pt x="1806179" y="1106649"/>
                </a:lnTo>
                <a:lnTo>
                  <a:pt x="1822882" y="1067055"/>
                </a:lnTo>
                <a:lnTo>
                  <a:pt x="1828800" y="1022985"/>
                </a:lnTo>
                <a:lnTo>
                  <a:pt x="1828800" y="165735"/>
                </a:lnTo>
                <a:lnTo>
                  <a:pt x="1822882" y="121708"/>
                </a:lnTo>
                <a:lnTo>
                  <a:pt x="1806179" y="82126"/>
                </a:lnTo>
                <a:lnTo>
                  <a:pt x="1780270" y="48577"/>
                </a:lnTo>
                <a:lnTo>
                  <a:pt x="1746729" y="22648"/>
                </a:lnTo>
                <a:lnTo>
                  <a:pt x="1707135" y="5926"/>
                </a:lnTo>
                <a:lnTo>
                  <a:pt x="1663064" y="0"/>
                </a:lnTo>
                <a:close/>
              </a:path>
            </a:pathLst>
          </a:custGeom>
          <a:solidFill>
            <a:srgbClr val="5683C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3349878" y="1797507"/>
            <a:ext cx="1379220" cy="101091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2065" marR="5080" indent="-1905">
              <a:lnSpc>
                <a:spcPct val="100000"/>
              </a:lnSpc>
              <a:spcBef>
                <a:spcPts val="105"/>
              </a:spcBef>
            </a:pPr>
            <a:r>
              <a:rPr dirty="0" sz="1350">
                <a:solidFill>
                  <a:srgbClr val="FFFFFF"/>
                </a:solidFill>
                <a:latin typeface="Arial"/>
                <a:cs typeface="Arial"/>
              </a:rPr>
              <a:t>Ablation +  </a:t>
            </a:r>
            <a:r>
              <a:rPr dirty="0" sz="1350" spc="-20">
                <a:solidFill>
                  <a:srgbClr val="FFFFFF"/>
                </a:solidFill>
                <a:latin typeface="Arial"/>
                <a:cs typeface="Arial"/>
              </a:rPr>
              <a:t>WATCHMAN</a:t>
            </a:r>
            <a:r>
              <a:rPr dirty="0" sz="1350" spc="-10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FFFFFF"/>
                </a:solidFill>
                <a:latin typeface="Arial"/>
                <a:cs typeface="Arial"/>
              </a:rPr>
              <a:t>FLX  </a:t>
            </a:r>
            <a:r>
              <a:rPr dirty="0" sz="1350" i="1">
                <a:solidFill>
                  <a:srgbClr val="FFFFFF"/>
                </a:solidFill>
                <a:latin typeface="Arial"/>
                <a:cs typeface="Arial"/>
              </a:rPr>
              <a:t>N=803</a:t>
            </a:r>
            <a:r>
              <a:rPr dirty="0" sz="1350" spc="-4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350" spc="-5" i="1">
                <a:solidFill>
                  <a:srgbClr val="FFFFFF"/>
                </a:solidFill>
                <a:latin typeface="Arial"/>
                <a:cs typeface="Arial"/>
              </a:rPr>
              <a:t>ITT</a:t>
            </a:r>
            <a:endParaRPr sz="13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0"/>
              </a:spcBef>
            </a:pPr>
            <a:r>
              <a:rPr dirty="0" sz="1200" spc="-5" i="1">
                <a:solidFill>
                  <a:srgbClr val="FFFFFF"/>
                </a:solidFill>
                <a:latin typeface="Arial"/>
                <a:cs typeface="Arial"/>
              </a:rPr>
              <a:t>475</a:t>
            </a:r>
            <a:r>
              <a:rPr dirty="0" sz="1200" spc="-3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5" i="1">
                <a:solidFill>
                  <a:srgbClr val="FFFFFF"/>
                </a:solidFill>
                <a:latin typeface="Arial"/>
                <a:cs typeface="Arial"/>
              </a:rPr>
              <a:t>sequential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200" spc="-5" i="1">
                <a:solidFill>
                  <a:srgbClr val="FFFFFF"/>
                </a:solidFill>
                <a:latin typeface="Arial"/>
                <a:cs typeface="Arial"/>
              </a:rPr>
              <a:t>328</a:t>
            </a:r>
            <a:r>
              <a:rPr dirty="0" sz="1200" spc="-35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5" i="1">
                <a:solidFill>
                  <a:srgbClr val="FFFFFF"/>
                </a:solidFill>
                <a:latin typeface="Arial"/>
                <a:cs typeface="Arial"/>
              </a:rPr>
              <a:t>concomitant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078221" y="1699005"/>
            <a:ext cx="1828800" cy="1188720"/>
          </a:xfrm>
          <a:custGeom>
            <a:avLst/>
            <a:gdLst/>
            <a:ahLst/>
            <a:cxnLst/>
            <a:rect l="l" t="t" r="r" b="b"/>
            <a:pathLst>
              <a:path w="1828800" h="1188720">
                <a:moveTo>
                  <a:pt x="1662937" y="0"/>
                </a:moveTo>
                <a:lnTo>
                  <a:pt x="165735" y="0"/>
                </a:lnTo>
                <a:lnTo>
                  <a:pt x="121664" y="5926"/>
                </a:lnTo>
                <a:lnTo>
                  <a:pt x="82070" y="22648"/>
                </a:lnTo>
                <a:lnTo>
                  <a:pt x="48529" y="48577"/>
                </a:lnTo>
                <a:lnTo>
                  <a:pt x="22620" y="82126"/>
                </a:lnTo>
                <a:lnTo>
                  <a:pt x="5917" y="121708"/>
                </a:lnTo>
                <a:lnTo>
                  <a:pt x="0" y="165735"/>
                </a:lnTo>
                <a:lnTo>
                  <a:pt x="0" y="1022985"/>
                </a:lnTo>
                <a:lnTo>
                  <a:pt x="5917" y="1067055"/>
                </a:lnTo>
                <a:lnTo>
                  <a:pt x="22620" y="1106649"/>
                </a:lnTo>
                <a:lnTo>
                  <a:pt x="48529" y="1140190"/>
                </a:lnTo>
                <a:lnTo>
                  <a:pt x="82070" y="1166099"/>
                </a:lnTo>
                <a:lnTo>
                  <a:pt x="121664" y="1182802"/>
                </a:lnTo>
                <a:lnTo>
                  <a:pt x="165735" y="1188720"/>
                </a:lnTo>
                <a:lnTo>
                  <a:pt x="1662937" y="1188720"/>
                </a:lnTo>
                <a:lnTo>
                  <a:pt x="1707018" y="1182802"/>
                </a:lnTo>
                <a:lnTo>
                  <a:pt x="1746635" y="1166099"/>
                </a:lnTo>
                <a:lnTo>
                  <a:pt x="1780206" y="1140190"/>
                </a:lnTo>
                <a:lnTo>
                  <a:pt x="1806146" y="1106649"/>
                </a:lnTo>
                <a:lnTo>
                  <a:pt x="1822872" y="1067055"/>
                </a:lnTo>
                <a:lnTo>
                  <a:pt x="1828800" y="1022985"/>
                </a:lnTo>
                <a:lnTo>
                  <a:pt x="1828800" y="165735"/>
                </a:lnTo>
                <a:lnTo>
                  <a:pt x="1822872" y="121708"/>
                </a:lnTo>
                <a:lnTo>
                  <a:pt x="1806146" y="82126"/>
                </a:lnTo>
                <a:lnTo>
                  <a:pt x="1780206" y="48577"/>
                </a:lnTo>
                <a:lnTo>
                  <a:pt x="1746635" y="22648"/>
                </a:lnTo>
                <a:lnTo>
                  <a:pt x="1707018" y="5926"/>
                </a:lnTo>
                <a:lnTo>
                  <a:pt x="1662937" y="0"/>
                </a:lnTo>
                <a:close/>
              </a:path>
            </a:pathLst>
          </a:custGeom>
          <a:solidFill>
            <a:srgbClr val="C7533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5455411" y="1797507"/>
            <a:ext cx="1143000" cy="101091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65100" marR="154305">
              <a:lnSpc>
                <a:spcPct val="100000"/>
              </a:lnSpc>
              <a:spcBef>
                <a:spcPts val="105"/>
              </a:spcBef>
            </a:pPr>
            <a:r>
              <a:rPr dirty="0" sz="1350">
                <a:solidFill>
                  <a:srgbClr val="FFFFFF"/>
                </a:solidFill>
                <a:latin typeface="Arial"/>
                <a:cs typeface="Arial"/>
              </a:rPr>
              <a:t>Ablation +  OAC  </a:t>
            </a:r>
            <a:r>
              <a:rPr dirty="0" sz="1350" i="1">
                <a:solidFill>
                  <a:srgbClr val="FFFFFF"/>
                </a:solidFill>
                <a:latin typeface="Arial"/>
                <a:cs typeface="Arial"/>
              </a:rPr>
              <a:t>N=797</a:t>
            </a:r>
            <a:r>
              <a:rPr dirty="0" sz="1350" spc="-10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350" spc="-5" i="1">
                <a:solidFill>
                  <a:srgbClr val="FFFFFF"/>
                </a:solidFill>
                <a:latin typeface="Arial"/>
                <a:cs typeface="Arial"/>
              </a:rPr>
              <a:t>ITT</a:t>
            </a:r>
            <a:endParaRPr sz="1350">
              <a:latin typeface="Arial"/>
              <a:cs typeface="Arial"/>
            </a:endParaRPr>
          </a:p>
          <a:p>
            <a:pPr algn="ctr" marL="635">
              <a:lnSpc>
                <a:spcPct val="100000"/>
              </a:lnSpc>
              <a:spcBef>
                <a:spcPts val="10"/>
              </a:spcBef>
            </a:pPr>
            <a:r>
              <a:rPr dirty="0" sz="1200" spc="-5" i="1">
                <a:solidFill>
                  <a:srgbClr val="FFFFFF"/>
                </a:solidFill>
                <a:latin typeface="Arial"/>
                <a:cs typeface="Arial"/>
              </a:rPr>
              <a:t>471</a:t>
            </a:r>
            <a:r>
              <a:rPr dirty="0" sz="1200" spc="-4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5" i="1">
                <a:solidFill>
                  <a:srgbClr val="FFFFFF"/>
                </a:solidFill>
                <a:latin typeface="Arial"/>
                <a:cs typeface="Arial"/>
              </a:rPr>
              <a:t>sequential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200" spc="-5" i="1">
                <a:solidFill>
                  <a:srgbClr val="FFFFFF"/>
                </a:solidFill>
                <a:latin typeface="Arial"/>
                <a:cs typeface="Arial"/>
              </a:rPr>
              <a:t>326</a:t>
            </a:r>
            <a:r>
              <a:rPr dirty="0" sz="1200" spc="-6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5" i="1">
                <a:solidFill>
                  <a:srgbClr val="FFFFFF"/>
                </a:solidFill>
                <a:latin typeface="Arial"/>
                <a:cs typeface="Arial"/>
              </a:rPr>
              <a:t>concomitant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645779" y="4819294"/>
            <a:ext cx="8255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"/>
                <a:cs typeface="Arial"/>
              </a:rPr>
              <a:t>7</a:t>
            </a:r>
            <a:endParaRPr sz="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025893" y="2876334"/>
            <a:ext cx="1701800" cy="508000"/>
          </a:xfrm>
          <a:prstGeom prst="rect">
            <a:avLst/>
          </a:prstGeom>
          <a:ln w="9525">
            <a:solidFill>
              <a:srgbClr val="C7533A"/>
            </a:solidFill>
          </a:ln>
        </p:spPr>
        <p:txBody>
          <a:bodyPr wrap="square" lIns="0" tIns="43180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340"/>
              </a:spcBef>
            </a:pPr>
            <a:r>
              <a:rPr dirty="0" sz="900" spc="-5">
                <a:latin typeface="Arial"/>
                <a:cs typeface="Arial"/>
              </a:rPr>
              <a:t>82</a:t>
            </a:r>
            <a:r>
              <a:rPr dirty="0" sz="900" spc="229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crossovers</a:t>
            </a:r>
            <a:endParaRPr sz="900">
              <a:latin typeface="Arial"/>
              <a:cs typeface="Arial"/>
            </a:endParaRPr>
          </a:p>
          <a:p>
            <a:pPr marL="261620">
              <a:lnSpc>
                <a:spcPct val="100000"/>
              </a:lnSpc>
            </a:pPr>
            <a:r>
              <a:rPr dirty="0" sz="900" spc="-5">
                <a:latin typeface="Arial"/>
                <a:cs typeface="Arial"/>
              </a:rPr>
              <a:t>66 </a:t>
            </a:r>
            <a:r>
              <a:rPr dirty="0" sz="900">
                <a:latin typeface="Arial"/>
                <a:cs typeface="Arial"/>
              </a:rPr>
              <a:t>1° </a:t>
            </a:r>
            <a:r>
              <a:rPr dirty="0" sz="900" spc="-5">
                <a:latin typeface="Arial"/>
                <a:cs typeface="Arial"/>
              </a:rPr>
              <a:t>endpoint</a:t>
            </a:r>
            <a:r>
              <a:rPr dirty="0" sz="900" spc="-5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event</a:t>
            </a:r>
            <a:endParaRPr sz="900">
              <a:latin typeface="Arial"/>
              <a:cs typeface="Arial"/>
            </a:endParaRPr>
          </a:p>
          <a:p>
            <a:pPr marL="261620">
              <a:lnSpc>
                <a:spcPct val="100000"/>
              </a:lnSpc>
            </a:pPr>
            <a:r>
              <a:rPr dirty="0" sz="900" spc="-5">
                <a:latin typeface="Arial"/>
                <a:cs typeface="Arial"/>
              </a:rPr>
              <a:t>16 no </a:t>
            </a:r>
            <a:r>
              <a:rPr dirty="0" sz="900">
                <a:latin typeface="Arial"/>
                <a:cs typeface="Arial"/>
              </a:rPr>
              <a:t>1° </a:t>
            </a:r>
            <a:r>
              <a:rPr dirty="0" sz="900" spc="-5">
                <a:latin typeface="Arial"/>
                <a:cs typeface="Arial"/>
              </a:rPr>
              <a:t>endpoint</a:t>
            </a:r>
            <a:r>
              <a:rPr dirty="0" sz="900" spc="-5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event</a:t>
            </a:r>
            <a:endParaRPr sz="9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000372" y="2887726"/>
            <a:ext cx="76200" cy="1243965"/>
          </a:xfrm>
          <a:custGeom>
            <a:avLst/>
            <a:gdLst/>
            <a:ahLst/>
            <a:cxnLst/>
            <a:rect l="l" t="t" r="r" b="b"/>
            <a:pathLst>
              <a:path w="76200" h="1243964">
                <a:moveTo>
                  <a:pt x="31750" y="1192987"/>
                </a:moveTo>
                <a:lnTo>
                  <a:pt x="0" y="1192987"/>
                </a:lnTo>
                <a:lnTo>
                  <a:pt x="38100" y="1243787"/>
                </a:lnTo>
                <a:lnTo>
                  <a:pt x="66665" y="1205699"/>
                </a:lnTo>
                <a:lnTo>
                  <a:pt x="31750" y="1205699"/>
                </a:lnTo>
                <a:lnTo>
                  <a:pt x="31750" y="1192987"/>
                </a:lnTo>
                <a:close/>
              </a:path>
              <a:path w="76200" h="1243964">
                <a:moveTo>
                  <a:pt x="44450" y="0"/>
                </a:moveTo>
                <a:lnTo>
                  <a:pt x="31750" y="0"/>
                </a:lnTo>
                <a:lnTo>
                  <a:pt x="31750" y="1205699"/>
                </a:lnTo>
                <a:lnTo>
                  <a:pt x="44450" y="1205699"/>
                </a:lnTo>
                <a:lnTo>
                  <a:pt x="44450" y="0"/>
                </a:lnTo>
                <a:close/>
              </a:path>
              <a:path w="76200" h="1243964">
                <a:moveTo>
                  <a:pt x="76200" y="1192987"/>
                </a:moveTo>
                <a:lnTo>
                  <a:pt x="44450" y="1192987"/>
                </a:lnTo>
                <a:lnTo>
                  <a:pt x="44450" y="1205699"/>
                </a:lnTo>
                <a:lnTo>
                  <a:pt x="66665" y="1205699"/>
                </a:lnTo>
                <a:lnTo>
                  <a:pt x="76200" y="11929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104769" y="2876397"/>
            <a:ext cx="1892935" cy="646430"/>
          </a:xfrm>
          <a:custGeom>
            <a:avLst/>
            <a:gdLst/>
            <a:ahLst/>
            <a:cxnLst/>
            <a:rect l="l" t="t" r="r" b="b"/>
            <a:pathLst>
              <a:path w="1892935" h="646429">
                <a:moveTo>
                  <a:pt x="0" y="646328"/>
                </a:moveTo>
                <a:lnTo>
                  <a:pt x="1892934" y="646328"/>
                </a:lnTo>
                <a:lnTo>
                  <a:pt x="1892934" y="0"/>
                </a:lnTo>
                <a:lnTo>
                  <a:pt x="0" y="0"/>
                </a:lnTo>
                <a:lnTo>
                  <a:pt x="0" y="64632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3184017" y="2907283"/>
            <a:ext cx="162496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latin typeface="Arial"/>
                <a:cs typeface="Arial"/>
              </a:rPr>
              <a:t>753 received </a:t>
            </a:r>
            <a:r>
              <a:rPr dirty="0" sz="900">
                <a:latin typeface="Arial"/>
                <a:cs typeface="Arial"/>
              </a:rPr>
              <a:t>WATCHMAN</a:t>
            </a:r>
            <a:r>
              <a:rPr dirty="0" sz="900" spc="-80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FLX</a:t>
            </a:r>
            <a:endParaRPr sz="9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184017" y="3044444"/>
            <a:ext cx="1617980" cy="436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42240" marR="5080" indent="-129539">
              <a:lnSpc>
                <a:spcPct val="100000"/>
              </a:lnSpc>
              <a:spcBef>
                <a:spcPts val="100"/>
              </a:spcBef>
              <a:buChar char="•"/>
              <a:tabLst>
                <a:tab pos="142240" algn="l"/>
              </a:tabLst>
            </a:pPr>
            <a:r>
              <a:rPr dirty="0" sz="900" spc="-5">
                <a:latin typeface="Arial"/>
                <a:cs typeface="Arial"/>
              </a:rPr>
              <a:t>41 did </a:t>
            </a:r>
            <a:r>
              <a:rPr dirty="0" sz="900">
                <a:latin typeface="Arial"/>
                <a:cs typeface="Arial"/>
              </a:rPr>
              <a:t>not </a:t>
            </a:r>
            <a:r>
              <a:rPr dirty="0" sz="900" spc="-5">
                <a:latin typeface="Arial"/>
                <a:cs typeface="Arial"/>
              </a:rPr>
              <a:t>receive  </a:t>
            </a:r>
            <a:r>
              <a:rPr dirty="0" sz="900">
                <a:latin typeface="Arial"/>
                <a:cs typeface="Arial"/>
              </a:rPr>
              <a:t>WATCHMAN FLX</a:t>
            </a:r>
            <a:r>
              <a:rPr dirty="0" sz="900" spc="-10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procedure</a:t>
            </a:r>
            <a:endParaRPr sz="900">
              <a:latin typeface="Arial"/>
              <a:cs typeface="Arial"/>
            </a:endParaRPr>
          </a:p>
          <a:p>
            <a:pPr marL="142240" indent="-129539">
              <a:lnSpc>
                <a:spcPct val="100000"/>
              </a:lnSpc>
              <a:buChar char="•"/>
              <a:tabLst>
                <a:tab pos="142240" algn="l"/>
              </a:tabLst>
            </a:pPr>
            <a:r>
              <a:rPr dirty="0" sz="900" spc="-5">
                <a:latin typeface="Arial"/>
                <a:cs typeface="Arial"/>
              </a:rPr>
              <a:t>9 </a:t>
            </a:r>
            <a:r>
              <a:rPr dirty="0" sz="900">
                <a:latin typeface="Arial"/>
                <a:cs typeface="Arial"/>
              </a:rPr>
              <a:t>unsuccessful</a:t>
            </a:r>
            <a:r>
              <a:rPr dirty="0" sz="900" spc="-5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implantation</a:t>
            </a:r>
            <a:endParaRPr sz="90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003033" y="1845945"/>
            <a:ext cx="1747520" cy="540385"/>
          </a:xfrm>
          <a:custGeom>
            <a:avLst/>
            <a:gdLst/>
            <a:ahLst/>
            <a:cxnLst/>
            <a:rect l="l" t="t" r="r" b="b"/>
            <a:pathLst>
              <a:path w="1747520" h="540385">
                <a:moveTo>
                  <a:pt x="0" y="89915"/>
                </a:moveTo>
                <a:lnTo>
                  <a:pt x="7068" y="54917"/>
                </a:lnTo>
                <a:lnTo>
                  <a:pt x="26352" y="26336"/>
                </a:lnTo>
                <a:lnTo>
                  <a:pt x="54971" y="7066"/>
                </a:lnTo>
                <a:lnTo>
                  <a:pt x="90043" y="0"/>
                </a:lnTo>
                <a:lnTo>
                  <a:pt x="1657477" y="0"/>
                </a:lnTo>
                <a:lnTo>
                  <a:pt x="1692548" y="7066"/>
                </a:lnTo>
                <a:lnTo>
                  <a:pt x="1721167" y="26336"/>
                </a:lnTo>
                <a:lnTo>
                  <a:pt x="1740451" y="54917"/>
                </a:lnTo>
                <a:lnTo>
                  <a:pt x="1747520" y="89915"/>
                </a:lnTo>
                <a:lnTo>
                  <a:pt x="1747520" y="449960"/>
                </a:lnTo>
                <a:lnTo>
                  <a:pt x="1740451" y="485032"/>
                </a:lnTo>
                <a:lnTo>
                  <a:pt x="1721167" y="513651"/>
                </a:lnTo>
                <a:lnTo>
                  <a:pt x="1692548" y="532935"/>
                </a:lnTo>
                <a:lnTo>
                  <a:pt x="1657477" y="540003"/>
                </a:lnTo>
                <a:lnTo>
                  <a:pt x="90043" y="540003"/>
                </a:lnTo>
                <a:lnTo>
                  <a:pt x="54971" y="532935"/>
                </a:lnTo>
                <a:lnTo>
                  <a:pt x="26352" y="513651"/>
                </a:lnTo>
                <a:lnTo>
                  <a:pt x="7068" y="485032"/>
                </a:lnTo>
                <a:lnTo>
                  <a:pt x="0" y="449960"/>
                </a:lnTo>
                <a:lnTo>
                  <a:pt x="0" y="89915"/>
                </a:lnTo>
                <a:close/>
              </a:path>
            </a:pathLst>
          </a:custGeom>
          <a:ln w="19050">
            <a:solidFill>
              <a:srgbClr val="FC883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7153782" y="1892045"/>
            <a:ext cx="1447165" cy="4381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 indent="68580">
              <a:lnSpc>
                <a:spcPct val="100000"/>
              </a:lnSpc>
              <a:spcBef>
                <a:spcPts val="105"/>
              </a:spcBef>
            </a:pPr>
            <a:r>
              <a:rPr dirty="0" sz="1350">
                <a:latin typeface="Arial"/>
                <a:cs typeface="Arial"/>
              </a:rPr>
              <a:t>~95% of patients  were taking</a:t>
            </a:r>
            <a:r>
              <a:rPr dirty="0" sz="1350" spc="-105">
                <a:latin typeface="Arial"/>
                <a:cs typeface="Arial"/>
              </a:rPr>
              <a:t> </a:t>
            </a:r>
            <a:r>
              <a:rPr dirty="0" sz="1350">
                <a:latin typeface="Arial"/>
                <a:cs typeface="Arial"/>
              </a:rPr>
              <a:t>DOAC</a:t>
            </a:r>
            <a:endParaRPr sz="1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45779" y="4829047"/>
            <a:ext cx="8255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FFFFFF"/>
                </a:solidFill>
                <a:latin typeface="Arial"/>
                <a:cs typeface="Arial"/>
              </a:rPr>
              <a:t>8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520649"/>
            <a:ext cx="465836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latin typeface="Arial"/>
                <a:cs typeface="Arial"/>
              </a:rPr>
              <a:t>Demographics </a:t>
            </a:r>
            <a:r>
              <a:rPr dirty="0" sz="1600" spc="-5" b="1">
                <a:latin typeface="Arial"/>
                <a:cs typeface="Arial"/>
              </a:rPr>
              <a:t>&amp; Comorbidities −</a:t>
            </a:r>
            <a:r>
              <a:rPr dirty="0" sz="1600" spc="90" b="1">
                <a:latin typeface="Arial"/>
                <a:cs typeface="Arial"/>
              </a:rPr>
              <a:t> </a:t>
            </a:r>
            <a:r>
              <a:rPr dirty="0" sz="1600" spc="-10" b="1">
                <a:latin typeface="Arial"/>
                <a:cs typeface="Arial"/>
              </a:rPr>
              <a:t>Intent-to-Treat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39" y="68961"/>
            <a:ext cx="5285105" cy="4064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BASELINE</a:t>
            </a:r>
            <a:r>
              <a:rPr dirty="0"/>
              <a:t> </a:t>
            </a:r>
            <a:r>
              <a:rPr dirty="0" spc="-10"/>
              <a:t>CHARACTERISTICS</a:t>
            </a:r>
          </a:p>
        </p:txBody>
      </p:sp>
      <p:sp>
        <p:nvSpPr>
          <p:cNvPr id="5" name="object 5"/>
          <p:cNvSpPr/>
          <p:nvPr/>
        </p:nvSpPr>
        <p:spPr>
          <a:xfrm>
            <a:off x="63064" y="1652523"/>
            <a:ext cx="4471035" cy="0"/>
          </a:xfrm>
          <a:custGeom>
            <a:avLst/>
            <a:gdLst/>
            <a:ahLst/>
            <a:cxnLst/>
            <a:rect l="l" t="t" r="r" b="b"/>
            <a:pathLst>
              <a:path w="4471035" h="0">
                <a:moveTo>
                  <a:pt x="0" y="0"/>
                </a:moveTo>
                <a:lnTo>
                  <a:pt x="4470962" y="0"/>
                </a:lnTo>
              </a:path>
            </a:pathLst>
          </a:custGeom>
          <a:ln w="12700">
            <a:solidFill>
              <a:srgbClr val="99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3064" y="976757"/>
            <a:ext cx="4471035" cy="0"/>
          </a:xfrm>
          <a:custGeom>
            <a:avLst/>
            <a:gdLst/>
            <a:ahLst/>
            <a:cxnLst/>
            <a:rect l="l" t="t" r="r" b="b"/>
            <a:pathLst>
              <a:path w="4471035" h="0">
                <a:moveTo>
                  <a:pt x="0" y="0"/>
                </a:moveTo>
                <a:lnTo>
                  <a:pt x="4470962" y="0"/>
                </a:lnTo>
              </a:path>
            </a:pathLst>
          </a:custGeom>
          <a:ln w="12700">
            <a:solidFill>
              <a:srgbClr val="99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3064" y="4625962"/>
            <a:ext cx="4471035" cy="0"/>
          </a:xfrm>
          <a:custGeom>
            <a:avLst/>
            <a:gdLst/>
            <a:ahLst/>
            <a:cxnLst/>
            <a:rect l="l" t="t" r="r" b="b"/>
            <a:pathLst>
              <a:path w="4471035" h="0">
                <a:moveTo>
                  <a:pt x="0" y="0"/>
                </a:moveTo>
                <a:lnTo>
                  <a:pt x="4470962" y="0"/>
                </a:lnTo>
              </a:path>
            </a:pathLst>
          </a:custGeom>
          <a:ln w="12700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0393" y="959866"/>
            <a:ext cx="12255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b="1">
                <a:latin typeface="Arial"/>
                <a:cs typeface="Arial"/>
              </a:rPr>
              <a:t>C</a:t>
            </a:r>
            <a:endParaRPr sz="10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4531" y="2143760"/>
            <a:ext cx="12382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5">
                <a:latin typeface="Arial"/>
                <a:cs typeface="Arial"/>
              </a:rPr>
              <a:t>C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0" y="3598545"/>
            <a:ext cx="3244215" cy="796925"/>
          </a:xfrm>
          <a:custGeom>
            <a:avLst/>
            <a:gdLst/>
            <a:ahLst/>
            <a:cxnLst/>
            <a:rect l="l" t="t" r="r" b="b"/>
            <a:pathLst>
              <a:path w="3244215" h="796925">
                <a:moveTo>
                  <a:pt x="0" y="132841"/>
                </a:moveTo>
                <a:lnTo>
                  <a:pt x="6767" y="90838"/>
                </a:lnTo>
                <a:lnTo>
                  <a:pt x="25611" y="54370"/>
                </a:lnTo>
                <a:lnTo>
                  <a:pt x="54342" y="25619"/>
                </a:lnTo>
                <a:lnTo>
                  <a:pt x="90773" y="6768"/>
                </a:lnTo>
                <a:lnTo>
                  <a:pt x="132714" y="0"/>
                </a:lnTo>
                <a:lnTo>
                  <a:pt x="3111500" y="0"/>
                </a:lnTo>
                <a:lnTo>
                  <a:pt x="3153441" y="6768"/>
                </a:lnTo>
                <a:lnTo>
                  <a:pt x="3189872" y="25619"/>
                </a:lnTo>
                <a:lnTo>
                  <a:pt x="3218603" y="54370"/>
                </a:lnTo>
                <a:lnTo>
                  <a:pt x="3237447" y="90838"/>
                </a:lnTo>
                <a:lnTo>
                  <a:pt x="3244215" y="132841"/>
                </a:lnTo>
                <a:lnTo>
                  <a:pt x="3244215" y="663740"/>
                </a:lnTo>
                <a:lnTo>
                  <a:pt x="3237447" y="705692"/>
                </a:lnTo>
                <a:lnTo>
                  <a:pt x="3218603" y="742127"/>
                </a:lnTo>
                <a:lnTo>
                  <a:pt x="3189872" y="770859"/>
                </a:lnTo>
                <a:lnTo>
                  <a:pt x="3153441" y="789701"/>
                </a:lnTo>
                <a:lnTo>
                  <a:pt x="3111500" y="796467"/>
                </a:lnTo>
                <a:lnTo>
                  <a:pt x="132714" y="796467"/>
                </a:lnTo>
                <a:lnTo>
                  <a:pt x="90773" y="789701"/>
                </a:lnTo>
                <a:lnTo>
                  <a:pt x="54342" y="770859"/>
                </a:lnTo>
                <a:lnTo>
                  <a:pt x="25611" y="742127"/>
                </a:lnTo>
                <a:lnTo>
                  <a:pt x="6767" y="705692"/>
                </a:lnTo>
                <a:lnTo>
                  <a:pt x="0" y="663740"/>
                </a:lnTo>
                <a:lnTo>
                  <a:pt x="0" y="132841"/>
                </a:lnTo>
                <a:close/>
              </a:path>
            </a:pathLst>
          </a:custGeom>
          <a:ln w="38100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3064" y="2089404"/>
            <a:ext cx="4404995" cy="548640"/>
          </a:xfrm>
          <a:custGeom>
            <a:avLst/>
            <a:gdLst/>
            <a:ahLst/>
            <a:cxnLst/>
            <a:rect l="l" t="t" r="r" b="b"/>
            <a:pathLst>
              <a:path w="4404995" h="548639">
                <a:moveTo>
                  <a:pt x="0" y="91439"/>
                </a:moveTo>
                <a:lnTo>
                  <a:pt x="7185" y="55828"/>
                </a:lnTo>
                <a:lnTo>
                  <a:pt x="26782" y="26765"/>
                </a:lnTo>
                <a:lnTo>
                  <a:pt x="55849" y="7179"/>
                </a:lnTo>
                <a:lnTo>
                  <a:pt x="91443" y="0"/>
                </a:lnTo>
                <a:lnTo>
                  <a:pt x="4313355" y="0"/>
                </a:lnTo>
                <a:lnTo>
                  <a:pt x="4348967" y="7179"/>
                </a:lnTo>
                <a:lnTo>
                  <a:pt x="4378030" y="26765"/>
                </a:lnTo>
                <a:lnTo>
                  <a:pt x="4397616" y="55828"/>
                </a:lnTo>
                <a:lnTo>
                  <a:pt x="4404795" y="91439"/>
                </a:lnTo>
                <a:lnTo>
                  <a:pt x="4404795" y="457200"/>
                </a:lnTo>
                <a:lnTo>
                  <a:pt x="4397616" y="492758"/>
                </a:lnTo>
                <a:lnTo>
                  <a:pt x="4378030" y="521827"/>
                </a:lnTo>
                <a:lnTo>
                  <a:pt x="4348967" y="541442"/>
                </a:lnTo>
                <a:lnTo>
                  <a:pt x="4313355" y="548639"/>
                </a:lnTo>
                <a:lnTo>
                  <a:pt x="91443" y="548639"/>
                </a:lnTo>
                <a:lnTo>
                  <a:pt x="55849" y="541442"/>
                </a:lnTo>
                <a:lnTo>
                  <a:pt x="26782" y="521827"/>
                </a:lnTo>
                <a:lnTo>
                  <a:pt x="7185" y="492758"/>
                </a:lnTo>
                <a:lnTo>
                  <a:pt x="0" y="457200"/>
                </a:lnTo>
                <a:lnTo>
                  <a:pt x="0" y="91439"/>
                </a:lnTo>
                <a:close/>
              </a:path>
            </a:pathLst>
          </a:custGeom>
          <a:ln w="381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99863" y="976757"/>
          <a:ext cx="4434205" cy="36493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46580"/>
                <a:gridCol w="1371600"/>
                <a:gridCol w="1021715"/>
                <a:gridCol w="91439"/>
                <a:gridCol w="66039"/>
              </a:tblGrid>
              <a:tr h="675766">
                <a:tc>
                  <a:txBody>
                    <a:bodyPr/>
                    <a:lstStyle/>
                    <a:p>
                      <a:pPr marL="23495">
                        <a:lnSpc>
                          <a:spcPts val="1235"/>
                        </a:lnSpc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haracteristic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99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8430" marR="133350" indent="3175">
                        <a:lnSpc>
                          <a:spcPts val="1260"/>
                        </a:lnSpc>
                        <a:spcBef>
                          <a:spcPts val="15"/>
                        </a:spcBef>
                      </a:pPr>
                      <a:r>
                        <a:rPr dirty="0" sz="1050" spc="-5" b="1">
                          <a:latin typeface="Arial"/>
                          <a:cs typeface="Arial"/>
                        </a:rPr>
                        <a:t>Ablation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+ 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WATCHMAN</a:t>
                      </a:r>
                      <a:r>
                        <a:rPr dirty="0" sz="105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FLX  N=803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B w="12700">
                      <a:solidFill>
                        <a:srgbClr val="990000"/>
                      </a:solidFill>
                      <a:prstDash val="solid"/>
                    </a:lnB>
                    <a:solidFill>
                      <a:srgbClr val="5683C2">
                        <a:alpha val="69802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89255" marR="93345" indent="-288290">
                        <a:lnSpc>
                          <a:spcPts val="1260"/>
                        </a:lnSpc>
                        <a:spcBef>
                          <a:spcPts val="15"/>
                        </a:spcBef>
                      </a:pPr>
                      <a:r>
                        <a:rPr dirty="0" sz="1050" spc="-5" b="1">
                          <a:latin typeface="Arial"/>
                          <a:cs typeface="Arial"/>
                        </a:rPr>
                        <a:t>Ablation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050" spc="-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5" b="1">
                          <a:latin typeface="Arial"/>
                          <a:cs typeface="Arial"/>
                        </a:rPr>
                        <a:t>OAC 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N=797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B w="12700">
                      <a:solidFill>
                        <a:srgbClr val="990000"/>
                      </a:solidFill>
                      <a:prstDash val="solid"/>
                    </a:lnB>
                    <a:solidFill>
                      <a:srgbClr val="C7533A">
                        <a:alpha val="69802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74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Age,</a:t>
                      </a:r>
                      <a:r>
                        <a:rPr dirty="0" sz="105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>
                          <a:latin typeface="Arial"/>
                          <a:cs typeface="Arial"/>
                        </a:rPr>
                        <a:t>yr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T w="12700">
                      <a:solidFill>
                        <a:srgbClr val="99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69.7 </a:t>
                      </a:r>
                      <a:r>
                        <a:rPr dirty="0" sz="1050">
                          <a:latin typeface="Arial Narrow"/>
                          <a:cs typeface="Arial Narrow"/>
                        </a:rPr>
                        <a:t>±</a:t>
                      </a:r>
                      <a:r>
                        <a:rPr dirty="0" sz="1050" spc="3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7.4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T w="12700">
                      <a:solidFill>
                        <a:srgbClr val="990000"/>
                      </a:solidFill>
                      <a:prstDash val="solid"/>
                    </a:lnT>
                    <a:solidFill>
                      <a:srgbClr val="5683C2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12700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69.4 </a:t>
                      </a:r>
                      <a:r>
                        <a:rPr dirty="0" sz="1050">
                          <a:latin typeface="Arial Narrow"/>
                          <a:cs typeface="Arial Narrow"/>
                        </a:rPr>
                        <a:t>±</a:t>
                      </a:r>
                      <a:r>
                        <a:rPr dirty="0" sz="1050" spc="-5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7.9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T w="12700">
                      <a:solidFill>
                        <a:srgbClr val="990000"/>
                      </a:solidFill>
                      <a:prstDash val="solid"/>
                    </a:lnT>
                    <a:solidFill>
                      <a:srgbClr val="C7533A">
                        <a:alpha val="69802"/>
                      </a:srgbClr>
                    </a:solidFill>
                  </a:tcPr>
                </a:tc>
                <a:tc row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990000"/>
                      </a:solidFill>
                      <a:prstDash val="solid"/>
                    </a:lnT>
                    <a:solidFill>
                      <a:srgbClr val="C7533A">
                        <a:alpha val="69802"/>
                      </a:srgbClr>
                    </a:solidFill>
                  </a:tcPr>
                </a:tc>
                <a:tc row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990000"/>
                      </a:solidFill>
                      <a:prstDash val="solid"/>
                    </a:lnT>
                    <a:solidFill>
                      <a:srgbClr val="C7533A">
                        <a:alpha val="69802"/>
                      </a:srgbClr>
                    </a:solidFill>
                  </a:tcPr>
                </a:tc>
              </a:tr>
              <a:tr h="2194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Female,</a:t>
                      </a:r>
                      <a:r>
                        <a:rPr dirty="0" sz="105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5">
                          <a:latin typeface="Arial"/>
                          <a:cs typeface="Arial"/>
                        </a:rPr>
                        <a:t>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B w="38100">
                      <a:solidFill>
                        <a:srgbClr val="FFC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35.2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B w="38100">
                      <a:solidFill>
                        <a:srgbClr val="FFC000"/>
                      </a:solidFill>
                      <a:prstDash val="solid"/>
                    </a:lnB>
                    <a:solidFill>
                      <a:srgbClr val="5683C2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6228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33.0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lnB w="38100">
                      <a:solidFill>
                        <a:srgbClr val="FFC000"/>
                      </a:solidFill>
                      <a:prstDash val="solid"/>
                    </a:lnB>
                    <a:solidFill>
                      <a:srgbClr val="C7533A">
                        <a:alpha val="69802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2700">
                      <a:solidFill>
                        <a:srgbClr val="990000"/>
                      </a:solidFill>
                      <a:prstDash val="solid"/>
                    </a:lnT>
                    <a:solidFill>
                      <a:srgbClr val="C7533A">
                        <a:alpha val="69802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2700">
                      <a:solidFill>
                        <a:srgbClr val="990000"/>
                      </a:solidFill>
                      <a:prstDash val="solid"/>
                    </a:lnT>
                    <a:solidFill>
                      <a:srgbClr val="C7533A">
                        <a:alpha val="69802"/>
                      </a:srgbClr>
                    </a:solidFill>
                  </a:tcPr>
                </a:tc>
              </a:tr>
              <a:tr h="290672"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HA</a:t>
                      </a:r>
                      <a:r>
                        <a:rPr dirty="0" baseline="-19841" sz="105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DS</a:t>
                      </a:r>
                      <a:r>
                        <a:rPr dirty="0" baseline="-19841" sz="105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-VASc</a:t>
                      </a:r>
                      <a:r>
                        <a:rPr dirty="0" sz="105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score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67945">
                    <a:lnL w="76200">
                      <a:solidFill>
                        <a:srgbClr val="FFC000"/>
                      </a:solidFill>
                      <a:prstDash val="solid"/>
                    </a:lnL>
                    <a:lnT w="38100">
                      <a:solidFill>
                        <a:srgbClr val="FFC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3.5 </a:t>
                      </a:r>
                      <a:r>
                        <a:rPr dirty="0" sz="1050">
                          <a:latin typeface="Arial Narrow"/>
                          <a:cs typeface="Arial Narrow"/>
                        </a:rPr>
                        <a:t>±</a:t>
                      </a:r>
                      <a:r>
                        <a:rPr dirty="0" sz="1050" spc="2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50" spc="-5">
                          <a:latin typeface="Arial"/>
                          <a:cs typeface="Arial"/>
                        </a:rPr>
                        <a:t>1.3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67945">
                    <a:lnT w="38100">
                      <a:solidFill>
                        <a:srgbClr val="FFC000"/>
                      </a:solidFill>
                      <a:prstDash val="solid"/>
                    </a:lnT>
                    <a:solidFill>
                      <a:srgbClr val="5683C2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16510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3.5 </a:t>
                      </a:r>
                      <a:r>
                        <a:rPr dirty="0" sz="1050">
                          <a:latin typeface="Arial Narrow"/>
                          <a:cs typeface="Arial Narrow"/>
                        </a:rPr>
                        <a:t>±</a:t>
                      </a:r>
                      <a:r>
                        <a:rPr dirty="0" sz="1050" spc="-5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1.3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67945">
                    <a:lnT w="38100">
                      <a:solidFill>
                        <a:srgbClr val="FFC000"/>
                      </a:solidFill>
                      <a:prstDash val="solid"/>
                    </a:lnT>
                    <a:solidFill>
                      <a:srgbClr val="C7533A">
                        <a:alpha val="69802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2700">
                      <a:solidFill>
                        <a:srgbClr val="990000"/>
                      </a:solidFill>
                      <a:prstDash val="solid"/>
                    </a:lnT>
                    <a:solidFill>
                      <a:srgbClr val="C7533A">
                        <a:alpha val="69802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2700">
                      <a:solidFill>
                        <a:srgbClr val="990000"/>
                      </a:solidFill>
                      <a:prstDash val="solid"/>
                    </a:lnT>
                    <a:solidFill>
                      <a:srgbClr val="C7533A">
                        <a:alpha val="69802"/>
                      </a:srgbClr>
                    </a:solidFill>
                  </a:tcPr>
                </a:tc>
              </a:tr>
              <a:tr h="2579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Previous stroke/TIA,</a:t>
                      </a:r>
                      <a:r>
                        <a:rPr dirty="0" sz="105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5">
                          <a:latin typeface="Arial"/>
                          <a:cs typeface="Arial"/>
                        </a:rPr>
                        <a:t>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76200">
                      <a:solidFill>
                        <a:srgbClr val="FFC000"/>
                      </a:solidFill>
                      <a:prstDash val="solid"/>
                    </a:lnL>
                    <a:lnB w="38100">
                      <a:solidFill>
                        <a:srgbClr val="FFC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10.0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B w="38100">
                      <a:solidFill>
                        <a:srgbClr val="FFC000"/>
                      </a:solidFill>
                      <a:prstDash val="solid"/>
                    </a:lnB>
                    <a:solidFill>
                      <a:srgbClr val="5683C2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6228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11.5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B w="38100">
                      <a:solidFill>
                        <a:srgbClr val="FFC000"/>
                      </a:solidFill>
                      <a:prstDash val="solid"/>
                    </a:lnB>
                    <a:solidFill>
                      <a:srgbClr val="C7533A">
                        <a:alpha val="69802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2700">
                      <a:solidFill>
                        <a:srgbClr val="990000"/>
                      </a:solidFill>
                      <a:prstDash val="solid"/>
                    </a:lnT>
                    <a:solidFill>
                      <a:srgbClr val="C7533A">
                        <a:alpha val="69802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2700">
                      <a:solidFill>
                        <a:srgbClr val="990000"/>
                      </a:solidFill>
                      <a:prstDash val="solid"/>
                    </a:lnT>
                    <a:solidFill>
                      <a:srgbClr val="C7533A">
                        <a:alpha val="69802"/>
                      </a:srgbClr>
                    </a:solidFill>
                  </a:tcPr>
                </a:tc>
              </a:tr>
              <a:tr h="2296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HAS-BLED</a:t>
                      </a:r>
                      <a:r>
                        <a:rPr dirty="0" sz="105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Score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17780">
                    <a:lnT w="38100">
                      <a:solidFill>
                        <a:srgbClr val="FFC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1.2 </a:t>
                      </a:r>
                      <a:r>
                        <a:rPr dirty="0" sz="1050">
                          <a:latin typeface="Arial Narrow"/>
                          <a:cs typeface="Arial Narrow"/>
                        </a:rPr>
                        <a:t>±</a:t>
                      </a:r>
                      <a:r>
                        <a:rPr dirty="0" sz="1050" spc="2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50" spc="-5">
                          <a:latin typeface="Arial"/>
                          <a:cs typeface="Arial"/>
                        </a:rPr>
                        <a:t>0.8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17780">
                    <a:lnT w="38100">
                      <a:solidFill>
                        <a:srgbClr val="FFC000"/>
                      </a:solidFill>
                      <a:prstDash val="solid"/>
                    </a:lnT>
                    <a:solidFill>
                      <a:srgbClr val="5683C2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marR="16510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1.2 </a:t>
                      </a:r>
                      <a:r>
                        <a:rPr dirty="0" sz="1050">
                          <a:latin typeface="Arial Narrow"/>
                          <a:cs typeface="Arial Narrow"/>
                        </a:rPr>
                        <a:t>±</a:t>
                      </a:r>
                      <a:r>
                        <a:rPr dirty="0" sz="1050" spc="-55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0.8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17780">
                    <a:lnT w="38100">
                      <a:solidFill>
                        <a:srgbClr val="FFC000"/>
                      </a:solidFill>
                      <a:prstDash val="solid"/>
                    </a:lnT>
                    <a:solidFill>
                      <a:srgbClr val="C7533A">
                        <a:alpha val="69802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2700">
                      <a:solidFill>
                        <a:srgbClr val="990000"/>
                      </a:solidFill>
                      <a:prstDash val="solid"/>
                    </a:lnT>
                    <a:solidFill>
                      <a:srgbClr val="C7533A">
                        <a:alpha val="69802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2700">
                      <a:solidFill>
                        <a:srgbClr val="990000"/>
                      </a:solidFill>
                      <a:prstDash val="solid"/>
                    </a:lnT>
                    <a:solidFill>
                      <a:srgbClr val="C7533A">
                        <a:alpha val="69802"/>
                      </a:srgbClr>
                    </a:solidFill>
                  </a:tcPr>
                </a:tc>
              </a:tr>
              <a:tr h="2494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050" spc="5">
                          <a:latin typeface="Arial"/>
                          <a:cs typeface="Arial"/>
                        </a:rPr>
                        <a:t>White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7465"/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83.8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7465">
                    <a:solidFill>
                      <a:srgbClr val="5683C2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6228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86.1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7465">
                    <a:solidFill>
                      <a:srgbClr val="C7533A">
                        <a:alpha val="69802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2700">
                      <a:solidFill>
                        <a:srgbClr val="990000"/>
                      </a:solidFill>
                      <a:prstDash val="solid"/>
                    </a:lnT>
                    <a:solidFill>
                      <a:srgbClr val="C7533A">
                        <a:alpha val="69802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2700">
                      <a:solidFill>
                        <a:srgbClr val="990000"/>
                      </a:solidFill>
                      <a:prstDash val="solid"/>
                    </a:lnT>
                    <a:solidFill>
                      <a:srgbClr val="C7533A">
                        <a:alpha val="69802"/>
                      </a:srgbClr>
                    </a:solidFill>
                  </a:tcPr>
                </a:tc>
              </a:tr>
              <a:tr h="2494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Persistent AF,</a:t>
                      </a:r>
                      <a:r>
                        <a:rPr dirty="0" sz="105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5">
                          <a:latin typeface="Arial"/>
                          <a:cs typeface="Arial"/>
                        </a:rPr>
                        <a:t>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8100"/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40.6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solidFill>
                      <a:srgbClr val="5683C2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6228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37.1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solidFill>
                      <a:srgbClr val="C7533A">
                        <a:alpha val="69802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2700">
                      <a:solidFill>
                        <a:srgbClr val="990000"/>
                      </a:solidFill>
                      <a:prstDash val="solid"/>
                    </a:lnT>
                    <a:solidFill>
                      <a:srgbClr val="C7533A">
                        <a:alpha val="69802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2700">
                      <a:solidFill>
                        <a:srgbClr val="990000"/>
                      </a:solidFill>
                      <a:prstDash val="solid"/>
                    </a:lnT>
                    <a:solidFill>
                      <a:srgbClr val="C7533A">
                        <a:alpha val="69802"/>
                      </a:srgbClr>
                    </a:solidFill>
                  </a:tcPr>
                </a:tc>
              </a:tr>
              <a:tr h="2494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Paroxysmal AF,</a:t>
                      </a:r>
                      <a:r>
                        <a:rPr dirty="0" sz="105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5">
                          <a:latin typeface="Arial"/>
                          <a:cs typeface="Arial"/>
                        </a:rPr>
                        <a:t>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7465"/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59.4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7465">
                    <a:solidFill>
                      <a:srgbClr val="5683C2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6228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62.9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7465">
                    <a:solidFill>
                      <a:srgbClr val="C7533A">
                        <a:alpha val="69802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2700">
                      <a:solidFill>
                        <a:srgbClr val="990000"/>
                      </a:solidFill>
                      <a:prstDash val="solid"/>
                    </a:lnT>
                    <a:solidFill>
                      <a:srgbClr val="C7533A">
                        <a:alpha val="69802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2700">
                      <a:solidFill>
                        <a:srgbClr val="990000"/>
                      </a:solidFill>
                      <a:prstDash val="solid"/>
                    </a:lnT>
                    <a:solidFill>
                      <a:srgbClr val="C7533A">
                        <a:alpha val="69802"/>
                      </a:srgbClr>
                    </a:solidFill>
                  </a:tcPr>
                </a:tc>
              </a:tr>
              <a:tr h="449440">
                <a:tc>
                  <a:txBody>
                    <a:bodyPr/>
                    <a:lstStyle/>
                    <a:p>
                      <a:pPr marR="4318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Ablation 90 </a:t>
                      </a:r>
                      <a:r>
                        <a:rPr dirty="0" sz="1050" spc="-5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180 </a:t>
                      </a:r>
                      <a:r>
                        <a:rPr dirty="0" sz="1050" spc="-5">
                          <a:latin typeface="Arial"/>
                          <a:cs typeface="Arial"/>
                        </a:rPr>
                        <a:t>days</a:t>
                      </a:r>
                      <a:r>
                        <a:rPr dirty="0" sz="105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before  randomization,</a:t>
                      </a:r>
                      <a:r>
                        <a:rPr dirty="0" sz="105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5">
                          <a:latin typeface="Arial"/>
                          <a:cs typeface="Arial"/>
                        </a:rPr>
                        <a:t>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74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5683C2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6228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59.1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7465">
                    <a:solidFill>
                      <a:srgbClr val="C7533A">
                        <a:alpha val="69802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2700">
                      <a:solidFill>
                        <a:srgbClr val="990000"/>
                      </a:solidFill>
                      <a:prstDash val="solid"/>
                    </a:lnT>
                    <a:solidFill>
                      <a:srgbClr val="C7533A">
                        <a:alpha val="69802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2700">
                      <a:solidFill>
                        <a:srgbClr val="990000"/>
                      </a:solidFill>
                      <a:prstDash val="solid"/>
                    </a:lnT>
                    <a:solidFill>
                      <a:srgbClr val="C7533A">
                        <a:alpha val="69802"/>
                      </a:srgbClr>
                    </a:solidFill>
                  </a:tcPr>
                </a:tc>
              </a:tr>
              <a:tr h="560399">
                <a:tc>
                  <a:txBody>
                    <a:bodyPr/>
                    <a:lstStyle/>
                    <a:p>
                      <a:pPr marR="34163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Ablation </a:t>
                      </a:r>
                      <a:r>
                        <a:rPr dirty="0" sz="1050" spc="-5">
                          <a:latin typeface="Arial"/>
                          <a:cs typeface="Arial"/>
                        </a:rPr>
                        <a:t>within 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10 </a:t>
                      </a:r>
                      <a:r>
                        <a:rPr dirty="0" sz="1050" spc="-5">
                          <a:latin typeface="Arial"/>
                          <a:cs typeface="Arial"/>
                        </a:rPr>
                        <a:t>days</a:t>
                      </a:r>
                      <a:r>
                        <a:rPr dirty="0" sz="105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>
                          <a:latin typeface="Arial"/>
                          <a:cs typeface="Arial"/>
                        </a:rPr>
                        <a:t>of  randomization,</a:t>
                      </a:r>
                      <a:r>
                        <a:rPr dirty="0" sz="105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5">
                          <a:latin typeface="Arial"/>
                          <a:cs typeface="Arial"/>
                        </a:rPr>
                        <a:t>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774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5683C2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462280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40.9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77470">
                    <a:solidFill>
                      <a:srgbClr val="C7533A">
                        <a:alpha val="69802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2700">
                      <a:solidFill>
                        <a:srgbClr val="990000"/>
                      </a:solidFill>
                      <a:prstDash val="solid"/>
                    </a:lnT>
                    <a:solidFill>
                      <a:srgbClr val="C7533A">
                        <a:alpha val="69802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12700">
                      <a:solidFill>
                        <a:srgbClr val="990000"/>
                      </a:solidFill>
                      <a:prstDash val="solid"/>
                    </a:lnT>
                    <a:solidFill>
                      <a:srgbClr val="C7533A">
                        <a:alpha val="69802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4628007" y="970407"/>
          <a:ext cx="4453255" cy="36620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0239"/>
                <a:gridCol w="1266189"/>
                <a:gridCol w="1266189"/>
              </a:tblGrid>
              <a:tr h="675766">
                <a:tc>
                  <a:txBody>
                    <a:bodyPr/>
                    <a:lstStyle/>
                    <a:p>
                      <a:pPr>
                        <a:lnSpc>
                          <a:spcPts val="1235"/>
                        </a:lnSpc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Characteristic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990000"/>
                      </a:solidFill>
                      <a:prstDash val="solid"/>
                    </a:lnT>
                    <a:lnB w="12700">
                      <a:solidFill>
                        <a:srgbClr val="99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6995" marR="80010" indent="3175">
                        <a:lnSpc>
                          <a:spcPts val="1260"/>
                        </a:lnSpc>
                        <a:spcBef>
                          <a:spcPts val="15"/>
                        </a:spcBef>
                      </a:pPr>
                      <a:r>
                        <a:rPr dirty="0" sz="1050" spc="-5" b="1">
                          <a:latin typeface="Arial"/>
                          <a:cs typeface="Arial"/>
                        </a:rPr>
                        <a:t>Ablation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+  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WATCHMAN</a:t>
                      </a:r>
                      <a:r>
                        <a:rPr dirty="0" sz="105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FLX  N=803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T w="12700">
                      <a:solidFill>
                        <a:srgbClr val="990000"/>
                      </a:solidFill>
                      <a:prstDash val="solid"/>
                    </a:lnT>
                    <a:lnB w="12700">
                      <a:solidFill>
                        <a:srgbClr val="990000"/>
                      </a:solidFill>
                      <a:prstDash val="solid"/>
                    </a:lnB>
                    <a:solidFill>
                      <a:srgbClr val="5683C2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1150" marR="300355">
                        <a:lnSpc>
                          <a:spcPts val="1260"/>
                        </a:lnSpc>
                        <a:spcBef>
                          <a:spcPts val="15"/>
                        </a:spcBef>
                      </a:pPr>
                      <a:r>
                        <a:rPr dirty="0" sz="1050" spc="-5" b="1">
                          <a:latin typeface="Arial"/>
                          <a:cs typeface="Arial"/>
                        </a:rPr>
                        <a:t>Ablation</a:t>
                      </a:r>
                      <a:r>
                        <a:rPr dirty="0" sz="1050" spc="-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+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5" b="1">
                          <a:latin typeface="Arial"/>
                          <a:cs typeface="Arial"/>
                        </a:rPr>
                        <a:t>OAC 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N=797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T w="12700">
                      <a:solidFill>
                        <a:srgbClr val="990000"/>
                      </a:solidFill>
                      <a:prstDash val="solid"/>
                    </a:lnT>
                    <a:lnB w="12700">
                      <a:solidFill>
                        <a:srgbClr val="990000"/>
                      </a:solidFill>
                      <a:prstDash val="solid"/>
                    </a:lnB>
                    <a:solidFill>
                      <a:srgbClr val="C7533A">
                        <a:alpha val="69802"/>
                      </a:srgbClr>
                    </a:solidFill>
                  </a:tcPr>
                </a:tc>
              </a:tr>
              <a:tr h="217412"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History of CHF.</a:t>
                      </a:r>
                      <a:r>
                        <a:rPr dirty="0" sz="105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5">
                          <a:latin typeface="Arial"/>
                          <a:cs typeface="Arial"/>
                        </a:rPr>
                        <a:t>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T w="12700">
                      <a:solidFill>
                        <a:srgbClr val="99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20.0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T w="12700">
                      <a:solidFill>
                        <a:srgbClr val="990000"/>
                      </a:solidFill>
                      <a:prstDash val="solid"/>
                    </a:lnT>
                    <a:solidFill>
                      <a:srgbClr val="5683C2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20.8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T w="12700">
                      <a:solidFill>
                        <a:srgbClr val="990000"/>
                      </a:solidFill>
                      <a:prstDash val="solid"/>
                    </a:lnT>
                    <a:solidFill>
                      <a:srgbClr val="C7533A">
                        <a:alpha val="69802"/>
                      </a:srgbClr>
                    </a:solidFill>
                  </a:tcPr>
                </a:tc>
              </a:tr>
              <a:tr h="249491"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Diabetes,</a:t>
                      </a:r>
                      <a:r>
                        <a:rPr dirty="0" sz="105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5">
                          <a:latin typeface="Arial"/>
                          <a:cs typeface="Arial"/>
                        </a:rPr>
                        <a:t>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8100"/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27.6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solidFill>
                      <a:srgbClr val="5683C2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27.7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solidFill>
                      <a:srgbClr val="C7533A">
                        <a:alpha val="69802"/>
                      </a:srgbClr>
                    </a:solidFill>
                  </a:tcPr>
                </a:tc>
              </a:tr>
              <a:tr h="249491"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Hyperlipidemia,</a:t>
                      </a:r>
                      <a:r>
                        <a:rPr dirty="0" sz="105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5">
                          <a:latin typeface="Arial"/>
                          <a:cs typeface="Arial"/>
                        </a:rPr>
                        <a:t>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7465"/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65.0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7465">
                    <a:solidFill>
                      <a:srgbClr val="5683C2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67.3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7465">
                    <a:solidFill>
                      <a:srgbClr val="C7533A">
                        <a:alpha val="69802"/>
                      </a:srgbClr>
                    </a:solidFill>
                  </a:tcPr>
                </a:tc>
              </a:tr>
              <a:tr h="249491"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Hypertension,</a:t>
                      </a:r>
                      <a:r>
                        <a:rPr dirty="0" sz="105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5">
                          <a:latin typeface="Arial"/>
                          <a:cs typeface="Arial"/>
                        </a:rPr>
                        <a:t>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8100"/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89.8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solidFill>
                      <a:srgbClr val="5683C2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88.0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solidFill>
                      <a:srgbClr val="C7533A">
                        <a:alpha val="69802"/>
                      </a:srgbClr>
                    </a:solidFill>
                  </a:tcPr>
                </a:tc>
              </a:tr>
              <a:tr h="249300"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History of CAD,</a:t>
                      </a:r>
                      <a:r>
                        <a:rPr dirty="0" sz="105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5">
                          <a:latin typeface="Arial"/>
                          <a:cs typeface="Arial"/>
                        </a:rPr>
                        <a:t>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7465"/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30.4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7465">
                    <a:solidFill>
                      <a:srgbClr val="5683C2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33.1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7465">
                    <a:solidFill>
                      <a:srgbClr val="C7533A">
                        <a:alpha val="69802"/>
                      </a:srgbClr>
                    </a:solidFill>
                  </a:tcPr>
                </a:tc>
              </a:tr>
              <a:tr h="249491"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Previous stent intervention,</a:t>
                      </a:r>
                      <a:r>
                        <a:rPr dirty="0" sz="105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5">
                          <a:latin typeface="Arial"/>
                          <a:cs typeface="Arial"/>
                        </a:rPr>
                        <a:t>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7465"/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14.5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7465">
                    <a:solidFill>
                      <a:srgbClr val="5683C2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18.0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7465">
                    <a:solidFill>
                      <a:srgbClr val="C7533A">
                        <a:alpha val="69802"/>
                      </a:srgbClr>
                    </a:solidFill>
                  </a:tcPr>
                </a:tc>
              </a:tr>
              <a:tr h="374269"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Previous CABG,</a:t>
                      </a:r>
                      <a:r>
                        <a:rPr dirty="0" sz="105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5">
                          <a:latin typeface="Arial"/>
                          <a:cs typeface="Arial"/>
                        </a:rPr>
                        <a:t>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8100"/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5.5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solidFill>
                      <a:srgbClr val="5683C2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5.3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8100">
                    <a:solidFill>
                      <a:srgbClr val="C7533A">
                        <a:alpha val="69802"/>
                      </a:srgbClr>
                    </a:solidFill>
                  </a:tcPr>
                </a:tc>
              </a:tr>
              <a:tr h="4940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Sequential LAAC,</a:t>
                      </a:r>
                      <a:r>
                        <a:rPr dirty="0" sz="105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5">
                          <a:latin typeface="Arial"/>
                          <a:cs typeface="Arial"/>
                        </a:rPr>
                        <a:t>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9525">
                        <a:lnSpc>
                          <a:spcPct val="100000"/>
                        </a:lnSpc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59.2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solidFill>
                      <a:srgbClr val="5683C2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C7533A">
                        <a:alpha val="69802"/>
                      </a:srgbClr>
                    </a:solidFill>
                  </a:tcPr>
                </a:tc>
              </a:tr>
              <a:tr h="6404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Concomitant LAAC,</a:t>
                      </a:r>
                      <a:r>
                        <a:rPr dirty="0" sz="105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5">
                          <a:latin typeface="Arial"/>
                          <a:cs typeface="Arial"/>
                        </a:rPr>
                        <a:t>%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B w="12700">
                      <a:solidFill>
                        <a:srgbClr val="C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9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40.8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B w="12700">
                      <a:solidFill>
                        <a:srgbClr val="C00000"/>
                      </a:solidFill>
                      <a:prstDash val="solid"/>
                    </a:lnB>
                    <a:solidFill>
                      <a:srgbClr val="5683C2">
                        <a:alpha val="698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650">
                        <a:latin typeface="Times New Roman"/>
                        <a:cs typeface="Times New Roman"/>
                      </a:endParaRPr>
                    </a:p>
                    <a:p>
                      <a:pPr marL="93980">
                        <a:lnSpc>
                          <a:spcPts val="1860"/>
                        </a:lnSpc>
                        <a:spcBef>
                          <a:spcPts val="5"/>
                        </a:spcBef>
                      </a:pPr>
                      <a:r>
                        <a:rPr dirty="0" sz="1800" spc="-5">
                          <a:latin typeface="Arial"/>
                          <a:cs typeface="Arial"/>
                        </a:rPr>
                        <a:t>All</a:t>
                      </a:r>
                      <a:r>
                        <a:rPr dirty="0" sz="18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">
                          <a:latin typeface="Arial"/>
                          <a:cs typeface="Arial"/>
                        </a:rPr>
                        <a:t>p=NS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B w="12700">
                      <a:solidFill>
                        <a:srgbClr val="C00000"/>
                      </a:solidFill>
                      <a:prstDash val="solid"/>
                    </a:lnB>
                    <a:solidFill>
                      <a:srgbClr val="C7533A">
                        <a:alpha val="69802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340715" y="1201547"/>
          <a:ext cx="8489950" cy="30499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02605"/>
                <a:gridCol w="2880995"/>
              </a:tblGrid>
              <a:tr h="556513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spc="-5" b="1">
                          <a:latin typeface="Arial"/>
                          <a:cs typeface="Arial"/>
                        </a:rPr>
                        <a:t>Characteristic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209">
                    <a:lnT w="12700">
                      <a:solidFill>
                        <a:srgbClr val="C10D1F"/>
                      </a:solidFill>
                      <a:prstDash val="solid"/>
                    </a:lnT>
                    <a:lnB w="12700">
                      <a:solidFill>
                        <a:srgbClr val="C10D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76020" marR="262890" indent="-90424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Ablation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+ </a:t>
                      </a:r>
                      <a:r>
                        <a:rPr dirty="0" sz="1400" spc="-35" b="1">
                          <a:latin typeface="Arial"/>
                          <a:cs typeface="Arial"/>
                        </a:rPr>
                        <a:t>WATCHMAN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FLX  N=762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29209">
                    <a:lnT w="12700">
                      <a:solidFill>
                        <a:srgbClr val="C10D1F"/>
                      </a:solidFill>
                      <a:prstDash val="solid"/>
                    </a:lnT>
                    <a:lnB w="12700">
                      <a:solidFill>
                        <a:srgbClr val="C10D1F"/>
                      </a:solidFill>
                      <a:prstDash val="solid"/>
                    </a:lnB>
                    <a:solidFill>
                      <a:srgbClr val="5683C2">
                        <a:alpha val="69802"/>
                      </a:srgbClr>
                    </a:solidFill>
                  </a:tcPr>
                </a:tc>
              </a:tr>
              <a:tr h="275691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General anesthesia,</a:t>
                      </a:r>
                      <a:r>
                        <a:rPr dirty="0" sz="1400" spc="3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T w="12700">
                      <a:solidFill>
                        <a:srgbClr val="C10D1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83.8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T w="12700">
                      <a:solidFill>
                        <a:srgbClr val="C10D1F"/>
                      </a:solidFill>
                      <a:prstDash val="solid"/>
                    </a:lnT>
                    <a:solidFill>
                      <a:srgbClr val="5683C2">
                        <a:alpha val="69802"/>
                      </a:srgbClr>
                    </a:solidFill>
                  </a:tcPr>
                </a:tc>
              </a:tr>
              <a:tr h="275615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 spc="-25">
                          <a:latin typeface="Arial"/>
                          <a:cs typeface="Arial"/>
                        </a:rPr>
                        <a:t>Type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of LAA imaging modality used during the implant procedure,</a:t>
                      </a:r>
                      <a:r>
                        <a:rPr dirty="0" sz="1400" spc="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solidFill>
                      <a:srgbClr val="D9D9D9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5683C2">
                        <a:alpha val="69802"/>
                      </a:srgbClr>
                    </a:solidFill>
                  </a:tcPr>
                </a:tc>
              </a:tr>
              <a:tr h="275564">
                <a:tc>
                  <a:txBody>
                    <a:bodyPr/>
                    <a:lstStyle/>
                    <a:p>
                      <a:pPr marL="27241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Transesophageal</a:t>
                      </a:r>
                      <a:r>
                        <a:rPr dirty="0" sz="14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echocardiography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/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97.9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solidFill>
                      <a:srgbClr val="5683C2">
                        <a:alpha val="69802"/>
                      </a:srgbClr>
                    </a:solidFill>
                  </a:tcPr>
                </a:tc>
              </a:tr>
              <a:tr h="275615">
                <a:tc>
                  <a:txBody>
                    <a:bodyPr/>
                    <a:lstStyle/>
                    <a:p>
                      <a:pPr marL="27241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Intracardiac echocardiography</a:t>
                      </a:r>
                      <a:r>
                        <a:rPr dirty="0" sz="14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only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solidFill>
                      <a:srgbClr val="D9D9D9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2.1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solidFill>
                      <a:srgbClr val="5683C2">
                        <a:alpha val="69802"/>
                      </a:srgbClr>
                    </a:solidFill>
                  </a:tcPr>
                </a:tc>
              </a:tr>
              <a:tr h="275564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LAAC success</a:t>
                      </a:r>
                      <a:r>
                        <a:rPr dirty="0" baseline="24691" sz="1350">
                          <a:latin typeface="Arial"/>
                          <a:cs typeface="Arial"/>
                        </a:rPr>
                        <a:t>*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1400" spc="3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/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98.8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solidFill>
                      <a:srgbClr val="5683C2">
                        <a:alpha val="69802"/>
                      </a:srgbClr>
                    </a:solidFill>
                  </a:tcPr>
                </a:tc>
              </a:tr>
              <a:tr h="275615"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Number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of LAAC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devices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used per case,</a:t>
                      </a:r>
                      <a:r>
                        <a:rPr dirty="0" sz="1400" spc="2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solidFill>
                      <a:srgbClr val="D9D9D9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1.1 </a:t>
                      </a:r>
                      <a:r>
                        <a:rPr dirty="0" sz="1400">
                          <a:latin typeface="Arial Narrow"/>
                          <a:cs typeface="Arial Narrow"/>
                        </a:rPr>
                        <a:t>±</a:t>
                      </a:r>
                      <a:r>
                        <a:rPr dirty="0" sz="1400" spc="3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0.3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5240">
                    <a:solidFill>
                      <a:srgbClr val="5683C2">
                        <a:alpha val="69802"/>
                      </a:srgbClr>
                    </a:solidFill>
                  </a:tcPr>
                </a:tc>
              </a:tr>
              <a:tr h="275653">
                <a:tc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Length of </a:t>
                      </a:r>
                      <a:r>
                        <a:rPr dirty="0" sz="1400" spc="-25">
                          <a:latin typeface="Arial"/>
                          <a:cs typeface="Arial"/>
                        </a:rPr>
                        <a:t>stay,</a:t>
                      </a:r>
                      <a:r>
                        <a:rPr dirty="0" sz="14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days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970"/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1.3 </a:t>
                      </a:r>
                      <a:r>
                        <a:rPr dirty="0" sz="1400">
                          <a:latin typeface="Arial Narrow"/>
                          <a:cs typeface="Arial Narrow"/>
                        </a:rPr>
                        <a:t>±</a:t>
                      </a:r>
                      <a:r>
                        <a:rPr dirty="0" sz="1400" spc="3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1.5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5240">
                    <a:solidFill>
                      <a:srgbClr val="5683C2">
                        <a:alpha val="69802"/>
                      </a:srgbClr>
                    </a:solidFill>
                  </a:tcPr>
                </a:tc>
              </a:tr>
              <a:tr h="275615"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Device-related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SAE,</a:t>
                      </a:r>
                      <a:r>
                        <a:rPr dirty="0" sz="14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solidFill>
                      <a:srgbClr val="D9D9D9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0.6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solidFill>
                      <a:srgbClr val="5683C2">
                        <a:alpha val="69802"/>
                      </a:srgbClr>
                    </a:solidFill>
                  </a:tcPr>
                </a:tc>
              </a:tr>
              <a:tr h="275615"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LAAC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procedure-related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SAE,</a:t>
                      </a:r>
                      <a:r>
                        <a:rPr dirty="0" sz="1400" spc="3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970">
                    <a:lnB w="12700">
                      <a:solidFill>
                        <a:srgbClr val="C10D1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2.8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3970">
                    <a:lnB w="12700">
                      <a:solidFill>
                        <a:srgbClr val="C10D1F"/>
                      </a:solidFill>
                      <a:prstDash val="solid"/>
                    </a:lnB>
                    <a:solidFill>
                      <a:srgbClr val="5683C2">
                        <a:alpha val="69802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78739" y="4840325"/>
            <a:ext cx="223647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>
                <a:solidFill>
                  <a:srgbClr val="FFFFFF"/>
                </a:solidFill>
                <a:latin typeface="Arial"/>
                <a:cs typeface="Arial"/>
              </a:rPr>
              <a:t>*device </a:t>
            </a:r>
            <a:r>
              <a:rPr dirty="0" sz="900">
                <a:solidFill>
                  <a:srgbClr val="FFFFFF"/>
                </a:solidFill>
                <a:latin typeface="Arial"/>
                <a:cs typeface="Arial"/>
              </a:rPr>
              <a:t>successfully </a:t>
            </a:r>
            <a:r>
              <a:rPr dirty="0" sz="900" spc="-5">
                <a:solidFill>
                  <a:srgbClr val="FFFFFF"/>
                </a:solidFill>
                <a:latin typeface="Arial"/>
                <a:cs typeface="Arial"/>
              </a:rPr>
              <a:t>deployed and</a:t>
            </a:r>
            <a:r>
              <a:rPr dirty="0" sz="900" spc="-8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FFFFFF"/>
                </a:solidFill>
                <a:latin typeface="Arial"/>
                <a:cs typeface="Arial"/>
              </a:rPr>
              <a:t>released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45779" y="4829047"/>
            <a:ext cx="8255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0"/>
            <a:ext cx="6764020" cy="789305"/>
          </a:xfrm>
          <a:prstGeom prst="rect"/>
        </p:spPr>
        <p:txBody>
          <a:bodyPr wrap="square" lIns="0" tIns="971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dirty="0" spc="-15"/>
              <a:t>LAAC </a:t>
            </a:r>
            <a:r>
              <a:rPr dirty="0" spc="-10"/>
              <a:t>PROCEDURE</a:t>
            </a:r>
            <a:r>
              <a:rPr dirty="0" spc="35"/>
              <a:t> </a:t>
            </a:r>
            <a:r>
              <a:rPr dirty="0" spc="-10"/>
              <a:t>CHARACTERISTICS</a:t>
            </a:r>
          </a:p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dirty="0" sz="1600" spc="-10" b="1">
                <a:latin typeface="Arial"/>
                <a:cs typeface="Arial"/>
              </a:rPr>
              <a:t>Ablation </a:t>
            </a:r>
            <a:r>
              <a:rPr dirty="0" sz="1600" spc="-5" b="1">
                <a:latin typeface="Arial"/>
                <a:cs typeface="Arial"/>
              </a:rPr>
              <a:t>+ </a:t>
            </a:r>
            <a:r>
              <a:rPr dirty="0" sz="1600" spc="-40" b="1">
                <a:latin typeface="Arial"/>
                <a:cs typeface="Arial"/>
              </a:rPr>
              <a:t>WATCHMAN </a:t>
            </a:r>
            <a:r>
              <a:rPr dirty="0" sz="1600" spc="-10" b="1">
                <a:latin typeface="Arial"/>
                <a:cs typeface="Arial"/>
              </a:rPr>
              <a:t>FLX</a:t>
            </a:r>
            <a:r>
              <a:rPr dirty="0" sz="1600" spc="165" b="1">
                <a:latin typeface="Arial"/>
                <a:cs typeface="Arial"/>
              </a:rPr>
              <a:t> </a:t>
            </a:r>
            <a:r>
              <a:rPr dirty="0" sz="1600" spc="-10" b="1">
                <a:latin typeface="Arial"/>
                <a:cs typeface="Arial"/>
              </a:rPr>
              <a:t>Intent-to-Treat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Rachel Kutos</dc:creator>
  <dc:title>PowerPoint Presentation</dc:title>
  <dcterms:created xsi:type="dcterms:W3CDTF">2024-11-18T18:13:51Z</dcterms:created>
  <dcterms:modified xsi:type="dcterms:W3CDTF">2024-11-18T18:13:51Z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2024-11-18T00:00:00Z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2024-11-18T00:00:00Z</vt:filetime>
  </property>
</Properties>
</file>