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png" ContentType="image/png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12192000" cy="6858000"/>
  <p:notesSz cx="12192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78646" y="413003"/>
            <a:ext cx="8634707" cy="513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8308" y="1145540"/>
            <a:ext cx="10755382" cy="2219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70001" y="237235"/>
            <a:ext cx="228600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heavy" sz="3600" spc="-5">
                <a:uFill>
                  <a:solidFill>
                    <a:srgbClr val="000000"/>
                  </a:solidFill>
                </a:uFill>
              </a:rPr>
              <a:t>Introduction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916939" y="1095756"/>
            <a:ext cx="10109200" cy="4765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600" spc="-5">
                <a:latin typeface="Times New Roman"/>
                <a:cs typeface="Times New Roman"/>
              </a:rPr>
              <a:t>Atrial Fibrillation (AF) and Heart Failure (HF) frequently</a:t>
            </a:r>
            <a:r>
              <a:rPr dirty="0" sz="2600" spc="50">
                <a:latin typeface="Times New Roman"/>
                <a:cs typeface="Times New Roman"/>
              </a:rPr>
              <a:t> </a:t>
            </a:r>
            <a:r>
              <a:rPr dirty="0" sz="2600" spc="-5">
                <a:latin typeface="Times New Roman"/>
                <a:cs typeface="Times New Roman"/>
              </a:rPr>
              <a:t>coexist.</a:t>
            </a:r>
            <a:endParaRPr sz="2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4200">
              <a:latin typeface="Times New Roman"/>
              <a:cs typeface="Times New Roman"/>
            </a:endParaRPr>
          </a:p>
          <a:p>
            <a:pPr marL="241300" marR="236854" indent="-228600">
              <a:lnSpc>
                <a:spcPts val="2810"/>
              </a:lnSpc>
              <a:buFont typeface="Arial"/>
              <a:buChar char="•"/>
              <a:tabLst>
                <a:tab pos="241300" algn="l"/>
              </a:tabLst>
            </a:pPr>
            <a:r>
              <a:rPr dirty="0" sz="2600">
                <a:latin typeface="Times New Roman"/>
                <a:cs typeface="Times New Roman"/>
              </a:rPr>
              <a:t>Rhythm </a:t>
            </a:r>
            <a:r>
              <a:rPr dirty="0" sz="2600" spc="-5">
                <a:latin typeface="Times New Roman"/>
                <a:cs typeface="Times New Roman"/>
              </a:rPr>
              <a:t>control </a:t>
            </a:r>
            <a:r>
              <a:rPr dirty="0" sz="2600">
                <a:latin typeface="Times New Roman"/>
                <a:cs typeface="Times New Roman"/>
              </a:rPr>
              <a:t>using </a:t>
            </a:r>
            <a:r>
              <a:rPr dirty="0" sz="2600" spc="-5">
                <a:latin typeface="Times New Roman"/>
                <a:cs typeface="Times New Roman"/>
              </a:rPr>
              <a:t>catheter ablation for AF </a:t>
            </a:r>
            <a:r>
              <a:rPr dirty="0" sz="2600">
                <a:latin typeface="Times New Roman"/>
                <a:cs typeface="Times New Roman"/>
              </a:rPr>
              <a:t>in </a:t>
            </a:r>
            <a:r>
              <a:rPr dirty="0" sz="2600" spc="-5">
                <a:latin typeface="Times New Roman"/>
                <a:cs typeface="Times New Roman"/>
              </a:rPr>
              <a:t>HF with reduced</a:t>
            </a:r>
            <a:r>
              <a:rPr dirty="0" sz="2600" spc="-90">
                <a:latin typeface="Times New Roman"/>
                <a:cs typeface="Times New Roman"/>
              </a:rPr>
              <a:t> </a:t>
            </a:r>
            <a:r>
              <a:rPr dirty="0" sz="2600" spc="-65">
                <a:latin typeface="Times New Roman"/>
                <a:cs typeface="Times New Roman"/>
              </a:rPr>
              <a:t>LVEF  </a:t>
            </a:r>
            <a:r>
              <a:rPr dirty="0" sz="2600" spc="-5">
                <a:latin typeface="Times New Roman"/>
                <a:cs typeface="Times New Roman"/>
              </a:rPr>
              <a:t>(HFrEF) has been shown </a:t>
            </a:r>
            <a:r>
              <a:rPr dirty="0" sz="2600">
                <a:latin typeface="Times New Roman"/>
                <a:cs typeface="Times New Roman"/>
              </a:rPr>
              <a:t>to be </a:t>
            </a:r>
            <a:r>
              <a:rPr dirty="0" sz="2600" spc="-5">
                <a:latin typeface="Times New Roman"/>
                <a:cs typeface="Times New Roman"/>
              </a:rPr>
              <a:t>superior </a:t>
            </a:r>
            <a:r>
              <a:rPr dirty="0" sz="2600">
                <a:latin typeface="Times New Roman"/>
                <a:cs typeface="Times New Roman"/>
              </a:rPr>
              <a:t>to </a:t>
            </a:r>
            <a:r>
              <a:rPr dirty="0" sz="2600" spc="-5">
                <a:latin typeface="Times New Roman"/>
                <a:cs typeface="Times New Roman"/>
              </a:rPr>
              <a:t>other medical</a:t>
            </a:r>
            <a:r>
              <a:rPr dirty="0" sz="2600" spc="30">
                <a:latin typeface="Times New Roman"/>
                <a:cs typeface="Times New Roman"/>
              </a:rPr>
              <a:t> </a:t>
            </a:r>
            <a:r>
              <a:rPr dirty="0" sz="2600" spc="-25">
                <a:latin typeface="Times New Roman"/>
                <a:cs typeface="Times New Roman"/>
              </a:rPr>
              <a:t>therapy.</a:t>
            </a:r>
            <a:endParaRPr sz="2600">
              <a:latin typeface="Times New Roman"/>
              <a:cs typeface="Times New Roman"/>
            </a:endParaRPr>
          </a:p>
          <a:p>
            <a:pPr lvl="1" marL="698500" indent="-228600">
              <a:lnSpc>
                <a:spcPct val="100000"/>
              </a:lnSpc>
              <a:spcBef>
                <a:spcPts val="235"/>
              </a:spcBef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dirty="0" sz="2200" spc="-5">
                <a:latin typeface="Times New Roman"/>
                <a:cs typeface="Times New Roman"/>
              </a:rPr>
              <a:t>increased </a:t>
            </a:r>
            <a:r>
              <a:rPr dirty="0" sz="2200" spc="-50">
                <a:latin typeface="Times New Roman"/>
                <a:cs typeface="Times New Roman"/>
              </a:rPr>
              <a:t>LVEF</a:t>
            </a:r>
            <a:endParaRPr sz="2200">
              <a:latin typeface="Times New Roman"/>
              <a:cs typeface="Times New Roman"/>
            </a:endParaRPr>
          </a:p>
          <a:p>
            <a:pPr lvl="1" marL="698500" indent="-228600">
              <a:lnSpc>
                <a:spcPct val="100000"/>
              </a:lnSpc>
              <a:spcBef>
                <a:spcPts val="240"/>
              </a:spcBef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dirty="0" sz="2200" spc="-5">
                <a:latin typeface="Times New Roman"/>
                <a:cs typeface="Times New Roman"/>
              </a:rPr>
              <a:t>decreased HF</a:t>
            </a:r>
            <a:r>
              <a:rPr dirty="0" sz="2200">
                <a:latin typeface="Times New Roman"/>
                <a:cs typeface="Times New Roman"/>
              </a:rPr>
              <a:t> </a:t>
            </a:r>
            <a:r>
              <a:rPr dirty="0" sz="2200" spc="-5">
                <a:latin typeface="Times New Roman"/>
                <a:cs typeface="Times New Roman"/>
              </a:rPr>
              <a:t>hospitalization</a:t>
            </a:r>
            <a:endParaRPr sz="2200">
              <a:latin typeface="Times New Roman"/>
              <a:cs typeface="Times New Roman"/>
            </a:endParaRPr>
          </a:p>
          <a:p>
            <a:pPr lvl="1" marL="698500" indent="-228600">
              <a:lnSpc>
                <a:spcPct val="100000"/>
              </a:lnSpc>
              <a:spcBef>
                <a:spcPts val="170"/>
              </a:spcBef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dirty="0" sz="2200" spc="-5">
                <a:latin typeface="Times New Roman"/>
                <a:cs typeface="Times New Roman"/>
              </a:rPr>
              <a:t>decreased mortality</a:t>
            </a:r>
            <a:endParaRPr sz="22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  <a:buFont typeface="Arial"/>
              <a:buChar char="•"/>
            </a:pPr>
            <a:endParaRPr sz="3300">
              <a:latin typeface="Times New Roman"/>
              <a:cs typeface="Times New Roman"/>
            </a:endParaRPr>
          </a:p>
          <a:p>
            <a:pPr marL="241300" marR="5080" indent="-228600">
              <a:lnSpc>
                <a:spcPct val="90800"/>
              </a:lnSpc>
              <a:buFont typeface="Arial"/>
              <a:buChar char="•"/>
              <a:tabLst>
                <a:tab pos="241300" algn="l"/>
              </a:tabLst>
            </a:pPr>
            <a:r>
              <a:rPr dirty="0" sz="2600" spc="-20">
                <a:latin typeface="Times New Roman"/>
                <a:cs typeface="Times New Roman"/>
              </a:rPr>
              <a:t>However, </a:t>
            </a:r>
            <a:r>
              <a:rPr dirty="0" sz="2600">
                <a:latin typeface="Times New Roman"/>
                <a:cs typeface="Times New Roman"/>
              </a:rPr>
              <a:t>the </a:t>
            </a:r>
            <a:r>
              <a:rPr dirty="0" sz="2600" spc="-5">
                <a:latin typeface="Times New Roman"/>
                <a:cs typeface="Times New Roman"/>
              </a:rPr>
              <a:t>majority </a:t>
            </a:r>
            <a:r>
              <a:rPr dirty="0" sz="2600">
                <a:latin typeface="Times New Roman"/>
                <a:cs typeface="Times New Roman"/>
              </a:rPr>
              <a:t>of </a:t>
            </a:r>
            <a:r>
              <a:rPr dirty="0" sz="2600" spc="-5">
                <a:latin typeface="Times New Roman"/>
                <a:cs typeface="Times New Roman"/>
              </a:rPr>
              <a:t>these studies were conducted </a:t>
            </a:r>
            <a:r>
              <a:rPr dirty="0" sz="2600">
                <a:latin typeface="Times New Roman"/>
                <a:cs typeface="Times New Roman"/>
              </a:rPr>
              <a:t>using  </a:t>
            </a:r>
            <a:r>
              <a:rPr dirty="0" sz="2600" spc="-5">
                <a:latin typeface="Times New Roman"/>
                <a:cs typeface="Times New Roman"/>
              </a:rPr>
              <a:t>radiofrequency </a:t>
            </a:r>
            <a:r>
              <a:rPr dirty="0" sz="2600" spc="-5">
                <a:solidFill>
                  <a:srgbClr val="FF0000"/>
                </a:solidFill>
                <a:latin typeface="Times New Roman"/>
                <a:cs typeface="Times New Roman"/>
              </a:rPr>
              <a:t>(RF) ablation</a:t>
            </a:r>
            <a:r>
              <a:rPr dirty="0" sz="2600" spc="-5">
                <a:latin typeface="Times New Roman"/>
                <a:cs typeface="Times New Roman"/>
              </a:rPr>
              <a:t>, and there remains </a:t>
            </a:r>
            <a:r>
              <a:rPr dirty="0" sz="2600">
                <a:latin typeface="Times New Roman"/>
                <a:cs typeface="Times New Roman"/>
              </a:rPr>
              <a:t>a </a:t>
            </a:r>
            <a:r>
              <a:rPr dirty="0" sz="2600" spc="-5">
                <a:latin typeface="Times New Roman"/>
                <a:cs typeface="Times New Roman"/>
              </a:rPr>
              <a:t>lack </a:t>
            </a:r>
            <a:r>
              <a:rPr dirty="0" sz="2600">
                <a:latin typeface="Times New Roman"/>
                <a:cs typeface="Times New Roman"/>
              </a:rPr>
              <a:t>of </a:t>
            </a:r>
            <a:r>
              <a:rPr dirty="0" sz="2600" spc="-5">
                <a:latin typeface="Times New Roman"/>
                <a:cs typeface="Times New Roman"/>
              </a:rPr>
              <a:t>evidence  regarding </a:t>
            </a:r>
            <a:r>
              <a:rPr dirty="0" sz="2600">
                <a:latin typeface="Times New Roman"/>
                <a:cs typeface="Times New Roman"/>
              </a:rPr>
              <a:t>the </a:t>
            </a:r>
            <a:r>
              <a:rPr dirty="0" sz="2600" spc="-10">
                <a:latin typeface="Times New Roman"/>
                <a:cs typeface="Times New Roman"/>
              </a:rPr>
              <a:t>efficacy </a:t>
            </a:r>
            <a:r>
              <a:rPr dirty="0" sz="2600">
                <a:latin typeface="Times New Roman"/>
                <a:cs typeface="Times New Roman"/>
              </a:rPr>
              <a:t>of </a:t>
            </a:r>
            <a:r>
              <a:rPr dirty="0" sz="2600" spc="-5">
                <a:latin typeface="Times New Roman"/>
                <a:cs typeface="Times New Roman"/>
              </a:rPr>
              <a:t>other ablation </a:t>
            </a:r>
            <a:r>
              <a:rPr dirty="0" sz="2600" spc="-10">
                <a:latin typeface="Times New Roman"/>
                <a:cs typeface="Times New Roman"/>
              </a:rPr>
              <a:t>energies, </a:t>
            </a:r>
            <a:r>
              <a:rPr dirty="0" sz="2600" spc="-5">
                <a:latin typeface="Times New Roman"/>
                <a:cs typeface="Times New Roman"/>
              </a:rPr>
              <a:t>such as </a:t>
            </a:r>
            <a:r>
              <a:rPr dirty="0" sz="2600" spc="-5">
                <a:solidFill>
                  <a:srgbClr val="0070C0"/>
                </a:solidFill>
                <a:latin typeface="Times New Roman"/>
                <a:cs typeface="Times New Roman"/>
              </a:rPr>
              <a:t>cryoballoon (CB)  ablation</a:t>
            </a:r>
            <a:r>
              <a:rPr dirty="0" sz="2600" spc="-5">
                <a:latin typeface="Times New Roman"/>
                <a:cs typeface="Times New Roman"/>
              </a:rPr>
              <a:t>, </a:t>
            </a:r>
            <a:r>
              <a:rPr dirty="0" sz="2600">
                <a:latin typeface="Times New Roman"/>
                <a:cs typeface="Times New Roman"/>
              </a:rPr>
              <a:t>in </a:t>
            </a:r>
            <a:r>
              <a:rPr dirty="0" sz="2600" spc="-5">
                <a:latin typeface="Times New Roman"/>
                <a:cs typeface="Times New Roman"/>
              </a:rPr>
              <a:t>AF patients with</a:t>
            </a:r>
            <a:r>
              <a:rPr dirty="0" sz="2600" spc="-130">
                <a:latin typeface="Times New Roman"/>
                <a:cs typeface="Times New Roman"/>
              </a:rPr>
              <a:t> </a:t>
            </a:r>
            <a:r>
              <a:rPr dirty="0" sz="2600" spc="-40">
                <a:latin typeface="Times New Roman"/>
                <a:cs typeface="Times New Roman"/>
              </a:rPr>
              <a:t>HFrEF.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7089" y="420699"/>
            <a:ext cx="4403725" cy="507365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3150" spc="45" b="1">
                <a:solidFill>
                  <a:srgbClr val="9C1524"/>
                </a:solidFill>
                <a:latin typeface="Arial"/>
                <a:cs typeface="Arial"/>
              </a:rPr>
              <a:t>Declaration </a:t>
            </a:r>
            <a:r>
              <a:rPr dirty="0" sz="3150" spc="100" b="1">
                <a:solidFill>
                  <a:srgbClr val="9C1524"/>
                </a:solidFill>
                <a:latin typeface="Arial"/>
                <a:cs typeface="Arial"/>
              </a:rPr>
              <a:t>of</a:t>
            </a:r>
            <a:r>
              <a:rPr dirty="0" sz="3150" spc="-10" b="1">
                <a:solidFill>
                  <a:srgbClr val="9C1524"/>
                </a:solidFill>
                <a:latin typeface="Arial"/>
                <a:cs typeface="Arial"/>
              </a:rPr>
              <a:t> </a:t>
            </a:r>
            <a:r>
              <a:rPr dirty="0" sz="3150" spc="40" b="1">
                <a:solidFill>
                  <a:srgbClr val="9C1524"/>
                </a:solidFill>
                <a:latin typeface="Arial"/>
                <a:cs typeface="Arial"/>
              </a:rPr>
              <a:t>interest</a:t>
            </a:r>
            <a:endParaRPr sz="31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70122" y="1868763"/>
            <a:ext cx="10550525" cy="650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3799"/>
              </a:lnSpc>
              <a:spcBef>
                <a:spcPts val="100"/>
              </a:spcBef>
            </a:pPr>
            <a:r>
              <a:rPr dirty="0" sz="1800" spc="60">
                <a:solidFill>
                  <a:srgbClr val="07030A"/>
                </a:solidFill>
                <a:latin typeface="Arial"/>
                <a:cs typeface="Arial"/>
              </a:rPr>
              <a:t>- </a:t>
            </a:r>
            <a:r>
              <a:rPr dirty="0" sz="1800" spc="-5">
                <a:solidFill>
                  <a:srgbClr val="07030A"/>
                </a:solidFill>
                <a:latin typeface="Arial"/>
                <a:cs typeface="Arial"/>
              </a:rPr>
              <a:t>Others </a:t>
            </a:r>
            <a:r>
              <a:rPr dirty="0" sz="1800">
                <a:solidFill>
                  <a:srgbClr val="07030A"/>
                </a:solidFill>
                <a:latin typeface="Arial"/>
                <a:cs typeface="Arial"/>
              </a:rPr>
              <a:t>: </a:t>
            </a:r>
            <a:r>
              <a:rPr dirty="0" sz="1800" spc="45">
                <a:solidFill>
                  <a:srgbClr val="07030A"/>
                </a:solidFill>
                <a:latin typeface="Arial"/>
                <a:cs typeface="Arial"/>
              </a:rPr>
              <a:t>funding/grants </a:t>
            </a:r>
            <a:r>
              <a:rPr dirty="0" sz="1800" spc="-10">
                <a:solidFill>
                  <a:srgbClr val="07030A"/>
                </a:solidFill>
                <a:latin typeface="Arial"/>
                <a:cs typeface="Arial"/>
              </a:rPr>
              <a:t>received </a:t>
            </a:r>
            <a:r>
              <a:rPr dirty="0" sz="1800" spc="70">
                <a:solidFill>
                  <a:srgbClr val="07030A"/>
                </a:solidFill>
                <a:latin typeface="Arial"/>
                <a:cs typeface="Arial"/>
              </a:rPr>
              <a:t>from </a:t>
            </a:r>
            <a:r>
              <a:rPr dirty="0" sz="1800" spc="45">
                <a:solidFill>
                  <a:srgbClr val="07030A"/>
                </a:solidFill>
                <a:latin typeface="Arial"/>
                <a:cs typeface="Arial"/>
              </a:rPr>
              <a:t>Medtronic </a:t>
            </a:r>
            <a:r>
              <a:rPr dirty="0" sz="1800" spc="5">
                <a:solidFill>
                  <a:srgbClr val="07030A"/>
                </a:solidFill>
                <a:latin typeface="Arial"/>
                <a:cs typeface="Arial"/>
              </a:rPr>
              <a:t>and </a:t>
            </a:r>
            <a:r>
              <a:rPr dirty="0" sz="1800" spc="-25">
                <a:solidFill>
                  <a:srgbClr val="07030A"/>
                </a:solidFill>
                <a:latin typeface="Arial"/>
                <a:cs typeface="Arial"/>
              </a:rPr>
              <a:t>speakers' </a:t>
            </a:r>
            <a:r>
              <a:rPr dirty="0" sz="1800" spc="-15">
                <a:solidFill>
                  <a:srgbClr val="07030A"/>
                </a:solidFill>
                <a:latin typeface="Arial"/>
                <a:cs typeface="Arial"/>
              </a:rPr>
              <a:t>bureaus </a:t>
            </a:r>
            <a:r>
              <a:rPr dirty="0" sz="1800" spc="70">
                <a:solidFill>
                  <a:srgbClr val="07030A"/>
                </a:solidFill>
                <a:latin typeface="Arial"/>
                <a:cs typeface="Arial"/>
              </a:rPr>
              <a:t>from </a:t>
            </a:r>
            <a:r>
              <a:rPr dirty="0" sz="1800" spc="45">
                <a:solidFill>
                  <a:srgbClr val="07030A"/>
                </a:solidFill>
                <a:latin typeface="Arial"/>
                <a:cs typeface="Arial"/>
              </a:rPr>
              <a:t>Medtronic </a:t>
            </a:r>
            <a:r>
              <a:rPr dirty="0" sz="1800" spc="20">
                <a:solidFill>
                  <a:srgbClr val="07030A"/>
                </a:solidFill>
                <a:latin typeface="Arial"/>
                <a:cs typeface="Arial"/>
              </a:rPr>
              <a:t>outside </a:t>
            </a:r>
            <a:r>
              <a:rPr dirty="0" sz="1800" spc="70">
                <a:solidFill>
                  <a:srgbClr val="07030A"/>
                </a:solidFill>
                <a:latin typeface="Arial"/>
                <a:cs typeface="Arial"/>
              </a:rPr>
              <a:t>the  </a:t>
            </a:r>
            <a:r>
              <a:rPr dirty="0" sz="1800" spc="35">
                <a:solidFill>
                  <a:srgbClr val="07030A"/>
                </a:solidFill>
                <a:latin typeface="Arial"/>
                <a:cs typeface="Arial"/>
              </a:rPr>
              <a:t>submitted</a:t>
            </a:r>
            <a:r>
              <a:rPr dirty="0" sz="1800" spc="80">
                <a:solidFill>
                  <a:srgbClr val="07030A"/>
                </a:solidFill>
                <a:latin typeface="Arial"/>
                <a:cs typeface="Arial"/>
              </a:rPr>
              <a:t> </a:t>
            </a:r>
            <a:r>
              <a:rPr dirty="0" sz="1800" spc="55">
                <a:solidFill>
                  <a:srgbClr val="07030A"/>
                </a:solidFill>
                <a:latin typeface="Arial"/>
                <a:cs typeface="Arial"/>
              </a:rPr>
              <a:t>work.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8521" y="6328950"/>
            <a:ext cx="1924050" cy="451484"/>
          </a:xfrm>
          <a:prstGeom prst="rect">
            <a:avLst/>
          </a:prstGeom>
        </p:spPr>
        <p:txBody>
          <a:bodyPr wrap="square" lIns="0" tIns="33655" rIns="0" bIns="0" rtlCol="0" vert="horz">
            <a:spAutoFit/>
          </a:bodyPr>
          <a:lstStyle/>
          <a:p>
            <a:pPr marL="12700" marR="5080" indent="635">
              <a:lnSpc>
                <a:spcPts val="1610"/>
              </a:lnSpc>
              <a:spcBef>
                <a:spcPts val="265"/>
              </a:spcBef>
            </a:pPr>
            <a:r>
              <a:rPr dirty="0" sz="1450" spc="25" b="1">
                <a:solidFill>
                  <a:srgbClr val="1A1A1A"/>
                </a:solidFill>
                <a:latin typeface="Arial"/>
                <a:cs typeface="Arial"/>
              </a:rPr>
              <a:t>ESC </a:t>
            </a:r>
            <a:r>
              <a:rPr dirty="0" sz="1450" spc="-15" b="1">
                <a:solidFill>
                  <a:srgbClr val="1A1A1A"/>
                </a:solidFill>
                <a:latin typeface="Arial"/>
                <a:cs typeface="Arial"/>
              </a:rPr>
              <a:t>Congress </a:t>
            </a:r>
            <a:r>
              <a:rPr dirty="0" sz="1450" spc="235" b="1">
                <a:solidFill>
                  <a:srgbClr val="1A1A1A"/>
                </a:solidFill>
                <a:latin typeface="Arial"/>
                <a:cs typeface="Arial"/>
              </a:rPr>
              <a:t>2024  </a:t>
            </a:r>
            <a:r>
              <a:rPr dirty="0" sz="1450" spc="5" b="1">
                <a:solidFill>
                  <a:srgbClr val="9C1524"/>
                </a:solidFill>
                <a:latin typeface="Arial"/>
                <a:cs typeface="Arial"/>
              </a:rPr>
              <a:t>London </a:t>
            </a:r>
            <a:r>
              <a:rPr dirty="0" sz="1450" spc="10">
                <a:solidFill>
                  <a:srgbClr val="9C1524"/>
                </a:solidFill>
                <a:latin typeface="Arial"/>
                <a:cs typeface="Arial"/>
              </a:rPr>
              <a:t>&amp;</a:t>
            </a:r>
            <a:r>
              <a:rPr dirty="0" sz="1450" spc="180">
                <a:solidFill>
                  <a:srgbClr val="9C1524"/>
                </a:solidFill>
                <a:latin typeface="Arial"/>
                <a:cs typeface="Arial"/>
              </a:rPr>
              <a:t> </a:t>
            </a:r>
            <a:r>
              <a:rPr dirty="0" sz="1450" spc="10" b="1">
                <a:solidFill>
                  <a:srgbClr val="9C1524"/>
                </a:solidFill>
                <a:latin typeface="Arial"/>
                <a:cs typeface="Arial"/>
              </a:rPr>
              <a:t>Online</a:t>
            </a:r>
            <a:endParaRPr sz="14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90575" y="5997527"/>
            <a:ext cx="603250" cy="7981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450" spc="110">
                <a:solidFill>
                  <a:srgbClr val="878787"/>
                </a:solidFill>
                <a:latin typeface="Arial"/>
                <a:cs typeface="Arial"/>
              </a:rPr>
              <a:t>•</a:t>
            </a:r>
            <a:r>
              <a:rPr dirty="0" sz="3450" spc="295">
                <a:solidFill>
                  <a:srgbClr val="878787"/>
                </a:solidFill>
                <a:latin typeface="Arial"/>
                <a:cs typeface="Arial"/>
              </a:rPr>
              <a:t> </a:t>
            </a:r>
            <a:r>
              <a:rPr dirty="0" sz="5050" spc="110">
                <a:solidFill>
                  <a:srgbClr val="9C1524"/>
                </a:solidFill>
                <a:latin typeface="Arial"/>
                <a:cs typeface="Arial"/>
              </a:rPr>
              <a:t>•</a:t>
            </a:r>
            <a:endParaRPr sz="50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871764"/>
            <a:ext cx="6096000" cy="0"/>
          </a:xfrm>
          <a:custGeom>
            <a:avLst/>
            <a:gdLst/>
            <a:ahLst/>
            <a:cxnLst/>
            <a:rect l="l" t="t" r="r" b="b"/>
            <a:pathLst>
              <a:path w="6096000" h="0">
                <a:moveTo>
                  <a:pt x="0" y="0"/>
                </a:moveTo>
                <a:lnTo>
                  <a:pt x="6096000" y="1"/>
                </a:lnTo>
              </a:path>
            </a:pathLst>
          </a:custGeom>
          <a:ln w="127000">
            <a:solidFill>
              <a:srgbClr val="005B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096000" y="871764"/>
            <a:ext cx="6096000" cy="0"/>
          </a:xfrm>
          <a:custGeom>
            <a:avLst/>
            <a:gdLst/>
            <a:ahLst/>
            <a:cxnLst/>
            <a:rect l="l" t="t" r="r" b="b"/>
            <a:pathLst>
              <a:path w="6096000" h="0">
                <a:moveTo>
                  <a:pt x="0" y="0"/>
                </a:moveTo>
                <a:lnTo>
                  <a:pt x="6096000" y="1"/>
                </a:lnTo>
              </a:path>
            </a:pathLst>
          </a:custGeom>
          <a:ln w="127000">
            <a:solidFill>
              <a:srgbClr val="D0121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36344" y="192531"/>
            <a:ext cx="10053955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5"/>
              <a:t>Clinical Questions </a:t>
            </a:r>
            <a:r>
              <a:rPr dirty="0" sz="2800"/>
              <a:t>for </a:t>
            </a:r>
            <a:r>
              <a:rPr dirty="0" sz="2800" spc="-10"/>
              <a:t>Catheter </a:t>
            </a:r>
            <a:r>
              <a:rPr dirty="0" sz="2800" spc="-5"/>
              <a:t>Ablation </a:t>
            </a:r>
            <a:r>
              <a:rPr dirty="0" sz="2800"/>
              <a:t>of AF </a:t>
            </a:r>
            <a:r>
              <a:rPr dirty="0" sz="2800" spc="-5"/>
              <a:t>in Patients with</a:t>
            </a:r>
            <a:r>
              <a:rPr dirty="0" sz="2800" spc="-265"/>
              <a:t> </a:t>
            </a:r>
            <a:r>
              <a:rPr dirty="0" sz="2800"/>
              <a:t>HFrEF</a:t>
            </a:r>
            <a:endParaRPr sz="2800"/>
          </a:p>
        </p:txBody>
      </p:sp>
      <p:sp>
        <p:nvSpPr>
          <p:cNvPr id="5" name="object 5"/>
          <p:cNvSpPr txBox="1"/>
          <p:nvPr/>
        </p:nvSpPr>
        <p:spPr>
          <a:xfrm>
            <a:off x="476304" y="1312164"/>
            <a:ext cx="10476865" cy="4902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6700" indent="-25400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266700" algn="l"/>
              </a:tabLst>
            </a:pPr>
            <a:r>
              <a:rPr dirty="0" sz="2000" b="1">
                <a:latin typeface="Times New Roman"/>
                <a:cs typeface="Times New Roman"/>
              </a:rPr>
              <a:t>PV </a:t>
            </a:r>
            <a:r>
              <a:rPr dirty="0" sz="2000" spc="-5" b="1">
                <a:latin typeface="Times New Roman"/>
                <a:cs typeface="Times New Roman"/>
              </a:rPr>
              <a:t>isolation (PVI) in</a:t>
            </a:r>
            <a:r>
              <a:rPr dirty="0" sz="2000" spc="-35" b="1">
                <a:latin typeface="Times New Roman"/>
                <a:cs typeface="Times New Roman"/>
              </a:rPr>
              <a:t> </a:t>
            </a:r>
            <a:r>
              <a:rPr dirty="0" sz="2000" spc="-5" b="1">
                <a:latin typeface="Times New Roman"/>
                <a:cs typeface="Times New Roman"/>
              </a:rPr>
              <a:t>HFrEF</a:t>
            </a:r>
            <a:endParaRPr sz="200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</a:pPr>
            <a:r>
              <a:rPr dirty="0" sz="2000">
                <a:latin typeface="Yu Gothic"/>
                <a:cs typeface="Yu Gothic"/>
              </a:rPr>
              <a:t>・</a:t>
            </a:r>
            <a:r>
              <a:rPr dirty="0" sz="2000" spc="-20">
                <a:latin typeface="Times New Roman"/>
                <a:cs typeface="Times New Roman"/>
              </a:rPr>
              <a:t>Generally,</a:t>
            </a:r>
            <a:r>
              <a:rPr dirty="0" sz="2000" spc="-5">
                <a:latin typeface="Times New Roman"/>
                <a:cs typeface="Times New Roman"/>
              </a:rPr>
              <a:t> the durability</a:t>
            </a:r>
            <a:r>
              <a:rPr dirty="0" sz="2000">
                <a:latin typeface="Times New Roman"/>
                <a:cs typeface="Times New Roman"/>
              </a:rPr>
              <a:t> of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PVI</a:t>
            </a:r>
            <a:r>
              <a:rPr dirty="0" sz="2000" spc="-5">
                <a:latin typeface="Times New Roman"/>
                <a:cs typeface="Times New Roman"/>
              </a:rPr>
              <a:t> is: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CB ≥ </a:t>
            </a:r>
            <a:r>
              <a:rPr dirty="0" sz="2000" spc="-55">
                <a:latin typeface="Times New Roman"/>
                <a:cs typeface="Times New Roman"/>
              </a:rPr>
              <a:t>RF.</a:t>
            </a:r>
            <a:endParaRPr sz="200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</a:pPr>
            <a:r>
              <a:rPr dirty="0" sz="2000">
                <a:latin typeface="Yu Gothic"/>
                <a:cs typeface="Yu Gothic"/>
              </a:rPr>
              <a:t>・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area covered</a:t>
            </a:r>
            <a:r>
              <a:rPr dirty="0" sz="2000">
                <a:latin typeface="Times New Roman"/>
                <a:cs typeface="Times New Roman"/>
              </a:rPr>
              <a:t> by PVI</a:t>
            </a:r>
            <a:r>
              <a:rPr dirty="0" sz="2000" spc="-5">
                <a:latin typeface="Times New Roman"/>
                <a:cs typeface="Times New Roman"/>
              </a:rPr>
              <a:t> tends to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be: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RF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&gt;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CB.</a:t>
            </a:r>
            <a:endParaRPr sz="200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</a:pPr>
            <a:r>
              <a:rPr dirty="0" sz="2000">
                <a:latin typeface="Yu Gothic"/>
                <a:cs typeface="Yu Gothic"/>
              </a:rPr>
              <a:t>・</a:t>
            </a:r>
            <a:r>
              <a:rPr dirty="0" sz="2000" spc="-5">
                <a:latin typeface="Times New Roman"/>
                <a:cs typeface="Times New Roman"/>
              </a:rPr>
              <a:t>In patients with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 spc="-30">
                <a:latin typeface="Times New Roman"/>
                <a:cs typeface="Times New Roman"/>
              </a:rPr>
              <a:t>HFrEF,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FF0000"/>
                </a:solidFill>
                <a:latin typeface="Times New Roman"/>
                <a:cs typeface="Times New Roman"/>
              </a:rPr>
              <a:t>larger</a:t>
            </a:r>
            <a:r>
              <a:rPr dirty="0" sz="2000" spc="-5">
                <a:solidFill>
                  <a:srgbClr val="FF0000"/>
                </a:solidFill>
                <a:latin typeface="Times New Roman"/>
                <a:cs typeface="Times New Roman"/>
              </a:rPr>
              <a:t> pulmonary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FF0000"/>
                </a:solidFill>
                <a:latin typeface="Times New Roman"/>
                <a:cs typeface="Times New Roman"/>
              </a:rPr>
              <a:t>vein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 (PV)</a:t>
            </a:r>
            <a:r>
              <a:rPr dirty="0" sz="2000" spc="-1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FF0000"/>
                </a:solidFill>
                <a:latin typeface="Times New Roman"/>
                <a:cs typeface="Times New Roman"/>
              </a:rPr>
              <a:t>ostia and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 a</a:t>
            </a:r>
            <a:r>
              <a:rPr dirty="0" sz="2000" spc="-5">
                <a:solidFill>
                  <a:srgbClr val="FF0000"/>
                </a:solidFill>
                <a:latin typeface="Times New Roman"/>
                <a:cs typeface="Times New Roman"/>
              </a:rPr>
              <a:t> thicker 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PV</a:t>
            </a:r>
            <a:r>
              <a:rPr dirty="0" sz="2000" spc="-3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FF0000"/>
                </a:solidFill>
                <a:latin typeface="Times New Roman"/>
                <a:cs typeface="Times New Roman"/>
              </a:rPr>
              <a:t>antrum</a:t>
            </a:r>
            <a:r>
              <a:rPr dirty="0" sz="2000" spc="-1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FF0000"/>
                </a:solidFill>
                <a:latin typeface="Times New Roman"/>
                <a:cs typeface="Times New Roman"/>
              </a:rPr>
              <a:t>are expected</a:t>
            </a:r>
            <a:r>
              <a:rPr dirty="0" sz="2000" spc="-5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 marL="786765" marR="54610" indent="-317500">
              <a:lnSpc>
                <a:spcPct val="100000"/>
              </a:lnSpc>
            </a:pPr>
            <a:r>
              <a:rPr dirty="0" sz="2000">
                <a:latin typeface="Times New Roman"/>
                <a:cs typeface="Times New Roman"/>
              </a:rPr>
              <a:t>→ </a:t>
            </a:r>
            <a:r>
              <a:rPr dirty="0" sz="2000" spc="-5">
                <a:latin typeface="Times New Roman"/>
                <a:cs typeface="Times New Roman"/>
              </a:rPr>
              <a:t>Given these </a:t>
            </a:r>
            <a:r>
              <a:rPr dirty="0" sz="2000" spc="-10">
                <a:latin typeface="Times New Roman"/>
                <a:cs typeface="Times New Roman"/>
              </a:rPr>
              <a:t>characteristics, </a:t>
            </a:r>
            <a:r>
              <a:rPr dirty="0" sz="2000" spc="-5">
                <a:latin typeface="Times New Roman"/>
                <a:cs typeface="Times New Roman"/>
              </a:rPr>
              <a:t>which technique—CB </a:t>
            </a:r>
            <a:r>
              <a:rPr dirty="0" sz="2000">
                <a:latin typeface="Times New Roman"/>
                <a:cs typeface="Times New Roman"/>
              </a:rPr>
              <a:t>or </a:t>
            </a:r>
            <a:r>
              <a:rPr dirty="0" sz="2000" spc="-5">
                <a:latin typeface="Times New Roman"/>
                <a:cs typeface="Times New Roman"/>
              </a:rPr>
              <a:t>RF—leads to better outcomes in </a:t>
            </a:r>
            <a:r>
              <a:rPr dirty="0" sz="2000" spc="-10">
                <a:latin typeface="Times New Roman"/>
                <a:cs typeface="Times New Roman"/>
              </a:rPr>
              <a:t>terms </a:t>
            </a:r>
            <a:r>
              <a:rPr dirty="0" sz="2000">
                <a:latin typeface="Times New Roman"/>
                <a:cs typeface="Times New Roman"/>
              </a:rPr>
              <a:t>of  </a:t>
            </a:r>
            <a:r>
              <a:rPr dirty="0" sz="2000" spc="-5">
                <a:latin typeface="Times New Roman"/>
                <a:cs typeface="Times New Roman"/>
              </a:rPr>
              <a:t>reducing the recurrence </a:t>
            </a:r>
            <a:r>
              <a:rPr dirty="0" sz="2000">
                <a:latin typeface="Times New Roman"/>
                <a:cs typeface="Times New Roman"/>
              </a:rPr>
              <a:t>of </a:t>
            </a:r>
            <a:r>
              <a:rPr dirty="0" sz="2000" spc="-10">
                <a:latin typeface="Times New Roman"/>
                <a:cs typeface="Times New Roman"/>
              </a:rPr>
              <a:t>atrial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tachyarrhythmias?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266700" indent="-254000">
              <a:lnSpc>
                <a:spcPct val="100000"/>
              </a:lnSpc>
              <a:buAutoNum type="arabicPeriod" startAt="2"/>
              <a:tabLst>
                <a:tab pos="266700" algn="l"/>
              </a:tabLst>
            </a:pPr>
            <a:r>
              <a:rPr dirty="0" sz="2000" spc="-5" b="1">
                <a:latin typeface="Times New Roman"/>
                <a:cs typeface="Times New Roman"/>
              </a:rPr>
              <a:t>Impact </a:t>
            </a:r>
            <a:r>
              <a:rPr dirty="0" sz="2000" b="1">
                <a:latin typeface="Times New Roman"/>
                <a:cs typeface="Times New Roman"/>
              </a:rPr>
              <a:t>of </a:t>
            </a:r>
            <a:r>
              <a:rPr dirty="0" sz="2000" spc="-5" b="1">
                <a:latin typeface="Times New Roman"/>
                <a:cs typeface="Times New Roman"/>
              </a:rPr>
              <a:t>Irrigation During </a:t>
            </a:r>
            <a:r>
              <a:rPr dirty="0" sz="2000" b="1">
                <a:latin typeface="Times New Roman"/>
                <a:cs typeface="Times New Roman"/>
              </a:rPr>
              <a:t>RF</a:t>
            </a:r>
            <a:r>
              <a:rPr dirty="0" sz="2000" spc="-185" b="1">
                <a:latin typeface="Times New Roman"/>
                <a:cs typeface="Times New Roman"/>
              </a:rPr>
              <a:t> </a:t>
            </a:r>
            <a:r>
              <a:rPr dirty="0" sz="2000" spc="-5" b="1">
                <a:latin typeface="Times New Roman"/>
                <a:cs typeface="Times New Roman"/>
              </a:rPr>
              <a:t>Ablation</a:t>
            </a:r>
            <a:endParaRPr sz="200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</a:pPr>
            <a:r>
              <a:rPr dirty="0" sz="2000">
                <a:latin typeface="Yu Gothic"/>
                <a:cs typeface="Yu Gothic"/>
              </a:rPr>
              <a:t>・</a:t>
            </a:r>
            <a:r>
              <a:rPr dirty="0" sz="2000">
                <a:latin typeface="Times New Roman"/>
                <a:cs typeface="Times New Roman"/>
              </a:rPr>
              <a:t>Does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the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FF0000"/>
                </a:solidFill>
                <a:latin typeface="Times New Roman"/>
                <a:cs typeface="Times New Roman"/>
              </a:rPr>
              <a:t>infusion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FF0000"/>
                </a:solidFill>
                <a:latin typeface="Times New Roman"/>
                <a:cs typeface="Times New Roman"/>
              </a:rPr>
              <a:t>used during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 RF </a:t>
            </a:r>
            <a:r>
              <a:rPr dirty="0" sz="2000" spc="-5">
                <a:solidFill>
                  <a:srgbClr val="FF0000"/>
                </a:solidFill>
                <a:latin typeface="Times New Roman"/>
                <a:cs typeface="Times New Roman"/>
              </a:rPr>
              <a:t>ablation (irrigation) negatively</a:t>
            </a:r>
            <a:r>
              <a:rPr dirty="0" sz="200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FF0000"/>
                </a:solidFill>
                <a:latin typeface="Times New Roman"/>
                <a:cs typeface="Times New Roman"/>
              </a:rPr>
              <a:t>affect</a:t>
            </a:r>
            <a:r>
              <a:rPr dirty="0" sz="2000" spc="-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patients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with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HFrEF?</a:t>
            </a:r>
            <a:endParaRPr sz="200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</a:pPr>
            <a:r>
              <a:rPr dirty="0" sz="2000">
                <a:latin typeface="Times New Roman"/>
                <a:cs typeface="Times New Roman"/>
              </a:rPr>
              <a:t>→ How </a:t>
            </a:r>
            <a:r>
              <a:rPr dirty="0" sz="2000" spc="-5">
                <a:latin typeface="Times New Roman"/>
                <a:cs typeface="Times New Roman"/>
              </a:rPr>
              <a:t>does this </a:t>
            </a:r>
            <a:r>
              <a:rPr dirty="0" sz="2000" spc="-10">
                <a:latin typeface="Times New Roman"/>
                <a:cs typeface="Times New Roman"/>
              </a:rPr>
              <a:t>irrigation </a:t>
            </a:r>
            <a:r>
              <a:rPr dirty="0" sz="2000" spc="-5">
                <a:latin typeface="Times New Roman"/>
                <a:cs typeface="Times New Roman"/>
              </a:rPr>
              <a:t>impact </a:t>
            </a:r>
            <a:r>
              <a:rPr dirty="0" u="sng" sz="20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intracardiac</a:t>
            </a:r>
            <a:r>
              <a:rPr dirty="0" u="sng" sz="20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20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pressure</a:t>
            </a:r>
            <a:r>
              <a:rPr dirty="0" sz="2000" spc="-5">
                <a:latin typeface="Times New Roman"/>
                <a:cs typeface="Times New Roman"/>
              </a:rPr>
              <a:t>?</a:t>
            </a:r>
            <a:endParaRPr sz="200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</a:pPr>
            <a:r>
              <a:rPr dirty="0" sz="2000">
                <a:latin typeface="Times New Roman"/>
                <a:cs typeface="Times New Roman"/>
              </a:rPr>
              <a:t>→ </a:t>
            </a:r>
            <a:r>
              <a:rPr dirty="0" sz="2000" spc="-5">
                <a:latin typeface="Times New Roman"/>
                <a:cs typeface="Times New Roman"/>
              </a:rPr>
              <a:t>Is there </a:t>
            </a:r>
            <a:r>
              <a:rPr dirty="0" sz="2000">
                <a:latin typeface="Times New Roman"/>
                <a:cs typeface="Times New Roman"/>
              </a:rPr>
              <a:t>a </a:t>
            </a:r>
            <a:r>
              <a:rPr dirty="0" u="sng" sz="20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risk </a:t>
            </a:r>
            <a:r>
              <a:rPr dirty="0" u="sng" sz="20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 </a:t>
            </a:r>
            <a:r>
              <a:rPr dirty="0" u="sng" sz="20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worsening heart failure </a:t>
            </a:r>
            <a:r>
              <a:rPr dirty="0" sz="2000">
                <a:latin typeface="Times New Roman"/>
                <a:cs typeface="Times New Roman"/>
              </a:rPr>
              <a:t>due </a:t>
            </a:r>
            <a:r>
              <a:rPr dirty="0" sz="2000" spc="-5">
                <a:latin typeface="Times New Roman"/>
                <a:cs typeface="Times New Roman"/>
              </a:rPr>
              <a:t>to the ablation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procedure?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50">
              <a:latin typeface="Times New Roman"/>
              <a:cs typeface="Times New Roman"/>
            </a:endParaRPr>
          </a:p>
          <a:p>
            <a:pPr marL="266700" indent="-254000">
              <a:lnSpc>
                <a:spcPct val="100000"/>
              </a:lnSpc>
              <a:buAutoNum type="arabicPeriod" startAt="3"/>
              <a:tabLst>
                <a:tab pos="266700" algn="l"/>
              </a:tabLst>
            </a:pPr>
            <a:r>
              <a:rPr dirty="0" sz="2000" spc="-5" b="1">
                <a:latin typeface="Times New Roman"/>
                <a:cs typeface="Times New Roman"/>
              </a:rPr>
              <a:t>Outcomes </a:t>
            </a:r>
            <a:r>
              <a:rPr dirty="0" sz="2000" b="1">
                <a:latin typeface="Times New Roman"/>
                <a:cs typeface="Times New Roman"/>
              </a:rPr>
              <a:t>of PVI </a:t>
            </a:r>
            <a:r>
              <a:rPr dirty="0" sz="2000" spc="-5" b="1">
                <a:latin typeface="Times New Roman"/>
                <a:cs typeface="Times New Roman"/>
              </a:rPr>
              <a:t>Alone in HFrEF</a:t>
            </a:r>
            <a:r>
              <a:rPr dirty="0" sz="2000" spc="-200" b="1">
                <a:latin typeface="Times New Roman"/>
                <a:cs typeface="Times New Roman"/>
              </a:rPr>
              <a:t> </a:t>
            </a:r>
            <a:r>
              <a:rPr dirty="0" sz="2000" spc="-5" b="1">
                <a:latin typeface="Times New Roman"/>
                <a:cs typeface="Times New Roman"/>
              </a:rPr>
              <a:t>Patients</a:t>
            </a:r>
            <a:endParaRPr sz="2000">
              <a:latin typeface="Times New Roman"/>
              <a:cs typeface="Times New Roman"/>
            </a:endParaRPr>
          </a:p>
          <a:p>
            <a:pPr marL="469265" marR="127635">
              <a:lnSpc>
                <a:spcPct val="100000"/>
              </a:lnSpc>
            </a:pPr>
            <a:r>
              <a:rPr dirty="0" sz="2000">
                <a:latin typeface="Yu Gothic"/>
                <a:cs typeface="Yu Gothic"/>
              </a:rPr>
              <a:t>・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-1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more aggressive ablation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strategy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is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believed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to</a:t>
            </a:r>
            <a:r>
              <a:rPr dirty="0" sz="2000">
                <a:latin typeface="Times New Roman"/>
                <a:cs typeface="Times New Roman"/>
              </a:rPr>
              <a:t> be</a:t>
            </a:r>
            <a:r>
              <a:rPr dirty="0" sz="2000" spc="-5">
                <a:latin typeface="Times New Roman"/>
                <a:cs typeface="Times New Roman"/>
              </a:rPr>
              <a:t> necessary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to </a:t>
            </a:r>
            <a:r>
              <a:rPr dirty="0" sz="2000" spc="-10">
                <a:latin typeface="Times New Roman"/>
                <a:cs typeface="Times New Roman"/>
              </a:rPr>
              <a:t>maximize</a:t>
            </a:r>
            <a:r>
              <a:rPr dirty="0" sz="2000" spc="-5">
                <a:latin typeface="Times New Roman"/>
                <a:cs typeface="Times New Roman"/>
              </a:rPr>
              <a:t> the benefit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CA,  </a:t>
            </a:r>
            <a:r>
              <a:rPr dirty="0" sz="2000" spc="-10">
                <a:latin typeface="Times New Roman"/>
                <a:cs typeface="Times New Roman"/>
              </a:rPr>
              <a:t>especially </a:t>
            </a:r>
            <a:r>
              <a:rPr dirty="0" sz="2000" spc="-5">
                <a:latin typeface="Times New Roman"/>
                <a:cs typeface="Times New Roman"/>
              </a:rPr>
              <a:t>in patients with </a:t>
            </a:r>
            <a:r>
              <a:rPr dirty="0" sz="2000" spc="-55">
                <a:latin typeface="Times New Roman"/>
                <a:cs typeface="Times New Roman"/>
              </a:rPr>
              <a:t>HF, </a:t>
            </a:r>
            <a:r>
              <a:rPr dirty="0" sz="2000" spc="-5">
                <a:latin typeface="Times New Roman"/>
                <a:cs typeface="Times New Roman"/>
              </a:rPr>
              <a:t>in </a:t>
            </a:r>
            <a:r>
              <a:rPr dirty="0" sz="2000">
                <a:latin typeface="Times New Roman"/>
                <a:cs typeface="Times New Roman"/>
              </a:rPr>
              <a:t>whom </a:t>
            </a:r>
            <a:r>
              <a:rPr dirty="0" sz="2000" spc="-5">
                <a:solidFill>
                  <a:srgbClr val="FF0000"/>
                </a:solidFill>
                <a:latin typeface="Times New Roman"/>
                <a:cs typeface="Times New Roman"/>
              </a:rPr>
              <a:t>advanced </a:t>
            </a:r>
            <a:r>
              <a:rPr dirty="0" sz="2000" spc="-10">
                <a:solidFill>
                  <a:srgbClr val="FF0000"/>
                </a:solidFill>
                <a:latin typeface="Times New Roman"/>
                <a:cs typeface="Times New Roman"/>
              </a:rPr>
              <a:t>atrial </a:t>
            </a:r>
            <a:r>
              <a:rPr dirty="0" sz="2000" spc="-5">
                <a:solidFill>
                  <a:srgbClr val="FF0000"/>
                </a:solidFill>
                <a:latin typeface="Times New Roman"/>
                <a:cs typeface="Times New Roman"/>
              </a:rPr>
              <a:t>damage is</a:t>
            </a:r>
            <a:r>
              <a:rPr dirty="0" sz="2000" spc="8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FF0000"/>
                </a:solidFill>
                <a:latin typeface="Times New Roman"/>
                <a:cs typeface="Times New Roman"/>
              </a:rPr>
              <a:t>expected</a:t>
            </a:r>
            <a:r>
              <a:rPr dirty="0" sz="2000" spc="-5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</a:pPr>
            <a:r>
              <a:rPr dirty="0" sz="2000">
                <a:latin typeface="Times New Roman"/>
                <a:cs typeface="Times New Roman"/>
              </a:rPr>
              <a:t>→ </a:t>
            </a:r>
            <a:r>
              <a:rPr dirty="0" sz="2000" spc="-5">
                <a:latin typeface="Times New Roman"/>
                <a:cs typeface="Times New Roman"/>
              </a:rPr>
              <a:t>What are the </a:t>
            </a:r>
            <a:r>
              <a:rPr dirty="0" sz="2000" spc="-10">
                <a:latin typeface="Times New Roman"/>
                <a:cs typeface="Times New Roman"/>
              </a:rPr>
              <a:t>clinical </a:t>
            </a:r>
            <a:r>
              <a:rPr dirty="0" sz="2000" spc="-5">
                <a:latin typeface="Times New Roman"/>
                <a:cs typeface="Times New Roman"/>
              </a:rPr>
              <a:t>outcomes </a:t>
            </a:r>
            <a:r>
              <a:rPr dirty="0" sz="2000">
                <a:latin typeface="Times New Roman"/>
                <a:cs typeface="Times New Roman"/>
              </a:rPr>
              <a:t>when PVI </a:t>
            </a:r>
            <a:r>
              <a:rPr dirty="0" sz="2000" spc="-5">
                <a:latin typeface="Times New Roman"/>
                <a:cs typeface="Times New Roman"/>
              </a:rPr>
              <a:t>alone is performed in patients with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HFrEF?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790694" y="1637189"/>
            <a:ext cx="2434590" cy="690245"/>
          </a:xfrm>
          <a:custGeom>
            <a:avLst/>
            <a:gdLst/>
            <a:ahLst/>
            <a:cxnLst/>
            <a:rect l="l" t="t" r="r" b="b"/>
            <a:pathLst>
              <a:path w="2434590" h="690244">
                <a:moveTo>
                  <a:pt x="1217251" y="0"/>
                </a:moveTo>
                <a:lnTo>
                  <a:pt x="1145729" y="585"/>
                </a:lnTo>
                <a:lnTo>
                  <a:pt x="1075294" y="2321"/>
                </a:lnTo>
                <a:lnTo>
                  <a:pt x="1006062" y="5174"/>
                </a:lnTo>
                <a:lnTo>
                  <a:pt x="938147" y="9112"/>
                </a:lnTo>
                <a:lnTo>
                  <a:pt x="871662" y="14103"/>
                </a:lnTo>
                <a:lnTo>
                  <a:pt x="806723" y="20114"/>
                </a:lnTo>
                <a:lnTo>
                  <a:pt x="743442" y="27113"/>
                </a:lnTo>
                <a:lnTo>
                  <a:pt x="681935" y="35068"/>
                </a:lnTo>
                <a:lnTo>
                  <a:pt x="622315" y="43947"/>
                </a:lnTo>
                <a:lnTo>
                  <a:pt x="564697" y="53716"/>
                </a:lnTo>
                <a:lnTo>
                  <a:pt x="509195" y="64344"/>
                </a:lnTo>
                <a:lnTo>
                  <a:pt x="455922" y="75798"/>
                </a:lnTo>
                <a:lnTo>
                  <a:pt x="404994" y="88046"/>
                </a:lnTo>
                <a:lnTo>
                  <a:pt x="356524" y="101056"/>
                </a:lnTo>
                <a:lnTo>
                  <a:pt x="310627" y="114794"/>
                </a:lnTo>
                <a:lnTo>
                  <a:pt x="267416" y="129230"/>
                </a:lnTo>
                <a:lnTo>
                  <a:pt x="227006" y="144330"/>
                </a:lnTo>
                <a:lnTo>
                  <a:pt x="189511" y="160062"/>
                </a:lnTo>
                <a:lnTo>
                  <a:pt x="155045" y="176393"/>
                </a:lnTo>
                <a:lnTo>
                  <a:pt x="95657" y="210727"/>
                </a:lnTo>
                <a:lnTo>
                  <a:pt x="49756" y="247070"/>
                </a:lnTo>
                <a:lnTo>
                  <a:pt x="18254" y="285166"/>
                </a:lnTo>
                <a:lnTo>
                  <a:pt x="2066" y="324754"/>
                </a:lnTo>
                <a:lnTo>
                  <a:pt x="0" y="345027"/>
                </a:lnTo>
                <a:lnTo>
                  <a:pt x="2066" y="365300"/>
                </a:lnTo>
                <a:lnTo>
                  <a:pt x="18254" y="404888"/>
                </a:lnTo>
                <a:lnTo>
                  <a:pt x="49756" y="442983"/>
                </a:lnTo>
                <a:lnTo>
                  <a:pt x="95657" y="479327"/>
                </a:lnTo>
                <a:lnTo>
                  <a:pt x="155045" y="513660"/>
                </a:lnTo>
                <a:lnTo>
                  <a:pt x="189511" y="529992"/>
                </a:lnTo>
                <a:lnTo>
                  <a:pt x="227006" y="545724"/>
                </a:lnTo>
                <a:lnTo>
                  <a:pt x="267416" y="560824"/>
                </a:lnTo>
                <a:lnTo>
                  <a:pt x="310627" y="575259"/>
                </a:lnTo>
                <a:lnTo>
                  <a:pt x="356524" y="588998"/>
                </a:lnTo>
                <a:lnTo>
                  <a:pt x="404994" y="602007"/>
                </a:lnTo>
                <a:lnTo>
                  <a:pt x="455922" y="614255"/>
                </a:lnTo>
                <a:lnTo>
                  <a:pt x="509195" y="625710"/>
                </a:lnTo>
                <a:lnTo>
                  <a:pt x="564697" y="636337"/>
                </a:lnTo>
                <a:lnTo>
                  <a:pt x="622315" y="646107"/>
                </a:lnTo>
                <a:lnTo>
                  <a:pt x="681935" y="654985"/>
                </a:lnTo>
                <a:lnTo>
                  <a:pt x="743442" y="662940"/>
                </a:lnTo>
                <a:lnTo>
                  <a:pt x="806723" y="669939"/>
                </a:lnTo>
                <a:lnTo>
                  <a:pt x="871662" y="675951"/>
                </a:lnTo>
                <a:lnTo>
                  <a:pt x="938147" y="680942"/>
                </a:lnTo>
                <a:lnTo>
                  <a:pt x="1006062" y="684880"/>
                </a:lnTo>
                <a:lnTo>
                  <a:pt x="1075294" y="687733"/>
                </a:lnTo>
                <a:lnTo>
                  <a:pt x="1145729" y="689468"/>
                </a:lnTo>
                <a:lnTo>
                  <a:pt x="1217251" y="690054"/>
                </a:lnTo>
                <a:lnTo>
                  <a:pt x="1288774" y="689468"/>
                </a:lnTo>
                <a:lnTo>
                  <a:pt x="1359209" y="687733"/>
                </a:lnTo>
                <a:lnTo>
                  <a:pt x="1428441" y="684880"/>
                </a:lnTo>
                <a:lnTo>
                  <a:pt x="1496356" y="680942"/>
                </a:lnTo>
                <a:lnTo>
                  <a:pt x="1562841" y="675951"/>
                </a:lnTo>
                <a:lnTo>
                  <a:pt x="1627780" y="669939"/>
                </a:lnTo>
                <a:lnTo>
                  <a:pt x="1691061" y="662940"/>
                </a:lnTo>
                <a:lnTo>
                  <a:pt x="1752568" y="654985"/>
                </a:lnTo>
                <a:lnTo>
                  <a:pt x="1812187" y="646107"/>
                </a:lnTo>
                <a:lnTo>
                  <a:pt x="1869806" y="636337"/>
                </a:lnTo>
                <a:lnTo>
                  <a:pt x="1925308" y="625710"/>
                </a:lnTo>
                <a:lnTo>
                  <a:pt x="1978580" y="614255"/>
                </a:lnTo>
                <a:lnTo>
                  <a:pt x="2029508" y="602007"/>
                </a:lnTo>
                <a:lnTo>
                  <a:pt x="2077978" y="588998"/>
                </a:lnTo>
                <a:lnTo>
                  <a:pt x="2123876" y="575259"/>
                </a:lnTo>
                <a:lnTo>
                  <a:pt x="2167087" y="560824"/>
                </a:lnTo>
                <a:lnTo>
                  <a:pt x="2207497" y="545724"/>
                </a:lnTo>
                <a:lnTo>
                  <a:pt x="2244992" y="529992"/>
                </a:lnTo>
                <a:lnTo>
                  <a:pt x="2279458" y="513660"/>
                </a:lnTo>
                <a:lnTo>
                  <a:pt x="2338845" y="479327"/>
                </a:lnTo>
                <a:lnTo>
                  <a:pt x="2384747" y="442983"/>
                </a:lnTo>
                <a:lnTo>
                  <a:pt x="2416248" y="404888"/>
                </a:lnTo>
                <a:lnTo>
                  <a:pt x="2432437" y="365300"/>
                </a:lnTo>
                <a:lnTo>
                  <a:pt x="2434503" y="345027"/>
                </a:lnTo>
                <a:lnTo>
                  <a:pt x="2432437" y="324754"/>
                </a:lnTo>
                <a:lnTo>
                  <a:pt x="2416248" y="285166"/>
                </a:lnTo>
                <a:lnTo>
                  <a:pt x="2384747" y="247070"/>
                </a:lnTo>
                <a:lnTo>
                  <a:pt x="2338845" y="210727"/>
                </a:lnTo>
                <a:lnTo>
                  <a:pt x="2279458" y="176393"/>
                </a:lnTo>
                <a:lnTo>
                  <a:pt x="2244992" y="160062"/>
                </a:lnTo>
                <a:lnTo>
                  <a:pt x="2207497" y="144330"/>
                </a:lnTo>
                <a:lnTo>
                  <a:pt x="2167087" y="129230"/>
                </a:lnTo>
                <a:lnTo>
                  <a:pt x="2123876" y="114794"/>
                </a:lnTo>
                <a:lnTo>
                  <a:pt x="2077978" y="101056"/>
                </a:lnTo>
                <a:lnTo>
                  <a:pt x="2029508" y="88046"/>
                </a:lnTo>
                <a:lnTo>
                  <a:pt x="1978580" y="75798"/>
                </a:lnTo>
                <a:lnTo>
                  <a:pt x="1925308" y="64344"/>
                </a:lnTo>
                <a:lnTo>
                  <a:pt x="1869806" y="53716"/>
                </a:lnTo>
                <a:lnTo>
                  <a:pt x="1812187" y="43947"/>
                </a:lnTo>
                <a:lnTo>
                  <a:pt x="1752568" y="35068"/>
                </a:lnTo>
                <a:lnTo>
                  <a:pt x="1691061" y="27113"/>
                </a:lnTo>
                <a:lnTo>
                  <a:pt x="1627780" y="20114"/>
                </a:lnTo>
                <a:lnTo>
                  <a:pt x="1562841" y="14103"/>
                </a:lnTo>
                <a:lnTo>
                  <a:pt x="1496356" y="9112"/>
                </a:lnTo>
                <a:lnTo>
                  <a:pt x="1428441" y="5174"/>
                </a:lnTo>
                <a:lnTo>
                  <a:pt x="1359209" y="2321"/>
                </a:lnTo>
                <a:lnTo>
                  <a:pt x="1288774" y="585"/>
                </a:lnTo>
                <a:lnTo>
                  <a:pt x="121725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790694" y="1637189"/>
            <a:ext cx="2434590" cy="690245"/>
          </a:xfrm>
          <a:custGeom>
            <a:avLst/>
            <a:gdLst/>
            <a:ahLst/>
            <a:cxnLst/>
            <a:rect l="l" t="t" r="r" b="b"/>
            <a:pathLst>
              <a:path w="2434590" h="690244">
                <a:moveTo>
                  <a:pt x="0" y="345027"/>
                </a:moveTo>
                <a:lnTo>
                  <a:pt x="8189" y="304790"/>
                </a:lnTo>
                <a:lnTo>
                  <a:pt x="32148" y="265915"/>
                </a:lnTo>
                <a:lnTo>
                  <a:pt x="70964" y="228663"/>
                </a:lnTo>
                <a:lnTo>
                  <a:pt x="123722" y="193293"/>
                </a:lnTo>
                <a:lnTo>
                  <a:pt x="189511" y="160062"/>
                </a:lnTo>
                <a:lnTo>
                  <a:pt x="227006" y="144330"/>
                </a:lnTo>
                <a:lnTo>
                  <a:pt x="267416" y="129230"/>
                </a:lnTo>
                <a:lnTo>
                  <a:pt x="310627" y="114794"/>
                </a:lnTo>
                <a:lnTo>
                  <a:pt x="356524" y="101056"/>
                </a:lnTo>
                <a:lnTo>
                  <a:pt x="404994" y="88046"/>
                </a:lnTo>
                <a:lnTo>
                  <a:pt x="455922" y="75798"/>
                </a:lnTo>
                <a:lnTo>
                  <a:pt x="509194" y="64344"/>
                </a:lnTo>
                <a:lnTo>
                  <a:pt x="564697" y="53716"/>
                </a:lnTo>
                <a:lnTo>
                  <a:pt x="622315" y="43947"/>
                </a:lnTo>
                <a:lnTo>
                  <a:pt x="681934" y="35068"/>
                </a:lnTo>
                <a:lnTo>
                  <a:pt x="743442" y="27113"/>
                </a:lnTo>
                <a:lnTo>
                  <a:pt x="806722" y="20114"/>
                </a:lnTo>
                <a:lnTo>
                  <a:pt x="871662" y="14103"/>
                </a:lnTo>
                <a:lnTo>
                  <a:pt x="938146" y="9112"/>
                </a:lnTo>
                <a:lnTo>
                  <a:pt x="1006061" y="5174"/>
                </a:lnTo>
                <a:lnTo>
                  <a:pt x="1075293" y="2321"/>
                </a:lnTo>
                <a:lnTo>
                  <a:pt x="1145728" y="585"/>
                </a:lnTo>
                <a:lnTo>
                  <a:pt x="1217251" y="0"/>
                </a:lnTo>
                <a:lnTo>
                  <a:pt x="1288773" y="585"/>
                </a:lnTo>
                <a:lnTo>
                  <a:pt x="1359208" y="2321"/>
                </a:lnTo>
                <a:lnTo>
                  <a:pt x="1428440" y="5174"/>
                </a:lnTo>
                <a:lnTo>
                  <a:pt x="1496355" y="9112"/>
                </a:lnTo>
                <a:lnTo>
                  <a:pt x="1562840" y="14103"/>
                </a:lnTo>
                <a:lnTo>
                  <a:pt x="1627780" y="20114"/>
                </a:lnTo>
                <a:lnTo>
                  <a:pt x="1691060" y="27113"/>
                </a:lnTo>
                <a:lnTo>
                  <a:pt x="1752567" y="35068"/>
                </a:lnTo>
                <a:lnTo>
                  <a:pt x="1812187" y="43947"/>
                </a:lnTo>
                <a:lnTo>
                  <a:pt x="1869805" y="53716"/>
                </a:lnTo>
                <a:lnTo>
                  <a:pt x="1925307" y="64344"/>
                </a:lnTo>
                <a:lnTo>
                  <a:pt x="1978580" y="75798"/>
                </a:lnTo>
                <a:lnTo>
                  <a:pt x="2029508" y="88046"/>
                </a:lnTo>
                <a:lnTo>
                  <a:pt x="2077978" y="101056"/>
                </a:lnTo>
                <a:lnTo>
                  <a:pt x="2123875" y="114794"/>
                </a:lnTo>
                <a:lnTo>
                  <a:pt x="2167086" y="129230"/>
                </a:lnTo>
                <a:lnTo>
                  <a:pt x="2207496" y="144330"/>
                </a:lnTo>
                <a:lnTo>
                  <a:pt x="2244991" y="160062"/>
                </a:lnTo>
                <a:lnTo>
                  <a:pt x="2279457" y="176394"/>
                </a:lnTo>
                <a:lnTo>
                  <a:pt x="2338845" y="210727"/>
                </a:lnTo>
                <a:lnTo>
                  <a:pt x="2384746" y="247070"/>
                </a:lnTo>
                <a:lnTo>
                  <a:pt x="2416248" y="285166"/>
                </a:lnTo>
                <a:lnTo>
                  <a:pt x="2432436" y="324754"/>
                </a:lnTo>
                <a:lnTo>
                  <a:pt x="2434503" y="345027"/>
                </a:lnTo>
                <a:lnTo>
                  <a:pt x="2432436" y="365300"/>
                </a:lnTo>
                <a:lnTo>
                  <a:pt x="2416248" y="404888"/>
                </a:lnTo>
                <a:lnTo>
                  <a:pt x="2384746" y="442984"/>
                </a:lnTo>
                <a:lnTo>
                  <a:pt x="2338845" y="479327"/>
                </a:lnTo>
                <a:lnTo>
                  <a:pt x="2279457" y="513660"/>
                </a:lnTo>
                <a:lnTo>
                  <a:pt x="2244991" y="529992"/>
                </a:lnTo>
                <a:lnTo>
                  <a:pt x="2207496" y="545724"/>
                </a:lnTo>
                <a:lnTo>
                  <a:pt x="2167086" y="560824"/>
                </a:lnTo>
                <a:lnTo>
                  <a:pt x="2123875" y="575260"/>
                </a:lnTo>
                <a:lnTo>
                  <a:pt x="2077978" y="588998"/>
                </a:lnTo>
                <a:lnTo>
                  <a:pt x="2029508" y="602008"/>
                </a:lnTo>
                <a:lnTo>
                  <a:pt x="1978580" y="614256"/>
                </a:lnTo>
                <a:lnTo>
                  <a:pt x="1925307" y="625710"/>
                </a:lnTo>
                <a:lnTo>
                  <a:pt x="1869805" y="636338"/>
                </a:lnTo>
                <a:lnTo>
                  <a:pt x="1812187" y="646107"/>
                </a:lnTo>
                <a:lnTo>
                  <a:pt x="1752567" y="654986"/>
                </a:lnTo>
                <a:lnTo>
                  <a:pt x="1691060" y="662941"/>
                </a:lnTo>
                <a:lnTo>
                  <a:pt x="1627780" y="669940"/>
                </a:lnTo>
                <a:lnTo>
                  <a:pt x="1562840" y="675951"/>
                </a:lnTo>
                <a:lnTo>
                  <a:pt x="1496355" y="680942"/>
                </a:lnTo>
                <a:lnTo>
                  <a:pt x="1428440" y="684880"/>
                </a:lnTo>
                <a:lnTo>
                  <a:pt x="1359208" y="687733"/>
                </a:lnTo>
                <a:lnTo>
                  <a:pt x="1288773" y="689469"/>
                </a:lnTo>
                <a:lnTo>
                  <a:pt x="1217251" y="690055"/>
                </a:lnTo>
                <a:lnTo>
                  <a:pt x="1145728" y="689469"/>
                </a:lnTo>
                <a:lnTo>
                  <a:pt x="1075293" y="687733"/>
                </a:lnTo>
                <a:lnTo>
                  <a:pt x="1006061" y="684880"/>
                </a:lnTo>
                <a:lnTo>
                  <a:pt x="938146" y="680942"/>
                </a:lnTo>
                <a:lnTo>
                  <a:pt x="871662" y="675951"/>
                </a:lnTo>
                <a:lnTo>
                  <a:pt x="806722" y="669940"/>
                </a:lnTo>
                <a:lnTo>
                  <a:pt x="743442" y="662941"/>
                </a:lnTo>
                <a:lnTo>
                  <a:pt x="681934" y="654986"/>
                </a:lnTo>
                <a:lnTo>
                  <a:pt x="622315" y="646107"/>
                </a:lnTo>
                <a:lnTo>
                  <a:pt x="564697" y="636338"/>
                </a:lnTo>
                <a:lnTo>
                  <a:pt x="509194" y="625710"/>
                </a:lnTo>
                <a:lnTo>
                  <a:pt x="455922" y="614256"/>
                </a:lnTo>
                <a:lnTo>
                  <a:pt x="404994" y="602008"/>
                </a:lnTo>
                <a:lnTo>
                  <a:pt x="356524" y="588998"/>
                </a:lnTo>
                <a:lnTo>
                  <a:pt x="310627" y="575260"/>
                </a:lnTo>
                <a:lnTo>
                  <a:pt x="267416" y="560824"/>
                </a:lnTo>
                <a:lnTo>
                  <a:pt x="227006" y="545724"/>
                </a:lnTo>
                <a:lnTo>
                  <a:pt x="189511" y="529992"/>
                </a:lnTo>
                <a:lnTo>
                  <a:pt x="155045" y="513660"/>
                </a:lnTo>
                <a:lnTo>
                  <a:pt x="95657" y="479327"/>
                </a:lnTo>
                <a:lnTo>
                  <a:pt x="49756" y="442984"/>
                </a:lnTo>
                <a:lnTo>
                  <a:pt x="18254" y="404888"/>
                </a:lnTo>
                <a:lnTo>
                  <a:pt x="2066" y="365300"/>
                </a:lnTo>
                <a:lnTo>
                  <a:pt x="0" y="345027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422054" y="2222004"/>
            <a:ext cx="727710" cy="398780"/>
          </a:xfrm>
          <a:custGeom>
            <a:avLst/>
            <a:gdLst/>
            <a:ahLst/>
            <a:cxnLst/>
            <a:rect l="l" t="t" r="r" b="b"/>
            <a:pathLst>
              <a:path w="727710" h="398780">
                <a:moveTo>
                  <a:pt x="48756" y="328463"/>
                </a:moveTo>
                <a:lnTo>
                  <a:pt x="0" y="398326"/>
                </a:lnTo>
                <a:lnTo>
                  <a:pt x="85144" y="395413"/>
                </a:lnTo>
                <a:lnTo>
                  <a:pt x="72521" y="372187"/>
                </a:lnTo>
                <a:lnTo>
                  <a:pt x="58065" y="372187"/>
                </a:lnTo>
                <a:lnTo>
                  <a:pt x="53517" y="363819"/>
                </a:lnTo>
                <a:lnTo>
                  <a:pt x="64676" y="357754"/>
                </a:lnTo>
                <a:lnTo>
                  <a:pt x="48756" y="328463"/>
                </a:lnTo>
                <a:close/>
              </a:path>
              <a:path w="727710" h="398780">
                <a:moveTo>
                  <a:pt x="64676" y="357754"/>
                </a:moveTo>
                <a:lnTo>
                  <a:pt x="53517" y="363819"/>
                </a:lnTo>
                <a:lnTo>
                  <a:pt x="58065" y="372187"/>
                </a:lnTo>
                <a:lnTo>
                  <a:pt x="69224" y="366122"/>
                </a:lnTo>
                <a:lnTo>
                  <a:pt x="64676" y="357754"/>
                </a:lnTo>
                <a:close/>
              </a:path>
              <a:path w="727710" h="398780">
                <a:moveTo>
                  <a:pt x="69224" y="366122"/>
                </a:moveTo>
                <a:lnTo>
                  <a:pt x="58065" y="372187"/>
                </a:lnTo>
                <a:lnTo>
                  <a:pt x="72521" y="372187"/>
                </a:lnTo>
                <a:lnTo>
                  <a:pt x="69224" y="366122"/>
                </a:lnTo>
                <a:close/>
              </a:path>
              <a:path w="727710" h="398780">
                <a:moveTo>
                  <a:pt x="722890" y="0"/>
                </a:moveTo>
                <a:lnTo>
                  <a:pt x="64676" y="357754"/>
                </a:lnTo>
                <a:lnTo>
                  <a:pt x="69224" y="366122"/>
                </a:lnTo>
                <a:lnTo>
                  <a:pt x="727438" y="8368"/>
                </a:lnTo>
                <a:lnTo>
                  <a:pt x="7228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866533" y="2221933"/>
            <a:ext cx="783590" cy="396875"/>
          </a:xfrm>
          <a:custGeom>
            <a:avLst/>
            <a:gdLst/>
            <a:ahLst/>
            <a:cxnLst/>
            <a:rect l="l" t="t" r="r" b="b"/>
            <a:pathLst>
              <a:path w="783590" h="396875">
                <a:moveTo>
                  <a:pt x="713218" y="366858"/>
                </a:moveTo>
                <a:lnTo>
                  <a:pt x="698251" y="396647"/>
                </a:lnTo>
                <a:lnTo>
                  <a:pt x="783445" y="396814"/>
                </a:lnTo>
                <a:lnTo>
                  <a:pt x="765328" y="372560"/>
                </a:lnTo>
                <a:lnTo>
                  <a:pt x="724566" y="372560"/>
                </a:lnTo>
                <a:lnTo>
                  <a:pt x="713218" y="366858"/>
                </a:lnTo>
                <a:close/>
              </a:path>
              <a:path w="783590" h="396875">
                <a:moveTo>
                  <a:pt x="717493" y="358348"/>
                </a:moveTo>
                <a:lnTo>
                  <a:pt x="713218" y="366858"/>
                </a:lnTo>
                <a:lnTo>
                  <a:pt x="724566" y="372560"/>
                </a:lnTo>
                <a:lnTo>
                  <a:pt x="728842" y="364050"/>
                </a:lnTo>
                <a:lnTo>
                  <a:pt x="717493" y="358348"/>
                </a:lnTo>
                <a:close/>
              </a:path>
              <a:path w="783590" h="396875">
                <a:moveTo>
                  <a:pt x="732461" y="328559"/>
                </a:moveTo>
                <a:lnTo>
                  <a:pt x="717493" y="358348"/>
                </a:lnTo>
                <a:lnTo>
                  <a:pt x="728842" y="364050"/>
                </a:lnTo>
                <a:lnTo>
                  <a:pt x="724566" y="372560"/>
                </a:lnTo>
                <a:lnTo>
                  <a:pt x="765328" y="372560"/>
                </a:lnTo>
                <a:lnTo>
                  <a:pt x="732461" y="328559"/>
                </a:lnTo>
                <a:close/>
              </a:path>
              <a:path w="783590" h="396875">
                <a:moveTo>
                  <a:pt x="4276" y="0"/>
                </a:moveTo>
                <a:lnTo>
                  <a:pt x="0" y="8510"/>
                </a:lnTo>
                <a:lnTo>
                  <a:pt x="713218" y="366858"/>
                </a:lnTo>
                <a:lnTo>
                  <a:pt x="717493" y="358348"/>
                </a:lnTo>
                <a:lnTo>
                  <a:pt x="42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594793" y="2921149"/>
            <a:ext cx="76200" cy="2324735"/>
          </a:xfrm>
          <a:custGeom>
            <a:avLst/>
            <a:gdLst/>
            <a:ahLst/>
            <a:cxnLst/>
            <a:rect l="l" t="t" r="r" b="b"/>
            <a:pathLst>
              <a:path w="76200" h="2324735">
                <a:moveTo>
                  <a:pt x="33337" y="2248249"/>
                </a:moveTo>
                <a:lnTo>
                  <a:pt x="0" y="2248249"/>
                </a:lnTo>
                <a:lnTo>
                  <a:pt x="38100" y="2324449"/>
                </a:lnTo>
                <a:lnTo>
                  <a:pt x="69847" y="2260954"/>
                </a:lnTo>
                <a:lnTo>
                  <a:pt x="33337" y="2260954"/>
                </a:lnTo>
                <a:lnTo>
                  <a:pt x="33337" y="2248249"/>
                </a:lnTo>
                <a:close/>
              </a:path>
              <a:path w="76200" h="2324735">
                <a:moveTo>
                  <a:pt x="42861" y="0"/>
                </a:moveTo>
                <a:lnTo>
                  <a:pt x="33336" y="0"/>
                </a:lnTo>
                <a:lnTo>
                  <a:pt x="33337" y="2260954"/>
                </a:lnTo>
                <a:lnTo>
                  <a:pt x="42862" y="2260954"/>
                </a:lnTo>
                <a:lnTo>
                  <a:pt x="42861" y="0"/>
                </a:lnTo>
                <a:close/>
              </a:path>
              <a:path w="76200" h="2324735">
                <a:moveTo>
                  <a:pt x="76200" y="2248249"/>
                </a:moveTo>
                <a:lnTo>
                  <a:pt x="42862" y="2248249"/>
                </a:lnTo>
                <a:lnTo>
                  <a:pt x="42862" y="2260954"/>
                </a:lnTo>
                <a:lnTo>
                  <a:pt x="69847" y="2260954"/>
                </a:lnTo>
                <a:lnTo>
                  <a:pt x="76200" y="22482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2342672" y="1871979"/>
            <a:ext cx="1270000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-5">
                <a:latin typeface="Times New Roman"/>
                <a:cs typeface="Times New Roman"/>
              </a:rPr>
              <a:t>R</a:t>
            </a:r>
            <a:r>
              <a:rPr dirty="0" sz="1600">
                <a:latin typeface="Times New Roman"/>
                <a:cs typeface="Times New Roman"/>
              </a:rPr>
              <a:t>ando</a:t>
            </a:r>
            <a:r>
              <a:rPr dirty="0" sz="1600" spc="5">
                <a:latin typeface="Times New Roman"/>
                <a:cs typeface="Times New Roman"/>
              </a:rPr>
              <a:t>mi</a:t>
            </a:r>
            <a:r>
              <a:rPr dirty="0" sz="1600">
                <a:latin typeface="Times New Roman"/>
                <a:cs typeface="Times New Roman"/>
              </a:rPr>
              <a:t>za</a:t>
            </a:r>
            <a:r>
              <a:rPr dirty="0" sz="1600" spc="5">
                <a:latin typeface="Times New Roman"/>
                <a:cs typeface="Times New Roman"/>
              </a:rPr>
              <a:t>ti</a:t>
            </a:r>
            <a:r>
              <a:rPr dirty="0" sz="1600">
                <a:latin typeface="Times New Roman"/>
                <a:cs typeface="Times New Roman"/>
              </a:rPr>
              <a:t>on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26645" y="1073403"/>
            <a:ext cx="760730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Subjects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502542" y="2679700"/>
            <a:ext cx="976630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1600" spc="-2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Trial</a:t>
            </a:r>
            <a:r>
              <a:rPr dirty="0" u="sng" sz="1600" spc="-15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Arms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406089" y="2921149"/>
            <a:ext cx="76200" cy="2324735"/>
          </a:xfrm>
          <a:custGeom>
            <a:avLst/>
            <a:gdLst/>
            <a:ahLst/>
            <a:cxnLst/>
            <a:rect l="l" t="t" r="r" b="b"/>
            <a:pathLst>
              <a:path w="76200" h="2324735">
                <a:moveTo>
                  <a:pt x="33337" y="2248249"/>
                </a:moveTo>
                <a:lnTo>
                  <a:pt x="0" y="2248249"/>
                </a:lnTo>
                <a:lnTo>
                  <a:pt x="38100" y="2324449"/>
                </a:lnTo>
                <a:lnTo>
                  <a:pt x="69847" y="2260954"/>
                </a:lnTo>
                <a:lnTo>
                  <a:pt x="33337" y="2260954"/>
                </a:lnTo>
                <a:lnTo>
                  <a:pt x="33337" y="2248249"/>
                </a:lnTo>
                <a:close/>
              </a:path>
              <a:path w="76200" h="2324735">
                <a:moveTo>
                  <a:pt x="42861" y="0"/>
                </a:moveTo>
                <a:lnTo>
                  <a:pt x="33336" y="0"/>
                </a:lnTo>
                <a:lnTo>
                  <a:pt x="33337" y="2260954"/>
                </a:lnTo>
                <a:lnTo>
                  <a:pt x="42862" y="2260954"/>
                </a:lnTo>
                <a:lnTo>
                  <a:pt x="42861" y="0"/>
                </a:lnTo>
                <a:close/>
              </a:path>
              <a:path w="76200" h="2324735">
                <a:moveTo>
                  <a:pt x="76200" y="2248249"/>
                </a:moveTo>
                <a:lnTo>
                  <a:pt x="42862" y="2248249"/>
                </a:lnTo>
                <a:lnTo>
                  <a:pt x="42862" y="2260954"/>
                </a:lnTo>
                <a:lnTo>
                  <a:pt x="69847" y="2260954"/>
                </a:lnTo>
                <a:lnTo>
                  <a:pt x="76200" y="22482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5111874" y="999484"/>
            <a:ext cx="3799204" cy="3390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</a:ln>
        </p:spPr>
        <p:txBody>
          <a:bodyPr wrap="square" lIns="0" tIns="3175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250"/>
              </a:spcBef>
            </a:pPr>
            <a:r>
              <a:rPr dirty="0" sz="1600">
                <a:latin typeface="Times New Roman"/>
                <a:cs typeface="Times New Roman"/>
              </a:rPr>
              <a:t>Patients with </a:t>
            </a:r>
            <a:r>
              <a:rPr dirty="0" sz="1600" spc="-5">
                <a:latin typeface="Times New Roman"/>
                <a:cs typeface="Times New Roman"/>
              </a:rPr>
              <a:t>AF </a:t>
            </a:r>
            <a:r>
              <a:rPr dirty="0" sz="1600">
                <a:latin typeface="Times New Roman"/>
                <a:cs typeface="Times New Roman"/>
              </a:rPr>
              <a:t>and </a:t>
            </a:r>
            <a:r>
              <a:rPr dirty="0" sz="1600" spc="-45">
                <a:latin typeface="Times New Roman"/>
                <a:cs typeface="Times New Roman"/>
              </a:rPr>
              <a:t>LVEF</a:t>
            </a:r>
            <a:r>
              <a:rPr dirty="0" sz="1600" spc="-114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≤40%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255009" y="2537006"/>
            <a:ext cx="2635250" cy="5848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</a:ln>
        </p:spPr>
        <p:txBody>
          <a:bodyPr wrap="square" lIns="0" tIns="24130" rIns="0" bIns="0" rtlCol="0" vert="horz">
            <a:spAutoFit/>
          </a:bodyPr>
          <a:lstStyle/>
          <a:p>
            <a:pPr marL="1034415" marR="557530" indent="-469265">
              <a:lnSpc>
                <a:spcPct val="103800"/>
              </a:lnSpc>
              <a:spcBef>
                <a:spcPts val="190"/>
              </a:spcBef>
            </a:pPr>
            <a:r>
              <a:rPr dirty="0" sz="1600" spc="-5">
                <a:latin typeface="Times New Roman"/>
                <a:cs typeface="Times New Roman"/>
              </a:rPr>
              <a:t>CB </a:t>
            </a:r>
            <a:r>
              <a:rPr dirty="0" sz="1600">
                <a:latin typeface="Times New Roman"/>
                <a:cs typeface="Times New Roman"/>
              </a:rPr>
              <a:t>ablation</a:t>
            </a:r>
            <a:r>
              <a:rPr dirty="0" sz="1600" spc="-8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group  N =</a:t>
            </a:r>
            <a:r>
              <a:rPr dirty="0" sz="1600" spc="-35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55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205041" y="2538686"/>
            <a:ext cx="2651125" cy="5848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</a:ln>
        </p:spPr>
        <p:txBody>
          <a:bodyPr wrap="square" lIns="0" tIns="19685" rIns="0" bIns="0" rtlCol="0" vert="horz">
            <a:spAutoFit/>
          </a:bodyPr>
          <a:lstStyle/>
          <a:p>
            <a:pPr marL="1042669" marR="576580" indent="-458470">
              <a:lnSpc>
                <a:spcPct val="105000"/>
              </a:lnSpc>
              <a:spcBef>
                <a:spcPts val="155"/>
              </a:spcBef>
            </a:pPr>
            <a:r>
              <a:rPr dirty="0" sz="1600" spc="-5">
                <a:latin typeface="Times New Roman"/>
                <a:cs typeface="Times New Roman"/>
              </a:rPr>
              <a:t>RF </a:t>
            </a:r>
            <a:r>
              <a:rPr dirty="0" sz="1600">
                <a:latin typeface="Times New Roman"/>
                <a:cs typeface="Times New Roman"/>
              </a:rPr>
              <a:t>ablation</a:t>
            </a:r>
            <a:r>
              <a:rPr dirty="0" sz="1600" spc="-8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group  N =</a:t>
            </a:r>
            <a:r>
              <a:rPr dirty="0" sz="1600" spc="-35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55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613708" y="3408172"/>
            <a:ext cx="884555" cy="522605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 marL="29209" marR="5080" indent="-17145">
              <a:lnSpc>
                <a:spcPct val="103699"/>
              </a:lnSpc>
              <a:spcBef>
                <a:spcPts val="25"/>
              </a:spcBef>
            </a:pPr>
            <a:r>
              <a:rPr dirty="0" sz="1600" spc="-5">
                <a:latin typeface="Times New Roman"/>
                <a:cs typeface="Times New Roman"/>
              </a:rPr>
              <a:t>S</a:t>
            </a:r>
            <a:r>
              <a:rPr dirty="0" sz="1600">
                <a:latin typeface="Times New Roman"/>
                <a:cs typeface="Times New Roman"/>
              </a:rPr>
              <a:t>econdary  Endpoints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255009" y="3387192"/>
            <a:ext cx="5600700" cy="5848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</a:ln>
        </p:spPr>
        <p:txBody>
          <a:bodyPr wrap="square" lIns="0" tIns="24765" rIns="0" bIns="0" rtlCol="0" vert="horz">
            <a:spAutoFit/>
          </a:bodyPr>
          <a:lstStyle/>
          <a:p>
            <a:pPr marL="1047115" marR="1039494" indent="294005">
              <a:lnSpc>
                <a:spcPct val="103699"/>
              </a:lnSpc>
              <a:spcBef>
                <a:spcPts val="195"/>
              </a:spcBef>
            </a:pPr>
            <a:r>
              <a:rPr dirty="0" sz="1600" spc="-5">
                <a:latin typeface="Times New Roman"/>
                <a:cs typeface="Times New Roman"/>
              </a:rPr>
              <a:t>Procedural </a:t>
            </a:r>
            <a:r>
              <a:rPr dirty="0" sz="1600">
                <a:latin typeface="Times New Roman"/>
                <a:cs typeface="Times New Roman"/>
              </a:rPr>
              <a:t>time, Complication rate,  </a:t>
            </a:r>
            <a:r>
              <a:rPr dirty="0" sz="1600" spc="-5">
                <a:latin typeface="Times New Roman"/>
                <a:cs typeface="Times New Roman"/>
              </a:rPr>
              <a:t>LA </a:t>
            </a:r>
            <a:r>
              <a:rPr dirty="0" sz="1600">
                <a:latin typeface="Times New Roman"/>
                <a:cs typeface="Times New Roman"/>
              </a:rPr>
              <a:t>pressure measured before and after</a:t>
            </a:r>
            <a:r>
              <a:rPr dirty="0" sz="1600" spc="-8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CA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202253" y="1814067"/>
            <a:ext cx="1581150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>
                <a:latin typeface="Times New Roman"/>
                <a:cs typeface="Times New Roman"/>
              </a:rPr>
              <a:t>Randomization</a:t>
            </a:r>
            <a:r>
              <a:rPr dirty="0" sz="1600" spc="-65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1:1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517184" y="4465828"/>
            <a:ext cx="87312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-5">
                <a:latin typeface="Times New Roman"/>
                <a:cs typeface="Times New Roman"/>
              </a:rPr>
              <a:t>Follow-up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232898" y="4445065"/>
            <a:ext cx="5600700" cy="33909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33020" rIns="0" bIns="0" rtlCol="0" vert="horz">
            <a:spAutoFit/>
          </a:bodyPr>
          <a:lstStyle/>
          <a:p>
            <a:pPr marL="121285">
              <a:lnSpc>
                <a:spcPct val="100000"/>
              </a:lnSpc>
              <a:spcBef>
                <a:spcPts val="260"/>
              </a:spcBef>
            </a:pPr>
            <a:r>
              <a:rPr dirty="0" sz="1600">
                <a:latin typeface="Times New Roman"/>
                <a:cs typeface="Times New Roman"/>
              </a:rPr>
              <a:t>Electrocardiograms </a:t>
            </a:r>
            <a:r>
              <a:rPr dirty="0" sz="1600" spc="-5">
                <a:latin typeface="Times New Roman"/>
                <a:cs typeface="Times New Roman"/>
              </a:rPr>
              <a:t>were </a:t>
            </a:r>
            <a:r>
              <a:rPr dirty="0" sz="1600">
                <a:latin typeface="Times New Roman"/>
                <a:cs typeface="Times New Roman"/>
              </a:rPr>
              <a:t>recorded twice daily for 1-year</a:t>
            </a:r>
            <a:r>
              <a:rPr dirty="0" sz="1600" spc="-2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post-CA</a:t>
            </a:r>
            <a:endParaRPr sz="1600">
              <a:latin typeface="Times New Roman"/>
              <a:cs typeface="Times New Roman"/>
            </a:endParaRPr>
          </a:p>
        </p:txBody>
      </p:sp>
      <p:graphicFrame>
        <p:nvGraphicFramePr>
          <p:cNvPr id="20" name="object 20"/>
          <p:cNvGraphicFramePr>
            <a:graphicFrameLocks noGrp="1"/>
          </p:cNvGraphicFramePr>
          <p:nvPr/>
        </p:nvGraphicFramePr>
        <p:xfrm>
          <a:off x="4250245" y="5240836"/>
          <a:ext cx="5615305" cy="11576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89990"/>
                <a:gridCol w="3188970"/>
                <a:gridCol w="1222375"/>
              </a:tblGrid>
              <a:tr h="338554">
                <a:tc gridSpan="3">
                  <a:txBody>
                    <a:bodyPr/>
                    <a:lstStyle/>
                    <a:p>
                      <a:pPr marL="15113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600" spc="-5" b="1">
                          <a:latin typeface="Times New Roman"/>
                          <a:cs typeface="Times New Roman"/>
                        </a:rPr>
                        <a:t>The occurrence </a:t>
                      </a:r>
                      <a:r>
                        <a:rPr dirty="0" sz="1600" b="1">
                          <a:latin typeface="Times New Roman"/>
                          <a:cs typeface="Times New Roman"/>
                        </a:rPr>
                        <a:t>of </a:t>
                      </a:r>
                      <a:r>
                        <a:rPr dirty="0" sz="1600" spc="-5" b="1">
                          <a:latin typeface="Times New Roman"/>
                          <a:cs typeface="Times New Roman"/>
                        </a:rPr>
                        <a:t>ATs </a:t>
                      </a:r>
                      <a:r>
                        <a:rPr dirty="0" sz="1600" b="1">
                          <a:latin typeface="Times New Roman"/>
                          <a:cs typeface="Times New Roman"/>
                        </a:rPr>
                        <a:t>at 1-year </a:t>
                      </a:r>
                      <a:r>
                        <a:rPr dirty="0" sz="1600">
                          <a:latin typeface="Times New Roman"/>
                          <a:cs typeface="Times New Roman"/>
                        </a:rPr>
                        <a:t>with a </a:t>
                      </a:r>
                      <a:r>
                        <a:rPr dirty="0" sz="1600" spc="-5">
                          <a:latin typeface="Times New Roman"/>
                          <a:cs typeface="Times New Roman"/>
                        </a:rPr>
                        <a:t>BP </a:t>
                      </a:r>
                      <a:r>
                        <a:rPr dirty="0" sz="1600">
                          <a:latin typeface="Times New Roman"/>
                          <a:cs typeface="Times New Roman"/>
                        </a:rPr>
                        <a:t>of 90 days</a:t>
                      </a:r>
                      <a:r>
                        <a:rPr dirty="0" sz="1600" spc="-5">
                          <a:latin typeface="Times New Roman"/>
                          <a:cs typeface="Times New Roman"/>
                        </a:rPr>
                        <a:t> post-CA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245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84775">
                <a:tc gridSpan="3">
                  <a:txBody>
                    <a:bodyPr/>
                    <a:lstStyle/>
                    <a:p>
                      <a:pPr algn="ctr">
                        <a:lnSpc>
                          <a:spcPts val="1910"/>
                        </a:lnSpc>
                        <a:spcBef>
                          <a:spcPts val="254"/>
                        </a:spcBef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Mortality, </a:t>
                      </a:r>
                      <a:r>
                        <a:rPr dirty="0" sz="1600" spc="-5">
                          <a:latin typeface="Times New Roman"/>
                          <a:cs typeface="Times New Roman"/>
                        </a:rPr>
                        <a:t>HF </a:t>
                      </a:r>
                      <a:r>
                        <a:rPr dirty="0" sz="1600">
                          <a:latin typeface="Times New Roman"/>
                          <a:cs typeface="Times New Roman"/>
                        </a:rPr>
                        <a:t>hospitalizations,</a:t>
                      </a:r>
                      <a:r>
                        <a:rPr dirty="0" sz="16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600">
                          <a:latin typeface="Times New Roman"/>
                          <a:cs typeface="Times New Roman"/>
                        </a:rPr>
                        <a:t>and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910"/>
                        </a:lnSpc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Changes </a:t>
                      </a:r>
                      <a:r>
                        <a:rPr dirty="0" sz="1600">
                          <a:latin typeface="Times New Roman"/>
                          <a:cs typeface="Times New Roman"/>
                        </a:rPr>
                        <a:t>in the </a:t>
                      </a:r>
                      <a:r>
                        <a:rPr dirty="0" sz="1600" spc="-5">
                          <a:latin typeface="Times New Roman"/>
                          <a:cs typeface="Times New Roman"/>
                        </a:rPr>
                        <a:t>LVEF, LA </a:t>
                      </a:r>
                      <a:r>
                        <a:rPr dirty="0" sz="1600">
                          <a:latin typeface="Times New Roman"/>
                          <a:cs typeface="Times New Roman"/>
                        </a:rPr>
                        <a:t>volume index, and Quality of</a:t>
                      </a:r>
                      <a:r>
                        <a:rPr dirty="0" sz="16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600">
                          <a:latin typeface="Times New Roman"/>
                          <a:cs typeface="Times New Roman"/>
                        </a:rPr>
                        <a:t>life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238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21" name="object 21"/>
          <p:cNvSpPr txBox="1"/>
          <p:nvPr/>
        </p:nvSpPr>
        <p:spPr>
          <a:xfrm>
            <a:off x="2603469" y="5169916"/>
            <a:ext cx="894715" cy="1186815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 marL="12700" marR="61594" indent="38735">
              <a:lnSpc>
                <a:spcPct val="103699"/>
              </a:lnSpc>
              <a:spcBef>
                <a:spcPts val="25"/>
              </a:spcBef>
            </a:pPr>
            <a:r>
              <a:rPr dirty="0" u="sng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Primary </a:t>
            </a:r>
            <a:r>
              <a:rPr dirty="0" sz="1600" b="1">
                <a:latin typeface="Times New Roman"/>
                <a:cs typeface="Times New Roman"/>
              </a:rPr>
              <a:t> </a:t>
            </a:r>
            <a:r>
              <a:rPr dirty="0" u="sng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Endp</a:t>
            </a:r>
            <a:r>
              <a:rPr dirty="0" u="sng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</a:t>
            </a:r>
            <a:r>
              <a:rPr dirty="0" u="sng" sz="1600" spc="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</a:t>
            </a:r>
            <a:r>
              <a:rPr dirty="0" u="sng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</a:t>
            </a:r>
            <a:r>
              <a:rPr dirty="0" u="sng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</a:t>
            </a:r>
            <a:endParaRPr sz="1600">
              <a:latin typeface="Times New Roman"/>
              <a:cs typeface="Times New Roman"/>
            </a:endParaRPr>
          </a:p>
          <a:p>
            <a:pPr marL="39370" marR="5080" indent="-17145">
              <a:lnSpc>
                <a:spcPct val="105000"/>
              </a:lnSpc>
              <a:spcBef>
                <a:spcPts val="1200"/>
              </a:spcBef>
            </a:pPr>
            <a:r>
              <a:rPr dirty="0" sz="1600" spc="-5">
                <a:latin typeface="Times New Roman"/>
                <a:cs typeface="Times New Roman"/>
              </a:rPr>
              <a:t>S</a:t>
            </a:r>
            <a:r>
              <a:rPr dirty="0" sz="1600">
                <a:latin typeface="Times New Roman"/>
                <a:cs typeface="Times New Roman"/>
              </a:rPr>
              <a:t>econdary  Endpoints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7007946" y="1338038"/>
            <a:ext cx="3810" cy="299720"/>
          </a:xfrm>
          <a:custGeom>
            <a:avLst/>
            <a:gdLst/>
            <a:ahLst/>
            <a:cxnLst/>
            <a:rect l="l" t="t" r="r" b="b"/>
            <a:pathLst>
              <a:path w="3809" h="299719">
                <a:moveTo>
                  <a:pt x="3478" y="0"/>
                </a:moveTo>
                <a:lnTo>
                  <a:pt x="0" y="29915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0" y="871764"/>
            <a:ext cx="6096000" cy="0"/>
          </a:xfrm>
          <a:custGeom>
            <a:avLst/>
            <a:gdLst/>
            <a:ahLst/>
            <a:cxnLst/>
            <a:rect l="l" t="t" r="r" b="b"/>
            <a:pathLst>
              <a:path w="6096000" h="0">
                <a:moveTo>
                  <a:pt x="0" y="0"/>
                </a:moveTo>
                <a:lnTo>
                  <a:pt x="6096000" y="1"/>
                </a:lnTo>
              </a:path>
            </a:pathLst>
          </a:custGeom>
          <a:ln w="127000">
            <a:solidFill>
              <a:srgbClr val="005B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6096000" y="871764"/>
            <a:ext cx="6096000" cy="0"/>
          </a:xfrm>
          <a:custGeom>
            <a:avLst/>
            <a:gdLst/>
            <a:ahLst/>
            <a:cxnLst/>
            <a:rect l="l" t="t" r="r" b="b"/>
            <a:pathLst>
              <a:path w="6096000" h="0">
                <a:moveTo>
                  <a:pt x="0" y="0"/>
                </a:moveTo>
                <a:lnTo>
                  <a:pt x="6096000" y="1"/>
                </a:lnTo>
              </a:path>
            </a:pathLst>
          </a:custGeom>
          <a:ln w="127000">
            <a:solidFill>
              <a:srgbClr val="D0121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>
            <a:spLocks noGrp="1"/>
          </p:cNvSpPr>
          <p:nvPr>
            <p:ph type="title"/>
          </p:nvPr>
        </p:nvSpPr>
        <p:spPr>
          <a:xfrm>
            <a:off x="2465420" y="114807"/>
            <a:ext cx="7068184" cy="5892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700" spc="5"/>
              <a:t>Flow </a:t>
            </a:r>
            <a:r>
              <a:rPr dirty="0" sz="3700" spc="10"/>
              <a:t>Chart </a:t>
            </a:r>
            <a:r>
              <a:rPr dirty="0" sz="3700" spc="5"/>
              <a:t>of the </a:t>
            </a:r>
            <a:r>
              <a:rPr dirty="0" sz="3700" spc="10"/>
              <a:t>CRABL-HF</a:t>
            </a:r>
            <a:r>
              <a:rPr dirty="0" sz="3700" spc="85"/>
              <a:t> </a:t>
            </a:r>
            <a:r>
              <a:rPr dirty="0" sz="3700" spc="5"/>
              <a:t>Study</a:t>
            </a:r>
            <a:endParaRPr sz="37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13053" y="734350"/>
          <a:ext cx="10388600" cy="53295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84775"/>
                <a:gridCol w="2592704"/>
                <a:gridCol w="2592704"/>
              </a:tblGrid>
              <a:tr h="487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30"/>
                        </a:lnSpc>
                      </a:pPr>
                      <a:r>
                        <a:rPr dirty="0" sz="1600" spc="-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CB</a:t>
                      </a:r>
                      <a:r>
                        <a:rPr dirty="0" sz="1600" spc="-1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group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835"/>
                        </a:lnSpc>
                        <a:spcBef>
                          <a:spcPts val="70"/>
                        </a:spcBef>
                      </a:pPr>
                      <a:r>
                        <a:rPr dirty="0" sz="160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(N =</a:t>
                      </a:r>
                      <a:r>
                        <a:rPr dirty="0" sz="1600" spc="-2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55)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30"/>
                        </a:lnSpc>
                      </a:pPr>
                      <a:r>
                        <a:rPr dirty="0" sz="1600" spc="-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RF</a:t>
                      </a:r>
                      <a:r>
                        <a:rPr dirty="0" sz="1600" spc="-7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600" spc="-1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group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 marL="50165">
                        <a:lnSpc>
                          <a:spcPts val="1835"/>
                        </a:lnSpc>
                        <a:spcBef>
                          <a:spcPts val="70"/>
                        </a:spcBef>
                      </a:pPr>
                      <a:r>
                        <a:rPr dirty="0" sz="160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(N =</a:t>
                      </a:r>
                      <a:r>
                        <a:rPr dirty="0" sz="1600" spc="-2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55)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4472C4"/>
                    </a:solidFill>
                  </a:tcPr>
                </a:tc>
              </a:tr>
              <a:tr h="402400">
                <a:tc>
                  <a:txBody>
                    <a:bodyPr/>
                    <a:lstStyle/>
                    <a:p>
                      <a:pPr marL="20320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dirty="0" sz="1600" spc="-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Age, 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y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6835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55"/>
                        </a:lnSpc>
                        <a:spcBef>
                          <a:spcPts val="710"/>
                        </a:spcBef>
                      </a:pPr>
                      <a:r>
                        <a:rPr dirty="0" sz="2000">
                          <a:latin typeface="Times New Roman"/>
                          <a:cs typeface="Times New Roman"/>
                        </a:rPr>
                        <a:t>68±9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017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55"/>
                        </a:lnSpc>
                        <a:spcBef>
                          <a:spcPts val="710"/>
                        </a:spcBef>
                      </a:pPr>
                      <a:r>
                        <a:rPr dirty="0" sz="2000">
                          <a:latin typeface="Times New Roman"/>
                          <a:cs typeface="Times New Roman"/>
                        </a:rPr>
                        <a:t>65±12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017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</a:tr>
              <a:tr h="402400">
                <a:tc>
                  <a:txBody>
                    <a:bodyPr/>
                    <a:lstStyle/>
                    <a:p>
                      <a:pPr marL="20320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dirty="0" sz="160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Female sex, n</a:t>
                      </a:r>
                      <a:r>
                        <a:rPr dirty="0" sz="1600" spc="-1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(%)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6835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55"/>
                        </a:lnSpc>
                        <a:spcBef>
                          <a:spcPts val="710"/>
                        </a:spcBef>
                      </a:pPr>
                      <a:r>
                        <a:rPr dirty="0" sz="2000">
                          <a:latin typeface="Times New Roman"/>
                          <a:cs typeface="Times New Roman"/>
                        </a:rPr>
                        <a:t>9</a:t>
                      </a:r>
                      <a:r>
                        <a:rPr dirty="0" sz="2000" spc="-5">
                          <a:latin typeface="Times New Roman"/>
                          <a:cs typeface="Times New Roman"/>
                        </a:rPr>
                        <a:t> (16.4)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017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55"/>
                        </a:lnSpc>
                        <a:spcBef>
                          <a:spcPts val="710"/>
                        </a:spcBef>
                      </a:pPr>
                      <a:r>
                        <a:rPr dirty="0" sz="2000">
                          <a:latin typeface="Times New Roman"/>
                          <a:cs typeface="Times New Roman"/>
                        </a:rPr>
                        <a:t>14</a:t>
                      </a:r>
                      <a:r>
                        <a:rPr dirty="0" sz="2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>
                          <a:latin typeface="Times New Roman"/>
                          <a:cs typeface="Times New Roman"/>
                        </a:rPr>
                        <a:t>(25.5)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017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402400">
                <a:tc>
                  <a:txBody>
                    <a:bodyPr/>
                    <a:lstStyle/>
                    <a:p>
                      <a:pPr marL="20320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dirty="0" sz="1600" spc="-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AF type, Persistent </a:t>
                      </a:r>
                      <a:r>
                        <a:rPr dirty="0" sz="1600" spc="-5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AF, 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z="1600" spc="-9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(%)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6835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60"/>
                        </a:lnSpc>
                        <a:spcBef>
                          <a:spcPts val="710"/>
                        </a:spcBef>
                      </a:pPr>
                      <a:r>
                        <a:rPr dirty="0" sz="2000">
                          <a:latin typeface="Times New Roman"/>
                          <a:cs typeface="Times New Roman"/>
                        </a:rPr>
                        <a:t>39</a:t>
                      </a:r>
                      <a:r>
                        <a:rPr dirty="0" sz="2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>
                          <a:latin typeface="Times New Roman"/>
                          <a:cs typeface="Times New Roman"/>
                        </a:rPr>
                        <a:t>(70.9)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017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60"/>
                        </a:lnSpc>
                        <a:spcBef>
                          <a:spcPts val="710"/>
                        </a:spcBef>
                      </a:pPr>
                      <a:r>
                        <a:rPr dirty="0" sz="2000">
                          <a:latin typeface="Times New Roman"/>
                          <a:cs typeface="Times New Roman"/>
                        </a:rPr>
                        <a:t>41</a:t>
                      </a:r>
                      <a:r>
                        <a:rPr dirty="0" sz="2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>
                          <a:latin typeface="Times New Roman"/>
                          <a:cs typeface="Times New Roman"/>
                        </a:rPr>
                        <a:t>(74.5)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017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</a:tr>
              <a:tr h="402400">
                <a:tc>
                  <a:txBody>
                    <a:bodyPr/>
                    <a:lstStyle/>
                    <a:p>
                      <a:pPr marL="20320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dirty="0" sz="160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Ischemic </a:t>
                      </a:r>
                      <a:r>
                        <a:rPr dirty="0" sz="1600" spc="-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heart 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disease, n</a:t>
                      </a:r>
                      <a:r>
                        <a:rPr dirty="0" sz="1600" spc="-1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(%)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6835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60"/>
                        </a:lnSpc>
                        <a:spcBef>
                          <a:spcPts val="710"/>
                        </a:spcBef>
                      </a:pPr>
                      <a:r>
                        <a:rPr dirty="0" sz="2000">
                          <a:latin typeface="Times New Roman"/>
                          <a:cs typeface="Times New Roman"/>
                        </a:rPr>
                        <a:t>37</a:t>
                      </a:r>
                      <a:r>
                        <a:rPr dirty="0" sz="2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>
                          <a:latin typeface="Times New Roman"/>
                          <a:cs typeface="Times New Roman"/>
                        </a:rPr>
                        <a:t>(67.3)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017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60"/>
                        </a:lnSpc>
                        <a:spcBef>
                          <a:spcPts val="710"/>
                        </a:spcBef>
                      </a:pPr>
                      <a:r>
                        <a:rPr dirty="0" sz="2000">
                          <a:latin typeface="Times New Roman"/>
                          <a:cs typeface="Times New Roman"/>
                        </a:rPr>
                        <a:t>43</a:t>
                      </a:r>
                      <a:r>
                        <a:rPr dirty="0" sz="2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>
                          <a:latin typeface="Times New Roman"/>
                          <a:cs typeface="Times New Roman"/>
                        </a:rPr>
                        <a:t>(78.2)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017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402400">
                <a:tc>
                  <a:txBody>
                    <a:bodyPr/>
                    <a:lstStyle/>
                    <a:p>
                      <a:pPr marL="20320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dirty="0" sz="1600" spc="-8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LV 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end-diastolic </a:t>
                      </a:r>
                      <a:r>
                        <a:rPr dirty="0" sz="1600" spc="-2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diameter,</a:t>
                      </a:r>
                      <a:r>
                        <a:rPr dirty="0" sz="1600" spc="4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mm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6835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60"/>
                        </a:lnSpc>
                        <a:spcBef>
                          <a:spcPts val="710"/>
                        </a:spcBef>
                      </a:pPr>
                      <a:r>
                        <a:rPr dirty="0" sz="2000">
                          <a:latin typeface="Times New Roman"/>
                          <a:cs typeface="Times New Roman"/>
                        </a:rPr>
                        <a:t>55</a:t>
                      </a:r>
                      <a:r>
                        <a:rPr dirty="0" sz="2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>
                          <a:latin typeface="Times New Roman"/>
                          <a:cs typeface="Times New Roman"/>
                        </a:rPr>
                        <a:t>(51–59)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017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60"/>
                        </a:lnSpc>
                        <a:spcBef>
                          <a:spcPts val="710"/>
                        </a:spcBef>
                      </a:pPr>
                      <a:r>
                        <a:rPr dirty="0" sz="2000">
                          <a:latin typeface="Times New Roman"/>
                          <a:cs typeface="Times New Roman"/>
                        </a:rPr>
                        <a:t>55</a:t>
                      </a:r>
                      <a:r>
                        <a:rPr dirty="0" sz="2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>
                          <a:latin typeface="Times New Roman"/>
                          <a:cs typeface="Times New Roman"/>
                        </a:rPr>
                        <a:t>(50–61)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017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</a:tr>
              <a:tr h="402400">
                <a:tc>
                  <a:txBody>
                    <a:bodyPr/>
                    <a:lstStyle/>
                    <a:p>
                      <a:pPr marL="20320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dirty="0" sz="1600" spc="-8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LV 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ejection fraction,</a:t>
                      </a:r>
                      <a:r>
                        <a:rPr dirty="0" sz="1600" spc="3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%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6835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60"/>
                        </a:lnSpc>
                        <a:spcBef>
                          <a:spcPts val="710"/>
                        </a:spcBef>
                      </a:pPr>
                      <a:r>
                        <a:rPr dirty="0" sz="2000">
                          <a:latin typeface="Times New Roman"/>
                          <a:cs typeface="Times New Roman"/>
                        </a:rPr>
                        <a:t>31</a:t>
                      </a:r>
                      <a:r>
                        <a:rPr dirty="0" sz="2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>
                          <a:latin typeface="Times New Roman"/>
                          <a:cs typeface="Times New Roman"/>
                        </a:rPr>
                        <a:t>(25–37)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017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60"/>
                        </a:lnSpc>
                        <a:spcBef>
                          <a:spcPts val="710"/>
                        </a:spcBef>
                      </a:pPr>
                      <a:r>
                        <a:rPr dirty="0" sz="2000">
                          <a:latin typeface="Times New Roman"/>
                          <a:cs typeface="Times New Roman"/>
                        </a:rPr>
                        <a:t>33</a:t>
                      </a:r>
                      <a:r>
                        <a:rPr dirty="0" sz="2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>
                          <a:latin typeface="Times New Roman"/>
                          <a:cs typeface="Times New Roman"/>
                        </a:rPr>
                        <a:t>(29–35)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017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402400">
                <a:tc>
                  <a:txBody>
                    <a:bodyPr/>
                    <a:lstStyle/>
                    <a:p>
                      <a:pPr marL="20320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dirty="0" sz="1600" spc="-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LA 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volume </a:t>
                      </a:r>
                      <a:r>
                        <a:rPr dirty="0" sz="1600" spc="-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index,</a:t>
                      </a:r>
                      <a:r>
                        <a:rPr dirty="0" sz="1600" spc="-9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ml/m</a:t>
                      </a:r>
                      <a:r>
                        <a:rPr dirty="0" baseline="25252" sz="1650" b="1" i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baseline="25252" sz="16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6835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60"/>
                        </a:lnSpc>
                        <a:spcBef>
                          <a:spcPts val="705"/>
                        </a:spcBef>
                      </a:pPr>
                      <a:r>
                        <a:rPr dirty="0" sz="2000">
                          <a:latin typeface="Times New Roman"/>
                          <a:cs typeface="Times New Roman"/>
                        </a:rPr>
                        <a:t>57</a:t>
                      </a:r>
                      <a:r>
                        <a:rPr dirty="0" sz="2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>
                          <a:latin typeface="Times New Roman"/>
                          <a:cs typeface="Times New Roman"/>
                        </a:rPr>
                        <a:t>(45–63)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9535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60"/>
                        </a:lnSpc>
                        <a:spcBef>
                          <a:spcPts val="705"/>
                        </a:spcBef>
                      </a:pPr>
                      <a:r>
                        <a:rPr dirty="0" sz="2000">
                          <a:latin typeface="Times New Roman"/>
                          <a:cs typeface="Times New Roman"/>
                        </a:rPr>
                        <a:t>54</a:t>
                      </a:r>
                      <a:r>
                        <a:rPr dirty="0" sz="2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>
                          <a:latin typeface="Times New Roman"/>
                          <a:cs typeface="Times New Roman"/>
                        </a:rPr>
                        <a:t>(44–64)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9535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</a:tr>
              <a:tr h="402400">
                <a:tc>
                  <a:txBody>
                    <a:bodyPr/>
                    <a:lstStyle/>
                    <a:p>
                      <a:pPr marL="20320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dirty="0" sz="1600" spc="-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BNP 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at baseline,</a:t>
                      </a:r>
                      <a:r>
                        <a:rPr dirty="0" sz="1600" spc="-10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pg/ml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6835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60"/>
                        </a:lnSpc>
                        <a:spcBef>
                          <a:spcPts val="705"/>
                        </a:spcBef>
                      </a:pPr>
                      <a:r>
                        <a:rPr dirty="0" sz="2000">
                          <a:latin typeface="Times New Roman"/>
                          <a:cs typeface="Times New Roman"/>
                        </a:rPr>
                        <a:t>124.8</a:t>
                      </a:r>
                      <a:r>
                        <a:rPr dirty="0" sz="2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>
                          <a:latin typeface="Times New Roman"/>
                          <a:cs typeface="Times New Roman"/>
                        </a:rPr>
                        <a:t>(47.8–362.0)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9535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60"/>
                        </a:lnSpc>
                        <a:spcBef>
                          <a:spcPts val="705"/>
                        </a:spcBef>
                      </a:pPr>
                      <a:r>
                        <a:rPr dirty="0" sz="2000">
                          <a:latin typeface="Times New Roman"/>
                          <a:cs typeface="Times New Roman"/>
                        </a:rPr>
                        <a:t>136.7</a:t>
                      </a:r>
                      <a:r>
                        <a:rPr dirty="0" sz="2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>
                          <a:latin typeface="Times New Roman"/>
                          <a:cs typeface="Times New Roman"/>
                        </a:rPr>
                        <a:t>(51.6–260.5)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9535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402400">
                <a:tc>
                  <a:txBody>
                    <a:bodyPr/>
                    <a:lstStyle/>
                    <a:p>
                      <a:pPr marL="2032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dirty="0" sz="1600" spc="-2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AFEQT: </a:t>
                      </a:r>
                      <a:r>
                        <a:rPr dirty="0" sz="1600" spc="-3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Total </a:t>
                      </a:r>
                      <a:r>
                        <a:rPr dirty="0" sz="1600" spc="-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score, 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Q1-20,</a:t>
                      </a:r>
                      <a:r>
                        <a:rPr dirty="0" sz="1600" spc="3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0-100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620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60"/>
                        </a:lnSpc>
                        <a:spcBef>
                          <a:spcPts val="705"/>
                        </a:spcBef>
                      </a:pPr>
                      <a:r>
                        <a:rPr dirty="0" sz="2000">
                          <a:latin typeface="Times New Roman"/>
                          <a:cs typeface="Times New Roman"/>
                        </a:rPr>
                        <a:t>68</a:t>
                      </a:r>
                      <a:r>
                        <a:rPr dirty="0" sz="2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>
                          <a:latin typeface="Times New Roman"/>
                          <a:cs typeface="Times New Roman"/>
                        </a:rPr>
                        <a:t>(60–78)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9535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60"/>
                        </a:lnSpc>
                        <a:spcBef>
                          <a:spcPts val="705"/>
                        </a:spcBef>
                      </a:pPr>
                      <a:r>
                        <a:rPr dirty="0" sz="2000">
                          <a:latin typeface="Times New Roman"/>
                          <a:cs typeface="Times New Roman"/>
                        </a:rPr>
                        <a:t>72</a:t>
                      </a:r>
                      <a:r>
                        <a:rPr dirty="0" sz="2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>
                          <a:latin typeface="Times New Roman"/>
                          <a:cs typeface="Times New Roman"/>
                        </a:rPr>
                        <a:t>(56–82)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9535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</a:tr>
              <a:tr h="402400">
                <a:tc>
                  <a:txBody>
                    <a:bodyPr/>
                    <a:lstStyle/>
                    <a:p>
                      <a:pPr marL="2032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dirty="0" sz="160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Onset of </a:t>
                      </a:r>
                      <a:r>
                        <a:rPr dirty="0" sz="1600" spc="-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AF and</a:t>
                      </a:r>
                      <a:r>
                        <a:rPr dirty="0" sz="1600" spc="-15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HF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620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402400">
                <a:tc>
                  <a:txBody>
                    <a:bodyPr/>
                    <a:lstStyle/>
                    <a:p>
                      <a:pPr marL="22352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dirty="0" sz="160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HF followed </a:t>
                      </a:r>
                      <a:r>
                        <a:rPr dirty="0" sz="1600" spc="-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dirty="0" sz="1600" spc="-16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AF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620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60"/>
                        </a:lnSpc>
                        <a:spcBef>
                          <a:spcPts val="705"/>
                        </a:spcBef>
                      </a:pPr>
                      <a:r>
                        <a:rPr dirty="0" sz="2000">
                          <a:latin typeface="Times New Roman"/>
                          <a:cs typeface="Times New Roman"/>
                        </a:rPr>
                        <a:t>26</a:t>
                      </a:r>
                      <a:r>
                        <a:rPr dirty="0" sz="2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>
                          <a:latin typeface="Times New Roman"/>
                          <a:cs typeface="Times New Roman"/>
                        </a:rPr>
                        <a:t>(47.3)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9535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60"/>
                        </a:lnSpc>
                        <a:spcBef>
                          <a:spcPts val="705"/>
                        </a:spcBef>
                      </a:pPr>
                      <a:r>
                        <a:rPr dirty="0" sz="2000">
                          <a:latin typeface="Times New Roman"/>
                          <a:cs typeface="Times New Roman"/>
                        </a:rPr>
                        <a:t>15</a:t>
                      </a:r>
                      <a:r>
                        <a:rPr dirty="0" sz="2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>
                          <a:latin typeface="Times New Roman"/>
                          <a:cs typeface="Times New Roman"/>
                        </a:rPr>
                        <a:t>(27.3)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9535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</a:tr>
              <a:tr h="402400">
                <a:tc>
                  <a:txBody>
                    <a:bodyPr/>
                    <a:lstStyle/>
                    <a:p>
                      <a:pPr marL="21209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dirty="0" sz="1600" spc="-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AF 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followed </a:t>
                      </a:r>
                      <a:r>
                        <a:rPr dirty="0" sz="1600" spc="-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by HF/Concurrent onset 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of </a:t>
                      </a:r>
                      <a:r>
                        <a:rPr dirty="0" sz="1600" spc="-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AF and</a:t>
                      </a:r>
                      <a:r>
                        <a:rPr dirty="0" sz="1600" spc="-22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HF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620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60"/>
                        </a:lnSpc>
                        <a:spcBef>
                          <a:spcPts val="705"/>
                        </a:spcBef>
                      </a:pPr>
                      <a:r>
                        <a:rPr dirty="0" sz="2000">
                          <a:latin typeface="Times New Roman"/>
                          <a:cs typeface="Times New Roman"/>
                        </a:rPr>
                        <a:t>29</a:t>
                      </a:r>
                      <a:r>
                        <a:rPr dirty="0" sz="2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>
                          <a:latin typeface="Times New Roman"/>
                          <a:cs typeface="Times New Roman"/>
                        </a:rPr>
                        <a:t>(52.7)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9535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60"/>
                        </a:lnSpc>
                        <a:spcBef>
                          <a:spcPts val="705"/>
                        </a:spcBef>
                      </a:pPr>
                      <a:r>
                        <a:rPr dirty="0" sz="2000">
                          <a:latin typeface="Times New Roman"/>
                          <a:cs typeface="Times New Roman"/>
                        </a:rPr>
                        <a:t>40</a:t>
                      </a:r>
                      <a:r>
                        <a:rPr dirty="0" sz="2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>
                          <a:latin typeface="Times New Roman"/>
                          <a:cs typeface="Times New Roman"/>
                        </a:rPr>
                        <a:t>(72.7)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9535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2078" y="163068"/>
            <a:ext cx="3672840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Patient</a:t>
            </a:r>
            <a:r>
              <a:rPr dirty="0" spc="-35"/>
              <a:t> </a:t>
            </a:r>
            <a:r>
              <a:rPr dirty="0" spc="-5"/>
              <a:t>Characteristics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15726" y="1348896"/>
            <a:ext cx="6710913" cy="3368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410265" y="5079491"/>
            <a:ext cx="236982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Days since </a:t>
            </a:r>
            <a:r>
              <a:rPr dirty="0" sz="1400" spc="-5">
                <a:latin typeface="Times New Roman"/>
                <a:cs typeface="Times New Roman"/>
              </a:rPr>
              <a:t>the Catheter</a:t>
            </a:r>
            <a:r>
              <a:rPr dirty="0" sz="1400" spc="-1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Ablation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42080" y="1510351"/>
            <a:ext cx="222885" cy="289814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630"/>
              </a:lnSpc>
            </a:pPr>
            <a:r>
              <a:rPr dirty="0" sz="1400" spc="-5">
                <a:latin typeface="Times New Roman"/>
                <a:cs typeface="Times New Roman"/>
              </a:rPr>
              <a:t>Atrial tachyarrhythmia free survival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(%)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41667" y="5661660"/>
            <a:ext cx="20320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55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13843" y="5661660"/>
            <a:ext cx="20320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54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86021" y="5661660"/>
            <a:ext cx="20320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46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958198" y="5661660"/>
            <a:ext cx="20320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43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530374" y="5661660"/>
            <a:ext cx="20320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42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241667" y="6033516"/>
            <a:ext cx="20320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55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813843" y="6033516"/>
            <a:ext cx="20320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55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203727" y="1449750"/>
            <a:ext cx="1691639" cy="3169285"/>
          </a:xfrm>
          <a:prstGeom prst="rect">
            <a:avLst/>
          </a:prstGeom>
          <a:solidFill>
            <a:srgbClr val="E7E6E6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900">
              <a:latin typeface="Times New Roman"/>
              <a:cs typeface="Times New Roman"/>
            </a:endParaRPr>
          </a:p>
          <a:p>
            <a:pPr algn="ctr" marL="567690" marR="493395">
              <a:lnSpc>
                <a:spcPct val="98600"/>
              </a:lnSpc>
            </a:pPr>
            <a:r>
              <a:rPr dirty="0" sz="1400" spc="-5">
                <a:latin typeface="Times New Roman"/>
                <a:cs typeface="Times New Roman"/>
              </a:rPr>
              <a:t>90-day  </a:t>
            </a:r>
            <a:r>
              <a:rPr dirty="0" sz="1400">
                <a:latin typeface="Times New Roman"/>
                <a:cs typeface="Times New Roman"/>
              </a:rPr>
              <a:t>b</a:t>
            </a:r>
            <a:r>
              <a:rPr dirty="0" sz="1400" spc="-5">
                <a:latin typeface="Times New Roman"/>
                <a:cs typeface="Times New Roman"/>
              </a:rPr>
              <a:t>l</a:t>
            </a:r>
            <a:r>
              <a:rPr dirty="0" sz="1400">
                <a:latin typeface="Times New Roman"/>
                <a:cs typeface="Times New Roman"/>
              </a:rPr>
              <a:t>ank</a:t>
            </a:r>
            <a:r>
              <a:rPr dirty="0" sz="1400" spc="-5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ng  </a:t>
            </a:r>
            <a:r>
              <a:rPr dirty="0" sz="1400" spc="-5">
                <a:latin typeface="Times New Roman"/>
                <a:cs typeface="Times New Roman"/>
              </a:rPr>
              <a:t>period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8766047" y="2646497"/>
            <a:ext cx="939165" cy="680720"/>
          </a:xfrm>
          <a:custGeom>
            <a:avLst/>
            <a:gdLst/>
            <a:ahLst/>
            <a:cxnLst/>
            <a:rect l="l" t="t" r="r" b="b"/>
            <a:pathLst>
              <a:path w="939165" h="680720">
                <a:moveTo>
                  <a:pt x="0" y="0"/>
                </a:moveTo>
                <a:lnTo>
                  <a:pt x="938783" y="0"/>
                </a:lnTo>
                <a:lnTo>
                  <a:pt x="938783" y="680403"/>
                </a:lnTo>
                <a:lnTo>
                  <a:pt x="0" y="68040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8766047" y="2646497"/>
            <a:ext cx="939165" cy="680720"/>
          </a:xfrm>
          <a:custGeom>
            <a:avLst/>
            <a:gdLst/>
            <a:ahLst/>
            <a:cxnLst/>
            <a:rect l="l" t="t" r="r" b="b"/>
            <a:pathLst>
              <a:path w="939165" h="680720">
                <a:moveTo>
                  <a:pt x="0" y="0"/>
                </a:moveTo>
                <a:lnTo>
                  <a:pt x="938784" y="0"/>
                </a:lnTo>
                <a:lnTo>
                  <a:pt x="938784" y="680404"/>
                </a:lnTo>
                <a:lnTo>
                  <a:pt x="0" y="680404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6414429" y="3458828"/>
            <a:ext cx="3132455" cy="415925"/>
          </a:xfrm>
          <a:custGeom>
            <a:avLst/>
            <a:gdLst/>
            <a:ahLst/>
            <a:cxnLst/>
            <a:rect l="l" t="t" r="r" b="b"/>
            <a:pathLst>
              <a:path w="3132454" h="415925">
                <a:moveTo>
                  <a:pt x="0" y="0"/>
                </a:moveTo>
                <a:lnTo>
                  <a:pt x="3131906" y="0"/>
                </a:lnTo>
                <a:lnTo>
                  <a:pt x="3131906" y="415749"/>
                </a:lnTo>
                <a:lnTo>
                  <a:pt x="0" y="41574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6414429" y="3458828"/>
            <a:ext cx="3132455" cy="415925"/>
          </a:xfrm>
          <a:custGeom>
            <a:avLst/>
            <a:gdLst/>
            <a:ahLst/>
            <a:cxnLst/>
            <a:rect l="l" t="t" r="r" b="b"/>
            <a:pathLst>
              <a:path w="3132454" h="415925">
                <a:moveTo>
                  <a:pt x="0" y="0"/>
                </a:moveTo>
                <a:lnTo>
                  <a:pt x="3131906" y="0"/>
                </a:lnTo>
                <a:lnTo>
                  <a:pt x="3131906" y="415750"/>
                </a:lnTo>
                <a:lnTo>
                  <a:pt x="0" y="41575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8766047" y="2586227"/>
            <a:ext cx="939165" cy="6718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7945" marR="186690" indent="-20955">
              <a:lnSpc>
                <a:spcPct val="1514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CB</a:t>
            </a:r>
            <a:r>
              <a:rPr dirty="0" sz="1400" spc="-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group  </a:t>
            </a:r>
            <a:r>
              <a:rPr dirty="0" sz="1400">
                <a:latin typeface="Times New Roman"/>
                <a:cs typeface="Times New Roman"/>
              </a:rPr>
              <a:t>RF</a:t>
            </a:r>
            <a:r>
              <a:rPr dirty="0" sz="1400" spc="-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group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264433" y="4698492"/>
            <a:ext cx="173482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43685" algn="l"/>
              </a:tabLst>
            </a:pPr>
            <a:r>
              <a:rPr dirty="0" sz="1400">
                <a:latin typeface="Times New Roman"/>
                <a:cs typeface="Times New Roman"/>
              </a:rPr>
              <a:t>0	90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327883" y="4695444"/>
            <a:ext cx="29210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180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895309" y="4695444"/>
            <a:ext cx="29210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270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446559" y="4698492"/>
            <a:ext cx="29210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360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926344" y="5292852"/>
            <a:ext cx="831850" cy="6076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No. at</a:t>
            </a:r>
            <a:r>
              <a:rPr dirty="0" sz="1400" spc="-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Risk</a:t>
            </a:r>
            <a:endParaRPr sz="1400">
              <a:latin typeface="Times New Roman"/>
              <a:cs typeface="Times New Roman"/>
            </a:endParaRPr>
          </a:p>
          <a:p>
            <a:pPr marL="67310">
              <a:lnSpc>
                <a:spcPct val="100000"/>
              </a:lnSpc>
              <a:spcBef>
                <a:spcPts val="1225"/>
              </a:spcBef>
            </a:pPr>
            <a:r>
              <a:rPr dirty="0" sz="1400">
                <a:latin typeface="Times New Roman"/>
                <a:cs typeface="Times New Roman"/>
              </a:rPr>
              <a:t>CB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group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991433" y="6033516"/>
            <a:ext cx="70231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RF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group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831790" y="3710940"/>
            <a:ext cx="3465829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Hazard ratio (95% CI): </a:t>
            </a:r>
            <a:r>
              <a:rPr dirty="0" sz="1400">
                <a:latin typeface="Times New Roman"/>
                <a:cs typeface="Times New Roman"/>
              </a:rPr>
              <a:t>1.02 </a:t>
            </a:r>
            <a:r>
              <a:rPr dirty="0" sz="1400" spc="-5">
                <a:latin typeface="Times New Roman"/>
                <a:cs typeface="Times New Roman"/>
              </a:rPr>
              <a:t>(0.46-2.28),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P=0.96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831790" y="3912108"/>
            <a:ext cx="196405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P=0.033 for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non-inferiority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803284" y="1348740"/>
            <a:ext cx="29210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100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885873" y="1952244"/>
            <a:ext cx="20320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80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885873" y="2555747"/>
            <a:ext cx="20320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60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889265" y="3165347"/>
            <a:ext cx="20320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40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885873" y="3768852"/>
            <a:ext cx="20320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20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954437" y="4387596"/>
            <a:ext cx="11430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410265" y="6033516"/>
            <a:ext cx="6104255" cy="6565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988060">
              <a:lnSpc>
                <a:spcPct val="100000"/>
              </a:lnSpc>
              <a:spcBef>
                <a:spcPts val="100"/>
              </a:spcBef>
              <a:tabLst>
                <a:tab pos="2560320" algn="l"/>
                <a:tab pos="4132579" algn="l"/>
              </a:tabLst>
            </a:pPr>
            <a:r>
              <a:rPr dirty="0" sz="1400">
                <a:latin typeface="Times New Roman"/>
                <a:cs typeface="Times New Roman"/>
              </a:rPr>
              <a:t>46	45	44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latin typeface="Times New Roman"/>
                <a:cs typeface="Times New Roman"/>
              </a:rPr>
              <a:t>#The occurrence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atrial tachyarrhythmias </a:t>
            </a:r>
            <a:r>
              <a:rPr dirty="0" sz="140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1-year after the 90-day blanking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period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4544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Kaplan-Meier Analysis </a:t>
            </a:r>
            <a:r>
              <a:rPr dirty="0"/>
              <a:t>of </a:t>
            </a:r>
            <a:r>
              <a:rPr dirty="0" spc="-5"/>
              <a:t>the </a:t>
            </a:r>
            <a:r>
              <a:rPr dirty="0" spc="-5" b="1">
                <a:solidFill>
                  <a:srgbClr val="FF0000"/>
                </a:solidFill>
                <a:latin typeface="Times New Roman"/>
                <a:cs typeface="Times New Roman"/>
              </a:rPr>
              <a:t>Primary</a:t>
            </a:r>
            <a:r>
              <a:rPr dirty="0" spc="-145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pc="-5" b="1">
                <a:solidFill>
                  <a:srgbClr val="FF0000"/>
                </a:solidFill>
                <a:latin typeface="Times New Roman"/>
                <a:cs typeface="Times New Roman"/>
              </a:rPr>
              <a:t>Endpoint</a:t>
            </a:r>
            <a:r>
              <a:rPr dirty="0" baseline="26455" sz="3150" spc="-7" b="1" i="1">
                <a:solidFill>
                  <a:srgbClr val="FF0000"/>
                </a:solidFill>
                <a:latin typeface="Times New Roman"/>
                <a:cs typeface="Times New Roman"/>
              </a:rPr>
              <a:t>#</a:t>
            </a:r>
            <a:endParaRPr baseline="26455" sz="31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77605" y="1452456"/>
            <a:ext cx="3503295" cy="295275"/>
          </a:xfrm>
          <a:custGeom>
            <a:avLst/>
            <a:gdLst/>
            <a:ahLst/>
            <a:cxnLst/>
            <a:rect l="l" t="t" r="r" b="b"/>
            <a:pathLst>
              <a:path w="3503295" h="295275">
                <a:moveTo>
                  <a:pt x="0" y="295016"/>
                </a:moveTo>
                <a:lnTo>
                  <a:pt x="3502704" y="295016"/>
                </a:lnTo>
                <a:lnTo>
                  <a:pt x="3502704" y="0"/>
                </a:lnTo>
                <a:lnTo>
                  <a:pt x="0" y="0"/>
                </a:lnTo>
                <a:lnTo>
                  <a:pt x="0" y="295016"/>
                </a:lnTo>
                <a:close/>
              </a:path>
            </a:pathLst>
          </a:custGeom>
          <a:solidFill>
            <a:srgbClr val="CFD5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377605" y="1747473"/>
            <a:ext cx="3503295" cy="295275"/>
          </a:xfrm>
          <a:custGeom>
            <a:avLst/>
            <a:gdLst/>
            <a:ahLst/>
            <a:cxnLst/>
            <a:rect l="l" t="t" r="r" b="b"/>
            <a:pathLst>
              <a:path w="3503295" h="295275">
                <a:moveTo>
                  <a:pt x="0" y="295016"/>
                </a:moveTo>
                <a:lnTo>
                  <a:pt x="3502704" y="295016"/>
                </a:lnTo>
                <a:lnTo>
                  <a:pt x="3502704" y="0"/>
                </a:lnTo>
                <a:lnTo>
                  <a:pt x="0" y="0"/>
                </a:lnTo>
                <a:lnTo>
                  <a:pt x="0" y="295016"/>
                </a:lnTo>
                <a:close/>
              </a:path>
            </a:pathLst>
          </a:custGeom>
          <a:solidFill>
            <a:srgbClr val="E9EBF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377605" y="2042490"/>
            <a:ext cx="3503295" cy="295275"/>
          </a:xfrm>
          <a:custGeom>
            <a:avLst/>
            <a:gdLst/>
            <a:ahLst/>
            <a:cxnLst/>
            <a:rect l="l" t="t" r="r" b="b"/>
            <a:pathLst>
              <a:path w="3503295" h="295275">
                <a:moveTo>
                  <a:pt x="0" y="295016"/>
                </a:moveTo>
                <a:lnTo>
                  <a:pt x="3502704" y="295016"/>
                </a:lnTo>
                <a:lnTo>
                  <a:pt x="3502704" y="0"/>
                </a:lnTo>
                <a:lnTo>
                  <a:pt x="0" y="0"/>
                </a:lnTo>
                <a:lnTo>
                  <a:pt x="0" y="295016"/>
                </a:lnTo>
                <a:close/>
              </a:path>
            </a:pathLst>
          </a:custGeom>
          <a:solidFill>
            <a:srgbClr val="CFD5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377605" y="2337506"/>
            <a:ext cx="3503295" cy="295275"/>
          </a:xfrm>
          <a:custGeom>
            <a:avLst/>
            <a:gdLst/>
            <a:ahLst/>
            <a:cxnLst/>
            <a:rect l="l" t="t" r="r" b="b"/>
            <a:pathLst>
              <a:path w="3503295" h="295275">
                <a:moveTo>
                  <a:pt x="0" y="295016"/>
                </a:moveTo>
                <a:lnTo>
                  <a:pt x="3502704" y="295016"/>
                </a:lnTo>
                <a:lnTo>
                  <a:pt x="3502704" y="0"/>
                </a:lnTo>
                <a:lnTo>
                  <a:pt x="0" y="0"/>
                </a:lnTo>
                <a:lnTo>
                  <a:pt x="0" y="295016"/>
                </a:lnTo>
                <a:close/>
              </a:path>
            </a:pathLst>
          </a:custGeom>
          <a:solidFill>
            <a:srgbClr val="E9EBF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377605" y="2632523"/>
            <a:ext cx="3503295" cy="295275"/>
          </a:xfrm>
          <a:custGeom>
            <a:avLst/>
            <a:gdLst/>
            <a:ahLst/>
            <a:cxnLst/>
            <a:rect l="l" t="t" r="r" b="b"/>
            <a:pathLst>
              <a:path w="3503295" h="295275">
                <a:moveTo>
                  <a:pt x="0" y="295016"/>
                </a:moveTo>
                <a:lnTo>
                  <a:pt x="3502704" y="295016"/>
                </a:lnTo>
                <a:lnTo>
                  <a:pt x="3502704" y="0"/>
                </a:lnTo>
                <a:lnTo>
                  <a:pt x="0" y="0"/>
                </a:lnTo>
                <a:lnTo>
                  <a:pt x="0" y="295016"/>
                </a:lnTo>
                <a:close/>
              </a:path>
            </a:pathLst>
          </a:custGeom>
          <a:solidFill>
            <a:srgbClr val="CFD5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377605" y="2927540"/>
            <a:ext cx="3503295" cy="295275"/>
          </a:xfrm>
          <a:custGeom>
            <a:avLst/>
            <a:gdLst/>
            <a:ahLst/>
            <a:cxnLst/>
            <a:rect l="l" t="t" r="r" b="b"/>
            <a:pathLst>
              <a:path w="3503295" h="295275">
                <a:moveTo>
                  <a:pt x="0" y="295016"/>
                </a:moveTo>
                <a:lnTo>
                  <a:pt x="3502704" y="295016"/>
                </a:lnTo>
                <a:lnTo>
                  <a:pt x="3502704" y="0"/>
                </a:lnTo>
                <a:lnTo>
                  <a:pt x="0" y="0"/>
                </a:lnTo>
                <a:lnTo>
                  <a:pt x="0" y="295016"/>
                </a:lnTo>
                <a:close/>
              </a:path>
            </a:pathLst>
          </a:custGeom>
          <a:solidFill>
            <a:srgbClr val="E9EBF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77605" y="3222557"/>
            <a:ext cx="3503295" cy="295275"/>
          </a:xfrm>
          <a:custGeom>
            <a:avLst/>
            <a:gdLst/>
            <a:ahLst/>
            <a:cxnLst/>
            <a:rect l="l" t="t" r="r" b="b"/>
            <a:pathLst>
              <a:path w="3503295" h="295275">
                <a:moveTo>
                  <a:pt x="0" y="295016"/>
                </a:moveTo>
                <a:lnTo>
                  <a:pt x="3502704" y="295016"/>
                </a:lnTo>
                <a:lnTo>
                  <a:pt x="3502704" y="0"/>
                </a:lnTo>
                <a:lnTo>
                  <a:pt x="0" y="0"/>
                </a:lnTo>
                <a:lnTo>
                  <a:pt x="0" y="295016"/>
                </a:lnTo>
                <a:close/>
              </a:path>
            </a:pathLst>
          </a:custGeom>
          <a:solidFill>
            <a:srgbClr val="CFD5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377605" y="3517575"/>
            <a:ext cx="3503295" cy="295275"/>
          </a:xfrm>
          <a:custGeom>
            <a:avLst/>
            <a:gdLst/>
            <a:ahLst/>
            <a:cxnLst/>
            <a:rect l="l" t="t" r="r" b="b"/>
            <a:pathLst>
              <a:path w="3503295" h="295275">
                <a:moveTo>
                  <a:pt x="0" y="295016"/>
                </a:moveTo>
                <a:lnTo>
                  <a:pt x="3502704" y="295016"/>
                </a:lnTo>
                <a:lnTo>
                  <a:pt x="3502704" y="0"/>
                </a:lnTo>
                <a:lnTo>
                  <a:pt x="0" y="0"/>
                </a:lnTo>
                <a:lnTo>
                  <a:pt x="0" y="295016"/>
                </a:lnTo>
                <a:close/>
              </a:path>
            </a:pathLst>
          </a:custGeom>
          <a:solidFill>
            <a:srgbClr val="E9EBF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377605" y="3812592"/>
            <a:ext cx="3503295" cy="295275"/>
          </a:xfrm>
          <a:custGeom>
            <a:avLst/>
            <a:gdLst/>
            <a:ahLst/>
            <a:cxnLst/>
            <a:rect l="l" t="t" r="r" b="b"/>
            <a:pathLst>
              <a:path w="3503295" h="295275">
                <a:moveTo>
                  <a:pt x="0" y="295016"/>
                </a:moveTo>
                <a:lnTo>
                  <a:pt x="3502704" y="295016"/>
                </a:lnTo>
                <a:lnTo>
                  <a:pt x="3502704" y="0"/>
                </a:lnTo>
                <a:lnTo>
                  <a:pt x="0" y="0"/>
                </a:lnTo>
                <a:lnTo>
                  <a:pt x="0" y="295016"/>
                </a:lnTo>
                <a:close/>
              </a:path>
            </a:pathLst>
          </a:custGeom>
          <a:solidFill>
            <a:srgbClr val="CFD5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377605" y="4107609"/>
            <a:ext cx="3503295" cy="295275"/>
          </a:xfrm>
          <a:custGeom>
            <a:avLst/>
            <a:gdLst/>
            <a:ahLst/>
            <a:cxnLst/>
            <a:rect l="l" t="t" r="r" b="b"/>
            <a:pathLst>
              <a:path w="3503295" h="295275">
                <a:moveTo>
                  <a:pt x="0" y="295016"/>
                </a:moveTo>
                <a:lnTo>
                  <a:pt x="3502704" y="295016"/>
                </a:lnTo>
                <a:lnTo>
                  <a:pt x="3502704" y="0"/>
                </a:lnTo>
                <a:lnTo>
                  <a:pt x="0" y="0"/>
                </a:lnTo>
                <a:lnTo>
                  <a:pt x="0" y="295016"/>
                </a:lnTo>
                <a:close/>
              </a:path>
            </a:pathLst>
          </a:custGeom>
          <a:solidFill>
            <a:srgbClr val="E9EBF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377605" y="4402625"/>
            <a:ext cx="3503295" cy="295275"/>
          </a:xfrm>
          <a:custGeom>
            <a:avLst/>
            <a:gdLst/>
            <a:ahLst/>
            <a:cxnLst/>
            <a:rect l="l" t="t" r="r" b="b"/>
            <a:pathLst>
              <a:path w="3503295" h="295275">
                <a:moveTo>
                  <a:pt x="0" y="295016"/>
                </a:moveTo>
                <a:lnTo>
                  <a:pt x="3502704" y="295016"/>
                </a:lnTo>
                <a:lnTo>
                  <a:pt x="3502704" y="0"/>
                </a:lnTo>
                <a:lnTo>
                  <a:pt x="0" y="0"/>
                </a:lnTo>
                <a:lnTo>
                  <a:pt x="0" y="295016"/>
                </a:lnTo>
                <a:close/>
              </a:path>
            </a:pathLst>
          </a:custGeom>
          <a:solidFill>
            <a:srgbClr val="CFD5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377605" y="4697642"/>
            <a:ext cx="3503295" cy="295275"/>
          </a:xfrm>
          <a:custGeom>
            <a:avLst/>
            <a:gdLst/>
            <a:ahLst/>
            <a:cxnLst/>
            <a:rect l="l" t="t" r="r" b="b"/>
            <a:pathLst>
              <a:path w="3503295" h="295275">
                <a:moveTo>
                  <a:pt x="0" y="295016"/>
                </a:moveTo>
                <a:lnTo>
                  <a:pt x="3502704" y="295016"/>
                </a:lnTo>
                <a:lnTo>
                  <a:pt x="3502704" y="0"/>
                </a:lnTo>
                <a:lnTo>
                  <a:pt x="0" y="0"/>
                </a:lnTo>
                <a:lnTo>
                  <a:pt x="0" y="295016"/>
                </a:lnTo>
                <a:close/>
              </a:path>
            </a:pathLst>
          </a:custGeom>
          <a:solidFill>
            <a:srgbClr val="E9EBF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5377605" y="4992659"/>
            <a:ext cx="3503295" cy="295275"/>
          </a:xfrm>
          <a:custGeom>
            <a:avLst/>
            <a:gdLst/>
            <a:ahLst/>
            <a:cxnLst/>
            <a:rect l="l" t="t" r="r" b="b"/>
            <a:pathLst>
              <a:path w="3503295" h="295275">
                <a:moveTo>
                  <a:pt x="0" y="295016"/>
                </a:moveTo>
                <a:lnTo>
                  <a:pt x="3502704" y="295016"/>
                </a:lnTo>
                <a:lnTo>
                  <a:pt x="3502704" y="0"/>
                </a:lnTo>
                <a:lnTo>
                  <a:pt x="0" y="0"/>
                </a:lnTo>
                <a:lnTo>
                  <a:pt x="0" y="295016"/>
                </a:lnTo>
                <a:close/>
              </a:path>
            </a:pathLst>
          </a:custGeom>
          <a:solidFill>
            <a:srgbClr val="CFD5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377605" y="5287676"/>
            <a:ext cx="3503295" cy="295275"/>
          </a:xfrm>
          <a:custGeom>
            <a:avLst/>
            <a:gdLst/>
            <a:ahLst/>
            <a:cxnLst/>
            <a:rect l="l" t="t" r="r" b="b"/>
            <a:pathLst>
              <a:path w="3503295" h="295275">
                <a:moveTo>
                  <a:pt x="0" y="295016"/>
                </a:moveTo>
                <a:lnTo>
                  <a:pt x="3502704" y="295016"/>
                </a:lnTo>
                <a:lnTo>
                  <a:pt x="3502704" y="0"/>
                </a:lnTo>
                <a:lnTo>
                  <a:pt x="0" y="0"/>
                </a:lnTo>
                <a:lnTo>
                  <a:pt x="0" y="295016"/>
                </a:lnTo>
                <a:close/>
              </a:path>
            </a:pathLst>
          </a:custGeom>
          <a:solidFill>
            <a:srgbClr val="E9EBF5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233001" y="926373"/>
          <a:ext cx="11732895" cy="5252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81605"/>
                <a:gridCol w="1228724"/>
                <a:gridCol w="1228725"/>
                <a:gridCol w="1798954"/>
                <a:gridCol w="1704975"/>
                <a:gridCol w="1729104"/>
                <a:gridCol w="1344929"/>
              </a:tblGrid>
              <a:tr h="519732">
                <a:tc>
                  <a:txBody>
                    <a:bodyPr/>
                    <a:lstStyle/>
                    <a:p>
                      <a:pPr marL="18415"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r>
                        <a:rPr dirty="0" sz="1600" spc="-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Subgroup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573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spc="-1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CB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600" spc="-1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group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81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spc="-1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RF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600" spc="-1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group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81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4472C4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r>
                        <a:rPr dirty="0" sz="160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HR (95%</a:t>
                      </a:r>
                      <a:r>
                        <a:rPr dirty="0" sz="1600" spc="-3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CI)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573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196215" marR="188595" indent="265430">
                        <a:lnSpc>
                          <a:spcPts val="1989"/>
                        </a:lnSpc>
                        <a:spcBef>
                          <a:spcPts val="40"/>
                        </a:spcBef>
                      </a:pPr>
                      <a:r>
                        <a:rPr dirty="0" sz="160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 for  </a:t>
                      </a:r>
                      <a:r>
                        <a:rPr dirty="0" sz="1600" spc="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z="1600" spc="-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teract</a:t>
                      </a:r>
                      <a:r>
                        <a:rPr dirty="0" sz="1600" spc="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on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8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4472C4"/>
                    </a:solidFill>
                  </a:tcPr>
                </a:tc>
              </a:tr>
              <a:tr h="2950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4472C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1600" spc="-5">
                          <a:latin typeface="Times New Roman"/>
                          <a:cs typeface="Times New Roman"/>
                        </a:rPr>
                        <a:t>Number </a:t>
                      </a:r>
                      <a:r>
                        <a:rPr dirty="0" sz="16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6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600">
                          <a:latin typeface="Times New Roman"/>
                          <a:cs typeface="Times New Roman"/>
                        </a:rPr>
                        <a:t>events/patients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143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</a:tr>
              <a:tr h="295017">
                <a:tc>
                  <a:txBody>
                    <a:bodyPr/>
                    <a:lstStyle/>
                    <a:p>
                      <a:pPr marL="1841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600" spc="-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Type 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600" spc="-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AF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065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0.488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065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295017">
                <a:tc>
                  <a:txBody>
                    <a:bodyPr/>
                    <a:lstStyle/>
                    <a:p>
                      <a:pPr marL="17081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dirty="0" sz="1600" spc="-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Paroxysmal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70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2/15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70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43307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3/14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70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0.60</a:t>
                      </a:r>
                      <a:r>
                        <a:rPr dirty="0" sz="16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600">
                          <a:latin typeface="Times New Roman"/>
                          <a:cs typeface="Times New Roman"/>
                        </a:rPr>
                        <a:t>(0.10–3.59)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70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</a:tr>
              <a:tr h="295017">
                <a:tc>
                  <a:txBody>
                    <a:bodyPr/>
                    <a:lstStyle/>
                    <a:p>
                      <a:pPr marL="17081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600" spc="-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Persistent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335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10/39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335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43307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9/41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335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1.20</a:t>
                      </a:r>
                      <a:r>
                        <a:rPr dirty="0" sz="16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600">
                          <a:latin typeface="Times New Roman"/>
                          <a:cs typeface="Times New Roman"/>
                        </a:rPr>
                        <a:t>(0.49–2.96)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335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295017">
                <a:tc>
                  <a:txBody>
                    <a:bodyPr/>
                    <a:lstStyle/>
                    <a:p>
                      <a:pPr marL="184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600" spc="-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Age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97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0.49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97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</a:tr>
              <a:tr h="295017"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1600" spc="3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≤70</a:t>
                      </a:r>
                      <a:r>
                        <a:rPr dirty="0" sz="1600" spc="5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years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143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8/24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143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43307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8/32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143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1.38</a:t>
                      </a:r>
                      <a:r>
                        <a:rPr dirty="0" sz="16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600">
                          <a:latin typeface="Times New Roman"/>
                          <a:cs typeface="Times New Roman"/>
                        </a:rPr>
                        <a:t>(0.52–3.68)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143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295017">
                <a:tc>
                  <a:txBody>
                    <a:bodyPr/>
                    <a:lstStyle/>
                    <a:p>
                      <a:pPr marL="9461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60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&gt;70</a:t>
                      </a:r>
                      <a:r>
                        <a:rPr dirty="0" sz="1600" spc="-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years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065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4/30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065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43307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4/23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065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0.77</a:t>
                      </a:r>
                      <a:r>
                        <a:rPr dirty="0" sz="16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600">
                          <a:latin typeface="Times New Roman"/>
                          <a:cs typeface="Times New Roman"/>
                        </a:rPr>
                        <a:t>(0.19–3.07)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065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</a:tr>
              <a:tr h="295017">
                <a:tc>
                  <a:txBody>
                    <a:bodyPr/>
                    <a:lstStyle/>
                    <a:p>
                      <a:pPr marL="1841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dirty="0" sz="1600" spc="-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LV 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ejection</a:t>
                      </a:r>
                      <a:r>
                        <a:rPr dirty="0" sz="1600" spc="-2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fraction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70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0.35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70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295017"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600" spc="4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≤30%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335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6/23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335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43307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3/19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335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1.74</a:t>
                      </a:r>
                      <a:r>
                        <a:rPr dirty="0" sz="16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600">
                          <a:latin typeface="Times New Roman"/>
                          <a:cs typeface="Times New Roman"/>
                        </a:rPr>
                        <a:t>(0.43–6.95)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335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</a:tr>
              <a:tr h="295017">
                <a:tc>
                  <a:txBody>
                    <a:bodyPr/>
                    <a:lstStyle/>
                    <a:p>
                      <a:pPr marL="946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60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&gt;30%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97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6/31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97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4330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9/36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97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0.76</a:t>
                      </a:r>
                      <a:r>
                        <a:rPr dirty="0" sz="16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600">
                          <a:latin typeface="Times New Roman"/>
                          <a:cs typeface="Times New Roman"/>
                        </a:rPr>
                        <a:t>(0.27–2.13)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97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295017">
                <a:tc>
                  <a:txBody>
                    <a:bodyPr/>
                    <a:lstStyle/>
                    <a:p>
                      <a:pPr marL="1841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1600" spc="2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LA </a:t>
                      </a:r>
                      <a:r>
                        <a:rPr dirty="0" sz="1600" spc="5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volume</a:t>
                      </a:r>
                      <a:r>
                        <a:rPr dirty="0" sz="1600" spc="11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600" spc="4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index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143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0.851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143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</a:tr>
              <a:tr h="295017"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600" spc="3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≤50</a:t>
                      </a:r>
                      <a:r>
                        <a:rPr dirty="0" sz="1600" spc="11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600" spc="4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ml/m</a:t>
                      </a:r>
                      <a:r>
                        <a:rPr dirty="0" baseline="25252" sz="1650" spc="67" b="1" i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baseline="25252" sz="16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065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3/17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065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43307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4/23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065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1.03</a:t>
                      </a:r>
                      <a:r>
                        <a:rPr dirty="0" sz="16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600">
                          <a:latin typeface="Times New Roman"/>
                          <a:cs typeface="Times New Roman"/>
                        </a:rPr>
                        <a:t>(0.23–4.61)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065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295017"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dirty="0" sz="1600" spc="4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&gt;50</a:t>
                      </a:r>
                      <a:r>
                        <a:rPr dirty="0" sz="1600" spc="114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600" spc="5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ml/m</a:t>
                      </a:r>
                      <a:r>
                        <a:rPr dirty="0" baseline="25252" sz="1650" spc="75" b="1" i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baseline="25252" sz="16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70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8/32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70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43307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8/29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70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0.88</a:t>
                      </a:r>
                      <a:r>
                        <a:rPr dirty="0" sz="16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600">
                          <a:latin typeface="Times New Roman"/>
                          <a:cs typeface="Times New Roman"/>
                        </a:rPr>
                        <a:t>(0.33–2.35)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70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</a:tr>
              <a:tr h="295017">
                <a:tc>
                  <a:txBody>
                    <a:bodyPr/>
                    <a:lstStyle/>
                    <a:p>
                      <a:pPr marL="1841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600" spc="-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Cause 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600" spc="-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HF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335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0.222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335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295017">
                <a:tc>
                  <a:txBody>
                    <a:bodyPr/>
                    <a:lstStyle/>
                    <a:p>
                      <a:pPr marL="17081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160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Ischemic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143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2/17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143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43307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3/12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143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0.41</a:t>
                      </a:r>
                      <a:r>
                        <a:rPr dirty="0" sz="16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600">
                          <a:latin typeface="Times New Roman"/>
                          <a:cs typeface="Times New Roman"/>
                        </a:rPr>
                        <a:t>(0.07–2.45)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143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</a:tr>
              <a:tr h="295017">
                <a:tc>
                  <a:txBody>
                    <a:bodyPr/>
                    <a:lstStyle/>
                    <a:p>
                      <a:pPr marL="17081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600" spc="-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Nonischemic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065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10/37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065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43307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9/43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065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600">
                          <a:latin typeface="Times New Roman"/>
                          <a:cs typeface="Times New Roman"/>
                        </a:rPr>
                        <a:t>1.39</a:t>
                      </a:r>
                      <a:r>
                        <a:rPr dirty="0" sz="16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600">
                          <a:latin typeface="Times New Roman"/>
                          <a:cs typeface="Times New Roman"/>
                        </a:rPr>
                        <a:t>(0.56–3.42)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065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</a:tbl>
          </a:graphicData>
        </a:graphic>
      </p:graphicFrame>
      <p:sp>
        <p:nvSpPr>
          <p:cNvPr id="17" name="object 17"/>
          <p:cNvSpPr/>
          <p:nvPr/>
        </p:nvSpPr>
        <p:spPr>
          <a:xfrm>
            <a:off x="5423926" y="1631989"/>
            <a:ext cx="3263899" cy="296096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5214634" y="6139179"/>
            <a:ext cx="381000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>
                <a:latin typeface="Times New Roman"/>
                <a:cs typeface="Times New Roman"/>
              </a:rPr>
              <a:t>0.05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067423" y="6090411"/>
            <a:ext cx="1155700" cy="604520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521334">
              <a:lnSpc>
                <a:spcPct val="100000"/>
              </a:lnSpc>
              <a:spcBef>
                <a:spcPts val="459"/>
              </a:spcBef>
              <a:tabLst>
                <a:tab pos="1040765" algn="l"/>
              </a:tabLst>
            </a:pPr>
            <a:r>
              <a:rPr dirty="0" sz="1600">
                <a:latin typeface="Times New Roman"/>
                <a:cs typeface="Times New Roman"/>
              </a:rPr>
              <a:t>0.5	1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9"/>
              </a:spcBef>
            </a:pPr>
            <a:r>
              <a:rPr dirty="0" sz="1600" spc="-5">
                <a:latin typeface="Times New Roman"/>
                <a:cs typeface="Times New Roman"/>
              </a:rPr>
              <a:t>CB</a:t>
            </a:r>
            <a:r>
              <a:rPr dirty="0" sz="1600" spc="-2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better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316811" y="6090411"/>
            <a:ext cx="825500" cy="604520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459"/>
              </a:spcBef>
            </a:pPr>
            <a:r>
              <a:rPr dirty="0" sz="1600">
                <a:latin typeface="Times New Roman"/>
                <a:cs typeface="Times New Roman"/>
              </a:rPr>
              <a:t>5</a:t>
            </a:r>
            <a:endParaRPr sz="1600">
              <a:latin typeface="Times New Roman"/>
              <a:cs typeface="Times New Roman"/>
            </a:endParaRPr>
          </a:p>
          <a:p>
            <a:pPr algn="r" marR="41910">
              <a:lnSpc>
                <a:spcPct val="100000"/>
              </a:lnSpc>
              <a:spcBef>
                <a:spcPts val="359"/>
              </a:spcBef>
            </a:pPr>
            <a:r>
              <a:rPr dirty="0" sz="1600" spc="-5">
                <a:latin typeface="Times New Roman"/>
                <a:cs typeface="Times New Roman"/>
              </a:rPr>
              <a:t>RF</a:t>
            </a:r>
            <a:r>
              <a:rPr dirty="0" sz="1600" spc="-9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better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6003952" y="6385816"/>
            <a:ext cx="1043940" cy="76200"/>
          </a:xfrm>
          <a:custGeom>
            <a:avLst/>
            <a:gdLst/>
            <a:ahLst/>
            <a:cxnLst/>
            <a:rect l="l" t="t" r="r" b="b"/>
            <a:pathLst>
              <a:path w="1043940" h="76200">
                <a:moveTo>
                  <a:pt x="76200" y="0"/>
                </a:moveTo>
                <a:lnTo>
                  <a:pt x="0" y="38099"/>
                </a:lnTo>
                <a:lnTo>
                  <a:pt x="76200" y="76199"/>
                </a:lnTo>
                <a:lnTo>
                  <a:pt x="76200" y="41274"/>
                </a:lnTo>
                <a:lnTo>
                  <a:pt x="63500" y="41274"/>
                </a:lnTo>
                <a:lnTo>
                  <a:pt x="63500" y="34924"/>
                </a:lnTo>
                <a:lnTo>
                  <a:pt x="76200" y="34924"/>
                </a:lnTo>
                <a:lnTo>
                  <a:pt x="76200" y="0"/>
                </a:lnTo>
                <a:close/>
              </a:path>
              <a:path w="1043940" h="76200">
                <a:moveTo>
                  <a:pt x="76200" y="34924"/>
                </a:moveTo>
                <a:lnTo>
                  <a:pt x="63500" y="34924"/>
                </a:lnTo>
                <a:lnTo>
                  <a:pt x="63500" y="41274"/>
                </a:lnTo>
                <a:lnTo>
                  <a:pt x="76200" y="41274"/>
                </a:lnTo>
                <a:lnTo>
                  <a:pt x="76200" y="34924"/>
                </a:lnTo>
                <a:close/>
              </a:path>
              <a:path w="1043940" h="76200">
                <a:moveTo>
                  <a:pt x="76200" y="41274"/>
                </a:moveTo>
                <a:lnTo>
                  <a:pt x="63500" y="41274"/>
                </a:lnTo>
                <a:lnTo>
                  <a:pt x="76200" y="41274"/>
                </a:lnTo>
                <a:close/>
              </a:path>
              <a:path w="1043940" h="76200">
                <a:moveTo>
                  <a:pt x="1043564" y="34923"/>
                </a:moveTo>
                <a:lnTo>
                  <a:pt x="76200" y="34924"/>
                </a:lnTo>
                <a:lnTo>
                  <a:pt x="76200" y="41274"/>
                </a:lnTo>
                <a:lnTo>
                  <a:pt x="1043564" y="41273"/>
                </a:lnTo>
                <a:lnTo>
                  <a:pt x="1043564" y="3492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7230403" y="6386062"/>
            <a:ext cx="1043940" cy="76200"/>
          </a:xfrm>
          <a:custGeom>
            <a:avLst/>
            <a:gdLst/>
            <a:ahLst/>
            <a:cxnLst/>
            <a:rect l="l" t="t" r="r" b="b"/>
            <a:pathLst>
              <a:path w="1043940" h="76200">
                <a:moveTo>
                  <a:pt x="1037212" y="34924"/>
                </a:moveTo>
                <a:lnTo>
                  <a:pt x="980062" y="34924"/>
                </a:lnTo>
                <a:lnTo>
                  <a:pt x="980062" y="41274"/>
                </a:lnTo>
                <a:lnTo>
                  <a:pt x="967363" y="41274"/>
                </a:lnTo>
                <a:lnTo>
                  <a:pt x="967364" y="76199"/>
                </a:lnTo>
                <a:lnTo>
                  <a:pt x="1043562" y="38099"/>
                </a:lnTo>
                <a:lnTo>
                  <a:pt x="1037212" y="34924"/>
                </a:lnTo>
                <a:close/>
              </a:path>
              <a:path w="1043940" h="76200">
                <a:moveTo>
                  <a:pt x="967363" y="34924"/>
                </a:moveTo>
                <a:lnTo>
                  <a:pt x="0" y="34925"/>
                </a:lnTo>
                <a:lnTo>
                  <a:pt x="0" y="41275"/>
                </a:lnTo>
                <a:lnTo>
                  <a:pt x="967363" y="41274"/>
                </a:lnTo>
                <a:lnTo>
                  <a:pt x="967363" y="34924"/>
                </a:lnTo>
                <a:close/>
              </a:path>
              <a:path w="1043940" h="76200">
                <a:moveTo>
                  <a:pt x="980062" y="34924"/>
                </a:moveTo>
                <a:lnTo>
                  <a:pt x="967363" y="34924"/>
                </a:lnTo>
                <a:lnTo>
                  <a:pt x="967363" y="41274"/>
                </a:lnTo>
                <a:lnTo>
                  <a:pt x="980062" y="41274"/>
                </a:lnTo>
                <a:lnTo>
                  <a:pt x="980062" y="34924"/>
                </a:lnTo>
                <a:close/>
              </a:path>
              <a:path w="1043940" h="76200">
                <a:moveTo>
                  <a:pt x="967362" y="0"/>
                </a:moveTo>
                <a:lnTo>
                  <a:pt x="967363" y="34924"/>
                </a:lnTo>
                <a:lnTo>
                  <a:pt x="1037212" y="34924"/>
                </a:lnTo>
                <a:lnTo>
                  <a:pt x="96736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title"/>
          </p:nvPr>
        </p:nvSpPr>
        <p:spPr>
          <a:xfrm>
            <a:off x="222078" y="77724"/>
            <a:ext cx="5888355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Sub-Group </a:t>
            </a:r>
            <a:r>
              <a:rPr dirty="0"/>
              <a:t>Analysis</a:t>
            </a:r>
            <a:r>
              <a:rPr dirty="0">
                <a:latin typeface="SimSun"/>
                <a:cs typeface="SimSun"/>
              </a:rPr>
              <a:t>：</a:t>
            </a:r>
            <a:r>
              <a:rPr dirty="0" spc="-950">
                <a:latin typeface="SimSun"/>
                <a:cs typeface="SimSun"/>
              </a:rPr>
              <a:t> </a:t>
            </a:r>
            <a:r>
              <a:rPr dirty="0" sz="2000" spc="-110"/>
              <a:t>AT </a:t>
            </a:r>
            <a:r>
              <a:rPr dirty="0" sz="2000" spc="-5"/>
              <a:t>occurrence at </a:t>
            </a:r>
            <a:r>
              <a:rPr dirty="0" sz="2000"/>
              <a:t>1y</a:t>
            </a:r>
            <a:endParaRPr sz="2000">
              <a:latin typeface="SimSun"/>
              <a:cs typeface="SimSun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5423926" y="4677139"/>
            <a:ext cx="3263899" cy="67207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5423926" y="5477094"/>
            <a:ext cx="3263899" cy="7362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0" y="871764"/>
            <a:ext cx="6096000" cy="0"/>
          </a:xfrm>
          <a:custGeom>
            <a:avLst/>
            <a:gdLst/>
            <a:ahLst/>
            <a:cxnLst/>
            <a:rect l="l" t="t" r="r" b="b"/>
            <a:pathLst>
              <a:path w="6096000" h="0">
                <a:moveTo>
                  <a:pt x="0" y="0"/>
                </a:moveTo>
                <a:lnTo>
                  <a:pt x="6096000" y="1"/>
                </a:lnTo>
              </a:path>
            </a:pathLst>
          </a:custGeom>
          <a:ln w="127000">
            <a:solidFill>
              <a:srgbClr val="005B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096000" y="871764"/>
            <a:ext cx="6096000" cy="0"/>
          </a:xfrm>
          <a:custGeom>
            <a:avLst/>
            <a:gdLst/>
            <a:ahLst/>
            <a:cxnLst/>
            <a:rect l="l" t="t" r="r" b="b"/>
            <a:pathLst>
              <a:path w="6096000" h="0">
                <a:moveTo>
                  <a:pt x="0" y="0"/>
                </a:moveTo>
                <a:lnTo>
                  <a:pt x="6096000" y="1"/>
                </a:lnTo>
              </a:path>
            </a:pathLst>
          </a:custGeom>
          <a:ln w="127000">
            <a:solidFill>
              <a:srgbClr val="D0121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087057" y="90423"/>
            <a:ext cx="1866264" cy="5892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700" spc="15"/>
              <a:t>S</a:t>
            </a:r>
            <a:r>
              <a:rPr dirty="0" sz="3700" spc="10"/>
              <a:t>u</a:t>
            </a:r>
            <a:r>
              <a:rPr dirty="0" sz="3700" spc="20"/>
              <a:t>mma</a:t>
            </a:r>
            <a:r>
              <a:rPr dirty="0" sz="3700" spc="5"/>
              <a:t>r</a:t>
            </a:r>
            <a:r>
              <a:rPr dirty="0" sz="3700"/>
              <a:t>y</a:t>
            </a:r>
            <a:endParaRPr sz="3700"/>
          </a:p>
        </p:txBody>
      </p:sp>
      <p:sp>
        <p:nvSpPr>
          <p:cNvPr id="6" name="object 6"/>
          <p:cNvSpPr txBox="1"/>
          <p:nvPr/>
        </p:nvSpPr>
        <p:spPr>
          <a:xfrm>
            <a:off x="578067" y="943863"/>
            <a:ext cx="10968355" cy="54330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88595" marR="147955" indent="-176530">
              <a:lnSpc>
                <a:spcPct val="109500"/>
              </a:lnSpc>
              <a:spcBef>
                <a:spcPts val="100"/>
              </a:spcBef>
            </a:pPr>
            <a:r>
              <a:rPr dirty="0" sz="1900" spc="-40">
                <a:latin typeface="MS Gothic"/>
                <a:cs typeface="MS Gothic"/>
              </a:rPr>
              <a:t>・ </a:t>
            </a:r>
            <a:r>
              <a:rPr dirty="0" sz="1900" spc="-15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dirty="0" sz="1900" spc="-20">
                <a:solidFill>
                  <a:srgbClr val="FF0000"/>
                </a:solidFill>
                <a:latin typeface="Times New Roman"/>
                <a:cs typeface="Times New Roman"/>
              </a:rPr>
              <a:t>CRABL-HF </a:t>
            </a:r>
            <a:r>
              <a:rPr dirty="0" sz="1900" spc="-15">
                <a:solidFill>
                  <a:srgbClr val="FF0000"/>
                </a:solidFill>
                <a:latin typeface="Times New Roman"/>
                <a:cs typeface="Times New Roman"/>
              </a:rPr>
              <a:t>study </a:t>
            </a:r>
            <a:r>
              <a:rPr dirty="0" sz="1900" spc="-15">
                <a:latin typeface="Times New Roman"/>
                <a:cs typeface="Times New Roman"/>
              </a:rPr>
              <a:t>was </a:t>
            </a:r>
            <a:r>
              <a:rPr dirty="0" sz="1900">
                <a:latin typeface="Times New Roman"/>
                <a:cs typeface="Times New Roman"/>
              </a:rPr>
              <a:t>a </a:t>
            </a:r>
            <a:r>
              <a:rPr dirty="0" sz="1900" spc="-20">
                <a:latin typeface="Times New Roman"/>
                <a:cs typeface="Times New Roman"/>
              </a:rPr>
              <a:t>prospective, </a:t>
            </a:r>
            <a:r>
              <a:rPr dirty="0" sz="1900" spc="-25">
                <a:latin typeface="Times New Roman"/>
                <a:cs typeface="Times New Roman"/>
              </a:rPr>
              <a:t>multicenter, </a:t>
            </a:r>
            <a:r>
              <a:rPr dirty="0" sz="1900" spc="-20">
                <a:latin typeface="Times New Roman"/>
                <a:cs typeface="Times New Roman"/>
              </a:rPr>
              <a:t>open-label, controlled, randomized, non-inferiority  </a:t>
            </a:r>
            <a:r>
              <a:rPr dirty="0" sz="1900" spc="-15">
                <a:latin typeface="Times New Roman"/>
                <a:cs typeface="Times New Roman"/>
              </a:rPr>
              <a:t>clinical trial designed </a:t>
            </a:r>
            <a:r>
              <a:rPr dirty="0" sz="1900" spc="-10">
                <a:latin typeface="Times New Roman"/>
                <a:cs typeface="Times New Roman"/>
              </a:rPr>
              <a:t>to </a:t>
            </a:r>
            <a:r>
              <a:rPr dirty="0" sz="1900" spc="-20">
                <a:latin typeface="Times New Roman"/>
                <a:cs typeface="Times New Roman"/>
              </a:rPr>
              <a:t>compare </a:t>
            </a:r>
            <a:r>
              <a:rPr dirty="0" sz="1900" spc="-10">
                <a:latin typeface="Times New Roman"/>
                <a:cs typeface="Times New Roman"/>
              </a:rPr>
              <a:t>the </a:t>
            </a:r>
            <a:r>
              <a:rPr dirty="0" sz="1900" spc="-20">
                <a:latin typeface="Times New Roman"/>
                <a:cs typeface="Times New Roman"/>
              </a:rPr>
              <a:t>efficacy </a:t>
            </a:r>
            <a:r>
              <a:rPr dirty="0" sz="1900" spc="-15">
                <a:latin typeface="Times New Roman"/>
                <a:cs typeface="Times New Roman"/>
              </a:rPr>
              <a:t>and safety </a:t>
            </a:r>
            <a:r>
              <a:rPr dirty="0" sz="1900" spc="-10">
                <a:latin typeface="Times New Roman"/>
                <a:cs typeface="Times New Roman"/>
              </a:rPr>
              <a:t>of </a:t>
            </a:r>
            <a:r>
              <a:rPr dirty="0" sz="1900" spc="-15">
                <a:solidFill>
                  <a:srgbClr val="FF0000"/>
                </a:solidFill>
                <a:latin typeface="Times New Roman"/>
                <a:cs typeface="Times New Roman"/>
              </a:rPr>
              <a:t>AF </a:t>
            </a:r>
            <a:r>
              <a:rPr dirty="0" sz="1900" spc="-20">
                <a:solidFill>
                  <a:srgbClr val="FF0000"/>
                </a:solidFill>
                <a:latin typeface="Times New Roman"/>
                <a:cs typeface="Times New Roman"/>
              </a:rPr>
              <a:t>ablation </a:t>
            </a:r>
            <a:r>
              <a:rPr dirty="0" sz="1900" spc="-10">
                <a:latin typeface="Times New Roman"/>
                <a:cs typeface="Times New Roman"/>
              </a:rPr>
              <a:t>at </a:t>
            </a:r>
            <a:r>
              <a:rPr dirty="0" sz="1900" spc="-15">
                <a:latin typeface="Times New Roman"/>
                <a:cs typeface="Times New Roman"/>
              </a:rPr>
              <a:t>1-year </a:t>
            </a:r>
            <a:r>
              <a:rPr dirty="0" sz="1900" spc="-20">
                <a:latin typeface="Times New Roman"/>
                <a:cs typeface="Times New Roman"/>
              </a:rPr>
              <a:t>with </a:t>
            </a:r>
            <a:r>
              <a:rPr dirty="0" sz="1900">
                <a:latin typeface="Times New Roman"/>
                <a:cs typeface="Times New Roman"/>
              </a:rPr>
              <a:t>a</a:t>
            </a:r>
            <a:r>
              <a:rPr dirty="0" sz="1900" spc="-340">
                <a:latin typeface="Times New Roman"/>
                <a:cs typeface="Times New Roman"/>
              </a:rPr>
              <a:t> </a:t>
            </a:r>
            <a:r>
              <a:rPr dirty="0" sz="1900" spc="-15">
                <a:latin typeface="Times New Roman"/>
                <a:cs typeface="Times New Roman"/>
              </a:rPr>
              <a:t>blanking period (BP) of  </a:t>
            </a:r>
            <a:r>
              <a:rPr dirty="0" sz="1900" spc="-10">
                <a:latin typeface="Times New Roman"/>
                <a:cs typeface="Times New Roman"/>
              </a:rPr>
              <a:t>90 </a:t>
            </a:r>
            <a:r>
              <a:rPr dirty="0" sz="1900" spc="-15">
                <a:latin typeface="Times New Roman"/>
                <a:cs typeface="Times New Roman"/>
              </a:rPr>
              <a:t>days after the </a:t>
            </a:r>
            <a:r>
              <a:rPr dirty="0" sz="1900" spc="-10">
                <a:latin typeface="Times New Roman"/>
                <a:cs typeface="Times New Roman"/>
              </a:rPr>
              <a:t>CA </a:t>
            </a:r>
            <a:r>
              <a:rPr dirty="0" sz="1900" spc="-20">
                <a:solidFill>
                  <a:srgbClr val="FF0000"/>
                </a:solidFill>
                <a:latin typeface="Times New Roman"/>
                <a:cs typeface="Times New Roman"/>
              </a:rPr>
              <a:t>between </a:t>
            </a:r>
            <a:r>
              <a:rPr dirty="0" sz="1900" spc="-10">
                <a:solidFill>
                  <a:srgbClr val="FF0000"/>
                </a:solidFill>
                <a:latin typeface="Times New Roman"/>
                <a:cs typeface="Times New Roman"/>
              </a:rPr>
              <a:t>CB </a:t>
            </a:r>
            <a:r>
              <a:rPr dirty="0" sz="1900" spc="-15">
                <a:solidFill>
                  <a:srgbClr val="FF0000"/>
                </a:solidFill>
                <a:latin typeface="Times New Roman"/>
                <a:cs typeface="Times New Roman"/>
              </a:rPr>
              <a:t>and </a:t>
            </a:r>
            <a:r>
              <a:rPr dirty="0" sz="1900" spc="-10">
                <a:solidFill>
                  <a:srgbClr val="FF0000"/>
                </a:solidFill>
                <a:latin typeface="Times New Roman"/>
                <a:cs typeface="Times New Roman"/>
              </a:rPr>
              <a:t>RF </a:t>
            </a:r>
            <a:r>
              <a:rPr dirty="0" sz="1900" spc="-20">
                <a:solidFill>
                  <a:srgbClr val="FF0000"/>
                </a:solidFill>
                <a:latin typeface="Times New Roman"/>
                <a:cs typeface="Times New Roman"/>
              </a:rPr>
              <a:t>ablation </a:t>
            </a:r>
            <a:r>
              <a:rPr dirty="0" sz="1900" spc="-10">
                <a:latin typeface="Times New Roman"/>
                <a:cs typeface="Times New Roman"/>
              </a:rPr>
              <a:t>in </a:t>
            </a:r>
            <a:r>
              <a:rPr dirty="0" sz="1900" spc="-20">
                <a:latin typeface="Times New Roman"/>
                <a:cs typeface="Times New Roman"/>
              </a:rPr>
              <a:t>patients with</a:t>
            </a:r>
            <a:r>
              <a:rPr dirty="0" sz="1900" spc="-320">
                <a:latin typeface="Times New Roman"/>
                <a:cs typeface="Times New Roman"/>
              </a:rPr>
              <a:t> </a:t>
            </a:r>
            <a:r>
              <a:rPr dirty="0" sz="1900" spc="-45">
                <a:solidFill>
                  <a:srgbClr val="FF0000"/>
                </a:solidFill>
                <a:latin typeface="Times New Roman"/>
                <a:cs typeface="Times New Roman"/>
              </a:rPr>
              <a:t>HFrEF</a:t>
            </a:r>
            <a:r>
              <a:rPr dirty="0" sz="1900" spc="-45">
                <a:latin typeface="Times New Roman"/>
                <a:cs typeface="Times New Roman"/>
              </a:rPr>
              <a:t>.</a:t>
            </a: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600">
              <a:latin typeface="Times New Roman"/>
              <a:cs typeface="Times New Roman"/>
            </a:endParaRPr>
          </a:p>
          <a:p>
            <a:pPr marL="188595" marR="5080" indent="-176530">
              <a:lnSpc>
                <a:spcPct val="112599"/>
              </a:lnSpc>
              <a:spcBef>
                <a:spcPts val="5"/>
              </a:spcBef>
            </a:pPr>
            <a:r>
              <a:rPr dirty="0" sz="1900" spc="-40">
                <a:latin typeface="MS Gothic"/>
                <a:cs typeface="MS Gothic"/>
              </a:rPr>
              <a:t>・ </a:t>
            </a:r>
            <a:r>
              <a:rPr dirty="0" sz="1900" spc="-15">
                <a:solidFill>
                  <a:srgbClr val="FF0000"/>
                </a:solidFill>
                <a:latin typeface="Times New Roman"/>
                <a:cs typeface="Times New Roman"/>
              </a:rPr>
              <a:t>The total procedure </a:t>
            </a:r>
            <a:r>
              <a:rPr dirty="0" sz="1900" spc="-20">
                <a:solidFill>
                  <a:srgbClr val="FF0000"/>
                </a:solidFill>
                <a:latin typeface="Times New Roman"/>
                <a:cs typeface="Times New Roman"/>
              </a:rPr>
              <a:t>time </a:t>
            </a:r>
            <a:r>
              <a:rPr dirty="0" sz="1900" spc="-15">
                <a:solidFill>
                  <a:srgbClr val="FF0000"/>
                </a:solidFill>
                <a:latin typeface="Times New Roman"/>
                <a:cs typeface="Times New Roman"/>
              </a:rPr>
              <a:t>was </a:t>
            </a:r>
            <a:r>
              <a:rPr dirty="0" sz="1900" spc="-20">
                <a:solidFill>
                  <a:srgbClr val="FF0000"/>
                </a:solidFill>
                <a:latin typeface="Times New Roman"/>
                <a:cs typeface="Times New Roman"/>
              </a:rPr>
              <a:t>significantly </a:t>
            </a:r>
            <a:r>
              <a:rPr dirty="0" sz="1900" spc="-15">
                <a:solidFill>
                  <a:srgbClr val="0070C0"/>
                </a:solidFill>
                <a:latin typeface="Times New Roman"/>
                <a:cs typeface="Times New Roman"/>
              </a:rPr>
              <a:t>shorter </a:t>
            </a:r>
            <a:r>
              <a:rPr dirty="0" sz="1900" spc="-10">
                <a:solidFill>
                  <a:srgbClr val="0070C0"/>
                </a:solidFill>
                <a:latin typeface="Times New Roman"/>
                <a:cs typeface="Times New Roman"/>
              </a:rPr>
              <a:t>in </a:t>
            </a:r>
            <a:r>
              <a:rPr dirty="0" sz="1900" spc="-15">
                <a:solidFill>
                  <a:srgbClr val="0070C0"/>
                </a:solidFill>
                <a:latin typeface="Times New Roman"/>
                <a:cs typeface="Times New Roman"/>
              </a:rPr>
              <a:t>the </a:t>
            </a:r>
            <a:r>
              <a:rPr dirty="0" sz="1900" spc="-10">
                <a:solidFill>
                  <a:srgbClr val="0070C0"/>
                </a:solidFill>
                <a:latin typeface="Times New Roman"/>
                <a:cs typeface="Times New Roman"/>
              </a:rPr>
              <a:t>CB </a:t>
            </a:r>
            <a:r>
              <a:rPr dirty="0" sz="1900" spc="-15">
                <a:solidFill>
                  <a:srgbClr val="0070C0"/>
                </a:solidFill>
                <a:latin typeface="Times New Roman"/>
                <a:cs typeface="Times New Roman"/>
              </a:rPr>
              <a:t>group </a:t>
            </a:r>
            <a:r>
              <a:rPr dirty="0" sz="1900" spc="-15">
                <a:latin typeface="Times New Roman"/>
                <a:cs typeface="Times New Roman"/>
              </a:rPr>
              <a:t>than </a:t>
            </a:r>
            <a:r>
              <a:rPr dirty="0" sz="1900" spc="-10">
                <a:latin typeface="Times New Roman"/>
                <a:cs typeface="Times New Roman"/>
              </a:rPr>
              <a:t>RF </a:t>
            </a:r>
            <a:r>
              <a:rPr dirty="0" sz="1900" spc="-15">
                <a:latin typeface="Times New Roman"/>
                <a:cs typeface="Times New Roman"/>
              </a:rPr>
              <a:t>group </a:t>
            </a:r>
            <a:r>
              <a:rPr dirty="0" sz="1900" spc="-10">
                <a:latin typeface="Times New Roman"/>
                <a:cs typeface="Times New Roman"/>
              </a:rPr>
              <a:t>(101 </a:t>
            </a:r>
            <a:r>
              <a:rPr dirty="0" sz="1900" spc="-15">
                <a:latin typeface="Times New Roman"/>
                <a:cs typeface="Times New Roman"/>
              </a:rPr>
              <a:t>[84–129] </a:t>
            </a:r>
            <a:r>
              <a:rPr dirty="0" sz="1900" spc="-10">
                <a:latin typeface="Times New Roman"/>
                <a:cs typeface="Times New Roman"/>
              </a:rPr>
              <a:t>vs. </a:t>
            </a:r>
            <a:r>
              <a:rPr dirty="0" sz="1900" spc="-15">
                <a:latin typeface="Times New Roman"/>
                <a:cs typeface="Times New Roman"/>
              </a:rPr>
              <a:t>165  </a:t>
            </a:r>
            <a:r>
              <a:rPr dirty="0" sz="1900" spc="-20">
                <a:latin typeface="Times New Roman"/>
                <a:cs typeface="Times New Roman"/>
              </a:rPr>
              <a:t>minutes </a:t>
            </a:r>
            <a:r>
              <a:rPr dirty="0" sz="1900" spc="-15">
                <a:latin typeface="Times New Roman"/>
                <a:cs typeface="Times New Roman"/>
              </a:rPr>
              <a:t>[144–197]; P&lt;0.001). </a:t>
            </a:r>
            <a:r>
              <a:rPr dirty="0" sz="1900" spc="-15">
                <a:solidFill>
                  <a:srgbClr val="FF0000"/>
                </a:solidFill>
                <a:latin typeface="Times New Roman"/>
                <a:cs typeface="Times New Roman"/>
              </a:rPr>
              <a:t>The total infusion </a:t>
            </a:r>
            <a:r>
              <a:rPr dirty="0" sz="1900" spc="-20">
                <a:solidFill>
                  <a:srgbClr val="FF0000"/>
                </a:solidFill>
                <a:latin typeface="Times New Roman"/>
                <a:cs typeface="Times New Roman"/>
              </a:rPr>
              <a:t>volume </a:t>
            </a:r>
            <a:r>
              <a:rPr dirty="0" sz="1900" spc="-15">
                <a:solidFill>
                  <a:srgbClr val="FF0000"/>
                </a:solidFill>
                <a:latin typeface="Times New Roman"/>
                <a:cs typeface="Times New Roman"/>
              </a:rPr>
              <a:t>was </a:t>
            </a:r>
            <a:r>
              <a:rPr dirty="0" sz="1900" spc="-15">
                <a:solidFill>
                  <a:srgbClr val="0070C0"/>
                </a:solidFill>
                <a:latin typeface="Times New Roman"/>
                <a:cs typeface="Times New Roman"/>
              </a:rPr>
              <a:t>less </a:t>
            </a:r>
            <a:r>
              <a:rPr dirty="0" sz="1900" spc="-10">
                <a:solidFill>
                  <a:srgbClr val="0070C0"/>
                </a:solidFill>
                <a:latin typeface="Times New Roman"/>
                <a:cs typeface="Times New Roman"/>
              </a:rPr>
              <a:t>in </a:t>
            </a:r>
            <a:r>
              <a:rPr dirty="0" sz="1900" spc="-15">
                <a:solidFill>
                  <a:srgbClr val="0070C0"/>
                </a:solidFill>
                <a:latin typeface="Times New Roman"/>
                <a:cs typeface="Times New Roman"/>
              </a:rPr>
              <a:t>the </a:t>
            </a:r>
            <a:r>
              <a:rPr dirty="0" sz="1900" spc="-10">
                <a:solidFill>
                  <a:srgbClr val="0070C0"/>
                </a:solidFill>
                <a:latin typeface="Times New Roman"/>
                <a:cs typeface="Times New Roman"/>
              </a:rPr>
              <a:t>CB </a:t>
            </a:r>
            <a:r>
              <a:rPr dirty="0" sz="1900" spc="-15">
                <a:solidFill>
                  <a:srgbClr val="0070C0"/>
                </a:solidFill>
                <a:latin typeface="Times New Roman"/>
                <a:cs typeface="Times New Roman"/>
              </a:rPr>
              <a:t>group </a:t>
            </a:r>
            <a:r>
              <a:rPr dirty="0" sz="1900" spc="-15">
                <a:latin typeface="Times New Roman"/>
                <a:cs typeface="Times New Roman"/>
              </a:rPr>
              <a:t>than </a:t>
            </a:r>
            <a:r>
              <a:rPr dirty="0" sz="1900" spc="-10">
                <a:latin typeface="Times New Roman"/>
                <a:cs typeface="Times New Roman"/>
              </a:rPr>
              <a:t>RF </a:t>
            </a:r>
            <a:r>
              <a:rPr dirty="0" sz="1900" spc="-15">
                <a:latin typeface="Times New Roman"/>
                <a:cs typeface="Times New Roman"/>
              </a:rPr>
              <a:t>group </a:t>
            </a:r>
            <a:r>
              <a:rPr dirty="0" sz="1900" spc="-10">
                <a:latin typeface="Times New Roman"/>
                <a:cs typeface="Times New Roman"/>
              </a:rPr>
              <a:t>(180 </a:t>
            </a:r>
            <a:r>
              <a:rPr dirty="0" sz="1900" spc="-15">
                <a:latin typeface="Times New Roman"/>
                <a:cs typeface="Times New Roman"/>
              </a:rPr>
              <a:t>[141–240]  </a:t>
            </a:r>
            <a:r>
              <a:rPr dirty="0" sz="1900" spc="-10">
                <a:latin typeface="Times New Roman"/>
                <a:cs typeface="Times New Roman"/>
              </a:rPr>
              <a:t>vs. </a:t>
            </a:r>
            <a:r>
              <a:rPr dirty="0" sz="1900" spc="-15">
                <a:latin typeface="Times New Roman"/>
                <a:cs typeface="Times New Roman"/>
              </a:rPr>
              <a:t>1053 ml [949–1215]; P&lt;0.001). </a:t>
            </a:r>
            <a:r>
              <a:rPr dirty="0" sz="1900" spc="-15">
                <a:solidFill>
                  <a:srgbClr val="FF0000"/>
                </a:solidFill>
                <a:latin typeface="Times New Roman"/>
                <a:cs typeface="Times New Roman"/>
              </a:rPr>
              <a:t>The LA pulse pressure </a:t>
            </a:r>
            <a:r>
              <a:rPr dirty="0" sz="1900" spc="-20">
                <a:solidFill>
                  <a:srgbClr val="FF0000"/>
                </a:solidFill>
                <a:latin typeface="Times New Roman"/>
                <a:cs typeface="Times New Roman"/>
              </a:rPr>
              <a:t>significantly increased </a:t>
            </a:r>
            <a:r>
              <a:rPr dirty="0" sz="1900" spc="-15">
                <a:solidFill>
                  <a:srgbClr val="FF0000"/>
                </a:solidFill>
                <a:latin typeface="Times New Roman"/>
                <a:cs typeface="Times New Roman"/>
              </a:rPr>
              <a:t>only </a:t>
            </a:r>
            <a:r>
              <a:rPr dirty="0" sz="1900" spc="-10">
                <a:solidFill>
                  <a:srgbClr val="FF0000"/>
                </a:solidFill>
                <a:latin typeface="Times New Roman"/>
                <a:cs typeface="Times New Roman"/>
              </a:rPr>
              <a:t>in </a:t>
            </a:r>
            <a:r>
              <a:rPr dirty="0" sz="1900" spc="-15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dirty="0" sz="1900" spc="-10">
                <a:solidFill>
                  <a:srgbClr val="FF0000"/>
                </a:solidFill>
                <a:latin typeface="Times New Roman"/>
                <a:cs typeface="Times New Roman"/>
              </a:rPr>
              <a:t>RF </a:t>
            </a:r>
            <a:r>
              <a:rPr dirty="0" sz="1900" spc="-15">
                <a:solidFill>
                  <a:srgbClr val="FF0000"/>
                </a:solidFill>
                <a:latin typeface="Times New Roman"/>
                <a:cs typeface="Times New Roman"/>
              </a:rPr>
              <a:t>group </a:t>
            </a:r>
            <a:r>
              <a:rPr dirty="0" sz="1900" spc="-5">
                <a:latin typeface="Times New Roman"/>
                <a:cs typeface="Times New Roman"/>
              </a:rPr>
              <a:t>(6 </a:t>
            </a:r>
            <a:r>
              <a:rPr dirty="0" sz="1900" spc="-15">
                <a:latin typeface="Times New Roman"/>
                <a:cs typeface="Times New Roman"/>
              </a:rPr>
              <a:t>[4–8]  </a:t>
            </a:r>
            <a:r>
              <a:rPr dirty="0" sz="1900" spc="-10">
                <a:latin typeface="Times New Roman"/>
                <a:cs typeface="Times New Roman"/>
              </a:rPr>
              <a:t>to </a:t>
            </a:r>
            <a:r>
              <a:rPr dirty="0" sz="1900">
                <a:latin typeface="Times New Roman"/>
                <a:cs typeface="Times New Roman"/>
              </a:rPr>
              <a:t>8 </a:t>
            </a:r>
            <a:r>
              <a:rPr dirty="0" sz="1900" spc="-25">
                <a:latin typeface="Times New Roman"/>
                <a:cs typeface="Times New Roman"/>
              </a:rPr>
              <a:t>mmHg </a:t>
            </a:r>
            <a:r>
              <a:rPr dirty="0" sz="1900" spc="-15">
                <a:latin typeface="Times New Roman"/>
                <a:cs typeface="Times New Roman"/>
              </a:rPr>
              <a:t>[6–9]; P&lt;0.001), </a:t>
            </a:r>
            <a:r>
              <a:rPr dirty="0" sz="1900" spc="-10">
                <a:latin typeface="Times New Roman"/>
                <a:cs typeface="Times New Roman"/>
              </a:rPr>
              <a:t>but </a:t>
            </a:r>
            <a:r>
              <a:rPr dirty="0" sz="1900" spc="-15">
                <a:solidFill>
                  <a:srgbClr val="FF0000"/>
                </a:solidFill>
                <a:latin typeface="Times New Roman"/>
                <a:cs typeface="Times New Roman"/>
              </a:rPr>
              <a:t>No </a:t>
            </a:r>
            <a:r>
              <a:rPr dirty="0" sz="1900" spc="-20">
                <a:solidFill>
                  <a:srgbClr val="FF0000"/>
                </a:solidFill>
                <a:latin typeface="Times New Roman"/>
                <a:cs typeface="Times New Roman"/>
              </a:rPr>
              <a:t>procedure-related </a:t>
            </a:r>
            <a:r>
              <a:rPr dirty="0" sz="1900" spc="-15">
                <a:solidFill>
                  <a:srgbClr val="FF0000"/>
                </a:solidFill>
                <a:latin typeface="Times New Roman"/>
                <a:cs typeface="Times New Roman"/>
              </a:rPr>
              <a:t>worsening HF </a:t>
            </a:r>
            <a:r>
              <a:rPr dirty="0" sz="1900" spc="-10">
                <a:solidFill>
                  <a:srgbClr val="FF0000"/>
                </a:solidFill>
                <a:latin typeface="Times New Roman"/>
                <a:cs typeface="Times New Roman"/>
              </a:rPr>
              <a:t>nor </a:t>
            </a:r>
            <a:r>
              <a:rPr dirty="0" sz="1900" spc="-15">
                <a:solidFill>
                  <a:srgbClr val="FF0000"/>
                </a:solidFill>
                <a:latin typeface="Times New Roman"/>
                <a:cs typeface="Times New Roman"/>
              </a:rPr>
              <a:t>death was observed </a:t>
            </a:r>
            <a:r>
              <a:rPr dirty="0" sz="1900" spc="-10">
                <a:latin typeface="Times New Roman"/>
                <a:cs typeface="Times New Roman"/>
              </a:rPr>
              <a:t>in</a:t>
            </a:r>
            <a:r>
              <a:rPr dirty="0" sz="1900" spc="-190">
                <a:latin typeface="Times New Roman"/>
                <a:cs typeface="Times New Roman"/>
              </a:rPr>
              <a:t> </a:t>
            </a:r>
            <a:r>
              <a:rPr dirty="0" sz="1900" spc="-15">
                <a:latin typeface="Times New Roman"/>
                <a:cs typeface="Times New Roman"/>
              </a:rPr>
              <a:t>both..</a:t>
            </a: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700">
              <a:latin typeface="Times New Roman"/>
              <a:cs typeface="Times New Roman"/>
            </a:endParaRPr>
          </a:p>
          <a:p>
            <a:pPr marL="188595" marR="163830" indent="-176530">
              <a:lnSpc>
                <a:spcPct val="113700"/>
              </a:lnSpc>
              <a:spcBef>
                <a:spcPts val="5"/>
              </a:spcBef>
            </a:pPr>
            <a:r>
              <a:rPr dirty="0" sz="1900" spc="-40">
                <a:latin typeface="MS Gothic"/>
                <a:cs typeface="MS Gothic"/>
              </a:rPr>
              <a:t>・ </a:t>
            </a:r>
            <a:r>
              <a:rPr dirty="0" sz="1900" spc="-15">
                <a:solidFill>
                  <a:srgbClr val="FF0000"/>
                </a:solidFill>
                <a:latin typeface="Times New Roman"/>
                <a:cs typeface="Times New Roman"/>
              </a:rPr>
              <a:t>The primary </a:t>
            </a:r>
            <a:r>
              <a:rPr dirty="0" sz="1900" spc="-20">
                <a:solidFill>
                  <a:srgbClr val="FF0000"/>
                </a:solidFill>
                <a:latin typeface="Times New Roman"/>
                <a:cs typeface="Times New Roman"/>
              </a:rPr>
              <a:t>endpoint</a:t>
            </a:r>
            <a:r>
              <a:rPr dirty="0" sz="1900" spc="-20">
                <a:latin typeface="Times New Roman"/>
                <a:cs typeface="Times New Roman"/>
              </a:rPr>
              <a:t>, </a:t>
            </a:r>
            <a:r>
              <a:rPr dirty="0" sz="1900" spc="-15">
                <a:latin typeface="Times New Roman"/>
                <a:cs typeface="Times New Roman"/>
              </a:rPr>
              <a:t>defined </a:t>
            </a:r>
            <a:r>
              <a:rPr dirty="0" sz="1900" spc="-10">
                <a:latin typeface="Times New Roman"/>
                <a:cs typeface="Times New Roman"/>
              </a:rPr>
              <a:t>as </a:t>
            </a:r>
            <a:r>
              <a:rPr dirty="0" sz="1900" spc="-15">
                <a:latin typeface="Times New Roman"/>
                <a:cs typeface="Times New Roman"/>
              </a:rPr>
              <a:t>the occurrence </a:t>
            </a:r>
            <a:r>
              <a:rPr dirty="0" sz="1900" spc="-10">
                <a:latin typeface="Times New Roman"/>
                <a:cs typeface="Times New Roman"/>
              </a:rPr>
              <a:t>of </a:t>
            </a:r>
            <a:r>
              <a:rPr dirty="0" sz="1900" spc="-15">
                <a:latin typeface="Times New Roman"/>
                <a:cs typeface="Times New Roman"/>
              </a:rPr>
              <a:t>atrial </a:t>
            </a:r>
            <a:r>
              <a:rPr dirty="0" sz="1900" spc="-20">
                <a:latin typeface="Times New Roman"/>
                <a:cs typeface="Times New Roman"/>
              </a:rPr>
              <a:t>tachyarrhythmias </a:t>
            </a:r>
            <a:r>
              <a:rPr dirty="0" sz="1900" spc="-85">
                <a:latin typeface="Times New Roman"/>
                <a:cs typeface="Times New Roman"/>
              </a:rPr>
              <a:t>(ATs) </a:t>
            </a:r>
            <a:r>
              <a:rPr dirty="0" sz="1900" spc="-10">
                <a:latin typeface="Times New Roman"/>
                <a:cs typeface="Times New Roman"/>
              </a:rPr>
              <a:t>at </a:t>
            </a:r>
            <a:r>
              <a:rPr dirty="0" sz="1900" spc="-15">
                <a:latin typeface="Times New Roman"/>
                <a:cs typeface="Times New Roman"/>
              </a:rPr>
              <a:t>1-year </a:t>
            </a:r>
            <a:r>
              <a:rPr dirty="0" sz="1900" spc="-20">
                <a:latin typeface="Times New Roman"/>
                <a:cs typeface="Times New Roman"/>
              </a:rPr>
              <a:t>with </a:t>
            </a:r>
            <a:r>
              <a:rPr dirty="0" sz="1900">
                <a:latin typeface="Times New Roman"/>
                <a:cs typeface="Times New Roman"/>
              </a:rPr>
              <a:t>a </a:t>
            </a:r>
            <a:r>
              <a:rPr dirty="0" sz="1900" spc="-15">
                <a:latin typeface="Times New Roman"/>
                <a:cs typeface="Times New Roman"/>
              </a:rPr>
              <a:t>90-day  blanking period after CA, was observed </a:t>
            </a:r>
            <a:r>
              <a:rPr dirty="0" sz="1900" spc="-10">
                <a:latin typeface="Times New Roman"/>
                <a:cs typeface="Times New Roman"/>
              </a:rPr>
              <a:t>in </a:t>
            </a:r>
            <a:r>
              <a:rPr dirty="0" u="sng" sz="1900" spc="-1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12 </a:t>
            </a:r>
            <a:r>
              <a:rPr dirty="0" u="sng" sz="1900" spc="-2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patients </a:t>
            </a:r>
            <a:r>
              <a:rPr dirty="0" u="sng" sz="1900" spc="-15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(22.2%) </a:t>
            </a:r>
            <a:r>
              <a:rPr dirty="0" u="sng" sz="1900" spc="-1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in </a:t>
            </a:r>
            <a:r>
              <a:rPr dirty="0" u="sng" sz="1900" spc="-15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the </a:t>
            </a:r>
            <a:r>
              <a:rPr dirty="0" u="sng" sz="1900" spc="-1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CB </a:t>
            </a:r>
            <a:r>
              <a:rPr dirty="0" u="sng" sz="1900" spc="-15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group </a:t>
            </a:r>
            <a:r>
              <a:rPr dirty="0" u="sng" sz="1900" spc="-15">
                <a:solidFill>
                  <a:srgbClr val="FF000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and </a:t>
            </a:r>
            <a:r>
              <a:rPr dirty="0" u="sng" sz="1900" spc="-10">
                <a:solidFill>
                  <a:srgbClr val="FF000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12 </a:t>
            </a:r>
            <a:r>
              <a:rPr dirty="0" u="sng" sz="1900" spc="-15">
                <a:solidFill>
                  <a:srgbClr val="FF000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(21.8%) </a:t>
            </a:r>
            <a:r>
              <a:rPr dirty="0" u="sng" sz="1900" spc="-10">
                <a:solidFill>
                  <a:srgbClr val="FF000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in the RF</a:t>
            </a:r>
            <a:r>
              <a:rPr dirty="0" u="sng" sz="1900" spc="-305">
                <a:solidFill>
                  <a:srgbClr val="FF000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900" spc="-15">
                <a:solidFill>
                  <a:srgbClr val="FF0000"/>
                </a:solidFill>
                <a:uFill>
                  <a:solidFill>
                    <a:srgbClr val="0070C0"/>
                  </a:solidFill>
                </a:uFill>
                <a:latin typeface="Times New Roman"/>
                <a:cs typeface="Times New Roman"/>
              </a:rPr>
              <a:t>group </a:t>
            </a:r>
            <a:r>
              <a:rPr dirty="0" sz="1900" spc="-1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900" spc="-15">
                <a:latin typeface="Times New Roman"/>
                <a:cs typeface="Times New Roman"/>
              </a:rPr>
              <a:t>and </a:t>
            </a:r>
            <a:r>
              <a:rPr dirty="0" sz="1900" spc="-10">
                <a:latin typeface="Times New Roman"/>
                <a:cs typeface="Times New Roman"/>
              </a:rPr>
              <a:t>the CB </a:t>
            </a:r>
            <a:r>
              <a:rPr dirty="0" sz="1900" spc="-15">
                <a:latin typeface="Times New Roman"/>
                <a:cs typeface="Times New Roman"/>
              </a:rPr>
              <a:t>group </a:t>
            </a:r>
            <a:r>
              <a:rPr dirty="0" sz="1900" spc="-20">
                <a:latin typeface="Times New Roman"/>
                <a:cs typeface="Times New Roman"/>
              </a:rPr>
              <a:t>demonstrated </a:t>
            </a:r>
            <a:r>
              <a:rPr dirty="0" sz="1900" spc="-15">
                <a:latin typeface="Times New Roman"/>
                <a:cs typeface="Times New Roman"/>
              </a:rPr>
              <a:t>non-inferiority </a:t>
            </a:r>
            <a:r>
              <a:rPr dirty="0" sz="1900" spc="-20">
                <a:latin typeface="Times New Roman"/>
                <a:cs typeface="Times New Roman"/>
              </a:rPr>
              <a:t>compared </a:t>
            </a:r>
            <a:r>
              <a:rPr dirty="0" sz="1900" spc="-10">
                <a:latin typeface="Times New Roman"/>
                <a:cs typeface="Times New Roman"/>
              </a:rPr>
              <a:t>to </a:t>
            </a:r>
            <a:r>
              <a:rPr dirty="0" sz="1900" spc="-15">
                <a:latin typeface="Times New Roman"/>
                <a:cs typeface="Times New Roman"/>
              </a:rPr>
              <a:t>the </a:t>
            </a:r>
            <a:r>
              <a:rPr dirty="0" sz="1900" spc="-10">
                <a:latin typeface="Times New Roman"/>
                <a:cs typeface="Times New Roman"/>
              </a:rPr>
              <a:t>RF </a:t>
            </a:r>
            <a:r>
              <a:rPr dirty="0" sz="1900" spc="-15">
                <a:latin typeface="Times New Roman"/>
                <a:cs typeface="Times New Roman"/>
              </a:rPr>
              <a:t>group </a:t>
            </a:r>
            <a:r>
              <a:rPr dirty="0" sz="1900" spc="-10">
                <a:latin typeface="Times New Roman"/>
                <a:cs typeface="Times New Roman"/>
              </a:rPr>
              <a:t>for </a:t>
            </a:r>
            <a:r>
              <a:rPr dirty="0" sz="1900" spc="-15">
                <a:latin typeface="Times New Roman"/>
                <a:cs typeface="Times New Roman"/>
              </a:rPr>
              <a:t>the primary</a:t>
            </a:r>
            <a:r>
              <a:rPr dirty="0" sz="1900" spc="-195">
                <a:latin typeface="Times New Roman"/>
                <a:cs typeface="Times New Roman"/>
              </a:rPr>
              <a:t> </a:t>
            </a:r>
            <a:r>
              <a:rPr dirty="0" sz="1900" spc="-20">
                <a:latin typeface="Times New Roman"/>
                <a:cs typeface="Times New Roman"/>
              </a:rPr>
              <a:t>endpoint.</a:t>
            </a: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450">
              <a:latin typeface="Times New Roman"/>
              <a:cs typeface="Times New Roman"/>
            </a:endParaRPr>
          </a:p>
          <a:p>
            <a:pPr marL="188595" marR="242570" indent="-176530">
              <a:lnSpc>
                <a:spcPct val="122100"/>
              </a:lnSpc>
              <a:spcBef>
                <a:spcPts val="5"/>
              </a:spcBef>
            </a:pPr>
            <a:r>
              <a:rPr dirty="0" sz="1900" spc="-40">
                <a:latin typeface="MS Gothic"/>
                <a:cs typeface="MS Gothic"/>
              </a:rPr>
              <a:t>・</a:t>
            </a:r>
            <a:r>
              <a:rPr dirty="0" sz="1900" spc="-15">
                <a:solidFill>
                  <a:srgbClr val="FF0000"/>
                </a:solidFill>
                <a:latin typeface="Times New Roman"/>
                <a:cs typeface="Times New Roman"/>
              </a:rPr>
              <a:t>The</a:t>
            </a:r>
            <a:r>
              <a:rPr dirty="0" sz="1900" spc="-2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900" spc="-65">
                <a:solidFill>
                  <a:srgbClr val="FF0000"/>
                </a:solidFill>
                <a:latin typeface="Times New Roman"/>
                <a:cs typeface="Times New Roman"/>
              </a:rPr>
              <a:t>LVEF</a:t>
            </a:r>
            <a:r>
              <a:rPr dirty="0" sz="1900" spc="-2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900" spc="-20">
                <a:solidFill>
                  <a:srgbClr val="FF0000"/>
                </a:solidFill>
                <a:latin typeface="Times New Roman"/>
                <a:cs typeface="Times New Roman"/>
              </a:rPr>
              <a:t>improved</a:t>
            </a:r>
            <a:r>
              <a:rPr dirty="0" sz="1900" spc="-15">
                <a:solidFill>
                  <a:srgbClr val="FF0000"/>
                </a:solidFill>
                <a:latin typeface="Times New Roman"/>
                <a:cs typeface="Times New Roman"/>
              </a:rPr>
              <a:t> and</a:t>
            </a:r>
            <a:r>
              <a:rPr dirty="0" sz="1900" spc="-2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900" spc="-15">
                <a:solidFill>
                  <a:srgbClr val="FF0000"/>
                </a:solidFill>
                <a:latin typeface="Times New Roman"/>
                <a:cs typeface="Times New Roman"/>
              </a:rPr>
              <a:t>the</a:t>
            </a:r>
            <a:r>
              <a:rPr dirty="0" sz="1900" spc="-2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900" spc="-80">
                <a:solidFill>
                  <a:srgbClr val="FF0000"/>
                </a:solidFill>
                <a:latin typeface="Times New Roman"/>
                <a:cs typeface="Times New Roman"/>
              </a:rPr>
              <a:t>LAVI</a:t>
            </a:r>
            <a:r>
              <a:rPr dirty="0" sz="1900" spc="-1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900" spc="-20">
                <a:solidFill>
                  <a:srgbClr val="FF0000"/>
                </a:solidFill>
                <a:latin typeface="Times New Roman"/>
                <a:cs typeface="Times New Roman"/>
              </a:rPr>
              <a:t>decreased significantly</a:t>
            </a:r>
            <a:r>
              <a:rPr dirty="0" sz="1900" spc="-3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900" spc="-15">
                <a:latin typeface="Times New Roman"/>
                <a:cs typeface="Times New Roman"/>
              </a:rPr>
              <a:t>after</a:t>
            </a:r>
            <a:r>
              <a:rPr dirty="0" sz="1900" spc="-10">
                <a:latin typeface="Times New Roman"/>
                <a:cs typeface="Times New Roman"/>
              </a:rPr>
              <a:t> CA</a:t>
            </a:r>
            <a:r>
              <a:rPr dirty="0" sz="1900" spc="-135">
                <a:latin typeface="Times New Roman"/>
                <a:cs typeface="Times New Roman"/>
              </a:rPr>
              <a:t> </a:t>
            </a:r>
            <a:r>
              <a:rPr dirty="0" sz="1900" spc="-10">
                <a:latin typeface="Times New Roman"/>
                <a:cs typeface="Times New Roman"/>
              </a:rPr>
              <a:t>in</a:t>
            </a:r>
            <a:r>
              <a:rPr dirty="0" sz="1900" spc="-20">
                <a:latin typeface="Times New Roman"/>
                <a:cs typeface="Times New Roman"/>
              </a:rPr>
              <a:t> </a:t>
            </a:r>
            <a:r>
              <a:rPr dirty="0" sz="1900" spc="-15">
                <a:latin typeface="Times New Roman"/>
                <a:cs typeface="Times New Roman"/>
              </a:rPr>
              <a:t>both</a:t>
            </a:r>
            <a:r>
              <a:rPr dirty="0" sz="1900" spc="-20">
                <a:latin typeface="Times New Roman"/>
                <a:cs typeface="Times New Roman"/>
              </a:rPr>
              <a:t> </a:t>
            </a:r>
            <a:r>
              <a:rPr dirty="0" sz="1900" spc="-10">
                <a:latin typeface="Times New Roman"/>
                <a:cs typeface="Times New Roman"/>
              </a:rPr>
              <a:t>the</a:t>
            </a:r>
            <a:r>
              <a:rPr dirty="0" sz="1900" spc="-30">
                <a:latin typeface="Times New Roman"/>
                <a:cs typeface="Times New Roman"/>
              </a:rPr>
              <a:t> </a:t>
            </a:r>
            <a:r>
              <a:rPr dirty="0" sz="1900" spc="-10">
                <a:latin typeface="Times New Roman"/>
                <a:cs typeface="Times New Roman"/>
              </a:rPr>
              <a:t>CB</a:t>
            </a:r>
            <a:r>
              <a:rPr dirty="0" sz="1900" spc="-20">
                <a:latin typeface="Times New Roman"/>
                <a:cs typeface="Times New Roman"/>
              </a:rPr>
              <a:t> </a:t>
            </a:r>
            <a:r>
              <a:rPr dirty="0" sz="1900" spc="-15">
                <a:latin typeface="Times New Roman"/>
                <a:cs typeface="Times New Roman"/>
              </a:rPr>
              <a:t>and</a:t>
            </a:r>
            <a:r>
              <a:rPr dirty="0" sz="1900" spc="-20">
                <a:latin typeface="Times New Roman"/>
                <a:cs typeface="Times New Roman"/>
              </a:rPr>
              <a:t> </a:t>
            </a:r>
            <a:r>
              <a:rPr dirty="0" sz="1900" spc="-10">
                <a:latin typeface="Times New Roman"/>
                <a:cs typeface="Times New Roman"/>
              </a:rPr>
              <a:t>RF</a:t>
            </a:r>
            <a:r>
              <a:rPr dirty="0" sz="1900" spc="-30">
                <a:latin typeface="Times New Roman"/>
                <a:cs typeface="Times New Roman"/>
              </a:rPr>
              <a:t> </a:t>
            </a:r>
            <a:r>
              <a:rPr dirty="0" sz="1900" spc="-15">
                <a:latin typeface="Times New Roman"/>
                <a:cs typeface="Times New Roman"/>
              </a:rPr>
              <a:t>groups</a:t>
            </a:r>
            <a:r>
              <a:rPr dirty="0" sz="1900" spc="-20">
                <a:latin typeface="Times New Roman"/>
                <a:cs typeface="Times New Roman"/>
              </a:rPr>
              <a:t> </a:t>
            </a:r>
            <a:r>
              <a:rPr dirty="0" sz="1900" spc="-50">
                <a:latin typeface="Times New Roman"/>
                <a:cs typeface="Times New Roman"/>
              </a:rPr>
              <a:t>(LVEF:</a:t>
            </a:r>
            <a:r>
              <a:rPr dirty="0" sz="1900" spc="-20">
                <a:latin typeface="Times New Roman"/>
                <a:cs typeface="Times New Roman"/>
              </a:rPr>
              <a:t> </a:t>
            </a:r>
            <a:r>
              <a:rPr dirty="0" sz="1900" spc="-10">
                <a:latin typeface="Times New Roman"/>
                <a:cs typeface="Times New Roman"/>
              </a:rPr>
              <a:t>CB  </a:t>
            </a:r>
            <a:r>
              <a:rPr dirty="0" sz="1900" spc="-15">
                <a:latin typeface="Times New Roman"/>
                <a:cs typeface="Times New Roman"/>
              </a:rPr>
              <a:t>group: </a:t>
            </a:r>
            <a:r>
              <a:rPr dirty="0" sz="1900" spc="-10">
                <a:latin typeface="Times New Roman"/>
                <a:cs typeface="Times New Roman"/>
              </a:rPr>
              <a:t>32% </a:t>
            </a:r>
            <a:r>
              <a:rPr dirty="0" sz="1900" spc="-15">
                <a:latin typeface="Times New Roman"/>
                <a:cs typeface="Times New Roman"/>
              </a:rPr>
              <a:t>[24–36] </a:t>
            </a:r>
            <a:r>
              <a:rPr dirty="0" sz="1900" spc="-10">
                <a:latin typeface="Times New Roman"/>
                <a:cs typeface="Times New Roman"/>
              </a:rPr>
              <a:t>to 50% </a:t>
            </a:r>
            <a:r>
              <a:rPr dirty="0" sz="1900" spc="-15">
                <a:latin typeface="Times New Roman"/>
                <a:cs typeface="Times New Roman"/>
              </a:rPr>
              <a:t>[34–62] </a:t>
            </a:r>
            <a:r>
              <a:rPr dirty="0" sz="1900" spc="-10">
                <a:latin typeface="Times New Roman"/>
                <a:cs typeface="Times New Roman"/>
              </a:rPr>
              <a:t>at </a:t>
            </a:r>
            <a:r>
              <a:rPr dirty="0" sz="1900" spc="-25">
                <a:latin typeface="Times New Roman"/>
                <a:cs typeface="Times New Roman"/>
              </a:rPr>
              <a:t>1-year, </a:t>
            </a:r>
            <a:r>
              <a:rPr dirty="0" sz="1900" spc="-10">
                <a:latin typeface="Times New Roman"/>
                <a:cs typeface="Times New Roman"/>
              </a:rPr>
              <a:t>RF </a:t>
            </a:r>
            <a:r>
              <a:rPr dirty="0" sz="1900" spc="-15">
                <a:latin typeface="Times New Roman"/>
                <a:cs typeface="Times New Roman"/>
              </a:rPr>
              <a:t>group: </a:t>
            </a:r>
            <a:r>
              <a:rPr dirty="0" sz="1900" spc="-10">
                <a:latin typeface="Times New Roman"/>
                <a:cs typeface="Times New Roman"/>
              </a:rPr>
              <a:t>33% </a:t>
            </a:r>
            <a:r>
              <a:rPr dirty="0" sz="1900" spc="-15">
                <a:latin typeface="Times New Roman"/>
                <a:cs typeface="Times New Roman"/>
              </a:rPr>
              <a:t>[29–35] </a:t>
            </a:r>
            <a:r>
              <a:rPr dirty="0" sz="1900" spc="-10">
                <a:latin typeface="Times New Roman"/>
                <a:cs typeface="Times New Roman"/>
              </a:rPr>
              <a:t>to 56% </a:t>
            </a:r>
            <a:r>
              <a:rPr dirty="0" sz="1900" spc="-15">
                <a:latin typeface="Times New Roman"/>
                <a:cs typeface="Times New Roman"/>
              </a:rPr>
              <a:t>[38–59] </a:t>
            </a:r>
            <a:r>
              <a:rPr dirty="0" sz="1900" spc="-10">
                <a:latin typeface="Times New Roman"/>
                <a:cs typeface="Times New Roman"/>
              </a:rPr>
              <a:t>at </a:t>
            </a:r>
            <a:r>
              <a:rPr dirty="0" sz="1900" spc="-25">
                <a:latin typeface="Times New Roman"/>
                <a:cs typeface="Times New Roman"/>
              </a:rPr>
              <a:t>1-year, </a:t>
            </a:r>
            <a:r>
              <a:rPr dirty="0" sz="1900" spc="-65">
                <a:latin typeface="Times New Roman"/>
                <a:cs typeface="Times New Roman"/>
              </a:rPr>
              <a:t>LAVI:</a:t>
            </a:r>
            <a:r>
              <a:rPr dirty="0" sz="1900" spc="-325">
                <a:latin typeface="Times New Roman"/>
                <a:cs typeface="Times New Roman"/>
              </a:rPr>
              <a:t> </a:t>
            </a:r>
            <a:r>
              <a:rPr dirty="0" sz="1900" spc="-10">
                <a:latin typeface="Times New Roman"/>
                <a:cs typeface="Times New Roman"/>
              </a:rPr>
              <a:t>CB</a:t>
            </a:r>
            <a:endParaRPr sz="1900">
              <a:latin typeface="Times New Roman"/>
              <a:cs typeface="Times New Roman"/>
            </a:endParaRPr>
          </a:p>
          <a:p>
            <a:pPr marL="188595">
              <a:lnSpc>
                <a:spcPct val="100000"/>
              </a:lnSpc>
              <a:spcBef>
                <a:spcPts val="215"/>
              </a:spcBef>
            </a:pPr>
            <a:r>
              <a:rPr dirty="0" sz="1900" spc="-15">
                <a:latin typeface="Times New Roman"/>
                <a:cs typeface="Times New Roman"/>
              </a:rPr>
              <a:t>group: </a:t>
            </a:r>
            <a:r>
              <a:rPr dirty="0" sz="1900" spc="-10">
                <a:latin typeface="Times New Roman"/>
                <a:cs typeface="Times New Roman"/>
              </a:rPr>
              <a:t>57 </a:t>
            </a:r>
            <a:r>
              <a:rPr dirty="0" sz="1900" spc="-15">
                <a:latin typeface="Times New Roman"/>
                <a:cs typeface="Times New Roman"/>
              </a:rPr>
              <a:t>[46–64] </a:t>
            </a:r>
            <a:r>
              <a:rPr dirty="0" sz="1900" spc="-10">
                <a:latin typeface="Times New Roman"/>
                <a:cs typeface="Times New Roman"/>
              </a:rPr>
              <a:t>to 47 </a:t>
            </a:r>
            <a:r>
              <a:rPr dirty="0" sz="1900" spc="-20">
                <a:latin typeface="Times New Roman"/>
                <a:cs typeface="Times New Roman"/>
              </a:rPr>
              <a:t>ml/m2 </a:t>
            </a:r>
            <a:r>
              <a:rPr dirty="0" sz="1900" spc="-15">
                <a:latin typeface="Times New Roman"/>
                <a:cs typeface="Times New Roman"/>
              </a:rPr>
              <a:t>[38–59 </a:t>
            </a:r>
            <a:r>
              <a:rPr dirty="0" sz="1900">
                <a:latin typeface="Times New Roman"/>
                <a:cs typeface="Times New Roman"/>
              </a:rPr>
              <a:t>] </a:t>
            </a:r>
            <a:r>
              <a:rPr dirty="0" sz="1900" spc="-10">
                <a:latin typeface="Times New Roman"/>
                <a:cs typeface="Times New Roman"/>
              </a:rPr>
              <a:t>at </a:t>
            </a:r>
            <a:r>
              <a:rPr dirty="0" sz="1900" spc="-25">
                <a:latin typeface="Times New Roman"/>
                <a:cs typeface="Times New Roman"/>
              </a:rPr>
              <a:t>1-year, </a:t>
            </a:r>
            <a:r>
              <a:rPr dirty="0" sz="1900" spc="-10">
                <a:latin typeface="Times New Roman"/>
                <a:cs typeface="Times New Roman"/>
              </a:rPr>
              <a:t>RF </a:t>
            </a:r>
            <a:r>
              <a:rPr dirty="0" sz="1900" spc="-15">
                <a:latin typeface="Times New Roman"/>
                <a:cs typeface="Times New Roman"/>
              </a:rPr>
              <a:t>group: </a:t>
            </a:r>
            <a:r>
              <a:rPr dirty="0" sz="1900" spc="-10">
                <a:latin typeface="Times New Roman"/>
                <a:cs typeface="Times New Roman"/>
              </a:rPr>
              <a:t>55 </a:t>
            </a:r>
            <a:r>
              <a:rPr dirty="0" sz="1900" spc="-15">
                <a:latin typeface="Times New Roman"/>
                <a:cs typeface="Times New Roman"/>
              </a:rPr>
              <a:t>[46–62] </a:t>
            </a:r>
            <a:r>
              <a:rPr dirty="0" sz="1900" spc="-10">
                <a:latin typeface="Times New Roman"/>
                <a:cs typeface="Times New Roman"/>
              </a:rPr>
              <a:t>to 42 </a:t>
            </a:r>
            <a:r>
              <a:rPr dirty="0" sz="1900" spc="-20">
                <a:latin typeface="Times New Roman"/>
                <a:cs typeface="Times New Roman"/>
              </a:rPr>
              <a:t>ml/m2 </a:t>
            </a:r>
            <a:r>
              <a:rPr dirty="0" sz="1900" spc="-15">
                <a:latin typeface="Times New Roman"/>
                <a:cs typeface="Times New Roman"/>
              </a:rPr>
              <a:t>[35–50] </a:t>
            </a:r>
            <a:r>
              <a:rPr dirty="0" sz="1900" spc="-10">
                <a:latin typeface="Times New Roman"/>
                <a:cs typeface="Times New Roman"/>
              </a:rPr>
              <a:t>at</a:t>
            </a:r>
            <a:r>
              <a:rPr dirty="0" sz="1900" spc="-265">
                <a:latin typeface="Times New Roman"/>
                <a:cs typeface="Times New Roman"/>
              </a:rPr>
              <a:t> </a:t>
            </a:r>
            <a:r>
              <a:rPr dirty="0" sz="1900" spc="-15">
                <a:latin typeface="Times New Roman"/>
                <a:cs typeface="Times New Roman"/>
              </a:rPr>
              <a:t>1-year).</a:t>
            </a:r>
            <a:endParaRPr sz="19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0" y="871764"/>
            <a:ext cx="6096000" cy="0"/>
          </a:xfrm>
          <a:custGeom>
            <a:avLst/>
            <a:gdLst/>
            <a:ahLst/>
            <a:cxnLst/>
            <a:rect l="l" t="t" r="r" b="b"/>
            <a:pathLst>
              <a:path w="6096000" h="0">
                <a:moveTo>
                  <a:pt x="0" y="0"/>
                </a:moveTo>
                <a:lnTo>
                  <a:pt x="6096000" y="1"/>
                </a:lnTo>
              </a:path>
            </a:pathLst>
          </a:custGeom>
          <a:ln w="127000">
            <a:solidFill>
              <a:srgbClr val="005B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096000" y="871764"/>
            <a:ext cx="6096000" cy="0"/>
          </a:xfrm>
          <a:custGeom>
            <a:avLst/>
            <a:gdLst/>
            <a:ahLst/>
            <a:cxnLst/>
            <a:rect l="l" t="t" r="r" b="b"/>
            <a:pathLst>
              <a:path w="6096000" h="0">
                <a:moveTo>
                  <a:pt x="0" y="0"/>
                </a:moveTo>
                <a:lnTo>
                  <a:pt x="6096000" y="1"/>
                </a:lnTo>
              </a:path>
            </a:pathLst>
          </a:custGeom>
          <a:ln w="127000">
            <a:solidFill>
              <a:srgbClr val="D0121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971061" y="99567"/>
            <a:ext cx="3995420" cy="5892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700" spc="-55"/>
              <a:t>Take </a:t>
            </a:r>
            <a:r>
              <a:rPr dirty="0" sz="3700" spc="10"/>
              <a:t>Home</a:t>
            </a:r>
            <a:r>
              <a:rPr dirty="0" sz="3700" spc="50"/>
              <a:t> </a:t>
            </a:r>
            <a:r>
              <a:rPr dirty="0" sz="3700" spc="10"/>
              <a:t>Message</a:t>
            </a:r>
            <a:endParaRPr sz="3700"/>
          </a:p>
        </p:txBody>
      </p:sp>
      <p:sp>
        <p:nvSpPr>
          <p:cNvPr id="6" name="object 6"/>
          <p:cNvSpPr txBox="1"/>
          <p:nvPr/>
        </p:nvSpPr>
        <p:spPr>
          <a:xfrm>
            <a:off x="718308" y="1145540"/>
            <a:ext cx="10472420" cy="221996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0800"/>
              </a:lnSpc>
              <a:spcBef>
                <a:spcPts val="75"/>
              </a:spcBef>
            </a:pPr>
            <a:r>
              <a:rPr dirty="0" sz="2400" spc="-5">
                <a:solidFill>
                  <a:srgbClr val="0070C0"/>
                </a:solidFill>
                <a:latin typeface="Times New Roman"/>
                <a:cs typeface="Times New Roman"/>
              </a:rPr>
              <a:t>CB ablation </a:t>
            </a:r>
            <a:r>
              <a:rPr dirty="0" sz="2400" spc="-5">
                <a:latin typeface="Times New Roman"/>
                <a:cs typeface="Times New Roman"/>
              </a:rPr>
              <a:t>demonstrated non-inferiority to </a:t>
            </a:r>
            <a:r>
              <a:rPr dirty="0" sz="2400" spc="-5">
                <a:solidFill>
                  <a:srgbClr val="FF0000"/>
                </a:solidFill>
                <a:latin typeface="Times New Roman"/>
                <a:cs typeface="Times New Roman"/>
              </a:rPr>
              <a:t>RF ablation </a:t>
            </a:r>
            <a:r>
              <a:rPr dirty="0" sz="2400">
                <a:latin typeface="Times New Roman"/>
                <a:cs typeface="Times New Roman"/>
              </a:rPr>
              <a:t>for </a:t>
            </a:r>
            <a:r>
              <a:rPr dirty="0" sz="2400" spc="-5">
                <a:latin typeface="Times New Roman"/>
                <a:cs typeface="Times New Roman"/>
              </a:rPr>
              <a:t>the occurrence </a:t>
            </a:r>
            <a:r>
              <a:rPr dirty="0" sz="2400">
                <a:latin typeface="Times New Roman"/>
                <a:cs typeface="Times New Roman"/>
              </a:rPr>
              <a:t>of </a:t>
            </a:r>
            <a:r>
              <a:rPr dirty="0" sz="2400" spc="-5">
                <a:latin typeface="Times New Roman"/>
                <a:cs typeface="Times New Roman"/>
              </a:rPr>
              <a:t>ATs at  1-year after the 90-day BP in patients with </a:t>
            </a:r>
            <a:r>
              <a:rPr dirty="0" sz="2400">
                <a:latin typeface="Times New Roman"/>
                <a:cs typeface="Times New Roman"/>
              </a:rPr>
              <a:t>AF </a:t>
            </a:r>
            <a:r>
              <a:rPr dirty="0" sz="2400" spc="-5">
                <a:latin typeface="Times New Roman"/>
                <a:cs typeface="Times New Roman"/>
              </a:rPr>
              <a:t>and HFrEF with </a:t>
            </a:r>
            <a:r>
              <a:rPr dirty="0" sz="2400">
                <a:latin typeface="Times New Roman"/>
                <a:cs typeface="Times New Roman"/>
              </a:rPr>
              <a:t>a </a:t>
            </a:r>
            <a:r>
              <a:rPr dirty="0" sz="2400" spc="-5">
                <a:latin typeface="Times New Roman"/>
                <a:cs typeface="Times New Roman"/>
              </a:rPr>
              <a:t>comparable </a:t>
            </a:r>
            <a:r>
              <a:rPr dirty="0" sz="2400" spc="-10">
                <a:latin typeface="Times New Roman"/>
                <a:cs typeface="Times New Roman"/>
              </a:rPr>
              <a:t>efficacy  </a:t>
            </a:r>
            <a:r>
              <a:rPr dirty="0" sz="2400">
                <a:latin typeface="Times New Roman"/>
                <a:cs typeface="Times New Roman"/>
              </a:rPr>
              <a:t>for </a:t>
            </a:r>
            <a:r>
              <a:rPr dirty="0" sz="2400" spc="-5">
                <a:latin typeface="Times New Roman"/>
                <a:cs typeface="Times New Roman"/>
              </a:rPr>
              <a:t>the </a:t>
            </a:r>
            <a:r>
              <a:rPr dirty="0" sz="2400" spc="-114">
                <a:latin typeface="Times New Roman"/>
                <a:cs typeface="Times New Roman"/>
              </a:rPr>
              <a:t>LV </a:t>
            </a:r>
            <a:r>
              <a:rPr dirty="0" sz="2400" spc="-5">
                <a:latin typeface="Times New Roman"/>
                <a:cs typeface="Times New Roman"/>
              </a:rPr>
              <a:t>and LA</a:t>
            </a:r>
            <a:r>
              <a:rPr dirty="0" sz="2400" spc="-5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function.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400">
              <a:latin typeface="Times New Roman"/>
              <a:cs typeface="Times New Roman"/>
            </a:endParaRPr>
          </a:p>
          <a:p>
            <a:pPr algn="just" marL="12700" marR="102870">
              <a:lnSpc>
                <a:spcPct val="100800"/>
              </a:lnSpc>
            </a:pPr>
            <a:r>
              <a:rPr dirty="0" sz="2400">
                <a:latin typeface="Times New Roman"/>
                <a:cs typeface="Times New Roman"/>
              </a:rPr>
              <a:t>In </a:t>
            </a:r>
            <a:r>
              <a:rPr dirty="0" sz="2400" spc="-5">
                <a:latin typeface="Times New Roman"/>
                <a:cs typeface="Times New Roman"/>
              </a:rPr>
              <a:t>addition, </a:t>
            </a:r>
            <a:r>
              <a:rPr dirty="0" sz="2400" spc="-5">
                <a:solidFill>
                  <a:srgbClr val="0070C0"/>
                </a:solidFill>
                <a:latin typeface="Times New Roman"/>
                <a:cs typeface="Times New Roman"/>
              </a:rPr>
              <a:t>CB ablation </a:t>
            </a:r>
            <a:r>
              <a:rPr dirty="0" sz="2400" spc="-5">
                <a:latin typeface="Times New Roman"/>
                <a:cs typeface="Times New Roman"/>
              </a:rPr>
              <a:t>could </a:t>
            </a:r>
            <a:r>
              <a:rPr dirty="0" sz="2400">
                <a:latin typeface="Times New Roman"/>
                <a:cs typeface="Times New Roman"/>
              </a:rPr>
              <a:t>be </a:t>
            </a:r>
            <a:r>
              <a:rPr dirty="0" sz="2400" spc="-5">
                <a:latin typeface="Times New Roman"/>
                <a:cs typeface="Times New Roman"/>
              </a:rPr>
              <a:t>performed with </a:t>
            </a:r>
            <a:r>
              <a:rPr dirty="0" sz="2400">
                <a:latin typeface="Times New Roman"/>
                <a:cs typeface="Times New Roman"/>
              </a:rPr>
              <a:t>a </a:t>
            </a:r>
            <a:r>
              <a:rPr dirty="0" sz="2400" spc="-5">
                <a:latin typeface="Times New Roman"/>
                <a:cs typeface="Times New Roman"/>
              </a:rPr>
              <a:t>shorter procedure time and lesser  fluid balance without increasing the LA pulse pressure during</a:t>
            </a:r>
            <a:r>
              <a:rPr dirty="0" sz="2400" spc="3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CA.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2024-09-02T14:14:52Z</dcterms:created>
  <dcterms:modified xsi:type="dcterms:W3CDTF">2024-09-02T14:14:52Z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2024-09-01T00:00:00Z</vt:filetime>
  </property>
  <property fmtid="{D5CDD505-2E9C-101B-9397-08002B2CF9AE}" pid="3" name="LastSaved">
    <vt:filetime>2024-09-02T00:00:00Z</vt:filetime>
  </property>
</Properties>
</file>