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6" r:id="rId2"/>
    <p:sldId id="431" r:id="rId3"/>
    <p:sldId id="432" r:id="rId4"/>
    <p:sldId id="505" r:id="rId5"/>
    <p:sldId id="443" r:id="rId6"/>
    <p:sldId id="446" r:id="rId7"/>
    <p:sldId id="503" r:id="rId8"/>
    <p:sldId id="462" r:id="rId9"/>
    <p:sldId id="504" r:id="rId10"/>
    <p:sldId id="483" r:id="rId11"/>
    <p:sldId id="470" r:id="rId12"/>
    <p:sldId id="497" r:id="rId13"/>
  </p:sldIdLst>
  <p:sldSz cx="9144000" cy="5143500" type="screen16x9"/>
  <p:notesSz cx="7086600" cy="93726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e Krogsgaard Andersen" initials="BKA" lastIdx="5" clrIdx="0">
    <p:extLst>
      <p:ext uri="{19B8F6BF-5375-455C-9EA6-DF929625EA0E}">
        <p15:presenceInfo xmlns:p15="http://schemas.microsoft.com/office/powerpoint/2012/main" userId="S-1-5-21-1647451481-3672502608-3803859085-110711" providerId="AD"/>
      </p:ext>
    </p:extLst>
  </p:cmAuthor>
  <p:cmAuthor id="2" name="Niels Ramsing Holm" initials="NH" lastIdx="4" clrIdx="1">
    <p:extLst>
      <p:ext uri="{19B8F6BF-5375-455C-9EA6-DF929625EA0E}">
        <p15:presenceInfo xmlns:p15="http://schemas.microsoft.com/office/powerpoint/2012/main" userId="S::au99303@uni.au.dk::8cf1d174-1ed4-441a-9687-529c4f76c146" providerId="AD"/>
      </p:ext>
    </p:extLst>
  </p:cmAuthor>
  <p:cmAuthor id="3" name="Birgitte Krogsgaard Andersen" initials="BA" lastIdx="6" clrIdx="2">
    <p:extLst>
      <p:ext uri="{19B8F6BF-5375-455C-9EA6-DF929625EA0E}">
        <p15:presenceInfo xmlns:p15="http://schemas.microsoft.com/office/powerpoint/2012/main" userId="S::au323470@uni.au.dk::9f7951e9-79ec-4542-92f0-e7d9ffdd0a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4B"/>
    <a:srgbClr val="F5F8FD"/>
    <a:srgbClr val="EBF5FF"/>
    <a:srgbClr val="1D384C"/>
    <a:srgbClr val="008A3E"/>
    <a:srgbClr val="315575"/>
    <a:srgbClr val="0A2D74"/>
    <a:srgbClr val="FBFDFF"/>
    <a:srgbClr val="D1EDFF"/>
    <a:srgbClr val="4A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47860-3D82-48DE-937E-252050B55545}" v="42" dt="2024-10-29T12:17:30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5" autoAdjust="0"/>
  </p:normalViewPr>
  <p:slideViewPr>
    <p:cSldViewPr snapToGrid="0">
      <p:cViewPr varScale="1">
        <p:scale>
          <a:sx n="126" d="100"/>
          <a:sy n="126" d="100"/>
        </p:scale>
        <p:origin x="492" y="114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C23E9-512B-CA91-224E-9C73FABE4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7685825-D39E-AEBC-9EC1-416CC1054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0F8A777-AE0E-D5DB-D2F4-CB92CB1E7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57C935-D8C8-33F8-AFD3-ECF072818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6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5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/>
          <a:srcRect r="791" b="11841"/>
          <a:stretch/>
        </p:blipFill>
        <p:spPr>
          <a:xfrm>
            <a:off x="0" y="-7005"/>
            <a:ext cx="9143999" cy="5154479"/>
          </a:xfrm>
          <a:prstGeom prst="rect">
            <a:avLst/>
          </a:prstGeom>
        </p:spPr>
      </p:pic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0722" y="2876163"/>
            <a:ext cx="8262553" cy="666750"/>
          </a:xfrm>
        </p:spPr>
        <p:txBody>
          <a:bodyPr/>
          <a:lstStyle/>
          <a:p>
            <a:pPr eaLnBrk="1" hangingPunct="1"/>
            <a:r>
              <a:rPr lang="en-US" sz="1600" i="0" dirty="0">
                <a:solidFill>
                  <a:schemeClr val="tx1"/>
                </a:solidFill>
              </a:rPr>
              <a:t>Niels Ramsing Holm, MD</a:t>
            </a:r>
          </a:p>
          <a:p>
            <a:pPr eaLnBrk="1" hangingPunct="1"/>
            <a:r>
              <a:rPr lang="en-US" sz="1600" i="0" dirty="0">
                <a:solidFill>
                  <a:schemeClr val="tx1"/>
                </a:solidFill>
              </a:rPr>
              <a:t>Birgitte Krogsgaard Andersen, MD</a:t>
            </a:r>
          </a:p>
          <a:p>
            <a:pPr eaLnBrk="1" hangingPunct="1"/>
            <a:endParaRPr lang="en-US" sz="900" i="0" dirty="0">
              <a:solidFill>
                <a:schemeClr val="tx1"/>
              </a:solidFill>
            </a:endParaRPr>
          </a:p>
          <a:p>
            <a:pPr eaLnBrk="1" hangingPunct="1"/>
            <a:r>
              <a:rPr lang="en-US" sz="900" i="0" dirty="0">
                <a:solidFill>
                  <a:schemeClr val="tx1"/>
                </a:solidFill>
              </a:rPr>
              <a:t>Birgitte Krogsgaard Andersen</a:t>
            </a:r>
            <a:r>
              <a:rPr lang="en-US" sz="900" i="0" baseline="30000" dirty="0">
                <a:solidFill>
                  <a:schemeClr val="tx1"/>
                </a:solidFill>
              </a:rPr>
              <a:t> </a:t>
            </a:r>
            <a:r>
              <a:rPr lang="en-US" sz="900" i="0" dirty="0">
                <a:solidFill>
                  <a:schemeClr val="tx1"/>
                </a:solidFill>
              </a:rPr>
              <a:t>, Martin Sejr-Hansen, Luc Maillard, Gianluca Campo, Truls Råmunddal, Barbara E. Stähli, Vincenzo Guiducci, Luigi Di Serafino, Javier Escaned, Ignacio Amat Santos, Ramón López-Palop,  Ulf Landmesser, Ruthe Storgaard Dieu, Hernán Mejía-Rentería, Lukasz Koltowski, Greta Žiubrytė, Laura </a:t>
            </a:r>
            <a:r>
              <a:rPr lang="en-US" sz="900" i="0" dirty="0" err="1">
                <a:solidFill>
                  <a:schemeClr val="tx1"/>
                </a:solidFill>
              </a:rPr>
              <a:t>Cetran</a:t>
            </a:r>
            <a:r>
              <a:rPr lang="en-US" sz="900" i="0" dirty="0">
                <a:solidFill>
                  <a:schemeClr val="tx1"/>
                </a:solidFill>
              </a:rPr>
              <a:t>, Julien </a:t>
            </a:r>
            <a:r>
              <a:rPr lang="en-US" sz="900" i="0" dirty="0" err="1">
                <a:solidFill>
                  <a:schemeClr val="tx1"/>
                </a:solidFill>
              </a:rPr>
              <a:t>Adjedj</a:t>
            </a:r>
            <a:r>
              <a:rPr lang="en-US" sz="900" i="0" dirty="0">
                <a:solidFill>
                  <a:schemeClr val="tx1"/>
                </a:solidFill>
              </a:rPr>
              <a:t>, Youssef S. Abdelwahed, Tommy Liu, Lone Juul Hune Mogensen, Ashkan Eftekhari, Jelmer Westra, Karsten Lenk, Gianni Casella, Eric Van Belle, Simone Biscaglia, Niels </a:t>
            </a:r>
            <a:r>
              <a:rPr lang="en-US" sz="900" i="0" dirty="0" err="1">
                <a:solidFill>
                  <a:schemeClr val="tx1"/>
                </a:solidFill>
              </a:rPr>
              <a:t>Thue</a:t>
            </a:r>
            <a:r>
              <a:rPr lang="en-US" sz="900" i="0" dirty="0">
                <a:solidFill>
                  <a:schemeClr val="tx1"/>
                </a:solidFill>
              </a:rPr>
              <a:t> Olsen, Paul Knaapen, Janusz Kochman, Ramón </a:t>
            </a:r>
            <a:r>
              <a:rPr lang="en-US" sz="900" i="0" dirty="0" err="1">
                <a:solidFill>
                  <a:schemeClr val="tx1"/>
                </a:solidFill>
              </a:rPr>
              <a:t>Calviño</a:t>
            </a:r>
            <a:r>
              <a:rPr lang="en-US" sz="900" i="0" dirty="0">
                <a:solidFill>
                  <a:schemeClr val="tx1"/>
                </a:solidFill>
              </a:rPr>
              <a:t> Santos Roberto </a:t>
            </a:r>
            <a:r>
              <a:rPr lang="en-US" sz="900" i="0" dirty="0" err="1">
                <a:solidFill>
                  <a:schemeClr val="tx1"/>
                </a:solidFill>
              </a:rPr>
              <a:t>Scarsini</a:t>
            </a:r>
            <a:r>
              <a:rPr lang="en-US" sz="900" i="0" dirty="0">
                <a:solidFill>
                  <a:schemeClr val="tx1"/>
                </a:solidFill>
              </a:rPr>
              <a:t>, </a:t>
            </a:r>
          </a:p>
          <a:p>
            <a:pPr eaLnBrk="1" hangingPunct="1"/>
            <a:r>
              <a:rPr lang="en-US" sz="900" i="0" dirty="0">
                <a:solidFill>
                  <a:schemeClr val="tx1"/>
                </a:solidFill>
              </a:rPr>
              <a:t>Evald Høj Christiansen, Niels Ramsing Holm</a:t>
            </a:r>
          </a:p>
          <a:p>
            <a:pPr eaLnBrk="1" hangingPunct="1"/>
            <a:endParaRPr lang="en-US" sz="900" i="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400" i="0" dirty="0">
                <a:solidFill>
                  <a:schemeClr val="tx1"/>
                </a:solidFill>
              </a:rPr>
              <a:t>On behalf of the	           trial Investigators</a:t>
            </a:r>
          </a:p>
          <a:p>
            <a:pPr eaLnBrk="1" hangingPunct="1"/>
            <a:r>
              <a:rPr lang="en-US" sz="1050" i="0" dirty="0">
                <a:solidFill>
                  <a:schemeClr val="tx1"/>
                </a:solidFill>
              </a:rPr>
              <a:t>TCT Washington D.C. - 30. October 2024</a:t>
            </a:r>
            <a:endParaRPr lang="da-DK" sz="1100" i="0" dirty="0">
              <a:solidFill>
                <a:schemeClr val="tx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07" y="988212"/>
            <a:ext cx="6630338" cy="170881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85" y="4627851"/>
            <a:ext cx="1121977" cy="289163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66CBD155-81AE-464A-8361-417E0347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3" y="4512062"/>
            <a:ext cx="1501752" cy="54272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C4B0C41-B2E8-47AE-9812-54AACCD30D0D}"/>
              </a:ext>
            </a:extLst>
          </p:cNvPr>
          <p:cNvSpPr txBox="1"/>
          <p:nvPr/>
        </p:nvSpPr>
        <p:spPr>
          <a:xfrm>
            <a:off x="3708644" y="2369164"/>
            <a:ext cx="172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</a:p>
        </p:txBody>
      </p:sp>
      <p:pic>
        <p:nvPicPr>
          <p:cNvPr id="10" name="Billede 9" descr="Et billede, der indeholder sort, mørke&#10;&#10;Beskrivelsen er genereret automatisk">
            <a:extLst>
              <a:ext uri="{FF2B5EF4-FFF2-40B4-BE49-F238E27FC236}">
                <a16:creationId xmlns:a16="http://schemas.microsoft.com/office/drawing/2014/main" id="{070B51A9-5EA2-7E17-C534-BB64CA449F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8765" y="4711191"/>
            <a:ext cx="1119515" cy="2774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286343"/>
            <a:ext cx="7547976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i="0" kern="0" noProof="0">
                <a:solidFill>
                  <a:srgbClr val="1D384C"/>
                </a:solidFill>
                <a:latin typeface="Arial"/>
              </a:rPr>
              <a:t>Procedural characteristics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8" y="70947"/>
            <a:ext cx="1395248" cy="359593"/>
          </a:xfrm>
          <a:prstGeom prst="rect">
            <a:avLst/>
          </a:prstGeom>
        </p:spPr>
      </p:pic>
      <p:pic>
        <p:nvPicPr>
          <p:cNvPr id="6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34544875-A015-4295-9CE8-DF0AF1D0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96367"/>
              </p:ext>
            </p:extLst>
          </p:nvPr>
        </p:nvGraphicFramePr>
        <p:xfrm>
          <a:off x="3474719" y="810131"/>
          <a:ext cx="5513833" cy="3634867"/>
        </p:xfrm>
        <a:graphic>
          <a:graphicData uri="http://schemas.openxmlformats.org/drawingml/2006/table">
            <a:tbl>
              <a:tblPr firstRow="1" firstCol="1" bandRow="1"/>
              <a:tblGrid>
                <a:gridCol w="2795342">
                  <a:extLst>
                    <a:ext uri="{9D8B030D-6E8A-4147-A177-3AD203B41FA5}">
                      <a16:colId xmlns:a16="http://schemas.microsoft.com/office/drawing/2014/main" val="1606801417"/>
                    </a:ext>
                  </a:extLst>
                </a:gridCol>
                <a:gridCol w="1344836">
                  <a:extLst>
                    <a:ext uri="{9D8B030D-6E8A-4147-A177-3AD203B41FA5}">
                      <a16:colId xmlns:a16="http://schemas.microsoft.com/office/drawing/2014/main" val="2903052023"/>
                    </a:ext>
                  </a:extLst>
                </a:gridCol>
                <a:gridCol w="1373655">
                  <a:extLst>
                    <a:ext uri="{9D8B030D-6E8A-4147-A177-3AD203B41FA5}">
                      <a16:colId xmlns:a16="http://schemas.microsoft.com/office/drawing/2014/main" val="362487026"/>
                    </a:ext>
                  </a:extLst>
                </a:gridCol>
              </a:tblGrid>
              <a:tr h="52234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da-DK" sz="13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QFR</a:t>
                      </a:r>
                      <a:r>
                        <a:rPr lang="en-US" sz="1300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Group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3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(n=1008)</a:t>
                      </a:r>
                    </a:p>
                  </a:txBody>
                  <a:tcPr marL="30276" marR="30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FFR Group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a-DK" sz="13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(n=992)</a:t>
                      </a:r>
                    </a:p>
                  </a:txBody>
                  <a:tcPr marL="30276" marR="30276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63926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Patients with successful </a:t>
                      </a:r>
                      <a:br>
                        <a:rPr lang="en-US" sz="11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in-procedure study measurement </a:t>
                      </a:r>
                      <a:endParaRPr lang="da-DK" sz="115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975 (96</a:t>
                      </a:r>
                      <a:r>
                        <a:rPr lang="da-DK" sz="115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.9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lang="da-DK" sz="115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955 (96</a:t>
                      </a:r>
                      <a:r>
                        <a:rPr lang="da-DK" sz="115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4%)</a:t>
                      </a:r>
                      <a:endParaRPr lang="da-DK" sz="115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946333"/>
                  </a:ext>
                </a:extLst>
              </a:tr>
              <a:tr h="348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sz="1150" b="1" baseline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QFR / FFR</a:t>
                      </a:r>
                      <a:endParaRPr lang="da-DK" sz="115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0.81 (0.71, 0.90)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 (0.76, 0.90)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620087"/>
                  </a:ext>
                </a:extLst>
              </a:tr>
              <a:tr h="442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Patients with any</a:t>
                      </a:r>
                      <a:r>
                        <a:rPr lang="en-US" sz="1150" b="1" baseline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lesion revascularization</a:t>
                      </a:r>
                      <a:endParaRPr lang="da-DK" sz="115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548 (54</a:t>
                      </a:r>
                      <a:r>
                        <a:rPr lang="da-DK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4%)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454 (45</a:t>
                      </a:r>
                      <a:r>
                        <a:rPr lang="da-DK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8%)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53048"/>
                  </a:ext>
                </a:extLst>
              </a:tr>
              <a:tr h="348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50" b="1" i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number of stents implanted </a:t>
                      </a:r>
                      <a:endParaRPr lang="da-DK" sz="1150" b="1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1183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989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621991"/>
                  </a:ext>
                </a:extLst>
              </a:tr>
              <a:tr h="453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50" b="1" i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number of stents implanted in study lesions </a:t>
                      </a:r>
                      <a:endParaRPr lang="da-DK" sz="1150" b="1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823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233714"/>
                  </a:ext>
                </a:extLst>
              </a:tr>
              <a:tr h="348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150" b="1" i="0" baseline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</a:t>
                      </a:r>
                      <a:r>
                        <a:rPr lang="da-DK" sz="1150" b="1" i="0" baseline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150" b="1" i="0" baseline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lesions</a:t>
                      </a:r>
                      <a:r>
                        <a:rPr lang="da-DK" sz="1150" b="1" i="0" baseline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da-DK" sz="1150" b="1" i="0" baseline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vessel</a:t>
                      </a:r>
                      <a:endParaRPr lang="da-DK" sz="115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057821"/>
                  </a:ext>
                </a:extLst>
              </a:tr>
              <a:tr h="261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150" b="1" i="0" baseline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LAD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 (55.2%)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 (51.0%)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245134"/>
                  </a:ext>
                </a:extLst>
              </a:tr>
              <a:tr h="261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150" b="1" i="0" baseline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da-DK" sz="1150" b="1" i="0" baseline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Cx</a:t>
                      </a:r>
                      <a:endParaRPr lang="da-DK" sz="115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(37.2%)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15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(15.4%)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134335"/>
                  </a:ext>
                </a:extLst>
              </a:tr>
              <a:tr h="23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150" b="1" i="0" baseline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RCA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1150" b="0" cap="all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(36.0%)</a:t>
                      </a:r>
                      <a:endParaRPr lang="da-DK" sz="115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1150" b="0" cap="all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(30.8%)</a:t>
                      </a:r>
                      <a:endParaRPr lang="da-DK" sz="115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546843"/>
                  </a:ext>
                </a:extLst>
              </a:tr>
            </a:tbl>
          </a:graphicData>
        </a:graphic>
      </p:graphicFrame>
      <p:pic>
        <p:nvPicPr>
          <p:cNvPr id="10" name="Billede 9">
            <a:extLst>
              <a:ext uri="{FF2B5EF4-FFF2-40B4-BE49-F238E27FC236}">
                <a16:creationId xmlns:a16="http://schemas.microsoft.com/office/drawing/2014/main" id="{DDCA235D-CCCD-47F3-AF63-9A0FC67D6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74" t="25176" r="36123" b="16318"/>
          <a:stretch/>
        </p:blipFill>
        <p:spPr>
          <a:xfrm>
            <a:off x="198656" y="810132"/>
            <a:ext cx="3137126" cy="363486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EAC0A71-1871-4FC8-8C7B-CDC9134D3683}"/>
              </a:ext>
            </a:extLst>
          </p:cNvPr>
          <p:cNvSpPr txBox="1"/>
          <p:nvPr/>
        </p:nvSpPr>
        <p:spPr>
          <a:xfrm>
            <a:off x="3747048" y="4753405"/>
            <a:ext cx="156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B35CF-B689-E868-5AEA-D16F854CB6F1}"/>
              </a:ext>
            </a:extLst>
          </p:cNvPr>
          <p:cNvSpPr/>
          <p:nvPr/>
        </p:nvSpPr>
        <p:spPr bwMode="auto">
          <a:xfrm>
            <a:off x="3405600" y="2109600"/>
            <a:ext cx="5663071" cy="12456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87674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286343"/>
            <a:ext cx="7547976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Conclusion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8" y="70947"/>
            <a:ext cx="1395248" cy="359593"/>
          </a:xfrm>
          <a:prstGeom prst="rect">
            <a:avLst/>
          </a:prstGeom>
        </p:spPr>
      </p:pic>
      <p:pic>
        <p:nvPicPr>
          <p:cNvPr id="6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34544875-A015-4295-9CE8-DF0AF1D0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indhold 1"/>
          <p:cNvSpPr txBox="1">
            <a:spLocks/>
          </p:cNvSpPr>
          <p:nvPr/>
        </p:nvSpPr>
        <p:spPr bwMode="auto">
          <a:xfrm>
            <a:off x="685800" y="1065335"/>
            <a:ext cx="7772400" cy="3196292"/>
          </a:xfrm>
          <a:prstGeom prst="rect">
            <a:avLst/>
          </a:prstGeom>
          <a:solidFill>
            <a:srgbClr val="F5F8FD"/>
          </a:solidFill>
          <a:ln w="9525">
            <a:noFill/>
            <a:miter lim="800000"/>
            <a:headEnd/>
            <a:tailEnd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6699FF"/>
              </a:buClr>
            </a:pPr>
            <a:r>
              <a:rPr lang="en-US" sz="1600" i="0" kern="0">
                <a:solidFill>
                  <a:srgbClr val="1D384C"/>
                </a:solidFill>
              </a:rPr>
              <a:t>A QFR-guided revascularization strategy did not meet non-inferiority to a standard FFR-guided strategy in terms of a composite endpoint of death, myocardial infarction and unplanned revascularization at 1 year</a:t>
            </a:r>
          </a:p>
          <a:p>
            <a:pPr lvl="0">
              <a:buClr>
                <a:srgbClr val="6699FF"/>
              </a:buClr>
            </a:pPr>
            <a:endParaRPr lang="en-US" sz="1600" i="0" kern="0">
              <a:solidFill>
                <a:srgbClr val="1D384C"/>
              </a:solidFill>
            </a:endParaRPr>
          </a:p>
          <a:p>
            <a:pPr lvl="0">
              <a:buClr>
                <a:srgbClr val="6699FF"/>
              </a:buClr>
            </a:pPr>
            <a:r>
              <a:rPr lang="en-US" sz="1600" i="0" kern="0">
                <a:solidFill>
                  <a:srgbClr val="1D384C"/>
                </a:solidFill>
              </a:rPr>
              <a:t>Differences in outcomes were mainly driven by higher rates of myocardial infarction and unplanned revascularization with the QFR-guided strategy</a:t>
            </a:r>
          </a:p>
          <a:p>
            <a:pPr lvl="0">
              <a:buClr>
                <a:srgbClr val="6699FF"/>
              </a:buClr>
            </a:pPr>
            <a:endParaRPr lang="en-US" sz="1600" i="0" kern="0">
              <a:solidFill>
                <a:srgbClr val="1D384C"/>
              </a:solidFill>
            </a:endParaRPr>
          </a:p>
          <a:p>
            <a:pPr lvl="0">
              <a:buClr>
                <a:srgbClr val="6699FF"/>
              </a:buClr>
            </a:pPr>
            <a:r>
              <a:rPr lang="en-US" sz="1600" i="0" kern="0">
                <a:solidFill>
                  <a:srgbClr val="1D384C"/>
                </a:solidFill>
              </a:rPr>
              <a:t>Use of QFR for decision-making was associated with a higher number of lesions treated, than with an FFR-guided strategy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86F6AAF-F112-488F-A443-B1C6E91120EF}"/>
              </a:ext>
            </a:extLst>
          </p:cNvPr>
          <p:cNvSpPr txBox="1"/>
          <p:nvPr/>
        </p:nvSpPr>
        <p:spPr>
          <a:xfrm>
            <a:off x="3747048" y="4753405"/>
            <a:ext cx="156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3484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2"/>
          <a:srcRect l="908"/>
          <a:stretch/>
        </p:blipFill>
        <p:spPr>
          <a:xfrm>
            <a:off x="711200" y="833810"/>
            <a:ext cx="7553560" cy="33061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4" y="116681"/>
            <a:ext cx="7538352" cy="566738"/>
          </a:xfrm>
        </p:spPr>
        <p:txBody>
          <a:bodyPr/>
          <a:lstStyle/>
          <a:p>
            <a:pPr algn="l"/>
            <a:r>
              <a:rPr lang="da-DK" dirty="0"/>
              <a:t>Now </a:t>
            </a:r>
            <a:r>
              <a:rPr lang="da-DK" dirty="0" err="1"/>
              <a:t>available</a:t>
            </a:r>
            <a:r>
              <a:rPr lang="da-DK" dirty="0"/>
              <a:t> </a:t>
            </a:r>
            <a:r>
              <a:rPr lang="da-DK" dirty="0" err="1"/>
              <a:t>on-line</a:t>
            </a:r>
            <a:r>
              <a:rPr lang="da-DK" dirty="0"/>
              <a:t> in The Lancet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2215F29-B79C-41C5-B9C0-AA5C4054E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8" y="70947"/>
            <a:ext cx="1395248" cy="359593"/>
          </a:xfrm>
          <a:prstGeom prst="rect">
            <a:avLst/>
          </a:prstGeom>
        </p:spPr>
      </p:pic>
      <p:pic>
        <p:nvPicPr>
          <p:cNvPr id="6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C17DCE4B-CC8A-9BD9-D04B-8BE70E6A5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7F47CEC-39B3-DA85-016B-31C40F5457C1}"/>
              </a:ext>
            </a:extLst>
          </p:cNvPr>
          <p:cNvSpPr txBox="1"/>
          <p:nvPr/>
        </p:nvSpPr>
        <p:spPr>
          <a:xfrm>
            <a:off x="3747048" y="4753405"/>
            <a:ext cx="156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1118583" y="1123709"/>
            <a:ext cx="2204185" cy="87825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5959210" y="856513"/>
            <a:ext cx="1769444" cy="3472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6321008" y="1513951"/>
            <a:ext cx="1769444" cy="47392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28216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02" y="820507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1400"/>
              <a:t>Within the prior 24 months, I have had a relevant financial relationship with 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99271"/>
              </p:ext>
            </p:extLst>
          </p:nvPr>
        </p:nvGraphicFramePr>
        <p:xfrm>
          <a:off x="783638" y="1627285"/>
          <a:ext cx="7450138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bg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400" u="sng" baseline="0">
                          <a:solidFill>
                            <a:schemeClr val="bg1"/>
                          </a:solidFill>
                          <a:latin typeface="+mn-lt"/>
                        </a:rPr>
                        <a:t> Relationship</a:t>
                      </a:r>
                      <a:endParaRPr lang="en-US" sz="1400" u="sng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bg1"/>
                          </a:solidFill>
                          <a:latin typeface="+mn-lt"/>
                        </a:rPr>
                        <a:t>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Institutional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esearch Grant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Speaker fees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002E4B"/>
                          </a:solidFill>
                          <a:latin typeface="+mn-lt"/>
                        </a:rPr>
                        <a:t>Medis</a:t>
                      </a:r>
                      <a:r>
                        <a:rPr lang="en-US" sz="1400" dirty="0">
                          <a:solidFill>
                            <a:srgbClr val="002E4B"/>
                          </a:solidFill>
                          <a:latin typeface="+mn-lt"/>
                        </a:rPr>
                        <a:t> Medical Imaging</a:t>
                      </a:r>
                    </a:p>
                    <a:p>
                      <a:r>
                        <a:rPr lang="en-US" sz="1400" dirty="0">
                          <a:solidFill>
                            <a:srgbClr val="002E4B"/>
                          </a:solidFill>
                          <a:latin typeface="+mn-lt"/>
                        </a:rPr>
                        <a:t>Abbott</a:t>
                      </a:r>
                    </a:p>
                    <a:p>
                      <a:r>
                        <a:rPr lang="en-US" sz="1400" dirty="0" err="1">
                          <a:solidFill>
                            <a:srgbClr val="002E4B"/>
                          </a:solidFill>
                          <a:latin typeface="+mn-lt"/>
                        </a:rPr>
                        <a:t>Bbraun</a:t>
                      </a:r>
                      <a:endParaRPr lang="en-US" sz="14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  <a:p>
                      <a:r>
                        <a:rPr lang="en-US" sz="1400" dirty="0">
                          <a:solidFill>
                            <a:srgbClr val="002E4B"/>
                          </a:solidFill>
                          <a:latin typeface="+mn-lt"/>
                        </a:rPr>
                        <a:t>Biosensors</a:t>
                      </a:r>
                    </a:p>
                    <a:p>
                      <a:r>
                        <a:rPr lang="en-US" sz="1400" dirty="0">
                          <a:solidFill>
                            <a:srgbClr val="002E4B"/>
                          </a:solidFill>
                          <a:latin typeface="+mn-lt"/>
                        </a:rPr>
                        <a:t>Boston Scientific</a:t>
                      </a:r>
                    </a:p>
                    <a:p>
                      <a:endParaRPr lang="en-US" sz="14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  <a:p>
                      <a:r>
                        <a:rPr lang="en-US" sz="1400" dirty="0">
                          <a:solidFill>
                            <a:srgbClr val="002E4B"/>
                          </a:solidFill>
                          <a:latin typeface="+mn-lt"/>
                        </a:rPr>
                        <a:t>Abbott</a:t>
                      </a:r>
                    </a:p>
                    <a:p>
                      <a:r>
                        <a:rPr lang="en-US" sz="1400" dirty="0">
                          <a:solidFill>
                            <a:srgbClr val="002E4B"/>
                          </a:solidFill>
                          <a:latin typeface="+mn-lt"/>
                        </a:rPr>
                        <a:t>EPS</a:t>
                      </a:r>
                    </a:p>
                    <a:p>
                      <a:endParaRPr lang="en-US" sz="1400" dirty="0">
                        <a:solidFill>
                          <a:srgbClr val="002E4B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4551" y="286343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Disclosure of Relevant Financial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1000262" y="3928597"/>
            <a:ext cx="65580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All relevant financial relationships have been mitigated.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Faculty disclosure information can be found on the app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pic>
        <p:nvPicPr>
          <p:cNvPr id="8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34544875-A015-4295-9CE8-DF0AF1D0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206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5910" y="286343"/>
            <a:ext cx="8117866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Invasive diagnosis of intermediate coronary </a:t>
            </a:r>
            <a:r>
              <a:rPr lang="en-US" sz="2500" i="0" kern="0">
                <a:solidFill>
                  <a:srgbClr val="1D384C"/>
                </a:solidFill>
                <a:latin typeface="Arial"/>
              </a:rPr>
              <a:t>stenosis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08" y="45548"/>
            <a:ext cx="1224117" cy="315488"/>
          </a:xfrm>
          <a:prstGeom prst="rect">
            <a:avLst/>
          </a:prstGeom>
        </p:spPr>
      </p:pic>
      <p:pic>
        <p:nvPicPr>
          <p:cNvPr id="6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34544875-A015-4295-9CE8-DF0AF1D0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DCA235D-CCCD-47F3-AF63-9A0FC67D6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12" t="25175" r="36123" b="18773"/>
          <a:stretch/>
        </p:blipFill>
        <p:spPr>
          <a:xfrm>
            <a:off x="760400" y="984813"/>
            <a:ext cx="3308350" cy="3173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Lige pilforbindelse 3"/>
          <p:cNvCxnSpPr/>
          <p:nvPr/>
        </p:nvCxnSpPr>
        <p:spPr bwMode="auto">
          <a:xfrm>
            <a:off x="1501758" y="2094380"/>
            <a:ext cx="583323" cy="236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Billede 10">
            <a:extLst>
              <a:ext uri="{FF2B5EF4-FFF2-40B4-BE49-F238E27FC236}">
                <a16:creationId xmlns:a16="http://schemas.microsoft.com/office/drawing/2014/main" id="{3ADF33B2-3400-DAF3-25D8-1741F580D5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2" t="-10006" b="4839"/>
          <a:stretch/>
        </p:blipFill>
        <p:spPr>
          <a:xfrm>
            <a:off x="4552229" y="1939247"/>
            <a:ext cx="3655771" cy="221943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Pladsholder til indhold 1">
            <a:extLst>
              <a:ext uri="{FF2B5EF4-FFF2-40B4-BE49-F238E27FC236}">
                <a16:creationId xmlns:a16="http://schemas.microsoft.com/office/drawing/2014/main" id="{CCEDE026-A156-CC80-5FB7-F2ED02933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029" y="984813"/>
            <a:ext cx="3857371" cy="743997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 err="1"/>
              <a:t>Pressure</a:t>
            </a:r>
            <a:r>
              <a:rPr lang="da-DK" sz="1400" b="1" dirty="0"/>
              <a:t>-wire </a:t>
            </a:r>
            <a:r>
              <a:rPr lang="da-DK" sz="1400" b="1" dirty="0" err="1"/>
              <a:t>based</a:t>
            </a:r>
            <a:r>
              <a:rPr lang="da-DK" sz="1400" b="1" dirty="0"/>
              <a:t> </a:t>
            </a:r>
            <a:r>
              <a:rPr lang="da-DK" sz="1400" b="1" dirty="0" err="1"/>
              <a:t>assessment</a:t>
            </a:r>
            <a:r>
              <a:rPr lang="da-DK" sz="1400" b="1" dirty="0"/>
              <a:t> with FFR</a:t>
            </a:r>
          </a:p>
          <a:p>
            <a:r>
              <a:rPr lang="da-DK" sz="1400" dirty="0" err="1"/>
              <a:t>Reduces</a:t>
            </a:r>
            <a:r>
              <a:rPr lang="da-DK" sz="1400" dirty="0"/>
              <a:t> </a:t>
            </a:r>
            <a:r>
              <a:rPr lang="da-DK" sz="1400" dirty="0" err="1"/>
              <a:t>revascularization</a:t>
            </a:r>
            <a:endParaRPr lang="da-DK" sz="1400" dirty="0"/>
          </a:p>
          <a:p>
            <a:r>
              <a:rPr lang="da-DK" sz="1400" dirty="0" err="1"/>
              <a:t>Improves</a:t>
            </a:r>
            <a:r>
              <a:rPr lang="da-DK" sz="1400" dirty="0"/>
              <a:t> </a:t>
            </a:r>
            <a:r>
              <a:rPr lang="da-DK" sz="1400" dirty="0" err="1"/>
              <a:t>early</a:t>
            </a:r>
            <a:r>
              <a:rPr lang="da-DK" sz="1400" dirty="0"/>
              <a:t> </a:t>
            </a:r>
            <a:r>
              <a:rPr lang="da-DK" sz="1400" dirty="0" err="1"/>
              <a:t>outcomes</a:t>
            </a:r>
            <a:endParaRPr lang="da-DK" sz="1400" dirty="0"/>
          </a:p>
          <a:p>
            <a:endParaRPr lang="da-DK" sz="1400" b="1" dirty="0"/>
          </a:p>
          <a:p>
            <a:pPr lvl="1"/>
            <a:endParaRPr lang="da-DK" sz="1100" b="1" dirty="0">
              <a:latin typeface="+mj-lt"/>
            </a:endParaRPr>
          </a:p>
          <a:p>
            <a:endParaRPr lang="da-DK" sz="1400" b="1" dirty="0">
              <a:latin typeface="+mj-lt"/>
            </a:endParaRPr>
          </a:p>
        </p:txBody>
      </p:sp>
      <p:sp>
        <p:nvSpPr>
          <p:cNvPr id="20" name="Tekstfelt 9">
            <a:extLst>
              <a:ext uri="{FF2B5EF4-FFF2-40B4-BE49-F238E27FC236}">
                <a16:creationId xmlns:a16="http://schemas.microsoft.com/office/drawing/2014/main" id="{C68EB335-84E5-2884-4F5C-5EA87BFDBE5D}"/>
              </a:ext>
            </a:extLst>
          </p:cNvPr>
          <p:cNvSpPr txBox="1"/>
          <p:nvPr/>
        </p:nvSpPr>
        <p:spPr>
          <a:xfrm>
            <a:off x="4531273" y="4204674"/>
            <a:ext cx="156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Pijls</a:t>
            </a:r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da-DK" sz="8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Circulation</a:t>
            </a:r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1993</a:t>
            </a:r>
          </a:p>
          <a:p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da-DK" sz="8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Bruyne</a:t>
            </a:r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 NEJM 2012</a:t>
            </a:r>
          </a:p>
          <a:p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da-DK" sz="8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Nunen</a:t>
            </a:r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 Lancet 2015 </a:t>
            </a:r>
          </a:p>
          <a:p>
            <a:endParaRPr lang="da-DK" sz="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9660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01EB-E7D0-CE5D-1655-1DEB5A8F8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6">
            <a:extLst>
              <a:ext uri="{FF2B5EF4-FFF2-40B4-BE49-F238E27FC236}">
                <a16:creationId xmlns:a16="http://schemas.microsoft.com/office/drawing/2014/main" id="{797C9A6E-FB83-C91E-8D36-EA9D8F8DEC3B}"/>
              </a:ext>
            </a:extLst>
          </p:cNvPr>
          <p:cNvSpPr/>
          <p:nvPr/>
        </p:nvSpPr>
        <p:spPr bwMode="auto">
          <a:xfrm>
            <a:off x="4364788" y="974238"/>
            <a:ext cx="4502308" cy="2976292"/>
          </a:xfrm>
          <a:prstGeom prst="rect">
            <a:avLst/>
          </a:prstGeom>
          <a:solidFill>
            <a:srgbClr val="F5F8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A0D2F-545C-46F5-8806-CC7C65A9B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10" y="286343"/>
            <a:ext cx="8117866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Pressure wire</a:t>
            </a:r>
            <a:r>
              <a:rPr lang="en-US" sz="2500" i="0" kern="0" dirty="0">
                <a:solidFill>
                  <a:srgbClr val="1D384C"/>
                </a:solidFill>
                <a:latin typeface="Arial"/>
              </a:rPr>
              <a:t>-based lesion evaluation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4C1A1AC-1A7E-B42F-BDF6-D514B104A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09663"/>
            <a:ext cx="4201510" cy="30861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  <a:p>
            <a:endParaRPr lang="en-US" sz="80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808AF7E-3801-44DE-B508-D8AEEFEE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08" y="45548"/>
            <a:ext cx="1224117" cy="315488"/>
          </a:xfrm>
          <a:prstGeom prst="rect">
            <a:avLst/>
          </a:prstGeom>
        </p:spPr>
      </p:pic>
      <p:pic>
        <p:nvPicPr>
          <p:cNvPr id="6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5A950CDB-E617-ED4A-3074-974E2EF7C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2CCD8B1-6FDF-79B5-8421-630BABB982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" b="70152"/>
          <a:stretch/>
        </p:blipFill>
        <p:spPr>
          <a:xfrm>
            <a:off x="367475" y="977526"/>
            <a:ext cx="3664525" cy="1252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E7ECDEB-6B9F-DB82-FF18-0371383BD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75" y="2785122"/>
            <a:ext cx="3664526" cy="1150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AF6112EA-D935-3E57-11E5-70C0DC1D987D}"/>
              </a:ext>
            </a:extLst>
          </p:cNvPr>
          <p:cNvSpPr txBox="1"/>
          <p:nvPr/>
        </p:nvSpPr>
        <p:spPr>
          <a:xfrm>
            <a:off x="276904" y="769851"/>
            <a:ext cx="4089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0" dirty="0">
                <a:solidFill>
                  <a:schemeClr val="bg1"/>
                </a:solidFill>
              </a:rPr>
              <a:t>2024 ESC guidelines on </a:t>
            </a:r>
            <a:r>
              <a:rPr lang="da-DK" sz="1000" i="0" dirty="0" err="1">
                <a:solidFill>
                  <a:schemeClr val="bg1"/>
                </a:solidFill>
              </a:rPr>
              <a:t>Chronic</a:t>
            </a:r>
            <a:r>
              <a:rPr lang="da-DK" sz="1000" i="0" dirty="0">
                <a:solidFill>
                  <a:schemeClr val="bg1"/>
                </a:solidFill>
              </a:rPr>
              <a:t> </a:t>
            </a:r>
            <a:r>
              <a:rPr lang="da-DK" sz="1000" i="0" dirty="0" err="1">
                <a:solidFill>
                  <a:schemeClr val="bg1"/>
                </a:solidFill>
              </a:rPr>
              <a:t>coronary</a:t>
            </a:r>
            <a:r>
              <a:rPr lang="da-DK" sz="1000" i="0" dirty="0">
                <a:solidFill>
                  <a:schemeClr val="bg1"/>
                </a:solidFill>
              </a:rPr>
              <a:t> </a:t>
            </a:r>
            <a:r>
              <a:rPr lang="da-DK" sz="1000" i="0" dirty="0" err="1">
                <a:solidFill>
                  <a:schemeClr val="bg1"/>
                </a:solidFill>
              </a:rPr>
              <a:t>syndrome</a:t>
            </a:r>
            <a:endParaRPr lang="da-DK" sz="1000" i="0" dirty="0">
              <a:solidFill>
                <a:schemeClr val="bg1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4A8AD61-0FF6-B69F-21C6-FEC5AF8F268C}"/>
              </a:ext>
            </a:extLst>
          </p:cNvPr>
          <p:cNvSpPr txBox="1"/>
          <p:nvPr/>
        </p:nvSpPr>
        <p:spPr>
          <a:xfrm>
            <a:off x="276904" y="2571249"/>
            <a:ext cx="4089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0" dirty="0">
                <a:solidFill>
                  <a:schemeClr val="bg1"/>
                </a:solidFill>
              </a:rPr>
              <a:t>2021 ACC/AHA/SCAI </a:t>
            </a:r>
            <a:r>
              <a:rPr lang="da-DK" sz="1000" i="0" dirty="0" err="1">
                <a:solidFill>
                  <a:schemeClr val="bg1"/>
                </a:solidFill>
              </a:rPr>
              <a:t>Clinical</a:t>
            </a:r>
            <a:r>
              <a:rPr lang="da-DK" sz="1000" i="0" dirty="0">
                <a:solidFill>
                  <a:schemeClr val="bg1"/>
                </a:solidFill>
              </a:rPr>
              <a:t> practice guidelines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251A736-B647-2F7A-4015-A85197C8429C}"/>
              </a:ext>
            </a:extLst>
          </p:cNvPr>
          <p:cNvSpPr txBox="1"/>
          <p:nvPr/>
        </p:nvSpPr>
        <p:spPr>
          <a:xfrm>
            <a:off x="2950727" y="2248417"/>
            <a:ext cx="1224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Vrints C et al EHJ 2024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2449B63-D545-9428-4755-1D0AF7462E9D}"/>
              </a:ext>
            </a:extLst>
          </p:cNvPr>
          <p:cNvSpPr txBox="1"/>
          <p:nvPr/>
        </p:nvSpPr>
        <p:spPr>
          <a:xfrm>
            <a:off x="2670126" y="3950530"/>
            <a:ext cx="1504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Lawton</a:t>
            </a:r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da-DK" sz="8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Circulation</a:t>
            </a:r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</p:txBody>
      </p:sp>
      <p:sp>
        <p:nvSpPr>
          <p:cNvPr id="15" name="Pladsholder til indhold 1">
            <a:extLst>
              <a:ext uri="{FF2B5EF4-FFF2-40B4-BE49-F238E27FC236}">
                <a16:creationId xmlns:a16="http://schemas.microsoft.com/office/drawing/2014/main" id="{0414015C-0D5E-FD07-CF8E-E6F960A78295}"/>
              </a:ext>
            </a:extLst>
          </p:cNvPr>
          <p:cNvSpPr txBox="1">
            <a:spLocks/>
          </p:cNvSpPr>
          <p:nvPr/>
        </p:nvSpPr>
        <p:spPr bwMode="auto">
          <a:xfrm>
            <a:off x="4365946" y="1026252"/>
            <a:ext cx="4645529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sz="1400" b="1" i="0" kern="0" dirty="0">
                <a:latin typeface="+mj-lt"/>
              </a:rPr>
              <a:t>Still low penetration in most </a:t>
            </a:r>
            <a:r>
              <a:rPr lang="da-DK" sz="1400" b="1" i="0" kern="0" dirty="0" err="1">
                <a:latin typeface="+mj-lt"/>
              </a:rPr>
              <a:t>countries</a:t>
            </a:r>
            <a:r>
              <a:rPr lang="da-DK" sz="1400" b="1" i="0" kern="0" dirty="0">
                <a:latin typeface="+mj-lt"/>
              </a:rPr>
              <a:t>, due to</a:t>
            </a:r>
            <a:r>
              <a:rPr lang="da-DK" sz="1400" i="0" kern="0" dirty="0">
                <a:latin typeface="+mj-lt"/>
              </a:rPr>
              <a:t>:</a:t>
            </a:r>
          </a:p>
          <a:p>
            <a:pPr lvl="1"/>
            <a:r>
              <a:rPr lang="da-DK" sz="1400" i="0" kern="0" dirty="0" err="1">
                <a:latin typeface="+mj-lt"/>
              </a:rPr>
              <a:t>Physicians</a:t>
            </a:r>
            <a:r>
              <a:rPr lang="da-DK" sz="1400" i="0" kern="0" dirty="0">
                <a:latin typeface="+mj-lt"/>
              </a:rPr>
              <a:t> </a:t>
            </a:r>
            <a:r>
              <a:rPr lang="da-DK" sz="1400" i="0" kern="0" dirty="0" err="1">
                <a:latin typeface="+mj-lt"/>
              </a:rPr>
              <a:t>self-belief</a:t>
            </a:r>
            <a:r>
              <a:rPr lang="da-DK" sz="1400" i="0" kern="0" dirty="0">
                <a:latin typeface="+mj-lt"/>
              </a:rPr>
              <a:t> in </a:t>
            </a:r>
            <a:r>
              <a:rPr lang="da-DK" sz="1400" i="0" kern="0" dirty="0" err="1">
                <a:latin typeface="+mj-lt"/>
              </a:rPr>
              <a:t>angiographic</a:t>
            </a:r>
            <a:r>
              <a:rPr lang="da-DK" sz="1400" i="0" kern="0" dirty="0">
                <a:latin typeface="+mj-lt"/>
              </a:rPr>
              <a:t> </a:t>
            </a:r>
            <a:r>
              <a:rPr lang="da-DK" sz="1400" i="0" kern="0" dirty="0" err="1">
                <a:latin typeface="+mj-lt"/>
              </a:rPr>
              <a:t>diagnosis</a:t>
            </a:r>
            <a:r>
              <a:rPr lang="da-DK" sz="1400" i="0" kern="0" dirty="0">
                <a:latin typeface="+mj-lt"/>
              </a:rPr>
              <a:t> </a:t>
            </a:r>
          </a:p>
          <a:p>
            <a:pPr lvl="1"/>
            <a:r>
              <a:rPr lang="da-DK" sz="1400" i="0" kern="0" dirty="0" err="1">
                <a:latin typeface="+mj-lt"/>
              </a:rPr>
              <a:t>Questionable</a:t>
            </a:r>
            <a:r>
              <a:rPr lang="da-DK" sz="1400" i="0" kern="0" dirty="0">
                <a:latin typeface="+mj-lt"/>
              </a:rPr>
              <a:t> long-term </a:t>
            </a:r>
            <a:r>
              <a:rPr lang="da-DK" sz="1400" i="0" kern="0" dirty="0" err="1">
                <a:latin typeface="+mj-lt"/>
              </a:rPr>
              <a:t>clinical</a:t>
            </a:r>
            <a:r>
              <a:rPr lang="da-DK" sz="1400" i="0" kern="0" dirty="0">
                <a:latin typeface="+mj-lt"/>
              </a:rPr>
              <a:t> </a:t>
            </a:r>
            <a:r>
              <a:rPr lang="da-DK" sz="1400" i="0" kern="0" dirty="0" err="1">
                <a:latin typeface="+mj-lt"/>
              </a:rPr>
              <a:t>value</a:t>
            </a:r>
            <a:endParaRPr lang="da-DK" sz="1400" i="0" kern="0" dirty="0">
              <a:latin typeface="+mj-lt"/>
            </a:endParaRPr>
          </a:p>
          <a:p>
            <a:pPr lvl="1"/>
            <a:r>
              <a:rPr lang="da-DK" sz="1400" i="0" kern="0" dirty="0" err="1">
                <a:latin typeface="+mj-lt"/>
              </a:rPr>
              <a:t>Reimbursement</a:t>
            </a:r>
            <a:r>
              <a:rPr lang="da-DK" sz="1400" i="0" kern="0" dirty="0">
                <a:latin typeface="+mj-lt"/>
              </a:rPr>
              <a:t> issues</a:t>
            </a:r>
          </a:p>
          <a:p>
            <a:pPr lvl="1"/>
            <a:r>
              <a:rPr lang="da-DK" sz="1400" i="0" kern="0" dirty="0">
                <a:latin typeface="+mj-lt"/>
              </a:rPr>
              <a:t>Risks and </a:t>
            </a:r>
            <a:r>
              <a:rPr lang="da-DK" sz="1400" i="0" kern="0" dirty="0" err="1">
                <a:latin typeface="+mj-lt"/>
              </a:rPr>
              <a:t>discomfort</a:t>
            </a:r>
            <a:endParaRPr lang="da-DK" sz="1100" i="0" kern="0" dirty="0">
              <a:latin typeface="+mj-lt"/>
            </a:endParaRPr>
          </a:p>
          <a:p>
            <a:pPr lvl="1"/>
            <a:endParaRPr lang="da-DK" sz="1100" i="0" kern="0" dirty="0">
              <a:latin typeface="+mj-lt"/>
            </a:endParaRPr>
          </a:p>
          <a:p>
            <a:endParaRPr lang="da-DK" sz="1400" i="0" kern="0" dirty="0">
              <a:latin typeface="+mj-lt"/>
            </a:endParaRPr>
          </a:p>
        </p:txBody>
      </p:sp>
      <p:sp>
        <p:nvSpPr>
          <p:cNvPr id="18" name="Tekstfelt 9">
            <a:extLst>
              <a:ext uri="{FF2B5EF4-FFF2-40B4-BE49-F238E27FC236}">
                <a16:creationId xmlns:a16="http://schemas.microsoft.com/office/drawing/2014/main" id="{B1DE5310-E8A0-33B9-F97C-582622402263}"/>
              </a:ext>
            </a:extLst>
          </p:cNvPr>
          <p:cNvSpPr txBox="1"/>
          <p:nvPr/>
        </p:nvSpPr>
        <p:spPr>
          <a:xfrm>
            <a:off x="7584216" y="3488371"/>
            <a:ext cx="135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Vrints et al. EHJ 2024</a:t>
            </a:r>
          </a:p>
          <a:p>
            <a:r>
              <a:rPr lang="da-DK" sz="8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Tebaldi</a:t>
            </a:r>
            <a:r>
              <a:rPr lang="da-DK" sz="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JACC CI 2018</a:t>
            </a:r>
          </a:p>
          <a:p>
            <a:endParaRPr lang="da-DK" sz="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2F5C59-EDB1-D43E-FA4F-94D8A33B0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4" y="2512991"/>
            <a:ext cx="2241316" cy="12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972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04999" y="2044516"/>
            <a:ext cx="8734001" cy="328613"/>
          </a:xfrm>
        </p:spPr>
        <p:txBody>
          <a:bodyPr/>
          <a:lstStyle/>
          <a:p>
            <a:r>
              <a:rPr lang="da-DK" sz="1400" dirty="0" err="1"/>
              <a:t>Estimation</a:t>
            </a:r>
            <a:r>
              <a:rPr lang="da-DK" sz="1400" dirty="0"/>
              <a:t> of FFR by computer </a:t>
            </a:r>
            <a:r>
              <a:rPr lang="da-DK" sz="1400" dirty="0" err="1"/>
              <a:t>analysis</a:t>
            </a:r>
            <a:r>
              <a:rPr lang="da-DK" sz="1400" dirty="0"/>
              <a:t> of </a:t>
            </a:r>
            <a:r>
              <a:rPr lang="da-DK" sz="1400" dirty="0" err="1"/>
              <a:t>angiographic</a:t>
            </a:r>
            <a:r>
              <a:rPr lang="da-DK" sz="1400" dirty="0"/>
              <a:t> images</a:t>
            </a:r>
          </a:p>
          <a:p>
            <a:r>
              <a:rPr lang="da-DK" sz="1400" dirty="0"/>
              <a:t>QFR </a:t>
            </a:r>
            <a:r>
              <a:rPr lang="da-DK" sz="1400" dirty="0" err="1"/>
              <a:t>does</a:t>
            </a:r>
            <a:r>
              <a:rPr lang="da-DK" sz="1400" dirty="0"/>
              <a:t> not </a:t>
            </a:r>
            <a:r>
              <a:rPr lang="da-DK" sz="1400" dirty="0" err="1"/>
              <a:t>require</a:t>
            </a:r>
            <a:r>
              <a:rPr lang="da-DK" sz="1400" dirty="0"/>
              <a:t> the </a:t>
            </a:r>
            <a:r>
              <a:rPr lang="da-DK" sz="1400" dirty="0" err="1"/>
              <a:t>use</a:t>
            </a:r>
            <a:r>
              <a:rPr lang="da-DK" sz="1400" dirty="0"/>
              <a:t> of a </a:t>
            </a:r>
            <a:r>
              <a:rPr lang="da-DK" sz="1400" dirty="0" err="1"/>
              <a:t>pressure</a:t>
            </a:r>
            <a:r>
              <a:rPr lang="da-DK" sz="1400" dirty="0"/>
              <a:t> wire </a:t>
            </a:r>
            <a:endParaRPr lang="da-DK" sz="1400" dirty="0">
              <a:cs typeface="Arial"/>
            </a:endParaRPr>
          </a:p>
          <a:p>
            <a:r>
              <a:rPr lang="da-DK" sz="1400" dirty="0"/>
              <a:t>No </a:t>
            </a:r>
            <a:r>
              <a:rPr lang="da-DK" sz="1400" dirty="0" err="1"/>
              <a:t>need</a:t>
            </a:r>
            <a:r>
              <a:rPr lang="da-DK" sz="1400" dirty="0"/>
              <a:t> for </a:t>
            </a:r>
            <a:r>
              <a:rPr lang="da-DK" sz="1400" dirty="0" err="1"/>
              <a:t>hyperaemia-inducing</a:t>
            </a:r>
            <a:r>
              <a:rPr lang="da-DK" sz="1400" dirty="0"/>
              <a:t> drugs</a:t>
            </a:r>
          </a:p>
          <a:p>
            <a:pPr marL="0" indent="0">
              <a:buNone/>
            </a:pPr>
            <a:br>
              <a:rPr lang="da-DK" sz="1400" dirty="0"/>
            </a:br>
            <a:r>
              <a:rPr lang="da-DK" sz="1400" dirty="0"/>
              <a:t>         Potential for </a:t>
            </a:r>
            <a:r>
              <a:rPr lang="da-DK" sz="1400" dirty="0" err="1"/>
              <a:t>reduction</a:t>
            </a:r>
            <a:r>
              <a:rPr lang="da-DK" sz="1400" dirty="0"/>
              <a:t> in </a:t>
            </a:r>
            <a:r>
              <a:rPr lang="da-DK" sz="1400" dirty="0" err="1"/>
              <a:t>risks</a:t>
            </a:r>
            <a:r>
              <a:rPr lang="da-DK" sz="1400" dirty="0"/>
              <a:t>, side </a:t>
            </a:r>
            <a:r>
              <a:rPr lang="da-DK" sz="1400" dirty="0" err="1"/>
              <a:t>effects</a:t>
            </a:r>
            <a:r>
              <a:rPr lang="da-DK" sz="1400" dirty="0"/>
              <a:t>, and </a:t>
            </a:r>
            <a:r>
              <a:rPr lang="da-DK" sz="1400" dirty="0" err="1"/>
              <a:t>costs</a:t>
            </a:r>
            <a:r>
              <a:rPr lang="da-DK" sz="1400" dirty="0"/>
              <a:t> </a:t>
            </a:r>
            <a:r>
              <a:rPr lang="da-DK" sz="1400" dirty="0" err="1"/>
              <a:t>associated</a:t>
            </a:r>
            <a:r>
              <a:rPr lang="da-DK" sz="1400" dirty="0"/>
              <a:t> with </a:t>
            </a:r>
            <a:r>
              <a:rPr lang="da-DK" sz="1400" dirty="0" err="1"/>
              <a:t>pressure</a:t>
            </a:r>
            <a:r>
              <a:rPr lang="da-DK" sz="1400" dirty="0"/>
              <a:t>-wire </a:t>
            </a:r>
            <a:r>
              <a:rPr lang="da-DK" sz="1400" dirty="0" err="1"/>
              <a:t>based</a:t>
            </a:r>
            <a:r>
              <a:rPr lang="da-DK" sz="1400" dirty="0"/>
              <a:t> </a:t>
            </a:r>
            <a:r>
              <a:rPr lang="da-DK" sz="1400" dirty="0" err="1"/>
              <a:t>methods</a:t>
            </a:r>
            <a:r>
              <a:rPr lang="da-DK" sz="1400" dirty="0"/>
              <a:t>  </a:t>
            </a:r>
            <a:endParaRPr lang="da-DK" sz="1400" dirty="0">
              <a:cs typeface="Arial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8" y="70947"/>
            <a:ext cx="1395248" cy="359593"/>
          </a:xfrm>
          <a:prstGeom prst="rect">
            <a:avLst/>
          </a:prstGeom>
        </p:spPr>
      </p:pic>
      <p:pic>
        <p:nvPicPr>
          <p:cNvPr id="6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34544875-A015-4295-9CE8-DF0AF1D0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19F2CB2-30AD-43B9-8B32-433FCE4E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6343"/>
            <a:ext cx="7547976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i="0" kern="0" noProof="0">
                <a:solidFill>
                  <a:srgbClr val="1D384C"/>
                </a:solidFill>
                <a:latin typeface="Arial"/>
              </a:rPr>
              <a:t>Quantitative flow ratio (QFR) 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5BBD17C-6E74-4EC6-9ED6-414223B02890}"/>
              </a:ext>
            </a:extLst>
          </p:cNvPr>
          <p:cNvSpPr txBox="1"/>
          <p:nvPr/>
        </p:nvSpPr>
        <p:spPr>
          <a:xfrm>
            <a:off x="5568891" y="1886898"/>
            <a:ext cx="1224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al. JACC CI 2014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941DC07D-8817-4EA7-9125-88F57061661B}"/>
              </a:ext>
            </a:extLst>
          </p:cNvPr>
          <p:cNvSpPr/>
          <p:nvPr/>
        </p:nvSpPr>
        <p:spPr bwMode="auto">
          <a:xfrm>
            <a:off x="488850" y="3147300"/>
            <a:ext cx="196950" cy="18629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16" name="Billede 1">
            <a:extLst>
              <a:ext uri="{FF2B5EF4-FFF2-40B4-BE49-F238E27FC236}">
                <a16:creationId xmlns:a16="http://schemas.microsoft.com/office/drawing/2014/main" id="{179F505D-8416-53DE-A350-41D0A64016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3" r="2546" b="65793"/>
          <a:stretch/>
        </p:blipFill>
        <p:spPr>
          <a:xfrm>
            <a:off x="1519285" y="4014483"/>
            <a:ext cx="5822948" cy="303577"/>
          </a:xfrm>
          <a:prstGeom prst="rect">
            <a:avLst/>
          </a:prstGeom>
        </p:spPr>
      </p:pic>
      <p:sp>
        <p:nvSpPr>
          <p:cNvPr id="17" name="Tekstfelt 8">
            <a:extLst>
              <a:ext uri="{FF2B5EF4-FFF2-40B4-BE49-F238E27FC236}">
                <a16:creationId xmlns:a16="http://schemas.microsoft.com/office/drawing/2014/main" id="{1139E887-AF5A-0541-C9DC-94FEC169B884}"/>
              </a:ext>
            </a:extLst>
          </p:cNvPr>
          <p:cNvSpPr txBox="1"/>
          <p:nvPr/>
        </p:nvSpPr>
        <p:spPr>
          <a:xfrm>
            <a:off x="5344070" y="4285724"/>
            <a:ext cx="207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err="1">
                <a:solidFill>
                  <a:schemeClr val="bg1"/>
                </a:solidFill>
              </a:rPr>
              <a:t>Vrints</a:t>
            </a:r>
            <a:r>
              <a:rPr lang="en-US" sz="800" b="0">
                <a:solidFill>
                  <a:schemeClr val="bg1"/>
                </a:solidFill>
              </a:rPr>
              <a:t> et al. European Heart Journal 2024</a:t>
            </a:r>
            <a:endParaRPr lang="da-DK" sz="800" b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A7A92C-22FD-2EED-D2F8-98197816E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77" y="825440"/>
            <a:ext cx="5110414" cy="1185348"/>
          </a:xfrm>
          <a:prstGeom prst="rect">
            <a:avLst/>
          </a:prstGeom>
        </p:spPr>
      </p:pic>
      <p:sp>
        <p:nvSpPr>
          <p:cNvPr id="21" name="Tekstfelt 9">
            <a:extLst>
              <a:ext uri="{FF2B5EF4-FFF2-40B4-BE49-F238E27FC236}">
                <a16:creationId xmlns:a16="http://schemas.microsoft.com/office/drawing/2014/main" id="{3396DE2D-D008-587D-66C9-F2C75E3645DB}"/>
              </a:ext>
            </a:extLst>
          </p:cNvPr>
          <p:cNvSpPr txBox="1"/>
          <p:nvPr/>
        </p:nvSpPr>
        <p:spPr>
          <a:xfrm>
            <a:off x="1445880" y="3812704"/>
            <a:ext cx="4089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0" dirty="0">
                <a:solidFill>
                  <a:schemeClr val="bg1"/>
                </a:solidFill>
              </a:rPr>
              <a:t>2024 ESC guidelines on </a:t>
            </a:r>
            <a:r>
              <a:rPr lang="da-DK" sz="1000" i="0" dirty="0" err="1">
                <a:solidFill>
                  <a:schemeClr val="bg1"/>
                </a:solidFill>
              </a:rPr>
              <a:t>Chronic</a:t>
            </a:r>
            <a:r>
              <a:rPr lang="da-DK" sz="1000" i="0" dirty="0">
                <a:solidFill>
                  <a:schemeClr val="bg1"/>
                </a:solidFill>
              </a:rPr>
              <a:t> </a:t>
            </a:r>
            <a:r>
              <a:rPr lang="da-DK" sz="1000" i="0" dirty="0" err="1">
                <a:solidFill>
                  <a:schemeClr val="bg1"/>
                </a:solidFill>
              </a:rPr>
              <a:t>coronary</a:t>
            </a:r>
            <a:r>
              <a:rPr lang="da-DK" sz="1000" i="0" dirty="0">
                <a:solidFill>
                  <a:schemeClr val="bg1"/>
                </a:solidFill>
              </a:rPr>
              <a:t> </a:t>
            </a:r>
            <a:r>
              <a:rPr lang="da-DK" sz="1000" i="0" dirty="0" err="1">
                <a:solidFill>
                  <a:schemeClr val="bg1"/>
                </a:solidFill>
              </a:rPr>
              <a:t>syndrome</a:t>
            </a:r>
            <a:endParaRPr lang="da-DK" sz="1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8023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C0CD8E63-3556-2A48-0847-692986340CB6}"/>
              </a:ext>
            </a:extLst>
          </p:cNvPr>
          <p:cNvSpPr/>
          <p:nvPr/>
        </p:nvSpPr>
        <p:spPr bwMode="auto">
          <a:xfrm>
            <a:off x="745376" y="855311"/>
            <a:ext cx="2942326" cy="1374076"/>
          </a:xfrm>
          <a:prstGeom prst="rect">
            <a:avLst/>
          </a:prstGeom>
          <a:solidFill>
            <a:srgbClr val="F5F8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00" y="855312"/>
            <a:ext cx="4261926" cy="3631696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 bwMode="auto">
          <a:xfrm>
            <a:off x="4109152" y="855311"/>
            <a:ext cx="3798614" cy="6353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0" i="0">
                <a:solidFill>
                  <a:srgbClr val="011D32"/>
                </a:solidFill>
              </a:rPr>
              <a:t>Patient with either CCS or ACS and least one intermediate coronary stenosis (40-90% diameter stenosis by visual estimate), requiring functional assessment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286343"/>
            <a:ext cx="7547976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FAVOR III Europe: Trial overview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8" y="70947"/>
            <a:ext cx="1395248" cy="359593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 bwMode="auto">
          <a:xfrm>
            <a:off x="4126450" y="1655412"/>
            <a:ext cx="3765550" cy="457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0" i="0" dirty="0">
                <a:solidFill>
                  <a:srgbClr val="011D32"/>
                </a:solidFill>
              </a:rPr>
              <a:t>Randomization of 2000 patients</a:t>
            </a:r>
          </a:p>
        </p:txBody>
      </p:sp>
      <p:sp>
        <p:nvSpPr>
          <p:cNvPr id="16" name="Rektangel 15"/>
          <p:cNvSpPr/>
          <p:nvPr/>
        </p:nvSpPr>
        <p:spPr bwMode="auto">
          <a:xfrm>
            <a:off x="4109153" y="2268805"/>
            <a:ext cx="1606914" cy="50417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i="0">
                <a:solidFill>
                  <a:srgbClr val="011D32"/>
                </a:solidFill>
              </a:rPr>
              <a:t>QFR-guided strategy</a:t>
            </a:r>
          </a:p>
        </p:txBody>
      </p:sp>
      <p:sp>
        <p:nvSpPr>
          <p:cNvPr id="17" name="Rektangel 16"/>
          <p:cNvSpPr/>
          <p:nvPr/>
        </p:nvSpPr>
        <p:spPr bwMode="auto">
          <a:xfrm>
            <a:off x="6317200" y="2268805"/>
            <a:ext cx="1590566" cy="50417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i="0">
                <a:solidFill>
                  <a:srgbClr val="011D32"/>
                </a:solidFill>
              </a:rPr>
              <a:t>FFR-guided strategy</a:t>
            </a:r>
          </a:p>
        </p:txBody>
      </p:sp>
      <p:sp>
        <p:nvSpPr>
          <p:cNvPr id="18" name="Rektangel 17"/>
          <p:cNvSpPr/>
          <p:nvPr/>
        </p:nvSpPr>
        <p:spPr bwMode="auto">
          <a:xfrm>
            <a:off x="3878800" y="3210331"/>
            <a:ext cx="980556" cy="5044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i="0">
                <a:solidFill>
                  <a:srgbClr val="011D32"/>
                </a:solidFill>
              </a:rPr>
              <a:t>QFR ≤ 0.80</a:t>
            </a:r>
          </a:p>
          <a:p>
            <a:pPr algn="ctr"/>
            <a:r>
              <a:rPr lang="en-US" sz="650" b="0" i="0">
                <a:solidFill>
                  <a:srgbClr val="011D32"/>
                </a:solidFill>
              </a:rPr>
              <a:t>Revascularization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4931980" y="3210331"/>
            <a:ext cx="1045708" cy="5044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i="0">
                <a:solidFill>
                  <a:srgbClr val="011D32"/>
                </a:solidFill>
              </a:rPr>
              <a:t>QFR &gt; 0.80</a:t>
            </a:r>
          </a:p>
          <a:p>
            <a:pPr algn="ctr"/>
            <a:r>
              <a:rPr lang="en-US" sz="650" b="0" i="0">
                <a:solidFill>
                  <a:srgbClr val="011D32"/>
                </a:solidFill>
              </a:rPr>
              <a:t>No revascularization</a:t>
            </a:r>
          </a:p>
        </p:txBody>
      </p:sp>
      <p:sp>
        <p:nvSpPr>
          <p:cNvPr id="20" name="Rektangel 19"/>
          <p:cNvSpPr/>
          <p:nvPr/>
        </p:nvSpPr>
        <p:spPr bwMode="auto">
          <a:xfrm>
            <a:off x="6066078" y="3210331"/>
            <a:ext cx="983166" cy="5044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i="0">
                <a:solidFill>
                  <a:srgbClr val="011D32"/>
                </a:solidFill>
              </a:rPr>
              <a:t>FFR ≤ 0.80</a:t>
            </a:r>
          </a:p>
          <a:p>
            <a:pPr algn="ctr"/>
            <a:r>
              <a:rPr lang="en-US" sz="650" b="0" i="0">
                <a:solidFill>
                  <a:srgbClr val="011D32"/>
                </a:solidFill>
              </a:rPr>
              <a:t>Revascularization</a:t>
            </a:r>
          </a:p>
        </p:txBody>
      </p:sp>
      <p:sp>
        <p:nvSpPr>
          <p:cNvPr id="21" name="Rektangel 20"/>
          <p:cNvSpPr/>
          <p:nvPr/>
        </p:nvSpPr>
        <p:spPr bwMode="auto">
          <a:xfrm>
            <a:off x="7167880" y="3210331"/>
            <a:ext cx="982060" cy="5044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i="0">
                <a:solidFill>
                  <a:srgbClr val="011D32"/>
                </a:solidFill>
              </a:rPr>
              <a:t>FFR &gt; 0.80</a:t>
            </a:r>
          </a:p>
          <a:p>
            <a:pPr algn="ctr"/>
            <a:r>
              <a:rPr lang="en-US" sz="650" b="0" i="0">
                <a:solidFill>
                  <a:srgbClr val="011D32"/>
                </a:solidFill>
              </a:rPr>
              <a:t>No revascularization</a:t>
            </a:r>
          </a:p>
        </p:txBody>
      </p:sp>
      <p:sp>
        <p:nvSpPr>
          <p:cNvPr id="22" name="Rektangel 21"/>
          <p:cNvSpPr/>
          <p:nvPr/>
        </p:nvSpPr>
        <p:spPr bwMode="auto">
          <a:xfrm>
            <a:off x="4109152" y="3990723"/>
            <a:ext cx="3798614" cy="52814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0" i="0">
                <a:solidFill>
                  <a:srgbClr val="011D32"/>
                </a:solidFill>
              </a:rPr>
              <a:t>Primary endpoint: MACE at 12 months (non-inferiority)</a:t>
            </a:r>
          </a:p>
          <a:p>
            <a:pPr algn="ctr"/>
            <a:r>
              <a:rPr lang="en-US" sz="750" b="0" i="0">
                <a:solidFill>
                  <a:srgbClr val="011D32"/>
                </a:solidFill>
              </a:rPr>
              <a:t>MACE: Death, myocardial infarction, and unplanned revascularization</a:t>
            </a:r>
          </a:p>
        </p:txBody>
      </p:sp>
      <p:pic>
        <p:nvPicPr>
          <p:cNvPr id="24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34544875-A015-4295-9CE8-DF0AF1D0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A29D2EE-C1D4-7B92-F49F-059A458C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21" y="957686"/>
            <a:ext cx="2381679" cy="100228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Aim</a:t>
            </a:r>
          </a:p>
          <a:p>
            <a:pPr marL="0" indent="0">
              <a:buNone/>
            </a:pPr>
            <a:r>
              <a:rPr lang="en-US" sz="1400" dirty="0"/>
              <a:t>To evaluate if QFR is non-inferior to FFR in terms of 1-year clinical outcomes</a:t>
            </a:r>
            <a:endParaRPr lang="da-DK" sz="1400" dirty="0"/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BB9FBCB6-F29F-BA6F-A12D-71D4D8EE9D52}"/>
              </a:ext>
            </a:extLst>
          </p:cNvPr>
          <p:cNvSpPr/>
          <p:nvPr/>
        </p:nvSpPr>
        <p:spPr bwMode="auto">
          <a:xfrm>
            <a:off x="745376" y="2331762"/>
            <a:ext cx="2942326" cy="2081838"/>
          </a:xfrm>
          <a:prstGeom prst="rect">
            <a:avLst/>
          </a:prstGeom>
          <a:solidFill>
            <a:srgbClr val="F5F8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25464D81-02F9-DAA9-E671-995D4EDBF442}"/>
              </a:ext>
            </a:extLst>
          </p:cNvPr>
          <p:cNvSpPr txBox="1">
            <a:spLocks/>
          </p:cNvSpPr>
          <p:nvPr/>
        </p:nvSpPr>
        <p:spPr bwMode="auto">
          <a:xfrm>
            <a:off x="951921" y="2406150"/>
            <a:ext cx="2663781" cy="100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i="0" kern="0" dirty="0"/>
              <a:t>Design</a:t>
            </a:r>
          </a:p>
          <a:p>
            <a:pPr marL="0" indent="0">
              <a:buFontTx/>
              <a:buNone/>
            </a:pPr>
            <a:r>
              <a:rPr lang="en-US" sz="1400" i="0" kern="0" dirty="0"/>
              <a:t>Investigator initiated trial</a:t>
            </a:r>
          </a:p>
          <a:p>
            <a:pPr marL="0" indent="0">
              <a:buFontTx/>
              <a:buNone/>
            </a:pPr>
            <a:r>
              <a:rPr lang="en-US" sz="1400" i="0" kern="0" dirty="0"/>
              <a:t>34 European heart </a:t>
            </a:r>
            <a:r>
              <a:rPr lang="en-US" sz="1400" i="0" kern="0" dirty="0" err="1"/>
              <a:t>centres</a:t>
            </a:r>
            <a:endParaRPr lang="en-US" sz="1400" i="0" kern="0" dirty="0"/>
          </a:p>
          <a:p>
            <a:pPr marL="0" indent="0">
              <a:buFontTx/>
              <a:buNone/>
            </a:pPr>
            <a:r>
              <a:rPr lang="en-US" sz="1400" i="0" kern="0" dirty="0"/>
              <a:t>Open-label design</a:t>
            </a:r>
          </a:p>
          <a:p>
            <a:pPr marL="0" indent="0">
              <a:buFontTx/>
              <a:buNone/>
            </a:pPr>
            <a:r>
              <a:rPr lang="en-US" sz="1400" i="0" kern="0" dirty="0"/>
              <a:t>Independent CEC and DSMB</a:t>
            </a:r>
          </a:p>
          <a:p>
            <a:pPr marL="0" indent="0">
              <a:buFontTx/>
              <a:buNone/>
            </a:pPr>
            <a:r>
              <a:rPr lang="en-US" sz="1400" i="0" kern="0" dirty="0"/>
              <a:t>Funded by Medis medical imaging and Aarhus University</a:t>
            </a:r>
            <a:endParaRPr lang="da-DK" sz="1400" i="0" kern="0" dirty="0"/>
          </a:p>
        </p:txBody>
      </p:sp>
    </p:spTree>
    <p:extLst>
      <p:ext uri="{BB962C8B-B14F-4D97-AF65-F5344CB8AC3E}">
        <p14:creationId xmlns:p14="http://schemas.microsoft.com/office/powerpoint/2010/main" val="316206837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traight Connector 6"/>
          <p:cNvCxnSpPr>
            <a:cxnSpLocks noChangeShapeType="1"/>
          </p:cNvCxnSpPr>
          <p:nvPr/>
        </p:nvCxnSpPr>
        <p:spPr bwMode="auto">
          <a:xfrm flipH="1" flipV="1">
            <a:off x="2638329" y="4199996"/>
            <a:ext cx="1114626" cy="856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" name="Text Box 14"/>
          <p:cNvSpPr txBox="1">
            <a:spLocks noChangeArrowheads="1"/>
          </p:cNvSpPr>
          <p:nvPr/>
        </p:nvSpPr>
        <p:spPr bwMode="auto">
          <a:xfrm>
            <a:off x="3946621" y="185618"/>
            <a:ext cx="1501154" cy="299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2369 screened</a:t>
            </a:r>
            <a:endParaRPr lang="en-GB" sz="115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</p:txBody>
      </p:sp>
      <p:cxnSp>
        <p:nvCxnSpPr>
          <p:cNvPr id="166" name="Line 16"/>
          <p:cNvCxnSpPr/>
          <p:nvPr/>
        </p:nvCxnSpPr>
        <p:spPr bwMode="auto">
          <a:xfrm flipH="1">
            <a:off x="4664992" y="487761"/>
            <a:ext cx="0" cy="359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" name="Text Box 17"/>
          <p:cNvSpPr txBox="1">
            <a:spLocks noChangeArrowheads="1"/>
          </p:cNvSpPr>
          <p:nvPr/>
        </p:nvSpPr>
        <p:spPr bwMode="auto">
          <a:xfrm>
            <a:off x="5655206" y="369612"/>
            <a:ext cx="2190467" cy="5692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Ineligible (n=369)</a:t>
            </a:r>
            <a:endParaRPr lang="en-GB" sz="90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  <a:p>
            <a:pPr indent="1016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Did not meet inclusion criteria (n=283)</a:t>
            </a:r>
            <a:endParaRPr lang="en-GB" sz="90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  <a:p>
            <a:pPr indent="1016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Met exclusion criteria (n=86)</a:t>
            </a:r>
            <a:endParaRPr lang="en-GB" sz="90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</p:txBody>
      </p:sp>
      <p:cxnSp>
        <p:nvCxnSpPr>
          <p:cNvPr id="168" name="Line 18"/>
          <p:cNvCxnSpPr/>
          <p:nvPr/>
        </p:nvCxnSpPr>
        <p:spPr bwMode="auto">
          <a:xfrm>
            <a:off x="4689964" y="645079"/>
            <a:ext cx="9518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Text Box 21"/>
          <p:cNvSpPr txBox="1">
            <a:spLocks noChangeArrowheads="1"/>
          </p:cNvSpPr>
          <p:nvPr/>
        </p:nvSpPr>
        <p:spPr bwMode="auto">
          <a:xfrm>
            <a:off x="4816689" y="1415325"/>
            <a:ext cx="2429998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FFR-guided diagnostic strategy</a:t>
            </a:r>
            <a:r>
              <a:rPr lang="en-GB" sz="115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 </a:t>
            </a:r>
            <a:endParaRPr lang="en-GB" sz="115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(n=992)</a:t>
            </a:r>
            <a:endParaRPr lang="en-GB" sz="115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</p:txBody>
      </p:sp>
      <p:sp>
        <p:nvSpPr>
          <p:cNvPr id="172" name="Text Box 29"/>
          <p:cNvSpPr txBox="1">
            <a:spLocks noChangeArrowheads="1"/>
          </p:cNvSpPr>
          <p:nvPr/>
        </p:nvSpPr>
        <p:spPr bwMode="auto">
          <a:xfrm>
            <a:off x="4816688" y="4104099"/>
            <a:ext cx="243000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Primary intention-to-treat analysis (n=992)</a:t>
            </a:r>
          </a:p>
        </p:txBody>
      </p:sp>
      <p:cxnSp>
        <p:nvCxnSpPr>
          <p:cNvPr id="173" name="Line 32"/>
          <p:cNvCxnSpPr/>
          <p:nvPr/>
        </p:nvCxnSpPr>
        <p:spPr bwMode="auto">
          <a:xfrm>
            <a:off x="6039141" y="2453301"/>
            <a:ext cx="237799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Text Box 21"/>
          <p:cNvSpPr txBox="1">
            <a:spLocks noChangeArrowheads="1"/>
          </p:cNvSpPr>
          <p:nvPr/>
        </p:nvSpPr>
        <p:spPr bwMode="auto">
          <a:xfrm>
            <a:off x="4816688" y="3078616"/>
            <a:ext cx="2429999" cy="3023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FFR-guided evaluation (n=955)</a:t>
            </a:r>
          </a:p>
        </p:txBody>
      </p:sp>
      <p:sp>
        <p:nvSpPr>
          <p:cNvPr id="179" name="Text Box 21"/>
          <p:cNvSpPr txBox="1">
            <a:spLocks noChangeArrowheads="1"/>
          </p:cNvSpPr>
          <p:nvPr/>
        </p:nvSpPr>
        <p:spPr bwMode="auto">
          <a:xfrm>
            <a:off x="2143352" y="3078616"/>
            <a:ext cx="2429107" cy="29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QFR-guided evaluation (n=975)</a:t>
            </a:r>
          </a:p>
        </p:txBody>
      </p:sp>
      <p:sp>
        <p:nvSpPr>
          <p:cNvPr id="180" name="Text Box 29"/>
          <p:cNvSpPr txBox="1">
            <a:spLocks noChangeArrowheads="1"/>
          </p:cNvSpPr>
          <p:nvPr/>
        </p:nvSpPr>
        <p:spPr bwMode="auto">
          <a:xfrm>
            <a:off x="2136118" y="4104099"/>
            <a:ext cx="2429107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Primary intention-to-treat analysis (n=1008)</a:t>
            </a:r>
          </a:p>
        </p:txBody>
      </p:sp>
      <p:cxnSp>
        <p:nvCxnSpPr>
          <p:cNvPr id="184" name="Line 27"/>
          <p:cNvCxnSpPr>
            <a:stCxn id="179" idx="2"/>
          </p:cNvCxnSpPr>
          <p:nvPr/>
        </p:nvCxnSpPr>
        <p:spPr bwMode="auto">
          <a:xfrm>
            <a:off x="3357906" y="3377803"/>
            <a:ext cx="1" cy="7262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Line 27"/>
          <p:cNvCxnSpPr>
            <a:stCxn id="176" idx="2"/>
            <a:endCxn id="172" idx="0"/>
          </p:cNvCxnSpPr>
          <p:nvPr/>
        </p:nvCxnSpPr>
        <p:spPr bwMode="auto">
          <a:xfrm>
            <a:off x="6031688" y="3380931"/>
            <a:ext cx="0" cy="723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" name="Text Box 33"/>
          <p:cNvSpPr txBox="1">
            <a:spLocks noChangeArrowheads="1"/>
          </p:cNvSpPr>
          <p:nvPr/>
        </p:nvSpPr>
        <p:spPr bwMode="auto">
          <a:xfrm>
            <a:off x="6280284" y="3460578"/>
            <a:ext cx="2346680" cy="570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Complete 1-year follow-up (n=978), </a:t>
            </a:r>
            <a:r>
              <a:rPr lang="en-GB" sz="90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98.6%</a:t>
            </a: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da-DK" dirty="0">
              <a:solidFill>
                <a:prstClr val="black"/>
              </a:solidFill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   Lost to follow-up (n=8)</a:t>
            </a:r>
            <a:endParaRPr lang="en-GB" dirty="0">
              <a:solidFill>
                <a:prstClr val="black"/>
              </a:solidFill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   Withdrew consent (n=5)</a:t>
            </a:r>
          </a:p>
        </p:txBody>
      </p:sp>
      <p:cxnSp>
        <p:nvCxnSpPr>
          <p:cNvPr id="246" name="Vinklet forbindelse 245"/>
          <p:cNvCxnSpPr>
            <a:cxnSpLocks/>
          </p:cNvCxnSpPr>
          <p:nvPr/>
        </p:nvCxnSpPr>
        <p:spPr bwMode="auto">
          <a:xfrm rot="5400000">
            <a:off x="3857856" y="570892"/>
            <a:ext cx="332158" cy="1346526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Lige pilforbindelse 252"/>
          <p:cNvCxnSpPr>
            <a:cxnSpLocks/>
          </p:cNvCxnSpPr>
          <p:nvPr/>
        </p:nvCxnSpPr>
        <p:spPr bwMode="auto">
          <a:xfrm>
            <a:off x="3357906" y="1726658"/>
            <a:ext cx="0" cy="13519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Lige pilforbindelse 267"/>
          <p:cNvCxnSpPr>
            <a:cxnSpLocks/>
          </p:cNvCxnSpPr>
          <p:nvPr/>
        </p:nvCxnSpPr>
        <p:spPr bwMode="auto">
          <a:xfrm>
            <a:off x="6031688" y="1804090"/>
            <a:ext cx="0" cy="12672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Line 32"/>
          <p:cNvCxnSpPr/>
          <p:nvPr/>
        </p:nvCxnSpPr>
        <p:spPr bwMode="auto">
          <a:xfrm flipH="1">
            <a:off x="3134671" y="2453301"/>
            <a:ext cx="216000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" name="Line 32"/>
          <p:cNvCxnSpPr/>
          <p:nvPr/>
        </p:nvCxnSpPr>
        <p:spPr bwMode="auto">
          <a:xfrm>
            <a:off x="6030320" y="3744281"/>
            <a:ext cx="255612" cy="51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" name="Vinklet forbindelse 338"/>
          <p:cNvCxnSpPr>
            <a:endCxn id="172" idx="3"/>
          </p:cNvCxnSpPr>
          <p:nvPr/>
        </p:nvCxnSpPr>
        <p:spPr bwMode="auto">
          <a:xfrm flipH="1">
            <a:off x="7275624" y="2998410"/>
            <a:ext cx="1512859" cy="1296454"/>
          </a:xfrm>
          <a:prstGeom prst="bentConnector3">
            <a:avLst>
              <a:gd name="adj1" fmla="val -6349"/>
            </a:avLst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Billede 30">
            <a:extLst>
              <a:ext uri="{FF2B5EF4-FFF2-40B4-BE49-F238E27FC236}">
                <a16:creationId xmlns:a16="http://schemas.microsoft.com/office/drawing/2014/main" id="{BFFA7E9B-5BBC-47DC-A15F-FED16915B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2" y="607"/>
            <a:ext cx="1395248" cy="359593"/>
          </a:xfrm>
          <a:prstGeom prst="rect">
            <a:avLst/>
          </a:prstGeom>
        </p:spPr>
      </p:pic>
      <p:pic>
        <p:nvPicPr>
          <p:cNvPr id="32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C0266371-0E88-42CA-9F97-216F13635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4">
            <a:extLst>
              <a:ext uri="{FF2B5EF4-FFF2-40B4-BE49-F238E27FC236}">
                <a16:creationId xmlns:a16="http://schemas.microsoft.com/office/drawing/2014/main" id="{6DDE18D0-556B-4E60-8F42-2283463D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68" y="278970"/>
            <a:ext cx="2194686" cy="41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i="0" kern="0" dirty="0">
                <a:solidFill>
                  <a:srgbClr val="1D384C"/>
                </a:solidFill>
                <a:latin typeface="Arial"/>
              </a:rPr>
              <a:t>F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low chart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3" name="Lige forbindelse 2"/>
          <p:cNvCxnSpPr>
            <a:cxnSpLocks/>
          </p:cNvCxnSpPr>
          <p:nvPr/>
        </p:nvCxnSpPr>
        <p:spPr bwMode="auto">
          <a:xfrm flipH="1">
            <a:off x="364201" y="3744281"/>
            <a:ext cx="309119" cy="9085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stCxn id="187" idx="3"/>
          </p:cNvCxnSpPr>
          <p:nvPr/>
        </p:nvCxnSpPr>
        <p:spPr bwMode="auto">
          <a:xfrm>
            <a:off x="8626964" y="3745799"/>
            <a:ext cx="240851" cy="3024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Text Box 15"/>
          <p:cNvSpPr txBox="1">
            <a:spLocks noChangeArrowheads="1"/>
          </p:cNvSpPr>
          <p:nvPr/>
        </p:nvSpPr>
        <p:spPr bwMode="auto">
          <a:xfrm>
            <a:off x="3946621" y="851487"/>
            <a:ext cx="1501154" cy="262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2000 randomized</a:t>
            </a:r>
            <a:endParaRPr lang="en-GB" sz="115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</p:txBody>
      </p:sp>
      <p:cxnSp>
        <p:nvCxnSpPr>
          <p:cNvPr id="335" name="Vinklet forbindelse 334"/>
          <p:cNvCxnSpPr>
            <a:cxnSpLocks/>
          </p:cNvCxnSpPr>
          <p:nvPr/>
        </p:nvCxnSpPr>
        <p:spPr bwMode="auto">
          <a:xfrm>
            <a:off x="155564" y="3008146"/>
            <a:ext cx="1995022" cy="1293953"/>
          </a:xfrm>
          <a:prstGeom prst="bentConnector3">
            <a:avLst>
              <a:gd name="adj1" fmla="val 9516"/>
            </a:avLst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Text Box 33"/>
          <p:cNvSpPr txBox="1">
            <a:spLocks noChangeArrowheads="1"/>
          </p:cNvSpPr>
          <p:nvPr/>
        </p:nvSpPr>
        <p:spPr bwMode="auto">
          <a:xfrm>
            <a:off x="673320" y="3460578"/>
            <a:ext cx="2432217" cy="5674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Complete 1-year follow-up (n=995), </a:t>
            </a:r>
            <a:r>
              <a:rPr lang="en-GB" sz="90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98.7%</a:t>
            </a:r>
            <a:endParaRPr lang="da-DK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  Lost to follow-up (n=10)</a:t>
            </a:r>
            <a:endParaRPr lang="en-GB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   Withdrew consent (n=1)</a:t>
            </a:r>
          </a:p>
        </p:txBody>
      </p:sp>
      <p:sp>
        <p:nvSpPr>
          <p:cNvPr id="169" name="Text Box 20"/>
          <p:cNvSpPr txBox="1">
            <a:spLocks noChangeArrowheads="1"/>
          </p:cNvSpPr>
          <p:nvPr/>
        </p:nvSpPr>
        <p:spPr bwMode="auto">
          <a:xfrm>
            <a:off x="2143352" y="1417468"/>
            <a:ext cx="2429107" cy="4104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QFR-guided diagnostic strategy</a:t>
            </a:r>
            <a:r>
              <a:rPr lang="en-GB" sz="115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 </a:t>
            </a:r>
            <a:endParaRPr lang="en-GB" sz="115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50" b="0" i="0">
                <a:solidFill>
                  <a:prstClr val="black"/>
                </a:solidFill>
                <a:latin typeface="+mj-lt"/>
                <a:ea typeface="Times New Roman"/>
                <a:cs typeface="+mn-cs"/>
              </a:rPr>
              <a:t>(n=1008)</a:t>
            </a:r>
            <a:endParaRPr lang="en-GB" sz="1150" b="0" i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</p:txBody>
      </p:sp>
      <p:cxnSp>
        <p:nvCxnSpPr>
          <p:cNvPr id="249" name="Vinklet forbindelse 248"/>
          <p:cNvCxnSpPr>
            <a:cxnSpLocks/>
          </p:cNvCxnSpPr>
          <p:nvPr/>
        </p:nvCxnSpPr>
        <p:spPr bwMode="auto">
          <a:xfrm rot="16200000" flipH="1">
            <a:off x="5231990" y="579455"/>
            <a:ext cx="264907" cy="1334490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Line 32">
            <a:extLst>
              <a:ext uri="{FF2B5EF4-FFF2-40B4-BE49-F238E27FC236}">
                <a16:creationId xmlns:a16="http://schemas.microsoft.com/office/drawing/2014/main" id="{B8A7D88C-3066-9AB6-FD7C-2169F74818C2}"/>
              </a:ext>
            </a:extLst>
          </p:cNvPr>
          <p:cNvCxnSpPr>
            <a:cxnSpLocks/>
          </p:cNvCxnSpPr>
          <p:nvPr/>
        </p:nvCxnSpPr>
        <p:spPr bwMode="auto">
          <a:xfrm flipH="1">
            <a:off x="3091266" y="3748218"/>
            <a:ext cx="273873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Text Box 33"/>
          <p:cNvSpPr txBox="1">
            <a:spLocks noChangeArrowheads="1"/>
          </p:cNvSpPr>
          <p:nvPr/>
        </p:nvSpPr>
        <p:spPr bwMode="auto">
          <a:xfrm>
            <a:off x="61523" y="1881525"/>
            <a:ext cx="3048140" cy="114107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Incomplete in-procedure QFR-guided evaluation (n=33)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Off-line QFR-evaluation (n=12)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FFR-guided evaluation (n=12)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RFR-guided evaluation (n=1)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Angiography-guided evaluation (n=3)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Direct stenting due to dissection (n=1)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QFR evaluation before randomization (n=2)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Withdrawn before QFR (n=2)</a:t>
            </a:r>
          </a:p>
        </p:txBody>
      </p:sp>
      <p:sp>
        <p:nvSpPr>
          <p:cNvPr id="174" name="Text Box 33"/>
          <p:cNvSpPr txBox="1">
            <a:spLocks noChangeArrowheads="1"/>
          </p:cNvSpPr>
          <p:nvPr/>
        </p:nvSpPr>
        <p:spPr bwMode="auto">
          <a:xfrm>
            <a:off x="6276940" y="1890577"/>
            <a:ext cx="2803051" cy="112779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2309" tIns="26155" rIns="52309" bIns="26155" anchor="ctr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Incomplete FFR-guided evaluation (n=37)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 err="1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Pd</a:t>
            </a: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/Pa-guided evaluation (n=13)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Angiography-guided evaluation (n=10)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Bailout resting measurement (n=6)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QFR-guided evaluation (n=5)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Direct stenting due to dissection (n=1)            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Were randomized post-PCI (n=1)</a:t>
            </a:r>
          </a:p>
          <a:p>
            <a:pPr indent="10287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i="0" dirty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Withdrawn before FFR (n=1)</a:t>
            </a:r>
          </a:p>
        </p:txBody>
      </p:sp>
    </p:spTree>
    <p:extLst>
      <p:ext uri="{BB962C8B-B14F-4D97-AF65-F5344CB8AC3E}">
        <p14:creationId xmlns:p14="http://schemas.microsoft.com/office/powerpoint/2010/main" val="31045194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8" y="70947"/>
            <a:ext cx="1395248" cy="359593"/>
          </a:xfrm>
          <a:prstGeom prst="rect">
            <a:avLst/>
          </a:prstGeom>
        </p:spPr>
      </p:pic>
      <p:pic>
        <p:nvPicPr>
          <p:cNvPr id="6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34544875-A015-4295-9CE8-DF0AF1D0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Billed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0" y="732700"/>
            <a:ext cx="6717890" cy="374266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C9474BE-7971-4367-90EB-C92999C4807F}"/>
              </a:ext>
            </a:extLst>
          </p:cNvPr>
          <p:cNvSpPr txBox="1"/>
          <p:nvPr/>
        </p:nvSpPr>
        <p:spPr>
          <a:xfrm>
            <a:off x="3747048" y="4753405"/>
            <a:ext cx="156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1463040" y="668692"/>
            <a:ext cx="5314912" cy="29706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/>
          <a:srcRect l="21157" t="23423" b="22583"/>
          <a:stretch/>
        </p:blipFill>
        <p:spPr>
          <a:xfrm>
            <a:off x="1499616" y="1609343"/>
            <a:ext cx="5296624" cy="2020825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286343"/>
            <a:ext cx="7547976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Primary</a:t>
            </a:r>
            <a:r>
              <a:rPr kumimoji="0" lang="en-US" sz="2500" b="1" i="0" u="none" strike="noStrike" kern="0" cap="none" spc="0" normalizeH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endpoint of 1-year MACE 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499616" y="990177"/>
            <a:ext cx="2182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0" i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</a:t>
            </a:r>
            <a:r>
              <a:rPr lang="da-DK" sz="1400" b="0" i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ratio 1.63</a:t>
            </a:r>
          </a:p>
          <a:p>
            <a:r>
              <a:rPr lang="da-DK" sz="1400" b="0" i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CI: 1.11-2.41</a:t>
            </a:r>
          </a:p>
          <a:p>
            <a:r>
              <a:rPr lang="da-DK" sz="1400" b="0" i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p=0.013</a:t>
            </a:r>
          </a:p>
        </p:txBody>
      </p:sp>
      <p:sp>
        <p:nvSpPr>
          <p:cNvPr id="3" name="Rektangel 2"/>
          <p:cNvSpPr/>
          <p:nvPr/>
        </p:nvSpPr>
        <p:spPr>
          <a:xfrm>
            <a:off x="6572250" y="3215188"/>
            <a:ext cx="2508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1000" b="0" i="0">
                <a:solidFill>
                  <a:schemeClr val="bg1"/>
                </a:solidFill>
                <a:latin typeface="+mj-lt"/>
              </a:rPr>
              <a:t>MACE: All-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cause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death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,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myocardial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infarction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,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unplanned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revascularization</a:t>
            </a:r>
            <a:endParaRPr lang="da-DK" sz="1000" b="0" i="0">
              <a:solidFill>
                <a:schemeClr val="bg1"/>
              </a:solidFill>
              <a:latin typeface="+mj-lt"/>
            </a:endParaRPr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endParaRPr lang="da-DK" sz="1000" b="0" i="0">
              <a:solidFill>
                <a:schemeClr val="bg1"/>
              </a:solidFill>
              <a:latin typeface="+mj-lt"/>
            </a:endParaRPr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1000" b="0" i="0">
                <a:solidFill>
                  <a:schemeClr val="bg1"/>
                </a:solidFill>
                <a:latin typeface="+mj-lt"/>
              </a:rPr>
              <a:t>Kaplan Meier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estimates</a:t>
            </a:r>
            <a:endParaRPr lang="da-DK" sz="1000" b="0" i="0">
              <a:solidFill>
                <a:schemeClr val="bg1"/>
              </a:solidFill>
              <a:latin typeface="+mj-lt"/>
            </a:endParaRPr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1000" b="0" i="0" err="1">
                <a:solidFill>
                  <a:schemeClr val="bg1"/>
                </a:solidFill>
                <a:latin typeface="+mj-lt"/>
              </a:rPr>
              <a:t>Comparison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 by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unadjusted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 Cox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analysis</a:t>
            </a:r>
            <a:endParaRPr lang="da-DK" sz="1000" b="0" i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9158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286343"/>
            <a:ext cx="7547976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Primary</a:t>
            </a:r>
            <a:r>
              <a:rPr kumimoji="0" lang="en-US" sz="2500" b="1" i="0" u="none" strike="noStrike" kern="0" cap="none" spc="0" normalizeH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endpoint </a:t>
            </a:r>
            <a:r>
              <a:rPr lang="en-US" sz="2500" i="0" kern="0">
                <a:solidFill>
                  <a:srgbClr val="1D384C"/>
                </a:solidFill>
                <a:latin typeface="Arial"/>
              </a:rPr>
              <a:t>of 1-year MACE</a:t>
            </a:r>
            <a:r>
              <a:rPr kumimoji="0" lang="en-US" sz="2500" b="1" i="0" u="none" strike="noStrike" kern="0" cap="none" spc="0" normalizeH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8" y="70947"/>
            <a:ext cx="1395248" cy="35959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789377" y="4188451"/>
            <a:ext cx="4548721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1000" b="0" i="0">
                <a:solidFill>
                  <a:schemeClr val="bg1"/>
                </a:solidFill>
                <a:latin typeface="+mj-lt"/>
              </a:rPr>
              <a:t>MACE: All-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cause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death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,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myocardial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infarction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,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unplanned</a:t>
            </a:r>
            <a:r>
              <a:rPr lang="da-DK" sz="1000" b="0" i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000" b="0" i="0" err="1">
                <a:solidFill>
                  <a:schemeClr val="bg1"/>
                </a:solidFill>
                <a:latin typeface="+mj-lt"/>
              </a:rPr>
              <a:t>revascularization</a:t>
            </a:r>
            <a:endParaRPr lang="da-DK" sz="1000" b="0" i="0">
              <a:solidFill>
                <a:schemeClr val="bg1"/>
              </a:solidFill>
              <a:latin typeface="+mj-lt"/>
            </a:endParaRPr>
          </a:p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endParaRPr lang="da-DK" sz="700" b="0" i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https://www.fagperson.auh.dk/siteassets/05-presse/logo-til-download/engelsk/horisontal/auh_uk_logo_white_horisontal_rgb.png">
            <a:extLst>
              <a:ext uri="{FF2B5EF4-FFF2-40B4-BE49-F238E27FC236}">
                <a16:creationId xmlns:a16="http://schemas.microsoft.com/office/drawing/2014/main" id="{34544875-A015-4295-9CE8-DF0AF1D0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3030"/>
          <a:stretch/>
        </p:blipFill>
        <p:spPr bwMode="auto">
          <a:xfrm>
            <a:off x="7844555" y="4543228"/>
            <a:ext cx="1224116" cy="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3928898-EA3B-43A1-9C50-9BF037958C30}"/>
              </a:ext>
            </a:extLst>
          </p:cNvPr>
          <p:cNvSpPr txBox="1"/>
          <p:nvPr/>
        </p:nvSpPr>
        <p:spPr>
          <a:xfrm>
            <a:off x="3747048" y="4753405"/>
            <a:ext cx="156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00C0FC1-3FA6-46BD-BAF8-85BB84C7E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10340" r="21092"/>
          <a:stretch/>
        </p:blipFill>
        <p:spPr>
          <a:xfrm>
            <a:off x="819149" y="1050051"/>
            <a:ext cx="3972307" cy="3211576"/>
          </a:xfrm>
          <a:prstGeom prst="rect">
            <a:avLst/>
          </a:prstGeom>
        </p:spPr>
      </p:pic>
      <p:sp>
        <p:nvSpPr>
          <p:cNvPr id="11" name="Pladsholder til indhold 1"/>
          <p:cNvSpPr txBox="1">
            <a:spLocks/>
          </p:cNvSpPr>
          <p:nvPr/>
        </p:nvSpPr>
        <p:spPr bwMode="auto">
          <a:xfrm>
            <a:off x="5024966" y="2051682"/>
            <a:ext cx="3767667" cy="755496"/>
          </a:xfrm>
          <a:prstGeom prst="rect">
            <a:avLst/>
          </a:prstGeom>
          <a:solidFill>
            <a:srgbClr val="F5F8FD"/>
          </a:solidFill>
          <a:ln w="9525">
            <a:noFill/>
            <a:miter lim="800000"/>
            <a:headEnd/>
            <a:tailEnd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6699FF"/>
              </a:buClr>
              <a:buNone/>
            </a:pPr>
            <a:r>
              <a:rPr lang="da-DK" sz="1600" i="0"/>
              <a:t>QFR </a:t>
            </a:r>
            <a:r>
              <a:rPr lang="da-DK" sz="1600" i="0" u="sng"/>
              <a:t>did not </a:t>
            </a:r>
            <a:r>
              <a:rPr lang="da-DK" sz="1600" i="0" err="1"/>
              <a:t>meet</a:t>
            </a:r>
            <a:r>
              <a:rPr lang="da-DK" sz="1600" i="0"/>
              <a:t> non-</a:t>
            </a:r>
            <a:r>
              <a:rPr lang="da-DK" sz="1600" i="0" err="1"/>
              <a:t>inferiority</a:t>
            </a:r>
            <a:r>
              <a:rPr lang="da-DK" sz="1600" i="0"/>
              <a:t> to FFR in terms of MACE at 1 </a:t>
            </a:r>
            <a:r>
              <a:rPr lang="da-DK" sz="1600" i="0" err="1"/>
              <a:t>year</a:t>
            </a:r>
            <a:endParaRPr lang="da-DK" sz="1600" i="0"/>
          </a:p>
        </p:txBody>
      </p:sp>
    </p:spTree>
    <p:extLst>
      <p:ext uri="{BB962C8B-B14F-4D97-AF65-F5344CB8AC3E}">
        <p14:creationId xmlns:p14="http://schemas.microsoft.com/office/powerpoint/2010/main" val="4131610941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5DF0AA-EDDA-4F8E-A38B-7D9CF23D1C8B}"/>
</file>

<file path=customXml/itemProps2.xml><?xml version="1.0" encoding="utf-8"?>
<ds:datastoreItem xmlns:ds="http://schemas.openxmlformats.org/officeDocument/2006/customXml" ds:itemID="{77CAA346-733D-439A-9A16-2EB474859BAD}"/>
</file>

<file path=customXml/itemProps3.xml><?xml version="1.0" encoding="utf-8"?>
<ds:datastoreItem xmlns:ds="http://schemas.openxmlformats.org/officeDocument/2006/customXml" ds:itemID="{AF26B401-EBFE-4F61-9EC3-3A3E16B456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1037</Words>
  <Application>Microsoft Office PowerPoint</Application>
  <PresentationFormat>On-screen Show (16:9)</PresentationFormat>
  <Paragraphs>179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 2</vt:lpstr>
      <vt:lpstr>CRF_2006_background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available on-line in The Lancet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Rental End User</cp:lastModifiedBy>
  <cp:revision>19</cp:revision>
  <dcterms:created xsi:type="dcterms:W3CDTF">2015-03-17T14:58:49Z</dcterms:created>
  <dcterms:modified xsi:type="dcterms:W3CDTF">2024-10-29T19:29:23Z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