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tif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tif" ContentType="image/tif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7" r:id="rId5"/>
    <p:sldId id="275" r:id="rId6"/>
    <p:sldId id="276" r:id="rId7"/>
    <p:sldId id="278" r:id="rId8"/>
    <p:sldId id="279" r:id="rId9"/>
    <p:sldId id="280" r:id="rId10"/>
    <p:sldId id="272" r:id="rId11"/>
    <p:sldId id="273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43" autoAdjust="0"/>
  </p:normalViewPr>
  <p:slideViewPr>
    <p:cSldViewPr>
      <p:cViewPr>
        <p:scale>
          <a:sx n="81" d="100"/>
          <a:sy n="81" d="100"/>
        </p:scale>
        <p:origin x="-1552" y="-4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24/10/18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24/10/18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24/10/18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24/10/18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24/10/18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24/10/18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14D02-CC6A-4E13-8063-E7D2D92DA659}" type="datetimeFigureOut">
              <a:rPr lang="en-US" smtClean="0"/>
              <a:pPr/>
              <a:t>24/10/18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4C9F7-BB62-4FC8-A27C-9F846F1CBE3D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microsoft.com/office/2007/relationships/media" Target="../media/media1.tif"/><Relationship Id="rId2" Type="http://schemas.openxmlformats.org/officeDocument/2006/relationships/video" Target="../media/media1.t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71551"/>
            <a:ext cx="7772400" cy="1447799"/>
          </a:xfrm>
        </p:spPr>
        <p:txBody>
          <a:bodyPr>
            <a:noAutofit/>
          </a:bodyPr>
          <a:lstStyle/>
          <a:p>
            <a:r>
              <a:rPr lang="es-ES_tradnl" sz="2800" dirty="0" err="1" smtClean="0">
                <a:solidFill>
                  <a:schemeClr val="bg1"/>
                </a:solidFill>
              </a:rPr>
              <a:t>Stingray</a:t>
            </a:r>
            <a:r>
              <a:rPr lang="es-ES_tradnl" sz="2800" dirty="0" err="1">
                <a:solidFill>
                  <a:schemeClr val="bg1"/>
                </a:solidFill>
              </a:rPr>
              <a:t>-facilitated</a:t>
            </a:r>
            <a:r>
              <a:rPr lang="es-ES_tradnl" sz="2800" dirty="0">
                <a:solidFill>
                  <a:schemeClr val="bg1"/>
                </a:solidFill>
              </a:rPr>
              <a:t> </a:t>
            </a:r>
            <a:r>
              <a:rPr lang="es-ES_tradnl" sz="2800" dirty="0" err="1">
                <a:solidFill>
                  <a:schemeClr val="bg1"/>
                </a:solidFill>
              </a:rPr>
              <a:t>antegrade</a:t>
            </a:r>
            <a:r>
              <a:rPr lang="es-ES_tradnl" sz="2800" dirty="0">
                <a:solidFill>
                  <a:schemeClr val="bg1"/>
                </a:solidFill>
              </a:rPr>
              <a:t> </a:t>
            </a:r>
            <a:r>
              <a:rPr lang="es-ES_tradnl" sz="2800" dirty="0" err="1">
                <a:solidFill>
                  <a:schemeClr val="bg1"/>
                </a:solidFill>
              </a:rPr>
              <a:t>fenestration</a:t>
            </a:r>
            <a:r>
              <a:rPr lang="es-ES_tradnl" sz="2800" dirty="0">
                <a:solidFill>
                  <a:schemeClr val="bg1"/>
                </a:solidFill>
              </a:rPr>
              <a:t> and re-</a:t>
            </a:r>
            <a:r>
              <a:rPr lang="es-ES_tradnl" sz="2800" dirty="0" err="1">
                <a:solidFill>
                  <a:schemeClr val="bg1"/>
                </a:solidFill>
              </a:rPr>
              <a:t>entry</a:t>
            </a:r>
            <a:r>
              <a:rPr lang="es-ES_tradnl" sz="2800" dirty="0">
                <a:solidFill>
                  <a:schemeClr val="bg1"/>
                </a:solidFill>
              </a:rPr>
              <a:t/>
            </a:r>
            <a:br>
              <a:rPr lang="es-ES_tradnl" sz="2800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66950"/>
            <a:ext cx="6400800" cy="1962150"/>
          </a:xfrm>
        </p:spPr>
        <p:txBody>
          <a:bodyPr>
            <a:normAutofit fontScale="70000" lnSpcReduction="20000"/>
          </a:bodyPr>
          <a:lstStyle/>
          <a:p>
            <a:r>
              <a:rPr lang="en-US" sz="2600" dirty="0" err="1">
                <a:solidFill>
                  <a:schemeClr val="bg1"/>
                </a:solidFill>
              </a:rPr>
              <a:t>Neisser</a:t>
            </a:r>
            <a:r>
              <a:rPr lang="en-US" sz="2600" dirty="0">
                <a:solidFill>
                  <a:schemeClr val="bg1"/>
                </a:solidFill>
              </a:rPr>
              <a:t> Morales-</a:t>
            </a:r>
            <a:r>
              <a:rPr lang="en-US" sz="2600" dirty="0" err="1">
                <a:solidFill>
                  <a:schemeClr val="bg1"/>
                </a:solidFill>
              </a:rPr>
              <a:t>Victorino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MD</a:t>
            </a:r>
            <a:r>
              <a:rPr lang="en-US" sz="2600" baseline="30000" dirty="0" smtClean="0">
                <a:solidFill>
                  <a:schemeClr val="bg1"/>
                </a:solidFill>
              </a:rPr>
              <a:t>1</a:t>
            </a:r>
            <a:r>
              <a:rPr lang="en-US" sz="2600" dirty="0" smtClean="0">
                <a:solidFill>
                  <a:schemeClr val="bg1"/>
                </a:solidFill>
              </a:rPr>
              <a:t>, </a:t>
            </a:r>
            <a:r>
              <a:rPr lang="en-US" sz="2600" dirty="0">
                <a:solidFill>
                  <a:schemeClr val="bg1"/>
                </a:solidFill>
              </a:rPr>
              <a:t>Jose Ramon </a:t>
            </a:r>
            <a:r>
              <a:rPr lang="en-US" sz="2600" dirty="0" err="1">
                <a:solidFill>
                  <a:schemeClr val="bg1"/>
                </a:solidFill>
              </a:rPr>
              <a:t>Rumoroso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MD</a:t>
            </a:r>
            <a:r>
              <a:rPr lang="en-US" sz="2600" baseline="30000" dirty="0" smtClean="0">
                <a:solidFill>
                  <a:schemeClr val="bg1"/>
                </a:solidFill>
              </a:rPr>
              <a:t>2</a:t>
            </a:r>
            <a:r>
              <a:rPr lang="en-US" sz="2600" dirty="0" smtClean="0">
                <a:solidFill>
                  <a:schemeClr val="bg1"/>
                </a:solidFill>
              </a:rPr>
              <a:t>,  </a:t>
            </a:r>
            <a:r>
              <a:rPr lang="en-US" sz="2600" dirty="0" err="1">
                <a:solidFill>
                  <a:schemeClr val="bg1"/>
                </a:solidFill>
              </a:rPr>
              <a:t>Mizraym</a:t>
            </a:r>
            <a:r>
              <a:rPr lang="en-US" sz="2600" dirty="0">
                <a:solidFill>
                  <a:schemeClr val="bg1"/>
                </a:solidFill>
              </a:rPr>
              <a:t> Rojas-</a:t>
            </a:r>
            <a:r>
              <a:rPr lang="en-US" sz="2600" dirty="0" smtClean="0">
                <a:solidFill>
                  <a:schemeClr val="bg1"/>
                </a:solidFill>
              </a:rPr>
              <a:t>ChavezMD</a:t>
            </a:r>
            <a:r>
              <a:rPr lang="en-US" sz="2600" baseline="30000" dirty="0" smtClean="0">
                <a:solidFill>
                  <a:schemeClr val="bg1"/>
                </a:solidFill>
              </a:rPr>
              <a:t>1</a:t>
            </a:r>
            <a:r>
              <a:rPr lang="en-US" sz="2600" dirty="0" smtClean="0">
                <a:solidFill>
                  <a:schemeClr val="bg1"/>
                </a:solidFill>
              </a:rPr>
              <a:t>, </a:t>
            </a:r>
            <a:r>
              <a:rPr lang="en-US" sz="2600" dirty="0">
                <a:solidFill>
                  <a:schemeClr val="bg1"/>
                </a:solidFill>
              </a:rPr>
              <a:t>Lorenzo </a:t>
            </a:r>
            <a:r>
              <a:rPr lang="en-US" sz="2600" dirty="0" err="1">
                <a:solidFill>
                  <a:schemeClr val="bg1"/>
                </a:solidFill>
              </a:rPr>
              <a:t>Azzalini</a:t>
            </a:r>
            <a:r>
              <a:rPr lang="en-US" sz="2600" dirty="0">
                <a:solidFill>
                  <a:schemeClr val="bg1"/>
                </a:solidFill>
              </a:rPr>
              <a:t>, MD PhD </a:t>
            </a:r>
            <a:r>
              <a:rPr lang="en-US" sz="2600" dirty="0" smtClean="0">
                <a:solidFill>
                  <a:schemeClr val="bg1"/>
                </a:solidFill>
              </a:rPr>
              <a:t>MSc</a:t>
            </a:r>
            <a:r>
              <a:rPr lang="en-US" sz="2600" baseline="30000" dirty="0" smtClean="0">
                <a:solidFill>
                  <a:schemeClr val="bg1"/>
                </a:solidFill>
              </a:rPr>
              <a:t>3</a:t>
            </a:r>
            <a:r>
              <a:rPr lang="en-US" sz="2600" dirty="0" smtClean="0">
                <a:solidFill>
                  <a:schemeClr val="bg1"/>
                </a:solidFill>
              </a:rPr>
              <a:t>.</a:t>
            </a:r>
            <a:endParaRPr lang="en-US" sz="2600" dirty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baseline="30000" dirty="0">
                <a:solidFill>
                  <a:schemeClr val="bg1"/>
                </a:solidFill>
              </a:rPr>
              <a:t>1 </a:t>
            </a:r>
            <a:r>
              <a:rPr lang="en-US" sz="2000" dirty="0">
                <a:solidFill>
                  <a:schemeClr val="bg1"/>
                </a:solidFill>
              </a:rPr>
              <a:t>Interventional Cardiology Division, Hospital </a:t>
            </a:r>
            <a:r>
              <a:rPr lang="en-US" sz="2000" dirty="0" err="1">
                <a:solidFill>
                  <a:schemeClr val="bg1"/>
                </a:solidFill>
              </a:rPr>
              <a:t>Lic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s-ES" sz="2000" dirty="0">
                <a:solidFill>
                  <a:schemeClr val="bg1"/>
                </a:solidFill>
              </a:rPr>
              <a:t>Adolfo </a:t>
            </a:r>
            <a:r>
              <a:rPr lang="es-ES" sz="2000" dirty="0" err="1">
                <a:solidFill>
                  <a:schemeClr val="bg1"/>
                </a:solidFill>
              </a:rPr>
              <a:t>Lopez</a:t>
            </a:r>
            <a:r>
              <a:rPr lang="es-ES" sz="2000" dirty="0">
                <a:solidFill>
                  <a:schemeClr val="bg1"/>
                </a:solidFill>
              </a:rPr>
              <a:t> Mateos ISSSTE. </a:t>
            </a:r>
            <a:r>
              <a:rPr lang="es-ES" sz="2000" dirty="0" err="1">
                <a:solidFill>
                  <a:schemeClr val="bg1"/>
                </a:solidFill>
              </a:rPr>
              <a:t>Mexico</a:t>
            </a:r>
            <a:r>
              <a:rPr lang="es-ES" sz="2000" dirty="0">
                <a:solidFill>
                  <a:schemeClr val="bg1"/>
                </a:solidFill>
              </a:rPr>
              <a:t> City, </a:t>
            </a:r>
            <a:r>
              <a:rPr lang="es-ES" sz="2000" dirty="0" err="1">
                <a:solidFill>
                  <a:schemeClr val="bg1"/>
                </a:solidFill>
              </a:rPr>
              <a:t>Mexico</a:t>
            </a:r>
            <a:r>
              <a:rPr lang="es-ES" sz="2000" dirty="0">
                <a:solidFill>
                  <a:schemeClr val="bg1"/>
                </a:solidFill>
              </a:rPr>
              <a:t>.</a:t>
            </a:r>
            <a:endParaRPr lang="es-ES_tradnl" sz="2000" dirty="0">
              <a:solidFill>
                <a:schemeClr val="bg1"/>
              </a:solidFill>
            </a:endParaRPr>
          </a:p>
          <a:p>
            <a:r>
              <a:rPr lang="en-US" sz="2000" baseline="30000" dirty="0">
                <a:solidFill>
                  <a:schemeClr val="bg1"/>
                </a:solidFill>
              </a:rPr>
              <a:t>2 </a:t>
            </a:r>
            <a:r>
              <a:rPr lang="en-US" sz="2000" dirty="0">
                <a:solidFill>
                  <a:schemeClr val="bg1"/>
                </a:solidFill>
              </a:rPr>
              <a:t>Chief of Interventional Cardiology Department. Hospital </a:t>
            </a:r>
            <a:r>
              <a:rPr lang="en-US" sz="2000" dirty="0" err="1">
                <a:solidFill>
                  <a:schemeClr val="bg1"/>
                </a:solidFill>
              </a:rPr>
              <a:t>Galdakao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Vizcaya</a:t>
            </a:r>
            <a:r>
              <a:rPr lang="en-US" sz="2000" dirty="0">
                <a:solidFill>
                  <a:schemeClr val="bg1"/>
                </a:solidFill>
              </a:rPr>
              <a:t>, Spain.</a:t>
            </a:r>
            <a:endParaRPr lang="es-ES_tradnl" sz="2000" dirty="0">
              <a:solidFill>
                <a:schemeClr val="bg1"/>
              </a:solidFill>
            </a:endParaRPr>
          </a:p>
          <a:p>
            <a:r>
              <a:rPr lang="en-US" sz="2000" baseline="30000" dirty="0">
                <a:solidFill>
                  <a:schemeClr val="bg1"/>
                </a:solidFill>
              </a:rPr>
              <a:t>3</a:t>
            </a:r>
            <a:r>
              <a:rPr lang="en-US" sz="2000" dirty="0">
                <a:solidFill>
                  <a:schemeClr val="bg1"/>
                </a:solidFill>
              </a:rPr>
              <a:t> Interventional Cardiology Division, Cardio-Thoracic-Vascular Department, San </a:t>
            </a:r>
            <a:r>
              <a:rPr lang="en-US" sz="2000" dirty="0" err="1">
                <a:solidFill>
                  <a:schemeClr val="bg1"/>
                </a:solidFill>
              </a:rPr>
              <a:t>Raffaele</a:t>
            </a:r>
            <a:r>
              <a:rPr lang="en-US" sz="2000" dirty="0">
                <a:solidFill>
                  <a:schemeClr val="bg1"/>
                </a:solidFill>
              </a:rPr>
              <a:t> Scientific Institute, Milan, Italy.</a:t>
            </a:r>
            <a:endParaRPr lang="es-ES_tradnl" sz="2000" dirty="0">
              <a:solidFill>
                <a:schemeClr val="bg1"/>
              </a:solidFill>
            </a:endParaRP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5D96"/>
                </a:solidFill>
                <a:cs typeface="Times New Roman" pitchFamily="18" charset="0"/>
              </a:rPr>
              <a:t>T</a:t>
            </a:r>
            <a:r>
              <a:rPr lang="en-US" b="1" dirty="0" smtClean="0">
                <a:solidFill>
                  <a:srgbClr val="005D96"/>
                </a:solidFill>
                <a:cs typeface="Times New Roman" pitchFamily="18" charset="0"/>
              </a:rPr>
              <a:t>ake Home </a:t>
            </a:r>
            <a:r>
              <a:rPr lang="en-US" b="1" dirty="0" err="1" smtClean="0">
                <a:solidFill>
                  <a:srgbClr val="005D96"/>
                </a:solidFill>
                <a:cs typeface="Times New Roman" pitchFamily="18" charset="0"/>
              </a:rPr>
              <a:t>Messanges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/>
              <a:t>Chronic total occlusions (CTO) remain one of the most challenging lesion subset in percutaneous coronary intervention (PCI). </a:t>
            </a:r>
            <a:endParaRPr lang="en-US" sz="2000" dirty="0" smtClean="0"/>
          </a:p>
          <a:p>
            <a:pPr algn="just"/>
            <a:endParaRPr lang="en-US" sz="2000" dirty="0" smtClean="0"/>
          </a:p>
          <a:p>
            <a:pPr algn="just"/>
            <a:r>
              <a:rPr lang="en-US" sz="2000" dirty="0"/>
              <a:t>The introduction </a:t>
            </a:r>
            <a:r>
              <a:rPr lang="en-US" sz="2000" dirty="0" smtClean="0"/>
              <a:t>ADR </a:t>
            </a:r>
            <a:r>
              <a:rPr lang="en-US" sz="2000" dirty="0"/>
              <a:t>represented a major improvement in the field of CTO PCI, with improved </a:t>
            </a:r>
            <a:r>
              <a:rPr lang="en-US" sz="2000" dirty="0" smtClean="0"/>
              <a:t>success. </a:t>
            </a:r>
          </a:p>
          <a:p>
            <a:pPr marL="0" indent="0" algn="just">
              <a:buNone/>
            </a:pPr>
            <a:endParaRPr lang="en-US" sz="2000" dirty="0" smtClean="0"/>
          </a:p>
          <a:p>
            <a:r>
              <a:rPr lang="en-US" sz="2000" dirty="0"/>
              <a:t>Recently, the AFR technique has been proposed as a potential alternative to Stingray-based re-</a:t>
            </a:r>
            <a:r>
              <a:rPr lang="en-US" sz="2000" dirty="0" smtClean="0"/>
              <a:t>entry</a:t>
            </a:r>
            <a:r>
              <a:rPr lang="es-ES_tradnl" sz="2000" dirty="0" smtClean="0"/>
              <a:t>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314604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5D96"/>
                </a:solidFill>
                <a:cs typeface="Times New Roman" pitchFamily="18" charset="0"/>
              </a:rPr>
              <a:t>Take Home </a:t>
            </a:r>
            <a:r>
              <a:rPr lang="en-US" b="1" dirty="0" err="1">
                <a:solidFill>
                  <a:srgbClr val="005D96"/>
                </a:solidFill>
                <a:cs typeface="Times New Roman" pitchFamily="18" charset="0"/>
              </a:rPr>
              <a:t>Messanges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/>
              <a:t>In the present report, we describe a successful case of CTO recanalization in a severely negatively remodeled vessel, where conventional AWE-based recanalization had previously failed. </a:t>
            </a:r>
            <a:endParaRPr lang="en-US" sz="2000" dirty="0" smtClean="0"/>
          </a:p>
          <a:p>
            <a:pPr marL="0" indent="0" algn="just">
              <a:buNone/>
            </a:pPr>
            <a:endParaRPr lang="es-ES_tradnl" sz="2000" dirty="0" smtClean="0"/>
          </a:p>
          <a:p>
            <a:pPr algn="just"/>
            <a:r>
              <a:rPr lang="en-US" sz="2000" dirty="0"/>
              <a:t>This case suggests the feasibility of performing AFR even with a Stingray balloon in selected cases with diseased distal vessels</a:t>
            </a:r>
            <a:r>
              <a:rPr lang="es-ES_tradnl" sz="2000" dirty="0"/>
              <a:t> 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386636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57250"/>
            <a:ext cx="7239000" cy="31432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Neisser</a:t>
            </a: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 Morales-</a:t>
            </a:r>
            <a:r>
              <a:rPr lang="en-US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Victorino</a:t>
            </a: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 MD.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 </a:t>
            </a:r>
          </a:p>
          <a:p>
            <a:pPr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I have no relevant financial relationships 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radeGothic" pitchFamily="2" charset="0"/>
            </a:endParaRPr>
          </a:p>
          <a:p>
            <a:pPr>
              <a:buNone/>
            </a:pPr>
            <a:endParaRPr lang="en-US" sz="2000" dirty="0" smtClean="0">
              <a:solidFill>
                <a:schemeClr val="tx2"/>
              </a:solidFill>
              <a:latin typeface="TradeGothic" pitchFamily="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4308873"/>
          </a:xfrm>
        </p:spPr>
        <p:txBody>
          <a:bodyPr>
            <a:noAutofit/>
          </a:bodyPr>
          <a:lstStyle/>
          <a:p>
            <a:pPr marL="609600" indent="-609600" fontAlgn="base">
              <a:lnSpc>
                <a:spcPct val="90000"/>
              </a:lnSpc>
              <a:spcAft>
                <a:spcPct val="0"/>
              </a:spcAft>
              <a:buClr>
                <a:srgbClr val="333399"/>
              </a:buClr>
              <a:buNone/>
            </a:pPr>
            <a:r>
              <a:rPr lang="en-US" sz="2000" b="1" dirty="0">
                <a:solidFill>
                  <a:srgbClr val="005D96"/>
                </a:solidFill>
                <a:cs typeface="Times New Roman" pitchFamily="18" charset="0"/>
              </a:rPr>
              <a:t>Previous History</a:t>
            </a:r>
          </a:p>
          <a:p>
            <a:pPr marL="990600" lvl="1" indent="-533400" fontAlgn="base">
              <a:lnSpc>
                <a:spcPct val="90000"/>
              </a:lnSpc>
              <a:spcAft>
                <a:spcPct val="0"/>
              </a:spcAft>
              <a:buClr>
                <a:srgbClr val="005D96"/>
              </a:buClr>
              <a:buSzPct val="55000"/>
              <a:buFont typeface="Wingdings" pitchFamily="2" charset="2"/>
              <a:buChar char="n"/>
            </a:pPr>
            <a:r>
              <a:rPr lang="en-US" sz="1800" b="1" dirty="0" smtClean="0">
                <a:solidFill>
                  <a:srgbClr val="000072"/>
                </a:solidFill>
                <a:cs typeface="Times New Roman" pitchFamily="18" charset="0"/>
              </a:rPr>
              <a:t>56 </a:t>
            </a:r>
            <a:r>
              <a:rPr lang="en-US" sz="1800" b="1" dirty="0">
                <a:solidFill>
                  <a:srgbClr val="000072"/>
                </a:solidFill>
                <a:cs typeface="Times New Roman" pitchFamily="18" charset="0"/>
              </a:rPr>
              <a:t>year-old </a:t>
            </a:r>
            <a:r>
              <a:rPr lang="en-US" sz="1800" b="1" dirty="0" smtClean="0">
                <a:solidFill>
                  <a:srgbClr val="000072"/>
                </a:solidFill>
                <a:cs typeface="Times New Roman" pitchFamily="18" charset="0"/>
              </a:rPr>
              <a:t>Men</a:t>
            </a:r>
            <a:endParaRPr lang="en-US" sz="1800" b="1" dirty="0">
              <a:solidFill>
                <a:srgbClr val="000072"/>
              </a:solidFill>
              <a:cs typeface="Times New Roman" pitchFamily="18" charset="0"/>
            </a:endParaRPr>
          </a:p>
          <a:p>
            <a:pPr marL="990600" lvl="1" indent="-533400" fontAlgn="base">
              <a:lnSpc>
                <a:spcPct val="90000"/>
              </a:lnSpc>
              <a:spcAft>
                <a:spcPct val="0"/>
              </a:spcAft>
              <a:buClr>
                <a:srgbClr val="005D96"/>
              </a:buClr>
              <a:buSzPct val="55000"/>
              <a:buFont typeface="Wingdings" pitchFamily="2" charset="2"/>
              <a:buChar char="n"/>
            </a:pPr>
            <a:r>
              <a:rPr lang="en-US" sz="1800" b="1" dirty="0">
                <a:solidFill>
                  <a:srgbClr val="000072"/>
                </a:solidFill>
                <a:cs typeface="Times New Roman" pitchFamily="18" charset="0"/>
              </a:rPr>
              <a:t>Diabetes</a:t>
            </a:r>
          </a:p>
          <a:p>
            <a:pPr marL="990600" lvl="1" indent="-533400" fontAlgn="base">
              <a:lnSpc>
                <a:spcPct val="90000"/>
              </a:lnSpc>
              <a:spcAft>
                <a:spcPct val="0"/>
              </a:spcAft>
              <a:buClr>
                <a:srgbClr val="005D96"/>
              </a:buClr>
              <a:buSzPct val="55000"/>
              <a:buFont typeface="Wingdings" pitchFamily="2" charset="2"/>
              <a:buChar char="n"/>
            </a:pPr>
            <a:endParaRPr lang="en-US" sz="2000" b="1" dirty="0">
              <a:solidFill>
                <a:srgbClr val="005D96"/>
              </a:solidFill>
              <a:cs typeface="Times New Roman" pitchFamily="18" charset="0"/>
            </a:endParaRPr>
          </a:p>
          <a:p>
            <a:pPr marL="609600" indent="-609600" fontAlgn="base">
              <a:lnSpc>
                <a:spcPct val="90000"/>
              </a:lnSpc>
              <a:spcAft>
                <a:spcPct val="0"/>
              </a:spcAft>
              <a:buClr>
                <a:srgbClr val="333399"/>
              </a:buClr>
              <a:buSzPct val="55000"/>
              <a:buNone/>
            </a:pPr>
            <a:r>
              <a:rPr lang="en-US" sz="2000" b="1" dirty="0">
                <a:solidFill>
                  <a:srgbClr val="005D96"/>
                </a:solidFill>
                <a:cs typeface="Times New Roman" pitchFamily="18" charset="0"/>
              </a:rPr>
              <a:t>Cardiac </a:t>
            </a:r>
            <a:r>
              <a:rPr lang="en-US" sz="2000" b="1" dirty="0" smtClean="0">
                <a:solidFill>
                  <a:srgbClr val="005D96"/>
                </a:solidFill>
                <a:cs typeface="Times New Roman" pitchFamily="18" charset="0"/>
              </a:rPr>
              <a:t>History</a:t>
            </a:r>
            <a:endParaRPr lang="en-US" sz="2000" b="1" dirty="0">
              <a:solidFill>
                <a:srgbClr val="005D96"/>
              </a:solidFill>
              <a:cs typeface="Times New Roman" pitchFamily="18" charset="0"/>
            </a:endParaRPr>
          </a:p>
          <a:p>
            <a:pPr marL="990600" lvl="1" indent="-533400" fontAlgn="base">
              <a:lnSpc>
                <a:spcPct val="90000"/>
              </a:lnSpc>
              <a:spcAft>
                <a:spcPct val="0"/>
              </a:spcAft>
              <a:buClr>
                <a:srgbClr val="005D96"/>
              </a:buClr>
              <a:buSzPct val="55000"/>
              <a:buFont typeface="Wingdings" pitchFamily="2" charset="2"/>
              <a:buChar char="n"/>
            </a:pPr>
            <a:r>
              <a:rPr lang="en-US" sz="1800" b="1" dirty="0" smtClean="0">
                <a:solidFill>
                  <a:srgbClr val="000066"/>
                </a:solidFill>
                <a:cs typeface="Times New Roman" pitchFamily="18" charset="0"/>
              </a:rPr>
              <a:t>Angioplasty with stent in RCA </a:t>
            </a:r>
          </a:p>
          <a:p>
            <a:pPr marL="990600" lvl="1" indent="-533400" fontAlgn="base">
              <a:lnSpc>
                <a:spcPct val="90000"/>
              </a:lnSpc>
              <a:spcAft>
                <a:spcPct val="0"/>
              </a:spcAft>
              <a:buClr>
                <a:srgbClr val="005D96"/>
              </a:buClr>
              <a:buSzPct val="55000"/>
              <a:buFont typeface="Wingdings" pitchFamily="2" charset="2"/>
              <a:buChar char="n"/>
            </a:pPr>
            <a:r>
              <a:rPr lang="en-US" sz="1800" b="1" dirty="0">
                <a:solidFill>
                  <a:srgbClr val="000066"/>
                </a:solidFill>
                <a:cs typeface="Times New Roman" pitchFamily="18" charset="0"/>
              </a:rPr>
              <a:t>Angioplasty with stent in </a:t>
            </a:r>
            <a:r>
              <a:rPr lang="en-US" sz="1800" b="1" dirty="0" err="1" smtClean="0">
                <a:solidFill>
                  <a:srgbClr val="000066"/>
                </a:solidFill>
                <a:cs typeface="Times New Roman" pitchFamily="18" charset="0"/>
              </a:rPr>
              <a:t>Circunflex</a:t>
            </a:r>
            <a:endParaRPr lang="en-US" sz="1800" b="1" dirty="0" smtClean="0">
              <a:solidFill>
                <a:srgbClr val="000066"/>
              </a:solidFill>
              <a:cs typeface="Times New Roman" pitchFamily="18" charset="0"/>
            </a:endParaRPr>
          </a:p>
          <a:p>
            <a:pPr marL="990600" lvl="1" indent="-533400" fontAlgn="base">
              <a:lnSpc>
                <a:spcPct val="90000"/>
              </a:lnSpc>
              <a:spcAft>
                <a:spcPct val="0"/>
              </a:spcAft>
              <a:buClr>
                <a:srgbClr val="005D96"/>
              </a:buClr>
              <a:buSzPct val="55000"/>
              <a:buFont typeface="Wingdings" pitchFamily="2" charset="2"/>
              <a:buChar char="n"/>
            </a:pPr>
            <a:r>
              <a:rPr lang="en-US" sz="1800" b="1" dirty="0">
                <a:solidFill>
                  <a:srgbClr val="000066"/>
                </a:solidFill>
                <a:cs typeface="Times New Roman" pitchFamily="18" charset="0"/>
              </a:rPr>
              <a:t>Two prior attempts at CTO recanalization with AWE had failed. </a:t>
            </a:r>
            <a:endParaRPr lang="en-US" sz="1800" b="1" dirty="0" smtClean="0">
              <a:solidFill>
                <a:srgbClr val="000066"/>
              </a:solidFill>
              <a:cs typeface="Times New Roman" pitchFamily="18" charset="0"/>
            </a:endParaRPr>
          </a:p>
          <a:p>
            <a:pPr marL="990600" lvl="1" indent="-533400" fontAlgn="base">
              <a:lnSpc>
                <a:spcPct val="90000"/>
              </a:lnSpc>
              <a:spcAft>
                <a:spcPct val="0"/>
              </a:spcAft>
              <a:buClr>
                <a:srgbClr val="005D96"/>
              </a:buClr>
              <a:buSzPct val="55000"/>
              <a:buFont typeface="Wingdings" pitchFamily="2" charset="2"/>
              <a:buChar char="n"/>
            </a:pPr>
            <a:r>
              <a:rPr lang="en-US" sz="1800" b="1" dirty="0" smtClean="0">
                <a:solidFill>
                  <a:srgbClr val="000066"/>
                </a:solidFill>
                <a:cs typeface="Times New Roman" pitchFamily="18" charset="0"/>
              </a:rPr>
              <a:t>The </a:t>
            </a:r>
            <a:r>
              <a:rPr lang="en-US" sz="1800" b="1" dirty="0">
                <a:solidFill>
                  <a:srgbClr val="000066"/>
                </a:solidFill>
                <a:cs typeface="Times New Roman" pitchFamily="18" charset="0"/>
              </a:rPr>
              <a:t>patient persisted symptomatic with functional class II </a:t>
            </a:r>
            <a:endParaRPr lang="en-US" sz="1800" b="1" dirty="0" smtClean="0">
              <a:solidFill>
                <a:srgbClr val="000066"/>
              </a:solidFill>
              <a:cs typeface="Times New Roman" pitchFamily="18" charset="0"/>
            </a:endParaRPr>
          </a:p>
          <a:p>
            <a:pPr marL="990600" lvl="1" indent="-533400" fontAlgn="base">
              <a:lnSpc>
                <a:spcPct val="90000"/>
              </a:lnSpc>
              <a:spcAft>
                <a:spcPct val="0"/>
              </a:spcAft>
              <a:buClr>
                <a:srgbClr val="005D96"/>
              </a:buClr>
              <a:buSzPct val="55000"/>
              <a:buFont typeface="Wingdings" pitchFamily="2" charset="2"/>
              <a:buChar char="n"/>
            </a:pPr>
            <a:r>
              <a:rPr lang="en-US" sz="1800" b="1" dirty="0">
                <a:solidFill>
                  <a:srgbClr val="000066"/>
                </a:solidFill>
                <a:cs typeface="Times New Roman" pitchFamily="18" charset="0"/>
              </a:rPr>
              <a:t>D</a:t>
            </a:r>
            <a:r>
              <a:rPr lang="en-US" sz="1800" b="1" dirty="0" smtClean="0">
                <a:solidFill>
                  <a:srgbClr val="000066"/>
                </a:solidFill>
                <a:cs typeface="Times New Roman" pitchFamily="18" charset="0"/>
              </a:rPr>
              <a:t>yspnea</a:t>
            </a:r>
            <a:r>
              <a:rPr lang="en-US" sz="1800" b="1" dirty="0">
                <a:solidFill>
                  <a:srgbClr val="000066"/>
                </a:solidFill>
                <a:cs typeface="Times New Roman" pitchFamily="18" charset="0"/>
              </a:rPr>
              <a:t>, despite optimal medical therapy</a:t>
            </a:r>
            <a:r>
              <a:rPr lang="en-US" sz="1800" b="1" dirty="0" smtClean="0">
                <a:solidFill>
                  <a:srgbClr val="000066"/>
                </a:solidFill>
                <a:cs typeface="Times New Roman" pitchFamily="18" charset="0"/>
              </a:rPr>
              <a:t>.</a:t>
            </a:r>
          </a:p>
          <a:p>
            <a:pPr marL="990600" lvl="1" indent="-533400" fontAlgn="base">
              <a:lnSpc>
                <a:spcPct val="90000"/>
              </a:lnSpc>
              <a:spcAft>
                <a:spcPct val="0"/>
              </a:spcAft>
              <a:buClr>
                <a:srgbClr val="005D96"/>
              </a:buClr>
              <a:buSzPct val="55000"/>
              <a:buFont typeface="Wingdings" pitchFamily="2" charset="2"/>
              <a:buChar char="n"/>
            </a:pPr>
            <a:r>
              <a:rPr lang="en-US" sz="1800" b="1" dirty="0" smtClean="0">
                <a:solidFill>
                  <a:srgbClr val="000066"/>
                </a:solidFill>
                <a:cs typeface="Times New Roman" pitchFamily="18" charset="0"/>
              </a:rPr>
              <a:t>Myocardial </a:t>
            </a:r>
            <a:r>
              <a:rPr lang="en-US" sz="1800" b="1" dirty="0">
                <a:solidFill>
                  <a:srgbClr val="000066"/>
                </a:solidFill>
                <a:cs typeface="Times New Roman" pitchFamily="18" charset="0"/>
              </a:rPr>
              <a:t>perfusion revealed significant anterior and apical ischemia.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 algn="just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66"/>
                </a:solidFill>
                <a:cs typeface="Times New Roman" pitchFamily="18" charset="0"/>
              </a:rPr>
              <a:t>Baseline </a:t>
            </a:r>
            <a:r>
              <a:rPr lang="en-US" sz="2000" b="1" dirty="0">
                <a:solidFill>
                  <a:srgbClr val="000066"/>
                </a:solidFill>
                <a:cs typeface="Times New Roman" pitchFamily="18" charset="0"/>
              </a:rPr>
              <a:t>coronary angiogram, showing mid left anterior descending chronic total occlusion (distal to a large diagonal branch) </a:t>
            </a:r>
            <a:endParaRPr lang="en-US" sz="2000" b="1" dirty="0" smtClean="0">
              <a:solidFill>
                <a:srgbClr val="000066"/>
              </a:solidFill>
              <a:cs typeface="Times New Roman" pitchFamily="18" charset="0"/>
            </a:endParaRPr>
          </a:p>
          <a:p>
            <a:pPr marL="342900" lvl="1" indent="-342900" algn="just">
              <a:buFont typeface="Arial" pitchFamily="34" charset="0"/>
              <a:buChar char="•"/>
            </a:pPr>
            <a:endParaRPr lang="en-US" sz="2000" b="1" dirty="0" smtClean="0">
              <a:solidFill>
                <a:srgbClr val="000066"/>
              </a:solidFill>
              <a:cs typeface="Times New Roman" pitchFamily="18" charset="0"/>
            </a:endParaRP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sz="2000" b="1" dirty="0">
                <a:solidFill>
                  <a:srgbClr val="000066"/>
                </a:solidFill>
                <a:cs typeface="Times New Roman" pitchFamily="18" charset="0"/>
              </a:rPr>
              <a:t>W</a:t>
            </a:r>
            <a:r>
              <a:rPr lang="en-US" sz="2000" b="1" dirty="0" smtClean="0">
                <a:solidFill>
                  <a:srgbClr val="000066"/>
                </a:solidFill>
                <a:cs typeface="Times New Roman" pitchFamily="18" charset="0"/>
              </a:rPr>
              <a:t>ith </a:t>
            </a:r>
            <a:r>
              <a:rPr lang="en-US" sz="2000" b="1" dirty="0">
                <a:solidFill>
                  <a:srgbClr val="000066"/>
                </a:solidFill>
                <a:cs typeface="Times New Roman" pitchFamily="18" charset="0"/>
              </a:rPr>
              <a:t>contralateral collaterals and negatively remodeled distal vessel. </a:t>
            </a:r>
            <a:r>
              <a:rPr lang="en-US" sz="2000" b="1" dirty="0" smtClean="0">
                <a:solidFill>
                  <a:srgbClr val="000066"/>
                </a:solidFill>
                <a:cs typeface="Times New Roman" pitchFamily="18" charset="0"/>
              </a:rPr>
              <a:t> </a:t>
            </a:r>
          </a:p>
          <a:p>
            <a:pPr marL="342900" lvl="1" indent="-342900" algn="just">
              <a:buFont typeface="Arial" pitchFamily="34" charset="0"/>
              <a:buChar char="•"/>
            </a:pPr>
            <a:endParaRPr lang="en-US" sz="2000" b="1" dirty="0" smtClean="0">
              <a:solidFill>
                <a:srgbClr val="000066"/>
              </a:solidFill>
              <a:cs typeface="Times New Roman" pitchFamily="18" charset="0"/>
            </a:endParaRP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sz="2000" b="1" dirty="0" err="1" smtClean="0">
                <a:solidFill>
                  <a:srgbClr val="000066"/>
                </a:solidFill>
                <a:cs typeface="Times New Roman" pitchFamily="18" charset="0"/>
              </a:rPr>
              <a:t>Antegrade</a:t>
            </a:r>
            <a:r>
              <a:rPr lang="en-US" sz="2000" b="1" dirty="0" smtClean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0066"/>
                </a:solidFill>
                <a:cs typeface="Times New Roman" pitchFamily="18" charset="0"/>
              </a:rPr>
              <a:t>wire escalation achieves a </a:t>
            </a:r>
            <a:r>
              <a:rPr lang="en-US" sz="2000" b="1" dirty="0" err="1">
                <a:solidFill>
                  <a:srgbClr val="000066"/>
                </a:solidFill>
                <a:cs typeface="Times New Roman" pitchFamily="18" charset="0"/>
              </a:rPr>
              <a:t>subintimal</a:t>
            </a:r>
            <a:r>
              <a:rPr lang="en-US" sz="2000" b="1" dirty="0">
                <a:solidFill>
                  <a:srgbClr val="000066"/>
                </a:solidFill>
                <a:cs typeface="Times New Roman" pitchFamily="18" charset="0"/>
              </a:rPr>
              <a:t> situation at the distal landing zone. </a:t>
            </a:r>
            <a:endParaRPr lang="en-US" sz="2000" b="1" dirty="0" smtClean="0">
              <a:solidFill>
                <a:srgbClr val="000066"/>
              </a:solidFill>
              <a:cs typeface="Times New Roman" pitchFamily="18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29969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Figure 1.tif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1200150"/>
            <a:ext cx="8229600" cy="2822575"/>
          </a:xfrm>
        </p:spPr>
      </p:pic>
    </p:spTree>
    <p:extLst>
      <p:ext uri="{BB962C8B-B14F-4D97-AF65-F5344CB8AC3E}">
        <p14:creationId xmlns:p14="http://schemas.microsoft.com/office/powerpoint/2010/main" val="3364040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 algn="just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66"/>
                </a:solidFill>
                <a:cs typeface="Times New Roman" pitchFamily="18" charset="0"/>
              </a:rPr>
              <a:t>Stingray</a:t>
            </a:r>
            <a:r>
              <a:rPr lang="en-US" sz="2000" b="1" dirty="0">
                <a:solidFill>
                  <a:srgbClr val="000066"/>
                </a:solidFill>
                <a:cs typeface="Times New Roman" pitchFamily="18" charset="0"/>
              </a:rPr>
              <a:t>-based re-entry is set up. Immediately after Stingray balloon inflation, the latter changes its orientation (insert) </a:t>
            </a:r>
            <a:endParaRPr lang="en-US" sz="2000" b="1" dirty="0" smtClean="0">
              <a:solidFill>
                <a:srgbClr val="000066"/>
              </a:solidFill>
              <a:cs typeface="Times New Roman" pitchFamily="18" charset="0"/>
            </a:endParaRPr>
          </a:p>
          <a:p>
            <a:pPr marL="342900" lvl="1" indent="-342900" algn="just">
              <a:buFont typeface="Arial" pitchFamily="34" charset="0"/>
              <a:buChar char="•"/>
            </a:pPr>
            <a:endParaRPr lang="en-US" sz="2000" b="1" dirty="0" smtClean="0">
              <a:solidFill>
                <a:srgbClr val="000066"/>
              </a:solidFill>
              <a:cs typeface="Times New Roman" pitchFamily="18" charset="0"/>
            </a:endParaRP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66"/>
                </a:solidFill>
                <a:cs typeface="Times New Roman" pitchFamily="18" charset="0"/>
              </a:rPr>
              <a:t>A </a:t>
            </a:r>
            <a:r>
              <a:rPr lang="en-US" sz="2000" b="1" dirty="0">
                <a:solidFill>
                  <a:srgbClr val="000066"/>
                </a:solidFill>
                <a:cs typeface="Times New Roman" pitchFamily="18" charset="0"/>
              </a:rPr>
              <a:t>new projection, longitudinal to the Stingray balloon main axis, is achieved. Contralateral injection demonstrates that the Stingray balloon is very close to the distal true lumen, in a negatively remodeled vessel. </a:t>
            </a:r>
            <a:endParaRPr lang="en-US" sz="2000" b="1" dirty="0" smtClean="0">
              <a:solidFill>
                <a:srgbClr val="000066"/>
              </a:solidFill>
              <a:cs typeface="Times New Roman" pitchFamily="18" charset="0"/>
            </a:endParaRPr>
          </a:p>
          <a:p>
            <a:pPr marL="342900" lvl="1" indent="-342900" algn="just">
              <a:buFont typeface="Arial" pitchFamily="34" charset="0"/>
              <a:buChar char="•"/>
            </a:pPr>
            <a:endParaRPr lang="en-US" sz="2000" b="1" dirty="0" smtClean="0">
              <a:solidFill>
                <a:srgbClr val="000066"/>
              </a:solidFill>
              <a:cs typeface="Times New Roman" pitchFamily="18" charset="0"/>
            </a:endParaRP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sz="2000" b="1" dirty="0">
                <a:solidFill>
                  <a:srgbClr val="000066"/>
                </a:solidFill>
                <a:cs typeface="Times New Roman" pitchFamily="18" charset="0"/>
              </a:rPr>
              <a:t>FA workhorse wire (Samurai RC) is advanced through the Stingray most distal port directly into the true lumen. </a:t>
            </a:r>
          </a:p>
          <a:p>
            <a:pPr marL="342900" lvl="1" indent="-342900" algn="just">
              <a:buFont typeface="Arial" pitchFamily="34" charset="0"/>
              <a:buChar char="•"/>
            </a:pPr>
            <a:endParaRPr lang="en-US" sz="2400" b="1" dirty="0" smtClean="0">
              <a:solidFill>
                <a:srgbClr val="000066"/>
              </a:solidFill>
              <a:cs typeface="Times New Roman" pitchFamily="18" charset="0"/>
            </a:endParaRPr>
          </a:p>
          <a:p>
            <a:pPr marL="0" lvl="1" indent="0" algn="just">
              <a:buNone/>
            </a:pPr>
            <a:endParaRPr lang="en-US" sz="2400" b="1" dirty="0" smtClean="0">
              <a:solidFill>
                <a:srgbClr val="000066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957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Figure 2.t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645" r="-66645"/>
          <a:stretch>
            <a:fillRect/>
          </a:stretch>
        </p:blipFill>
        <p:spPr>
          <a:xfrm>
            <a:off x="-757866" y="-19050"/>
            <a:ext cx="10587666" cy="4366595"/>
          </a:xfrm>
        </p:spPr>
      </p:pic>
    </p:spTree>
    <p:extLst>
      <p:ext uri="{BB962C8B-B14F-4D97-AF65-F5344CB8AC3E}">
        <p14:creationId xmlns:p14="http://schemas.microsoft.com/office/powerpoint/2010/main" val="3860933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5D96"/>
                </a:solidFill>
                <a:cs typeface="Times New Roman" pitchFamily="18" charset="0"/>
              </a:rPr>
              <a:t>I</a:t>
            </a:r>
            <a:r>
              <a:rPr lang="en-US" sz="2800" b="1" dirty="0" smtClean="0">
                <a:solidFill>
                  <a:srgbClr val="005D96"/>
                </a:solidFill>
                <a:cs typeface="Times New Roman" pitchFamily="18" charset="0"/>
              </a:rPr>
              <a:t>ntravascular Ultrasound insights following Stingray-mediated </a:t>
            </a:r>
            <a:r>
              <a:rPr lang="en-US" sz="2800" b="1" dirty="0" err="1" smtClean="0">
                <a:solidFill>
                  <a:srgbClr val="005D96"/>
                </a:solidFill>
                <a:cs typeface="Times New Roman" pitchFamily="18" charset="0"/>
              </a:rPr>
              <a:t>antegrade</a:t>
            </a:r>
            <a:r>
              <a:rPr lang="en-US" sz="2800" b="1" dirty="0" smtClean="0">
                <a:solidFill>
                  <a:srgbClr val="005D96"/>
                </a:solidFill>
                <a:cs typeface="Times New Roman" pitchFamily="18" charset="0"/>
              </a:rPr>
              <a:t> fenestration and re- entry (AFR)</a:t>
            </a:r>
            <a:endParaRPr lang="es-ES" sz="2800" dirty="0"/>
          </a:p>
        </p:txBody>
      </p:sp>
      <p:pic>
        <p:nvPicPr>
          <p:cNvPr id="4" name="Marcador de contenido 3" descr="Figure 3.t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927" r="-46927"/>
          <a:stretch>
            <a:fillRect/>
          </a:stretch>
        </p:blipFill>
        <p:spPr>
          <a:xfrm>
            <a:off x="457200" y="895350"/>
            <a:ext cx="8229600" cy="3394472"/>
          </a:xfrm>
        </p:spPr>
      </p:pic>
    </p:spTree>
    <p:extLst>
      <p:ext uri="{BB962C8B-B14F-4D97-AF65-F5344CB8AC3E}">
        <p14:creationId xmlns:p14="http://schemas.microsoft.com/office/powerpoint/2010/main" val="2694668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rgbClr val="005D96"/>
                </a:solidFill>
                <a:cs typeface="Times New Roman" pitchFamily="18" charset="0"/>
              </a:rPr>
              <a:t>F</a:t>
            </a:r>
            <a:r>
              <a:rPr lang="en-US" sz="2800" b="1" dirty="0" smtClean="0">
                <a:solidFill>
                  <a:srgbClr val="005D96"/>
                </a:solidFill>
                <a:cs typeface="Times New Roman" pitchFamily="18" charset="0"/>
              </a:rPr>
              <a:t>inal Result, after implantation of two drug-eluting stents.</a:t>
            </a:r>
            <a:endParaRPr lang="es-ES" sz="2800" dirty="0"/>
          </a:p>
        </p:txBody>
      </p:sp>
      <p:pic>
        <p:nvPicPr>
          <p:cNvPr id="4" name="Marcador de contenido 3" descr="Figure 4.t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2" r="-412"/>
          <a:stretch>
            <a:fillRect/>
          </a:stretch>
        </p:blipFill>
        <p:spPr>
          <a:xfrm>
            <a:off x="609600" y="1047750"/>
            <a:ext cx="7848600" cy="3237321"/>
          </a:xfrm>
        </p:spPr>
      </p:pic>
    </p:spTree>
    <p:extLst>
      <p:ext uri="{BB962C8B-B14F-4D97-AF65-F5344CB8AC3E}">
        <p14:creationId xmlns:p14="http://schemas.microsoft.com/office/powerpoint/2010/main" val="145481257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23890</TotalTime>
  <Words>414</Words>
  <Application>Microsoft Macintosh PowerPoint</Application>
  <PresentationFormat>Presentación en pantalla (16:9)</PresentationFormat>
  <Paragraphs>43</Paragraphs>
  <Slides>11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Theme1</vt:lpstr>
      <vt:lpstr>Stingray-facilitated antegrade fenestration and re-entry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Intravascular Ultrasound insights following Stingray-mediated antegrade fenestration and re- entry (AFR)</vt:lpstr>
      <vt:lpstr>Final Result, after implantation of two drug-eluting stents.</vt:lpstr>
      <vt:lpstr>Take Home Messanges</vt:lpstr>
      <vt:lpstr>Take Home Messanges</vt:lpstr>
    </vt:vector>
  </TitlesOfParts>
  <Company>MedStar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vxm133</dc:creator>
  <cp:lastModifiedBy>LLUVIA A MARINO VAZQUEZ</cp:lastModifiedBy>
  <cp:revision>53</cp:revision>
  <dcterms:created xsi:type="dcterms:W3CDTF">2015-01-08T17:01:57Z</dcterms:created>
  <dcterms:modified xsi:type="dcterms:W3CDTF">2018-10-24T22:28:06Z</dcterms:modified>
</cp:coreProperties>
</file>