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70" r:id="rId8"/>
    <p:sldId id="265" r:id="rId9"/>
    <p:sldId id="267" r:id="rId10"/>
    <p:sldId id="268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43" autoAdjust="0"/>
  </p:normalViewPr>
  <p:slideViewPr>
    <p:cSldViewPr>
      <p:cViewPr varScale="1">
        <p:scale>
          <a:sx n="98" d="100"/>
          <a:sy n="98" d="100"/>
        </p:scale>
        <p:origin x="-396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C9F7-BB62-4FC8-A27C-9F846F1CBE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wmv"/><Relationship Id="rId1" Type="http://schemas.microsoft.com/office/2007/relationships/media" Target="../media/media7.wmv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7" Type="http://schemas.openxmlformats.org/officeDocument/2006/relationships/image" Target="../media/image5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wmv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4.wmv"/><Relationship Id="rId7" Type="http://schemas.openxmlformats.org/officeDocument/2006/relationships/image" Target="../media/image7.png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4.wm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wmv"/><Relationship Id="rId1" Type="http://schemas.microsoft.com/office/2007/relationships/media" Target="../media/media5.wmv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wmv"/><Relationship Id="rId1" Type="http://schemas.microsoft.com/office/2007/relationships/media" Target="../media/media6.wm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 smtClean="0"/>
              <a:t>C.V.A - Whodunit?</a:t>
            </a:r>
            <a:br>
              <a:rPr lang="en-US" sz="6700" b="1" dirty="0" smtClean="0"/>
            </a:br>
            <a:r>
              <a:rPr lang="en-US" sz="3600" dirty="0" smtClean="0"/>
              <a:t>PFO or LV diverticulum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sd occluder5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74962" y="1063229"/>
            <a:ext cx="3394075" cy="3394075"/>
          </a:xfrm>
        </p:spPr>
      </p:pic>
    </p:spTree>
    <p:extLst>
      <p:ext uri="{BB962C8B-B14F-4D97-AF65-F5344CB8AC3E}">
        <p14:creationId xmlns:p14="http://schemas.microsoft.com/office/powerpoint/2010/main" val="205073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LV diverticulum is not associated with thromboembolism</a:t>
            </a:r>
          </a:p>
          <a:p>
            <a:r>
              <a:rPr lang="en-US" dirty="0" smtClean="0"/>
              <a:t>Pregnancy is associated with a hypercoagulable state</a:t>
            </a:r>
          </a:p>
          <a:p>
            <a:r>
              <a:rPr lang="en-US" dirty="0" smtClean="0"/>
              <a:t>Prominent Eustachian valve may lead to false negative bubble study through arm injection</a:t>
            </a:r>
          </a:p>
          <a:p>
            <a:r>
              <a:rPr lang="en-US" dirty="0" smtClean="0"/>
              <a:t>Dedicated ICE study prior to deployment of PFO </a:t>
            </a:r>
            <a:r>
              <a:rPr lang="en-US" dirty="0" err="1" smtClean="0"/>
              <a:t>occluder</a:t>
            </a:r>
            <a:r>
              <a:rPr lang="en-US" dirty="0" smtClean="0"/>
              <a:t> device is necessary to avoid formation of tripartite right atrium in cases with prominent Eustachian valve</a:t>
            </a:r>
          </a:p>
        </p:txBody>
      </p:sp>
    </p:spTree>
    <p:extLst>
      <p:ext uri="{BB962C8B-B14F-4D97-AF65-F5344CB8AC3E}">
        <p14:creationId xmlns:p14="http://schemas.microsoft.com/office/powerpoint/2010/main" val="35719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57250"/>
            <a:ext cx="7239000" cy="31432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Arpit Shah, MD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 </a:t>
            </a:r>
          </a:p>
          <a:p>
            <a:pPr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I have no relevant financial relationships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adeGothic" pitchFamily="2" charset="0"/>
            </a:endParaRPr>
          </a:p>
          <a:p>
            <a:pPr>
              <a:buNone/>
            </a:pPr>
            <a:endParaRPr lang="en-US" sz="2000" dirty="0" smtClean="0">
              <a:solidFill>
                <a:schemeClr val="tx2"/>
              </a:solidFill>
              <a:latin typeface="TradeGothi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present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29 year old female 3 month post-partum presents with sudden onset of expressive aphasia and right arm/leg weakness.</a:t>
            </a:r>
          </a:p>
          <a:p>
            <a:r>
              <a:rPr lang="en-US" sz="2800" dirty="0" smtClean="0"/>
              <a:t>Not a candidate for thrombolysis as out of window</a:t>
            </a:r>
          </a:p>
          <a:p>
            <a:r>
              <a:rPr lang="en-US" sz="2800" dirty="0" smtClean="0"/>
              <a:t>PMH: ADHD, Hypothyroidism and G1P1A0(vaginal delivery)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Imaging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MRI/MRA consistent with: </a:t>
            </a:r>
          </a:p>
          <a:p>
            <a:pPr lvl="1"/>
            <a:r>
              <a:rPr lang="en-US" dirty="0" smtClean="0"/>
              <a:t>acute infarct of inferior  left frontal lobe </a:t>
            </a:r>
          </a:p>
          <a:p>
            <a:pPr lvl="1"/>
            <a:r>
              <a:rPr lang="en-US" dirty="0" smtClean="0"/>
              <a:t>focal occlusion of anterior division of MCA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2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54012"/>
            <a:ext cx="8229600" cy="857250"/>
          </a:xfrm>
        </p:spPr>
        <p:txBody>
          <a:bodyPr/>
          <a:lstStyle/>
          <a:p>
            <a:r>
              <a:rPr lang="en-US" dirty="0" smtClean="0"/>
              <a:t>Bubble study</a:t>
            </a:r>
            <a:endParaRPr lang="en-US" dirty="0"/>
          </a:p>
        </p:txBody>
      </p:sp>
      <p:pic>
        <p:nvPicPr>
          <p:cNvPr id="7" name="Bubble study TTE162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1" y="1394146"/>
            <a:ext cx="3657600" cy="2742879"/>
          </a:xfrm>
        </p:spPr>
      </p:pic>
      <p:pic>
        <p:nvPicPr>
          <p:cNvPr id="4" name="TEE bubble7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/>
          <a:srcRect t="6736" r="1158"/>
          <a:stretch/>
        </p:blipFill>
        <p:spPr>
          <a:xfrm>
            <a:off x="4213225" y="1402899"/>
            <a:ext cx="3863976" cy="27341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60710" y="2882667"/>
            <a:ext cx="754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RA</a:t>
            </a:r>
          </a:p>
        </p:txBody>
      </p:sp>
      <p:sp>
        <p:nvSpPr>
          <p:cNvPr id="8" name="Rectangle 7"/>
          <p:cNvSpPr/>
          <p:nvPr/>
        </p:nvSpPr>
        <p:spPr>
          <a:xfrm>
            <a:off x="6145212" y="1698003"/>
            <a:ext cx="606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8558" y="3059721"/>
            <a:ext cx="1509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Eustachian Valve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916612" y="2632471"/>
            <a:ext cx="21546" cy="4152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30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3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5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717" y="58591"/>
            <a:ext cx="7391400" cy="6997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Cardiac Imaging</a:t>
            </a:r>
            <a:endParaRPr lang="en-US" dirty="0"/>
          </a:p>
        </p:txBody>
      </p:sp>
      <p:pic>
        <p:nvPicPr>
          <p:cNvPr id="10" name="plax37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2717" y="856093"/>
            <a:ext cx="4525433" cy="3394075"/>
          </a:xfr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819400" y="2952750"/>
            <a:ext cx="304800" cy="762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7010400" y="3081896"/>
            <a:ext cx="152400" cy="2757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39418" y="3081896"/>
            <a:ext cx="2226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Hyperechogenic</a:t>
            </a:r>
            <a:r>
              <a:rPr lang="en-US" dirty="0" smtClean="0">
                <a:solidFill>
                  <a:schemeClr val="bg1"/>
                </a:solidFill>
              </a:rPr>
              <a:t> mass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495550"/>
            <a:ext cx="3241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LV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6942" y="2757160"/>
            <a:ext cx="28725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LA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3266562"/>
            <a:ext cx="2226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Hyperechogenic</a:t>
            </a:r>
            <a:r>
              <a:rPr lang="en-US" dirty="0">
                <a:solidFill>
                  <a:schemeClr val="bg1"/>
                </a:solidFill>
              </a:rPr>
              <a:t> mass</a:t>
            </a:r>
          </a:p>
        </p:txBody>
      </p:sp>
      <p:pic>
        <p:nvPicPr>
          <p:cNvPr id="16" name="study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04888" y="856093"/>
            <a:ext cx="3394075" cy="339407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6778126" y="2918401"/>
            <a:ext cx="381000" cy="3048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549526" y="3147001"/>
            <a:ext cx="1651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LV Diverticulum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38096" y="2710487"/>
            <a:ext cx="325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95196" y="2553131"/>
            <a:ext cx="3433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RA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16062" y="2334577"/>
            <a:ext cx="3241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LV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65341" y="2151556"/>
            <a:ext cx="3417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RV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8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5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20" repeatCount="indefinite" fill="remove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Surgical Closure of LV diverticulum</a:t>
            </a:r>
          </a:p>
          <a:p>
            <a:r>
              <a:rPr lang="en-US" dirty="0" smtClean="0"/>
              <a:t>Percutaneous exclusion of LV diverticulum</a:t>
            </a:r>
          </a:p>
          <a:p>
            <a:r>
              <a:rPr lang="en-US" dirty="0" smtClean="0"/>
              <a:t>Rule out other causes of CVA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8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ICE bubble study with Valsalva through leg injection</a:t>
            </a:r>
            <a:endParaRPr lang="en-US" dirty="0"/>
          </a:p>
        </p:txBody>
      </p:sp>
      <p:pic>
        <p:nvPicPr>
          <p:cNvPr id="4" name="ICE bubble study2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6736" r="-526"/>
          <a:stretch/>
        </p:blipFill>
        <p:spPr>
          <a:xfrm>
            <a:off x="2438400" y="1100657"/>
            <a:ext cx="4549775" cy="3165475"/>
          </a:xfrm>
        </p:spPr>
      </p:pic>
      <p:sp>
        <p:nvSpPr>
          <p:cNvPr id="3" name="Rectangle 2"/>
          <p:cNvSpPr/>
          <p:nvPr/>
        </p:nvSpPr>
        <p:spPr>
          <a:xfrm>
            <a:off x="4800600" y="1129955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14226" y="164318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</a:t>
            </a:r>
            <a:r>
              <a:rPr lang="en-US" dirty="0" err="1" smtClean="0"/>
              <a:t>predeployment</a:t>
            </a:r>
            <a:endParaRPr lang="en-US" dirty="0"/>
          </a:p>
        </p:txBody>
      </p:sp>
      <p:pic>
        <p:nvPicPr>
          <p:cNvPr id="10" name="ICE device15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6736" r="-526"/>
          <a:stretch/>
        </p:blipFill>
        <p:spPr>
          <a:xfrm>
            <a:off x="2297112" y="1123950"/>
            <a:ext cx="4549775" cy="3165475"/>
          </a:xfrm>
        </p:spPr>
      </p:pic>
      <p:sp>
        <p:nvSpPr>
          <p:cNvPr id="3" name="Rectangle 2"/>
          <p:cNvSpPr/>
          <p:nvPr/>
        </p:nvSpPr>
        <p:spPr>
          <a:xfrm>
            <a:off x="4648200" y="1276350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410200" y="1645682"/>
            <a:ext cx="381000" cy="16406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809068" y="1329349"/>
            <a:ext cx="88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 Disk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1329349"/>
            <a:ext cx="12241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Eustachian Valve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99312" y="1553349"/>
            <a:ext cx="472687" cy="14533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54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179</Words>
  <Application>Microsoft Office PowerPoint</Application>
  <PresentationFormat>On-screen Show (16:9)</PresentationFormat>
  <Paragraphs>42</Paragraphs>
  <Slides>11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Theme1</vt:lpstr>
      <vt:lpstr>C.V.A - Whodunit? PFO or LV diverticulum</vt:lpstr>
      <vt:lpstr>PowerPoint Presentation</vt:lpstr>
      <vt:lpstr>History of present illness</vt:lpstr>
      <vt:lpstr>Brain Imaging</vt:lpstr>
      <vt:lpstr>Bubble study</vt:lpstr>
      <vt:lpstr>Cardiac Imaging</vt:lpstr>
      <vt:lpstr>Management?</vt:lpstr>
      <vt:lpstr>ICE bubble study with Valsalva through leg injection</vt:lpstr>
      <vt:lpstr>ICE predeployment</vt:lpstr>
      <vt:lpstr>PowerPoint Presentation</vt:lpstr>
      <vt:lpstr>Take Home message</vt:lpstr>
    </vt:vector>
  </TitlesOfParts>
  <Company>MedStar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vxm133</dc:creator>
  <cp:lastModifiedBy>nirali</cp:lastModifiedBy>
  <cp:revision>58</cp:revision>
  <dcterms:created xsi:type="dcterms:W3CDTF">2015-01-08T17:01:57Z</dcterms:created>
  <dcterms:modified xsi:type="dcterms:W3CDTF">2018-12-16T00:36:46Z</dcterms:modified>
</cp:coreProperties>
</file>