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62" r:id="rId5"/>
    <p:sldId id="264" r:id="rId6"/>
    <p:sldId id="268" r:id="rId7"/>
    <p:sldId id="267" r:id="rId8"/>
    <p:sldId id="269" r:id="rId9"/>
    <p:sldId id="284" r:id="rId10"/>
    <p:sldId id="272" r:id="rId11"/>
    <p:sldId id="273" r:id="rId12"/>
    <p:sldId id="275" r:id="rId13"/>
    <p:sldId id="277" r:id="rId14"/>
    <p:sldId id="285" r:id="rId15"/>
    <p:sldId id="278" r:id="rId16"/>
    <p:sldId id="279" r:id="rId17"/>
    <p:sldId id="281" r:id="rId18"/>
    <p:sldId id="282" r:id="rId19"/>
    <p:sldId id="286" r:id="rId2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9" autoAdjust="0"/>
    <p:restoredTop sz="94643" autoAdjust="0"/>
  </p:normalViewPr>
  <p:slideViewPr>
    <p:cSldViewPr>
      <p:cViewPr varScale="1">
        <p:scale>
          <a:sx n="88" d="100"/>
          <a:sy n="88" d="100"/>
        </p:scale>
        <p:origin x="774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65B660-87F0-40AD-8C3E-2B1269DDEA8F}" type="datetimeFigureOut">
              <a:rPr lang="es-CL" smtClean="0"/>
              <a:t>15-12-2018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3EDE1F-BC12-49E0-9247-F67A006F81E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1440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3EDE1F-BC12-49E0-9247-F67A006F81EB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58730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14D02-CC6A-4E13-8063-E7D2D92DA659}" type="datetimeFigureOut">
              <a:rPr lang="en-US" smtClean="0"/>
              <a:pPr/>
              <a:t>12/15/2018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4C9F7-BB62-4FC8-A27C-9F846F1CBE3D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1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7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1352550"/>
            <a:ext cx="8763000" cy="1102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Single PCI for complete revascularization after CABG graft failure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Arturo Giacaman, MD</a:t>
            </a:r>
          </a:p>
          <a:p>
            <a:r>
              <a:rPr lang="en-US" dirty="0" smtClean="0"/>
              <a:t>Interventional Cardiology Fellow</a:t>
            </a:r>
          </a:p>
          <a:p>
            <a:r>
              <a:rPr lang="en-US" dirty="0" smtClean="0"/>
              <a:t>San Borja Hospital &amp; University of Chile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1" r="20384"/>
          <a:stretch/>
        </p:blipFill>
        <p:spPr>
          <a:xfrm>
            <a:off x="0" y="-8164"/>
            <a:ext cx="5292969" cy="51435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5376461" y="3718892"/>
            <a:ext cx="2880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3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362533" y="1908380"/>
            <a:ext cx="2880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300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5381033" y="253316"/>
            <a:ext cx="2880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300" b="1" dirty="0">
                <a:solidFill>
                  <a:srgbClr val="FFFF00"/>
                </a:solidFill>
              </a:rPr>
              <a:t>A</a:t>
            </a:r>
          </a:p>
        </p:txBody>
      </p:sp>
      <p:cxnSp>
        <p:nvCxnSpPr>
          <p:cNvPr id="16" name="Conector recto 15"/>
          <p:cNvCxnSpPr/>
          <p:nvPr/>
        </p:nvCxnSpPr>
        <p:spPr>
          <a:xfrm flipH="1">
            <a:off x="1766162" y="1078475"/>
            <a:ext cx="205740" cy="35661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 flipH="1">
            <a:off x="2584464" y="1366535"/>
            <a:ext cx="205740" cy="35661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 flipH="1">
            <a:off x="2196474" y="1157770"/>
            <a:ext cx="205740" cy="356616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2266361" y="1723151"/>
            <a:ext cx="2880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3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1781579" y="1514386"/>
            <a:ext cx="2880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300" b="1" dirty="0">
                <a:solidFill>
                  <a:srgbClr val="00B0F0"/>
                </a:solidFill>
              </a:rPr>
              <a:t>B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1351267" y="1331299"/>
            <a:ext cx="2880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300" b="1" dirty="0">
                <a:solidFill>
                  <a:srgbClr val="FFFF00"/>
                </a:solidFill>
              </a:rPr>
              <a:t>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11481" r="26667" b="12963"/>
          <a:stretch/>
        </p:blipFill>
        <p:spPr>
          <a:xfrm>
            <a:off x="6258502" y="16705"/>
            <a:ext cx="2199698" cy="207749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2963" r="21667" b="23717"/>
          <a:stretch/>
        </p:blipFill>
        <p:spPr>
          <a:xfrm>
            <a:off x="5991073" y="3409950"/>
            <a:ext cx="2637396" cy="168245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21852" r="34167" b="21852"/>
          <a:stretch/>
        </p:blipFill>
        <p:spPr>
          <a:xfrm>
            <a:off x="6502952" y="1847895"/>
            <a:ext cx="1802848" cy="1851574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7892804" y="3040618"/>
            <a:ext cx="230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1.93 mm2</a:t>
            </a:r>
          </a:p>
        </p:txBody>
      </p:sp>
    </p:spTree>
    <p:extLst>
      <p:ext uri="{BB962C8B-B14F-4D97-AF65-F5344CB8AC3E}">
        <p14:creationId xmlns:p14="http://schemas.microsoft.com/office/powerpoint/2010/main" val="61843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/>
          </a:p>
        </p:txBody>
      </p:sp>
      <p:pic>
        <p:nvPicPr>
          <p:cNvPr id="3" name="MOVIE-00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752" t="14044" r="23056" b="13820"/>
          <a:stretch>
            <a:fillRect/>
          </a:stretch>
        </p:blipFill>
        <p:spPr>
          <a:xfrm>
            <a:off x="136510" y="949566"/>
            <a:ext cx="4329233" cy="3182816"/>
          </a:xfrm>
          <a:prstGeom prst="rect">
            <a:avLst/>
          </a:prstGeom>
        </p:spPr>
      </p:pic>
      <p:pic>
        <p:nvPicPr>
          <p:cNvPr id="4" name="MOVIE-001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2125" t="12650" r="22298" b="13846"/>
          <a:stretch>
            <a:fillRect/>
          </a:stretch>
        </p:blipFill>
        <p:spPr>
          <a:xfrm>
            <a:off x="4731846" y="959567"/>
            <a:ext cx="4359401" cy="324315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36509" y="274728"/>
            <a:ext cx="51974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 smtClean="0">
                <a:solidFill>
                  <a:schemeClr val="bg1"/>
                </a:solidFill>
              </a:rPr>
              <a:t>Pre-</a:t>
            </a:r>
            <a:r>
              <a:rPr lang="es-CL" sz="2000" b="1" dirty="0" err="1" smtClean="0">
                <a:solidFill>
                  <a:schemeClr val="bg1"/>
                </a:solidFill>
              </a:rPr>
              <a:t>dilatation</a:t>
            </a:r>
            <a:endParaRPr lang="es-C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2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/>
          </a:p>
        </p:txBody>
      </p:sp>
      <p:pic>
        <p:nvPicPr>
          <p:cNvPr id="2" name="MOVIE-001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1282" b="12479"/>
          <a:stretch>
            <a:fillRect/>
          </a:stretch>
        </p:blipFill>
        <p:spPr>
          <a:xfrm>
            <a:off x="0" y="580292"/>
            <a:ext cx="9144001" cy="392137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28600" y="210960"/>
            <a:ext cx="2309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err="1">
                <a:solidFill>
                  <a:schemeClr val="bg1"/>
                </a:solidFill>
              </a:rPr>
              <a:t>Xience</a:t>
            </a:r>
            <a:r>
              <a:rPr lang="es-CL" b="1" dirty="0">
                <a:solidFill>
                  <a:schemeClr val="bg1"/>
                </a:solidFill>
              </a:rPr>
              <a:t> </a:t>
            </a:r>
            <a:r>
              <a:rPr lang="es-CL" b="1" dirty="0" smtClean="0">
                <a:solidFill>
                  <a:schemeClr val="bg1"/>
                </a:solidFill>
              </a:rPr>
              <a:t>Sierra</a:t>
            </a:r>
          </a:p>
          <a:p>
            <a:r>
              <a:rPr lang="es-CL" b="1" dirty="0" smtClean="0">
                <a:solidFill>
                  <a:schemeClr val="bg1"/>
                </a:solidFill>
              </a:rPr>
              <a:t>2,5 </a:t>
            </a:r>
            <a:r>
              <a:rPr lang="es-CL" b="1" dirty="0">
                <a:solidFill>
                  <a:schemeClr val="bg1"/>
                </a:solidFill>
              </a:rPr>
              <a:t>x 33 </a:t>
            </a:r>
            <a:r>
              <a:rPr lang="es-CL" b="1" dirty="0" smtClean="0">
                <a:solidFill>
                  <a:schemeClr val="bg1"/>
                </a:solidFill>
              </a:rPr>
              <a:t>mm: </a:t>
            </a:r>
          </a:p>
          <a:p>
            <a:r>
              <a:rPr lang="es-CL" b="1" dirty="0" smtClean="0">
                <a:solidFill>
                  <a:schemeClr val="bg1"/>
                </a:solidFill>
              </a:rPr>
              <a:t>LAD-&gt;Dg-&gt;SVG</a:t>
            </a: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0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/>
          </a:p>
        </p:txBody>
      </p:sp>
      <p:pic>
        <p:nvPicPr>
          <p:cNvPr id="2" name="MOVIE-00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615" t="9914" r="26346" b="9914"/>
          <a:stretch>
            <a:fillRect/>
          </a:stretch>
        </p:blipFill>
        <p:spPr>
          <a:xfrm>
            <a:off x="2250832" y="509954"/>
            <a:ext cx="4484076" cy="412359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52400" y="285750"/>
            <a:ext cx="2309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err="1" smtClean="0">
                <a:solidFill>
                  <a:schemeClr val="bg1"/>
                </a:solidFill>
              </a:rPr>
              <a:t>Rewiring</a:t>
            </a:r>
            <a:r>
              <a:rPr lang="es-CL" b="1" dirty="0" smtClean="0">
                <a:solidFill>
                  <a:schemeClr val="bg1"/>
                </a:solidFill>
              </a:rPr>
              <a:t> and</a:t>
            </a:r>
          </a:p>
          <a:p>
            <a:r>
              <a:rPr lang="es-CL" b="1" dirty="0" err="1" smtClean="0">
                <a:solidFill>
                  <a:schemeClr val="bg1"/>
                </a:solidFill>
              </a:rPr>
              <a:t>Kissing</a:t>
            </a:r>
            <a:r>
              <a:rPr lang="es-CL" b="1" dirty="0" smtClean="0">
                <a:solidFill>
                  <a:schemeClr val="bg1"/>
                </a:solidFill>
              </a:rPr>
              <a:t> </a:t>
            </a:r>
            <a:r>
              <a:rPr lang="es-CL" b="1" dirty="0" err="1" smtClean="0">
                <a:solidFill>
                  <a:schemeClr val="bg1"/>
                </a:solidFill>
              </a:rPr>
              <a:t>balloon</a:t>
            </a:r>
            <a:endParaRPr lang="es-CL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2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/>
          </a:p>
        </p:txBody>
      </p:sp>
      <p:pic>
        <p:nvPicPr>
          <p:cNvPr id="2" name="MOVIE-00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66" t="12649" r="20833" b="12649"/>
          <a:stretch>
            <a:fillRect/>
          </a:stretch>
        </p:blipFill>
        <p:spPr>
          <a:xfrm>
            <a:off x="0" y="650631"/>
            <a:ext cx="7086600" cy="3842238"/>
          </a:xfrm>
          <a:prstGeom prst="rect">
            <a:avLst/>
          </a:prstGeom>
        </p:spPr>
      </p:pic>
      <p:sp>
        <p:nvSpPr>
          <p:cNvPr id="4" name="CuadroTexto 4"/>
          <p:cNvSpPr txBox="1"/>
          <p:nvPr/>
        </p:nvSpPr>
        <p:spPr>
          <a:xfrm>
            <a:off x="7086601" y="97155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Sequential SVG graft from Dg to OM branch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562600" y="1276350"/>
            <a:ext cx="1524000" cy="1828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26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/>
          </a:p>
        </p:txBody>
      </p:sp>
      <p:pic>
        <p:nvPicPr>
          <p:cNvPr id="2" name="MOVIE-002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5192" t="9231" r="26153" b="9743"/>
          <a:stretch>
            <a:fillRect/>
          </a:stretch>
        </p:blipFill>
        <p:spPr>
          <a:xfrm>
            <a:off x="2303585" y="474785"/>
            <a:ext cx="4448907" cy="416755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28869" y="290119"/>
            <a:ext cx="23095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LAD </a:t>
            </a:r>
            <a:r>
              <a:rPr lang="es-CL" b="1" dirty="0" err="1" smtClean="0">
                <a:solidFill>
                  <a:schemeClr val="bg1"/>
                </a:solidFill>
              </a:rPr>
              <a:t>stent</a:t>
            </a:r>
            <a:endParaRPr lang="es-CL" b="1" dirty="0" smtClean="0">
              <a:solidFill>
                <a:schemeClr val="bg1"/>
              </a:solidFill>
            </a:endParaRPr>
          </a:p>
          <a:p>
            <a:r>
              <a:rPr lang="es-CL" b="1" dirty="0" err="1" smtClean="0">
                <a:solidFill>
                  <a:schemeClr val="bg1"/>
                </a:solidFill>
              </a:rPr>
              <a:t>Xience</a:t>
            </a:r>
            <a:r>
              <a:rPr lang="es-CL" b="1" dirty="0" smtClean="0">
                <a:solidFill>
                  <a:schemeClr val="bg1"/>
                </a:solidFill>
              </a:rPr>
              <a:t> Sierra</a:t>
            </a:r>
          </a:p>
          <a:p>
            <a:r>
              <a:rPr lang="es-CL" b="1" dirty="0" smtClean="0">
                <a:solidFill>
                  <a:schemeClr val="bg1"/>
                </a:solidFill>
              </a:rPr>
              <a:t>3,5 </a:t>
            </a:r>
            <a:r>
              <a:rPr lang="es-CL" b="1" dirty="0">
                <a:solidFill>
                  <a:schemeClr val="bg1"/>
                </a:solidFill>
              </a:rPr>
              <a:t>x 28 </a:t>
            </a:r>
            <a:r>
              <a:rPr lang="es-CL" b="1" dirty="0" smtClean="0">
                <a:solidFill>
                  <a:schemeClr val="bg1"/>
                </a:solidFill>
              </a:rPr>
              <a:t>mm</a:t>
            </a:r>
          </a:p>
          <a:p>
            <a:r>
              <a:rPr lang="es-CL" b="1" dirty="0" smtClean="0">
                <a:solidFill>
                  <a:schemeClr val="bg1"/>
                </a:solidFill>
              </a:rPr>
              <a:t>(</a:t>
            </a:r>
            <a:r>
              <a:rPr lang="es-CL" b="1" dirty="0" err="1">
                <a:solidFill>
                  <a:schemeClr val="bg1"/>
                </a:solidFill>
              </a:rPr>
              <a:t>Culotte</a:t>
            </a:r>
            <a:r>
              <a:rPr lang="es-CL" b="1" dirty="0" smtClean="0">
                <a:solidFill>
                  <a:schemeClr val="bg1"/>
                </a:solidFill>
              </a:rPr>
              <a:t>)</a:t>
            </a: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8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/>
          </a:p>
        </p:txBody>
      </p:sp>
      <p:pic>
        <p:nvPicPr>
          <p:cNvPr id="4" name="MOVIE-002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731" r="22885" b="2222"/>
          <a:stretch>
            <a:fillRect/>
          </a:stretch>
        </p:blipFill>
        <p:spPr>
          <a:xfrm>
            <a:off x="1987062" y="52754"/>
            <a:ext cx="5064370" cy="50292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2400" y="285750"/>
            <a:ext cx="2309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Final </a:t>
            </a:r>
            <a:r>
              <a:rPr lang="es-CL" b="1" dirty="0" err="1" smtClean="0">
                <a:solidFill>
                  <a:schemeClr val="bg1"/>
                </a:solidFill>
              </a:rPr>
              <a:t>kissing</a:t>
            </a:r>
            <a:r>
              <a:rPr lang="es-CL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s-CL" b="1" dirty="0" err="1" smtClean="0">
                <a:solidFill>
                  <a:schemeClr val="bg1"/>
                </a:solidFill>
              </a:rPr>
              <a:t>balloon</a:t>
            </a:r>
            <a:endParaRPr lang="es-CL" b="1" dirty="0" smtClean="0">
              <a:solidFill>
                <a:schemeClr val="bg1"/>
              </a:solidFill>
            </a:endParaRPr>
          </a:p>
          <a:p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68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-002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8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50"/>
          </a:p>
        </p:txBody>
      </p:sp>
      <p:sp>
        <p:nvSpPr>
          <p:cNvPr id="5" name="CuadroTexto 4"/>
          <p:cNvSpPr txBox="1"/>
          <p:nvPr/>
        </p:nvSpPr>
        <p:spPr>
          <a:xfrm>
            <a:off x="5634771" y="589947"/>
            <a:ext cx="2343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 smtClean="0">
                <a:solidFill>
                  <a:schemeClr val="bg1"/>
                </a:solidFill>
              </a:rPr>
              <a:t>LAD</a:t>
            </a:r>
            <a:endParaRPr lang="es-CL" sz="24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277084" y="589947"/>
            <a:ext cx="2343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 smtClean="0">
                <a:solidFill>
                  <a:schemeClr val="bg1"/>
                </a:solidFill>
              </a:rPr>
              <a:t>SVG-Dg-LAD</a:t>
            </a:r>
            <a:endParaRPr lang="es-CL" sz="2400" b="1" dirty="0">
              <a:solidFill>
                <a:schemeClr val="bg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t="11481" r="28333" b="11481"/>
          <a:stretch/>
        </p:blipFill>
        <p:spPr>
          <a:xfrm>
            <a:off x="4724400" y="1051612"/>
            <a:ext cx="3886200" cy="39624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17407" r="26667" b="15926"/>
          <a:stretch/>
        </p:blipFill>
        <p:spPr>
          <a:xfrm>
            <a:off x="609600" y="1418435"/>
            <a:ext cx="3886200" cy="342900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7239000" y="4705350"/>
            <a:ext cx="230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7.40 mm2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1966795" y="4626136"/>
            <a:ext cx="2309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>
                <a:solidFill>
                  <a:schemeClr val="bg1"/>
                </a:solidFill>
              </a:rPr>
              <a:t>3.73 mm2</a:t>
            </a:r>
          </a:p>
        </p:txBody>
      </p:sp>
    </p:spTree>
    <p:extLst>
      <p:ext uri="{BB962C8B-B14F-4D97-AF65-F5344CB8AC3E}">
        <p14:creationId xmlns:p14="http://schemas.microsoft.com/office/powerpoint/2010/main" val="218653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Take Home Messages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04800" y="1084819"/>
            <a:ext cx="8229600" cy="339447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Complete revascularization of all viable territories should be always the primary goal</a:t>
            </a:r>
          </a:p>
          <a:p>
            <a:r>
              <a:rPr lang="en-US" dirty="0"/>
              <a:t>Current evidence support native coronary PCI over failed graft PCI whenever </a:t>
            </a:r>
            <a:r>
              <a:rPr lang="en-US" dirty="0" smtClean="0"/>
              <a:t>possible</a:t>
            </a:r>
          </a:p>
          <a:p>
            <a:r>
              <a:rPr lang="en-US" dirty="0" smtClean="0"/>
              <a:t>PCI of native diagonal allowed to recover sequential graft to marginal branch, completing revascularization of lateral wall</a:t>
            </a:r>
          </a:p>
          <a:p>
            <a:r>
              <a:rPr lang="en-US" dirty="0" smtClean="0"/>
              <a:t>IVUS allowed to understand the anatomy and to guide bifurcation/SVG PCI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72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857250"/>
            <a:ext cx="7239000" cy="31432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Arturo  Giacaman, MD</a:t>
            </a:r>
          </a:p>
          <a:p>
            <a:pPr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 </a:t>
            </a:r>
          </a:p>
          <a:p>
            <a:pPr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I have no relevant financial relationships </a:t>
            </a:r>
            <a:endParaRPr lang="en-US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TradeGothic" pitchFamily="2" charset="0"/>
            </a:endParaRPr>
          </a:p>
          <a:p>
            <a:pPr>
              <a:buNone/>
            </a:pPr>
            <a:endParaRPr lang="en-US" sz="2000" dirty="0" smtClean="0">
              <a:solidFill>
                <a:schemeClr val="tx2"/>
              </a:solidFill>
              <a:latin typeface="TradeGothic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3394472"/>
          </a:xfrm>
        </p:spPr>
        <p:txBody>
          <a:bodyPr>
            <a:normAutofit fontScale="92500"/>
          </a:bodyPr>
          <a:lstStyle/>
          <a:p>
            <a:r>
              <a:rPr lang="es-CL" dirty="0" smtClean="0"/>
              <a:t>70 </a:t>
            </a:r>
            <a:r>
              <a:rPr lang="es-CL" dirty="0" err="1" smtClean="0"/>
              <a:t>year-old-female</a:t>
            </a:r>
            <a:endParaRPr lang="es-CL" dirty="0" smtClean="0"/>
          </a:p>
          <a:p>
            <a:r>
              <a:rPr lang="es-CL" dirty="0" err="1"/>
              <a:t>Hypertension</a:t>
            </a:r>
            <a:endParaRPr lang="es-CL" dirty="0"/>
          </a:p>
          <a:p>
            <a:r>
              <a:rPr lang="es-CL" dirty="0" err="1"/>
              <a:t>Dyslipidemia</a:t>
            </a:r>
            <a:endParaRPr lang="es-CL" dirty="0"/>
          </a:p>
          <a:p>
            <a:r>
              <a:rPr lang="es-CL" dirty="0" err="1" smtClean="0"/>
              <a:t>Previous</a:t>
            </a:r>
            <a:r>
              <a:rPr lang="es-CL" dirty="0" smtClean="0"/>
              <a:t> inferior MI and CABG in 2002</a:t>
            </a:r>
          </a:p>
          <a:p>
            <a:pPr lvl="1"/>
            <a:r>
              <a:rPr lang="es-CL" dirty="0" smtClean="0"/>
              <a:t>LIMA to LAD, SVG to diagonal </a:t>
            </a:r>
            <a:r>
              <a:rPr lang="es-CL" dirty="0" err="1" smtClean="0"/>
              <a:t>branch</a:t>
            </a:r>
            <a:r>
              <a:rPr lang="es-CL" dirty="0" smtClean="0"/>
              <a:t> and SVG to RCA</a:t>
            </a:r>
            <a:endParaRPr lang="es-CL" dirty="0"/>
          </a:p>
          <a:p>
            <a:r>
              <a:rPr lang="es-CL" dirty="0" err="1" smtClean="0"/>
              <a:t>Typical</a:t>
            </a:r>
            <a:r>
              <a:rPr lang="es-CL" dirty="0" smtClean="0"/>
              <a:t> angina in </a:t>
            </a:r>
            <a:r>
              <a:rPr lang="es-CL" dirty="0" err="1" smtClean="0"/>
              <a:t>the</a:t>
            </a:r>
            <a:r>
              <a:rPr lang="es-CL" dirty="0" smtClean="0"/>
              <a:t> </a:t>
            </a:r>
            <a:r>
              <a:rPr lang="es-CL" dirty="0" err="1" smtClean="0"/>
              <a:t>last</a:t>
            </a:r>
            <a:r>
              <a:rPr lang="es-CL" dirty="0" smtClean="0"/>
              <a:t> </a:t>
            </a:r>
            <a:r>
              <a:rPr lang="es-CL" dirty="0" err="1" smtClean="0"/>
              <a:t>month</a:t>
            </a:r>
            <a:endParaRPr lang="es-CL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IE-0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52400" y="20955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 smtClean="0">
                <a:solidFill>
                  <a:schemeClr val="bg1"/>
                </a:solidFill>
              </a:rPr>
              <a:t>CTO of RCA</a:t>
            </a:r>
            <a:endParaRPr lang="es-C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94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-000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5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-000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52400" y="209550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 smtClean="0">
                <a:solidFill>
                  <a:schemeClr val="bg1"/>
                </a:solidFill>
              </a:rPr>
              <a:t>SVG to RCA</a:t>
            </a:r>
            <a:endParaRPr lang="es-C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73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-00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1771" y="20955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 smtClean="0">
                <a:solidFill>
                  <a:schemeClr val="bg1"/>
                </a:solidFill>
              </a:rPr>
              <a:t>SVG to </a:t>
            </a:r>
          </a:p>
          <a:p>
            <a:r>
              <a:rPr lang="es-CL" sz="2000" b="1" dirty="0" smtClean="0">
                <a:solidFill>
                  <a:schemeClr val="bg1"/>
                </a:solidFill>
              </a:rPr>
              <a:t>Diagonal </a:t>
            </a:r>
            <a:r>
              <a:rPr lang="es-CL" sz="2000" b="1" dirty="0" err="1" smtClean="0">
                <a:solidFill>
                  <a:schemeClr val="bg1"/>
                </a:solidFill>
              </a:rPr>
              <a:t>branch</a:t>
            </a:r>
            <a:endParaRPr lang="es-C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11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-00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28600" y="20955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 err="1" smtClean="0">
                <a:solidFill>
                  <a:schemeClr val="bg1"/>
                </a:solidFill>
              </a:rPr>
              <a:t>Atretic</a:t>
            </a:r>
            <a:endParaRPr lang="es-CL" sz="2000" b="1" dirty="0" smtClean="0">
              <a:solidFill>
                <a:schemeClr val="bg1"/>
              </a:solidFill>
            </a:endParaRPr>
          </a:p>
          <a:p>
            <a:r>
              <a:rPr lang="es-CL" sz="2000" b="1" dirty="0" smtClean="0">
                <a:solidFill>
                  <a:schemeClr val="bg1"/>
                </a:solidFill>
              </a:rPr>
              <a:t>LIMA to LAD</a:t>
            </a:r>
            <a:endParaRPr lang="es-C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90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 err="1"/>
              <a:t>Myocardial</a:t>
            </a:r>
            <a:r>
              <a:rPr lang="es-CL" dirty="0"/>
              <a:t> </a:t>
            </a:r>
            <a:r>
              <a:rPr lang="es-CL" dirty="0" err="1"/>
              <a:t>perfusion</a:t>
            </a:r>
            <a:r>
              <a:rPr lang="es-CL" dirty="0"/>
              <a:t> </a:t>
            </a:r>
            <a:r>
              <a:rPr lang="es-CL" dirty="0" smtClean="0"/>
              <a:t>SPECT</a:t>
            </a:r>
          </a:p>
          <a:p>
            <a:pPr lvl="1"/>
            <a:r>
              <a:rPr lang="es-CL" dirty="0" smtClean="0"/>
              <a:t>LVEF 55%</a:t>
            </a:r>
          </a:p>
          <a:p>
            <a:pPr lvl="1"/>
            <a:r>
              <a:rPr lang="en-US" dirty="0" smtClean="0"/>
              <a:t>Fixed defect </a:t>
            </a:r>
            <a:r>
              <a:rPr lang="en-US" dirty="0"/>
              <a:t>in the inferior wall </a:t>
            </a:r>
            <a:r>
              <a:rPr lang="en-US" dirty="0" smtClean="0"/>
              <a:t>(Prior MI)</a:t>
            </a:r>
          </a:p>
          <a:p>
            <a:pPr lvl="1"/>
            <a:r>
              <a:rPr lang="en-US" dirty="0" smtClean="0"/>
              <a:t>Large (25%) anterolateral reversible defect consistent with ischemia</a:t>
            </a:r>
          </a:p>
        </p:txBody>
      </p:sp>
    </p:spTree>
    <p:extLst>
      <p:ext uri="{BB962C8B-B14F-4D97-AF65-F5344CB8AC3E}">
        <p14:creationId xmlns:p14="http://schemas.microsoft.com/office/powerpoint/2010/main" val="166043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463</TotalTime>
  <Words>210</Words>
  <Application>Microsoft Office PowerPoint</Application>
  <PresentationFormat>Presentación en pantalla (16:9)</PresentationFormat>
  <Paragraphs>55</Paragraphs>
  <Slides>19</Slides>
  <Notes>1</Notes>
  <HiddenSlides>0</HiddenSlides>
  <MMClips>13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Arial</vt:lpstr>
      <vt:lpstr>Calibri</vt:lpstr>
      <vt:lpstr>TradeGothic</vt:lpstr>
      <vt:lpstr>Theme1</vt:lpstr>
      <vt:lpstr>Single PCI for complete revascularization after CABG graft failure </vt:lpstr>
      <vt:lpstr>Presentación de PowerPoint</vt:lpstr>
      <vt:lpstr>Case presentation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Case presentation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Take Home Messages</vt:lpstr>
    </vt:vector>
  </TitlesOfParts>
  <Company>MedStar Health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vxm133</dc:creator>
  <cp:lastModifiedBy>Arturo Giacaman</cp:lastModifiedBy>
  <cp:revision>55</cp:revision>
  <dcterms:created xsi:type="dcterms:W3CDTF">2015-01-08T17:01:57Z</dcterms:created>
  <dcterms:modified xsi:type="dcterms:W3CDTF">2018-12-15T23:43:00Z</dcterms:modified>
</cp:coreProperties>
</file>