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2" r:id="rId7"/>
    <p:sldId id="268" r:id="rId8"/>
    <p:sldId id="263" r:id="rId9"/>
    <p:sldId id="264" r:id="rId10"/>
    <p:sldId id="266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1" autoAdjust="0"/>
    <p:restoredTop sz="94206" autoAdjust="0"/>
  </p:normalViewPr>
  <p:slideViewPr>
    <p:cSldViewPr>
      <p:cViewPr varScale="1">
        <p:scale>
          <a:sx n="94" d="100"/>
          <a:sy n="94" d="100"/>
        </p:scale>
        <p:origin x="13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28388-7FDD-40EE-B967-196E828D45D9}" type="datetimeFigureOut">
              <a:rPr lang="en-US" smtClean="0"/>
              <a:t>12/15/2018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072DE3-9F25-4E41-A9DD-63FD15C9D6D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01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2DE3-9F25-4E41-A9DD-63FD15C9D6D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9367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2DE3-9F25-4E41-A9DD-63FD15C9D6D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63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Avanza</a:t>
            </a:r>
            <a:r>
              <a:rPr lang="en-US" baseline="0" dirty="0" smtClean="0"/>
              <a:t> Turnpike Spiral</a:t>
            </a:r>
          </a:p>
          <a:p>
            <a:r>
              <a:rPr lang="en-US" baseline="0" dirty="0" err="1" smtClean="0"/>
              <a:t>Apoyo</a:t>
            </a:r>
            <a:r>
              <a:rPr lang="en-US" baseline="0" dirty="0" smtClean="0"/>
              <a:t> posterior con </a:t>
            </a:r>
            <a:r>
              <a:rPr lang="en-US" baseline="0" dirty="0" err="1" smtClean="0"/>
              <a:t>Guidezila</a:t>
            </a:r>
            <a:r>
              <a:rPr lang="en-US" baseline="0" dirty="0" smtClean="0"/>
              <a:t> y se </a:t>
            </a:r>
            <a:r>
              <a:rPr lang="en-US" baseline="0" dirty="0" err="1" smtClean="0"/>
              <a:t>logran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cruzar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balones</a:t>
            </a:r>
            <a:endParaRPr lang="en-US" baseline="0" dirty="0" smtClean="0"/>
          </a:p>
          <a:p>
            <a:r>
              <a:rPr lang="en-US" baseline="0" dirty="0" smtClean="0"/>
              <a:t>IVUS 3.5 y 4</a:t>
            </a:r>
          </a:p>
          <a:p>
            <a:r>
              <a:rPr lang="en-US" baseline="0" dirty="0" smtClean="0"/>
              <a:t>Stent 3.5x48 y 4x18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2DE3-9F25-4E41-A9DD-63FD15C9D6D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8126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err="1" smtClean="0"/>
              <a:t>Apoyo</a:t>
            </a:r>
            <a:r>
              <a:rPr lang="en-US" baseline="0" dirty="0" smtClean="0"/>
              <a:t> posterior con </a:t>
            </a:r>
            <a:r>
              <a:rPr lang="en-US" baseline="0" dirty="0" err="1" smtClean="0"/>
              <a:t>Guidezila</a:t>
            </a:r>
            <a:r>
              <a:rPr lang="en-US" baseline="0" dirty="0" smtClean="0"/>
              <a:t> y se </a:t>
            </a:r>
            <a:r>
              <a:rPr lang="en-US" baseline="0" dirty="0" err="1" smtClean="0"/>
              <a:t>logran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cruzar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balones</a:t>
            </a:r>
            <a:endParaRPr lang="en-US" baseline="0" dirty="0" smtClean="0"/>
          </a:p>
          <a:p>
            <a:r>
              <a:rPr lang="en-US" baseline="0" dirty="0" smtClean="0"/>
              <a:t>IVUS 3.5 y 4</a:t>
            </a:r>
          </a:p>
          <a:p>
            <a:r>
              <a:rPr lang="en-US" baseline="0" dirty="0" smtClean="0"/>
              <a:t>Stent 3.5x48 y 4x18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2DE3-9F25-4E41-A9DD-63FD15C9D6D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693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2DE3-9F25-4E41-A9DD-63FD15C9D6D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5946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072DE3-9F25-4E41-A9DD-63FD15C9D6D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7678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C9F7-BB62-4FC8-A27C-9F846F1CBE3D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14D02-CC6A-4E13-8063-E7D2D92DA659}" type="datetimeFigureOut">
              <a:rPr lang="en-US" smtClean="0"/>
              <a:pPr/>
              <a:t>12/15/2018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94C9F7-BB62-4FC8-A27C-9F846F1CBE3D}" type="slidenum">
              <a:rPr lang="en-US" smtClean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Use of Turnpike Spiral for </a:t>
            </a:r>
            <a:r>
              <a:rPr lang="en-US" dirty="0" err="1" smtClean="0"/>
              <a:t>Uncrossable</a:t>
            </a:r>
            <a:r>
              <a:rPr lang="en-US" dirty="0" smtClean="0"/>
              <a:t> CTO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57250"/>
          </a:xfrm>
        </p:spPr>
        <p:txBody>
          <a:bodyPr/>
          <a:lstStyle/>
          <a:p>
            <a:r>
              <a:rPr lang="en-US" dirty="0" smtClean="0"/>
              <a:t>RCA CTO PCI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33730" y="1962150"/>
            <a:ext cx="3886200" cy="1600199"/>
          </a:xfrm>
        </p:spPr>
        <p:txBody>
          <a:bodyPr>
            <a:normAutofit fontScale="92500"/>
          </a:bodyPr>
          <a:lstStyle/>
          <a:p>
            <a:r>
              <a:rPr lang="en-US" sz="1600" dirty="0"/>
              <a:t>Using </a:t>
            </a:r>
            <a:r>
              <a:rPr lang="en-US" sz="1600" dirty="0" err="1"/>
              <a:t>Guidezilla</a:t>
            </a:r>
            <a:r>
              <a:rPr lang="en-US" sz="1600" dirty="0"/>
              <a:t> II, advance balloons (Emerge 1.20x12mm, empire 2x10mm and emerge 2.5x12mm</a:t>
            </a:r>
            <a:r>
              <a:rPr lang="en-US" sz="1600" dirty="0" smtClean="0"/>
              <a:t>)</a:t>
            </a:r>
          </a:p>
          <a:p>
            <a:r>
              <a:rPr lang="en-US" sz="1600" dirty="0" smtClean="0"/>
              <a:t>IVUS guided PCI (distal reference diameter 3.5mm, proximal 4.5mm)</a:t>
            </a:r>
          </a:p>
          <a:p>
            <a:r>
              <a:rPr lang="en-US" sz="1600" dirty="0" smtClean="0"/>
              <a:t>Deployed </a:t>
            </a:r>
            <a:r>
              <a:rPr lang="en-US" sz="1600" dirty="0" err="1" smtClean="0"/>
              <a:t>Symergy</a:t>
            </a:r>
            <a:r>
              <a:rPr lang="en-US" sz="1600" dirty="0" smtClean="0"/>
              <a:t> 3.5x48 and Onyx 4x18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50" y="666750"/>
            <a:ext cx="4171950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err="1" smtClean="0"/>
              <a:t>Uncrossable</a:t>
            </a:r>
            <a:r>
              <a:rPr lang="en-US" sz="2000" dirty="0" smtClean="0"/>
              <a:t> lesions have multiple approaches</a:t>
            </a:r>
          </a:p>
          <a:p>
            <a:pPr lvl="1"/>
            <a:r>
              <a:rPr lang="en-US" sz="1600" dirty="0" err="1" smtClean="0"/>
              <a:t>Grenadoplasty</a:t>
            </a:r>
            <a:endParaRPr lang="en-US" sz="1600" dirty="0" smtClean="0"/>
          </a:p>
          <a:p>
            <a:pPr lvl="1"/>
            <a:r>
              <a:rPr lang="en-US" sz="1600" dirty="0" smtClean="0"/>
              <a:t>Laser/ Rotational </a:t>
            </a:r>
            <a:r>
              <a:rPr lang="en-US" sz="1600" dirty="0" err="1" smtClean="0"/>
              <a:t>atherectomy</a:t>
            </a:r>
            <a:endParaRPr lang="en-US" sz="1600" dirty="0" smtClean="0"/>
          </a:p>
          <a:p>
            <a:pPr lvl="1"/>
            <a:r>
              <a:rPr lang="en-US" sz="1600" dirty="0" smtClean="0"/>
              <a:t>Anchoring balloon</a:t>
            </a:r>
          </a:p>
          <a:p>
            <a:pPr lvl="1"/>
            <a:endParaRPr lang="en-US" sz="1600" dirty="0" smtClean="0"/>
          </a:p>
          <a:p>
            <a:r>
              <a:rPr lang="en-US" sz="2000" dirty="0" smtClean="0"/>
              <a:t>We describe a simple technique using Turnpike Spiral </a:t>
            </a:r>
            <a:r>
              <a:rPr lang="en-US" sz="2000" dirty="0" err="1" smtClean="0"/>
              <a:t>microcatheter</a:t>
            </a:r>
            <a:r>
              <a:rPr lang="en-US" sz="2000" dirty="0" smtClean="0"/>
              <a:t> to cross the lesion (with clockwise rotation) and by pulling it back (without counter-clockwise rotation) the plaque is modified letting us advance balloons eventually </a:t>
            </a:r>
          </a:p>
          <a:p>
            <a:endParaRPr lang="en-US" sz="2000" dirty="0" smtClean="0"/>
          </a:p>
          <a:p>
            <a:endParaRPr lang="en-U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962150"/>
            <a:ext cx="3833812" cy="723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332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857250"/>
            <a:ext cx="7239000" cy="314325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Ulises Lopez, MD</a:t>
            </a:r>
          </a:p>
          <a:p>
            <a:pPr>
              <a:buNone/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 </a:t>
            </a:r>
          </a:p>
          <a:p>
            <a:pPr>
              <a:buNone/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radeGothic" pitchFamily="2" charset="0"/>
              </a:rPr>
              <a:t>I have no relevant financial relationships </a:t>
            </a: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radeGothic" pitchFamily="2" charset="0"/>
            </a:endParaRPr>
          </a:p>
          <a:p>
            <a:pPr>
              <a:buNone/>
            </a:pPr>
            <a:endParaRPr lang="en-US" sz="2000" dirty="0" smtClean="0">
              <a:solidFill>
                <a:schemeClr val="tx2"/>
              </a:solidFill>
              <a:latin typeface="TradeGothic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1241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70 year old male</a:t>
            </a:r>
            <a:endParaRPr lang="en-US" dirty="0"/>
          </a:p>
          <a:p>
            <a:r>
              <a:rPr lang="en-US" dirty="0" smtClean="0"/>
              <a:t>Previous medical history</a:t>
            </a:r>
          </a:p>
          <a:p>
            <a:pPr lvl="1"/>
            <a:r>
              <a:rPr lang="en-US" dirty="0" smtClean="0"/>
              <a:t>Systemic hypertension</a:t>
            </a:r>
          </a:p>
          <a:p>
            <a:pPr lvl="1"/>
            <a:r>
              <a:rPr lang="en-US" dirty="0" smtClean="0"/>
              <a:t>Inferior STEMI – 2014 - Medical management </a:t>
            </a:r>
          </a:p>
          <a:p>
            <a:r>
              <a:rPr lang="en-US" dirty="0" smtClean="0"/>
              <a:t>August 2018 Anterior STEMI – PPCI LAD</a:t>
            </a:r>
          </a:p>
          <a:p>
            <a:r>
              <a:rPr lang="en-US" dirty="0" smtClean="0"/>
              <a:t>A RCA CTO (JCTO Score 2) was noted 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LAD Primary PCI</a:t>
            </a:r>
            <a:endParaRPr lang="en-US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1" r="2771" b="7143"/>
          <a:stretch/>
        </p:blipFill>
        <p:spPr>
          <a:xfrm>
            <a:off x="381000" y="971551"/>
            <a:ext cx="3124201" cy="3046094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"/>
          <a:stretch/>
        </p:blipFill>
        <p:spPr>
          <a:xfrm>
            <a:off x="3586481" y="971551"/>
            <a:ext cx="3352800" cy="3038760"/>
          </a:xfrm>
          <a:prstGeom prst="rect">
            <a:avLst/>
          </a:prstGeom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7086600" y="1581150"/>
            <a:ext cx="2057400" cy="715888"/>
          </a:xfrm>
        </p:spPr>
        <p:txBody>
          <a:bodyPr>
            <a:normAutofit/>
          </a:bodyPr>
          <a:lstStyle/>
          <a:p>
            <a:r>
              <a:rPr lang="en-US" sz="1200" dirty="0" smtClean="0"/>
              <a:t>IVUS Guided</a:t>
            </a:r>
          </a:p>
          <a:p>
            <a:r>
              <a:rPr lang="en-US" sz="1200" dirty="0" err="1" smtClean="0"/>
              <a:t>Orsiro</a:t>
            </a:r>
            <a:r>
              <a:rPr lang="en-US" sz="1200" dirty="0" smtClean="0"/>
              <a:t> 3.5x</a:t>
            </a:r>
          </a:p>
        </p:txBody>
      </p:sp>
    </p:spTree>
    <p:extLst>
      <p:ext uri="{BB962C8B-B14F-4D97-AF65-F5344CB8AC3E}">
        <p14:creationId xmlns:p14="http://schemas.microsoft.com/office/powerpoint/2010/main" val="844899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71550"/>
            <a:ext cx="8229600" cy="339447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The patient was discharged home </a:t>
            </a:r>
          </a:p>
          <a:p>
            <a:r>
              <a:rPr lang="en-US" dirty="0" smtClean="0"/>
              <a:t>However, he was admitted twice in the last month due persistent angina (CCS III) despite anti </a:t>
            </a:r>
            <a:r>
              <a:rPr lang="en-US" dirty="0" err="1" smtClean="0"/>
              <a:t>anginals</a:t>
            </a:r>
            <a:r>
              <a:rPr lang="en-US" dirty="0" smtClean="0"/>
              <a:t> at full dose </a:t>
            </a:r>
            <a:endParaRPr lang="en-US" dirty="0"/>
          </a:p>
          <a:p>
            <a:r>
              <a:rPr lang="en-US" dirty="0" smtClean="0"/>
              <a:t>Stress echocardiogram positive for inferior ischemia</a:t>
            </a:r>
          </a:p>
          <a:p>
            <a:r>
              <a:rPr lang="en-US" dirty="0" smtClean="0"/>
              <a:t>Case assessed and accepted for RCA CTO PCI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61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0" y="27062"/>
            <a:ext cx="8229600" cy="857250"/>
          </a:xfrm>
        </p:spPr>
        <p:txBody>
          <a:bodyPr/>
          <a:lstStyle/>
          <a:p>
            <a:r>
              <a:rPr lang="en-US" dirty="0" smtClean="0"/>
              <a:t>RCA CTO PCI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331" y="3562350"/>
            <a:ext cx="8266042" cy="715888"/>
          </a:xfrm>
        </p:spPr>
        <p:txBody>
          <a:bodyPr>
            <a:normAutofit/>
          </a:bodyPr>
          <a:lstStyle/>
          <a:p>
            <a:r>
              <a:rPr lang="en-US" sz="1200" dirty="0" smtClean="0"/>
              <a:t>AL 1 8Fr Right Femoral</a:t>
            </a:r>
          </a:p>
          <a:p>
            <a:r>
              <a:rPr lang="en-US" sz="1200" dirty="0" smtClean="0"/>
              <a:t>Fighter 0.014 with Turnpike LP </a:t>
            </a:r>
          </a:p>
          <a:p>
            <a:r>
              <a:rPr lang="en-US" sz="1200" dirty="0" smtClean="0"/>
              <a:t>Lack of support and couldn’t cross the lesion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b="20901"/>
          <a:stretch/>
        </p:blipFill>
        <p:spPr>
          <a:xfrm>
            <a:off x="609600" y="720852"/>
            <a:ext cx="3887273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3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330" y="27062"/>
            <a:ext cx="8229600" cy="857250"/>
          </a:xfrm>
        </p:spPr>
        <p:txBody>
          <a:bodyPr/>
          <a:lstStyle/>
          <a:p>
            <a:r>
              <a:rPr lang="en-US" dirty="0" smtClean="0"/>
              <a:t>RCA CTO PCI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562350"/>
            <a:ext cx="3810000" cy="762000"/>
          </a:xfrm>
        </p:spPr>
        <p:txBody>
          <a:bodyPr>
            <a:normAutofit/>
          </a:bodyPr>
          <a:lstStyle/>
          <a:p>
            <a:r>
              <a:rPr lang="en-US" sz="1200" dirty="0"/>
              <a:t>Escalate to Pilot 200, crossing the </a:t>
            </a:r>
            <a:r>
              <a:rPr lang="en-US" sz="1200" dirty="0" smtClean="0"/>
              <a:t>lesion </a:t>
            </a:r>
          </a:p>
          <a:p>
            <a:r>
              <a:rPr lang="en-US" sz="1200" dirty="0" smtClean="0"/>
              <a:t>Could not advance the smallest balloons (</a:t>
            </a:r>
            <a:r>
              <a:rPr lang="en-US" sz="1200" dirty="0" err="1" smtClean="0"/>
              <a:t>Acrosstak</a:t>
            </a:r>
            <a:r>
              <a:rPr lang="en-US" sz="1200" dirty="0" smtClean="0"/>
              <a:t> 1.1x15mm and </a:t>
            </a:r>
            <a:r>
              <a:rPr lang="en-US" sz="1200" dirty="0" err="1" smtClean="0"/>
              <a:t>MiniTrek</a:t>
            </a:r>
            <a:r>
              <a:rPr lang="en-US" sz="1200" dirty="0" smtClean="0"/>
              <a:t> 1.2x12mm)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b="22899"/>
          <a:stretch/>
        </p:blipFill>
        <p:spPr>
          <a:xfrm>
            <a:off x="609600" y="666749"/>
            <a:ext cx="3810000" cy="2895601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520285" y="3550734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Samurai to side branch with </a:t>
            </a:r>
            <a:r>
              <a:rPr lang="en-US" sz="1200" dirty="0" smtClean="0"/>
              <a:t>anchoring balloon  </a:t>
            </a:r>
            <a:r>
              <a:rPr lang="en-US" sz="1200" dirty="0"/>
              <a:t>(2x10mm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Could not advance the smallest balloons (</a:t>
            </a:r>
            <a:r>
              <a:rPr lang="en-US" sz="1200" dirty="0" err="1"/>
              <a:t>Acrosstak</a:t>
            </a:r>
            <a:r>
              <a:rPr lang="en-US" sz="1200" dirty="0"/>
              <a:t> 1.1x15mm and </a:t>
            </a:r>
            <a:r>
              <a:rPr lang="en-US" sz="1200" dirty="0" err="1"/>
              <a:t>MiniTrek</a:t>
            </a:r>
            <a:r>
              <a:rPr lang="en-US" sz="1200" dirty="0"/>
              <a:t> 1.2x12mm</a:t>
            </a:r>
            <a:r>
              <a:rPr lang="en-US" sz="12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 smtClean="0"/>
              <a:t>Tried </a:t>
            </a:r>
            <a:r>
              <a:rPr lang="en-US" sz="1200" dirty="0" err="1" smtClean="0"/>
              <a:t>grenadoplasty</a:t>
            </a:r>
            <a:r>
              <a:rPr lang="en-US" sz="1200" dirty="0" smtClean="0"/>
              <a:t>, unsuccessful</a:t>
            </a: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4"/>
          <a:srcRect t="20439" b="1"/>
          <a:stretch/>
        </p:blipFill>
        <p:spPr>
          <a:xfrm>
            <a:off x="4605130" y="666751"/>
            <a:ext cx="4370859" cy="28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652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RCA CTO PCI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t="14873"/>
          <a:stretch/>
        </p:blipFill>
        <p:spPr>
          <a:xfrm>
            <a:off x="914400" y="1107119"/>
            <a:ext cx="4459962" cy="3048000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5638800" y="1861081"/>
            <a:ext cx="2743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Advanced Turnpike Spiral (clockwise) successfully through the lesion</a:t>
            </a:r>
          </a:p>
        </p:txBody>
      </p:sp>
    </p:spTree>
    <p:extLst>
      <p:ext uri="{BB962C8B-B14F-4D97-AF65-F5344CB8AC3E}">
        <p14:creationId xmlns:p14="http://schemas.microsoft.com/office/powerpoint/2010/main" val="321537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9050"/>
            <a:ext cx="8229600" cy="857250"/>
          </a:xfrm>
        </p:spPr>
        <p:txBody>
          <a:bodyPr/>
          <a:lstStyle/>
          <a:p>
            <a:r>
              <a:rPr lang="en-US" dirty="0" smtClean="0"/>
              <a:t>RCA CTO PCI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747705"/>
            <a:ext cx="3124200" cy="2396648"/>
          </a:xfrm>
        </p:spPr>
        <p:txBody>
          <a:bodyPr>
            <a:noAutofit/>
          </a:bodyPr>
          <a:lstStyle/>
          <a:p>
            <a:r>
              <a:rPr lang="en-US" sz="1600" dirty="0" smtClean="0"/>
              <a:t>Once crossed the lesion, pulled it back (without counterclockwise movement)</a:t>
            </a:r>
            <a:r>
              <a:rPr lang="en-US" sz="1600" dirty="0"/>
              <a:t> </a:t>
            </a:r>
            <a:r>
              <a:rPr lang="en-US" sz="1600" dirty="0" smtClean="0"/>
              <a:t>and repeated it twice, modifying the plaque</a:t>
            </a:r>
          </a:p>
          <a:p>
            <a:endParaRPr lang="en-US" sz="16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742950"/>
            <a:ext cx="38481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87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6457</TotalTime>
  <Words>338</Words>
  <Application>Microsoft Office PowerPoint</Application>
  <PresentationFormat>Presentación en pantalla (16:9)</PresentationFormat>
  <Paragraphs>57</Paragraphs>
  <Slides>11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5" baseType="lpstr">
      <vt:lpstr>Arial</vt:lpstr>
      <vt:lpstr>Calibri</vt:lpstr>
      <vt:lpstr>TradeGothic</vt:lpstr>
      <vt:lpstr>Theme1</vt:lpstr>
      <vt:lpstr>Use of Turnpike Spiral for Uncrossable CTO</vt:lpstr>
      <vt:lpstr>Presentación de PowerPoint</vt:lpstr>
      <vt:lpstr>Clinical Features</vt:lpstr>
      <vt:lpstr>LAD Primary PCI</vt:lpstr>
      <vt:lpstr>Follow Up</vt:lpstr>
      <vt:lpstr>RCA CTO PCI</vt:lpstr>
      <vt:lpstr>RCA CTO PCI</vt:lpstr>
      <vt:lpstr>RCA CTO PCI</vt:lpstr>
      <vt:lpstr>RCA CTO PCI</vt:lpstr>
      <vt:lpstr>RCA CTO PCI</vt:lpstr>
      <vt:lpstr>Take Home Messages</vt:lpstr>
    </vt:vector>
  </TitlesOfParts>
  <Company>MedStar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vxm133</dc:creator>
  <cp:lastModifiedBy>Ulises Lopez MD</cp:lastModifiedBy>
  <cp:revision>62</cp:revision>
  <dcterms:created xsi:type="dcterms:W3CDTF">2015-01-08T17:01:57Z</dcterms:created>
  <dcterms:modified xsi:type="dcterms:W3CDTF">2018-12-16T04:33:29Z</dcterms:modified>
</cp:coreProperties>
</file>