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changesInfos/changesInfo1.xml" ContentType="application/vnd.ms-powerpoint.changesinfo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484" r:id="rId3"/>
    <p:sldId id="488" r:id="rId4"/>
    <p:sldId id="508" r:id="rId5"/>
    <p:sldId id="496" r:id="rId6"/>
    <p:sldId id="497" r:id="rId7"/>
    <p:sldId id="503" r:id="rId8"/>
  </p:sldIdLst>
  <p:sldSz cx="9144000" cy="5143500" type="screen16x9"/>
  <p:notesSz cx="7086600" cy="93726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2" userDrawn="1">
          <p15:clr>
            <a:srgbClr val="A4A3A4"/>
          </p15:clr>
        </p15:guide>
        <p15:guide id="2" orient="horz" pos="492" userDrawn="1">
          <p15:clr>
            <a:srgbClr val="A4A3A4"/>
          </p15:clr>
        </p15:guide>
        <p15:guide id="3" pos="336" userDrawn="1">
          <p15:clr>
            <a:srgbClr val="A4A3A4"/>
          </p15:clr>
        </p15:guide>
        <p15:guide id="4" pos="5617" userDrawn="1">
          <p15:clr>
            <a:srgbClr val="A4A3A4"/>
          </p15:clr>
        </p15:guide>
        <p15:guide id="5" orient="horz" pos="4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5F6F"/>
    <a:srgbClr val="011D32"/>
    <a:srgbClr val="1D384C"/>
    <a:srgbClr val="002E4B"/>
    <a:srgbClr val="FEB91A"/>
    <a:srgbClr val="203864"/>
    <a:srgbClr val="002060"/>
    <a:srgbClr val="009999"/>
    <a:srgbClr val="315575"/>
    <a:srgbClr val="0A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0" autoAdjust="0"/>
    <p:restoredTop sz="87887" autoAdjust="0"/>
  </p:normalViewPr>
  <p:slideViewPr>
    <p:cSldViewPr snapToGrid="0">
      <p:cViewPr varScale="1">
        <p:scale>
          <a:sx n="132" d="100"/>
          <a:sy n="132" d="100"/>
        </p:scale>
        <p:origin x="1320" y="120"/>
      </p:cViewPr>
      <p:guideLst>
        <p:guide orient="horz" pos="252"/>
        <p:guide orient="horz" pos="492"/>
        <p:guide pos="336"/>
        <p:guide pos="5617"/>
        <p:guide orient="horz" pos="4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bo Yang" userId="c9057b82-e4bd-47f9-ba0a-ffd975ad937d" providerId="ADAL" clId="{FCD0C4AD-EAE0-47F2-BB73-323E111B1E62}"/>
    <pc:docChg chg="delSld">
      <pc:chgData name="Hongbo Yang" userId="c9057b82-e4bd-47f9-ba0a-ffd975ad937d" providerId="ADAL" clId="{FCD0C4AD-EAE0-47F2-BB73-323E111B1E62}" dt="2024-10-17T13:27:15.189" v="15" actId="47"/>
      <pc:docMkLst>
        <pc:docMk/>
      </pc:docMkLst>
      <pc:sldChg chg="del">
        <pc:chgData name="Hongbo Yang" userId="c9057b82-e4bd-47f9-ba0a-ffd975ad937d" providerId="ADAL" clId="{FCD0C4AD-EAE0-47F2-BB73-323E111B1E62}" dt="2024-10-17T13:26:09.881" v="0" actId="47"/>
        <pc:sldMkLst>
          <pc:docMk/>
          <pc:sldMk cId="0" sldId="436"/>
        </pc:sldMkLst>
      </pc:sldChg>
      <pc:sldChg chg="del">
        <pc:chgData name="Hongbo Yang" userId="c9057b82-e4bd-47f9-ba0a-ffd975ad937d" providerId="ADAL" clId="{FCD0C4AD-EAE0-47F2-BB73-323E111B1E62}" dt="2024-10-17T13:27:15.189" v="15" actId="47"/>
        <pc:sldMkLst>
          <pc:docMk/>
          <pc:sldMk cId="1609844428" sldId="485"/>
        </pc:sldMkLst>
      </pc:sldChg>
      <pc:sldChg chg="del">
        <pc:chgData name="Hongbo Yang" userId="c9057b82-e4bd-47f9-ba0a-ffd975ad937d" providerId="ADAL" clId="{FCD0C4AD-EAE0-47F2-BB73-323E111B1E62}" dt="2024-10-17T13:26:15.384" v="1" actId="47"/>
        <pc:sldMkLst>
          <pc:docMk/>
          <pc:sldMk cId="205253749" sldId="486"/>
        </pc:sldMkLst>
      </pc:sldChg>
      <pc:sldChg chg="del">
        <pc:chgData name="Hongbo Yang" userId="c9057b82-e4bd-47f9-ba0a-ffd975ad937d" providerId="ADAL" clId="{FCD0C4AD-EAE0-47F2-BB73-323E111B1E62}" dt="2024-10-17T13:26:16.568" v="2" actId="47"/>
        <pc:sldMkLst>
          <pc:docMk/>
          <pc:sldMk cId="3170665710" sldId="487"/>
        </pc:sldMkLst>
      </pc:sldChg>
      <pc:sldChg chg="del">
        <pc:chgData name="Hongbo Yang" userId="c9057b82-e4bd-47f9-ba0a-ffd975ad937d" providerId="ADAL" clId="{FCD0C4AD-EAE0-47F2-BB73-323E111B1E62}" dt="2024-10-17T13:26:21.037" v="3" actId="47"/>
        <pc:sldMkLst>
          <pc:docMk/>
          <pc:sldMk cId="1924387410" sldId="489"/>
        </pc:sldMkLst>
      </pc:sldChg>
      <pc:sldChg chg="del">
        <pc:chgData name="Hongbo Yang" userId="c9057b82-e4bd-47f9-ba0a-ffd975ad937d" providerId="ADAL" clId="{FCD0C4AD-EAE0-47F2-BB73-323E111B1E62}" dt="2024-10-17T13:26:25.188" v="4" actId="47"/>
        <pc:sldMkLst>
          <pc:docMk/>
          <pc:sldMk cId="140509953" sldId="491"/>
        </pc:sldMkLst>
      </pc:sldChg>
      <pc:sldChg chg="del">
        <pc:chgData name="Hongbo Yang" userId="c9057b82-e4bd-47f9-ba0a-ffd975ad937d" providerId="ADAL" clId="{FCD0C4AD-EAE0-47F2-BB73-323E111B1E62}" dt="2024-10-17T13:26:26.541" v="5" actId="47"/>
        <pc:sldMkLst>
          <pc:docMk/>
          <pc:sldMk cId="2456684094" sldId="493"/>
        </pc:sldMkLst>
      </pc:sldChg>
      <pc:sldChg chg="del">
        <pc:chgData name="Hongbo Yang" userId="c9057b82-e4bd-47f9-ba0a-ffd975ad937d" providerId="ADAL" clId="{FCD0C4AD-EAE0-47F2-BB73-323E111B1E62}" dt="2024-10-17T13:26:29.811" v="6" actId="47"/>
        <pc:sldMkLst>
          <pc:docMk/>
          <pc:sldMk cId="2084045583" sldId="494"/>
        </pc:sldMkLst>
      </pc:sldChg>
      <pc:sldChg chg="del">
        <pc:chgData name="Hongbo Yang" userId="c9057b82-e4bd-47f9-ba0a-ffd975ad937d" providerId="ADAL" clId="{FCD0C4AD-EAE0-47F2-BB73-323E111B1E62}" dt="2024-10-17T13:26:31.179" v="7" actId="47"/>
        <pc:sldMkLst>
          <pc:docMk/>
          <pc:sldMk cId="380909442" sldId="495"/>
        </pc:sldMkLst>
      </pc:sldChg>
      <pc:sldChg chg="del">
        <pc:chgData name="Hongbo Yang" userId="c9057b82-e4bd-47f9-ba0a-ffd975ad937d" providerId="ADAL" clId="{FCD0C4AD-EAE0-47F2-BB73-323E111B1E62}" dt="2024-10-17T13:26:51.235" v="8" actId="47"/>
        <pc:sldMkLst>
          <pc:docMk/>
          <pc:sldMk cId="1189508929" sldId="498"/>
        </pc:sldMkLst>
      </pc:sldChg>
      <pc:sldChg chg="del">
        <pc:chgData name="Hongbo Yang" userId="c9057b82-e4bd-47f9-ba0a-ffd975ad937d" providerId="ADAL" clId="{FCD0C4AD-EAE0-47F2-BB73-323E111B1E62}" dt="2024-10-17T13:27:01.688" v="13" actId="47"/>
        <pc:sldMkLst>
          <pc:docMk/>
          <pc:sldMk cId="1722398781" sldId="502"/>
        </pc:sldMkLst>
      </pc:sldChg>
      <pc:sldChg chg="del">
        <pc:chgData name="Hongbo Yang" userId="c9057b82-e4bd-47f9-ba0a-ffd975ad937d" providerId="ADAL" clId="{FCD0C4AD-EAE0-47F2-BB73-323E111B1E62}" dt="2024-10-17T13:27:03.006" v="14" actId="47"/>
        <pc:sldMkLst>
          <pc:docMk/>
          <pc:sldMk cId="1311966124" sldId="504"/>
        </pc:sldMkLst>
      </pc:sldChg>
      <pc:sldChg chg="del">
        <pc:chgData name="Hongbo Yang" userId="c9057b82-e4bd-47f9-ba0a-ffd975ad937d" providerId="ADAL" clId="{FCD0C4AD-EAE0-47F2-BB73-323E111B1E62}" dt="2024-10-17T13:27:00.176" v="12" actId="47"/>
        <pc:sldMkLst>
          <pc:docMk/>
          <pc:sldMk cId="596141410" sldId="505"/>
        </pc:sldMkLst>
      </pc:sldChg>
      <pc:sldChg chg="del">
        <pc:chgData name="Hongbo Yang" userId="c9057b82-e4bd-47f9-ba0a-ffd975ad937d" providerId="ADAL" clId="{FCD0C4AD-EAE0-47F2-BB73-323E111B1E62}" dt="2024-10-17T13:26:52.917" v="10" actId="47"/>
        <pc:sldMkLst>
          <pc:docMk/>
          <pc:sldMk cId="3563555464" sldId="506"/>
        </pc:sldMkLst>
      </pc:sldChg>
      <pc:sldChg chg="del">
        <pc:chgData name="Hongbo Yang" userId="c9057b82-e4bd-47f9-ba0a-ffd975ad937d" providerId="ADAL" clId="{FCD0C4AD-EAE0-47F2-BB73-323E111B1E62}" dt="2024-10-17T13:26:52.093" v="9" actId="47"/>
        <pc:sldMkLst>
          <pc:docMk/>
          <pc:sldMk cId="3701660427" sldId="510"/>
        </pc:sldMkLst>
      </pc:sldChg>
      <pc:sldChg chg="del">
        <pc:chgData name="Hongbo Yang" userId="c9057b82-e4bd-47f9-ba0a-ffd975ad937d" providerId="ADAL" clId="{FCD0C4AD-EAE0-47F2-BB73-323E111B1E62}" dt="2024-10-17T13:26:58.502" v="11" actId="47"/>
        <pc:sldMkLst>
          <pc:docMk/>
          <pc:sldMk cId="375855570" sldId="5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9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5B53D-890C-4F1C-A7AE-5151C79BAAF6}" type="slidenum">
              <a:rPr lang="zh-CN" altLang="en-US" smtClean="0"/>
              <a:t>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2959894"/>
            <a:ext cx="8185150" cy="709613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195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4" y="1056598"/>
            <a:ext cx="7589837" cy="484748"/>
          </a:xfrm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18160"/>
            <a:ext cx="8185150" cy="666750"/>
          </a:xfrm>
        </p:spPr>
        <p:txBody>
          <a:bodyPr anchorCtr="1"/>
          <a:lstStyle>
            <a:lvl1pPr marL="0" indent="0" algn="ctr">
              <a:buSzTx/>
              <a:buFontTx/>
              <a:buNone/>
              <a:defRPr sz="2500" i="1" baseline="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0DB5BB9-CF5A-5FC0-A0AC-CDF670E727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9" r="5071" b="37134"/>
          <a:stretch/>
        </p:blipFill>
        <p:spPr>
          <a:xfrm>
            <a:off x="0" y="12054"/>
            <a:ext cx="599774" cy="594851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91889F3F-FFC3-9279-1358-DD68B9136A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817" y="-4351"/>
            <a:ext cx="606122" cy="60281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7EE3069-9612-CDFC-0451-A8B2F317D2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93" t="15105" r="12670" b="11661"/>
          <a:stretch/>
        </p:blipFill>
        <p:spPr>
          <a:xfrm>
            <a:off x="8532909" y="8837"/>
            <a:ext cx="606121" cy="60281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 sz="2100" baseline="0"/>
            </a:lvl1pPr>
            <a:lvl2pPr>
              <a:buClrTx/>
              <a:defRPr sz="1800" baseline="0"/>
            </a:lvl2pPr>
            <a:lvl3pPr>
              <a:defRPr sz="1600" baseline="0"/>
            </a:lvl3pPr>
            <a:lvl4pPr>
              <a:defRPr sz="1400" baseline="0"/>
            </a:lvl4pPr>
            <a:lvl5pPr>
              <a:defRPr sz="1200" baseline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09663"/>
            <a:ext cx="3810000" cy="3086100"/>
          </a:xfrm>
        </p:spPr>
        <p:txBody>
          <a:bodyPr/>
          <a:lstStyle>
            <a:lvl1pPr>
              <a:buClrTx/>
              <a:defRPr sz="2100"/>
            </a:lvl1pPr>
            <a:lvl2pPr>
              <a:buClrTx/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9663"/>
            <a:ext cx="3810000" cy="3086100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100"/>
            </a:lvl1pPr>
            <a:lvl2pPr>
              <a:buClrTx/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Tx/>
              <a:defRPr sz="1800"/>
            </a:lvl1pPr>
            <a:lvl2pPr>
              <a:buClrTx/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ClrTx/>
              <a:defRPr sz="1800"/>
            </a:lvl1pPr>
            <a:lvl2pPr>
              <a:buClrTx/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4" y="116681"/>
            <a:ext cx="77692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9663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00" b="1" baseline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30000"/>
        </a:spcBef>
        <a:spcAft>
          <a:spcPct val="0"/>
        </a:spcAft>
        <a:buClrTx/>
        <a:buSzPct val="110000"/>
        <a:buChar char="•"/>
        <a:defRPr sz="2100" b="0" baseline="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30000"/>
        </a:spcBef>
        <a:spcAft>
          <a:spcPct val="0"/>
        </a:spcAft>
        <a:buClrTx/>
        <a:buSzPct val="70000"/>
        <a:buFont typeface="Wingdings 2" pitchFamily="18" charset="2"/>
        <a:buChar char="¡"/>
        <a:defRPr sz="1800" b="0" baseline="0">
          <a:solidFill>
            <a:schemeClr val="bg1"/>
          </a:solidFill>
          <a:latin typeface="+mn-lt"/>
        </a:defRPr>
      </a:lvl2pPr>
      <a:lvl3pPr marL="857250" indent="-171450" algn="l" rtl="0" eaLnBrk="0" fontAlgn="base" hangingPunct="0">
        <a:spcBef>
          <a:spcPct val="30000"/>
        </a:spcBef>
        <a:spcAft>
          <a:spcPct val="0"/>
        </a:spcAft>
        <a:buChar char="•"/>
        <a:defRPr sz="1600" b="0" baseline="0">
          <a:solidFill>
            <a:schemeClr val="bg1"/>
          </a:solidFill>
          <a:latin typeface="+mn-lt"/>
        </a:defRPr>
      </a:lvl3pPr>
      <a:lvl4pPr marL="1200150" indent="-171450" algn="l" rtl="0" eaLnBrk="0" fontAlgn="base" hangingPunct="0">
        <a:spcBef>
          <a:spcPct val="30000"/>
        </a:spcBef>
        <a:spcAft>
          <a:spcPct val="0"/>
        </a:spcAft>
        <a:buChar char="–"/>
        <a:defRPr sz="1400" b="0" baseline="0">
          <a:solidFill>
            <a:schemeClr val="bg1"/>
          </a:solidFill>
          <a:latin typeface="+mj-lt"/>
        </a:defRPr>
      </a:lvl4pPr>
      <a:lvl5pPr marL="1543050" indent="-171450" algn="l" rtl="0" eaLnBrk="0" fontAlgn="base" hangingPunct="0">
        <a:spcBef>
          <a:spcPct val="30000"/>
        </a:spcBef>
        <a:spcAft>
          <a:spcPct val="0"/>
        </a:spcAft>
        <a:buChar char="»"/>
        <a:defRPr sz="1200" b="0" baseline="0">
          <a:solidFill>
            <a:schemeClr val="bg1"/>
          </a:solidFill>
          <a:latin typeface="+mn-lt"/>
        </a:defRPr>
      </a:lvl5pPr>
      <a:lvl6pPr marL="18859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3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305526" y="1189247"/>
            <a:ext cx="8532948" cy="1151854"/>
          </a:xfrm>
        </p:spPr>
        <p:txBody>
          <a:bodyPr/>
          <a:lstStyle/>
          <a:p>
            <a:r>
              <a:rPr lang="en-US" altLang="zh-CN" sz="2700" dirty="0">
                <a:solidFill>
                  <a:schemeClr val="bg2"/>
                </a:solidFill>
              </a:rPr>
              <a:t>3-month versus 12-month DAPT after PCI with biodegradable polymer sirolimus TARGET-eluting coronary stent </a:t>
            </a:r>
            <a:endParaRPr lang="zh-CN" altLang="en-US" sz="2700" dirty="0">
              <a:solidFill>
                <a:schemeClr val="bg2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277634" y="3518448"/>
            <a:ext cx="7012730" cy="11881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1500" dirty="0" err="1">
                <a:latin typeface="+mj-lt"/>
                <a:ea typeface="华文仿宋" panose="02010600040101010101" charset="-122"/>
              </a:rPr>
              <a:t>Hongbo</a:t>
            </a:r>
            <a:r>
              <a:rPr lang="en-US" altLang="zh-CN" sz="1500" dirty="0">
                <a:latin typeface="+mj-lt"/>
                <a:ea typeface="华文仿宋" panose="02010600040101010101" charset="-122"/>
              </a:rPr>
              <a:t> </a:t>
            </a:r>
            <a:r>
              <a:rPr lang="en-US" altLang="zh-CN" sz="1500">
                <a:latin typeface="+mj-lt"/>
                <a:ea typeface="华文仿宋" panose="02010600040101010101" charset="-122"/>
              </a:rPr>
              <a:t>Yang M.D.</a:t>
            </a:r>
            <a:endParaRPr lang="en-US" altLang="zh-CN" sz="1500" dirty="0">
              <a:latin typeface="+mj-lt"/>
              <a:ea typeface="华文仿宋" panose="02010600040101010101" charset="-122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1500" dirty="0">
                <a:latin typeface="+mj-lt"/>
                <a:ea typeface="华文仿宋" panose="02010600040101010101" charset="-122"/>
              </a:rPr>
              <a:t>on behalf of </a:t>
            </a:r>
            <a:r>
              <a:rPr lang="en-US" altLang="zh-CN" sz="1500" dirty="0" err="1">
                <a:latin typeface="+mj-lt"/>
                <a:ea typeface="华文仿宋" panose="02010600040101010101" charset="-122"/>
              </a:rPr>
              <a:t>Junbo</a:t>
            </a:r>
            <a:r>
              <a:rPr lang="en-US" altLang="zh-CN" sz="1500" dirty="0">
                <a:latin typeface="+mj-lt"/>
                <a:ea typeface="华文仿宋" panose="02010600040101010101" charset="-122"/>
              </a:rPr>
              <a:t> Ge and the TARGET-DAPT Investigators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1500" dirty="0">
                <a:latin typeface="+mj-lt"/>
                <a:ea typeface="华文仿宋" panose="02010600040101010101" charset="-122"/>
              </a:rPr>
              <a:t> ClinicalTrials.gov number: NCT03008083</a:t>
            </a:r>
            <a:endParaRPr lang="zh-CN" altLang="en-US" sz="1500" dirty="0">
              <a:latin typeface="+mj-lt"/>
              <a:ea typeface="华文仿宋" panose="02010600040101010101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2101" y="0"/>
            <a:ext cx="5817939" cy="715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dist"/>
            <a:r>
              <a:rPr lang="en-US" altLang="zh-CN" sz="2100" dirty="0">
                <a:solidFill>
                  <a:schemeClr val="bg1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Department of Cardiology Zhongshan Hospital</a:t>
            </a:r>
          </a:p>
          <a:p>
            <a:pPr algn="dist"/>
            <a:r>
              <a:rPr lang="en-US" altLang="zh-CN" sz="2100" dirty="0">
                <a:solidFill>
                  <a:schemeClr val="bg1"/>
                </a:solidFill>
                <a:latin typeface="方正舒体" panose="02010601030101010101" pitchFamily="2" charset="-122"/>
                <a:ea typeface="方正舒体" panose="02010601030101010101" pitchFamily="2" charset="-122"/>
                <a:cs typeface="+mj-cs"/>
              </a:rPr>
              <a:t>Shanghai Institute of Cardiovascular Diseases</a:t>
            </a:r>
            <a:endParaRPr lang="zh-CN" altLang="en-US" sz="2100" dirty="0">
              <a:solidFill>
                <a:schemeClr val="bg1"/>
              </a:solidFill>
              <a:latin typeface="方正舒体" panose="02010601030101010101" pitchFamily="2" charset="-122"/>
              <a:ea typeface="方正舒体" panose="02010601030101010101" pitchFamily="2" charset="-122"/>
              <a:cs typeface="+mj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7623B03-332A-B1ED-F734-45C35F8E761E}"/>
              </a:ext>
            </a:extLst>
          </p:cNvPr>
          <p:cNvSpPr txBox="1"/>
          <p:nvPr/>
        </p:nvSpPr>
        <p:spPr>
          <a:xfrm>
            <a:off x="293973" y="2779178"/>
            <a:ext cx="8319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Principal Results From the Open-label, Non-inferiority TARGET-DAPT Trial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9264" y="116681"/>
            <a:ext cx="7769225" cy="566738"/>
          </a:xfrm>
        </p:spPr>
        <p:txBody>
          <a:bodyPr/>
          <a:lstStyle/>
          <a:p>
            <a:pPr algn="l"/>
            <a:r>
              <a:rPr lang="en-US" altLang="zh-CN" sz="3600" dirty="0"/>
              <a:t>Background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00810"/>
            <a:ext cx="8586954" cy="4225549"/>
          </a:xfrm>
        </p:spPr>
        <p:txBody>
          <a:bodyPr/>
          <a:lstStyle/>
          <a:p>
            <a:pPr>
              <a:buClrTx/>
            </a:pPr>
            <a:r>
              <a:rPr lang="en-US" altLang="zh-CN" sz="1950" dirty="0"/>
              <a:t>International guidelines currently recommend DAPT with aspirin plus P2Y</a:t>
            </a:r>
            <a:r>
              <a:rPr lang="en-US" altLang="zh-CN" sz="1950" baseline="-25000" dirty="0"/>
              <a:t>12</a:t>
            </a:r>
            <a:r>
              <a:rPr lang="en-US" altLang="zh-CN" sz="1950" dirty="0"/>
              <a:t> inhibitor for 6 months in patients with an CCS and 12 months for ACS treated with PCI to prevent MI and stent thrombosis </a:t>
            </a:r>
          </a:p>
          <a:p>
            <a:pPr>
              <a:buClrTx/>
            </a:pPr>
            <a:r>
              <a:rPr lang="en-US" altLang="zh-CN" sz="1950" dirty="0"/>
              <a:t>3-month DAPT followed 2</a:t>
            </a:r>
            <a:r>
              <a:rPr lang="en-US" altLang="zh-CN" sz="1950" baseline="30000" dirty="0"/>
              <a:t>nd</a:t>
            </a:r>
            <a:r>
              <a:rPr lang="en-US" altLang="zh-CN" sz="1950" dirty="0"/>
              <a:t>-generation </a:t>
            </a:r>
            <a:r>
              <a:rPr lang="en-US" altLang="zh-CN" sz="1950" dirty="0" err="1"/>
              <a:t>zotarolimus</a:t>
            </a:r>
            <a:r>
              <a:rPr lang="en-US" altLang="zh-CN" sz="1950" dirty="0"/>
              <a:t> DES with a durable polymer was non-inferior to 12-month DAPT. </a:t>
            </a:r>
          </a:p>
          <a:p>
            <a:pPr>
              <a:buClrTx/>
            </a:pPr>
            <a:r>
              <a:rPr lang="en-US" altLang="zh-CN" sz="1950" dirty="0"/>
              <a:t>OCT proved early healing and reendothelialization of the biodegradable-polymer drug-eluting </a:t>
            </a:r>
            <a:r>
              <a:rPr lang="en-US" altLang="zh-CN" sz="1950" dirty="0" err="1"/>
              <a:t>Firehawk</a:t>
            </a:r>
            <a:r>
              <a:rPr lang="en-US" altLang="zh-CN" sz="1950" dirty="0"/>
              <a:t> stent at 3 months post-procedure. </a:t>
            </a:r>
          </a:p>
          <a:p>
            <a:pPr>
              <a:buClrTx/>
            </a:pPr>
            <a:r>
              <a:rPr lang="en-US" altLang="zh-CN" sz="1950" dirty="0"/>
              <a:t>Limited data exist regarding 3-month DAPT after PCI with DES with biodegradable-polymer.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/>
              <a:t>Primary Endpoint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3122" y="818253"/>
            <a:ext cx="8586954" cy="3942438"/>
          </a:xfrm>
        </p:spPr>
        <p:txBody>
          <a:bodyPr/>
          <a:lstStyle/>
          <a:p>
            <a:r>
              <a:rPr lang="en-US" altLang="zh-CN" dirty="0">
                <a:solidFill>
                  <a:schemeClr val="bg1"/>
                </a:solidFill>
              </a:rPr>
              <a:t>Net adverse clinical and cerebral events (NACCE), at 18-month 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all-cause death 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myocardial infarction (MI) 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cerebral vascular accident (CVA) 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</a:rPr>
              <a:t>major bleeding assessed by Bleeding Academic Research Consortium (BARC) type 2, 3 or 5</a:t>
            </a:r>
          </a:p>
        </p:txBody>
      </p:sp>
    </p:spTree>
    <p:extLst>
      <p:ext uri="{BB962C8B-B14F-4D97-AF65-F5344CB8AC3E}">
        <p14:creationId xmlns:p14="http://schemas.microsoft.com/office/powerpoint/2010/main" val="218427181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867328" cy="857250"/>
          </a:xfrm>
        </p:spPr>
        <p:txBody>
          <a:bodyPr/>
          <a:lstStyle/>
          <a:p>
            <a:pPr algn="l"/>
            <a:r>
              <a:rPr lang="en-US" altLang="zh-CN" sz="3600" dirty="0"/>
              <a:t>Randomization &amp; Study Flowchart</a:t>
            </a:r>
            <a:endParaRPr lang="zh-CN" altLang="en-US" sz="3600" dirty="0"/>
          </a:p>
        </p:txBody>
      </p:sp>
      <p:pic>
        <p:nvPicPr>
          <p:cNvPr id="3" name="图片 2" descr="图示&#10;&#10;描述已自动生成">
            <a:extLst>
              <a:ext uri="{FF2B5EF4-FFF2-40B4-BE49-F238E27FC236}">
                <a16:creationId xmlns:a16="http://schemas.microsoft.com/office/drawing/2014/main" id="{C91F27BB-E677-DE5E-37C2-91A3320D4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29" y="801210"/>
            <a:ext cx="696092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3329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761041" cy="857250"/>
          </a:xfrm>
        </p:spPr>
        <p:txBody>
          <a:bodyPr/>
          <a:lstStyle/>
          <a:p>
            <a:pPr algn="l"/>
            <a:r>
              <a:rPr lang="en-US" altLang="zh-CN" sz="3600" dirty="0"/>
              <a:t>DAPT Adherence During Follow-up</a:t>
            </a:r>
            <a:endParaRPr lang="zh-CN" altLang="en-US" sz="1800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8D72DD1-C0D0-762C-AAC3-9094EDEA2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394" y="1063229"/>
            <a:ext cx="2754306" cy="33944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Adherence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endParaRPr lang="en-US" altLang="zh-CN" dirty="0">
              <a:solidFill>
                <a:schemeClr val="bg1"/>
              </a:solidFill>
            </a:endParaRPr>
          </a:p>
          <a:p>
            <a:endParaRPr lang="en-US" altLang="zh-CN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/>
              <a:t>71.0% </a:t>
            </a:r>
            <a:r>
              <a:rPr lang="en-US" dirty="0"/>
              <a:t>(868/ 1222) in 3-month DAPT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95.5% </a:t>
            </a:r>
            <a:r>
              <a:rPr lang="en-US" dirty="0"/>
              <a:t>(1168/1223</a:t>
            </a:r>
            <a:r>
              <a:rPr lang="en-US" dirty="0">
                <a:solidFill>
                  <a:schemeClr val="bg1"/>
                </a:solidFill>
              </a:rPr>
              <a:t>) in 12-month DAPT</a:t>
            </a:r>
          </a:p>
        </p:txBody>
      </p:sp>
      <p:pic>
        <p:nvPicPr>
          <p:cNvPr id="3" name="图片 2" descr="图表, 折线图&#10;&#10;描述已自动生成">
            <a:extLst>
              <a:ext uri="{FF2B5EF4-FFF2-40B4-BE49-F238E27FC236}">
                <a16:creationId xmlns:a16="http://schemas.microsoft.com/office/drawing/2014/main" id="{29010892-F31F-7AF2-7DAD-8B72E8F97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91" y="877701"/>
            <a:ext cx="5581503" cy="359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7916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0252"/>
            <a:ext cx="7715605" cy="857250"/>
          </a:xfrm>
        </p:spPr>
        <p:txBody>
          <a:bodyPr/>
          <a:lstStyle/>
          <a:p>
            <a:pPr algn="l"/>
            <a:r>
              <a:rPr lang="en-US" altLang="zh-CN" sz="3600" dirty="0"/>
              <a:t>Primary Endpoint: NACCE</a:t>
            </a:r>
            <a:endParaRPr lang="zh-CN" altLang="en-US" sz="18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690BB5-BBE0-685E-AFD9-8EE673C97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114" y="1200151"/>
            <a:ext cx="3088686" cy="339447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NACCE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3-month: 10.1%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12-month: 10.9%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Rate difference: 1.7%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Margin: 3.5%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P</a:t>
            </a:r>
            <a:r>
              <a:rPr lang="en-US" baseline="-25000" dirty="0" err="1">
                <a:solidFill>
                  <a:schemeClr val="bg1"/>
                </a:solidFill>
              </a:rPr>
              <a:t>non</a:t>
            </a:r>
            <a:r>
              <a:rPr lang="en-US" baseline="-25000" dirty="0">
                <a:solidFill>
                  <a:schemeClr val="bg1"/>
                </a:solidFill>
              </a:rPr>
              <a:t>-inferiority</a:t>
            </a:r>
            <a:r>
              <a:rPr lang="en-US" dirty="0">
                <a:solidFill>
                  <a:schemeClr val="bg1"/>
                </a:solidFill>
              </a:rPr>
              <a:t>=0.0003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92BA2DD-D959-B2E4-34A0-0054783A3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805591"/>
            <a:ext cx="5022558" cy="378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0653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dirty="0"/>
              <a:t>Conclusions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349" y="806894"/>
            <a:ext cx="8586954" cy="39424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The present results demonstrate that in patients who underwent PCI with </a:t>
            </a:r>
            <a:r>
              <a:rPr lang="en-US" altLang="zh-CN" dirty="0" err="1"/>
              <a:t>Firehawk</a:t>
            </a:r>
            <a:r>
              <a:rPr lang="en-US" altLang="zh-CN" dirty="0"/>
              <a:t> stent implantation, short-term (3-month) DAPT was noninferior to long-term (12-month) therapy in terms of all-cause death, myocardial infarction, cerebrovascular accident, and major bleeding</a:t>
            </a:r>
            <a:r>
              <a:rPr lang="en-US" altLang="zh-CN"/>
              <a:t>.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9732009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Custom 40">
      <a:dk1>
        <a:srgbClr val="000000"/>
      </a:dk1>
      <a:lt1>
        <a:srgbClr val="FFFFFF"/>
      </a:lt1>
      <a:dk2>
        <a:srgbClr val="1D384C"/>
      </a:dk2>
      <a:lt2>
        <a:srgbClr val="FEB91A"/>
      </a:lt2>
      <a:accent1>
        <a:srgbClr val="ED2937"/>
      </a:accent1>
      <a:accent2>
        <a:srgbClr val="6699FF"/>
      </a:accent2>
      <a:accent3>
        <a:srgbClr val="9A9A9C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i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ADD039-2B16-496B-BDF5-F4BF3A005622}"/>
</file>

<file path=customXml/itemProps2.xml><?xml version="1.0" encoding="utf-8"?>
<ds:datastoreItem xmlns:ds="http://schemas.openxmlformats.org/officeDocument/2006/customXml" ds:itemID="{D58F9C9D-EA8E-431F-9C39-28598C7D1BAB}"/>
</file>

<file path=customXml/itemProps3.xml><?xml version="1.0" encoding="utf-8"?>
<ds:datastoreItem xmlns:ds="http://schemas.openxmlformats.org/officeDocument/2006/customXml" ds:itemID="{9ED72E61-6BE9-4B8B-878C-60549A28783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5066</TotalTime>
  <Words>275</Words>
  <Application>Microsoft Office PowerPoint</Application>
  <PresentationFormat>On-screen Show (16:9)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方正舒体</vt:lpstr>
      <vt:lpstr>Wingdings 2</vt:lpstr>
      <vt:lpstr>CRF_2006_background</vt:lpstr>
      <vt:lpstr>3-month versus 12-month DAPT after PCI with biodegradable polymer sirolimus TARGET-eluting coronary stent </vt:lpstr>
      <vt:lpstr>Background</vt:lpstr>
      <vt:lpstr>Primary Endpoint</vt:lpstr>
      <vt:lpstr>Randomization &amp; Study Flowchart</vt:lpstr>
      <vt:lpstr>DAPT Adherence During Follow-up</vt:lpstr>
      <vt:lpstr>Primary Endpoint: NACCE</vt:lpstr>
      <vt:lpstr>Conclusions </vt:lpstr>
    </vt:vector>
  </TitlesOfParts>
  <Company>CRF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Rental End User</cp:lastModifiedBy>
  <cp:revision>296</cp:revision>
  <dcterms:created xsi:type="dcterms:W3CDTF">2015-03-17T14:58:49Z</dcterms:created>
  <dcterms:modified xsi:type="dcterms:W3CDTF">2024-10-27T12:15:13Z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</Properties>
</file>