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8" r:id="rId2"/>
    <p:sldMasterId id="2147483692" r:id="rId3"/>
  </p:sldMasterIdLst>
  <p:notesMasterIdLst>
    <p:notesMasterId r:id="rId24"/>
  </p:notesMasterIdLst>
  <p:handoutMasterIdLst>
    <p:handoutMasterId r:id="rId25"/>
  </p:handoutMasterIdLst>
  <p:sldIdLst>
    <p:sldId id="416" r:id="rId4"/>
    <p:sldId id="430" r:id="rId5"/>
    <p:sldId id="433" r:id="rId6"/>
    <p:sldId id="460" r:id="rId7"/>
    <p:sldId id="451" r:id="rId8"/>
    <p:sldId id="440" r:id="rId9"/>
    <p:sldId id="452" r:id="rId10"/>
    <p:sldId id="466" r:id="rId11"/>
    <p:sldId id="441" r:id="rId12"/>
    <p:sldId id="442" r:id="rId13"/>
    <p:sldId id="454" r:id="rId14"/>
    <p:sldId id="468" r:id="rId15"/>
    <p:sldId id="455" r:id="rId16"/>
    <p:sldId id="459" r:id="rId17"/>
    <p:sldId id="457" r:id="rId18"/>
    <p:sldId id="458" r:id="rId19"/>
    <p:sldId id="261" r:id="rId20"/>
    <p:sldId id="469" r:id="rId21"/>
    <p:sldId id="462" r:id="rId22"/>
    <p:sldId id="456" r:id="rId23"/>
  </p:sldIdLst>
  <p:sldSz cx="9144000" cy="5143500" type="screen16x9"/>
  <p:notesSz cx="7086600" cy="93726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D2604E-CF1F-8678-5B7E-B122D9D283B7}" name="Batlah Falah" initials="BF" userId="S::bfalah@crf.org::955898ba-1fb5-4f96-b543-88b5b5feaa08" providerId="AD"/>
  <p188:author id="{B6639078-D011-54F8-96C1-B5813799F470}" name="Olivier Bertrand" initials="OB" userId="S::OLBER9@ulaval.ca::dbe48fe1-696d-42c0-953a-ea0cde022c8e" providerId="AD"/>
  <p188:author id="{8EEF9390-2570-092A-E1BD-C3475C45B279}" name="Alexandra Popma" initials="AP" userId="S::apopma@crf.org::d3b4b133-6dc9-45fe-b732-624925770e4a" providerId="AD"/>
  <p188:author id="{38622594-E1AF-F930-8EBB-F9407FC477DF}" name="Michael Schonning" initials="MS" userId="S::mschonning@crf.org::4b7e51f0-24d0-4e54-8580-e7b60f6c13fc" providerId="AD"/>
  <p188:author id="{9EF8619B-F958-C4B3-016D-1F2A75852E33}" name="Glaw, Lydia" initials="GL" userId="S::Lydia.Glaw@fda.gov::be470a4a-931a-47a5-8931-3ccfacdd703e" providerId="AD"/>
  <p188:author id="{B5F897ED-F750-34B6-B989-D6DEB51C9D2B}" name="Maria Alu" initials="MA" userId="S::malu@crf.org::8fb395ae-3d64-4ef2-a2dc-58a3db1405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2937"/>
    <a:srgbClr val="5C8AE7"/>
    <a:srgbClr val="315575"/>
    <a:srgbClr val="011D32"/>
    <a:srgbClr val="006699"/>
    <a:srgbClr val="FEB91A"/>
    <a:srgbClr val="FF0000"/>
    <a:srgbClr val="006666"/>
    <a:srgbClr val="002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2" autoAdjust="0"/>
    <p:restoredTop sz="94398"/>
  </p:normalViewPr>
  <p:slideViewPr>
    <p:cSldViewPr snapToGrid="0">
      <p:cViewPr>
        <p:scale>
          <a:sx n="96" d="100"/>
          <a:sy n="96" d="100"/>
        </p:scale>
        <p:origin x="560" y="48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Alu" userId="8fb395ae-3d64-4ef2-a2dc-58a3db14058f" providerId="ADAL" clId="{8C18DACC-238E-49BD-B431-0E7466AFFC14}"/>
    <pc:docChg chg="undo custSel addSld delSld modSld">
      <pc:chgData name="Maria Alu" userId="8fb395ae-3d64-4ef2-a2dc-58a3db14058f" providerId="ADAL" clId="{8C18DACC-238E-49BD-B431-0E7466AFFC14}" dt="2024-10-29T14:46:06.848" v="190" actId="729"/>
      <pc:docMkLst>
        <pc:docMk/>
      </pc:docMkLst>
      <pc:sldChg chg="del">
        <pc:chgData name="Maria Alu" userId="8fb395ae-3d64-4ef2-a2dc-58a3db14058f" providerId="ADAL" clId="{8C18DACC-238E-49BD-B431-0E7466AFFC14}" dt="2024-10-29T14:40:51.437" v="0" actId="47"/>
        <pc:sldMkLst>
          <pc:docMk/>
          <pc:sldMk cId="680615537" sldId="439"/>
        </pc:sldMkLst>
      </pc:sldChg>
      <pc:sldChg chg="addSp delSp modSp add del mod modShow">
        <pc:chgData name="Maria Alu" userId="8fb395ae-3d64-4ef2-a2dc-58a3db14058f" providerId="ADAL" clId="{8C18DACC-238E-49BD-B431-0E7466AFFC14}" dt="2024-10-29T14:45:31.594" v="184" actId="729"/>
        <pc:sldMkLst>
          <pc:docMk/>
          <pc:sldMk cId="3452395726" sldId="440"/>
        </pc:sldMkLst>
        <pc:graphicFrameChg chg="add del modGraphic">
          <ac:chgData name="Maria Alu" userId="8fb395ae-3d64-4ef2-a2dc-58a3db14058f" providerId="ADAL" clId="{8C18DACC-238E-49BD-B431-0E7466AFFC14}" dt="2024-10-29T14:43:00.997" v="121" actId="27309"/>
          <ac:graphicFrameMkLst>
            <pc:docMk/>
            <pc:sldMk cId="3452395726" sldId="440"/>
            <ac:graphicFrameMk id="5" creationId="{9810A16E-BCCF-6884-F2DA-59E9BD9D7949}"/>
          </ac:graphicFrameMkLst>
        </pc:graphicFrameChg>
      </pc:sldChg>
      <pc:sldChg chg="mod modShow">
        <pc:chgData name="Maria Alu" userId="8fb395ae-3d64-4ef2-a2dc-58a3db14058f" providerId="ADAL" clId="{8C18DACC-238E-49BD-B431-0E7466AFFC14}" dt="2024-10-29T14:45:41.996" v="185" actId="729"/>
        <pc:sldMkLst>
          <pc:docMk/>
          <pc:sldMk cId="2578825059" sldId="442"/>
        </pc:sldMkLst>
      </pc:sldChg>
      <pc:sldChg chg="modNotesTx">
        <pc:chgData name="Maria Alu" userId="8fb395ae-3d64-4ef2-a2dc-58a3db14058f" providerId="ADAL" clId="{8C18DACC-238E-49BD-B431-0E7466AFFC14}" dt="2024-10-29T14:45:25.749" v="183" actId="20577"/>
        <pc:sldMkLst>
          <pc:docMk/>
          <pc:sldMk cId="3452737272" sldId="451"/>
        </pc:sldMkLst>
      </pc:sldChg>
      <pc:sldChg chg="mod modShow">
        <pc:chgData name="Maria Alu" userId="8fb395ae-3d64-4ef2-a2dc-58a3db14058f" providerId="ADAL" clId="{8C18DACC-238E-49BD-B431-0E7466AFFC14}" dt="2024-10-29T14:45:44.965" v="186" actId="729"/>
        <pc:sldMkLst>
          <pc:docMk/>
          <pc:sldMk cId="2602190411" sldId="454"/>
        </pc:sldMkLst>
      </pc:sldChg>
      <pc:sldChg chg="mod modShow">
        <pc:chgData name="Maria Alu" userId="8fb395ae-3d64-4ef2-a2dc-58a3db14058f" providerId="ADAL" clId="{8C18DACC-238E-49BD-B431-0E7466AFFC14}" dt="2024-10-29T14:45:58.334" v="189" actId="729"/>
        <pc:sldMkLst>
          <pc:docMk/>
          <pc:sldMk cId="2249159561" sldId="457"/>
        </pc:sldMkLst>
      </pc:sldChg>
      <pc:sldChg chg="add del mod modShow">
        <pc:chgData name="Maria Alu" userId="8fb395ae-3d64-4ef2-a2dc-58a3db14058f" providerId="ADAL" clId="{8C18DACC-238E-49BD-B431-0E7466AFFC14}" dt="2024-10-29T14:45:56.012" v="188" actId="729"/>
        <pc:sldMkLst>
          <pc:docMk/>
          <pc:sldMk cId="94176085" sldId="459"/>
        </pc:sldMkLst>
      </pc:sldChg>
      <pc:sldChg chg="del">
        <pc:chgData name="Maria Alu" userId="8fb395ae-3d64-4ef2-a2dc-58a3db14058f" providerId="ADAL" clId="{8C18DACC-238E-49BD-B431-0E7466AFFC14}" dt="2024-10-29T14:40:51.437" v="0" actId="47"/>
        <pc:sldMkLst>
          <pc:docMk/>
          <pc:sldMk cId="2540575119" sldId="463"/>
        </pc:sldMkLst>
      </pc:sldChg>
      <pc:sldChg chg="del">
        <pc:chgData name="Maria Alu" userId="8fb395ae-3d64-4ef2-a2dc-58a3db14058f" providerId="ADAL" clId="{8C18DACC-238E-49BD-B431-0E7466AFFC14}" dt="2024-10-29T14:40:53.856" v="1" actId="47"/>
        <pc:sldMkLst>
          <pc:docMk/>
          <pc:sldMk cId="1570586417" sldId="464"/>
        </pc:sldMkLst>
      </pc:sldChg>
      <pc:sldChg chg="mod modShow">
        <pc:chgData name="Maria Alu" userId="8fb395ae-3d64-4ef2-a2dc-58a3db14058f" providerId="ADAL" clId="{8C18DACC-238E-49BD-B431-0E7466AFFC14}" dt="2024-10-29T14:45:49.363" v="187" actId="729"/>
        <pc:sldMkLst>
          <pc:docMk/>
          <pc:sldMk cId="1287716105" sldId="468"/>
        </pc:sldMkLst>
      </pc:sldChg>
      <pc:sldChg chg="mod modShow">
        <pc:chgData name="Maria Alu" userId="8fb395ae-3d64-4ef2-a2dc-58a3db14058f" providerId="ADAL" clId="{8C18DACC-238E-49BD-B431-0E7466AFFC14}" dt="2024-10-29T14:46:06.848" v="190" actId="729"/>
        <pc:sldMkLst>
          <pc:docMk/>
          <pc:sldMk cId="1856905972" sldId="4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5A78E-7A75-41F7-A7EA-2038E6AD6D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4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6B38F-EC4A-4B53-8EF7-317A2392E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03E6FF-46BE-4FDC-873A-65694A840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398534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6B38F-EC4A-4B53-8EF7-317A2392E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03E6FF-46BE-4FDC-873A-65694A840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350976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/>
              <a:t>Key Inclusion: </a:t>
            </a:r>
            <a:r>
              <a:rPr lang="en-US" sz="1200" dirty="0"/>
              <a:t>Vessel diameter </a:t>
            </a:r>
            <a:r>
              <a:rPr lang="en-US" sz="12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of ≥2.25 mm to ≤4.0 mm, Lesion length &lt;44 mm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Key Exclusions: </a:t>
            </a:r>
            <a:r>
              <a:rPr lang="en-US" dirty="0"/>
              <a:t>STEMI or any PCI within 24 hours, cardiogenic </a:t>
            </a:r>
            <a:r>
              <a:rPr lang="en-US"/>
              <a:t>shock,  </a:t>
            </a:r>
            <a:r>
              <a:rPr lang="en-US" dirty="0"/>
              <a:t>LVEF &lt;30</a:t>
            </a:r>
            <a:r>
              <a:rPr lang="en-US"/>
              <a:t>, </a:t>
            </a:r>
            <a:endParaRPr lang="en-US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0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6B38F-EC4A-4B53-8EF7-317A2392E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03E6FF-46BE-4FDC-873A-65694A840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69593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6B38F-EC4A-4B53-8EF7-317A2392E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03E6FF-46BE-4FDC-873A-65694A840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202820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6B38F-EC4A-4B53-8EF7-317A2392E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03E6FF-46BE-4FDC-873A-65694A840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266593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7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5770" y="2251710"/>
            <a:ext cx="8171470" cy="2057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b="1">
                <a:latin typeface="Arial"/>
                <a:cs typeface="Arial"/>
              </a:defRPr>
            </a:lvl2pPr>
            <a:lvl3pPr marL="514350" indent="0">
              <a:buNone/>
              <a:defRPr b="1">
                <a:latin typeface="Arial"/>
                <a:cs typeface="Arial"/>
              </a:defRPr>
            </a:lvl3pPr>
            <a:lvl4pPr marL="771525" indent="0">
              <a:buNone/>
              <a:defRPr b="1">
                <a:latin typeface="Arial"/>
                <a:cs typeface="Arial"/>
              </a:defRPr>
            </a:lvl4pPr>
            <a:lvl5pPr marL="10287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33677"/>
            <a:ext cx="8172147" cy="380873"/>
          </a:xfrm>
        </p:spPr>
        <p:txBody>
          <a:bodyPr/>
          <a:lstStyle>
            <a:lvl1pPr>
              <a:lnSpc>
                <a:spcPct val="100000"/>
              </a:lnSpc>
              <a:defRPr sz="3600" baseline="0">
                <a:solidFill>
                  <a:schemeClr val="bg2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639F0F7-B6A2-134A-84D6-28C74C31F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628" y="2594610"/>
            <a:ext cx="8171470" cy="2057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chemeClr val="bg2"/>
                </a:solidFill>
                <a:latin typeface="Arial" panose="020B0604020202020204" pitchFamily="34" charset="0"/>
                <a:cs typeface="Arial"/>
              </a:defRPr>
            </a:lvl1pPr>
            <a:lvl2pPr marL="257175" indent="0">
              <a:buNone/>
              <a:defRPr b="1">
                <a:latin typeface="Arial"/>
                <a:cs typeface="Arial"/>
              </a:defRPr>
            </a:lvl2pPr>
            <a:lvl3pPr marL="514350" indent="0">
              <a:buNone/>
              <a:defRPr b="1">
                <a:latin typeface="Arial"/>
                <a:cs typeface="Arial"/>
              </a:defRPr>
            </a:lvl3pPr>
            <a:lvl4pPr marL="771525" indent="0">
              <a:buNone/>
              <a:defRPr b="1">
                <a:latin typeface="Arial"/>
                <a:cs typeface="Arial"/>
              </a:defRPr>
            </a:lvl4pPr>
            <a:lvl5pPr marL="10287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B1481-E1B5-7642-B608-A776DE1A4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41" y="4305203"/>
            <a:ext cx="4154366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17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D524A9E-B306-5E46-98CD-D906F89F01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9144000" cy="26317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F87A6-A280-FA4B-9E06-EA5E8C554BB0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AB4E21DD-A4D7-4643-80F7-739851F26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4329168"/>
            <a:ext cx="4114800" cy="299982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C30ADB-0272-764D-8129-4CD4C33A4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3497622"/>
            <a:ext cx="8171470" cy="2057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b="1">
                <a:latin typeface="Arial"/>
                <a:cs typeface="Arial"/>
              </a:defRPr>
            </a:lvl2pPr>
            <a:lvl3pPr marL="514350" indent="0">
              <a:buNone/>
              <a:defRPr b="1">
                <a:latin typeface="Arial"/>
                <a:cs typeface="Arial"/>
              </a:defRPr>
            </a:lvl3pPr>
            <a:lvl4pPr marL="771525" indent="0">
              <a:buNone/>
              <a:defRPr b="1">
                <a:latin typeface="Arial"/>
                <a:cs typeface="Arial"/>
              </a:defRPr>
            </a:lvl4pPr>
            <a:lvl5pPr marL="10287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32B27C2-7468-CA48-BBE2-03D15C938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353" y="2967273"/>
            <a:ext cx="8172147" cy="380873"/>
          </a:xfrm>
        </p:spPr>
        <p:txBody>
          <a:bodyPr/>
          <a:lstStyle>
            <a:lvl1pPr>
              <a:lnSpc>
                <a:spcPct val="100000"/>
              </a:lnSpc>
              <a:defRPr sz="3600" baseline="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695E12F-DFE3-ED48-A11A-378A21155C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050" y="3840522"/>
            <a:ext cx="8171470" cy="2057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FFFFFF"/>
                </a:solidFill>
                <a:latin typeface="Arial" panose="020B0604020202020204" pitchFamily="34" charset="0"/>
                <a:cs typeface="Arial"/>
              </a:defRPr>
            </a:lvl1pPr>
            <a:lvl2pPr marL="257175" indent="0">
              <a:buNone/>
              <a:defRPr b="1">
                <a:latin typeface="Arial"/>
                <a:cs typeface="Arial"/>
              </a:defRPr>
            </a:lvl2pPr>
            <a:lvl3pPr marL="514350" indent="0">
              <a:buNone/>
              <a:defRPr b="1">
                <a:latin typeface="Arial"/>
                <a:cs typeface="Arial"/>
              </a:defRPr>
            </a:lvl3pPr>
            <a:lvl4pPr marL="771525" indent="0">
              <a:buNone/>
              <a:defRPr b="1">
                <a:latin typeface="Arial"/>
                <a:cs typeface="Arial"/>
              </a:defRPr>
            </a:lvl4pPr>
            <a:lvl5pPr marL="10287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942030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51185" y="857250"/>
            <a:ext cx="8121316" cy="3657600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349760"/>
            <a:ext cx="8121315" cy="380873"/>
          </a:xfrm>
        </p:spPr>
        <p:txBody>
          <a:bodyPr/>
          <a:lstStyle>
            <a:lvl1pPr>
              <a:defRPr sz="2700">
                <a:solidFill>
                  <a:schemeClr val="tx2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700759-2717-AD40-9814-CA77C6E9D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25E7-0BCD-FA4A-B64F-9E36BFFE7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03B98-4473-4845-B33B-93D1EB0BF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7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51185" y="1258187"/>
            <a:ext cx="8121316" cy="3256663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349760"/>
            <a:ext cx="8121315" cy="380873"/>
          </a:xfrm>
        </p:spPr>
        <p:txBody>
          <a:bodyPr/>
          <a:lstStyle>
            <a:lvl1pPr>
              <a:defRPr sz="2700">
                <a:solidFill>
                  <a:schemeClr val="tx2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700759-2717-AD40-9814-CA77C6E9D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25E7-0BCD-FA4A-B64F-9E36BFFE7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03B98-4473-4845-B33B-93D1EB0BF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0793-E1F7-4143-8EEE-B1FF00AA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248" y="857250"/>
            <a:ext cx="8121253" cy="274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794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349760"/>
            <a:ext cx="8121315" cy="380873"/>
          </a:xfrm>
        </p:spPr>
        <p:txBody>
          <a:bodyPr/>
          <a:lstStyle>
            <a:lvl1pPr>
              <a:defRPr sz="2700">
                <a:solidFill>
                  <a:schemeClr val="tx2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700759-2717-AD40-9814-CA77C6E9D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25E7-0BCD-FA4A-B64F-9E36BFFE7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03B98-4473-4845-B33B-93D1EB0BF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7FAE46-5523-A449-BBC9-B01DE2E34319}"/>
              </a:ext>
            </a:extLst>
          </p:cNvPr>
          <p:cNvSpPr/>
          <p:nvPr userDrawn="1"/>
        </p:nvSpPr>
        <p:spPr>
          <a:xfrm>
            <a:off x="0" y="787782"/>
            <a:ext cx="9144000" cy="10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60C22-5402-1741-9ACA-7B960AF53E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966" y="1016382"/>
            <a:ext cx="8121253" cy="571500"/>
          </a:xfrm>
        </p:spPr>
        <p:txBody>
          <a:bodyPr anchor="ctr"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3A0CFA-19B1-E741-9C2C-F4F262C3C6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966" y="1949466"/>
            <a:ext cx="8121253" cy="27551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45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741FB7F-4339-CE40-88F6-F6B2A9B7393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4E7F-45AD-DE46-9B52-3C1C3176B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612E1-61AF-F141-B4E6-86D0A4A8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C622F-487B-E241-B84C-53A83BDC9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" y="1743075"/>
            <a:ext cx="8572500" cy="1657350"/>
          </a:xfrm>
        </p:spPr>
        <p:txBody>
          <a:bodyPr anchor="ctr"/>
          <a:lstStyle>
            <a:lvl1pPr>
              <a:defRPr sz="6000">
                <a:latin typeface="YaleNew" panose="02000602050000020003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730582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349760"/>
            <a:ext cx="8121315" cy="380873"/>
          </a:xfrm>
        </p:spPr>
        <p:txBody>
          <a:bodyPr/>
          <a:lstStyle>
            <a:lvl1pPr>
              <a:defRPr sz="2700">
                <a:solidFill>
                  <a:schemeClr val="tx2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700759-2717-AD40-9814-CA77C6E9D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25E7-0BCD-FA4A-B64F-9E36BFFE7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03B98-4473-4845-B33B-93D1EB0BF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0793-E1F7-4143-8EEE-B1FF00AA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248" y="857250"/>
            <a:ext cx="8121253" cy="274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3FC3-5296-964B-AD6E-84BADB8C2A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0" y="1257300"/>
            <a:ext cx="4000500" cy="3429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5A66AA7-1DC7-CD42-AA8F-4303706B46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122" y="1257300"/>
            <a:ext cx="4000500" cy="3429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819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51185" y="857250"/>
            <a:ext cx="8121316" cy="3600450"/>
          </a:xfrm>
        </p:spPr>
        <p:txBody>
          <a:bodyPr/>
          <a:lstStyle>
            <a:lvl1pPr marL="160735" indent="-160735">
              <a:buFont typeface="Arial" panose="020B0604020202020204" pitchFamily="34" charset="0"/>
              <a:buChar char="•"/>
              <a:defRPr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349760"/>
            <a:ext cx="8121315" cy="380873"/>
          </a:xfrm>
        </p:spPr>
        <p:txBody>
          <a:bodyPr/>
          <a:lstStyle>
            <a:lvl1pPr>
              <a:defRPr sz="2700">
                <a:solidFill>
                  <a:schemeClr val="tx2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B60CCC-B084-C348-9BCD-BBA56EC3E4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CCF5-4884-6E4B-9EA1-561DD01E3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614B9-0AF3-6C44-B9DE-33D82E751E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46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oran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8" y="857250"/>
            <a:ext cx="8172147" cy="32232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b="1">
                <a:latin typeface="Arial"/>
                <a:cs typeface="Arial"/>
              </a:defRPr>
            </a:lvl2pPr>
            <a:lvl3pPr marL="685783" indent="0">
              <a:buNone/>
              <a:defRPr b="1">
                <a:latin typeface="Arial"/>
                <a:cs typeface="Arial"/>
              </a:defRPr>
            </a:lvl3pPr>
            <a:lvl4pPr marL="1028675" indent="0">
              <a:buNone/>
              <a:defRPr b="1">
                <a:latin typeface="Arial"/>
                <a:cs typeface="Arial"/>
              </a:defRPr>
            </a:lvl4pPr>
            <a:lvl5pPr marL="1371566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1277540"/>
            <a:ext cx="8172450" cy="305648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19CF1-2C68-2742-9BFE-3F6D9C400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3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blue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8" y="857250"/>
            <a:ext cx="8172147" cy="32232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b="1">
                <a:latin typeface="Arial"/>
                <a:cs typeface="Arial"/>
              </a:defRPr>
            </a:lvl2pPr>
            <a:lvl3pPr marL="685783" indent="0">
              <a:buNone/>
              <a:defRPr b="1">
                <a:latin typeface="Arial"/>
                <a:cs typeface="Arial"/>
              </a:defRPr>
            </a:lvl3pPr>
            <a:lvl4pPr marL="1028675" indent="0">
              <a:buNone/>
              <a:defRPr b="1">
                <a:latin typeface="Arial"/>
                <a:cs typeface="Arial"/>
              </a:defRPr>
            </a:lvl4pPr>
            <a:lvl5pPr marL="1371566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1277540"/>
            <a:ext cx="8172450" cy="3056481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1488" indent="-214313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altLang="en-US" dirty="0"/>
              <a:t>Bullet</a:t>
            </a:r>
          </a:p>
          <a:p>
            <a:pPr lvl="1"/>
            <a:r>
              <a:rPr lang="en-US" altLang="en-US" dirty="0"/>
              <a:t>Sub-bullet</a:t>
            </a:r>
          </a:p>
          <a:p>
            <a:pPr lvl="2"/>
            <a:r>
              <a:rPr lang="en-US" altLang="en-US" dirty="0"/>
              <a:t>Sub-bullet</a:t>
            </a:r>
          </a:p>
          <a:p>
            <a:pPr lvl="3"/>
            <a:r>
              <a:rPr lang="en-US" altLang="en-US" dirty="0"/>
              <a:t>Sub-bullet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0B471-FCF1-314A-8DFB-FC3CF43C3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blue SUBTITLE an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9" y="857250"/>
            <a:ext cx="4106710" cy="32232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b="1">
                <a:latin typeface="Arial"/>
                <a:cs typeface="Arial"/>
              </a:defRPr>
            </a:lvl2pPr>
            <a:lvl3pPr marL="685783" indent="0">
              <a:buNone/>
              <a:defRPr b="1">
                <a:latin typeface="Arial"/>
                <a:cs typeface="Arial"/>
              </a:defRPr>
            </a:lvl3pPr>
            <a:lvl4pPr marL="1028675" indent="0">
              <a:buNone/>
              <a:defRPr b="1">
                <a:latin typeface="Arial"/>
                <a:cs typeface="Arial"/>
              </a:defRPr>
            </a:lvl4pPr>
            <a:lvl5pPr marL="1371566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138" y="350044"/>
            <a:ext cx="4106862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1277540"/>
            <a:ext cx="4106862" cy="298105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69B0B1-812C-844D-9925-F70677E515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E4C2E-2AD7-C64E-9C07-697C8CB09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66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- with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138" y="350044"/>
            <a:ext cx="4106862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914400"/>
            <a:ext cx="4106862" cy="37147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4629150" y="0"/>
            <a:ext cx="4572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823BE-1FEC-6F46-8534-3C85C97C0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66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 with 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9" y="857250"/>
            <a:ext cx="4106710" cy="32232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b="1">
                <a:latin typeface="Arial"/>
                <a:cs typeface="Arial"/>
              </a:defRPr>
            </a:lvl2pPr>
            <a:lvl3pPr marL="685783" indent="0">
              <a:buNone/>
              <a:defRPr b="1">
                <a:latin typeface="Arial"/>
                <a:cs typeface="Arial"/>
              </a:defRPr>
            </a:lvl3pPr>
            <a:lvl4pPr marL="1028675" indent="0">
              <a:buNone/>
              <a:defRPr b="1">
                <a:latin typeface="Arial"/>
                <a:cs typeface="Arial"/>
              </a:defRPr>
            </a:lvl4pPr>
            <a:lvl5pPr marL="1371566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138" y="350044"/>
            <a:ext cx="4106862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1277540"/>
            <a:ext cx="4106862" cy="298105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462915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4DD89-16C8-1E49-B2DA-227E90698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75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 blue subtitle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9" y="857250"/>
            <a:ext cx="4106710" cy="32232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b="1">
                <a:latin typeface="Arial"/>
                <a:cs typeface="Arial"/>
              </a:defRPr>
            </a:lvl2pPr>
            <a:lvl3pPr marL="685783" indent="0">
              <a:buNone/>
              <a:defRPr b="1">
                <a:latin typeface="Arial"/>
                <a:cs typeface="Arial"/>
              </a:defRPr>
            </a:lvl3pPr>
            <a:lvl4pPr marL="1028675" indent="0">
              <a:buNone/>
              <a:defRPr b="1">
                <a:latin typeface="Arial"/>
                <a:cs typeface="Arial"/>
              </a:defRPr>
            </a:lvl4pPr>
            <a:lvl5pPr marL="1371566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138" y="350044"/>
            <a:ext cx="4106862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1277540"/>
            <a:ext cx="4106862" cy="298105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4629150" y="0"/>
            <a:ext cx="4572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823BE-1FEC-6F46-8534-3C85C97C0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38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- with 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4629150" y="0"/>
            <a:ext cx="4572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138" y="350044"/>
            <a:ext cx="4106862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823BE-1FEC-6F46-8534-3C85C97C0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861719" y="731044"/>
            <a:ext cx="4106862" cy="401240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894DDC1-84FF-EE40-A217-B9E305079F86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65535" y="731044"/>
            <a:ext cx="4106465" cy="40124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0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- grey block w photo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92B01F2-5ECA-4C44-B61B-55D5DF47E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767263"/>
            <a:ext cx="1914754" cy="1371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-75993" y="10633"/>
            <a:ext cx="4667929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5138" y="800100"/>
            <a:ext cx="3706812" cy="365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C44FC9-0D96-E247-B211-F8396F8E9D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98171" y="0"/>
            <a:ext cx="4545829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087E51-EF17-4D46-BA79-FF4340AF7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88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349760"/>
            <a:ext cx="4235114" cy="380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700759-2717-AD40-9814-CA77C6E9D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5E291B8-A057-0942-BB86-80926689A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28" y="4807458"/>
            <a:ext cx="1975492" cy="14401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C65D9-87AD-A847-8626-7EA1F0CC8F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600" y="0"/>
            <a:ext cx="43434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18EBAF-6748-534E-B6F6-2CFDB7BFCA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138" y="1277540"/>
            <a:ext cx="4106862" cy="298105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84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- with blu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8BC2-EA92-8546-B889-F3A835E4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660BE-476D-F94B-A6A5-B6EF8460D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5F3A-9EB0-004F-8466-36A321E6E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4D4E49-BC50-6B44-ADC4-5B983089E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1" y="857251"/>
            <a:ext cx="5284787" cy="311791"/>
          </a:xfrm>
        </p:spPr>
        <p:txBody>
          <a:bodyPr anchor="ctr"/>
          <a:lstStyle>
            <a:lvl1pPr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BF4D3B4-098D-3445-96AB-6DB6760E303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352799" y="1316029"/>
            <a:ext cx="5284789" cy="3255971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F77CD-DE2C-6C46-B3BD-5480D5AA88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138" y="857250"/>
            <a:ext cx="2743200" cy="3714750"/>
          </a:xfrm>
        </p:spPr>
        <p:txBody>
          <a:bodyPr/>
          <a:lstStyle/>
          <a:p>
            <a:r>
              <a:rPr lang="en-US" dirty="0"/>
              <a:t>Headshot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7186DF-F24F-D449-8B86-A8106A2B4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52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8BC2-EA92-8546-B889-F3A835E4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660BE-476D-F94B-A6A5-B6EF8460D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5F3A-9EB0-004F-8466-36A321E6E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4D4E49-BC50-6B44-ADC4-5B983089E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644" y="3028951"/>
            <a:ext cx="1836294" cy="311791"/>
          </a:xfrm>
        </p:spPr>
        <p:txBody>
          <a:bodyPr anchor="ctr"/>
          <a:lstStyle>
            <a:lvl1pPr>
              <a:defRPr sz="105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BF4D3B4-098D-3445-96AB-6DB6760E303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57645" y="3486152"/>
            <a:ext cx="1836295" cy="1132832"/>
          </a:xfrm>
        </p:spPr>
        <p:txBody>
          <a:bodyPr/>
          <a:lstStyle>
            <a:lvl1pPr marL="0" indent="0">
              <a:buFontTx/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F77CD-DE2C-6C46-B3BD-5480D5AA88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391" y="857250"/>
            <a:ext cx="1828800" cy="2057400"/>
          </a:xfrm>
        </p:spPr>
        <p:txBody>
          <a:bodyPr/>
          <a:lstStyle/>
          <a:p>
            <a:r>
              <a:rPr lang="en-US" dirty="0"/>
              <a:t>Headshot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31FE0AC-DECD-F242-BAC2-5E44BCD2B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77190" y="857250"/>
            <a:ext cx="1828800" cy="2057400"/>
          </a:xfrm>
        </p:spPr>
        <p:txBody>
          <a:bodyPr/>
          <a:lstStyle/>
          <a:p>
            <a:r>
              <a:rPr lang="en-US" dirty="0"/>
              <a:t>Headshot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506C69E5-0657-3C49-AF53-301A064988A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92989" y="857250"/>
            <a:ext cx="1828800" cy="2057400"/>
          </a:xfrm>
        </p:spPr>
        <p:txBody>
          <a:bodyPr/>
          <a:lstStyle/>
          <a:p>
            <a:r>
              <a:rPr lang="en-US" dirty="0"/>
              <a:t>Headshot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4DF5B58-5903-9F46-A0D4-0371D7F1EE4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08788" y="847749"/>
            <a:ext cx="1828800" cy="2057400"/>
          </a:xfrm>
        </p:spPr>
        <p:txBody>
          <a:bodyPr/>
          <a:lstStyle/>
          <a:p>
            <a:r>
              <a:rPr lang="en-US" dirty="0"/>
              <a:t>Headshot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6BDD94C-BED4-674A-8D5F-BD1A7D0E8B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588598" y="3028951"/>
            <a:ext cx="1836294" cy="311791"/>
          </a:xfrm>
        </p:spPr>
        <p:txBody>
          <a:bodyPr anchor="ctr"/>
          <a:lstStyle>
            <a:lvl1pPr>
              <a:defRPr sz="105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F79720F-6650-A046-BC48-78BC62B9FE8D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719552" y="3057655"/>
            <a:ext cx="1836294" cy="311791"/>
          </a:xfrm>
        </p:spPr>
        <p:txBody>
          <a:bodyPr anchor="ctr"/>
          <a:lstStyle>
            <a:lvl1pPr>
              <a:defRPr sz="105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F5D5785-9F6C-BD47-B38A-CAEBF32FFBBE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850506" y="3057655"/>
            <a:ext cx="1836294" cy="311791"/>
          </a:xfrm>
        </p:spPr>
        <p:txBody>
          <a:bodyPr anchor="ctr"/>
          <a:lstStyle>
            <a:lvl1pPr>
              <a:defRPr sz="105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AA1F096-394C-3F45-B181-631B8CDE230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2588598" y="3495266"/>
            <a:ext cx="1836295" cy="1132832"/>
          </a:xfrm>
        </p:spPr>
        <p:txBody>
          <a:bodyPr/>
          <a:lstStyle>
            <a:lvl1pPr marL="0" indent="0">
              <a:buFontTx/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9332133-FF02-C04A-841F-EFE8C927EB21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719552" y="3498207"/>
            <a:ext cx="1836295" cy="1132832"/>
          </a:xfrm>
        </p:spPr>
        <p:txBody>
          <a:bodyPr/>
          <a:lstStyle>
            <a:lvl1pPr marL="0" indent="0">
              <a:buFontTx/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2E0B844-386A-E142-8B65-BA5E816F3195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850506" y="3486151"/>
            <a:ext cx="1836295" cy="1132832"/>
          </a:xfrm>
        </p:spPr>
        <p:txBody>
          <a:bodyPr/>
          <a:lstStyle>
            <a:lvl1pPr marL="0" indent="0">
              <a:buFontTx/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0E69B4-7F84-CB44-B965-2D3477D98D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349760"/>
            <a:ext cx="8186402" cy="3808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700759-2717-AD40-9814-CA77C6E9D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25E7-0BCD-FA4A-B64F-9E36BFFE7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4982C-00DC-984F-90CC-4310F9CE0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1186" y="349760"/>
            <a:ext cx="8186402" cy="380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700759-2717-AD40-9814-CA77C6E9D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A644695-A651-3A47-B162-040C7FA4F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28" y="4807458"/>
            <a:ext cx="1975104" cy="14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2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741FB7F-4339-CE40-88F6-F6B2A9B7393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4E7F-45AD-DE46-9B52-3C1C3176B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612E1-61AF-F141-B4E6-86D0A4A8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02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119A-19D4-5042-BD25-4B26A7DA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1971E2-F7CE-8949-AB1E-612A229C9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5F3A-9EB0-004F-8466-36A321E6E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3D392CC4-5A4E-4A4C-9411-B96922F9F67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5138" y="857250"/>
            <a:ext cx="8172450" cy="3829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557D3-4999-814A-9C85-398CEFECE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7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EA19-75A2-2C4D-BE76-12341A59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A5169B-F387-F444-BE95-7D794A0B0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5F3A-9EB0-004F-8466-36A321E6E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0FEE9A2A-A81C-6049-8701-D21AC5179F5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5136" y="857250"/>
            <a:ext cx="3931920" cy="2743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E789D38-FF8D-6143-941C-6805D2D3373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05668" y="857250"/>
            <a:ext cx="3931920" cy="2743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615200-71D9-7F43-AACD-7AC8EB2186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138" y="3714750"/>
            <a:ext cx="8172450" cy="914400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271D9E-1C8B-D141-8C20-0FFBCA37B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4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349760"/>
            <a:ext cx="8180387" cy="3808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584" y="3429002"/>
            <a:ext cx="8180002" cy="1175657"/>
          </a:xfrm>
        </p:spPr>
        <p:txBody>
          <a:bodyPr/>
          <a:lstStyle>
            <a:lvl1pPr>
              <a:defRPr sz="13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78213C8-6D91-FD4B-A50E-349D42AA02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77A5-E507-0946-B60C-D7438FBFC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AC54179-3132-9C4B-A9F4-C91CCD1FF78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65138" y="857250"/>
            <a:ext cx="8172449" cy="23431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681F5B-11BD-4547-AF0F-907A50D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52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5B4D-21F8-AA4B-A4AB-F901C3E2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F4140-D900-9F4C-A188-DB1561238F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5F3A-9EB0-004F-8466-36A321E6E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1577DB20-3A75-5540-A8B7-AC25C38E506C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465138" y="857250"/>
            <a:ext cx="8172450" cy="3771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14960-3A69-5C40-A39D-5A1D6D193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8680FF-786A-F44A-94C3-DAF6CFD975C1}"/>
              </a:ext>
            </a:extLst>
          </p:cNvPr>
          <p:cNvSpPr/>
          <p:nvPr userDrawn="1"/>
        </p:nvSpPr>
        <p:spPr>
          <a:xfrm>
            <a:off x="0" y="0"/>
            <a:ext cx="9144000" cy="5171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YaleNew" panose="02000602050000020003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2F93A-27A3-264E-8A33-BD9FC7D2B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5F3A-9EB0-004F-8466-36A321E6E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DD2C47-95C8-8D49-A86D-94C1BD69DD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BD2504-2234-DB4A-9011-7F2E5781B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463" y="1222176"/>
            <a:ext cx="3124200" cy="2686050"/>
          </a:xfrm>
        </p:spPr>
        <p:txBody>
          <a:bodyPr/>
          <a:lstStyle>
            <a:lvl1pPr>
              <a:defRPr sz="21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7A635-4865-8B4D-9E7F-F1B8102F0005}"/>
              </a:ext>
            </a:extLst>
          </p:cNvPr>
          <p:cNvSpPr txBox="1"/>
          <p:nvPr userDrawn="1"/>
        </p:nvSpPr>
        <p:spPr>
          <a:xfrm>
            <a:off x="432811" y="971550"/>
            <a:ext cx="53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i="0" dirty="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ACEE7CCD-3052-2645-89AB-85486B416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28" y="4807458"/>
            <a:ext cx="1975104" cy="14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AD3980-FB4D-EC42-9801-19806E10749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chemeClr val="tx2"/>
              </a:solidFill>
              <a:latin typeface="Proxima Nova Regula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F2F46-7980-2A4A-B53D-CF0D7E7A5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185F3A-9EB0-004F-8466-36A321E6E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D3B9E-2470-B649-B01F-0F1C1B86A2E0}"/>
              </a:ext>
            </a:extLst>
          </p:cNvPr>
          <p:cNvSpPr txBox="1"/>
          <p:nvPr userDrawn="1"/>
        </p:nvSpPr>
        <p:spPr>
          <a:xfrm>
            <a:off x="882416" y="1317769"/>
            <a:ext cx="53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i="0" dirty="0">
                <a:solidFill>
                  <a:schemeClr val="tx2"/>
                </a:solidFill>
                <a:latin typeface="YaleNew" panose="02000602050000020003" pitchFamily="2" charset="77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A0092-31A2-E943-A83A-88B613D0A6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30351" y="1600200"/>
            <a:ext cx="6623050" cy="2000250"/>
          </a:xfrm>
        </p:spPr>
        <p:txBody>
          <a:bodyPr/>
          <a:lstStyle>
            <a:lvl1pPr>
              <a:defRPr sz="210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7C11C-5E10-4241-9A78-5A9C85629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85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6131052" cy="52806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707A2B3-1602-394F-8744-0C019B516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28" y="4807458"/>
            <a:ext cx="1975104" cy="14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67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ABE44-2264-8D43-806A-11FA877A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18C731-361E-2346-881F-97B6F06EB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3018D-F072-6F7F-F1D1-9B933FECDF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65" y="4805364"/>
            <a:ext cx="1913382" cy="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5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69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8541-E69F-EC6C-0CB5-0C785F478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B48F2-B82B-3A80-4BD4-0230C2C39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1CDE6-B657-83A1-F1E8-65FF4B1C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B51-FA0A-40F5-9008-43F64EC3A8A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03BD0-3C29-A722-FCE1-E7F92AC6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880B4-7451-B1B9-D3AA-993EF240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C4C-5F0D-4A03-AE27-FCF48AB5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6E49-D6A9-D64C-F6F6-E0C72142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0253D-260F-1B34-3B68-353028527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E1F7D-F754-1DCC-F847-82A36901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B51-FA0A-40F5-9008-43F64EC3A8A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070D6-7FF2-9937-B90F-EF09829C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218D5-EE8F-4899-08A2-C6D9BDB6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C4C-5F0D-4A03-AE27-FCF48AB5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63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CB30-3EDF-176A-FD29-FFEA800E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2EBD9-DDBC-26DD-6898-033205B21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70840-8D1F-178D-499C-D5D9CA93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B51-FA0A-40F5-9008-43F64EC3A8A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38BD3-2DBE-8E77-EE0B-95D5E683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052C-E899-EAE5-80EE-3F42E8F9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C4C-5F0D-4A03-AE27-FCF48AB5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E01F-61B8-0E3F-39B8-4B5034FE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30C1-0E21-1F3D-69CA-E07829C77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4569C-4694-84BF-29DB-C071022DD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5DD34-B5CA-DBA2-75C8-E2D9ACC7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B51-FA0A-40F5-9008-43F64EC3A8A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79EE1-BCDC-3375-91EE-5B3765FB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94F4-90F0-8D46-8965-1C9AD9CD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C4C-5F0D-4A03-AE27-FCF48AB5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80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777F-7C1C-F1EE-BBCC-DCB5C651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67984-B50C-2934-94D3-0632BE254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7E081-E2E0-AC4F-1831-97D107D4D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5A32F-2FDA-29CA-B3EB-B9246BF81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96553-A112-F51F-DF00-761A5F5A1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C4C02F-8EC1-011E-DADA-A820958A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B51-FA0A-40F5-9008-43F64EC3A8A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ACCF9-B3FC-2B81-AFF9-E447AA97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DAC3E3-30D9-74CD-494D-ABDA3714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C4C-5F0D-4A03-AE27-FCF48AB5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2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EC43-60D8-E8F4-AA89-F240A0C1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EA3E6-95D5-45D8-F1CE-635CD887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B51-FA0A-40F5-9008-43F64EC3A8A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DB266-C7CE-B362-3658-5352756E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45024-9E27-E84E-BA44-CEB4A1D0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C4C-5F0D-4A03-AE27-FCF48AB5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82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B87CF-662C-FED6-FEBD-D7643B52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B51-FA0A-40F5-9008-43F64EC3A8A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7FC9D-3DD0-CECE-3905-A620DC6E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58A70-0E1C-E0AC-E359-77F9564E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C4C-5F0D-4A03-AE27-FCF48AB5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5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BC8F-6574-CF6D-2962-D7E56947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0179-53E8-13F1-0B27-B38315034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E0130-6C2A-8F74-4F3A-9655BBA7D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E7850-645F-7F19-CDB0-86AE1C5F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B51-FA0A-40F5-9008-43F64EC3A8A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751AA-56EC-7C51-9B92-AFA96F06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B11A9-3884-EF1F-0CC5-FBB40876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C4C-5F0D-4A03-AE27-FCF48AB5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50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E560-215F-180E-2563-D3DD7B83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1B882-8699-F9A3-5889-03123A1BD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40FD8-62DA-2B06-7B02-0D30661D9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12D86-111C-768B-909A-8969043C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B51-FA0A-40F5-9008-43F64EC3A8A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41FF1-B020-C07A-D711-FE0FA4F7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46CFA-3305-0596-D531-C0516E7E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C4C-5F0D-4A03-AE27-FCF48AB5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2142-7593-C7A8-D433-345D3B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EC81F-70A3-CAE6-7779-65F9CC3CD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7CC21-9393-8956-DA41-75456CF6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B51-FA0A-40F5-9008-43F64EC3A8A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69694-A3D4-2CF4-C9E5-AE523C35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DC6B6-C8B9-2FE4-932A-B9293256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C4C-5F0D-4A03-AE27-FCF48AB5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7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5A0A4-985F-8A95-5445-C77C19850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8B03B-DA22-0B43-A9BD-952F4F09B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5C289-778B-150C-3060-F2E80EC1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B51-FA0A-40F5-9008-43F64EC3A8A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FA1C1-224F-CC31-5604-4BCF9BBF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4F762-E3F7-22AB-F2BF-8D48463B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C4C-5F0D-4A03-AE27-FCF48AB5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4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5770" y="2251710"/>
            <a:ext cx="8171470" cy="20574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b="1">
                <a:latin typeface="Arial"/>
                <a:cs typeface="Arial"/>
              </a:defRPr>
            </a:lvl2pPr>
            <a:lvl3pPr marL="514350" indent="0">
              <a:buNone/>
              <a:defRPr b="1">
                <a:latin typeface="Arial"/>
                <a:cs typeface="Arial"/>
              </a:defRPr>
            </a:lvl3pPr>
            <a:lvl4pPr marL="771525" indent="0">
              <a:buNone/>
              <a:defRPr b="1">
                <a:latin typeface="Arial"/>
                <a:cs typeface="Arial"/>
              </a:defRPr>
            </a:lvl4pPr>
            <a:lvl5pPr marL="10287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33677"/>
            <a:ext cx="8172147" cy="380873"/>
          </a:xfrm>
          <a:noFill/>
        </p:spPr>
        <p:txBody>
          <a:bodyPr/>
          <a:lstStyle>
            <a:lvl1pPr>
              <a:lnSpc>
                <a:spcPct val="100000"/>
              </a:lnSpc>
              <a:defRPr sz="3600" baseline="0">
                <a:solidFill>
                  <a:schemeClr val="tx1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639F0F7-B6A2-134A-84D6-28C74C31F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628" y="2594610"/>
            <a:ext cx="8171470" cy="20574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/>
              </a:defRPr>
            </a:lvl1pPr>
            <a:lvl2pPr marL="257175" indent="0">
              <a:buNone/>
              <a:defRPr b="1">
                <a:latin typeface="Arial"/>
                <a:cs typeface="Arial"/>
              </a:defRPr>
            </a:lvl2pPr>
            <a:lvl3pPr marL="514350" indent="0">
              <a:buNone/>
              <a:defRPr b="1">
                <a:latin typeface="Arial"/>
                <a:cs typeface="Arial"/>
              </a:defRPr>
            </a:lvl3pPr>
            <a:lvl4pPr marL="771525" indent="0">
              <a:buNone/>
              <a:defRPr b="1">
                <a:latin typeface="Arial"/>
                <a:cs typeface="Arial"/>
              </a:defRPr>
            </a:lvl4pPr>
            <a:lvl5pPr marL="10287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F0AAB75F-C12E-EF48-991F-89CE62CA3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4329168"/>
            <a:ext cx="4114800" cy="2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9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1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1800" b="0" baseline="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2636B2-A160-994F-823A-B484284348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5138" y="350044"/>
            <a:ext cx="8172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DDAC83-1CA6-5842-93DA-FC551F2B83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5138" y="992981"/>
            <a:ext cx="817245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BFCD74-2D11-411D-BA34-B9AF6CDF1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188" y="4805364"/>
            <a:ext cx="2057400" cy="1607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defTabSz="257175" eaLnBrk="1" fontAlgn="auto" hangingPunct="1">
              <a:spcBef>
                <a:spcPts val="0"/>
              </a:spcBef>
              <a:spcAft>
                <a:spcPts val="0"/>
              </a:spcAft>
              <a:defRPr sz="675" b="0" i="0" baseline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185F3A-9EB0-004F-8466-36A321E6E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7E96F1-AE23-34F3-76CD-123EF104D063}"/>
              </a:ext>
            </a:extLst>
          </p:cNvPr>
          <p:cNvCxnSpPr>
            <a:cxnSpLocks/>
          </p:cNvCxnSpPr>
          <p:nvPr userDrawn="1"/>
        </p:nvCxnSpPr>
        <p:spPr>
          <a:xfrm>
            <a:off x="426032" y="763729"/>
            <a:ext cx="82219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5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</p:sldLayoutIdLst>
  <p:hf hdr="0" ftr="0" dt="0"/>
  <p:txStyles>
    <p:titleStyle>
      <a:lvl1pPr algn="l" defTabSz="514350" rtl="0" eaLnBrk="1" fontAlgn="base" hangingPunct="1">
        <a:spcBef>
          <a:spcPts val="563"/>
        </a:spcBef>
        <a:spcAft>
          <a:spcPct val="0"/>
        </a:spcAft>
        <a:defRPr sz="2700" b="0" kern="1200">
          <a:solidFill>
            <a:schemeClr val="tx2"/>
          </a:solidFill>
          <a:latin typeface="YaleNew" panose="02000602050000020003" pitchFamily="2" charset="77"/>
          <a:ea typeface="+mj-ea"/>
          <a:cs typeface="Arial" panose="020B0604020202020204" pitchFamily="34" charset="0"/>
        </a:defRPr>
      </a:lvl1pPr>
      <a:lvl2pPr algn="l" defTabSz="514350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defTabSz="514350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defTabSz="514350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defTabSz="514350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defTabSz="514350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defTabSz="514350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defTabSz="514350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defTabSz="514350" rtl="0" eaLnBrk="1" fontAlgn="base" hangingPunct="1">
        <a:spcBef>
          <a:spcPts val="563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algn="l" defTabSz="514350" rtl="0" eaLnBrk="1" fontAlgn="base" hangingPunct="1">
        <a:lnSpc>
          <a:spcPct val="120000"/>
        </a:lnSpc>
        <a:spcBef>
          <a:spcPts val="563"/>
        </a:spcBef>
        <a:spcAft>
          <a:spcPct val="0"/>
        </a:spcAft>
        <a:buFont typeface="Arial" panose="020B0604020202020204" pitchFamily="34" charset="0"/>
        <a:defRPr sz="150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910" indent="-160735" algn="l" defTabSz="514350" rtl="0" eaLnBrk="1" fontAlgn="base" hangingPunct="1">
        <a:lnSpc>
          <a:spcPct val="120000"/>
        </a:lnSpc>
        <a:spcBef>
          <a:spcPts val="281"/>
        </a:spcBef>
        <a:spcAft>
          <a:spcPct val="0"/>
        </a:spcAft>
        <a:buSzPct val="100000"/>
        <a:buFont typeface="Arial" panose="020B0604020202020204" pitchFamily="34" charset="0"/>
        <a:buChar char="•"/>
        <a:defRPr sz="135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75085" indent="-160735" algn="l" defTabSz="514350" rtl="0" eaLnBrk="1" fontAlgn="base" hangingPunct="1">
        <a:lnSpc>
          <a:spcPct val="120000"/>
        </a:lnSpc>
        <a:spcBef>
          <a:spcPts val="281"/>
        </a:spcBef>
        <a:spcAft>
          <a:spcPct val="0"/>
        </a:spcAft>
        <a:buSzPct val="100000"/>
        <a:buFont typeface="Arial" panose="020B0604020202020204" pitchFamily="34" charset="0"/>
        <a:buChar char="•"/>
        <a:defRPr sz="120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32260" indent="-160735" algn="l" defTabSz="514350" rtl="0" eaLnBrk="1" fontAlgn="base" hangingPunct="1">
        <a:lnSpc>
          <a:spcPct val="120000"/>
        </a:lnSpc>
        <a:spcBef>
          <a:spcPts val="281"/>
        </a:spcBef>
        <a:spcAft>
          <a:spcPct val="0"/>
        </a:spcAft>
        <a:buSzPct val="100000"/>
        <a:buFont typeface="Arial" panose="020B0604020202020204" pitchFamily="34" charset="0"/>
        <a:buChar char="•"/>
        <a:defRPr sz="105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89435" indent="-160735" algn="l" defTabSz="514350" rtl="0" eaLnBrk="1" fontAlgn="base" hangingPunct="1">
        <a:lnSpc>
          <a:spcPct val="120000"/>
        </a:lnSpc>
        <a:spcBef>
          <a:spcPts val="281"/>
        </a:spcBef>
        <a:spcAft>
          <a:spcPct val="0"/>
        </a:spcAft>
        <a:buSzPct val="100000"/>
        <a:buFont typeface="Arial" panose="020B0604020202020204" pitchFamily="34" charset="0"/>
        <a:buChar char="•"/>
        <a:defRPr sz="90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F781D-F438-E73D-4F75-3618EC6B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8B45B-5D64-DD8A-7FCF-51F676F69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AF3AB-4647-3E91-5055-648A7D2FB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DB51-FA0A-40F5-9008-43F64EC3A8A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2925-12CF-AC2C-41F6-A5F9ACD40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1A61-C5A5-0CDF-B5CF-0D9658686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9C4C-5F0D-4A03-AE27-FCF48AB5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4390" y="271769"/>
            <a:ext cx="7835221" cy="2054409"/>
          </a:xfrm>
        </p:spPr>
        <p:txBody>
          <a:bodyPr/>
          <a:lstStyle/>
          <a:p>
            <a:pPr eaLnBrk="1" hangingPunct="1"/>
            <a:r>
              <a:rPr lang="en-US" dirty="0"/>
              <a:t>Randomized Comparison of a Novel </a:t>
            </a:r>
            <a:br>
              <a:rPr lang="en-US" dirty="0"/>
            </a:br>
            <a:r>
              <a:rPr lang="en-US" dirty="0"/>
              <a:t>Low-Dose Sirolimus-Eluting Biodegradable Polymer Stent vs. </a:t>
            </a:r>
            <a:br>
              <a:rPr lang="en-US" dirty="0"/>
            </a:br>
            <a:r>
              <a:rPr lang="en-US" dirty="0"/>
              <a:t>Second Generation DES: </a:t>
            </a:r>
            <a:br>
              <a:rPr lang="en-US" dirty="0"/>
            </a:br>
            <a:r>
              <a:rPr lang="en-US" dirty="0"/>
              <a:t>The TARGET-IV NA Trial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9425" y="2481466"/>
            <a:ext cx="8185150" cy="66675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b="1" dirty="0"/>
              <a:t>Olivier F. Bertrand</a:t>
            </a:r>
            <a:r>
              <a:rPr lang="en-US" sz="2500" b="1" dirty="0"/>
              <a:t>, MD, PhD</a:t>
            </a:r>
          </a:p>
          <a:p>
            <a:pPr eaLnBrk="1" hangingPunct="1">
              <a:spcBef>
                <a:spcPts val="0"/>
              </a:spcBef>
            </a:pPr>
            <a:r>
              <a:rPr lang="en-US" b="1" dirty="0"/>
              <a:t>on behalf of the TARGET-IV NA Steering Committee</a:t>
            </a:r>
            <a:endParaRPr lang="en-US" sz="2500" b="1" dirty="0"/>
          </a:p>
          <a:p>
            <a:pPr eaLnBrk="1" hangingPunct="1"/>
            <a:r>
              <a:rPr lang="en-US" sz="2500" b="1" dirty="0"/>
              <a:t>Quebec Heart and Lung Institute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170987"/>
            <a:ext cx="7769225" cy="566738"/>
          </a:xfrm>
        </p:spPr>
        <p:txBody>
          <a:bodyPr/>
          <a:lstStyle/>
          <a:p>
            <a:pPr eaLnBrk="1" hangingPunct="1"/>
            <a:r>
              <a:rPr lang="en-GB" dirty="0"/>
              <a:t>Revascularization: TLR; TV non-TLR; non-TVR</a:t>
            </a:r>
            <a:endParaRPr lang="en-US" sz="2500" dirty="0"/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270F76B7-0C2E-2E02-35D7-45875CEDC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30442"/>
              </p:ext>
            </p:extLst>
          </p:nvPr>
        </p:nvGraphicFramePr>
        <p:xfrm>
          <a:off x="31315" y="861868"/>
          <a:ext cx="4270057" cy="3018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387">
                  <a:extLst>
                    <a:ext uri="{9D8B030D-6E8A-4147-A177-3AD203B41FA5}">
                      <a16:colId xmlns:a16="http://schemas.microsoft.com/office/drawing/2014/main" val="3287226239"/>
                    </a:ext>
                  </a:extLst>
                </a:gridCol>
                <a:gridCol w="1145399">
                  <a:extLst>
                    <a:ext uri="{9D8B030D-6E8A-4147-A177-3AD203B41FA5}">
                      <a16:colId xmlns:a16="http://schemas.microsoft.com/office/drawing/2014/main" val="2350960911"/>
                    </a:ext>
                  </a:extLst>
                </a:gridCol>
                <a:gridCol w="964776">
                  <a:extLst>
                    <a:ext uri="{9D8B030D-6E8A-4147-A177-3AD203B41FA5}">
                      <a16:colId xmlns:a16="http://schemas.microsoft.com/office/drawing/2014/main" val="2614479459"/>
                    </a:ext>
                  </a:extLst>
                </a:gridCol>
                <a:gridCol w="881495">
                  <a:extLst>
                    <a:ext uri="{9D8B030D-6E8A-4147-A177-3AD203B41FA5}">
                      <a16:colId xmlns:a16="http://schemas.microsoft.com/office/drawing/2014/main" val="3989697668"/>
                    </a:ext>
                  </a:extLst>
                </a:gridCol>
              </a:tblGrid>
              <a:tr h="71809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zh-CN" altLang="en-US" sz="1600" b="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400" b="1" kern="1200" dirty="0" err="1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Firehawk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® DES </a:t>
                      </a:r>
                    </a:p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14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(n=860)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altLang="zh-CN" sz="1400" b="1" baseline="30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gen. DES (n=860)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P value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264850"/>
                  </a:ext>
                </a:extLst>
              </a:tr>
              <a:tr h="43788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altLang="zh-CN" sz="1600" b="1" dirty="0">
                          <a:solidFill>
                            <a:srgbClr val="203864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altLang="zh-CN" sz="1600" b="1" dirty="0" err="1">
                          <a:solidFill>
                            <a:srgbClr val="203864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Revasc</a:t>
                      </a:r>
                      <a:endParaRPr lang="zh-CN" altLang="en-US" sz="1600" b="1" dirty="0">
                        <a:solidFill>
                          <a:srgbClr val="203864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3.9%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3.8%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0.88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178486"/>
                  </a:ext>
                </a:extLst>
              </a:tr>
              <a:tr h="475736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altLang="zh-CN" sz="1600" b="1" dirty="0">
                          <a:solidFill>
                            <a:srgbClr val="203864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altLang="zh-CN" sz="1600" b="1" dirty="0">
                          <a:solidFill>
                            <a:srgbClr val="203864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All TVR</a:t>
                      </a: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altLang="zh-CN" sz="1200" b="1" dirty="0">
                          <a:solidFill>
                            <a:srgbClr val="203864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(non-TLR)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1.1%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1.4%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0.52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85983"/>
                  </a:ext>
                </a:extLst>
              </a:tr>
              <a:tr h="43788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altLang="zh-CN" sz="1600" b="1" dirty="0">
                          <a:solidFill>
                            <a:srgbClr val="203864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ID TVR</a:t>
                      </a:r>
                      <a:endParaRPr lang="zh-CN" altLang="en-US" sz="1600" b="1" dirty="0">
                        <a:solidFill>
                          <a:srgbClr val="203864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0.9%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1.4%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0.37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631092"/>
                  </a:ext>
                </a:extLst>
              </a:tr>
              <a:tr h="43788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altLang="zh-CN" sz="1600" b="1" dirty="0">
                          <a:solidFill>
                            <a:srgbClr val="203864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Any TLR</a:t>
                      </a:r>
                      <a:endParaRPr lang="zh-CN" altLang="en-US" sz="1600" b="1" dirty="0">
                        <a:solidFill>
                          <a:srgbClr val="203864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0.9%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1.4%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0.37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25015"/>
                  </a:ext>
                </a:extLst>
              </a:tr>
              <a:tr h="43788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altLang="zh-CN" sz="1600" b="1" dirty="0">
                          <a:solidFill>
                            <a:srgbClr val="203864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ID TLR</a:t>
                      </a:r>
                      <a:endParaRPr lang="zh-CN" altLang="en-US" sz="1600" b="1" dirty="0">
                        <a:solidFill>
                          <a:srgbClr val="203864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0.9%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1.4%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0.37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57341"/>
                  </a:ext>
                </a:extLst>
              </a:tr>
            </a:tbl>
          </a:graphicData>
        </a:graphic>
      </p:graphicFrame>
      <p:pic>
        <p:nvPicPr>
          <p:cNvPr id="18458" name="Picture 18457">
            <a:extLst>
              <a:ext uri="{FF2B5EF4-FFF2-40B4-BE49-F238E27FC236}">
                <a16:creationId xmlns:a16="http://schemas.microsoft.com/office/drawing/2014/main" id="{62D2E127-4CD5-CD1C-BFBA-CC997C5B5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669" y="861869"/>
            <a:ext cx="5093421" cy="38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2505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8BB1-D79C-3DD7-D5BA-911A2BBE23ED}"/>
              </a:ext>
            </a:extLst>
          </p:cNvPr>
          <p:cNvSpPr txBox="1">
            <a:spLocks/>
          </p:cNvSpPr>
          <p:nvPr/>
        </p:nvSpPr>
        <p:spPr>
          <a:xfrm>
            <a:off x="0" y="116534"/>
            <a:ext cx="9144000" cy="56673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5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rates at 12 months </a:t>
            </a:r>
          </a:p>
        </p:txBody>
      </p:sp>
      <p:sp>
        <p:nvSpPr>
          <p:cNvPr id="3" name="Rectangle 53">
            <a:extLst>
              <a:ext uri="{FF2B5EF4-FFF2-40B4-BE49-F238E27FC236}">
                <a16:creationId xmlns:a16="http://schemas.microsoft.com/office/drawing/2014/main" id="{CDC21E83-AED1-8A53-BA15-76972ED46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427" y="683272"/>
            <a:ext cx="6219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Firehawk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4">
            <a:extLst>
              <a:ext uri="{FF2B5EF4-FFF2-40B4-BE49-F238E27FC236}">
                <a16:creationId xmlns:a16="http://schemas.microsoft.com/office/drawing/2014/main" id="{AAC09D4D-A9E6-D7F3-882F-29425A9DA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358" y="683272"/>
            <a:ext cx="3157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Line 55">
            <a:extLst>
              <a:ext uri="{FF2B5EF4-FFF2-40B4-BE49-F238E27FC236}">
                <a16:creationId xmlns:a16="http://schemas.microsoft.com/office/drawing/2014/main" id="{FA01F2D6-3310-13B3-2D30-07DE5B357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4377" y="767910"/>
            <a:ext cx="333375" cy="0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ine 56">
            <a:extLst>
              <a:ext uri="{FF2B5EF4-FFF2-40B4-BE49-F238E27FC236}">
                <a16:creationId xmlns:a16="http://schemas.microsoft.com/office/drawing/2014/main" id="{17509605-EBD3-8823-8D78-84F4AB454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4308" y="767910"/>
            <a:ext cx="333375" cy="0"/>
          </a:xfrm>
          <a:prstGeom prst="line">
            <a:avLst/>
          </a:prstGeom>
          <a:noFill/>
          <a:ln w="19050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11DF48C5-9A46-BAD1-A01B-83A3951FE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207697"/>
            <a:ext cx="4528945" cy="357995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8253357-EBE0-6546-ADA2-8922000C9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" y="1248384"/>
            <a:ext cx="4563448" cy="3316973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E7730514-02BB-7B2C-8130-70FFE8187AE8}"/>
              </a:ext>
            </a:extLst>
          </p:cNvPr>
          <p:cNvSpPr txBox="1"/>
          <p:nvPr/>
        </p:nvSpPr>
        <p:spPr>
          <a:xfrm>
            <a:off x="8552" y="992038"/>
            <a:ext cx="456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u="sng" dirty="0">
                <a:solidFill>
                  <a:schemeClr val="bg1"/>
                </a:solidFill>
              </a:rPr>
              <a:t>Cardiac Death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BC0B40C-2587-6D67-0678-432F6CA5B198}"/>
              </a:ext>
            </a:extLst>
          </p:cNvPr>
          <p:cNvSpPr txBox="1"/>
          <p:nvPr/>
        </p:nvSpPr>
        <p:spPr>
          <a:xfrm>
            <a:off x="4571997" y="996344"/>
            <a:ext cx="441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u="sng" dirty="0">
                <a:solidFill>
                  <a:schemeClr val="bg1"/>
                </a:solidFill>
              </a:rPr>
              <a:t>Myocardial Infarction</a:t>
            </a:r>
          </a:p>
        </p:txBody>
      </p:sp>
    </p:spTree>
    <p:extLst>
      <p:ext uri="{BB962C8B-B14F-4D97-AF65-F5344CB8AC3E}">
        <p14:creationId xmlns:p14="http://schemas.microsoft.com/office/powerpoint/2010/main" val="260219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8BB1-D79C-3DD7-D5BA-911A2BBE23ED}"/>
              </a:ext>
            </a:extLst>
          </p:cNvPr>
          <p:cNvSpPr txBox="1">
            <a:spLocks/>
          </p:cNvSpPr>
          <p:nvPr/>
        </p:nvSpPr>
        <p:spPr>
          <a:xfrm>
            <a:off x="0" y="116534"/>
            <a:ext cx="9144000" cy="56673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5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rates at 12 months </a:t>
            </a:r>
          </a:p>
        </p:txBody>
      </p:sp>
      <p:sp>
        <p:nvSpPr>
          <p:cNvPr id="3" name="Rectangle 53">
            <a:extLst>
              <a:ext uri="{FF2B5EF4-FFF2-40B4-BE49-F238E27FC236}">
                <a16:creationId xmlns:a16="http://schemas.microsoft.com/office/drawing/2014/main" id="{CDC21E83-AED1-8A53-BA15-76972ED46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491" y="683272"/>
            <a:ext cx="6219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Firehawk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4">
            <a:extLst>
              <a:ext uri="{FF2B5EF4-FFF2-40B4-BE49-F238E27FC236}">
                <a16:creationId xmlns:a16="http://schemas.microsoft.com/office/drawing/2014/main" id="{AAC09D4D-A9E6-D7F3-882F-29425A9DA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745" y="683272"/>
            <a:ext cx="3157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Line 55">
            <a:extLst>
              <a:ext uri="{FF2B5EF4-FFF2-40B4-BE49-F238E27FC236}">
                <a16:creationId xmlns:a16="http://schemas.microsoft.com/office/drawing/2014/main" id="{FA01F2D6-3310-13B3-2D30-07DE5B357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441" y="767910"/>
            <a:ext cx="333375" cy="0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ine 56">
            <a:extLst>
              <a:ext uri="{FF2B5EF4-FFF2-40B4-BE49-F238E27FC236}">
                <a16:creationId xmlns:a16="http://schemas.microsoft.com/office/drawing/2014/main" id="{17509605-EBD3-8823-8D78-84F4AB454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2695" y="767910"/>
            <a:ext cx="333375" cy="0"/>
          </a:xfrm>
          <a:prstGeom prst="line">
            <a:avLst/>
          </a:prstGeom>
          <a:noFill/>
          <a:ln w="19050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1DDD5-FC53-99B5-9A80-4599D8429F09}"/>
              </a:ext>
            </a:extLst>
          </p:cNvPr>
          <p:cNvSpPr txBox="1"/>
          <p:nvPr/>
        </p:nvSpPr>
        <p:spPr>
          <a:xfrm>
            <a:off x="224443" y="992038"/>
            <a:ext cx="441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u="sng" dirty="0">
                <a:solidFill>
                  <a:schemeClr val="bg1"/>
                </a:solidFill>
              </a:rPr>
              <a:t>Definite/Probable Stent Thrombosis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4AB16-4BBE-653B-646E-5464F0EA0DC0}"/>
              </a:ext>
            </a:extLst>
          </p:cNvPr>
          <p:cNvSpPr txBox="1"/>
          <p:nvPr/>
        </p:nvSpPr>
        <p:spPr>
          <a:xfrm>
            <a:off x="4830533" y="996344"/>
            <a:ext cx="430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u="sng" dirty="0">
                <a:solidFill>
                  <a:schemeClr val="bg1"/>
                </a:solidFill>
              </a:rPr>
              <a:t>Major Adverse Cardiac Events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FF95C5-3EFA-29EB-8ABA-F44C9C8BD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" y="1377704"/>
            <a:ext cx="4821980" cy="3082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1AAFC7-B93A-82E9-AB9E-54A3001FB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502" y="1404335"/>
            <a:ext cx="4481686" cy="31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1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B9D8-5426-2313-D1E8-BFC11D0E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QCA and OCT Sub-studies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A95345-38BB-35C1-B18D-8269C73F45A6}"/>
              </a:ext>
            </a:extLst>
          </p:cNvPr>
          <p:cNvCxnSpPr/>
          <p:nvPr/>
        </p:nvCxnSpPr>
        <p:spPr bwMode="auto">
          <a:xfrm>
            <a:off x="800100" y="4171950"/>
            <a:ext cx="32956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E8476BC-0B1A-E5DD-0DED-81020370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677" y="1074116"/>
            <a:ext cx="4929448" cy="3697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A5FBE2-4F99-E016-344E-112B079DB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3" y="1082429"/>
            <a:ext cx="4616745" cy="3462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6EEDA2-A0E8-7A82-3D08-77BFCC28D415}"/>
              </a:ext>
            </a:extLst>
          </p:cNvPr>
          <p:cNvSpPr txBox="1"/>
          <p:nvPr/>
        </p:nvSpPr>
        <p:spPr>
          <a:xfrm>
            <a:off x="4879571" y="1388226"/>
            <a:ext cx="413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</a:t>
            </a:r>
            <a:r>
              <a:rPr lang="en-US" sz="1400" baseline="-25000" dirty="0" err="1">
                <a:solidFill>
                  <a:schemeClr val="tx1"/>
                </a:solidFill>
              </a:rPr>
              <a:t>non</a:t>
            </a:r>
            <a:r>
              <a:rPr lang="en-US" sz="1400" baseline="-25000" dirty="0">
                <a:solidFill>
                  <a:schemeClr val="tx1"/>
                </a:solidFill>
              </a:rPr>
              <a:t>-inferiority </a:t>
            </a:r>
            <a:r>
              <a:rPr lang="en-US" sz="1400" dirty="0">
                <a:solidFill>
                  <a:schemeClr val="tx1"/>
                </a:solidFill>
              </a:rPr>
              <a:t>= 0.01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BBBEF-1465-D13D-83C0-78B3C8824EB3}"/>
              </a:ext>
            </a:extLst>
          </p:cNvPr>
          <p:cNvSpPr txBox="1"/>
          <p:nvPr/>
        </p:nvSpPr>
        <p:spPr>
          <a:xfrm>
            <a:off x="800100" y="1305145"/>
            <a:ext cx="336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</a:t>
            </a:r>
            <a:r>
              <a:rPr lang="en-US" sz="1400" baseline="-25000" dirty="0" err="1">
                <a:solidFill>
                  <a:schemeClr val="tx1"/>
                </a:solidFill>
              </a:rPr>
              <a:t>non</a:t>
            </a:r>
            <a:r>
              <a:rPr lang="en-US" sz="1400" baseline="-25000" dirty="0">
                <a:solidFill>
                  <a:schemeClr val="tx1"/>
                </a:solidFill>
              </a:rPr>
              <a:t>-inferiority </a:t>
            </a:r>
            <a:r>
              <a:rPr lang="en-US" sz="1400" dirty="0">
                <a:solidFill>
                  <a:schemeClr val="tx1"/>
                </a:solidFill>
              </a:rPr>
              <a:t>&lt; 0.0001</a:t>
            </a:r>
          </a:p>
        </p:txBody>
      </p:sp>
    </p:spTree>
    <p:extLst>
      <p:ext uri="{BB962C8B-B14F-4D97-AF65-F5344CB8AC3E}">
        <p14:creationId xmlns:p14="http://schemas.microsoft.com/office/powerpoint/2010/main" val="219429896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0D8A-7666-7C40-9C2A-6D1B8455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87021"/>
            <a:ext cx="7769225" cy="566738"/>
          </a:xfrm>
        </p:spPr>
        <p:txBody>
          <a:bodyPr/>
          <a:lstStyle/>
          <a:p>
            <a:r>
              <a:rPr lang="en-US" dirty="0"/>
              <a:t>Patients with LLL &gt;0.8 mm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33329FB-8ACC-FB19-BEB5-D96AC7E63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39592"/>
              </p:ext>
            </p:extLst>
          </p:nvPr>
        </p:nvGraphicFramePr>
        <p:xfrm>
          <a:off x="100270" y="898745"/>
          <a:ext cx="3533859" cy="335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0960">
                  <a:extLst>
                    <a:ext uri="{9D8B030D-6E8A-4147-A177-3AD203B41FA5}">
                      <a16:colId xmlns:a16="http://schemas.microsoft.com/office/drawing/2014/main" val="790022893"/>
                    </a:ext>
                  </a:extLst>
                </a:gridCol>
                <a:gridCol w="1227872">
                  <a:extLst>
                    <a:ext uri="{9D8B030D-6E8A-4147-A177-3AD203B41FA5}">
                      <a16:colId xmlns:a16="http://schemas.microsoft.com/office/drawing/2014/main" val="3206083078"/>
                    </a:ext>
                  </a:extLst>
                </a:gridCol>
                <a:gridCol w="1405027">
                  <a:extLst>
                    <a:ext uri="{9D8B030D-6E8A-4147-A177-3AD203B41FA5}">
                      <a16:colId xmlns:a16="http://schemas.microsoft.com/office/drawing/2014/main" val="902322668"/>
                    </a:ext>
                  </a:extLst>
                </a:gridCol>
              </a:tblGrid>
              <a:tr h="2891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Patient </a:t>
                      </a:r>
                    </a:p>
                  </a:txBody>
                  <a:tcPr anchor="ctr">
                    <a:solidFill>
                      <a:srgbClr val="3155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Stent Type</a:t>
                      </a:r>
                    </a:p>
                  </a:txBody>
                  <a:tcPr anchor="ctr">
                    <a:solidFill>
                      <a:srgbClr val="3155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In-Stent LLL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rgbClr val="315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324656"/>
                  </a:ext>
                </a:extLst>
              </a:tr>
              <a:tr h="2949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Firehawk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0.81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308092"/>
                  </a:ext>
                </a:extLst>
              </a:tr>
              <a:tr h="3138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Synergy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0.90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036457"/>
                  </a:ext>
                </a:extLst>
              </a:tr>
              <a:tr h="3053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Firehawk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1.04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2234336"/>
                  </a:ext>
                </a:extLst>
              </a:tr>
              <a:tr h="2891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Xience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1.14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333315"/>
                  </a:ext>
                </a:extLst>
              </a:tr>
              <a:tr h="2970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Xience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1.24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4819979"/>
                  </a:ext>
                </a:extLst>
              </a:tr>
              <a:tr h="2891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Xience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1.34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2402334"/>
                  </a:ext>
                </a:extLst>
              </a:tr>
              <a:tr h="2900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VII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Resolute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1.46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840751"/>
                  </a:ext>
                </a:extLst>
              </a:tr>
              <a:tr h="2891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VIII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Synergy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1.65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6906772"/>
                  </a:ext>
                </a:extLst>
              </a:tr>
              <a:tr h="222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Xience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1.92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894961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11097D4-59CA-106E-9555-C5F77CEA69C8}"/>
              </a:ext>
            </a:extLst>
          </p:cNvPr>
          <p:cNvSpPr/>
          <p:nvPr/>
        </p:nvSpPr>
        <p:spPr bwMode="auto">
          <a:xfrm>
            <a:off x="8117058" y="1368376"/>
            <a:ext cx="905570" cy="1087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09043-81A4-01EC-A0A5-FF661F3C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685" y="1177447"/>
            <a:ext cx="5358045" cy="29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608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8ED4C-9CC4-EC0B-E8D1-7D338583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16681"/>
            <a:ext cx="7769225" cy="566738"/>
          </a:xfrm>
        </p:spPr>
        <p:txBody>
          <a:bodyPr/>
          <a:lstStyle/>
          <a:p>
            <a:r>
              <a:rPr lang="en-GB" dirty="0"/>
              <a:t>TLF Subgroup Analysis at 12 Months</a:t>
            </a:r>
            <a:endParaRPr lang="en-US" dirty="0"/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585A7D3E-B908-2334-741A-12AB94138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15" y="523557"/>
            <a:ext cx="7122637" cy="45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5956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1D36-CEC9-525D-B2F7-C2360A9F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16681"/>
            <a:ext cx="7769225" cy="566738"/>
          </a:xfrm>
        </p:spPr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D6FB4-4543-7984-D997-2369CB3C7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2" y="836817"/>
            <a:ext cx="8454683" cy="30861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+mj-lt"/>
                <a:cs typeface="Calibri" panose="020F0502020204030204" pitchFamily="34" charset="0"/>
              </a:rPr>
              <a:t>TARGET-IV NA shows that </a:t>
            </a:r>
            <a:r>
              <a:rPr lang="en-US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the biodegradable polymer Firehawk</a:t>
            </a:r>
            <a:r>
              <a:rPr lang="en-US" b="0" i="0" baseline="30000" dirty="0">
                <a:effectLst/>
                <a:latin typeface="+mj-lt"/>
              </a:rPr>
              <a:t>®</a:t>
            </a:r>
            <a:r>
              <a:rPr lang="en-US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DES* was noninferior to currently used second-generation DES in terms of TLF at 1 year</a:t>
            </a:r>
            <a:endParaRPr lang="en-US" dirty="0">
              <a:latin typeface="+mj-lt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+mj-lt"/>
              <a:cs typeface="Calibri" panose="020F0502020204030204" pitchFamily="34" charset="0"/>
            </a:endParaRPr>
          </a:p>
          <a:p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Longer-term follow-up (5 years) is needed to determine whether these findings will impact efficacy and safety outcomes.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548BA-7B8D-FF79-4375-4A675ACD3876}"/>
              </a:ext>
            </a:extLst>
          </p:cNvPr>
          <p:cNvSpPr txBox="1"/>
          <p:nvPr/>
        </p:nvSpPr>
        <p:spPr>
          <a:xfrm>
            <a:off x="3930539" y="4835723"/>
            <a:ext cx="5153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*Firehawk</a:t>
            </a:r>
            <a:r>
              <a:rPr kumimoji="0" lang="en-US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®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1400" b="0" i="0" dirty="0">
                <a:solidFill>
                  <a:srgbClr val="FFFFFF"/>
                </a:solidFill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DES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 is an investigational device in the US and CA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58851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6529-4311-B47C-9D2B-36EB19F31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4717" y="100174"/>
            <a:ext cx="3998139" cy="3336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Simultaneously published in </a:t>
            </a:r>
            <a:r>
              <a:rPr lang="en-US" sz="32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JACC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F986D6-17AD-6554-CD4A-89E4B9F61D3C}"/>
              </a:ext>
            </a:extLst>
          </p:cNvPr>
          <p:cNvSpPr/>
          <p:nvPr/>
        </p:nvSpPr>
        <p:spPr>
          <a:xfrm>
            <a:off x="5675244" y="1520688"/>
            <a:ext cx="2425148" cy="201764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F182CF57-FE5E-8753-F8BB-BA5A1DD47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42" y="4023645"/>
            <a:ext cx="2576303" cy="72832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57D4E-9B33-05BB-3872-11E3B1D5F6E9}"/>
              </a:ext>
            </a:extLst>
          </p:cNvPr>
          <p:cNvSpPr txBox="1"/>
          <p:nvPr/>
        </p:nvSpPr>
        <p:spPr>
          <a:xfrm>
            <a:off x="5256255" y="3643073"/>
            <a:ext cx="337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@rwyeh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6E533A27-95AE-BC1D-1CD6-EDA727175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202657"/>
            <a:ext cx="3385533" cy="454931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42BB1B2-7E96-BD3E-6465-92FA500AE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59" y="1141269"/>
            <a:ext cx="2566288" cy="25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241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905972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833D1-857F-E8D8-ACD2-D0F21923F6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405361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pitchFamily="34" charset="-128"/>
              <a:cs typeface="ヒラギノ角ゴ Pro W3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428479" y="875666"/>
            <a:ext cx="8287043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100" dirty="0"/>
              <a:t>I, </a:t>
            </a:r>
            <a:r>
              <a:rPr lang="en-US" dirty="0"/>
              <a:t>Olivier F. Bertrand,</a:t>
            </a:r>
            <a:r>
              <a:rPr lang="en-US" sz="2100" dirty="0"/>
              <a:t> </a:t>
            </a:r>
            <a:r>
              <a:rPr lang="en-US" dirty="0"/>
              <a:t>disclose the following conflicts of interest:</a:t>
            </a:r>
          </a:p>
          <a:p>
            <a:pPr eaLnBrk="1" hangingPunct="1"/>
            <a:r>
              <a:rPr lang="en-US" dirty="0"/>
              <a:t>Equity – </a:t>
            </a:r>
            <a:r>
              <a:rPr lang="en-US" dirty="0" err="1"/>
              <a:t>Nanostent</a:t>
            </a:r>
            <a:r>
              <a:rPr lang="en-US" dirty="0"/>
              <a:t>, Inc.</a:t>
            </a:r>
          </a:p>
          <a:p>
            <a:pPr eaLnBrk="1" hangingPunct="1"/>
            <a:r>
              <a:rPr lang="en-US" dirty="0"/>
              <a:t>Consultant Fees – </a:t>
            </a:r>
            <a:r>
              <a:rPr lang="en-US" dirty="0" err="1"/>
              <a:t>MicroPort</a:t>
            </a:r>
            <a:r>
              <a:rPr lang="en-US" dirty="0"/>
              <a:t> Medical, Ltd., Boston Scientific, and </a:t>
            </a:r>
            <a:r>
              <a:rPr lang="en-US" dirty="0" err="1"/>
              <a:t>Opsens</a:t>
            </a:r>
            <a:r>
              <a:rPr lang="en-US" dirty="0"/>
              <a:t> Medical</a:t>
            </a:r>
          </a:p>
          <a:p>
            <a:pPr eaLnBrk="1" hangingPunct="1"/>
            <a:r>
              <a:rPr lang="en-US" dirty="0"/>
              <a:t>Grant Support – investigator-initiated support from </a:t>
            </a:r>
            <a:r>
              <a:rPr lang="en-US" dirty="0" err="1"/>
              <a:t>Opsens</a:t>
            </a:r>
            <a:r>
              <a:rPr lang="en-US" dirty="0"/>
              <a:t> Medical</a:t>
            </a:r>
          </a:p>
          <a:p>
            <a:pPr eaLnBrk="1" hangingPunct="1"/>
            <a:r>
              <a:rPr lang="en-US" dirty="0"/>
              <a:t>President at </a:t>
            </a:r>
            <a:r>
              <a:rPr lang="en-US" dirty="0" err="1"/>
              <a:t>Nanostent</a:t>
            </a:r>
            <a:r>
              <a:rPr lang="en-US" dirty="0"/>
              <a:t>, Inc.</a:t>
            </a:r>
          </a:p>
          <a:p>
            <a:pPr eaLnBrk="1" hangingPunct="1"/>
            <a:endParaRPr lang="en-US" sz="700" dirty="0"/>
          </a:p>
          <a:p>
            <a:pPr marL="0" indent="0" eaLnBrk="1" hangingPunct="1">
              <a:buNone/>
            </a:pPr>
            <a:r>
              <a:rPr lang="en-US" dirty="0"/>
              <a:t>This trial was funded by </a:t>
            </a:r>
            <a:r>
              <a:rPr lang="en-US" dirty="0" err="1"/>
              <a:t>Microport</a:t>
            </a:r>
            <a:r>
              <a:rPr lang="en-US" dirty="0"/>
              <a:t> Medical, Ltd. (Shanghai, China)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7388" y="32007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Disclosure of Relevant Financial Relationships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554A4-7100-4BF9-B7FC-2BD0554CE812}"/>
              </a:ext>
            </a:extLst>
          </p:cNvPr>
          <p:cNvSpPr txBox="1"/>
          <p:nvPr/>
        </p:nvSpPr>
        <p:spPr>
          <a:xfrm>
            <a:off x="1987799" y="4237916"/>
            <a:ext cx="5168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Faculty disclosure information can be found on the app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52ADC4-02D8-AFDD-B717-61C651341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2" t="6457" r="17628" b="7027"/>
          <a:stretch>
            <a:fillRect/>
          </a:stretch>
        </p:blipFill>
        <p:spPr>
          <a:xfrm>
            <a:off x="2187808" y="881916"/>
            <a:ext cx="4884044" cy="37201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9C60BA-7ECE-914B-E047-488F683BFAFD}"/>
              </a:ext>
            </a:extLst>
          </p:cNvPr>
          <p:cNvSpPr txBox="1"/>
          <p:nvPr/>
        </p:nvSpPr>
        <p:spPr>
          <a:xfrm>
            <a:off x="5346290" y="1554417"/>
            <a:ext cx="1504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002E4B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</a:t>
            </a:r>
            <a:r>
              <a:rPr lang="en-US" sz="1500" kern="0" baseline="-25000" dirty="0" err="1">
                <a:solidFill>
                  <a:srgbClr val="002E4B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superiority</a:t>
            </a:r>
            <a:r>
              <a:rPr lang="en-US" sz="1500" kern="0" baseline="-25000" dirty="0">
                <a:solidFill>
                  <a:srgbClr val="002E4B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500" kern="0" dirty="0">
                <a:solidFill>
                  <a:srgbClr val="002E4B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= </a:t>
            </a:r>
            <a:r>
              <a:rPr lang="en-US" sz="1500" dirty="0">
                <a:solidFill>
                  <a:srgbClr val="002E4B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0.014</a:t>
            </a:r>
            <a:endParaRPr lang="en-US" sz="1500" i="0" dirty="0">
              <a:solidFill>
                <a:srgbClr val="002E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923F2E-6827-6AB9-0FCA-E9BA0CE7C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66212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i="0" kern="0" dirty="0"/>
              <a:t>Cumulative Frequency Distribution of In-Stent Late Loss at 13 Months</a:t>
            </a:r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109083374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18813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Background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C808CE-8168-A5F4-D962-BE2961ABD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30" y="747264"/>
            <a:ext cx="834630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214313" eaLnBrk="1" hangingPunct="1"/>
            <a:r>
              <a:rPr lang="en-US" i="0" kern="0" dirty="0"/>
              <a:t>Drug-eluting stents (DES) reduce restenosis risk, but durable polymers can delay healing and inhibit re-</a:t>
            </a:r>
            <a:r>
              <a:rPr lang="en-US" i="0" kern="0" dirty="0" err="1"/>
              <a:t>endothelialization</a:t>
            </a:r>
            <a:endParaRPr lang="en-US" i="0" kern="0" dirty="0"/>
          </a:p>
          <a:p>
            <a:pPr marL="214313" indent="-214313" eaLnBrk="1" hangingPunct="1"/>
            <a:endParaRPr lang="en-US" sz="600" i="0" kern="0" dirty="0"/>
          </a:p>
          <a:p>
            <a:pPr marL="214313" indent="-214313" eaLnBrk="1" hangingPunct="1"/>
            <a:r>
              <a:rPr lang="en-US" i="0" kern="0" dirty="0"/>
              <a:t>The Firehawk</a:t>
            </a:r>
            <a:r>
              <a:rPr lang="en-US" i="0" kern="0" baseline="30000" dirty="0"/>
              <a:t>®</a:t>
            </a:r>
            <a:r>
              <a:rPr lang="en-US" i="0" kern="0" dirty="0"/>
              <a:t> DES* has a fully biodegradable sirolimus-containing polymer coating localized to recessed abluminal grooves on the stent surface and delivers roughly 1/3 the drug dose of other DES</a:t>
            </a:r>
          </a:p>
          <a:p>
            <a:pPr marL="214313" indent="-214313" eaLnBrk="1" hangingPunct="1"/>
            <a:endParaRPr lang="en-US" sz="600" i="0" kern="0" dirty="0"/>
          </a:p>
          <a:p>
            <a:pPr marL="214313" indent="-214313" eaLnBrk="1" hangingPunct="1"/>
            <a:r>
              <a:rPr lang="en-US" i="0" kern="0" dirty="0"/>
              <a:t>The </a:t>
            </a:r>
            <a:r>
              <a:rPr lang="en-US" b="1" i="0" kern="0" dirty="0">
                <a:solidFill>
                  <a:schemeClr val="tx2"/>
                </a:solidFill>
              </a:rPr>
              <a:t>TARGET-IV NA Trial Multicenter Randomized Assessment of the Firehawk® rapamycin TARGET eluting cobalt chromium coronary stent system –North American Trial </a:t>
            </a:r>
            <a:r>
              <a:rPr lang="en-US" i="0" kern="0" dirty="0"/>
              <a:t>sought to investigate clinical outcomes with Firehawk compared to currently used 2</a:t>
            </a:r>
            <a:r>
              <a:rPr lang="en-US" i="0" kern="0" baseline="30000" dirty="0"/>
              <a:t>nd</a:t>
            </a:r>
            <a:r>
              <a:rPr lang="en-US" i="0" kern="0" dirty="0"/>
              <a:t> generation 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A3E2B2-D5BD-E6AD-4CD9-8AC5BE72E739}"/>
              </a:ext>
            </a:extLst>
          </p:cNvPr>
          <p:cNvSpPr txBox="1"/>
          <p:nvPr/>
        </p:nvSpPr>
        <p:spPr>
          <a:xfrm>
            <a:off x="3990024" y="4801479"/>
            <a:ext cx="5153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*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Firehawk</a:t>
            </a:r>
            <a:r>
              <a:rPr kumimoji="0" lang="en-US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®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DES is an investigational device in the US and CA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7716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111928"/>
            <a:ext cx="7769225" cy="566738"/>
          </a:xfrm>
        </p:spPr>
        <p:txBody>
          <a:bodyPr/>
          <a:lstStyle/>
          <a:p>
            <a:pPr eaLnBrk="1" hangingPunct="1"/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Firehawk</a:t>
            </a:r>
            <a:r>
              <a:rPr kumimoji="0" lang="en-US" altLang="zh-CN" b="1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®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 DES*</a:t>
            </a:r>
            <a:br>
              <a:rPr kumimoji="0" lang="en-US" altLang="zh-CN" sz="2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</a:b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Abluminal Groove-Filled Biodegradable Polymer </a:t>
            </a:r>
            <a:b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</a:b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Targeting Release Sirolimus-Eluting Stent</a:t>
            </a:r>
            <a:endParaRPr lang="en-US" sz="2000" dirty="0"/>
          </a:p>
        </p:txBody>
      </p:sp>
      <p:pic>
        <p:nvPicPr>
          <p:cNvPr id="4" name="Picture 3" descr="A black and silver snake&#10;&#10;Description automatically generated">
            <a:extLst>
              <a:ext uri="{FF2B5EF4-FFF2-40B4-BE49-F238E27FC236}">
                <a16:creationId xmlns:a16="http://schemas.microsoft.com/office/drawing/2014/main" id="{58D162CF-55BE-B442-D245-28B4CD545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5" y="1948003"/>
            <a:ext cx="2002411" cy="1126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A blue and green feather&#10;&#10;Description automatically generated">
            <a:extLst>
              <a:ext uri="{FF2B5EF4-FFF2-40B4-BE49-F238E27FC236}">
                <a16:creationId xmlns:a16="http://schemas.microsoft.com/office/drawing/2014/main" id="{5EA7F251-B727-08A2-A58D-F9C0F1573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65" y="1538981"/>
            <a:ext cx="3695596" cy="2078773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8D8C9E93-EA61-EF98-3193-506A64887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90" y="1243340"/>
            <a:ext cx="1366338" cy="1313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634E7870-219B-2FFD-7F93-704E4FF3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349" y="1948003"/>
            <a:ext cx="1366338" cy="55399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0" tIns="0" rIns="0" bIns="0">
            <a:spAutoFit/>
          </a:bodyPr>
          <a:lstStyle>
            <a:lvl1pPr marL="127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Thin strut </a:t>
            </a:r>
            <a:r>
              <a:rPr lang="zh-CN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Co-Cr</a:t>
            </a:r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 (86 μm) stent with</a:t>
            </a:r>
            <a:r>
              <a:rPr lang="zh-CN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abluminal </a:t>
            </a:r>
            <a:r>
              <a:rPr lang="zh-CN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grooves</a:t>
            </a: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29260741-95A1-14E5-0F35-973495555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501" y="1578687"/>
            <a:ext cx="1257935" cy="1307716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object 22">
            <a:extLst>
              <a:ext uri="{FF2B5EF4-FFF2-40B4-BE49-F238E27FC236}">
                <a16:creationId xmlns:a16="http://schemas.microsoft.com/office/drawing/2014/main" id="{310D58EB-B9E2-D619-206E-856893170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291" y="1348956"/>
            <a:ext cx="2543175" cy="18466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>
            <a:spAutoFit/>
          </a:bodyPr>
          <a:lstStyle>
            <a:lvl1pPr marL="127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Biodegradable polymer</a:t>
            </a:r>
            <a:endParaRPr lang="zh-CN" altLang="zh-CN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object 23">
            <a:extLst>
              <a:ext uri="{FF2B5EF4-FFF2-40B4-BE49-F238E27FC236}">
                <a16:creationId xmlns:a16="http://schemas.microsoft.com/office/drawing/2014/main" id="{948521C8-CB8E-7A00-39F3-5707EB6CA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164" y="1577921"/>
            <a:ext cx="1366337" cy="130848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Oval 4" descr="未命名3">
            <a:extLst>
              <a:ext uri="{FF2B5EF4-FFF2-40B4-BE49-F238E27FC236}">
                <a16:creationId xmlns:a16="http://schemas.microsoft.com/office/drawing/2014/main" id="{AC096280-1654-6F88-A631-1D48AB4CE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521" y="3033792"/>
            <a:ext cx="1682603" cy="1619250"/>
          </a:xfrm>
          <a:prstGeom prst="ellipse">
            <a:avLst/>
          </a:prstGeom>
          <a:blipFill dpi="0" rotWithShape="1">
            <a:blip r:embed="rId8">
              <a:lum bright="-18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hangingPunct="1"/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Oval 8" descr="printing2">
            <a:extLst>
              <a:ext uri="{FF2B5EF4-FFF2-40B4-BE49-F238E27FC236}">
                <a16:creationId xmlns:a16="http://schemas.microsoft.com/office/drawing/2014/main" id="{168A486B-FFFB-E375-D46A-C878C5F2E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412" y="2952069"/>
            <a:ext cx="1620309" cy="1619250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hangingPunct="1"/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2D337162-5237-1828-CB08-A866B2D25038}"/>
              </a:ext>
            </a:extLst>
          </p:cNvPr>
          <p:cNvSpPr txBox="1"/>
          <p:nvPr/>
        </p:nvSpPr>
        <p:spPr>
          <a:xfrm>
            <a:off x="607313" y="4133348"/>
            <a:ext cx="2035959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0" tIns="0" rIns="0" bIns="0">
            <a:spAutoFit/>
          </a:bodyPr>
          <a:lstStyle/>
          <a:p>
            <a:pPr marL="95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Siro</a:t>
            </a:r>
            <a:r>
              <a:rPr sz="1200"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0.30 μg/mm</a:t>
            </a:r>
            <a:r>
              <a:rPr lang="en-US" altLang="zh-CN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9525" algn="ctr"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released at 90 days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id="{8D07157A-373A-1C06-EEE3-88A20FA2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044" y="4171339"/>
            <a:ext cx="1629833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>
            <a:spAutoFit/>
          </a:bodyPr>
          <a:lstStyle>
            <a:lvl1pPr marL="127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Patented in-groove </a:t>
            </a:r>
          </a:p>
          <a:p>
            <a:pPr algn="ctr" eaLnBrk="1" hangingPunct="1"/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coating technology</a:t>
            </a:r>
          </a:p>
        </p:txBody>
      </p:sp>
      <p:sp>
        <p:nvSpPr>
          <p:cNvPr id="15" name="object 22">
            <a:extLst>
              <a:ext uri="{FF2B5EF4-FFF2-40B4-BE49-F238E27FC236}">
                <a16:creationId xmlns:a16="http://schemas.microsoft.com/office/drawing/2014/main" id="{A1DDD0FE-2B49-3341-84D6-F100070AF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" y="1348956"/>
            <a:ext cx="2439015" cy="55399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0" tIns="0" rIns="0" bIns="0">
            <a:spAutoFit/>
          </a:bodyPr>
          <a:lstStyle>
            <a:lvl1pPr marL="127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S” type design in connecting rods improves flexibility and </a:t>
            </a:r>
          </a:p>
          <a:p>
            <a:pPr algn="ctr" eaLnBrk="1" hangingPunct="1"/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may increase lesion coverage</a:t>
            </a:r>
            <a:endParaRPr lang="zh-CN" altLang="zh-CN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1CA478-14AC-7426-7670-0C0EC1C35BD0}"/>
              </a:ext>
            </a:extLst>
          </p:cNvPr>
          <p:cNvSpPr txBox="1"/>
          <p:nvPr/>
        </p:nvSpPr>
        <p:spPr>
          <a:xfrm>
            <a:off x="4078687" y="4817127"/>
            <a:ext cx="5153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*Firehawk</a:t>
            </a:r>
            <a:r>
              <a:rPr kumimoji="0" lang="en-US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®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DES is an investigational device in the US and CA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0916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>
            <a:extLst>
              <a:ext uri="{FF2B5EF4-FFF2-40B4-BE49-F238E27FC236}">
                <a16:creationId xmlns:a16="http://schemas.microsoft.com/office/drawing/2014/main" id="{AF78702C-D3EE-267D-E094-0CE6303436DD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4669963" y="2505154"/>
            <a:ext cx="0" cy="240506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i="1">
              <a:solidFill>
                <a:srgbClr val="FFCC99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0EE1644-A6A6-F497-A0A7-06648EF6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03" y="2688345"/>
            <a:ext cx="6403181" cy="217885"/>
          </a:xfrm>
          <a:prstGeom prst="rect">
            <a:avLst/>
          </a:prstGeom>
          <a:solidFill>
            <a:schemeClr val="bg2"/>
          </a:solidFill>
          <a:ln w="12700" algn="ctr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200" kern="0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ACF90DFD-E357-E217-E01C-8EE2CE8C67CE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5921367" y="2493082"/>
            <a:ext cx="0" cy="195263"/>
          </a:xfrm>
          <a:prstGeom prst="line">
            <a:avLst/>
          </a:prstGeom>
          <a:noFill/>
          <a:ln w="76200">
            <a:solidFill>
              <a:srgbClr val="FF0E0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i="1">
              <a:solidFill>
                <a:srgbClr val="FFCC99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B3BC3EE0-B008-6F1A-E191-149B94E7F79C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7266470" y="2906230"/>
            <a:ext cx="0" cy="173831"/>
          </a:xfrm>
          <a:prstGeom prst="line">
            <a:avLst/>
          </a:prstGeom>
          <a:noFill/>
          <a:ln w="76200">
            <a:solidFill>
              <a:srgbClr val="1818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i="1"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96C95D9-7705-9BEB-E31D-8B36756BE43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953124" y="1622179"/>
            <a:ext cx="31920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514350"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1720 patients, 64 sites </a:t>
            </a:r>
          </a:p>
          <a:p>
            <a:pPr algn="ctr" defTabSz="514350"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(North America and Europe)</a:t>
            </a:r>
          </a:p>
          <a:p>
            <a:pPr algn="ctr" defTabSz="514350">
              <a:spcBef>
                <a:spcPts val="0"/>
              </a:spcBef>
            </a:pPr>
            <a:r>
              <a:rPr lang="en-GB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Substudies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OCT 37 pts; QCA 107 pts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9B03590-7D72-C86E-D101-D47AE76060E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521581" y="2717431"/>
            <a:ext cx="232436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E1E1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50" dirty="0">
                <a:ea typeface="MS PGothic" pitchFamily="34" charset="-128"/>
              </a:rPr>
              <a:t>30d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C287BA6C-A0FF-EC1E-B635-50C6E900F56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469876" y="2720800"/>
            <a:ext cx="315792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E1E1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ea typeface="MS PGothic" pitchFamily="34" charset="-128"/>
              </a:rPr>
              <a:t>6mo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A22962C1-16C1-B2EA-E467-CEB8E825244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708576" y="2707045"/>
            <a:ext cx="400751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E1E1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ea typeface="MS PGothic" pitchFamily="34" charset="-128"/>
              </a:rPr>
              <a:t>12mo</a:t>
            </a: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298D27C8-7266-DBBB-0F29-80A9E0241DE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085155" y="2727008"/>
            <a:ext cx="400751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E1E1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ea typeface="MS PGothic" pitchFamily="34" charset="-128"/>
              </a:rPr>
              <a:t>13mo</a:t>
            </a: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9CDAF010-D6E4-FAF6-5A0F-1F30B5BE052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52276" y="2435582"/>
            <a:ext cx="2253822" cy="20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514350">
              <a:lnSpc>
                <a:spcPct val="120000"/>
              </a:lnSpc>
              <a:spcBef>
                <a:spcPts val="563"/>
              </a:spcBef>
            </a:pP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endpoints and  TLF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EBBD93AD-8962-6707-70C0-A8F50DD63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968" y="3031716"/>
            <a:ext cx="1802817" cy="268407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514350">
              <a:lnSpc>
                <a:spcPct val="120000"/>
              </a:lnSpc>
              <a:spcBef>
                <a:spcPts val="563"/>
              </a:spcBef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QCA and OCT Substudy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0025965E-89D7-5583-F427-9170508851A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54017" y="937096"/>
            <a:ext cx="3671721" cy="719138"/>
          </a:xfrm>
          <a:prstGeom prst="rect">
            <a:avLst/>
          </a:prstGeom>
          <a:solidFill>
            <a:schemeClr val="bg2"/>
          </a:solidFill>
          <a:ln w="12700" algn="ctr">
            <a:solidFill>
              <a:srgbClr val="4BACC6">
                <a:lumMod val="40000"/>
                <a:lumOff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kern="0" dirty="0">
                <a:ea typeface="MS PGothic" pitchFamily="34" charset="-128"/>
              </a:rPr>
              <a:t>A Prospective, </a:t>
            </a:r>
            <a:r>
              <a:rPr lang="en-GB" sz="1200" kern="0" dirty="0" err="1">
                <a:ea typeface="MS PGothic" pitchFamily="34" charset="-128"/>
              </a:rPr>
              <a:t>multicenter</a:t>
            </a:r>
            <a:r>
              <a:rPr lang="en-GB" sz="1200" kern="0" dirty="0">
                <a:ea typeface="MS PGothic" pitchFamily="34" charset="-128"/>
              </a:rPr>
              <a:t>, single blind, 1:1 </a:t>
            </a:r>
          </a:p>
          <a:p>
            <a:pPr algn="ctr">
              <a:defRPr/>
            </a:pPr>
            <a:r>
              <a:rPr lang="en-GB" sz="1200" kern="0" dirty="0">
                <a:ea typeface="MS PGothic" pitchFamily="34" charset="-128"/>
              </a:rPr>
              <a:t>randomized non-inferiority trial for patients with </a:t>
            </a:r>
          </a:p>
          <a:p>
            <a:pPr algn="ctr">
              <a:defRPr/>
            </a:pPr>
            <a:r>
              <a:rPr lang="en-GB" sz="1200" kern="0" dirty="0">
                <a:ea typeface="MS PGothic" pitchFamily="34" charset="-128"/>
              </a:rPr>
              <a:t>chronic or acute coronary syndrome </a:t>
            </a:r>
          </a:p>
          <a:p>
            <a:pPr algn="ctr">
              <a:defRPr/>
            </a:pPr>
            <a:r>
              <a:rPr lang="en-GB" sz="1200" kern="0" dirty="0">
                <a:ea typeface="MS PGothic" pitchFamily="34" charset="-128"/>
              </a:rPr>
              <a:t>eligible for DES</a:t>
            </a: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0FC90229-3AE8-47D7-D16A-E6E5B9D0497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54913" y="1876339"/>
            <a:ext cx="1418035" cy="388144"/>
          </a:xfrm>
          <a:prstGeom prst="rect">
            <a:avLst/>
          </a:prstGeom>
          <a:solidFill>
            <a:srgbClr val="ED2937"/>
          </a:solidFill>
          <a:ln w="12700" algn="ctr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kern="0" dirty="0">
                <a:solidFill>
                  <a:sysClr val="window" lastClr="FFFFFF"/>
                </a:solidFill>
                <a:ea typeface="MS PGothic" pitchFamily="34" charset="-128"/>
              </a:rPr>
              <a:t>Firehawk® DES* </a:t>
            </a:r>
          </a:p>
          <a:p>
            <a:pPr algn="ctr">
              <a:defRPr/>
            </a:pPr>
            <a:r>
              <a:rPr lang="en-GB" sz="1200" kern="0" dirty="0">
                <a:solidFill>
                  <a:sysClr val="window" lastClr="FFFFFF"/>
                </a:solidFill>
                <a:ea typeface="MS PGothic" pitchFamily="34" charset="-128"/>
              </a:rPr>
              <a:t>n = 860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36F7E4D2-613D-2980-FA83-D712C78A313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7401" y="1904336"/>
            <a:ext cx="1495509" cy="388144"/>
          </a:xfrm>
          <a:prstGeom prst="rect">
            <a:avLst/>
          </a:prstGeom>
          <a:solidFill>
            <a:schemeClr val="accent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kern="0" dirty="0">
                <a:solidFill>
                  <a:sysClr val="window" lastClr="FFFFFF"/>
                </a:solidFill>
                <a:ea typeface="MS PGothic" pitchFamily="34" charset="-128"/>
              </a:rPr>
              <a:t>2</a:t>
            </a:r>
            <a:r>
              <a:rPr lang="en-GB" sz="1200" kern="0" baseline="30000" dirty="0">
                <a:solidFill>
                  <a:sysClr val="window" lastClr="FFFFFF"/>
                </a:solidFill>
                <a:ea typeface="MS PGothic" pitchFamily="34" charset="-128"/>
              </a:rPr>
              <a:t>nd</a:t>
            </a:r>
            <a:r>
              <a:rPr lang="en-GB" sz="1200" kern="0" dirty="0">
                <a:solidFill>
                  <a:sysClr val="window" lastClr="FFFFFF"/>
                </a:solidFill>
                <a:ea typeface="MS PGothic" pitchFamily="34" charset="-128"/>
              </a:rPr>
              <a:t> generation DES</a:t>
            </a:r>
          </a:p>
          <a:p>
            <a:pPr algn="ctr">
              <a:defRPr/>
            </a:pPr>
            <a:r>
              <a:rPr lang="en-GB" sz="1200" kern="0" dirty="0">
                <a:solidFill>
                  <a:sysClr val="window" lastClr="FFFFFF"/>
                </a:solidFill>
                <a:ea typeface="MS PGothic" pitchFamily="34" charset="-128"/>
              </a:rPr>
              <a:t>N=860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01BAD61A-4F35-C86C-F89A-C862566940A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28563" y="3550405"/>
            <a:ext cx="6398418" cy="1116178"/>
          </a:xfrm>
          <a:prstGeom prst="rect">
            <a:avLst/>
          </a:prstGeom>
          <a:solidFill>
            <a:schemeClr val="bg2"/>
          </a:solidFill>
          <a:ln w="12700" algn="ctr">
            <a:solidFill>
              <a:srgbClr val="4BACC6">
                <a:lumMod val="40000"/>
                <a:lumOff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300" kern="0" dirty="0">
              <a:solidFill>
                <a:schemeClr val="tx1"/>
              </a:solidFill>
              <a:ea typeface="MS PGothic" pitchFamily="34" charset="-128"/>
            </a:endParaRPr>
          </a:p>
          <a:p>
            <a:pPr>
              <a:defRPr/>
            </a:pPr>
            <a:endParaRPr lang="en-GB" sz="1300" kern="0" dirty="0">
              <a:solidFill>
                <a:schemeClr val="tx1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GB" sz="1300" kern="0" dirty="0">
                <a:solidFill>
                  <a:schemeClr val="tx1"/>
                </a:solidFill>
                <a:ea typeface="MS PGothic" pitchFamily="34" charset="-128"/>
              </a:rPr>
              <a:t>Primary Endpoint: TLF (ARC defined) = Cardiac Death, TV MI, ID-TLR at 12mo</a:t>
            </a:r>
          </a:p>
          <a:p>
            <a:pPr>
              <a:defRPr/>
            </a:pPr>
            <a:r>
              <a:rPr lang="en-GB" sz="1300" kern="0" dirty="0">
                <a:ea typeface="MS PGothic" pitchFamily="34" charset="-128"/>
              </a:rPr>
              <a:t>Secondary Powered Endpoint: </a:t>
            </a:r>
          </a:p>
          <a:p>
            <a:pPr marL="942975" lvl="2" indent="-257175">
              <a:buFont typeface="Arial"/>
              <a:buChar char="•"/>
              <a:defRPr/>
            </a:pPr>
            <a:r>
              <a:rPr lang="en-GB" sz="1300" kern="0" dirty="0">
                <a:ea typeface="MS PGothic" pitchFamily="34" charset="-128"/>
              </a:rPr>
              <a:t>In-stent late loss at 13mo by QCA;</a:t>
            </a:r>
          </a:p>
          <a:p>
            <a:pPr marL="942975" lvl="2" indent="-257175">
              <a:buFont typeface="Arial"/>
              <a:buChar char="•"/>
              <a:defRPr/>
            </a:pPr>
            <a:r>
              <a:rPr lang="en-GB" sz="1300" kern="0" dirty="0">
                <a:ea typeface="MS PGothic" pitchFamily="34" charset="-128"/>
              </a:rPr>
              <a:t>Mean neo-intimal thickness at 13mo by OCT </a:t>
            </a:r>
          </a:p>
          <a:p>
            <a:pPr marL="685800" lvl="2">
              <a:defRPr/>
            </a:pPr>
            <a:endParaRPr lang="en-GB" sz="1300" kern="0" dirty="0">
              <a:ea typeface="MS PGothic" pitchFamily="34" charset="-128"/>
            </a:endParaRPr>
          </a:p>
          <a:p>
            <a:pPr marL="942975" lvl="2" indent="-257175">
              <a:buFont typeface="Arial"/>
              <a:buChar char="•"/>
              <a:defRPr/>
            </a:pPr>
            <a:endParaRPr lang="en-GB" sz="1300" kern="0" dirty="0">
              <a:ea typeface="MS PGothic" pitchFamily="34" charset="-128"/>
            </a:endParaRPr>
          </a:p>
        </p:txBody>
      </p:sp>
      <p:cxnSp>
        <p:nvCxnSpPr>
          <p:cNvPr id="22" name="AutoShape 25">
            <a:extLst>
              <a:ext uri="{FF2B5EF4-FFF2-40B4-BE49-F238E27FC236}">
                <a16:creationId xmlns:a16="http://schemas.microsoft.com/office/drawing/2014/main" id="{66500316-34FA-5A15-BB18-EC9B54B1D95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947832" y="1059890"/>
            <a:ext cx="980281" cy="799058"/>
          </a:xfrm>
          <a:prstGeom prst="bentConnector2">
            <a:avLst/>
          </a:prstGeom>
          <a:noFill/>
          <a:ln w="2857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26">
            <a:extLst>
              <a:ext uri="{FF2B5EF4-FFF2-40B4-BE49-F238E27FC236}">
                <a16:creationId xmlns:a16="http://schemas.microsoft.com/office/drawing/2014/main" id="{DB04ED2F-7908-758F-E654-1D785E7ECE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17474" y="1180368"/>
            <a:ext cx="978694" cy="693750"/>
          </a:xfrm>
          <a:prstGeom prst="bentConnector3">
            <a:avLst>
              <a:gd name="adj1" fmla="val 100608"/>
            </a:avLst>
          </a:prstGeom>
          <a:noFill/>
          <a:ln w="2857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" name="Line 3">
            <a:extLst>
              <a:ext uri="{FF2B5EF4-FFF2-40B4-BE49-F238E27FC236}">
                <a16:creationId xmlns:a16="http://schemas.microsoft.com/office/drawing/2014/main" id="{A76795E1-F836-A69B-2A6A-290B0FB24C83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2637799" y="2451497"/>
            <a:ext cx="0" cy="240506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i="1">
              <a:solidFill>
                <a:srgbClr val="FFCC99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D0CF3-9293-D5E7-9DD0-25157770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77641"/>
            <a:ext cx="7769225" cy="566738"/>
          </a:xfrm>
        </p:spPr>
        <p:txBody>
          <a:bodyPr/>
          <a:lstStyle/>
          <a:p>
            <a:r>
              <a:rPr lang="en-US" dirty="0"/>
              <a:t>Target-IV NA Trial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E8AA2-6A27-9476-8860-A894A8328B19}"/>
              </a:ext>
            </a:extLst>
          </p:cNvPr>
          <p:cNvSpPr txBox="1"/>
          <p:nvPr/>
        </p:nvSpPr>
        <p:spPr>
          <a:xfrm>
            <a:off x="3980546" y="4793107"/>
            <a:ext cx="5153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*Firehawk</a:t>
            </a:r>
            <a:r>
              <a:rPr kumimoji="0" lang="en-US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®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1400" b="0" i="0" dirty="0">
                <a:solidFill>
                  <a:srgbClr val="FFFFFF"/>
                </a:solidFill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DES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 is an investigational device in the US and CA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3727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18930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Key Inclusion/Exclusion Criteria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03A6B8D-2B03-C490-7870-A262BD6FF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4622"/>
              </p:ext>
            </p:extLst>
          </p:nvPr>
        </p:nvGraphicFramePr>
        <p:xfrm>
          <a:off x="323560" y="873909"/>
          <a:ext cx="4114801" cy="300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>
                  <a:extLst>
                    <a:ext uri="{9D8B030D-6E8A-4147-A177-3AD203B41FA5}">
                      <a16:colId xmlns:a16="http://schemas.microsoft.com/office/drawing/2014/main" val="383667550"/>
                    </a:ext>
                  </a:extLst>
                </a:gridCol>
              </a:tblGrid>
              <a:tr h="341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9999"/>
                          </a:solidFill>
                        </a:rPr>
                        <a:t>Inclusion</a:t>
                      </a:r>
                      <a:r>
                        <a:rPr lang="en-US" dirty="0">
                          <a:solidFill>
                            <a:srgbClr val="FEB91A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17186"/>
                  </a:ext>
                </a:extLst>
              </a:tr>
              <a:tr h="266241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Age &gt;18 years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Patients with an indication for PCI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Native coronary artery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Vessel diameter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≥2.25 mm to ≤4.0 mm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Lesion length &lt;44 mm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Complex lesions are allowed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Overlapping stents are allowed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maximum of 2 TV and up to 2 TL per vessel</a:t>
                      </a:r>
                      <a:endParaRPr lang="en-US" sz="14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9812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92F737-4F02-5C47-534B-40D604BBC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93702"/>
              </p:ext>
            </p:extLst>
          </p:nvPr>
        </p:nvGraphicFramePr>
        <p:xfrm>
          <a:off x="4728890" y="873909"/>
          <a:ext cx="4114800" cy="300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83667550"/>
                    </a:ext>
                  </a:extLst>
                </a:gridCol>
              </a:tblGrid>
              <a:tr h="2786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9999"/>
                          </a:solidFill>
                        </a:rPr>
                        <a:t>Exclusion</a:t>
                      </a:r>
                      <a:endParaRPr lang="en-US" sz="1600" dirty="0">
                        <a:solidFill>
                          <a:srgbClr val="FEB91A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17186"/>
                  </a:ext>
                </a:extLst>
              </a:tr>
              <a:tr h="266885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STEMI or any PCI within 24 hours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Prior stent thrombosis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Cardiogenic shock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Known LVEF &lt;30%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Unprotected LM intervention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Bifurcation lesions with dual stent implantation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Lesion with intended ≥3 stent implantation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Planned staged procedures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98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39572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199F8-BA05-8665-72E0-579B0637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74477"/>
            <a:ext cx="7769225" cy="566738"/>
          </a:xfrm>
        </p:spPr>
        <p:txBody>
          <a:bodyPr/>
          <a:lstStyle/>
          <a:p>
            <a:r>
              <a:rPr lang="en-US" dirty="0"/>
              <a:t>Demographics 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F22268D-1F2F-6804-4ECD-6D0BF0F52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164147"/>
              </p:ext>
            </p:extLst>
          </p:nvPr>
        </p:nvGraphicFramePr>
        <p:xfrm>
          <a:off x="29354" y="900722"/>
          <a:ext cx="4434989" cy="34683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1752">
                  <a:extLst>
                    <a:ext uri="{9D8B030D-6E8A-4147-A177-3AD203B41FA5}">
                      <a16:colId xmlns:a16="http://schemas.microsoft.com/office/drawing/2014/main" val="2742938072"/>
                    </a:ext>
                  </a:extLst>
                </a:gridCol>
                <a:gridCol w="1343031">
                  <a:extLst>
                    <a:ext uri="{9D8B030D-6E8A-4147-A177-3AD203B41FA5}">
                      <a16:colId xmlns:a16="http://schemas.microsoft.com/office/drawing/2014/main" val="1152767969"/>
                    </a:ext>
                  </a:extLst>
                </a:gridCol>
                <a:gridCol w="1270206">
                  <a:extLst>
                    <a:ext uri="{9D8B030D-6E8A-4147-A177-3AD203B41FA5}">
                      <a16:colId xmlns:a16="http://schemas.microsoft.com/office/drawing/2014/main" val="1148563550"/>
                    </a:ext>
                  </a:extLst>
                </a:gridCol>
              </a:tblGrid>
              <a:tr h="4736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Firehawk® DES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n=860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203864"/>
                          </a:solidFill>
                          <a:effectLst/>
                        </a:rPr>
                        <a:t>2</a:t>
                      </a:r>
                      <a:r>
                        <a:rPr lang="en-GB" sz="1200" b="1" baseline="30000" dirty="0">
                          <a:solidFill>
                            <a:srgbClr val="203864"/>
                          </a:solidFill>
                          <a:effectLst/>
                        </a:rPr>
                        <a:t>nd</a:t>
                      </a:r>
                      <a:r>
                        <a:rPr lang="en-GB" sz="1200" b="1" dirty="0">
                          <a:solidFill>
                            <a:srgbClr val="203864"/>
                          </a:solidFill>
                          <a:effectLst/>
                        </a:rPr>
                        <a:t> gen. DES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203864"/>
                          </a:solidFill>
                          <a:effectLst/>
                        </a:rPr>
                        <a:t>n=860</a:t>
                      </a:r>
                      <a:endParaRPr lang="en-US" sz="1200" b="1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952945"/>
                  </a:ext>
                </a:extLst>
              </a:tr>
              <a:tr h="22555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Age, years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e-I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65.3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he-I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65.8 ± </a:t>
                      </a:r>
                      <a:r>
                        <a:rPr lang="he-I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805807"/>
                  </a:ext>
                </a:extLst>
              </a:tr>
              <a:tr h="22555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Sex, male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94881"/>
                  </a:ext>
                </a:extLst>
              </a:tr>
              <a:tr h="22555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effectLst/>
                        </a:rPr>
                        <a:t>Diabetes mellitus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536423"/>
                  </a:ext>
                </a:extLst>
              </a:tr>
              <a:tr h="219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Renal insufficiency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4.4%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1019"/>
                  </a:ext>
                </a:extLst>
              </a:tr>
              <a:tr h="219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Prior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02258"/>
                  </a:ext>
                </a:extLst>
              </a:tr>
              <a:tr h="219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LVEF,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49.7 ± 11.0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47.7 ± 12.2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169098"/>
                  </a:ext>
                </a:extLst>
              </a:tr>
              <a:tr h="219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Chronic coronary syn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76784"/>
                  </a:ext>
                </a:extLst>
              </a:tr>
              <a:tr h="219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/>
                        <a:t>Unstable angina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2654"/>
                  </a:ext>
                </a:extLst>
              </a:tr>
              <a:tr h="221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STEMI/NSTEMI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099779"/>
                  </a:ext>
                </a:extLst>
              </a:tr>
              <a:tr h="221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&gt;1 lesions treated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0435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F5BB59-186B-EA09-0996-127749FE1D89}"/>
              </a:ext>
            </a:extLst>
          </p:cNvPr>
          <p:cNvSpPr txBox="1"/>
          <p:nvPr/>
        </p:nvSpPr>
        <p:spPr>
          <a:xfrm>
            <a:off x="820000" y="526889"/>
            <a:ext cx="28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rgbClr val="FFC000"/>
                </a:solidFill>
              </a:rPr>
              <a:t>Patient characteristics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90DAC-A7A9-2E38-7EE0-BC2821151FC0}"/>
              </a:ext>
            </a:extLst>
          </p:cNvPr>
          <p:cNvSpPr txBox="1"/>
          <p:nvPr/>
        </p:nvSpPr>
        <p:spPr>
          <a:xfrm>
            <a:off x="5464837" y="522264"/>
            <a:ext cx="28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rgbClr val="FFC000"/>
                </a:solidFill>
              </a:rPr>
              <a:t>Lesion characteristics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DA055201-4493-C262-2F80-87295A7D1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896173"/>
              </p:ext>
            </p:extLst>
          </p:nvPr>
        </p:nvGraphicFramePr>
        <p:xfrm>
          <a:off x="4596956" y="900722"/>
          <a:ext cx="4514810" cy="34518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4951">
                  <a:extLst>
                    <a:ext uri="{9D8B030D-6E8A-4147-A177-3AD203B41FA5}">
                      <a16:colId xmlns:a16="http://schemas.microsoft.com/office/drawing/2014/main" val="2742938072"/>
                    </a:ext>
                  </a:extLst>
                </a:gridCol>
                <a:gridCol w="1471808">
                  <a:extLst>
                    <a:ext uri="{9D8B030D-6E8A-4147-A177-3AD203B41FA5}">
                      <a16:colId xmlns:a16="http://schemas.microsoft.com/office/drawing/2014/main" val="1152767969"/>
                    </a:ext>
                  </a:extLst>
                </a:gridCol>
                <a:gridCol w="1308051">
                  <a:extLst>
                    <a:ext uri="{9D8B030D-6E8A-4147-A177-3AD203B41FA5}">
                      <a16:colId xmlns:a16="http://schemas.microsoft.com/office/drawing/2014/main" val="1148563550"/>
                    </a:ext>
                  </a:extLst>
                </a:gridCol>
              </a:tblGrid>
              <a:tr h="4173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Firehawk® DES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n=1021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203864"/>
                          </a:solidFill>
                          <a:effectLst/>
                        </a:rPr>
                        <a:t>2</a:t>
                      </a:r>
                      <a:r>
                        <a:rPr lang="en-GB" sz="1200" b="1" baseline="30000" dirty="0">
                          <a:solidFill>
                            <a:srgbClr val="203864"/>
                          </a:solidFill>
                          <a:effectLst/>
                        </a:rPr>
                        <a:t>nd</a:t>
                      </a:r>
                      <a:r>
                        <a:rPr lang="en-GB" sz="1200" b="1" dirty="0">
                          <a:solidFill>
                            <a:srgbClr val="203864"/>
                          </a:solidFill>
                          <a:effectLst/>
                        </a:rPr>
                        <a:t> gen. DES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203864"/>
                          </a:solidFill>
                          <a:effectLst/>
                        </a:rPr>
                        <a:t>n=1049</a:t>
                      </a:r>
                      <a:endParaRPr lang="en-US" sz="1200" b="1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952945"/>
                  </a:ext>
                </a:extLst>
              </a:tr>
              <a:tr h="2877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LAD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805807"/>
                  </a:ext>
                </a:extLst>
              </a:tr>
              <a:tr h="2877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SimSun"/>
                          <a:cs typeface="Calibri"/>
                        </a:rPr>
                        <a:t>LCX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94881"/>
                  </a:ext>
                </a:extLst>
              </a:tr>
              <a:tr h="2877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SimSun"/>
                          <a:cs typeface="Calibri"/>
                        </a:rPr>
                        <a:t>RCA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536423"/>
                  </a:ext>
                </a:extLst>
              </a:tr>
              <a:tr h="280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061453"/>
                  </a:ext>
                </a:extLst>
              </a:tr>
              <a:tr h="280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Lesion length,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 ± 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24.2 ± 11.9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1019"/>
                  </a:ext>
                </a:extLst>
              </a:tr>
              <a:tr h="280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Lesion class B2/C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02258"/>
                  </a:ext>
                </a:extLst>
              </a:tr>
              <a:tr h="280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Bifurcation lesion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169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Calcium (mod/</a:t>
                      </a:r>
                      <a:r>
                        <a:rPr lang="en-US" dirty="0" err="1"/>
                        <a:t>sev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76784"/>
                  </a:ext>
                </a:extLst>
              </a:tr>
              <a:tr h="280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Thrombus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2654"/>
                  </a:ext>
                </a:extLst>
              </a:tr>
              <a:tr h="291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Tortuosity (mod/</a:t>
                      </a:r>
                      <a:r>
                        <a:rPr lang="en-US" dirty="0" err="1"/>
                        <a:t>sev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8.6%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099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11509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7FE881-2918-BF30-300D-21D95428B6B8}"/>
              </a:ext>
            </a:extLst>
          </p:cNvPr>
          <p:cNvSpPr txBox="1">
            <a:spLocks/>
          </p:cNvSpPr>
          <p:nvPr/>
        </p:nvSpPr>
        <p:spPr bwMode="auto">
          <a:xfrm>
            <a:off x="485776" y="349760"/>
            <a:ext cx="8172449" cy="34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514350" rtl="0" eaLnBrk="1" fontAlgn="base" hangingPunct="1">
              <a:spcBef>
                <a:spcPts val="563"/>
              </a:spcBef>
              <a:spcAft>
                <a:spcPct val="0"/>
              </a:spcAft>
              <a:defRPr sz="2700" b="0" kern="1200">
                <a:solidFill>
                  <a:schemeClr val="tx2"/>
                </a:solidFill>
                <a:latin typeface="YaleNew" panose="02000602050000020003" pitchFamily="2" charset="77"/>
                <a:ea typeface="+mj-ea"/>
                <a:cs typeface="Arial" panose="020B0604020202020204" pitchFamily="34" charset="0"/>
              </a:defRPr>
            </a:lvl1pPr>
            <a:lvl2pPr algn="l" defTabSz="514350" rtl="0" eaLnBrk="1" fontAlgn="base" hangingPunct="1">
              <a:spcBef>
                <a:spcPts val="563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2pPr>
            <a:lvl3pPr algn="l" defTabSz="514350" rtl="0" eaLnBrk="1" fontAlgn="base" hangingPunct="1">
              <a:spcBef>
                <a:spcPts val="563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3pPr>
            <a:lvl4pPr algn="l" defTabSz="514350" rtl="0" eaLnBrk="1" fontAlgn="base" hangingPunct="1">
              <a:spcBef>
                <a:spcPts val="563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4pPr>
            <a:lvl5pPr algn="l" defTabSz="514350" rtl="0" eaLnBrk="1" fontAlgn="base" hangingPunct="1">
              <a:spcBef>
                <a:spcPts val="563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5pPr>
            <a:lvl6pPr marL="342900" algn="l" defTabSz="514350" rtl="0" eaLnBrk="1" fontAlgn="base" hangingPunct="1">
              <a:spcBef>
                <a:spcPts val="563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6pPr>
            <a:lvl7pPr marL="685800" algn="l" defTabSz="514350" rtl="0" eaLnBrk="1" fontAlgn="base" hangingPunct="1">
              <a:spcBef>
                <a:spcPts val="563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7pPr>
            <a:lvl8pPr marL="1028700" algn="l" defTabSz="514350" rtl="0" eaLnBrk="1" fontAlgn="base" hangingPunct="1">
              <a:spcBef>
                <a:spcPts val="563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8pPr>
            <a:lvl9pPr marL="1371600" algn="l" defTabSz="514350" rtl="0" eaLnBrk="1" fontAlgn="base" hangingPunct="1">
              <a:spcBef>
                <a:spcPts val="563"/>
              </a:spcBef>
              <a:spcAft>
                <a:spcPct val="0"/>
              </a:spcAft>
              <a:defRPr sz="165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headings"/>
                <a:ea typeface="+mj-ea"/>
                <a:cs typeface="Arial" panose="020B0604020202020204" pitchFamily="34" charset="0"/>
              </a:rPr>
              <a:t>Primary Endpoint: TLF at 12 months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headings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311AE34-1373-C1A0-A0DD-F6D3496B23B1}"/>
              </a:ext>
            </a:extLst>
          </p:cNvPr>
          <p:cNvSpPr txBox="1">
            <a:spLocks/>
          </p:cNvSpPr>
          <p:nvPr/>
        </p:nvSpPr>
        <p:spPr bwMode="auto">
          <a:xfrm>
            <a:off x="449648" y="3618083"/>
            <a:ext cx="8180002" cy="117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14350" rtl="0" eaLnBrk="1" fontAlgn="base" hangingPunct="1"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Font typeface="Arial" panose="020B0604020202020204" pitchFamily="34" charset="0"/>
              <a:defRPr sz="13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910" indent="-160735" algn="l" defTabSz="514350" rtl="0" eaLnBrk="1" fontAlgn="base" hangingPunct="1">
              <a:lnSpc>
                <a:spcPct val="120000"/>
              </a:lnSpc>
              <a:spcBef>
                <a:spcPts val="281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35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5085" indent="-160735" algn="l" defTabSz="514350" rtl="0" eaLnBrk="1" fontAlgn="base" hangingPunct="1">
              <a:lnSpc>
                <a:spcPct val="120000"/>
              </a:lnSpc>
              <a:spcBef>
                <a:spcPts val="281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2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2260" indent="-160735" algn="l" defTabSz="514350" rtl="0" eaLnBrk="1" fontAlgn="base" hangingPunct="1">
              <a:lnSpc>
                <a:spcPct val="120000"/>
              </a:lnSpc>
              <a:spcBef>
                <a:spcPts val="281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05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89435" indent="-160735" algn="l" defTabSz="514350" rtl="0" eaLnBrk="1" fontAlgn="base" hangingPunct="1">
              <a:lnSpc>
                <a:spcPct val="120000"/>
              </a:lnSpc>
              <a:spcBef>
                <a:spcPts val="281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9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*P-value for TLF derived from Farrington-Manning test of non-inferiority for two binomial proportions with a non-inferiority margin of 3.85%; †</a:t>
            </a:r>
            <a:r>
              <a:rPr kumimoji="0" lang="en-US" sz="1400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M</a:t>
            </a:r>
            <a:r>
              <a:rPr lang="en-US" sz="1400" b="0" i="0" u="none" strike="noStrike" baseline="0" dirty="0" err="1">
                <a:solidFill>
                  <a:schemeClr val="tx1"/>
                </a:solidFill>
                <a:latin typeface="+mn-lt"/>
              </a:rPr>
              <a:t>yocardial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+mn-lt"/>
              </a:rPr>
              <a:t> infarction (including periprocedural) assessed per the 4th Universal Definition of Myocardial Infarction.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8781267A-5881-9E60-1A6E-BBFAAD2FB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661934"/>
              </p:ext>
            </p:extLst>
          </p:nvPr>
        </p:nvGraphicFramePr>
        <p:xfrm>
          <a:off x="465137" y="1017499"/>
          <a:ext cx="8172449" cy="2411503"/>
        </p:xfrm>
        <a:graphic>
          <a:graphicData uri="http://schemas.openxmlformats.org/drawingml/2006/table">
            <a:tbl>
              <a:tblPr firstRow="1" bandRow="1"/>
              <a:tblGrid>
                <a:gridCol w="3083406">
                  <a:extLst>
                    <a:ext uri="{9D8B030D-6E8A-4147-A177-3AD203B41FA5}">
                      <a16:colId xmlns:a16="http://schemas.microsoft.com/office/drawing/2014/main" val="3841548251"/>
                    </a:ext>
                  </a:extLst>
                </a:gridCol>
                <a:gridCol w="1837189">
                  <a:extLst>
                    <a:ext uri="{9D8B030D-6E8A-4147-A177-3AD203B41FA5}">
                      <a16:colId xmlns:a16="http://schemas.microsoft.com/office/drawing/2014/main" val="2675096176"/>
                    </a:ext>
                  </a:extLst>
                </a:gridCol>
                <a:gridCol w="1795244">
                  <a:extLst>
                    <a:ext uri="{9D8B030D-6E8A-4147-A177-3AD203B41FA5}">
                      <a16:colId xmlns:a16="http://schemas.microsoft.com/office/drawing/2014/main" val="1811022648"/>
                    </a:ext>
                  </a:extLst>
                </a:gridCol>
                <a:gridCol w="1456610">
                  <a:extLst>
                    <a:ext uri="{9D8B030D-6E8A-4147-A177-3AD203B41FA5}">
                      <a16:colId xmlns:a16="http://schemas.microsoft.com/office/drawing/2014/main" val="228789290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Microsoft Sans Serif"/>
                          <a:ea typeface="+mn-ea"/>
                          <a:cs typeface="+mn-cs"/>
                        </a:rPr>
                        <a:t>Firehawk® DES </a:t>
                      </a:r>
                    </a:p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1600" b="1" kern="1200" dirty="0">
                          <a:solidFill>
                            <a:srgbClr val="C00000"/>
                          </a:solidFill>
                          <a:latin typeface="Microsoft Sans Serif"/>
                          <a:ea typeface="+mn-ea"/>
                          <a:cs typeface="+mn-cs"/>
                        </a:rPr>
                        <a:t>(n=860)</a:t>
                      </a:r>
                      <a:endParaRPr lang="zh-CN" altLang="en-US" sz="1600" b="1" kern="1200" dirty="0">
                        <a:solidFill>
                          <a:srgbClr val="C00000"/>
                        </a:solidFill>
                        <a:latin typeface="Microsoft Sans Serif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1" kern="1200" dirty="0">
                          <a:solidFill>
                            <a:srgbClr val="20386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2nd gen. DES</a:t>
                      </a:r>
                    </a:p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1" kern="1200" dirty="0">
                          <a:solidFill>
                            <a:srgbClr val="20386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(n=860)</a:t>
                      </a:r>
                      <a:endParaRPr lang="zh-CN" altLang="en-US" sz="1600" b="1" kern="1200" dirty="0">
                        <a:solidFill>
                          <a:srgbClr val="20386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1" kern="1200" dirty="0">
                          <a:solidFill>
                            <a:srgbClr val="20386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value</a:t>
                      </a:r>
                      <a:endParaRPr lang="zh-CN" altLang="en-US" sz="1600" b="1" kern="1200" dirty="0">
                        <a:solidFill>
                          <a:srgbClr val="20386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0575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Lesion Failure (TLF)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3.4% (29/845)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3.3% (28/847)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&lt;0.0001*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96110"/>
                  </a:ext>
                </a:extLst>
              </a:tr>
              <a:tr h="3903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lvl="1"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Death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0.8% (7/845)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0.7% (6/847)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0.78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24482"/>
                  </a:ext>
                </a:extLst>
              </a:tr>
              <a:tr h="52251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lvl="1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Vessel Myocardial Infarction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2.4% (20/845)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2.1% (18/847)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0.74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4310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lvl="1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Ischemia Driven Target Lesion Revascularization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0.9% (8/845)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1.4% (12/847)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12700" marR="1270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508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90583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Primary Endpoint: TLF at 12 months</a:t>
            </a:r>
          </a:p>
        </p:txBody>
      </p:sp>
      <p:pic>
        <p:nvPicPr>
          <p:cNvPr id="18454" name="Picture 18453">
            <a:extLst>
              <a:ext uri="{FF2B5EF4-FFF2-40B4-BE49-F238E27FC236}">
                <a16:creationId xmlns:a16="http://schemas.microsoft.com/office/drawing/2014/main" id="{3B04BF93-42B8-9B7E-259E-F2B4337D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35" y="740808"/>
            <a:ext cx="5933130" cy="43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99254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39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 Slide- Master">
  <a:themeElements>
    <a:clrScheme name="New YSM Webcolors- 1-12-2020">
      <a:dk1>
        <a:srgbClr val="000000"/>
      </a:dk1>
      <a:lt1>
        <a:srgbClr val="FFFFFF"/>
      </a:lt1>
      <a:dk2>
        <a:srgbClr val="224570"/>
      </a:dk2>
      <a:lt2>
        <a:srgbClr val="E7E6E6"/>
      </a:lt2>
      <a:accent1>
        <a:srgbClr val="1271E3"/>
      </a:accent1>
      <a:accent2>
        <a:srgbClr val="E96051"/>
      </a:accent2>
      <a:accent3>
        <a:srgbClr val="71939C"/>
      </a:accent3>
      <a:accent4>
        <a:srgbClr val="444C57"/>
      </a:accent4>
      <a:accent5>
        <a:srgbClr val="FFB833"/>
      </a:accent5>
      <a:accent6>
        <a:srgbClr val="3BB3E5"/>
      </a:accent6>
      <a:hlink>
        <a:srgbClr val="4B617C"/>
      </a:hlink>
      <a:folHlink>
        <a:srgbClr val="B3E7F8"/>
      </a:folHlink>
    </a:clrScheme>
    <a:fontScheme name="Custom 2">
      <a:majorFont>
        <a:latin typeface="Times New Roman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6" id="{AE23C7B2-4889-7143-91C7-C9D076B9C18C}" vid="{D5584349-9AC3-0947-BF6C-B9243D998C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CD602F-8CE1-46BE-88BE-D75258361571}"/>
</file>

<file path=customXml/itemProps2.xml><?xml version="1.0" encoding="utf-8"?>
<ds:datastoreItem xmlns:ds="http://schemas.openxmlformats.org/officeDocument/2006/customXml" ds:itemID="{4B67F9B5-FC62-4FE1-A77F-41E648AF3900}"/>
</file>

<file path=customXml/itemProps3.xml><?xml version="1.0" encoding="utf-8"?>
<ds:datastoreItem xmlns:ds="http://schemas.openxmlformats.org/officeDocument/2006/customXml" ds:itemID="{810FB0D1-AEB0-4731-8D0B-0A34F76162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6788</TotalTime>
  <Words>2032</Words>
  <Application>Microsoft Office PowerPoint</Application>
  <PresentationFormat>On-screen Show (16:9)</PresentationFormat>
  <Paragraphs>311</Paragraphs>
  <Slides>20</Slides>
  <Notes>9</Notes>
  <HiddenSlides>9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headings</vt:lpstr>
      <vt:lpstr>Arial Narrow</vt:lpstr>
      <vt:lpstr>Calibri</vt:lpstr>
      <vt:lpstr>Calibri Light</vt:lpstr>
      <vt:lpstr>Microsoft Sans Serif</vt:lpstr>
      <vt:lpstr>Proxima Nova Regular</vt:lpstr>
      <vt:lpstr>Tahoma</vt:lpstr>
      <vt:lpstr>Times New Roman</vt:lpstr>
      <vt:lpstr>Wingdings 2</vt:lpstr>
      <vt:lpstr>YaleNew</vt:lpstr>
      <vt:lpstr>CRF_2006_background</vt:lpstr>
      <vt:lpstr>Content Slide- Master</vt:lpstr>
      <vt:lpstr>Office Theme</vt:lpstr>
      <vt:lpstr>Randomized Comparison of a Novel  Low-Dose Sirolimus-Eluting Biodegradable Polymer Stent vs.  Second Generation DES:  The TARGET-IV NA Trial</vt:lpstr>
      <vt:lpstr>PowerPoint Presentation</vt:lpstr>
      <vt:lpstr>Background</vt:lpstr>
      <vt:lpstr>Firehawk® DES* Abluminal Groove-Filled Biodegradable Polymer  Targeting Release Sirolimus-Eluting Stent</vt:lpstr>
      <vt:lpstr>Target-IV NA Trial Design</vt:lpstr>
      <vt:lpstr>Key Inclusion/Exclusion Criteria</vt:lpstr>
      <vt:lpstr>Demographics </vt:lpstr>
      <vt:lpstr>PowerPoint Presentation</vt:lpstr>
      <vt:lpstr>Primary Endpoint: TLF at 12 months</vt:lpstr>
      <vt:lpstr>Revascularization: TLR; TV non-TLR; non-TVR</vt:lpstr>
      <vt:lpstr>PowerPoint Presentation</vt:lpstr>
      <vt:lpstr>PowerPoint Presentation</vt:lpstr>
      <vt:lpstr>QCA and OCT Sub-studies </vt:lpstr>
      <vt:lpstr>Patients with LLL &gt;0.8 mm</vt:lpstr>
      <vt:lpstr>TLF Subgroup Analysis at 12 Months</vt:lpstr>
      <vt:lpstr>Conclusions </vt:lpstr>
      <vt:lpstr>PowerPoint Presentation</vt:lpstr>
      <vt:lpstr>PowerPoint Presentation</vt:lpstr>
      <vt:lpstr>PowerPoint Presentation</vt:lpstr>
      <vt:lpstr>PowerPoint Presentation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Maria Alu</cp:lastModifiedBy>
  <cp:revision>293</cp:revision>
  <dcterms:created xsi:type="dcterms:W3CDTF">2015-03-17T14:58:49Z</dcterms:created>
  <dcterms:modified xsi:type="dcterms:W3CDTF">2024-10-29T14:46:10Z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