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300" r:id="rId5"/>
    <p:sldId id="301" r:id="rId6"/>
    <p:sldId id="302" r:id="rId7"/>
    <p:sldId id="303" r:id="rId8"/>
    <p:sldId id="308" r:id="rId9"/>
    <p:sldId id="304" r:id="rId10"/>
    <p:sldId id="305" r:id="rId11"/>
    <p:sldId id="311" r:id="rId12"/>
    <p:sldId id="309" r:id="rId13"/>
    <p:sldId id="307" r:id="rId14"/>
    <p:sldId id="312" r:id="rId15"/>
    <p:sldId id="299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>
        <p:scale>
          <a:sx n="81" d="100"/>
          <a:sy n="81" d="100"/>
        </p:scale>
        <p:origin x="-102" y="-1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FC18C-8AEC-4224-82F2-FAA9EB86FFE2}" type="datetimeFigureOut">
              <a:rPr lang="en-IN" smtClean="0"/>
              <a:t>16-12-2018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3A91A-299A-4493-84F9-07BCF53005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269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763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Failed Retrograde </a:t>
            </a:r>
            <a:r>
              <a:rPr lang="en-I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PCI, Successful </a:t>
            </a:r>
            <a:r>
              <a:rPr lang="en-I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Antegrade</a:t>
            </a:r>
            <a:r>
              <a:rPr lang="en-I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PCI </a:t>
            </a:r>
            <a:r>
              <a:rPr lang="en-I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I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RCA CTO</a:t>
            </a:r>
            <a:r>
              <a:rPr lang="en-IN" dirty="0"/>
              <a:t/>
            </a:r>
            <a:br>
              <a:rPr lang="en-IN" dirty="0"/>
            </a:b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628900"/>
            <a:ext cx="6781800" cy="131445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Nizam’s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Institute of Medical Sciences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>
                <a:solidFill>
                  <a:schemeClr val="bg1"/>
                </a:solidFill>
              </a:rPr>
              <a:t>NIMS), Hyderabad, India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LAO view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r="13729" b="17671"/>
          <a:stretch/>
        </p:blipFill>
        <p:spPr bwMode="auto">
          <a:xfrm>
            <a:off x="3429000" y="1428750"/>
            <a:ext cx="2649416" cy="266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8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stent 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5143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29945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sten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6667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157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result after PCI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r="14102" b="17781"/>
          <a:stretch/>
        </p:blipFill>
        <p:spPr bwMode="auto">
          <a:xfrm>
            <a:off x="3124200" y="1276350"/>
            <a:ext cx="3352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5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6"/>
            <a:ext cx="8229600" cy="857250"/>
          </a:xfrm>
        </p:spPr>
        <p:txBody>
          <a:bodyPr/>
          <a:lstStyle/>
          <a:p>
            <a:r>
              <a:rPr lang="en-US" dirty="0" smtClean="0"/>
              <a:t>Take Home Message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458200" cy="33944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800" dirty="0" smtClean="0"/>
              <a:t>Successful recanalization </a:t>
            </a:r>
            <a:r>
              <a:rPr lang="en-US" sz="2800" dirty="0"/>
              <a:t>of </a:t>
            </a:r>
            <a:r>
              <a:rPr lang="en-US" sz="2800" dirty="0" smtClean="0"/>
              <a:t>CTO of coronary arteries is associated with improved survival, improved LV systolic function, reduced Angina and increased exercise capacity.</a:t>
            </a:r>
          </a:p>
          <a:p>
            <a:pPr algn="just">
              <a:tabLst>
                <a:tab pos="3048000" algn="l"/>
              </a:tabLst>
            </a:pPr>
            <a:r>
              <a:rPr lang="en-US" sz="2800" dirty="0" smtClean="0"/>
              <a:t>The perceived procedural complexity of Angioplasty in CTO represents the most common reason for referral  to CABG or medical management.</a:t>
            </a:r>
          </a:p>
          <a:p>
            <a:pPr algn="just">
              <a:tabLst>
                <a:tab pos="3048000" algn="l"/>
              </a:tabLst>
            </a:pPr>
            <a:r>
              <a:rPr lang="en-US" sz="2800" dirty="0" smtClean="0"/>
              <a:t>Procedural success rate of CTO has improved overtime but is still low and is mainly due to failure to cross the lesion with the guide wire.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030212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                 Thank you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866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525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Presenter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- Jyotsna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Maddury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 ,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MD DM, FACC, FESC, FICC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Jyotsna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Maddury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 ,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MD DM, FACC, FESC, FICC </a:t>
            </a:r>
          </a:p>
          <a:p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Lalita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Nemani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 ,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MD DM, FESC</a:t>
            </a:r>
          </a:p>
          <a:p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Satish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 Kumar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Rao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Vavilala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,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MD 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DTCD , DM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Resident</a:t>
            </a:r>
          </a:p>
          <a:p>
            <a:pPr marL="0" indent="0">
              <a:buNone/>
            </a:pPr>
            <a:endParaRPr lang="en-US" sz="2000" b="1" dirty="0"/>
          </a:p>
          <a:p>
            <a:pPr>
              <a:buNone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  <a:r>
              <a:rPr lang="en-US" sz="2000" b="1" dirty="0">
                <a:latin typeface="TradeGothic" pitchFamily="2" charset="0"/>
              </a:rPr>
              <a:t>I have no relevant financial relationships </a:t>
            </a:r>
          </a:p>
          <a:p>
            <a:pPr>
              <a:buNone/>
            </a:pPr>
            <a:endParaRPr lang="en-US" sz="2000" dirty="0" smtClean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details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61 year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old male known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HTN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since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3 years, known CAD s/p CAG – TVD s/p CABG – 2 grafts ( LIMA to LAD, left RA to OM2 – 9 years back).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C/o SOB FC-II &amp; Chest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Pain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on exertion Since 3 days,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hemodynamically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stable at the time of admission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ECG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smtClean="0">
                <a:latin typeface="Andalus" pitchFamily="18" charset="-78"/>
                <a:cs typeface="Andalus" pitchFamily="18" charset="-78"/>
              </a:rPr>
              <a:t>–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Normal Sinus Rhythm 80 </a:t>
            </a:r>
            <a:r>
              <a:rPr lang="en-US" sz="2200" dirty="0" err="1" smtClean="0">
                <a:latin typeface="Andalus" pitchFamily="18" charset="-78"/>
                <a:cs typeface="Andalus" pitchFamily="18" charset="-78"/>
              </a:rPr>
              <a:t>bpm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 Normal 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Axis No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ST-T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changes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ECHO – Normal Sized Cardiac Chambers 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No RWMA Good LV Function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Grade I diastolic dysfunction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Provisional  Diagnosis - CAD unstable Angina </a:t>
            </a:r>
            <a:r>
              <a:rPr lang="en-US" sz="2200" dirty="0">
                <a:latin typeface="Andalus" pitchFamily="18" charset="-78"/>
                <a:cs typeface="Andalus" pitchFamily="18" charset="-78"/>
              </a:rPr>
              <a:t>NSR Good LV </a:t>
            </a:r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Function 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Conventional angiogram shows native TVD (RCA CTO)</a:t>
            </a:r>
          </a:p>
          <a:p>
            <a:r>
              <a:rPr lang="en-US" sz="2200" dirty="0" smtClean="0">
                <a:latin typeface="Andalus" pitchFamily="18" charset="-78"/>
                <a:cs typeface="Andalus" pitchFamily="18" charset="-78"/>
              </a:rPr>
              <a:t>Plan – Retrograde PCI to RCA.</a:t>
            </a:r>
            <a:endParaRPr lang="en-US" sz="2200" dirty="0">
              <a:latin typeface="Andalus" pitchFamily="18" charset="-78"/>
              <a:cs typeface="Andalus" pitchFamily="18" charset="-7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dirty="0" smtClean="0"/>
              <a:t>LAO view</a:t>
            </a:r>
            <a:endParaRPr lang="en-IN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14457" b="18716"/>
          <a:stretch/>
        </p:blipFill>
        <p:spPr bwMode="auto">
          <a:xfrm>
            <a:off x="3352800" y="1200150"/>
            <a:ext cx="2590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59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 smtClean="0"/>
              <a:t>   RAO Cranial view</a:t>
            </a:r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4917" b="18203"/>
          <a:stretch/>
        </p:blipFill>
        <p:spPr bwMode="auto">
          <a:xfrm>
            <a:off x="3276600" y="971550"/>
            <a:ext cx="3118338" cy="314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6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 Cranial view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4336" b="18678"/>
          <a:stretch/>
        </p:blipFill>
        <p:spPr bwMode="auto">
          <a:xfrm>
            <a:off x="3505200" y="1581150"/>
            <a:ext cx="2414954" cy="270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7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 Cranial view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r="14286" b="17917"/>
          <a:stretch/>
        </p:blipFill>
        <p:spPr bwMode="auto">
          <a:xfrm>
            <a:off x="3399692" y="1504950"/>
            <a:ext cx="3458308" cy="273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7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382000" cy="3394472"/>
          </a:xfrm>
        </p:spPr>
        <p:txBody>
          <a:bodyPr/>
          <a:lstStyle/>
          <a:p>
            <a:r>
              <a:rPr lang="en-US" dirty="0" smtClean="0"/>
              <a:t>Retrograde PCI planned, but definite continuity to RCA could not be established even after surfing two </a:t>
            </a:r>
            <a:r>
              <a:rPr lang="en-US" dirty="0" err="1" smtClean="0"/>
              <a:t>septal</a:t>
            </a:r>
            <a:r>
              <a:rPr lang="en-US" dirty="0" smtClean="0"/>
              <a:t> branches. So </a:t>
            </a:r>
            <a:r>
              <a:rPr lang="en-US" dirty="0" err="1" smtClean="0"/>
              <a:t>Antegrade</a:t>
            </a:r>
            <a:r>
              <a:rPr lang="en-US" dirty="0" smtClean="0"/>
              <a:t> approach for PCI is planned.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LAO view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r="14614" b="18173"/>
          <a:stretch/>
        </p:blipFill>
        <p:spPr bwMode="auto">
          <a:xfrm>
            <a:off x="3528647" y="1276350"/>
            <a:ext cx="2801816" cy="282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4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</TotalTime>
  <Words>257</Words>
  <Application>Microsoft Office PowerPoint</Application>
  <PresentationFormat>On-screen Show (16:9)</PresentationFormat>
  <Paragraphs>29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Theme1</vt:lpstr>
      <vt:lpstr>Failed Retrograde PCI, Successful Antegrade PCI For RCA CTO </vt:lpstr>
      <vt:lpstr>PowerPoint Presentation</vt:lpstr>
      <vt:lpstr>Case details</vt:lpstr>
      <vt:lpstr>LAO view</vt:lpstr>
      <vt:lpstr>   RAO Cranial view</vt:lpstr>
      <vt:lpstr>AP Cranial view</vt:lpstr>
      <vt:lpstr>AP Cranial view</vt:lpstr>
      <vt:lpstr>PowerPoint Presentation</vt:lpstr>
      <vt:lpstr>LAO view</vt:lpstr>
      <vt:lpstr>LAO view</vt:lpstr>
      <vt:lpstr>PowerPoint Presentation</vt:lpstr>
      <vt:lpstr>PowerPoint Presentation</vt:lpstr>
      <vt:lpstr>Final result after PCI</vt:lpstr>
      <vt:lpstr>Take Home Message</vt:lpstr>
      <vt:lpstr>PowerPoint Presentation</vt:lpstr>
    </vt:vector>
  </TitlesOfParts>
  <Company>MedStar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admin</cp:lastModifiedBy>
  <cp:revision>103</cp:revision>
  <dcterms:created xsi:type="dcterms:W3CDTF">2015-01-08T17:01:57Z</dcterms:created>
  <dcterms:modified xsi:type="dcterms:W3CDTF">2018-12-15T19:07:13Z</dcterms:modified>
</cp:coreProperties>
</file>