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70" r:id="rId5"/>
    <p:sldId id="274" r:id="rId6"/>
    <p:sldId id="259" r:id="rId7"/>
    <p:sldId id="260" r:id="rId8"/>
    <p:sldId id="261" r:id="rId9"/>
    <p:sldId id="262" r:id="rId10"/>
    <p:sldId id="264" r:id="rId11"/>
    <p:sldId id="265" r:id="rId12"/>
    <p:sldId id="273" r:id="rId13"/>
    <p:sldId id="266" r:id="rId14"/>
    <p:sldId id="267" r:id="rId15"/>
    <p:sldId id="271" r:id="rId16"/>
    <p:sldId id="268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1" autoAdjust="0"/>
    <p:restoredTop sz="94630" autoAdjust="0"/>
  </p:normalViewPr>
  <p:slideViewPr>
    <p:cSldViewPr>
      <p:cViewPr varScale="1">
        <p:scale>
          <a:sx n="103" d="100"/>
          <a:sy n="103" d="100"/>
        </p:scale>
        <p:origin x="802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648B6-7177-49F4-9A08-2F50942099B4}" type="datetimeFigureOut">
              <a:rPr lang="en-US" smtClean="0"/>
              <a:t>12/15/2018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68956-E96F-482C-8660-BEC48CD09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tandem high grade 90% stenosis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68956-E96F-482C-8660-BEC48CD09C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Predilated with 4x200mm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Angiosculpt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followed by DEB x 3 to entire SFA (6x60mm, 6x120mm, 6x120mm).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68956-E96F-482C-8660-BEC48CD09C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49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68956-E96F-482C-8660-BEC48CD09C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85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areas of dissection with intramural hematoma.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68956-E96F-482C-8660-BEC48CD09C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0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LifeStent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6x100mm and overlapped with 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Zilver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6x120mm and another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Zilver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6x120mm to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prox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SFA. We post dilated with 6x200mm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Ultraverse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balloon. Final IVUS reveals patent outflow, good stent apposition throughout the SFA/pop with resolution of dissection.</a:t>
            </a:r>
          </a:p>
          <a:p>
            <a:pPr rtl="0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68956-E96F-482C-8660-BEC48CD09C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2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9.mp4"/><Relationship Id="rId7" Type="http://schemas.openxmlformats.org/officeDocument/2006/relationships/image" Target="../media/image2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352550"/>
            <a:ext cx="8534400" cy="1102519"/>
          </a:xfrm>
        </p:spPr>
        <p:txBody>
          <a:bodyPr>
            <a:noAutofit/>
          </a:bodyPr>
          <a:lstStyle/>
          <a:p>
            <a:r>
              <a:rPr lang="en-US" sz="3200" dirty="0"/>
              <a:t>Dissection and Intramural Hematoma after Drug Eluting Balloon Treatment of SFA Occlusion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86993"/>
            <a:ext cx="3276600" cy="1314450"/>
          </a:xfrm>
        </p:spPr>
        <p:txBody>
          <a:bodyPr>
            <a:normAutofit/>
          </a:bodyPr>
          <a:lstStyle/>
          <a:p>
            <a:r>
              <a:rPr lang="en-US" sz="1600" dirty="0"/>
              <a:t>Yulanka Castro, MD</a:t>
            </a:r>
          </a:p>
          <a:p>
            <a:r>
              <a:rPr lang="en-US" sz="1600" dirty="0"/>
              <a:t>Cardiovascular Disease Fellow</a:t>
            </a:r>
          </a:p>
          <a:p>
            <a:r>
              <a:rPr lang="en-US" sz="1600" dirty="0"/>
              <a:t>Yale University Medical School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FDC1631-920C-46A3-AB75-855FEE29D1EC}"/>
              </a:ext>
            </a:extLst>
          </p:cNvPr>
          <p:cNvSpPr txBox="1">
            <a:spLocks/>
          </p:cNvSpPr>
          <p:nvPr/>
        </p:nvSpPr>
        <p:spPr>
          <a:xfrm>
            <a:off x="6248400" y="2779559"/>
            <a:ext cx="28194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S. Elissa </a:t>
            </a:r>
            <a:r>
              <a:rPr lang="en-US" sz="1600" dirty="0" err="1"/>
              <a:t>Altin</a:t>
            </a:r>
            <a:r>
              <a:rPr lang="en-US" sz="1600" dirty="0"/>
              <a:t>, MD</a:t>
            </a:r>
          </a:p>
          <a:p>
            <a:r>
              <a:rPr lang="en-US" sz="1600" dirty="0"/>
              <a:t>Assistant Professor</a:t>
            </a:r>
          </a:p>
          <a:p>
            <a:r>
              <a:rPr lang="en-US" sz="1600" dirty="0"/>
              <a:t>Yale University Medical School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358CD55-0EBD-47FD-AA5C-EE76F9514E6C}"/>
              </a:ext>
            </a:extLst>
          </p:cNvPr>
          <p:cNvSpPr txBox="1">
            <a:spLocks/>
          </p:cNvSpPr>
          <p:nvPr/>
        </p:nvSpPr>
        <p:spPr>
          <a:xfrm>
            <a:off x="3049859" y="2783682"/>
            <a:ext cx="32766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Diaa</a:t>
            </a:r>
            <a:r>
              <a:rPr lang="en-US" sz="1600" dirty="0"/>
              <a:t> Hakim, MD</a:t>
            </a:r>
          </a:p>
          <a:p>
            <a:r>
              <a:rPr lang="en-US" sz="1600" dirty="0"/>
              <a:t>Clinical Research Scientist</a:t>
            </a:r>
          </a:p>
          <a:p>
            <a:r>
              <a:rPr lang="en-US" sz="1600" dirty="0"/>
              <a:t>Yale University Medical School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D873AE-5132-495B-9F20-343CA823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579"/>
            <a:ext cx="7467600" cy="460771"/>
          </a:xfrm>
        </p:spPr>
        <p:txBody>
          <a:bodyPr>
            <a:normAutofit/>
          </a:bodyPr>
          <a:lstStyle/>
          <a:p>
            <a:r>
              <a:rPr lang="en-US" sz="2400" dirty="0"/>
              <a:t>Final result: patent SFA with two vessel runoff</a:t>
            </a:r>
          </a:p>
        </p:txBody>
      </p:sp>
      <p:pic>
        <p:nvPicPr>
          <p:cNvPr id="5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CD034DB1-A25A-4B39-94F0-A0A0BD4D74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558" y="628291"/>
            <a:ext cx="2209841" cy="4478331"/>
          </a:xfrm>
        </p:spPr>
      </p:pic>
      <p:pic>
        <p:nvPicPr>
          <p:cNvPr id="7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1E763080-512A-4381-A478-DAE089DCFD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200" y="628292"/>
            <a:ext cx="2233613" cy="452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CD84F-1008-443A-8511-E18FD548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Post-Procedure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BEED6-B04E-454B-A5DD-ED96324D1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Patient tolerated procedure well in immediate post-procedure period.</a:t>
            </a:r>
          </a:p>
          <a:p>
            <a:endParaRPr lang="en-US" sz="2000" dirty="0"/>
          </a:p>
          <a:p>
            <a:r>
              <a:rPr lang="en-US" sz="2000" dirty="0"/>
              <a:t>6-hours post procedure developed significant pain and tenderness of the medial thigh with intact pulses.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0873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698F-A061-4D55-A779-D81F917E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FD221-863E-4DBD-A770-9606483D9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3276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Long segmental nonocclusive acute thrombosis with opacification of the peri-arterial venous plexus extending from mid superficial femoral artery to proximal popliteal artery and severe stenosis of the distal SFA. 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45927-DE7A-454F-8935-81D0B0020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1513" y="1200151"/>
            <a:ext cx="5172487" cy="31972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1C5E519-31B4-4889-BDD5-DC3E9EA247F8}"/>
              </a:ext>
            </a:extLst>
          </p:cNvPr>
          <p:cNvSpPr/>
          <p:nvPr/>
        </p:nvSpPr>
        <p:spPr>
          <a:xfrm>
            <a:off x="7086600" y="2724150"/>
            <a:ext cx="685800" cy="534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DBA28B-5D42-426D-89C8-2532F17F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579"/>
            <a:ext cx="7467600" cy="460771"/>
          </a:xfrm>
        </p:spPr>
        <p:txBody>
          <a:bodyPr>
            <a:normAutofit/>
          </a:bodyPr>
          <a:lstStyle/>
          <a:p>
            <a:r>
              <a:rPr lang="en-US" sz="2400" dirty="0"/>
              <a:t>Spiral dissection in mid-distal SFA – Type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A80DDD-4138-48FC-A77B-9B5F51F2AA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590347"/>
            <a:ext cx="2971800" cy="4576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A6B29-60C6-452A-9D64-B49D9FF3E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1"/>
          <a:stretch/>
        </p:blipFill>
        <p:spPr>
          <a:xfrm>
            <a:off x="5029202" y="590347"/>
            <a:ext cx="3208662" cy="45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81A78E-C5C2-452E-B864-8551E30B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579"/>
            <a:ext cx="7467600" cy="460771"/>
          </a:xfrm>
        </p:spPr>
        <p:txBody>
          <a:bodyPr>
            <a:normAutofit/>
          </a:bodyPr>
          <a:lstStyle/>
          <a:p>
            <a:r>
              <a:rPr lang="en-US" sz="2400" dirty="0"/>
              <a:t>Dissection in distal SFA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C04EE-BBED-4397-AE55-BD8D3CD702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132" y="514350"/>
            <a:ext cx="3136417" cy="4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6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41FFD-BB4A-4F88-8DA4-F4D6DA8B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IVUS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A87D2-8C17-4B17-B6A6-8AEE8FD24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74"/>
          <a:stretch/>
        </p:blipFill>
        <p:spPr>
          <a:xfrm>
            <a:off x="2438400" y="762000"/>
            <a:ext cx="4524375" cy="41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63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A1686CC-2308-40E5-8F79-25528C78DA14}"/>
              </a:ext>
            </a:extLst>
          </p:cNvPr>
          <p:cNvSpPr txBox="1">
            <a:spLocks/>
          </p:cNvSpPr>
          <p:nvPr/>
        </p:nvSpPr>
        <p:spPr>
          <a:xfrm>
            <a:off x="914400" y="53579"/>
            <a:ext cx="7467600" cy="46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Stenting of popliteal to proximal SFA with </a:t>
            </a:r>
            <a:r>
              <a:rPr lang="en-US" sz="2400" dirty="0" err="1"/>
              <a:t>Zilver</a:t>
            </a:r>
            <a:r>
              <a:rPr lang="en-US" sz="2400" dirty="0"/>
              <a:t> PTX</a:t>
            </a:r>
          </a:p>
        </p:txBody>
      </p:sp>
      <p:pic>
        <p:nvPicPr>
          <p:cNvPr id="3" name="cinefinal">
            <a:hlinkClick r:id="" action="ppaction://media"/>
            <a:extLst>
              <a:ext uri="{FF2B5EF4-FFF2-40B4-BE49-F238E27FC236}">
                <a16:creationId xmlns:a16="http://schemas.microsoft.com/office/drawing/2014/main" id="{385DC4AF-9F47-473C-BFF5-1AAF0739E4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296" r="21852"/>
          <a:stretch>
            <a:fillRect/>
          </a:stretch>
        </p:blipFill>
        <p:spPr>
          <a:xfrm>
            <a:off x="1371600" y="666750"/>
            <a:ext cx="2321278" cy="4476750"/>
          </a:xfrm>
          <a:prstGeom prst="rect">
            <a:avLst/>
          </a:prstGeom>
        </p:spPr>
      </p:pic>
      <p:pic>
        <p:nvPicPr>
          <p:cNvPr id="4" name="cinefinal2">
            <a:hlinkClick r:id="" action="ppaction://media"/>
            <a:extLst>
              <a:ext uri="{FF2B5EF4-FFF2-40B4-BE49-F238E27FC236}">
                <a16:creationId xmlns:a16="http://schemas.microsoft.com/office/drawing/2014/main" id="{AB3693B3-A2B2-48D6-8903-6C3540B8F1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4814" r="18889"/>
          <a:stretch>
            <a:fillRect/>
          </a:stretch>
        </p:blipFill>
        <p:spPr>
          <a:xfrm>
            <a:off x="4661871" y="666750"/>
            <a:ext cx="2520244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43AC-FF60-4E25-93D9-11CC53C2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7E0CA-7836-4926-A197-EE7A60021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Plain angiography can miss the presence of a dissection after angioplasty. </a:t>
            </a:r>
          </a:p>
          <a:p>
            <a:endParaRPr lang="en-US" sz="2000" dirty="0"/>
          </a:p>
          <a:p>
            <a:r>
              <a:rPr lang="en-US" sz="2000" dirty="0"/>
              <a:t>IVUS can reveal the presence of dissections not readily seen in angiography.</a:t>
            </a:r>
          </a:p>
          <a:p>
            <a:endParaRPr lang="en-US" sz="2000" dirty="0"/>
          </a:p>
          <a:p>
            <a:r>
              <a:rPr lang="en-US" sz="2000" dirty="0"/>
              <a:t>Presence of long segments of intramural hematoma poses a higher risk of acute vessel closure.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481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Yulanka Castro, MD</a:t>
            </a:r>
          </a:p>
          <a:p>
            <a:pPr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</a:p>
          <a:p>
            <a:pPr>
              <a:buNone/>
            </a:pPr>
            <a:endParaRPr lang="en-US" sz="1100" dirty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/>
              <a:t>HPI</a:t>
            </a:r>
          </a:p>
          <a:p>
            <a:r>
              <a:rPr lang="en-US" sz="1600" dirty="0"/>
              <a:t>64-year-old man presenting with complaints of lifestyle-limiting Rutherford class 3 left lower extremity claudication.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u="sng" dirty="0"/>
              <a:t>Past Medical History</a:t>
            </a:r>
          </a:p>
          <a:p>
            <a:r>
              <a:rPr lang="en-US" sz="1600" dirty="0"/>
              <a:t>Coronary artery disease with prior PCI</a:t>
            </a:r>
          </a:p>
          <a:p>
            <a:r>
              <a:rPr lang="en-US" sz="1600" dirty="0"/>
              <a:t>Diabetes (non insulin dependent)</a:t>
            </a:r>
          </a:p>
          <a:p>
            <a:r>
              <a:rPr lang="en-US" sz="1600" dirty="0"/>
              <a:t>Active smoker (actively cutting down)</a:t>
            </a:r>
          </a:p>
          <a:p>
            <a:r>
              <a:rPr lang="en-US" sz="1600" dirty="0"/>
              <a:t>Peripheral arterial disease with right mid SFA drug-coated balloon angioplasty 6 months prior for claudication and resolution of symptoms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/>
              <a:t>Physical Exam</a:t>
            </a:r>
          </a:p>
          <a:p>
            <a:r>
              <a:rPr lang="en-US" sz="1600" dirty="0"/>
              <a:t>HR: 74, BP:130/84</a:t>
            </a:r>
          </a:p>
          <a:p>
            <a:r>
              <a:rPr lang="en-US" sz="1600" dirty="0"/>
              <a:t>Cardiovascular: regular rate and rhythm, no murmurs, no JVD, bilateral carotid bruits</a:t>
            </a:r>
          </a:p>
          <a:p>
            <a:r>
              <a:rPr lang="en-US" sz="1600" dirty="0"/>
              <a:t>Extremities: warm, no wounds</a:t>
            </a:r>
          </a:p>
          <a:p>
            <a:r>
              <a:rPr lang="en-US" sz="1600" dirty="0"/>
              <a:t>Pulses: right popliteal pulse palpable 1+, left popliteal pulse absent with monophasic Doppler signal, DP/PT monophasic signal bilaterally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5315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CFD9-B8D7-4C77-9D5A-FE6060EE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04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Ankle-Brachial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D8F49-6460-4D58-B0C6-8C39097C5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005E-05FA-47A2-977A-B2E1C5E47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950" y="832605"/>
            <a:ext cx="3848100" cy="43339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28376-5771-416D-9243-6D5E822A29D1}"/>
              </a:ext>
            </a:extLst>
          </p:cNvPr>
          <p:cNvSpPr/>
          <p:nvPr/>
        </p:nvSpPr>
        <p:spPr>
          <a:xfrm>
            <a:off x="4876800" y="4476750"/>
            <a:ext cx="228600" cy="17809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4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29C5-0818-4E38-9A11-089D82E4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/>
              <a:t>Diagnostic Angiogram – Distal Aorta</a:t>
            </a:r>
          </a:p>
        </p:txBody>
      </p:sp>
      <p:pic>
        <p:nvPicPr>
          <p:cNvPr id="4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1B8CAF1A-9703-4293-BC6C-EC7AAA82F8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5752" y="548270"/>
            <a:ext cx="3703266" cy="4595230"/>
          </a:xfrm>
        </p:spPr>
      </p:pic>
    </p:spTree>
    <p:extLst>
      <p:ext uri="{BB962C8B-B14F-4D97-AF65-F5344CB8AC3E}">
        <p14:creationId xmlns:p14="http://schemas.microsoft.com/office/powerpoint/2010/main" val="4611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8D32-F76E-44D0-856E-55AEE83A1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579"/>
            <a:ext cx="7467600" cy="460771"/>
          </a:xfrm>
        </p:spPr>
        <p:txBody>
          <a:bodyPr>
            <a:normAutofit/>
          </a:bodyPr>
          <a:lstStyle/>
          <a:p>
            <a:r>
              <a:rPr lang="en-US" sz="2400" dirty="0"/>
              <a:t>Tandem high grade 90% SFA stenosis</a:t>
            </a:r>
          </a:p>
        </p:txBody>
      </p:sp>
      <p:pic>
        <p:nvPicPr>
          <p:cNvPr id="5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C52A7E97-E2EE-45B1-8994-6FA413E2EF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2664" y="514350"/>
            <a:ext cx="2920811" cy="4629129"/>
          </a:xfrm>
        </p:spPr>
      </p:pic>
      <p:pic>
        <p:nvPicPr>
          <p:cNvPr id="7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ED3DC57-E161-42D1-803E-115E218D13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5064" y="514350"/>
            <a:ext cx="2920811" cy="46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39F91F-BC9C-4467-AECF-610E34267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6034B7-551C-48F4-86E1-EBA6F072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579"/>
            <a:ext cx="7467600" cy="460771"/>
          </a:xfrm>
        </p:spPr>
        <p:txBody>
          <a:bodyPr>
            <a:normAutofit/>
          </a:bodyPr>
          <a:lstStyle/>
          <a:p>
            <a:r>
              <a:rPr lang="en-US" sz="2400" dirty="0"/>
              <a:t>Occluded AT with distal DP reconstitution</a:t>
            </a:r>
          </a:p>
        </p:txBody>
      </p:sp>
      <p:pic>
        <p:nvPicPr>
          <p:cNvPr id="6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935FB5A1-35A1-48E3-839E-97D3B4BE5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502727"/>
            <a:ext cx="2895599" cy="4640773"/>
          </a:xfrm>
          <a:prstGeom prst="rect">
            <a:avLst/>
          </a:prstGeom>
        </p:spPr>
      </p:pic>
      <p:pic>
        <p:nvPicPr>
          <p:cNvPr id="7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C360764A-FF1D-4F42-901E-F725D31A724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2895" y="500404"/>
            <a:ext cx="2860870" cy="46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0C92-3E97-468C-A3FF-EC2D7E4F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4AD6BC-5C91-429D-83A1-C000CCB8E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63384D-6F27-4474-A879-4C97D51DAD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322871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9FE8F7-2675-415E-973B-8138A2FF6B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736" y="0"/>
            <a:ext cx="2378123" cy="5166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3F65D-86D8-49A5-B56D-5CE53FC21D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5171" y="-19516"/>
            <a:ext cx="2286000" cy="5235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38B6C2-803F-475B-9F10-939C5CDC5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151" y="-19050"/>
            <a:ext cx="2286000" cy="51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623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13001</TotalTime>
  <Words>395</Words>
  <Application>Microsoft Office PowerPoint</Application>
  <PresentationFormat>On-screen Show (16:9)</PresentationFormat>
  <Paragraphs>63</Paragraphs>
  <Slides>17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TradeGothic</vt:lpstr>
      <vt:lpstr>Theme1</vt:lpstr>
      <vt:lpstr>Dissection and Intramural Hematoma after Drug Eluting Balloon Treatment of SFA Occlusion</vt:lpstr>
      <vt:lpstr>PowerPoint Presentation</vt:lpstr>
      <vt:lpstr>History</vt:lpstr>
      <vt:lpstr>History</vt:lpstr>
      <vt:lpstr>Ankle-Brachial Index</vt:lpstr>
      <vt:lpstr>Diagnostic Angiogram – Distal Aorta</vt:lpstr>
      <vt:lpstr>Tandem high grade 90% SFA stenosis</vt:lpstr>
      <vt:lpstr>Occluded AT with distal DP reconstitution</vt:lpstr>
      <vt:lpstr>PowerPoint Presentation</vt:lpstr>
      <vt:lpstr>Final result: patent SFA with two vessel runoff</vt:lpstr>
      <vt:lpstr>Post-Procedure Course</vt:lpstr>
      <vt:lpstr>CTA</vt:lpstr>
      <vt:lpstr>Spiral dissection in mid-distal SFA – Type D</vt:lpstr>
      <vt:lpstr>Dissection in distal SFA</vt:lpstr>
      <vt:lpstr>IVUS</vt:lpstr>
      <vt:lpstr>PowerPoint Presentation</vt:lpstr>
      <vt:lpstr>Conclusions</vt:lpstr>
    </vt:vector>
  </TitlesOfParts>
  <Company>MedStar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Yulanka Castro Dominguez</cp:lastModifiedBy>
  <cp:revision>105</cp:revision>
  <dcterms:created xsi:type="dcterms:W3CDTF">2015-01-08T17:01:57Z</dcterms:created>
  <dcterms:modified xsi:type="dcterms:W3CDTF">2018-12-16T00:32:58Z</dcterms:modified>
</cp:coreProperties>
</file>