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4981" y="308258"/>
            <a:ext cx="8334037" cy="384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39" y="238251"/>
            <a:ext cx="8338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739" y="935227"/>
            <a:ext cx="8338520" cy="3208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867" y="727964"/>
            <a:ext cx="4069079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/>
              <a:t>The </a:t>
            </a:r>
            <a:r>
              <a:rPr dirty="0" sz="4800" spc="-15"/>
              <a:t>Tight </a:t>
            </a:r>
            <a:r>
              <a:rPr dirty="0" sz="4800"/>
              <a:t>K</a:t>
            </a:r>
            <a:r>
              <a:rPr dirty="0" sz="4800" spc="-65"/>
              <a:t> </a:t>
            </a:r>
            <a:r>
              <a:rPr dirty="0" sz="4800" spc="-50"/>
              <a:t>Trial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752094" y="1966467"/>
            <a:ext cx="7637780" cy="2284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latin typeface="Calibri"/>
                <a:cs typeface="Calibri"/>
              </a:rPr>
              <a:t>Providing </a:t>
            </a:r>
            <a:r>
              <a:rPr dirty="0" sz="1600" spc="-5">
                <a:latin typeface="Calibri"/>
                <a:cs typeface="Calibri"/>
              </a:rPr>
              <a:t>an evidence base </a:t>
            </a:r>
            <a:r>
              <a:rPr dirty="0" sz="1600" spc="-10">
                <a:latin typeface="Calibri"/>
                <a:cs typeface="Calibri"/>
              </a:rPr>
              <a:t>to change </a:t>
            </a:r>
            <a:r>
              <a:rPr dirty="0" sz="1600" spc="-5">
                <a:latin typeface="Calibri"/>
                <a:cs typeface="Calibri"/>
              </a:rPr>
              <a:t>an </a:t>
            </a:r>
            <a:r>
              <a:rPr dirty="0" sz="1600" spc="-10">
                <a:latin typeface="Calibri"/>
                <a:cs typeface="Calibri"/>
              </a:rPr>
              <a:t>engrained </a:t>
            </a:r>
            <a:r>
              <a:rPr dirty="0" sz="1600" spc="-5">
                <a:latin typeface="Calibri"/>
                <a:cs typeface="Calibri"/>
              </a:rPr>
              <a:t>and widely </a:t>
            </a:r>
            <a:r>
              <a:rPr dirty="0" sz="1600" spc="-10">
                <a:latin typeface="Calibri"/>
                <a:cs typeface="Calibri"/>
              </a:rPr>
              <a:t>implemented clinical</a:t>
            </a:r>
            <a:r>
              <a:rPr dirty="0" sz="1600" spc="19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practice</a:t>
            </a:r>
            <a:endParaRPr sz="1600">
              <a:latin typeface="Calibri"/>
              <a:cs typeface="Calibri"/>
            </a:endParaRPr>
          </a:p>
          <a:p>
            <a:pPr marL="382905" marR="3919854" indent="36195">
              <a:lnSpc>
                <a:spcPct val="216299"/>
              </a:lnSpc>
              <a:spcBef>
                <a:spcPts val="1510"/>
              </a:spcBef>
            </a:pPr>
            <a:r>
              <a:rPr dirty="0" sz="1600" spc="-5">
                <a:latin typeface="Calibri"/>
                <a:cs typeface="Calibri"/>
              </a:rPr>
              <a:t>Funded </a:t>
            </a:r>
            <a:r>
              <a:rPr dirty="0" sz="1600" spc="-10">
                <a:latin typeface="Calibri"/>
                <a:cs typeface="Calibri"/>
              </a:rPr>
              <a:t>by </a:t>
            </a:r>
            <a:r>
              <a:rPr dirty="0" sz="1600" spc="-5">
                <a:latin typeface="Calibri"/>
                <a:cs typeface="Calibri"/>
              </a:rPr>
              <a:t>The British </a:t>
            </a:r>
            <a:r>
              <a:rPr dirty="0" sz="1600">
                <a:latin typeface="Calibri"/>
                <a:cs typeface="Calibri"/>
              </a:rPr>
              <a:t>Heart </a:t>
            </a:r>
            <a:r>
              <a:rPr dirty="0" sz="1600" spc="-10">
                <a:latin typeface="Calibri"/>
                <a:cs typeface="Calibri"/>
              </a:rPr>
              <a:t>Foundation  </a:t>
            </a:r>
            <a:r>
              <a:rPr dirty="0" sz="1600" spc="-5">
                <a:latin typeface="Calibri"/>
                <a:cs typeface="Calibri"/>
              </a:rPr>
              <a:t>Benjamin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O’Brien</a:t>
            </a:r>
            <a:endParaRPr sz="1600">
              <a:latin typeface="Calibri"/>
              <a:cs typeface="Calibri"/>
            </a:endParaRPr>
          </a:p>
          <a:p>
            <a:pPr marL="419100" marR="3451225">
              <a:lnSpc>
                <a:spcPct val="105500"/>
              </a:lnSpc>
              <a:spcBef>
                <a:spcPts val="450"/>
              </a:spcBef>
            </a:pPr>
            <a:r>
              <a:rPr dirty="0" sz="1100" spc="-5">
                <a:latin typeface="Calibri"/>
                <a:cs typeface="Calibri"/>
              </a:rPr>
              <a:t>Funding by the </a:t>
            </a:r>
            <a:r>
              <a:rPr dirty="0" sz="1100">
                <a:latin typeface="Calibri"/>
                <a:cs typeface="Calibri"/>
              </a:rPr>
              <a:t>BHF </a:t>
            </a:r>
            <a:r>
              <a:rPr dirty="0" sz="1100" spc="-5">
                <a:latin typeface="Calibri"/>
                <a:cs typeface="Calibri"/>
              </a:rPr>
              <a:t>and by the NIHR for research on related </a:t>
            </a:r>
            <a:r>
              <a:rPr dirty="0" sz="1100" spc="-10">
                <a:latin typeface="Calibri"/>
                <a:cs typeface="Calibri"/>
              </a:rPr>
              <a:t>topics  </a:t>
            </a:r>
            <a:r>
              <a:rPr dirty="0" sz="1100">
                <a:latin typeface="Calibri"/>
                <a:cs typeface="Calibri"/>
              </a:rPr>
              <a:t>No </a:t>
            </a:r>
            <a:r>
              <a:rPr dirty="0" sz="1100" spc="-5">
                <a:latin typeface="Calibri"/>
                <a:cs typeface="Calibri"/>
              </a:rPr>
              <a:t>other Conflicts of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Interest</a:t>
            </a:r>
            <a:endParaRPr sz="1100">
              <a:latin typeface="Calibri"/>
              <a:cs typeface="Calibri"/>
            </a:endParaRPr>
          </a:p>
          <a:p>
            <a:pPr marL="382905">
              <a:lnSpc>
                <a:spcPct val="100000"/>
              </a:lnSpc>
              <a:spcBef>
                <a:spcPts val="895"/>
              </a:spcBef>
            </a:pP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31. </a:t>
            </a:r>
            <a:r>
              <a:rPr dirty="0" sz="1600" spc="-10">
                <a:solidFill>
                  <a:srgbClr val="AE1022"/>
                </a:solidFill>
                <a:latin typeface="Calibri"/>
                <a:cs typeface="Calibri"/>
              </a:rPr>
              <a:t>August </a:t>
            </a: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3443" y="452702"/>
            <a:ext cx="2808311" cy="1085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981" y="308258"/>
            <a:ext cx="3302635" cy="3848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50" spc="30" b="1">
                <a:solidFill>
                  <a:srgbClr val="9A1A2A"/>
                </a:solidFill>
                <a:latin typeface="Arial"/>
                <a:cs typeface="Arial"/>
              </a:rPr>
              <a:t>Declaration </a:t>
            </a:r>
            <a:r>
              <a:rPr dirty="0" sz="2350" spc="75" b="1">
                <a:solidFill>
                  <a:srgbClr val="9A1A2A"/>
                </a:solidFill>
                <a:latin typeface="Arial"/>
                <a:cs typeface="Arial"/>
              </a:rPr>
              <a:t>of</a:t>
            </a:r>
            <a:r>
              <a:rPr dirty="0" sz="2350" spc="110" b="1">
                <a:solidFill>
                  <a:srgbClr val="9A1A2A"/>
                </a:solidFill>
                <a:latin typeface="Arial"/>
                <a:cs typeface="Arial"/>
              </a:rPr>
              <a:t> </a:t>
            </a:r>
            <a:r>
              <a:rPr dirty="0" sz="2350" spc="25" b="1">
                <a:solidFill>
                  <a:srgbClr val="9A1A2A"/>
                </a:solidFill>
                <a:latin typeface="Arial"/>
                <a:cs typeface="Arial"/>
              </a:rPr>
              <a:t>interest</a:t>
            </a:r>
            <a:endParaRPr sz="2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429" y="1425375"/>
            <a:ext cx="207073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30">
                <a:solidFill>
                  <a:srgbClr val="0C050A"/>
                </a:solidFill>
                <a:latin typeface="Arial"/>
                <a:cs typeface="Arial"/>
              </a:rPr>
              <a:t>- </a:t>
            </a:r>
            <a:r>
              <a:rPr dirty="0" sz="1300" spc="25">
                <a:solidFill>
                  <a:srgbClr val="1C1C1D"/>
                </a:solidFill>
                <a:latin typeface="Arial"/>
                <a:cs typeface="Arial"/>
              </a:rPr>
              <a:t>I </a:t>
            </a:r>
            <a:r>
              <a:rPr dirty="0" sz="1300" spc="-5">
                <a:solidFill>
                  <a:srgbClr val="0C050A"/>
                </a:solidFill>
                <a:latin typeface="Arial"/>
                <a:cs typeface="Arial"/>
              </a:rPr>
              <a:t>have </a:t>
            </a:r>
            <a:r>
              <a:rPr dirty="0" sz="1300" spc="55">
                <a:solidFill>
                  <a:srgbClr val="0C050A"/>
                </a:solidFill>
                <a:latin typeface="Arial"/>
                <a:cs typeface="Arial"/>
              </a:rPr>
              <a:t>nothing </a:t>
            </a:r>
            <a:r>
              <a:rPr dirty="0" sz="1300" spc="50">
                <a:solidFill>
                  <a:srgbClr val="0C050A"/>
                </a:solidFill>
                <a:latin typeface="Arial"/>
                <a:cs typeface="Arial"/>
              </a:rPr>
              <a:t>to</a:t>
            </a:r>
            <a:r>
              <a:rPr dirty="0" sz="1300" spc="-175">
                <a:solidFill>
                  <a:srgbClr val="0C050A"/>
                </a:solidFill>
                <a:latin typeface="Arial"/>
                <a:cs typeface="Arial"/>
              </a:rPr>
              <a:t> </a:t>
            </a:r>
            <a:r>
              <a:rPr dirty="0" sz="1300" spc="5">
                <a:solidFill>
                  <a:srgbClr val="0C050A"/>
                </a:solidFill>
                <a:latin typeface="Arial"/>
                <a:cs typeface="Arial"/>
              </a:rPr>
              <a:t>declare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422" y="4737273"/>
            <a:ext cx="1441450" cy="3492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230"/>
              </a:lnSpc>
              <a:spcBef>
                <a:spcPts val="215"/>
              </a:spcBef>
            </a:pPr>
            <a:r>
              <a:rPr dirty="0" sz="1100" spc="-5" b="1">
                <a:solidFill>
                  <a:srgbClr val="1C1C1D"/>
                </a:solidFill>
                <a:latin typeface="Arial"/>
                <a:cs typeface="Arial"/>
              </a:rPr>
              <a:t>ESC </a:t>
            </a:r>
            <a:r>
              <a:rPr dirty="0" sz="1100" spc="-25" b="1">
                <a:solidFill>
                  <a:srgbClr val="1C1C1D"/>
                </a:solidFill>
                <a:latin typeface="Arial"/>
                <a:cs typeface="Arial"/>
              </a:rPr>
              <a:t>Congress </a:t>
            </a:r>
            <a:r>
              <a:rPr dirty="0" sz="1100" spc="155" b="1">
                <a:solidFill>
                  <a:srgbClr val="1C1C1D"/>
                </a:solidFill>
                <a:latin typeface="Arial"/>
                <a:cs typeface="Arial"/>
              </a:rPr>
              <a:t>2024  </a:t>
            </a:r>
            <a:r>
              <a:rPr dirty="0" sz="1100" spc="-20" b="1">
                <a:solidFill>
                  <a:srgbClr val="9A1A2A"/>
                </a:solidFill>
                <a:latin typeface="Arial"/>
                <a:cs typeface="Arial"/>
              </a:rPr>
              <a:t>London </a:t>
            </a:r>
            <a:r>
              <a:rPr dirty="0" sz="1100" spc="-15">
                <a:solidFill>
                  <a:srgbClr val="9A1A2A"/>
                </a:solidFill>
                <a:latin typeface="Arial"/>
                <a:cs typeface="Arial"/>
              </a:rPr>
              <a:t>&amp;</a:t>
            </a:r>
            <a:r>
              <a:rPr dirty="0" sz="1100" spc="-60">
                <a:solidFill>
                  <a:srgbClr val="9A1A2A"/>
                </a:solidFill>
                <a:latin typeface="Arial"/>
                <a:cs typeface="Arial"/>
              </a:rPr>
              <a:t> </a:t>
            </a:r>
            <a:r>
              <a:rPr dirty="0" sz="1100" spc="35">
                <a:solidFill>
                  <a:srgbClr val="9A1A2A"/>
                </a:solidFill>
                <a:latin typeface="Arial"/>
                <a:cs typeface="Arial"/>
              </a:rPr>
              <a:t>Online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3358" y="4488600"/>
            <a:ext cx="454659" cy="598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7335" algn="l"/>
              </a:tabLst>
            </a:pPr>
            <a:r>
              <a:rPr dirty="0" sz="2550" spc="80">
                <a:solidFill>
                  <a:srgbClr val="858585"/>
                </a:solidFill>
                <a:latin typeface="Times New Roman"/>
                <a:cs typeface="Times New Roman"/>
              </a:rPr>
              <a:t>•</a:t>
            </a:r>
            <a:r>
              <a:rPr dirty="0" sz="2550" spc="80">
                <a:solidFill>
                  <a:srgbClr val="858585"/>
                </a:solidFill>
                <a:latin typeface="Times New Roman"/>
                <a:cs typeface="Times New Roman"/>
              </a:rPr>
              <a:t>	</a:t>
            </a:r>
            <a:r>
              <a:rPr dirty="0" sz="3750" spc="50">
                <a:solidFill>
                  <a:srgbClr val="9A1A2A"/>
                </a:solidFill>
                <a:latin typeface="Arial"/>
                <a:cs typeface="Arial"/>
              </a:rPr>
              <a:t>•</a:t>
            </a:r>
            <a:endParaRPr sz="3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38251"/>
            <a:ext cx="128841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5111" y="1380235"/>
            <a:ext cx="6452235" cy="1711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17780">
              <a:lnSpc>
                <a:spcPct val="99400"/>
              </a:lnSpc>
              <a:spcBef>
                <a:spcPts val="110"/>
              </a:spcBef>
            </a:pPr>
            <a:r>
              <a:rPr dirty="0" sz="1800" spc="-5">
                <a:latin typeface="Arial"/>
                <a:cs typeface="Arial"/>
              </a:rPr>
              <a:t>The widespread practice of routinely </a:t>
            </a:r>
            <a:r>
              <a:rPr dirty="0" sz="1800">
                <a:latin typeface="Arial"/>
                <a:cs typeface="Arial"/>
              </a:rPr>
              <a:t>/ </a:t>
            </a:r>
            <a:r>
              <a:rPr dirty="0" sz="1800" spc="-5">
                <a:latin typeface="Arial"/>
                <a:cs typeface="Arial"/>
              </a:rPr>
              <a:t>proactively </a:t>
            </a:r>
            <a:r>
              <a:rPr dirty="0" sz="1800">
                <a:latin typeface="Arial"/>
                <a:cs typeface="Arial"/>
              </a:rPr>
              <a:t>/ </a:t>
            </a:r>
            <a:r>
              <a:rPr dirty="0" sz="1800" spc="-5">
                <a:latin typeface="Arial"/>
                <a:cs typeface="Arial"/>
              </a:rPr>
              <a:t>aggressively  supplementing potassium to achieve high-normal levels after  heart bypass surgery can be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abandoned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Arial"/>
              <a:cs typeface="Arial"/>
            </a:endParaRPr>
          </a:p>
          <a:p>
            <a:pPr marL="12700" marR="5080">
              <a:lnSpc>
                <a:spcPts val="2110"/>
              </a:lnSpc>
              <a:spcBef>
                <a:spcPts val="5"/>
              </a:spcBef>
            </a:pPr>
            <a:r>
              <a:rPr dirty="0" sz="1800" spc="-5">
                <a:latin typeface="Arial"/>
                <a:cs typeface="Arial"/>
              </a:rPr>
              <a:t>This </a:t>
            </a:r>
            <a:r>
              <a:rPr dirty="0" sz="1800">
                <a:latin typeface="Arial"/>
                <a:cs typeface="Arial"/>
              </a:rPr>
              <a:t>will </a:t>
            </a:r>
            <a:r>
              <a:rPr dirty="0" sz="1800" spc="-5">
                <a:latin typeface="Arial"/>
                <a:cs typeface="Arial"/>
              </a:rPr>
              <a:t>decrease patient </a:t>
            </a:r>
            <a:r>
              <a:rPr dirty="0" sz="1800">
                <a:latin typeface="Arial"/>
                <a:cs typeface="Arial"/>
              </a:rPr>
              <a:t>risk </a:t>
            </a:r>
            <a:r>
              <a:rPr dirty="0" sz="1800" spc="-5">
                <a:latin typeface="Arial"/>
                <a:cs typeface="Arial"/>
              </a:rPr>
              <a:t>from an unnecessary intervention  and reduce healthcare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costs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38251"/>
            <a:ext cx="975994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dirty="0" spc="-10"/>
              <a:t>u</a:t>
            </a:r>
            <a:r>
              <a:rPr dirty="0" spc="5"/>
              <a:t>r</a:t>
            </a:r>
            <a:r>
              <a:rPr dirty="0" spc="-10"/>
              <a:t>p</a:t>
            </a:r>
            <a:r>
              <a:rPr dirty="0" spc="5"/>
              <a:t>o</a:t>
            </a:r>
            <a:r>
              <a:rPr dirty="0" spc="-5"/>
              <a:t>s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935227"/>
            <a:ext cx="7488555" cy="3208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5750">
              <a:lnSpc>
                <a:spcPts val="2125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Atrial </a:t>
            </a:r>
            <a:r>
              <a:rPr dirty="0" sz="1800" spc="-5">
                <a:latin typeface="Calibri"/>
                <a:cs typeface="Calibri"/>
              </a:rPr>
              <a:t>Fibrillation </a:t>
            </a:r>
            <a:r>
              <a:rPr dirty="0" sz="1800" spc="-10">
                <a:latin typeface="Calibri"/>
                <a:cs typeface="Calibri"/>
              </a:rPr>
              <a:t>after </a:t>
            </a:r>
            <a:r>
              <a:rPr dirty="0" sz="1800" spc="-5">
                <a:latin typeface="Calibri"/>
                <a:cs typeface="Calibri"/>
              </a:rPr>
              <a:t>Cardiac </a:t>
            </a:r>
            <a:r>
              <a:rPr dirty="0" sz="1800" spc="-10">
                <a:latin typeface="Calibri"/>
                <a:cs typeface="Calibri"/>
              </a:rPr>
              <a:t>Surgery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(AFACS)</a:t>
            </a:r>
            <a:endParaRPr sz="1800">
              <a:latin typeface="Calibri"/>
              <a:cs typeface="Calibri"/>
            </a:endParaRPr>
          </a:p>
          <a:p>
            <a:pPr marL="298450">
              <a:lnSpc>
                <a:spcPts val="2125"/>
              </a:lnSpc>
            </a:pPr>
            <a:r>
              <a:rPr dirty="0" sz="1800" spc="-5">
                <a:latin typeface="Calibri"/>
                <a:cs typeface="Calibri"/>
              </a:rPr>
              <a:t>is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10">
                <a:latin typeface="Calibri"/>
                <a:cs typeface="Calibri"/>
              </a:rPr>
              <a:t>most </a:t>
            </a:r>
            <a:r>
              <a:rPr dirty="0" sz="1800" spc="-5">
                <a:latin typeface="Calibri"/>
                <a:cs typeface="Calibri"/>
              </a:rPr>
              <a:t>common </a:t>
            </a:r>
            <a:r>
              <a:rPr dirty="0" sz="1800" spc="-10">
                <a:latin typeface="Calibri"/>
                <a:cs typeface="Calibri"/>
              </a:rPr>
              <a:t>Adverse </a:t>
            </a:r>
            <a:r>
              <a:rPr dirty="0" sz="1800" spc="-20">
                <a:latin typeface="Calibri"/>
                <a:cs typeface="Calibri"/>
              </a:rPr>
              <a:t>Event </a:t>
            </a:r>
            <a:r>
              <a:rPr dirty="0" sz="1800" spc="-10">
                <a:latin typeface="Calibri"/>
                <a:cs typeface="Calibri"/>
              </a:rPr>
              <a:t>after </a:t>
            </a:r>
            <a:r>
              <a:rPr dirty="0" sz="1800">
                <a:latin typeface="Calibri"/>
                <a:cs typeface="Calibri"/>
              </a:rPr>
              <a:t>heart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surgery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It </a:t>
            </a:r>
            <a:r>
              <a:rPr dirty="0" sz="1800" spc="-15">
                <a:latin typeface="Calibri"/>
                <a:cs typeface="Calibri"/>
              </a:rPr>
              <a:t>affects </a:t>
            </a:r>
            <a:r>
              <a:rPr dirty="0" sz="1800">
                <a:latin typeface="Calibri"/>
                <a:cs typeface="Calibri"/>
              </a:rPr>
              <a:t>one </a:t>
            </a:r>
            <a:r>
              <a:rPr dirty="0" sz="1800" spc="-5">
                <a:latin typeface="Calibri"/>
                <a:cs typeface="Calibri"/>
              </a:rPr>
              <a:t>in </a:t>
            </a:r>
            <a:r>
              <a:rPr dirty="0" sz="1800" spc="-10">
                <a:latin typeface="Calibri"/>
                <a:cs typeface="Calibri"/>
              </a:rPr>
              <a:t>three patients after </a:t>
            </a:r>
            <a:r>
              <a:rPr dirty="0" sz="1800" spc="-5">
                <a:latin typeface="Calibri"/>
                <a:cs typeface="Calibri"/>
              </a:rPr>
              <a:t>Coronary Artery Bypass</a:t>
            </a:r>
            <a:r>
              <a:rPr dirty="0" sz="1800" spc="9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Grafting</a:t>
            </a:r>
            <a:endParaRPr sz="1800">
              <a:latin typeface="Calibri"/>
              <a:cs typeface="Calibri"/>
            </a:endParaRPr>
          </a:p>
          <a:p>
            <a:pPr marL="298450">
              <a:lnSpc>
                <a:spcPct val="100000"/>
              </a:lnSpc>
              <a:spcBef>
                <a:spcPts val="45"/>
              </a:spcBef>
            </a:pP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is </a:t>
            </a:r>
            <a:r>
              <a:rPr dirty="0" sz="1800" spc="-10">
                <a:latin typeface="Calibri"/>
                <a:cs typeface="Calibri"/>
              </a:rPr>
              <a:t>associated </a:t>
            </a:r>
            <a:r>
              <a:rPr dirty="0" sz="1800" spc="-5">
                <a:latin typeface="Calibri"/>
                <a:cs typeface="Calibri"/>
              </a:rPr>
              <a:t>with </a:t>
            </a:r>
            <a:r>
              <a:rPr dirty="0" sz="1800" spc="-20">
                <a:latin typeface="Calibri"/>
                <a:cs typeface="Calibri"/>
              </a:rPr>
              <a:t>morbidity, mortality, </a:t>
            </a:r>
            <a:r>
              <a:rPr dirty="0" sz="1800" spc="-10">
                <a:latin typeface="Calibri"/>
                <a:cs typeface="Calibri"/>
              </a:rPr>
              <a:t>length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25">
                <a:latin typeface="Calibri"/>
                <a:cs typeface="Calibri"/>
              </a:rPr>
              <a:t>stay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cost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2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care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Calibri"/>
              <a:cs typeface="Calibri"/>
            </a:endParaRPr>
          </a:p>
          <a:p>
            <a:pPr marL="298450" marR="5080" indent="-285750">
              <a:lnSpc>
                <a:spcPct val="101099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There are many interventions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>
                <a:latin typeface="Calibri"/>
                <a:cs typeface="Calibri"/>
              </a:rPr>
              <a:t>try and </a:t>
            </a:r>
            <a:r>
              <a:rPr dirty="0" sz="1800" spc="-10">
                <a:latin typeface="Calibri"/>
                <a:cs typeface="Calibri"/>
              </a:rPr>
              <a:t>prevent </a:t>
            </a:r>
            <a:r>
              <a:rPr dirty="0" sz="1800" spc="-5">
                <a:latin typeface="Calibri"/>
                <a:cs typeface="Calibri"/>
              </a:rPr>
              <a:t>it, </a:t>
            </a:r>
            <a:r>
              <a:rPr dirty="0" sz="1800">
                <a:latin typeface="Calibri"/>
                <a:cs typeface="Calibri"/>
              </a:rPr>
              <a:t>but </a:t>
            </a:r>
            <a:r>
              <a:rPr dirty="0" sz="1800" spc="-10">
                <a:latin typeface="Calibri"/>
                <a:cs typeface="Calibri"/>
              </a:rPr>
              <a:t>most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them </a:t>
            </a:r>
            <a:r>
              <a:rPr dirty="0" sz="1800" spc="-15">
                <a:latin typeface="Calibri"/>
                <a:cs typeface="Calibri"/>
              </a:rPr>
              <a:t>have </a:t>
            </a:r>
            <a:r>
              <a:rPr dirty="0" sz="1800">
                <a:latin typeface="Calibri"/>
                <a:cs typeface="Calibri"/>
              </a:rPr>
              <a:t>no  </a:t>
            </a:r>
            <a:r>
              <a:rPr dirty="0" sz="1800" spc="-5">
                <a:latin typeface="Calibri"/>
                <a:cs typeface="Calibri"/>
              </a:rPr>
              <a:t>evidence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support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them.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00000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98450" marR="80010" indent="-285750">
              <a:lnSpc>
                <a:spcPct val="1022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One </a:t>
            </a:r>
            <a:r>
              <a:rPr dirty="0" sz="1800" spc="-10">
                <a:latin typeface="Calibri"/>
                <a:cs typeface="Calibri"/>
              </a:rPr>
              <a:t>example </a:t>
            </a:r>
            <a:r>
              <a:rPr dirty="0" sz="1800">
                <a:latin typeface="Calibri"/>
                <a:cs typeface="Calibri"/>
              </a:rPr>
              <a:t>is </a:t>
            </a:r>
            <a:r>
              <a:rPr dirty="0" sz="1800" spc="-5">
                <a:latin typeface="Calibri"/>
                <a:cs typeface="Calibri"/>
              </a:rPr>
              <a:t>the wide-spread </a:t>
            </a:r>
            <a:r>
              <a:rPr dirty="0" sz="1800" spc="-10">
                <a:latin typeface="Calibri"/>
                <a:cs typeface="Calibri"/>
              </a:rPr>
              <a:t>practice to proactively </a:t>
            </a:r>
            <a:r>
              <a:rPr dirty="0" sz="1800" spc="-5">
                <a:latin typeface="Calibri"/>
                <a:cs typeface="Calibri"/>
              </a:rPr>
              <a:t>and aggressively </a:t>
            </a:r>
            <a:r>
              <a:rPr dirty="0" sz="1800" spc="-10">
                <a:latin typeface="Calibri"/>
                <a:cs typeface="Calibri"/>
              </a:rPr>
              <a:t>give  potassium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20">
                <a:latin typeface="Calibri"/>
                <a:cs typeface="Calibri"/>
              </a:rPr>
              <a:t>keep </a:t>
            </a:r>
            <a:r>
              <a:rPr dirty="0" sz="1800" spc="-5">
                <a:latin typeface="Calibri"/>
                <a:cs typeface="Calibri"/>
              </a:rPr>
              <a:t>its </a:t>
            </a:r>
            <a:r>
              <a:rPr dirty="0" sz="1800" spc="-10">
                <a:latin typeface="Calibri"/>
                <a:cs typeface="Calibri"/>
              </a:rPr>
              <a:t>levels at </a:t>
            </a:r>
            <a:r>
              <a:rPr dirty="0" sz="1800" spc="-5">
                <a:latin typeface="Calibri"/>
                <a:cs typeface="Calibri"/>
              </a:rPr>
              <a:t>the </a:t>
            </a:r>
            <a:r>
              <a:rPr dirty="0" sz="1800">
                <a:latin typeface="Calibri"/>
                <a:cs typeface="Calibri"/>
              </a:rPr>
              <a:t>upper end of</a:t>
            </a:r>
            <a:r>
              <a:rPr dirty="0" sz="1800" spc="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normal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38251"/>
            <a:ext cx="106743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</a:t>
            </a:r>
            <a:r>
              <a:rPr dirty="0" spc="-10"/>
              <a:t>e</a:t>
            </a:r>
            <a:r>
              <a:rPr dirty="0"/>
              <a:t>t</a:t>
            </a:r>
            <a:r>
              <a:rPr dirty="0" spc="-10"/>
              <a:t>h</a:t>
            </a:r>
            <a:r>
              <a:rPr dirty="0" spc="5"/>
              <a:t>o</a:t>
            </a:r>
            <a:r>
              <a:rPr dirty="0" spc="-10"/>
              <a:t>d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767588"/>
            <a:ext cx="8082915" cy="126619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298450" marR="167640" indent="-285750">
              <a:lnSpc>
                <a:spcPts val="2090"/>
              </a:lnSpc>
              <a:spcBef>
                <a:spcPts val="22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35">
                <a:latin typeface="Calibri"/>
                <a:cs typeface="Calibri"/>
              </a:rPr>
              <a:t>We </a:t>
            </a:r>
            <a:r>
              <a:rPr dirty="0" sz="1800" spc="-10">
                <a:latin typeface="Calibri"/>
                <a:cs typeface="Calibri"/>
              </a:rPr>
              <a:t>compared </a:t>
            </a:r>
            <a:r>
              <a:rPr dirty="0" sz="1800">
                <a:latin typeface="Calibri"/>
                <a:cs typeface="Calibri"/>
              </a:rPr>
              <a:t>such a </a:t>
            </a:r>
            <a:r>
              <a:rPr dirty="0" sz="1800" spc="-10">
                <a:latin typeface="Calibri"/>
                <a:cs typeface="Calibri"/>
              </a:rPr>
              <a:t>protocol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10">
                <a:latin typeface="Calibri"/>
                <a:cs typeface="Calibri"/>
              </a:rPr>
              <a:t>give </a:t>
            </a:r>
            <a:r>
              <a:rPr dirty="0" sz="1800" spc="-5">
                <a:latin typeface="Calibri"/>
                <a:cs typeface="Calibri"/>
              </a:rPr>
              <a:t>potassium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20">
                <a:latin typeface="Calibri"/>
                <a:cs typeface="Calibri"/>
              </a:rPr>
              <a:t>keep </a:t>
            </a:r>
            <a:r>
              <a:rPr dirty="0" sz="1800" spc="-5">
                <a:latin typeface="Calibri"/>
                <a:cs typeface="Calibri"/>
              </a:rPr>
              <a:t>it </a:t>
            </a:r>
            <a:r>
              <a:rPr dirty="0" sz="1800" spc="-10">
                <a:latin typeface="Calibri"/>
                <a:cs typeface="Calibri"/>
              </a:rPr>
              <a:t>at </a:t>
            </a:r>
            <a:r>
              <a:rPr dirty="0" sz="1800">
                <a:latin typeface="Calibri"/>
                <a:cs typeface="Calibri"/>
              </a:rPr>
              <a:t>the upper end of the  </a:t>
            </a:r>
            <a:r>
              <a:rPr dirty="0" sz="1800" spc="-5">
                <a:latin typeface="Calibri"/>
                <a:cs typeface="Calibri"/>
              </a:rPr>
              <a:t>normal </a:t>
            </a:r>
            <a:r>
              <a:rPr dirty="0" sz="1800" spc="-15">
                <a:latin typeface="Calibri"/>
                <a:cs typeface="Calibri"/>
              </a:rPr>
              <a:t>range to </a:t>
            </a:r>
            <a:r>
              <a:rPr dirty="0" sz="1800" spc="-5">
                <a:latin typeface="Calibri"/>
                <a:cs typeface="Calibri"/>
              </a:rPr>
              <a:t>only giving it if the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 spc="-5">
                <a:latin typeface="Calibri"/>
                <a:cs typeface="Calibri"/>
              </a:rPr>
              <a:t>became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‘hypokalaemic’</a:t>
            </a:r>
            <a:endParaRPr sz="1800">
              <a:latin typeface="Calibri"/>
              <a:cs typeface="Calibri"/>
            </a:endParaRPr>
          </a:p>
          <a:p>
            <a:pPr marL="298450">
              <a:lnSpc>
                <a:spcPts val="2150"/>
              </a:lnSpc>
            </a:pPr>
            <a:r>
              <a:rPr dirty="0" sz="1800">
                <a:latin typeface="Calibri"/>
                <a:cs typeface="Calibri"/>
              </a:rPr>
              <a:t>(when the </a:t>
            </a:r>
            <a:r>
              <a:rPr dirty="0" sz="1800" spc="-5">
                <a:latin typeface="Calibri"/>
                <a:cs typeface="Calibri"/>
              </a:rPr>
              <a:t>potassium </a:t>
            </a:r>
            <a:r>
              <a:rPr dirty="0" sz="1800" spc="-10">
                <a:latin typeface="Calibri"/>
                <a:cs typeface="Calibri"/>
              </a:rPr>
              <a:t>levels </a:t>
            </a:r>
            <a:r>
              <a:rPr dirty="0" sz="1800" spc="-5">
                <a:latin typeface="Calibri"/>
                <a:cs typeface="Calibri"/>
              </a:rPr>
              <a:t>in </a:t>
            </a:r>
            <a:r>
              <a:rPr dirty="0" sz="1800">
                <a:latin typeface="Calibri"/>
                <a:cs typeface="Calibri"/>
              </a:rPr>
              <a:t>the blood </a:t>
            </a:r>
            <a:r>
              <a:rPr dirty="0" sz="1800" spc="-10">
                <a:latin typeface="Calibri"/>
                <a:cs typeface="Calibri"/>
              </a:rPr>
              <a:t>drop </a:t>
            </a:r>
            <a:r>
              <a:rPr dirty="0" sz="1800" spc="-5">
                <a:latin typeface="Calibri"/>
                <a:cs typeface="Calibri"/>
              </a:rPr>
              <a:t>below</a:t>
            </a:r>
            <a:r>
              <a:rPr dirty="0" sz="1800" spc="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normal)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115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Randomized controlled </a:t>
            </a:r>
            <a:r>
              <a:rPr dirty="0" sz="1800" spc="-5">
                <a:latin typeface="Calibri"/>
                <a:cs typeface="Calibri"/>
              </a:rPr>
              <a:t>trial, </a:t>
            </a:r>
            <a:r>
              <a:rPr dirty="0" sz="1800">
                <a:latin typeface="Calibri"/>
                <a:cs typeface="Calibri"/>
              </a:rPr>
              <a:t>1690 </a:t>
            </a:r>
            <a:r>
              <a:rPr dirty="0" sz="1800" spc="-10">
                <a:latin typeface="Calibri"/>
                <a:cs typeface="Calibri"/>
              </a:rPr>
              <a:t>patients at </a:t>
            </a:r>
            <a:r>
              <a:rPr dirty="0" sz="1800">
                <a:latin typeface="Calibri"/>
                <a:cs typeface="Calibri"/>
              </a:rPr>
              <a:t>23 </a:t>
            </a:r>
            <a:r>
              <a:rPr dirty="0" sz="1800" spc="-10">
                <a:latin typeface="Calibri"/>
                <a:cs typeface="Calibri"/>
              </a:rPr>
              <a:t>cardiac centres </a:t>
            </a:r>
            <a:r>
              <a:rPr dirty="0" sz="1800" spc="-5">
                <a:latin typeface="Calibri"/>
                <a:cs typeface="Calibri"/>
              </a:rPr>
              <a:t>in UK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2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Germany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19671" y="3878469"/>
            <a:ext cx="6253480" cy="733425"/>
          </a:xfrm>
          <a:custGeom>
            <a:avLst/>
            <a:gdLst/>
            <a:ahLst/>
            <a:cxnLst/>
            <a:rect l="l" t="t" r="r" b="b"/>
            <a:pathLst>
              <a:path w="6253480" h="733425">
                <a:moveTo>
                  <a:pt x="0" y="0"/>
                </a:moveTo>
                <a:lnTo>
                  <a:pt x="6253144" y="0"/>
                </a:lnTo>
                <a:lnTo>
                  <a:pt x="6253144" y="733271"/>
                </a:lnTo>
                <a:lnTo>
                  <a:pt x="0" y="733271"/>
                </a:lnTo>
                <a:lnTo>
                  <a:pt x="0" y="0"/>
                </a:lnTo>
                <a:close/>
              </a:path>
            </a:pathLst>
          </a:custGeom>
          <a:solidFill>
            <a:srgbClr val="FAC4C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19671" y="2208823"/>
            <a:ext cx="6253480" cy="1670050"/>
          </a:xfrm>
          <a:custGeom>
            <a:avLst/>
            <a:gdLst/>
            <a:ahLst/>
            <a:cxnLst/>
            <a:rect l="l" t="t" r="r" b="b"/>
            <a:pathLst>
              <a:path w="6253480" h="1670050">
                <a:moveTo>
                  <a:pt x="0" y="0"/>
                </a:moveTo>
                <a:lnTo>
                  <a:pt x="6253144" y="0"/>
                </a:lnTo>
                <a:lnTo>
                  <a:pt x="6253144" y="1669645"/>
                </a:lnTo>
                <a:lnTo>
                  <a:pt x="0" y="1669645"/>
                </a:lnTo>
                <a:lnTo>
                  <a:pt x="0" y="0"/>
                </a:lnTo>
                <a:close/>
              </a:path>
            </a:pathLst>
          </a:custGeom>
          <a:solidFill>
            <a:srgbClr val="B7E1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10981" y="2136648"/>
            <a:ext cx="2032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">
                <a:solidFill>
                  <a:srgbClr val="5B9BD5"/>
                </a:solidFill>
                <a:latin typeface="Calibri"/>
                <a:cs typeface="Calibri"/>
              </a:rPr>
              <a:t>5</a:t>
            </a:r>
            <a:r>
              <a:rPr dirty="0" sz="1100" spc="-5">
                <a:solidFill>
                  <a:srgbClr val="5B9BD5"/>
                </a:solidFill>
                <a:latin typeface="Calibri"/>
                <a:cs typeface="Calibri"/>
              </a:rPr>
              <a:t>.</a:t>
            </a:r>
            <a:r>
              <a:rPr dirty="0" sz="1100">
                <a:solidFill>
                  <a:srgbClr val="5B9BD5"/>
                </a:solidFill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982" y="2947416"/>
            <a:ext cx="2032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">
                <a:solidFill>
                  <a:srgbClr val="5B9BD5"/>
                </a:solidFill>
                <a:latin typeface="Calibri"/>
                <a:cs typeface="Calibri"/>
              </a:rPr>
              <a:t>4</a:t>
            </a:r>
            <a:r>
              <a:rPr dirty="0" sz="1100" spc="-5">
                <a:solidFill>
                  <a:srgbClr val="5B9BD5"/>
                </a:solidFill>
                <a:latin typeface="Calibri"/>
                <a:cs typeface="Calibri"/>
              </a:rPr>
              <a:t>.</a:t>
            </a:r>
            <a:r>
              <a:rPr dirty="0" sz="1100">
                <a:solidFill>
                  <a:srgbClr val="5B9BD5"/>
                </a:solidFill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0982" y="3761232"/>
            <a:ext cx="2032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">
                <a:solidFill>
                  <a:srgbClr val="5B9BD5"/>
                </a:solidFill>
                <a:latin typeface="Calibri"/>
                <a:cs typeface="Calibri"/>
              </a:rPr>
              <a:t>3</a:t>
            </a:r>
            <a:r>
              <a:rPr dirty="0" sz="1100" spc="-5">
                <a:solidFill>
                  <a:srgbClr val="5B9BD5"/>
                </a:solidFill>
                <a:latin typeface="Calibri"/>
                <a:cs typeface="Calibri"/>
              </a:rPr>
              <a:t>.</a:t>
            </a:r>
            <a:r>
              <a:rPr dirty="0" sz="1100">
                <a:solidFill>
                  <a:srgbClr val="5B9BD5"/>
                </a:solidFill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0381" y="2846323"/>
            <a:ext cx="903605" cy="39751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52069" marR="5080" indent="-40005">
              <a:lnSpc>
                <a:spcPct val="103299"/>
              </a:lnSpc>
              <a:spcBef>
                <a:spcPts val="50"/>
              </a:spcBef>
            </a:pPr>
            <a:r>
              <a:rPr dirty="0" sz="1200" spc="-5">
                <a:solidFill>
                  <a:srgbClr val="5B9BD5"/>
                </a:solidFill>
                <a:latin typeface="Calibri"/>
                <a:cs typeface="Calibri"/>
              </a:rPr>
              <a:t>Normal</a:t>
            </a:r>
            <a:r>
              <a:rPr dirty="0" sz="1200" spc="-55">
                <a:solidFill>
                  <a:srgbClr val="5B9BD5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B9BD5"/>
                </a:solidFill>
                <a:latin typeface="Calibri"/>
                <a:cs typeface="Calibri"/>
              </a:rPr>
              <a:t>Range  </a:t>
            </a:r>
            <a:r>
              <a:rPr dirty="0" sz="1200">
                <a:solidFill>
                  <a:srgbClr val="5B9BD5"/>
                </a:solidFill>
                <a:latin typeface="Calibri"/>
                <a:cs typeface="Calibri"/>
              </a:rPr>
              <a:t>of</a:t>
            </a:r>
            <a:r>
              <a:rPr dirty="0" sz="1200" spc="-45">
                <a:solidFill>
                  <a:srgbClr val="5B9BD5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B9BD5"/>
                </a:solidFill>
                <a:latin typeface="Calibri"/>
                <a:cs typeface="Calibri"/>
              </a:rPr>
              <a:t>Potassium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41029" y="2221033"/>
            <a:ext cx="190500" cy="427990"/>
          </a:xfrm>
          <a:custGeom>
            <a:avLst/>
            <a:gdLst/>
            <a:ahLst/>
            <a:cxnLst/>
            <a:rect l="l" t="t" r="r" b="b"/>
            <a:pathLst>
              <a:path w="190500" h="427989">
                <a:moveTo>
                  <a:pt x="127000" y="158750"/>
                </a:moveTo>
                <a:lnTo>
                  <a:pt x="63500" y="158750"/>
                </a:lnTo>
                <a:lnTo>
                  <a:pt x="63500" y="427581"/>
                </a:lnTo>
                <a:lnTo>
                  <a:pt x="127000" y="427581"/>
                </a:lnTo>
                <a:lnTo>
                  <a:pt x="127000" y="158750"/>
                </a:lnTo>
                <a:close/>
              </a:path>
              <a:path w="190500" h="427989">
                <a:moveTo>
                  <a:pt x="95250" y="0"/>
                </a:moveTo>
                <a:lnTo>
                  <a:pt x="0" y="190500"/>
                </a:lnTo>
                <a:lnTo>
                  <a:pt x="63500" y="190500"/>
                </a:lnTo>
                <a:lnTo>
                  <a:pt x="63500" y="158750"/>
                </a:lnTo>
                <a:lnTo>
                  <a:pt x="174625" y="158750"/>
                </a:lnTo>
                <a:lnTo>
                  <a:pt x="95250" y="0"/>
                </a:lnTo>
                <a:close/>
              </a:path>
              <a:path w="190500" h="427989">
                <a:moveTo>
                  <a:pt x="174625" y="158750"/>
                </a:moveTo>
                <a:lnTo>
                  <a:pt x="127000" y="158750"/>
                </a:lnTo>
                <a:lnTo>
                  <a:pt x="127000" y="190500"/>
                </a:lnTo>
                <a:lnTo>
                  <a:pt x="190500" y="190500"/>
                </a:lnTo>
                <a:lnTo>
                  <a:pt x="174625" y="15875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44505" y="3405522"/>
            <a:ext cx="190500" cy="473075"/>
          </a:xfrm>
          <a:custGeom>
            <a:avLst/>
            <a:gdLst/>
            <a:ahLst/>
            <a:cxnLst/>
            <a:rect l="l" t="t" r="r" b="b"/>
            <a:pathLst>
              <a:path w="190500" h="473075">
                <a:moveTo>
                  <a:pt x="63500" y="282446"/>
                </a:moveTo>
                <a:lnTo>
                  <a:pt x="0" y="282446"/>
                </a:lnTo>
                <a:lnTo>
                  <a:pt x="95251" y="472946"/>
                </a:lnTo>
                <a:lnTo>
                  <a:pt x="174624" y="314196"/>
                </a:lnTo>
                <a:lnTo>
                  <a:pt x="63500" y="314196"/>
                </a:lnTo>
                <a:lnTo>
                  <a:pt x="63500" y="282446"/>
                </a:lnTo>
                <a:close/>
              </a:path>
              <a:path w="190500" h="473075">
                <a:moveTo>
                  <a:pt x="127000" y="282445"/>
                </a:moveTo>
                <a:lnTo>
                  <a:pt x="63500" y="282446"/>
                </a:lnTo>
                <a:lnTo>
                  <a:pt x="63500" y="314196"/>
                </a:lnTo>
                <a:lnTo>
                  <a:pt x="127000" y="314196"/>
                </a:lnTo>
                <a:lnTo>
                  <a:pt x="127000" y="282445"/>
                </a:lnTo>
                <a:close/>
              </a:path>
              <a:path w="190500" h="473075">
                <a:moveTo>
                  <a:pt x="190500" y="282445"/>
                </a:moveTo>
                <a:lnTo>
                  <a:pt x="127000" y="282445"/>
                </a:lnTo>
                <a:lnTo>
                  <a:pt x="127000" y="314196"/>
                </a:lnTo>
                <a:lnTo>
                  <a:pt x="174624" y="314196"/>
                </a:lnTo>
                <a:lnTo>
                  <a:pt x="190500" y="282445"/>
                </a:lnTo>
                <a:close/>
              </a:path>
              <a:path w="190500" h="473075">
                <a:moveTo>
                  <a:pt x="127000" y="0"/>
                </a:moveTo>
                <a:lnTo>
                  <a:pt x="63500" y="0"/>
                </a:lnTo>
                <a:lnTo>
                  <a:pt x="63500" y="282446"/>
                </a:lnTo>
                <a:lnTo>
                  <a:pt x="127000" y="282445"/>
                </a:lnTo>
                <a:lnTo>
                  <a:pt x="12700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00951" y="3376676"/>
            <a:ext cx="2173605" cy="39751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80645" marR="5080" indent="-68580">
              <a:lnSpc>
                <a:spcPct val="103299"/>
              </a:lnSpc>
              <a:spcBef>
                <a:spcPts val="50"/>
              </a:spcBef>
            </a:pP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Potassium supplementation only if  serum </a:t>
            </a:r>
            <a:r>
              <a:rPr dirty="0" sz="1200">
                <a:solidFill>
                  <a:srgbClr val="48222F"/>
                </a:solidFill>
                <a:latin typeface="Calibri"/>
                <a:cs typeface="Calibri"/>
              </a:rPr>
              <a:t>K+ </a:t>
            </a:r>
            <a:r>
              <a:rPr dirty="0" sz="1200" spc="-10">
                <a:solidFill>
                  <a:srgbClr val="48222F"/>
                </a:solidFill>
                <a:latin typeface="Calibri"/>
                <a:cs typeface="Calibri"/>
              </a:rPr>
              <a:t>drops </a:t>
            </a: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below</a:t>
            </a:r>
            <a:r>
              <a:rPr dirty="0" sz="1200" spc="5">
                <a:solidFill>
                  <a:srgbClr val="48222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3.6mEq/L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35345" y="3878467"/>
            <a:ext cx="1829441" cy="68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43808" y="3878469"/>
            <a:ext cx="2442845" cy="0"/>
          </a:xfrm>
          <a:custGeom>
            <a:avLst/>
            <a:gdLst/>
            <a:ahLst/>
            <a:cxnLst/>
            <a:rect l="l" t="t" r="r" b="b"/>
            <a:pathLst>
              <a:path w="2442845" h="0">
                <a:moveTo>
                  <a:pt x="0" y="0"/>
                </a:moveTo>
                <a:lnTo>
                  <a:pt x="2442327" y="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566017" y="3062007"/>
            <a:ext cx="1829441" cy="15497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286135" y="3062008"/>
            <a:ext cx="2442845" cy="0"/>
          </a:xfrm>
          <a:custGeom>
            <a:avLst/>
            <a:gdLst/>
            <a:ahLst/>
            <a:cxnLst/>
            <a:rect l="l" t="t" r="r" b="b"/>
            <a:pathLst>
              <a:path w="2442845" h="0">
                <a:moveTo>
                  <a:pt x="0" y="0"/>
                </a:moveTo>
                <a:lnTo>
                  <a:pt x="2442327" y="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19671" y="3891169"/>
            <a:ext cx="1515745" cy="698500"/>
          </a:xfrm>
          <a:prstGeom prst="rect">
            <a:avLst/>
          </a:prstGeom>
          <a:solidFill>
            <a:srgbClr val="FAC4CA"/>
          </a:solidFill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363855" marR="507365" indent="191135">
              <a:lnSpc>
                <a:spcPct val="103299"/>
              </a:lnSpc>
            </a:pPr>
            <a:r>
              <a:rPr dirty="0" sz="1200" spc="-5">
                <a:solidFill>
                  <a:srgbClr val="EF554D"/>
                </a:solidFill>
                <a:latin typeface="Calibri"/>
                <a:cs typeface="Calibri"/>
              </a:rPr>
              <a:t>Low  </a:t>
            </a:r>
            <a:r>
              <a:rPr dirty="0" sz="1200" spc="-20">
                <a:solidFill>
                  <a:srgbClr val="EF554D"/>
                </a:solidFill>
                <a:latin typeface="Calibri"/>
                <a:cs typeface="Calibri"/>
              </a:rPr>
              <a:t>P</a:t>
            </a:r>
            <a:r>
              <a:rPr dirty="0" sz="1200" spc="5">
                <a:solidFill>
                  <a:srgbClr val="EF554D"/>
                </a:solidFill>
                <a:latin typeface="Calibri"/>
                <a:cs typeface="Calibri"/>
              </a:rPr>
              <a:t>o</a:t>
            </a:r>
            <a:r>
              <a:rPr dirty="0" sz="1200" spc="-20">
                <a:solidFill>
                  <a:srgbClr val="EF554D"/>
                </a:solidFill>
                <a:latin typeface="Calibri"/>
                <a:cs typeface="Calibri"/>
              </a:rPr>
              <a:t>t</a:t>
            </a:r>
            <a:r>
              <a:rPr dirty="0" sz="1200" spc="-5">
                <a:solidFill>
                  <a:srgbClr val="EF554D"/>
                </a:solidFill>
                <a:latin typeface="Calibri"/>
                <a:cs typeface="Calibri"/>
              </a:rPr>
              <a:t>a</a:t>
            </a:r>
            <a:r>
              <a:rPr dirty="0" sz="1200" spc="5">
                <a:solidFill>
                  <a:srgbClr val="EF554D"/>
                </a:solidFill>
                <a:latin typeface="Calibri"/>
                <a:cs typeface="Calibri"/>
              </a:rPr>
              <a:t>ss</a:t>
            </a:r>
            <a:r>
              <a:rPr dirty="0" sz="1200" spc="-5">
                <a:solidFill>
                  <a:srgbClr val="EF554D"/>
                </a:solidFill>
                <a:latin typeface="Calibri"/>
                <a:cs typeface="Calibri"/>
              </a:rPr>
              <a:t>i</a:t>
            </a:r>
            <a:r>
              <a:rPr dirty="0" sz="1200" spc="-10">
                <a:solidFill>
                  <a:srgbClr val="EF554D"/>
                </a:solidFill>
                <a:latin typeface="Calibri"/>
                <a:cs typeface="Calibri"/>
              </a:rPr>
              <a:t>u</a:t>
            </a:r>
            <a:r>
              <a:rPr dirty="0" sz="1200">
                <a:solidFill>
                  <a:srgbClr val="EF554D"/>
                </a:solidFill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62116" y="2221033"/>
            <a:ext cx="551180" cy="0"/>
          </a:xfrm>
          <a:custGeom>
            <a:avLst/>
            <a:gdLst/>
            <a:ahLst/>
            <a:cxnLst/>
            <a:rect l="l" t="t" r="r" b="b"/>
            <a:pathLst>
              <a:path w="551180" h="0">
                <a:moveTo>
                  <a:pt x="0" y="0"/>
                </a:moveTo>
                <a:lnTo>
                  <a:pt x="551105" y="1"/>
                </a:lnTo>
              </a:path>
            </a:pathLst>
          </a:custGeom>
          <a:ln w="25400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62116" y="3878469"/>
            <a:ext cx="551180" cy="0"/>
          </a:xfrm>
          <a:custGeom>
            <a:avLst/>
            <a:gdLst/>
            <a:ahLst/>
            <a:cxnLst/>
            <a:rect l="l" t="t" r="r" b="b"/>
            <a:pathLst>
              <a:path w="551180" h="0">
                <a:moveTo>
                  <a:pt x="0" y="0"/>
                </a:moveTo>
                <a:lnTo>
                  <a:pt x="551105" y="1"/>
                </a:lnTo>
              </a:path>
            </a:pathLst>
          </a:custGeom>
          <a:ln w="25400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282711" y="2264155"/>
            <a:ext cx="1497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Relaxed</a:t>
            </a:r>
            <a:r>
              <a:rPr dirty="0" sz="18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93447" y="2178811"/>
            <a:ext cx="2173605" cy="827405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algn="ctr" marL="54610">
              <a:lnSpc>
                <a:spcPct val="100000"/>
              </a:lnSpc>
              <a:spcBef>
                <a:spcPts val="819"/>
              </a:spcBef>
            </a:pP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Tight </a:t>
            </a:r>
            <a:r>
              <a:rPr dirty="0" sz="1800" spc="-5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endParaRPr sz="1800">
              <a:latin typeface="Calibri"/>
              <a:cs typeface="Calibri"/>
            </a:endParaRPr>
          </a:p>
          <a:p>
            <a:pPr algn="ctr" marL="12065" marR="5080">
              <a:lnSpc>
                <a:spcPct val="105000"/>
              </a:lnSpc>
              <a:spcBef>
                <a:spcPts val="405"/>
              </a:spcBef>
            </a:pP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Potassium supplementation only if  serum </a:t>
            </a:r>
            <a:r>
              <a:rPr dirty="0" sz="1200">
                <a:solidFill>
                  <a:srgbClr val="48222F"/>
                </a:solidFill>
                <a:latin typeface="Calibri"/>
                <a:cs typeface="Calibri"/>
              </a:rPr>
              <a:t>K+ </a:t>
            </a:r>
            <a:r>
              <a:rPr dirty="0" sz="1200" spc="-10">
                <a:solidFill>
                  <a:srgbClr val="48222F"/>
                </a:solidFill>
                <a:latin typeface="Calibri"/>
                <a:cs typeface="Calibri"/>
              </a:rPr>
              <a:t>drops </a:t>
            </a: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below</a:t>
            </a:r>
            <a:r>
              <a:rPr dirty="0" sz="1200" spc="5">
                <a:solidFill>
                  <a:srgbClr val="48222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8222F"/>
                </a:solidFill>
                <a:latin typeface="Calibri"/>
                <a:cs typeface="Calibri"/>
              </a:rPr>
              <a:t>4.5mEq/L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54884" y="4448047"/>
            <a:ext cx="3263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solidFill>
                  <a:srgbClr val="5B9BD5"/>
                </a:solidFill>
                <a:latin typeface="Calibri"/>
                <a:cs typeface="Calibri"/>
              </a:rPr>
              <a:t>m</a:t>
            </a:r>
            <a:r>
              <a:rPr dirty="0" sz="900" spc="-5">
                <a:solidFill>
                  <a:srgbClr val="5B9BD5"/>
                </a:solidFill>
                <a:latin typeface="Calibri"/>
                <a:cs typeface="Calibri"/>
              </a:rPr>
              <a:t>E</a:t>
            </a:r>
            <a:r>
              <a:rPr dirty="0" sz="900">
                <a:solidFill>
                  <a:srgbClr val="5B9BD5"/>
                </a:solidFill>
                <a:latin typeface="Calibri"/>
                <a:cs typeface="Calibri"/>
              </a:rPr>
              <a:t>q/L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63582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5">
                <a:solidFill>
                  <a:srgbClr val="48222F"/>
                </a:solidFill>
              </a:rPr>
              <a:t>Potassium administration </a:t>
            </a:r>
            <a:r>
              <a:rPr dirty="0" sz="2800" spc="-5">
                <a:solidFill>
                  <a:srgbClr val="48222F"/>
                </a:solidFill>
              </a:rPr>
              <a:t>and serum</a:t>
            </a:r>
            <a:r>
              <a:rPr dirty="0" sz="2800" spc="45">
                <a:solidFill>
                  <a:srgbClr val="48222F"/>
                </a:solidFill>
              </a:rPr>
              <a:t> </a:t>
            </a:r>
            <a:r>
              <a:rPr dirty="0" sz="2800" spc="-10">
                <a:solidFill>
                  <a:srgbClr val="48222F"/>
                </a:solidFill>
              </a:rPr>
              <a:t>levels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032503" y="1155191"/>
            <a:ext cx="4821936" cy="3361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3943" y="1197863"/>
            <a:ext cx="3398520" cy="3392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2118" y="797051"/>
            <a:ext cx="7531734" cy="81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41875" algn="l"/>
              </a:tabLst>
            </a:pPr>
            <a:r>
              <a:rPr dirty="0" sz="1400" spc="-5" i="1">
                <a:solidFill>
                  <a:srgbClr val="48222F"/>
                </a:solidFill>
                <a:latin typeface="Calibri"/>
                <a:cs typeface="Calibri"/>
              </a:rPr>
              <a:t>Frequency of </a:t>
            </a:r>
            <a:r>
              <a:rPr dirty="0" sz="1400" i="1">
                <a:solidFill>
                  <a:srgbClr val="48222F"/>
                </a:solidFill>
                <a:latin typeface="Calibri"/>
                <a:cs typeface="Calibri"/>
              </a:rPr>
              <a:t>potassium administration</a:t>
            </a:r>
            <a:r>
              <a:rPr dirty="0" sz="1400" spc="5" i="1">
                <a:solidFill>
                  <a:srgbClr val="48222F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48222F"/>
                </a:solidFill>
                <a:latin typeface="Calibri"/>
                <a:cs typeface="Calibri"/>
              </a:rPr>
              <a:t>by</a:t>
            </a:r>
            <a:r>
              <a:rPr dirty="0" sz="1400" spc="-10" i="1">
                <a:solidFill>
                  <a:srgbClr val="48222F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48222F"/>
                </a:solidFill>
                <a:latin typeface="Calibri"/>
                <a:cs typeface="Calibri"/>
              </a:rPr>
              <a:t>arm	Mean serum </a:t>
            </a:r>
            <a:r>
              <a:rPr dirty="0" sz="1400" i="1">
                <a:solidFill>
                  <a:srgbClr val="48222F"/>
                </a:solidFill>
                <a:latin typeface="Calibri"/>
                <a:cs typeface="Calibri"/>
              </a:rPr>
              <a:t>potassium </a:t>
            </a:r>
            <a:r>
              <a:rPr dirty="0" sz="1400" spc="-5" i="1">
                <a:solidFill>
                  <a:srgbClr val="48222F"/>
                </a:solidFill>
                <a:latin typeface="Calibri"/>
                <a:cs typeface="Calibri"/>
              </a:rPr>
              <a:t>levels by</a:t>
            </a:r>
            <a:r>
              <a:rPr dirty="0" sz="1400" spc="-40" i="1">
                <a:solidFill>
                  <a:srgbClr val="48222F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48222F"/>
                </a:solidFill>
                <a:latin typeface="Calibri"/>
                <a:cs typeface="Calibri"/>
              </a:rPr>
              <a:t>arm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700">
              <a:latin typeface="Calibri"/>
              <a:cs typeface="Calibri"/>
            </a:endParaRPr>
          </a:p>
          <a:p>
            <a:pPr marL="465455">
              <a:lnSpc>
                <a:spcPct val="100000"/>
              </a:lnSpc>
            </a:pPr>
            <a:r>
              <a:rPr dirty="0" sz="2000" spc="-5">
                <a:solidFill>
                  <a:srgbClr val="EF554D"/>
                </a:solidFill>
                <a:latin typeface="Calibri"/>
                <a:cs typeface="Calibri"/>
              </a:rPr>
              <a:t>Median: </a:t>
            </a:r>
            <a:r>
              <a:rPr dirty="0" sz="2000">
                <a:solidFill>
                  <a:srgbClr val="EF554D"/>
                </a:solidFill>
                <a:latin typeface="Calibri"/>
                <a:cs typeface="Calibri"/>
              </a:rPr>
              <a:t>0 </a:t>
            </a:r>
            <a:r>
              <a:rPr dirty="0" sz="2000" spc="-5">
                <a:solidFill>
                  <a:srgbClr val="95D0B0"/>
                </a:solidFill>
                <a:latin typeface="Calibri"/>
                <a:cs typeface="Calibri"/>
              </a:rPr>
              <a:t>Median:</a:t>
            </a:r>
            <a:r>
              <a:rPr dirty="0" sz="2000" spc="-210">
                <a:solidFill>
                  <a:srgbClr val="95D0B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95D0B0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38251"/>
            <a:ext cx="85725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R</a:t>
            </a:r>
            <a:r>
              <a:rPr dirty="0" spc="5"/>
              <a:t>e</a:t>
            </a:r>
            <a:r>
              <a:rPr dirty="0" spc="-5"/>
              <a:t>s</a:t>
            </a:r>
            <a:r>
              <a:rPr dirty="0" spc="-10"/>
              <a:t>u</a:t>
            </a:r>
            <a:r>
              <a:rPr dirty="0" spc="-5"/>
              <a:t>l</a:t>
            </a:r>
            <a:r>
              <a:rPr dirty="0"/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2843808" y="338400"/>
            <a:ext cx="3384376" cy="4509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238251"/>
            <a:ext cx="161734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Key</a:t>
            </a:r>
            <a:r>
              <a:rPr dirty="0" spc="-60"/>
              <a:t> </a:t>
            </a:r>
            <a:r>
              <a:rPr dirty="0" spc="-10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8751" y="715626"/>
            <a:ext cx="8072120" cy="373126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600" spc="-5" b="1">
                <a:latin typeface="Calibri"/>
                <a:cs typeface="Calibri"/>
              </a:rPr>
              <a:t>Impact </a:t>
            </a:r>
            <a:r>
              <a:rPr dirty="0" sz="1600" b="1">
                <a:latin typeface="Calibri"/>
                <a:cs typeface="Calibri"/>
              </a:rPr>
              <a:t>on </a:t>
            </a:r>
            <a:r>
              <a:rPr dirty="0" sz="1600" spc="-5" b="1">
                <a:latin typeface="Calibri"/>
                <a:cs typeface="Calibri"/>
              </a:rPr>
              <a:t>clinical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practice</a:t>
            </a:r>
            <a:endParaRPr sz="1600">
              <a:latin typeface="Calibri"/>
              <a:cs typeface="Calibri"/>
            </a:endParaRPr>
          </a:p>
          <a:p>
            <a:pPr marL="297815" marR="137795" indent="-285750">
              <a:lnSpc>
                <a:spcPts val="1510"/>
              </a:lnSpc>
              <a:spcBef>
                <a:spcPts val="37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-5">
                <a:latin typeface="Calibri"/>
                <a:cs typeface="Calibri"/>
              </a:rPr>
              <a:t>Until </a:t>
            </a:r>
            <a:r>
              <a:rPr dirty="0" sz="1400" spc="-35">
                <a:latin typeface="Calibri"/>
                <a:cs typeface="Calibri"/>
              </a:rPr>
              <a:t>now,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literature </a:t>
            </a:r>
            <a:r>
              <a:rPr dirty="0" sz="1400">
                <a:latin typeface="Calibri"/>
                <a:cs typeface="Calibri"/>
              </a:rPr>
              <a:t>did </a:t>
            </a:r>
            <a:r>
              <a:rPr dirty="0" sz="1400" spc="-5">
                <a:latin typeface="Calibri"/>
                <a:cs typeface="Calibri"/>
              </a:rPr>
              <a:t>not provide </a:t>
            </a:r>
            <a:r>
              <a:rPr dirty="0" sz="1400" spc="-10">
                <a:latin typeface="Calibri"/>
                <a:cs typeface="Calibri"/>
              </a:rPr>
              <a:t>any </a:t>
            </a:r>
            <a:r>
              <a:rPr dirty="0" sz="1400" spc="-5">
                <a:latin typeface="Calibri"/>
                <a:cs typeface="Calibri"/>
              </a:rPr>
              <a:t>evidence-based guidance on </a:t>
            </a: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10">
                <a:latin typeface="Calibri"/>
                <a:cs typeface="Calibri"/>
              </a:rPr>
              <a:t>matter </a:t>
            </a:r>
            <a:r>
              <a:rPr dirty="0" sz="1400" spc="-5">
                <a:latin typeface="Calibri"/>
                <a:cs typeface="Calibri"/>
              </a:rPr>
              <a:t>of routine potassium  supplementation </a:t>
            </a:r>
            <a:r>
              <a:rPr dirty="0" sz="1400">
                <a:latin typeface="Calibri"/>
                <a:cs typeface="Calibri"/>
              </a:rPr>
              <a:t>as a </a:t>
            </a:r>
            <a:r>
              <a:rPr dirty="0" sz="1400" spc="-5">
                <a:latin typeface="Calibri"/>
                <a:cs typeface="Calibri"/>
              </a:rPr>
              <a:t>means of preventing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AFACS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9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-5">
                <a:latin typeface="Calibri"/>
                <a:cs typeface="Calibri"/>
              </a:rPr>
              <a:t>Widespread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engrained practice should now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change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00000"/>
              </a:buClr>
              <a:buFont typeface="Arial"/>
              <a:buChar char="•"/>
            </a:pPr>
            <a:endParaRPr sz="1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Impact </a:t>
            </a:r>
            <a:r>
              <a:rPr dirty="0" sz="1600" spc="-10" b="1">
                <a:latin typeface="Calibri"/>
                <a:cs typeface="Calibri"/>
              </a:rPr>
              <a:t>for </a:t>
            </a:r>
            <a:r>
              <a:rPr dirty="0" sz="1600" spc="-5" b="1">
                <a:latin typeface="Calibri"/>
                <a:cs typeface="Calibri"/>
              </a:rPr>
              <a:t>the person </a:t>
            </a:r>
            <a:r>
              <a:rPr dirty="0" sz="1600" b="1">
                <a:latin typeface="Calibri"/>
                <a:cs typeface="Calibri"/>
              </a:rPr>
              <a:t>on </a:t>
            </a:r>
            <a:r>
              <a:rPr dirty="0" sz="1600" spc="-5" b="1">
                <a:latin typeface="Calibri"/>
                <a:cs typeface="Calibri"/>
              </a:rPr>
              <a:t>the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street</a:t>
            </a:r>
            <a:endParaRPr sz="1600">
              <a:latin typeface="Calibri"/>
              <a:cs typeface="Calibri"/>
            </a:endParaRPr>
          </a:p>
          <a:p>
            <a:pPr marL="297815" marR="177165" indent="-285750">
              <a:lnSpc>
                <a:spcPts val="1490"/>
              </a:lnSpc>
              <a:spcBef>
                <a:spcPts val="38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widespread practice of </a:t>
            </a:r>
            <a:r>
              <a:rPr dirty="0" sz="1400">
                <a:latin typeface="Calibri"/>
                <a:cs typeface="Calibri"/>
              </a:rPr>
              <a:t>giving </a:t>
            </a:r>
            <a:r>
              <a:rPr dirty="0" sz="1400" spc="-5">
                <a:latin typeface="Calibri"/>
                <a:cs typeface="Calibri"/>
              </a:rPr>
              <a:t>patients potassium after bypass heart </a:t>
            </a:r>
            <a:r>
              <a:rPr dirty="0" sz="1400" spc="-20">
                <a:latin typeface="Calibri"/>
                <a:cs typeface="Calibri"/>
              </a:rPr>
              <a:t>surgery, </a:t>
            </a:r>
            <a:r>
              <a:rPr dirty="0" sz="1400" spc="-5">
                <a:latin typeface="Calibri"/>
                <a:cs typeface="Calibri"/>
              </a:rPr>
              <a:t>even </a:t>
            </a:r>
            <a:r>
              <a:rPr dirty="0" sz="1400">
                <a:latin typeface="Calibri"/>
                <a:cs typeface="Calibri"/>
              </a:rPr>
              <a:t>though their </a:t>
            </a:r>
            <a:r>
              <a:rPr dirty="0" sz="1400" spc="-5">
                <a:latin typeface="Calibri"/>
                <a:cs typeface="Calibri"/>
              </a:rPr>
              <a:t>blood  levels </a:t>
            </a:r>
            <a:r>
              <a:rPr dirty="0" sz="1400" spc="-10">
                <a:latin typeface="Calibri"/>
                <a:cs typeface="Calibri"/>
              </a:rPr>
              <a:t>are </a:t>
            </a:r>
            <a:r>
              <a:rPr dirty="0" sz="1400">
                <a:latin typeface="Calibri"/>
                <a:cs typeface="Calibri"/>
              </a:rPr>
              <a:t>within the </a:t>
            </a:r>
            <a:r>
              <a:rPr dirty="0" sz="1400" spc="-5">
                <a:latin typeface="Calibri"/>
                <a:cs typeface="Calibri"/>
              </a:rPr>
              <a:t>normal </a:t>
            </a:r>
            <a:r>
              <a:rPr dirty="0" sz="1400" spc="-10">
                <a:latin typeface="Calibri"/>
                <a:cs typeface="Calibri"/>
              </a:rPr>
              <a:t>range, can </a:t>
            </a:r>
            <a:r>
              <a:rPr dirty="0" sz="1400">
                <a:latin typeface="Calibri"/>
                <a:cs typeface="Calibri"/>
              </a:rPr>
              <a:t>be </a:t>
            </a:r>
            <a:r>
              <a:rPr dirty="0" sz="1400" spc="-5">
                <a:latin typeface="Calibri"/>
                <a:cs typeface="Calibri"/>
              </a:rPr>
              <a:t>abandoned</a:t>
            </a:r>
            <a:endParaRPr sz="14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9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>
                <a:latin typeface="Calibri"/>
                <a:cs typeface="Calibri"/>
              </a:rPr>
              <a:t>This </a:t>
            </a:r>
            <a:r>
              <a:rPr dirty="0" sz="1400" spc="-5">
                <a:latin typeface="Calibri"/>
                <a:cs typeface="Calibri"/>
              </a:rPr>
              <a:t>will decrease patient risk </a:t>
            </a:r>
            <a:r>
              <a:rPr dirty="0" sz="1400" spc="-10">
                <a:latin typeface="Calibri"/>
                <a:cs typeface="Calibri"/>
              </a:rPr>
              <a:t>from </a:t>
            </a: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5">
                <a:latin typeface="Calibri"/>
                <a:cs typeface="Calibri"/>
              </a:rPr>
              <a:t>unnecessary intervention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reduce healthcare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costs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00000"/>
              </a:buClr>
              <a:buFont typeface="Arial"/>
              <a:buChar char="•"/>
            </a:pPr>
            <a:endParaRPr sz="1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Final </a:t>
            </a:r>
            <a:r>
              <a:rPr dirty="0" sz="1600" spc="-20" b="1">
                <a:latin typeface="Calibri"/>
                <a:cs typeface="Calibri"/>
              </a:rPr>
              <a:t>take away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message</a:t>
            </a:r>
            <a:endParaRPr sz="1600">
              <a:latin typeface="Calibri"/>
              <a:cs typeface="Calibri"/>
            </a:endParaRPr>
          </a:p>
          <a:p>
            <a:pPr marL="297815" marR="156210" indent="-285750">
              <a:lnSpc>
                <a:spcPts val="1610"/>
              </a:lnSpc>
              <a:spcBef>
                <a:spcPts val="28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 spc="-5">
                <a:latin typeface="Calibri"/>
                <a:cs typeface="Calibri"/>
              </a:rPr>
              <a:t>There </a:t>
            </a:r>
            <a:r>
              <a:rPr dirty="0" sz="1400">
                <a:latin typeface="Calibri"/>
                <a:cs typeface="Calibri"/>
              </a:rPr>
              <a:t>is a </a:t>
            </a:r>
            <a:r>
              <a:rPr dirty="0" sz="1400" spc="-5">
                <a:latin typeface="Calibri"/>
                <a:cs typeface="Calibri"/>
              </a:rPr>
              <a:t>long history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medicine where interventions </a:t>
            </a:r>
            <a:r>
              <a:rPr dirty="0" sz="1400" spc="-10">
                <a:latin typeface="Calibri"/>
                <a:cs typeface="Calibri"/>
              </a:rPr>
              <a:t>undertaken </a:t>
            </a:r>
            <a:r>
              <a:rPr dirty="0" sz="1400">
                <a:latin typeface="Calibri"/>
                <a:cs typeface="Calibri"/>
              </a:rPr>
              <a:t>with the </a:t>
            </a:r>
            <a:r>
              <a:rPr dirty="0" sz="1400" spc="-5">
                <a:latin typeface="Calibri"/>
                <a:cs typeface="Calibri"/>
              </a:rPr>
              <a:t>best of intentions </a:t>
            </a:r>
            <a:r>
              <a:rPr dirty="0" sz="1400">
                <a:latin typeface="Calibri"/>
                <a:cs typeface="Calibri"/>
              </a:rPr>
              <a:t>turned </a:t>
            </a:r>
            <a:r>
              <a:rPr dirty="0" sz="1400" spc="-5">
                <a:latin typeface="Calibri"/>
                <a:cs typeface="Calibri"/>
              </a:rPr>
              <a:t>out  not to </a:t>
            </a:r>
            <a:r>
              <a:rPr dirty="0" sz="1400">
                <a:latin typeface="Calibri"/>
                <a:cs typeface="Calibri"/>
              </a:rPr>
              <a:t>be </a:t>
            </a:r>
            <a:r>
              <a:rPr dirty="0" sz="1400" spc="-5">
                <a:latin typeface="Calibri"/>
                <a:cs typeface="Calibri"/>
              </a:rPr>
              <a:t>helpful, or even harmful to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5">
                <a:latin typeface="Calibri"/>
                <a:cs typeface="Calibri"/>
              </a:rPr>
              <a:t> patient</a:t>
            </a:r>
            <a:endParaRPr sz="1400">
              <a:latin typeface="Calibri"/>
              <a:cs typeface="Calibri"/>
            </a:endParaRPr>
          </a:p>
          <a:p>
            <a:pPr marL="297815" marR="5080" indent="-285750">
              <a:lnSpc>
                <a:spcPts val="1580"/>
              </a:lnSpc>
              <a:spcBef>
                <a:spcPts val="81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400">
                <a:latin typeface="Calibri"/>
                <a:cs typeface="Calibri"/>
              </a:rPr>
              <a:t>The </a:t>
            </a:r>
            <a:r>
              <a:rPr dirty="0" sz="1400" spc="-5">
                <a:latin typeface="Calibri"/>
                <a:cs typeface="Calibri"/>
              </a:rPr>
              <a:t>Tight </a:t>
            </a:r>
            <a:r>
              <a:rPr dirty="0" sz="1400">
                <a:latin typeface="Calibri"/>
                <a:cs typeface="Calibri"/>
              </a:rPr>
              <a:t>K trial </a:t>
            </a:r>
            <a:r>
              <a:rPr dirty="0" sz="1400" spc="-10">
                <a:latin typeface="Calibri"/>
                <a:cs typeface="Calibri"/>
              </a:rPr>
              <a:t>tested </a:t>
            </a: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5">
                <a:latin typeface="Calibri"/>
                <a:cs typeface="Calibri"/>
              </a:rPr>
              <a:t>intervention that </a:t>
            </a:r>
            <a:r>
              <a:rPr dirty="0" sz="1400" spc="-10">
                <a:latin typeface="Calibri"/>
                <a:cs typeface="Calibri"/>
              </a:rPr>
              <a:t>was </a:t>
            </a:r>
            <a:r>
              <a:rPr dirty="0" sz="1400" spc="-5">
                <a:latin typeface="Calibri"/>
                <a:cs typeface="Calibri"/>
              </a:rPr>
              <a:t>firmly engrained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5">
                <a:latin typeface="Calibri"/>
                <a:cs typeface="Calibri"/>
              </a:rPr>
              <a:t>widespread </a:t>
            </a:r>
            <a:r>
              <a:rPr dirty="0" sz="1400">
                <a:latin typeface="Calibri"/>
                <a:cs typeface="Calibri"/>
              </a:rPr>
              <a:t>and </a:t>
            </a:r>
            <a:r>
              <a:rPr dirty="0" sz="1400" spc="-10">
                <a:latin typeface="Calibri"/>
                <a:cs typeface="Calibri"/>
              </a:rPr>
              <a:t>found </a:t>
            </a:r>
            <a:r>
              <a:rPr dirty="0" sz="1400" spc="-5">
                <a:latin typeface="Calibri"/>
                <a:cs typeface="Calibri"/>
              </a:rPr>
              <a:t>that </a:t>
            </a:r>
            <a:r>
              <a:rPr dirty="0" sz="1400" spc="-10">
                <a:latin typeface="Calibri"/>
                <a:cs typeface="Calibri"/>
              </a:rPr>
              <a:t>we </a:t>
            </a:r>
            <a:r>
              <a:rPr dirty="0" sz="1400" spc="-5">
                <a:latin typeface="Calibri"/>
                <a:cs typeface="Calibri"/>
              </a:rPr>
              <a:t>should  discontinue </a:t>
            </a:r>
            <a:r>
              <a:rPr dirty="0" sz="1400">
                <a:latin typeface="Calibri"/>
                <a:cs typeface="Calibri"/>
              </a:rPr>
              <a:t>it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2024-08-30T18:14:58Z</dcterms:created>
  <dcterms:modified xsi:type="dcterms:W3CDTF">2024-08-30T18:14:58Z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LastSaved">
    <vt:filetime>2024-08-30T00:00:00Z</vt:filetime>
  </property>
</Properties>
</file>