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739" y="346963"/>
            <a:ext cx="833852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520" y="1720595"/>
            <a:ext cx="8388959" cy="184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56920" marR="508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Percutaneous coronary intervention </a:t>
            </a:r>
            <a:r>
              <a:rPr dirty="0"/>
              <a:t>with a </a:t>
            </a:r>
            <a:r>
              <a:rPr dirty="0" spc="-5"/>
              <a:t>Bioadaptor </a:t>
            </a:r>
            <a:r>
              <a:rPr dirty="0" spc="-10"/>
              <a:t>compared to </a:t>
            </a:r>
            <a:r>
              <a:rPr dirty="0"/>
              <a:t>a  </a:t>
            </a:r>
            <a:r>
              <a:rPr dirty="0" spc="-10"/>
              <a:t>contemporary </a:t>
            </a:r>
            <a:r>
              <a:rPr dirty="0" spc="-5"/>
              <a:t>Drug-eluting </a:t>
            </a:r>
            <a:r>
              <a:rPr dirty="0" spc="-10"/>
              <a:t>Stent </a:t>
            </a:r>
            <a:r>
              <a:rPr dirty="0" spc="-5"/>
              <a:t>(DES) </a:t>
            </a:r>
            <a:r>
              <a:rPr dirty="0"/>
              <a:t>in a </a:t>
            </a:r>
            <a:r>
              <a:rPr dirty="0" spc="-10"/>
              <a:t>large broad </a:t>
            </a:r>
            <a:r>
              <a:rPr dirty="0" spc="-5"/>
              <a:t>clinical</a:t>
            </a:r>
            <a:r>
              <a:rPr dirty="0" spc="20"/>
              <a:t> </a:t>
            </a:r>
            <a:r>
              <a:rPr dirty="0" spc="-5"/>
              <a:t>population</a:t>
            </a:r>
          </a:p>
          <a:p>
            <a:pPr marL="744220">
              <a:lnSpc>
                <a:spcPct val="100000"/>
              </a:lnSpc>
              <a:spcBef>
                <a:spcPts val="45"/>
              </a:spcBef>
            </a:pPr>
            <a:endParaRPr sz="2950"/>
          </a:p>
          <a:p>
            <a:pPr marL="773430" marR="1971675">
              <a:lnSpc>
                <a:spcPts val="1900"/>
              </a:lnSpc>
            </a:pPr>
            <a:r>
              <a:rPr dirty="0" sz="1600" spc="-10"/>
              <a:t>David </a:t>
            </a:r>
            <a:r>
              <a:rPr dirty="0" sz="1600" spc="-5"/>
              <a:t>Erlinge, </a:t>
            </a:r>
            <a:r>
              <a:rPr dirty="0" sz="1600" spc="-15"/>
              <a:t>M.D., </a:t>
            </a:r>
            <a:r>
              <a:rPr dirty="0" sz="1600" spc="-10"/>
              <a:t>Ph.D. </a:t>
            </a:r>
            <a:r>
              <a:rPr dirty="0" sz="1600"/>
              <a:t>on </a:t>
            </a:r>
            <a:r>
              <a:rPr dirty="0" sz="1600" spc="-5"/>
              <a:t>behalf </a:t>
            </a:r>
            <a:r>
              <a:rPr dirty="0" sz="1600"/>
              <a:t>of </a:t>
            </a:r>
            <a:r>
              <a:rPr dirty="0" sz="1600" spc="-15"/>
              <a:t>Stefan </a:t>
            </a:r>
            <a:r>
              <a:rPr dirty="0" sz="1600" spc="-5"/>
              <a:t>James, </a:t>
            </a:r>
            <a:r>
              <a:rPr dirty="0" sz="1600" spc="-15"/>
              <a:t>M.D., </a:t>
            </a:r>
            <a:r>
              <a:rPr dirty="0" sz="1600" spc="-10"/>
              <a:t>Ph.D. </a:t>
            </a:r>
            <a:r>
              <a:rPr dirty="0" sz="1600" spc="-5"/>
              <a:t>and  the </a:t>
            </a:r>
            <a:r>
              <a:rPr dirty="0" sz="1600" spc="-10"/>
              <a:t>INFINITY-SWEDEHEART</a:t>
            </a:r>
            <a:r>
              <a:rPr dirty="0" sz="1600"/>
              <a:t> </a:t>
            </a:r>
            <a:r>
              <a:rPr dirty="0" sz="1600" spc="-15"/>
              <a:t>investigators</a:t>
            </a:r>
            <a:endParaRPr sz="1600"/>
          </a:p>
          <a:p>
            <a:pPr marL="773430">
              <a:lnSpc>
                <a:spcPct val="100000"/>
              </a:lnSpc>
              <a:spcBef>
                <a:spcPts val="150"/>
              </a:spcBef>
            </a:pPr>
            <a:r>
              <a:rPr dirty="0" sz="1600" spc="-5">
                <a:solidFill>
                  <a:srgbClr val="AE1022"/>
                </a:solidFill>
              </a:rPr>
              <a:t>Lund </a:t>
            </a:r>
            <a:r>
              <a:rPr dirty="0" sz="1600" spc="-20">
                <a:solidFill>
                  <a:srgbClr val="AE1022"/>
                </a:solidFill>
              </a:rPr>
              <a:t>University, </a:t>
            </a:r>
            <a:r>
              <a:rPr dirty="0" sz="1600" spc="-5">
                <a:solidFill>
                  <a:srgbClr val="AE1022"/>
                </a:solidFill>
              </a:rPr>
              <a:t>Lund,</a:t>
            </a:r>
            <a:r>
              <a:rPr dirty="0" sz="1600" spc="15">
                <a:solidFill>
                  <a:srgbClr val="AE1022"/>
                </a:solidFill>
              </a:rPr>
              <a:t> </a:t>
            </a:r>
            <a:r>
              <a:rPr dirty="0" sz="1600" spc="-5">
                <a:solidFill>
                  <a:srgbClr val="AE1022"/>
                </a:solidFill>
              </a:rPr>
              <a:t>Sweden</a:t>
            </a:r>
            <a:endParaRPr sz="16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0909" y="816355"/>
            <a:ext cx="586549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25"/>
              <a:t>INFINITY-SWEDEHEART</a:t>
            </a:r>
            <a:endParaRPr sz="4800"/>
          </a:p>
        </p:txBody>
      </p:sp>
      <p:sp>
        <p:nvSpPr>
          <p:cNvPr id="4" name="object 4"/>
          <p:cNvSpPr/>
          <p:nvPr/>
        </p:nvSpPr>
        <p:spPr>
          <a:xfrm>
            <a:off x="234469" y="143728"/>
            <a:ext cx="983461" cy="6902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452319" y="296545"/>
            <a:ext cx="1349574" cy="3845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50903" y="3775964"/>
            <a:ext cx="7282815" cy="772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Disclosures: </a:t>
            </a:r>
            <a:r>
              <a:rPr dirty="0" sz="1200" spc="-10">
                <a:latin typeface="Calibri"/>
                <a:cs typeface="Calibri"/>
              </a:rPr>
              <a:t>David Erlinge </a:t>
            </a:r>
            <a:r>
              <a:rPr dirty="0" sz="1200" spc="-5">
                <a:latin typeface="Calibri"/>
                <a:cs typeface="Calibri"/>
              </a:rPr>
              <a:t>has </a:t>
            </a:r>
            <a:r>
              <a:rPr dirty="0" sz="1200" spc="-10">
                <a:latin typeface="Calibri"/>
                <a:cs typeface="Calibri"/>
              </a:rPr>
              <a:t>received honorarium for </a:t>
            </a:r>
            <a:r>
              <a:rPr dirty="0" sz="1200" spc="-5">
                <a:latin typeface="Calibri"/>
                <a:cs typeface="Calibri"/>
              </a:rPr>
              <a:t>advisory </a:t>
            </a:r>
            <a:r>
              <a:rPr dirty="0" sz="1200" spc="-10">
                <a:latin typeface="Calibri"/>
                <a:cs typeface="Calibri"/>
              </a:rPr>
              <a:t>board/speaker fees from </a:t>
            </a:r>
            <a:r>
              <a:rPr dirty="0" sz="1200" spc="-5">
                <a:latin typeface="Calibri"/>
                <a:cs typeface="Calibri"/>
              </a:rPr>
              <a:t>Amgen, </a:t>
            </a:r>
            <a:r>
              <a:rPr dirty="0" sz="1200" spc="-10">
                <a:latin typeface="Calibri"/>
                <a:cs typeface="Calibri"/>
              </a:rPr>
              <a:t>AstraZeneca, </a:t>
            </a:r>
            <a:r>
              <a:rPr dirty="0" sz="1200" spc="-5">
                <a:latin typeface="Calibri"/>
                <a:cs typeface="Calibri"/>
              </a:rPr>
              <a:t>Chiesi,  Sanofi, NovoNordisk, </a:t>
            </a:r>
            <a:r>
              <a:rPr dirty="0" sz="1200" spc="-10">
                <a:latin typeface="Calibri"/>
                <a:cs typeface="Calibri"/>
              </a:rPr>
              <a:t>InfraredX/Nipro </a:t>
            </a:r>
            <a:r>
              <a:rPr dirty="0" sz="1200" spc="-5">
                <a:latin typeface="Calibri"/>
                <a:cs typeface="Calibri"/>
              </a:rPr>
              <a:t>and </a:t>
            </a:r>
            <a:r>
              <a:rPr dirty="0" sz="1200" spc="-10">
                <a:latin typeface="Calibri"/>
                <a:cs typeface="Calibri"/>
              </a:rPr>
              <a:t>Kaminari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Medical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Study </a:t>
            </a:r>
            <a:r>
              <a:rPr dirty="0" sz="1200" spc="-5">
                <a:latin typeface="Calibri"/>
                <a:cs typeface="Calibri"/>
              </a:rPr>
              <a:t>sponsored </a:t>
            </a:r>
            <a:r>
              <a:rPr dirty="0" sz="1200" spc="-10">
                <a:latin typeface="Calibri"/>
                <a:cs typeface="Calibri"/>
              </a:rPr>
              <a:t>by </a:t>
            </a:r>
            <a:r>
              <a:rPr dirty="0" sz="1200" spc="-5">
                <a:latin typeface="Calibri"/>
                <a:cs typeface="Calibri"/>
              </a:rPr>
              <a:t>Elixir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Medical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884" y="292100"/>
            <a:ext cx="7559675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/>
              <a:t>Primary </a:t>
            </a:r>
            <a:r>
              <a:rPr dirty="0" sz="1800" spc="-10"/>
              <a:t>Endpoint Met </a:t>
            </a:r>
            <a:r>
              <a:rPr dirty="0" sz="1800"/>
              <a:t>– </a:t>
            </a:r>
            <a:r>
              <a:rPr dirty="0" sz="1800" spc="-40"/>
              <a:t>Target </a:t>
            </a:r>
            <a:r>
              <a:rPr dirty="0" sz="1800" spc="-10"/>
              <a:t>Lesion </a:t>
            </a:r>
            <a:r>
              <a:rPr dirty="0" sz="1800" spc="-15"/>
              <a:t>Failure </a:t>
            </a:r>
            <a:r>
              <a:rPr dirty="0" sz="1800" spc="-5"/>
              <a:t>(TLF) </a:t>
            </a:r>
            <a:r>
              <a:rPr dirty="0" sz="1800" spc="-10"/>
              <a:t>Non-Inferiority at </a:t>
            </a:r>
            <a:r>
              <a:rPr dirty="0" sz="1800"/>
              <a:t>12</a:t>
            </a:r>
            <a:r>
              <a:rPr dirty="0" sz="1800" spc="204"/>
              <a:t> </a:t>
            </a:r>
            <a:r>
              <a:rPr dirty="0" sz="1800" spc="-5"/>
              <a:t>Months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13884" y="720851"/>
            <a:ext cx="7325995" cy="4552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75"/>
              </a:spcBef>
            </a:pPr>
            <a:r>
              <a:rPr dirty="0" sz="1400" spc="-5" i="1">
                <a:latin typeface="Calibri"/>
                <a:cs typeface="Calibri"/>
              </a:rPr>
              <a:t>Secondary endpoint </a:t>
            </a:r>
            <a:r>
              <a:rPr dirty="0" sz="1400" i="1">
                <a:latin typeface="Calibri"/>
                <a:cs typeface="Calibri"/>
              </a:rPr>
              <a:t>in a landmark analysis </a:t>
            </a:r>
            <a:r>
              <a:rPr dirty="0" sz="1400" spc="-5" i="1">
                <a:latin typeface="Calibri"/>
                <a:cs typeface="Calibri"/>
              </a:rPr>
              <a:t>from </a:t>
            </a:r>
            <a:r>
              <a:rPr dirty="0" sz="1400" i="1">
                <a:latin typeface="Calibri"/>
                <a:cs typeface="Calibri"/>
              </a:rPr>
              <a:t>6 – 12 </a:t>
            </a:r>
            <a:r>
              <a:rPr dirty="0" sz="1400" spc="-5" i="1">
                <a:latin typeface="Calibri"/>
                <a:cs typeface="Calibri"/>
              </a:rPr>
              <a:t>months demonstrate statistically </a:t>
            </a:r>
            <a:r>
              <a:rPr dirty="0" sz="1400" i="1">
                <a:latin typeface="Calibri"/>
                <a:cs typeface="Calibri"/>
              </a:rPr>
              <a:t>significant  </a:t>
            </a:r>
            <a:r>
              <a:rPr dirty="0" sz="1400" spc="-5" i="1">
                <a:latin typeface="Calibri"/>
                <a:cs typeface="Calibri"/>
              </a:rPr>
              <a:t>reduction </a:t>
            </a:r>
            <a:r>
              <a:rPr dirty="0" sz="1400" i="1">
                <a:latin typeface="Calibri"/>
                <a:cs typeface="Calibri"/>
              </a:rPr>
              <a:t>in </a:t>
            </a:r>
            <a:r>
              <a:rPr dirty="0" sz="1400" spc="-40" i="1">
                <a:latin typeface="Calibri"/>
                <a:cs typeface="Calibri"/>
              </a:rPr>
              <a:t>TLF, </a:t>
            </a:r>
            <a:r>
              <a:rPr dirty="0" sz="1400" spc="-5" i="1">
                <a:latin typeface="Calibri"/>
                <a:cs typeface="Calibri"/>
              </a:rPr>
              <a:t>confirming </a:t>
            </a:r>
            <a:r>
              <a:rPr dirty="0" sz="1400" i="1">
                <a:latin typeface="Calibri"/>
                <a:cs typeface="Calibri"/>
              </a:rPr>
              <a:t>the </a:t>
            </a:r>
            <a:r>
              <a:rPr dirty="0" sz="1400" spc="-5" i="1">
                <a:latin typeface="Calibri"/>
                <a:cs typeface="Calibri"/>
              </a:rPr>
              <a:t>bioadaptor technology </a:t>
            </a:r>
            <a:r>
              <a:rPr dirty="0" sz="1400" i="1">
                <a:latin typeface="Calibri"/>
                <a:cs typeface="Calibri"/>
              </a:rPr>
              <a:t>unique mechanism </a:t>
            </a:r>
            <a:r>
              <a:rPr dirty="0" sz="1400" spc="-5" i="1">
                <a:latin typeface="Calibri"/>
                <a:cs typeface="Calibri"/>
              </a:rPr>
              <a:t>of </a:t>
            </a:r>
            <a:r>
              <a:rPr dirty="0" sz="1400" i="1">
                <a:latin typeface="Calibri"/>
                <a:cs typeface="Calibri"/>
              </a:rPr>
              <a:t>action is </a:t>
            </a:r>
            <a:r>
              <a:rPr dirty="0" sz="1400" spc="-5" i="1">
                <a:latin typeface="Calibri"/>
                <a:cs typeface="Calibri"/>
              </a:rPr>
              <a:t>superior </a:t>
            </a:r>
            <a:r>
              <a:rPr dirty="0" sz="1400" spc="-10" i="1">
                <a:latin typeface="Calibri"/>
                <a:cs typeface="Calibri"/>
              </a:rPr>
              <a:t>to</a:t>
            </a:r>
            <a:r>
              <a:rPr dirty="0" sz="1400" spc="12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DES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0741" y="2609273"/>
            <a:ext cx="3686010" cy="1422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79511" y="1491630"/>
            <a:ext cx="4248785" cy="2880360"/>
          </a:xfrm>
          <a:prstGeom prst="rect">
            <a:avLst/>
          </a:prstGeom>
          <a:ln w="25400">
            <a:solidFill>
              <a:srgbClr val="E0E0E0"/>
            </a:solidFill>
          </a:ln>
        </p:spPr>
        <p:txBody>
          <a:bodyPr wrap="square" lIns="0" tIns="108585" rIns="0" bIns="0" rtlCol="0" vert="horz">
            <a:spAutoFit/>
          </a:bodyPr>
          <a:lstStyle/>
          <a:p>
            <a:pPr algn="ctr" marL="38100">
              <a:lnSpc>
                <a:spcPct val="100000"/>
              </a:lnSpc>
              <a:spcBef>
                <a:spcPts val="855"/>
              </a:spcBef>
            </a:pPr>
            <a:r>
              <a:rPr dirty="0" u="sng" sz="18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Primary</a:t>
            </a:r>
            <a:r>
              <a:rPr dirty="0" sz="1800" spc="-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Calibri"/>
                <a:cs typeface="Calibri"/>
              </a:rPr>
              <a:t>Endpoint</a:t>
            </a:r>
            <a:r>
              <a:rPr dirty="0" sz="1800" spc="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endParaRPr sz="1800">
              <a:latin typeface="Calibri"/>
              <a:cs typeface="Calibri"/>
            </a:endParaRPr>
          </a:p>
          <a:p>
            <a:pPr algn="ctr" marL="38735">
              <a:lnSpc>
                <a:spcPct val="100000"/>
              </a:lnSpc>
              <a:spcBef>
                <a:spcPts val="430"/>
              </a:spcBef>
            </a:pPr>
            <a:r>
              <a:rPr dirty="0" sz="1800" spc="-5" b="1">
                <a:solidFill>
                  <a:srgbClr val="FF0000"/>
                </a:solidFill>
                <a:latin typeface="Calibri"/>
                <a:cs typeface="Calibri"/>
              </a:rPr>
              <a:t>TLF </a:t>
            </a:r>
            <a:r>
              <a:rPr dirty="0" sz="1800" spc="-10" b="1">
                <a:solidFill>
                  <a:srgbClr val="FF0000"/>
                </a:solidFill>
                <a:latin typeface="Calibri"/>
                <a:cs typeface="Calibri"/>
              </a:rPr>
              <a:t>Non-Inferiority at </a:t>
            </a:r>
            <a:r>
              <a:rPr dirty="0" sz="1800" b="1">
                <a:solidFill>
                  <a:srgbClr val="FF0000"/>
                </a:solidFill>
                <a:latin typeface="Calibri"/>
                <a:cs typeface="Calibri"/>
              </a:rPr>
              <a:t>12</a:t>
            </a:r>
            <a:r>
              <a:rPr dirty="0" sz="1800" spc="2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Calibri"/>
                <a:cs typeface="Calibri"/>
              </a:rPr>
              <a:t>Months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92079" y="2677625"/>
            <a:ext cx="3010681" cy="17022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732783" y="1491630"/>
            <a:ext cx="4248785" cy="2880360"/>
          </a:xfrm>
          <a:prstGeom prst="rect">
            <a:avLst/>
          </a:prstGeom>
          <a:ln w="25400">
            <a:solidFill>
              <a:srgbClr val="E0E0E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algn="ctr" marL="525145" marR="478790">
              <a:lnSpc>
                <a:spcPct val="120000"/>
              </a:lnSpc>
              <a:spcBef>
                <a:spcPts val="420"/>
              </a:spcBef>
            </a:pPr>
            <a:r>
              <a:rPr dirty="0" u="sng" sz="18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Pre-specified </a:t>
            </a:r>
            <a:r>
              <a:rPr dirty="0" u="sng" sz="18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Secondary</a:t>
            </a:r>
            <a:r>
              <a:rPr dirty="0" sz="1800" spc="-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Calibri"/>
                <a:cs typeface="Calibri"/>
              </a:rPr>
              <a:t>Endpoint:  </a:t>
            </a:r>
            <a:r>
              <a:rPr dirty="0" sz="1800" spc="-5" b="1">
                <a:solidFill>
                  <a:srgbClr val="FF0000"/>
                </a:solidFill>
                <a:latin typeface="Calibri"/>
                <a:cs typeface="Calibri"/>
              </a:rPr>
              <a:t>TLF </a:t>
            </a:r>
            <a:r>
              <a:rPr dirty="0" sz="1800" spc="-10" b="1">
                <a:solidFill>
                  <a:srgbClr val="FF0000"/>
                </a:solidFill>
                <a:latin typeface="Calibri"/>
                <a:cs typeface="Calibri"/>
              </a:rPr>
              <a:t>after </a:t>
            </a:r>
            <a:r>
              <a:rPr dirty="0" sz="1800" b="1">
                <a:solidFill>
                  <a:srgbClr val="FF0000"/>
                </a:solidFill>
                <a:latin typeface="Calibri"/>
                <a:cs typeface="Calibri"/>
              </a:rPr>
              <a:t>6</a:t>
            </a:r>
            <a:r>
              <a:rPr dirty="0" sz="1800" spc="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Calibri"/>
                <a:cs typeface="Calibri"/>
              </a:rPr>
              <a:t>months</a:t>
            </a:r>
            <a:endParaRPr sz="1800">
              <a:latin typeface="Calibri"/>
              <a:cs typeface="Calibri"/>
            </a:endParaRPr>
          </a:p>
          <a:p>
            <a:pPr algn="ctr" marL="37465">
              <a:lnSpc>
                <a:spcPct val="100000"/>
              </a:lnSpc>
              <a:spcBef>
                <a:spcPts val="705"/>
              </a:spcBef>
            </a:pPr>
            <a:r>
              <a:rPr dirty="0" sz="1000" spc="-5" b="1">
                <a:latin typeface="Calibri"/>
                <a:cs typeface="Calibri"/>
              </a:rPr>
              <a:t>Significant Reduction and Plateau </a:t>
            </a:r>
            <a:r>
              <a:rPr dirty="0" sz="1000" b="1">
                <a:latin typeface="Calibri"/>
                <a:cs typeface="Calibri"/>
              </a:rPr>
              <a:t>in TLF</a:t>
            </a:r>
            <a:r>
              <a:rPr dirty="0" sz="1000" spc="-5" b="1">
                <a:latin typeface="Calibri"/>
                <a:cs typeface="Calibri"/>
              </a:rPr>
              <a:t> Events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148584" y="178833"/>
            <a:ext cx="845051" cy="5930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203707"/>
            <a:ext cx="685292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Percutaneous </a:t>
            </a:r>
            <a:r>
              <a:rPr dirty="0" spc="-10"/>
              <a:t>Coronary Intervention </a:t>
            </a:r>
            <a:r>
              <a:rPr dirty="0" spc="-5"/>
              <a:t>(PCI)</a:t>
            </a:r>
            <a:r>
              <a:rPr dirty="0" spc="65"/>
              <a:t> </a:t>
            </a:r>
            <a:r>
              <a:rPr dirty="0" spc="-10"/>
              <a:t>Background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6868" y="1213611"/>
            <a:ext cx="4509135" cy="100711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218440" marR="30480" indent="-180975">
              <a:lnSpc>
                <a:spcPct val="100800"/>
              </a:lnSpc>
              <a:spcBef>
                <a:spcPts val="85"/>
              </a:spcBef>
              <a:buClr>
                <a:srgbClr val="C00000"/>
              </a:buClr>
              <a:buFont typeface="Arial"/>
              <a:buChar char="•"/>
              <a:tabLst>
                <a:tab pos="219075" algn="l"/>
              </a:tabLst>
            </a:pPr>
            <a:r>
              <a:rPr dirty="0" sz="1600" spc="-10" b="1">
                <a:latin typeface="Calibri"/>
                <a:cs typeface="Calibri"/>
              </a:rPr>
              <a:t>Stent </a:t>
            </a:r>
            <a:r>
              <a:rPr dirty="0" sz="1600" spc="-15" b="1">
                <a:latin typeface="Calibri"/>
                <a:cs typeface="Calibri"/>
              </a:rPr>
              <a:t>related </a:t>
            </a:r>
            <a:r>
              <a:rPr dirty="0" sz="1600" spc="-10" b="1">
                <a:latin typeface="Calibri"/>
                <a:cs typeface="Calibri"/>
              </a:rPr>
              <a:t>adverse events </a:t>
            </a:r>
            <a:r>
              <a:rPr dirty="0" sz="1600" spc="-5" b="1">
                <a:latin typeface="Calibri"/>
                <a:cs typeface="Calibri"/>
              </a:rPr>
              <a:t>continue </a:t>
            </a:r>
            <a:r>
              <a:rPr dirty="0" sz="1600" spc="-15" b="1">
                <a:latin typeface="Calibri"/>
                <a:cs typeface="Calibri"/>
              </a:rPr>
              <a:t>to </a:t>
            </a:r>
            <a:r>
              <a:rPr dirty="0" sz="1600" b="1">
                <a:latin typeface="Calibri"/>
                <a:cs typeface="Calibri"/>
              </a:rPr>
              <a:t>accrue  </a:t>
            </a:r>
            <a:r>
              <a:rPr dirty="0" sz="1600" spc="-10" b="1">
                <a:latin typeface="Calibri"/>
                <a:cs typeface="Calibri"/>
              </a:rPr>
              <a:t>after </a:t>
            </a:r>
            <a:r>
              <a:rPr dirty="0" sz="1600" spc="-5" b="1">
                <a:latin typeface="Calibri"/>
                <a:cs typeface="Calibri"/>
              </a:rPr>
              <a:t>the </a:t>
            </a:r>
            <a:r>
              <a:rPr dirty="0" sz="1600" spc="-10" b="1">
                <a:latin typeface="Calibri"/>
                <a:cs typeface="Calibri"/>
              </a:rPr>
              <a:t>first year post-PCI at </a:t>
            </a:r>
            <a:r>
              <a:rPr dirty="0" sz="1600" b="1">
                <a:latin typeface="Calibri"/>
                <a:cs typeface="Calibri"/>
              </a:rPr>
              <a:t>a </a:t>
            </a:r>
            <a:r>
              <a:rPr dirty="0" sz="1600" spc="-10" b="1">
                <a:latin typeface="Calibri"/>
                <a:cs typeface="Calibri"/>
              </a:rPr>
              <a:t>non-plateauing  </a:t>
            </a:r>
            <a:r>
              <a:rPr dirty="0" sz="1600" spc="-20" b="1">
                <a:latin typeface="Calibri"/>
                <a:cs typeface="Calibri"/>
              </a:rPr>
              <a:t>rate </a:t>
            </a:r>
            <a:r>
              <a:rPr dirty="0" sz="1600" b="1">
                <a:latin typeface="Calibri"/>
                <a:cs typeface="Calibri"/>
              </a:rPr>
              <a:t>of </a:t>
            </a:r>
            <a:r>
              <a:rPr dirty="0" sz="1600" spc="-5" b="1">
                <a:latin typeface="Calibri"/>
                <a:cs typeface="Calibri"/>
              </a:rPr>
              <a:t>2-3% </a:t>
            </a:r>
            <a:r>
              <a:rPr dirty="0" sz="1600" b="1">
                <a:latin typeface="Calibri"/>
                <a:cs typeface="Calibri"/>
              </a:rPr>
              <a:t>a </a:t>
            </a:r>
            <a:r>
              <a:rPr dirty="0" sz="1600" spc="-5" b="1">
                <a:latin typeface="Calibri"/>
                <a:cs typeface="Calibri"/>
              </a:rPr>
              <a:t>year</a:t>
            </a:r>
            <a:r>
              <a:rPr dirty="0" sz="1600" spc="-5">
                <a:latin typeface="Calibri"/>
                <a:cs typeface="Calibri"/>
              </a:rPr>
              <a:t>, </a:t>
            </a:r>
            <a:r>
              <a:rPr dirty="0" sz="1600">
                <a:latin typeface="Calibri"/>
                <a:cs typeface="Calibri"/>
              </a:rPr>
              <a:t>with </a:t>
            </a:r>
            <a:r>
              <a:rPr dirty="0" sz="1600" spc="-5">
                <a:latin typeface="Calibri"/>
                <a:cs typeface="Calibri"/>
              </a:rPr>
              <a:t>no </a:t>
            </a:r>
            <a:r>
              <a:rPr dirty="0" sz="1600" spc="-15">
                <a:latin typeface="Calibri"/>
                <a:cs typeface="Calibri"/>
              </a:rPr>
              <a:t>difference </a:t>
            </a:r>
            <a:r>
              <a:rPr dirty="0" sz="1600" spc="-5">
                <a:latin typeface="Calibri"/>
                <a:cs typeface="Calibri"/>
              </a:rPr>
              <a:t>between </a:t>
            </a:r>
            <a:r>
              <a:rPr dirty="0" sz="1600" spc="-15">
                <a:latin typeface="Calibri"/>
                <a:cs typeface="Calibri"/>
              </a:rPr>
              <a:t>2</a:t>
            </a:r>
            <a:r>
              <a:rPr dirty="0" baseline="25252" sz="1650" spc="-22">
                <a:latin typeface="Calibri"/>
                <a:cs typeface="Calibri"/>
              </a:rPr>
              <a:t>nd 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generation </a:t>
            </a:r>
            <a:r>
              <a:rPr dirty="0" sz="1600" spc="-5">
                <a:latin typeface="Calibri"/>
                <a:cs typeface="Calibri"/>
              </a:rPr>
              <a:t>DES, </a:t>
            </a:r>
            <a:r>
              <a:rPr dirty="0" sz="1600" spc="-10">
                <a:latin typeface="Calibri"/>
                <a:cs typeface="Calibri"/>
              </a:rPr>
              <a:t>1</a:t>
            </a:r>
            <a:r>
              <a:rPr dirty="0" baseline="25252" sz="1650" spc="-15">
                <a:latin typeface="Calibri"/>
                <a:cs typeface="Calibri"/>
              </a:rPr>
              <a:t>st </a:t>
            </a:r>
            <a:r>
              <a:rPr dirty="0" sz="1600" spc="-10">
                <a:latin typeface="Calibri"/>
                <a:cs typeface="Calibri"/>
              </a:rPr>
              <a:t>generation </a:t>
            </a:r>
            <a:r>
              <a:rPr dirty="0" sz="1600" spc="-5">
                <a:latin typeface="Calibri"/>
                <a:cs typeface="Calibri"/>
              </a:rPr>
              <a:t>DES and</a:t>
            </a:r>
            <a:r>
              <a:rPr dirty="0" sz="1600" spc="-1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BMS</a:t>
            </a:r>
            <a:r>
              <a:rPr dirty="0" baseline="25252" sz="1650" spc="-7">
                <a:latin typeface="Calibri"/>
                <a:cs typeface="Calibri"/>
              </a:rPr>
              <a:t>1</a:t>
            </a:r>
            <a:r>
              <a:rPr dirty="0" sz="1600" spc="-5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868" y="2496820"/>
            <a:ext cx="4418330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8440" marR="30480" indent="-180975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Font typeface="Arial"/>
              <a:buChar char="•"/>
              <a:tabLst>
                <a:tab pos="219075" algn="l"/>
              </a:tabLst>
            </a:pPr>
            <a:r>
              <a:rPr dirty="0" sz="1600" spc="-25">
                <a:latin typeface="Calibri"/>
                <a:cs typeface="Calibri"/>
              </a:rPr>
              <a:t>“Adverse </a:t>
            </a:r>
            <a:r>
              <a:rPr dirty="0" sz="1600" spc="-10">
                <a:latin typeface="Calibri"/>
                <a:cs typeface="Calibri"/>
              </a:rPr>
              <a:t>events, </a:t>
            </a:r>
            <a:r>
              <a:rPr dirty="0" sz="1600" spc="-5">
                <a:latin typeface="Calibri"/>
                <a:cs typeface="Calibri"/>
              </a:rPr>
              <a:t>which occur </a:t>
            </a:r>
            <a:r>
              <a:rPr dirty="0" sz="1600" spc="-10">
                <a:latin typeface="Calibri"/>
                <a:cs typeface="Calibri"/>
              </a:rPr>
              <a:t>after </a:t>
            </a: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 spc="-15">
                <a:latin typeface="Calibri"/>
                <a:cs typeface="Calibri"/>
              </a:rPr>
              <a:t>first </a:t>
            </a:r>
            <a:r>
              <a:rPr dirty="0" sz="1600" spc="-10">
                <a:latin typeface="Calibri"/>
                <a:cs typeface="Calibri"/>
              </a:rPr>
              <a:t>year at  </a:t>
            </a:r>
            <a:r>
              <a:rPr dirty="0" sz="1600">
                <a:latin typeface="Calibri"/>
                <a:cs typeface="Calibri"/>
              </a:rPr>
              <a:t>a </a:t>
            </a:r>
            <a:r>
              <a:rPr dirty="0" sz="1600" spc="-20">
                <a:latin typeface="Calibri"/>
                <a:cs typeface="Calibri"/>
              </a:rPr>
              <a:t>rate </a:t>
            </a:r>
            <a:r>
              <a:rPr dirty="0" sz="1600">
                <a:latin typeface="Calibri"/>
                <a:cs typeface="Calibri"/>
              </a:rPr>
              <a:t>of </a:t>
            </a:r>
            <a:r>
              <a:rPr dirty="0" sz="1600" spc="-15">
                <a:latin typeface="Calibri"/>
                <a:cs typeface="Calibri"/>
              </a:rPr>
              <a:t>approximately </a:t>
            </a:r>
            <a:r>
              <a:rPr dirty="0" sz="1600">
                <a:latin typeface="Calibri"/>
                <a:cs typeface="Calibri"/>
              </a:rPr>
              <a:t>2% </a:t>
            </a:r>
            <a:r>
              <a:rPr dirty="0" sz="1600" spc="-10">
                <a:latin typeface="Calibri"/>
                <a:cs typeface="Calibri"/>
              </a:rPr>
              <a:t>to </a:t>
            </a:r>
            <a:r>
              <a:rPr dirty="0" sz="1600">
                <a:latin typeface="Calibri"/>
                <a:cs typeface="Calibri"/>
              </a:rPr>
              <a:t>3% </a:t>
            </a:r>
            <a:r>
              <a:rPr dirty="0" sz="1600" spc="-5">
                <a:latin typeface="Calibri"/>
                <a:cs typeface="Calibri"/>
              </a:rPr>
              <a:t>per </a:t>
            </a:r>
            <a:r>
              <a:rPr dirty="0" sz="1600" spc="-35">
                <a:latin typeface="Calibri"/>
                <a:cs typeface="Calibri"/>
              </a:rPr>
              <a:t>year, </a:t>
            </a:r>
            <a:r>
              <a:rPr dirty="0" sz="1600" spc="-15">
                <a:latin typeface="Calibri"/>
                <a:cs typeface="Calibri"/>
              </a:rPr>
              <a:t>may </a:t>
            </a:r>
            <a:r>
              <a:rPr dirty="0" sz="1600" spc="-5">
                <a:latin typeface="Calibri"/>
                <a:cs typeface="Calibri"/>
              </a:rPr>
              <a:t>be  </a:t>
            </a:r>
            <a:r>
              <a:rPr dirty="0" sz="1600" spc="-10" b="1">
                <a:latin typeface="Calibri"/>
                <a:cs typeface="Calibri"/>
              </a:rPr>
              <a:t>attributed </a:t>
            </a:r>
            <a:r>
              <a:rPr dirty="0" sz="1600" spc="-15" b="1">
                <a:latin typeface="Calibri"/>
                <a:cs typeface="Calibri"/>
              </a:rPr>
              <a:t>to </a:t>
            </a:r>
            <a:r>
              <a:rPr dirty="0" sz="1600" spc="-5" b="1">
                <a:latin typeface="Calibri"/>
                <a:cs typeface="Calibri"/>
              </a:rPr>
              <a:t>strut </a:t>
            </a:r>
            <a:r>
              <a:rPr dirty="0" sz="1600" spc="-10" b="1">
                <a:latin typeface="Calibri"/>
                <a:cs typeface="Calibri"/>
              </a:rPr>
              <a:t>fractures, </a:t>
            </a:r>
            <a:r>
              <a:rPr dirty="0" sz="1600" spc="-5" b="1">
                <a:latin typeface="Calibri"/>
                <a:cs typeface="Calibri"/>
              </a:rPr>
              <a:t>loss </a:t>
            </a:r>
            <a:r>
              <a:rPr dirty="0" sz="1600" b="1">
                <a:latin typeface="Calibri"/>
                <a:cs typeface="Calibri"/>
              </a:rPr>
              <a:t>of </a:t>
            </a:r>
            <a:r>
              <a:rPr dirty="0" sz="1600" spc="-10" b="1">
                <a:latin typeface="Calibri"/>
                <a:cs typeface="Calibri"/>
              </a:rPr>
              <a:t>vessel  </a:t>
            </a:r>
            <a:r>
              <a:rPr dirty="0" sz="1600" spc="-5" b="1">
                <a:latin typeface="Calibri"/>
                <a:cs typeface="Calibri"/>
              </a:rPr>
              <a:t>compliance, vasomotion, the capability </a:t>
            </a:r>
            <a:r>
              <a:rPr dirty="0" sz="1600" spc="-10" b="1">
                <a:latin typeface="Calibri"/>
                <a:cs typeface="Calibri"/>
              </a:rPr>
              <a:t>for  </a:t>
            </a:r>
            <a:r>
              <a:rPr dirty="0" sz="1600" spc="-5" b="1">
                <a:latin typeface="Calibri"/>
                <a:cs typeface="Calibri"/>
              </a:rPr>
              <a:t>vascular adaptive remodeling</a:t>
            </a:r>
            <a:r>
              <a:rPr dirty="0" sz="1600" spc="-5">
                <a:latin typeface="Calibri"/>
                <a:cs typeface="Calibri"/>
              </a:rPr>
              <a:t>… and the  development </a:t>
            </a:r>
            <a:r>
              <a:rPr dirty="0" sz="1600">
                <a:latin typeface="Calibri"/>
                <a:cs typeface="Calibri"/>
              </a:rPr>
              <a:t>of </a:t>
            </a:r>
            <a:r>
              <a:rPr dirty="0" sz="1600" spc="-15">
                <a:latin typeface="Calibri"/>
                <a:cs typeface="Calibri"/>
              </a:rPr>
              <a:t>late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neoatherosclerosis.”</a:t>
            </a:r>
            <a:r>
              <a:rPr dirty="0" baseline="25252" sz="1650" spc="-22">
                <a:latin typeface="Calibri"/>
                <a:cs typeface="Calibri"/>
              </a:rPr>
              <a:t>2</a:t>
            </a:r>
            <a:endParaRPr baseline="25252" sz="16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7000" y="4393183"/>
            <a:ext cx="2799080" cy="302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dirty="0" sz="900" spc="-5">
                <a:latin typeface="Calibri"/>
                <a:cs typeface="Calibri"/>
              </a:rPr>
              <a:t>Madhavan </a:t>
            </a:r>
            <a:r>
              <a:rPr dirty="0" sz="900">
                <a:latin typeface="Calibri"/>
                <a:cs typeface="Calibri"/>
              </a:rPr>
              <a:t>MV et </a:t>
            </a:r>
            <a:r>
              <a:rPr dirty="0" sz="900" spc="-5">
                <a:latin typeface="Calibri"/>
                <a:cs typeface="Calibri"/>
              </a:rPr>
              <a:t>al. </a:t>
            </a:r>
            <a:r>
              <a:rPr dirty="0" sz="900">
                <a:latin typeface="Calibri"/>
                <a:cs typeface="Calibri"/>
              </a:rPr>
              <a:t>J Am Coll </a:t>
            </a:r>
            <a:r>
              <a:rPr dirty="0" sz="900" spc="-5">
                <a:latin typeface="Calibri"/>
                <a:cs typeface="Calibri"/>
              </a:rPr>
              <a:t>Cardiol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2020;75:590-604</a:t>
            </a:r>
            <a:endParaRPr sz="9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dirty="0" sz="900" spc="-5">
                <a:latin typeface="Calibri"/>
                <a:cs typeface="Calibri"/>
              </a:rPr>
              <a:t>Gregg W. Stone, </a:t>
            </a:r>
            <a:r>
              <a:rPr dirty="0" sz="900">
                <a:latin typeface="Calibri"/>
                <a:cs typeface="Calibri"/>
              </a:rPr>
              <a:t>et </a:t>
            </a:r>
            <a:r>
              <a:rPr dirty="0" sz="900" spc="-5">
                <a:latin typeface="Calibri"/>
                <a:cs typeface="Calibri"/>
              </a:rPr>
              <a:t>al. </a:t>
            </a:r>
            <a:r>
              <a:rPr dirty="0" sz="900">
                <a:latin typeface="Calibri"/>
                <a:cs typeface="Calibri"/>
              </a:rPr>
              <a:t>JAMA </a:t>
            </a:r>
            <a:r>
              <a:rPr dirty="0" sz="900" spc="-5">
                <a:latin typeface="Calibri"/>
                <a:cs typeface="Calibri"/>
              </a:rPr>
              <a:t>Cardiology.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40223" y="646175"/>
            <a:ext cx="4303776" cy="4337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54494" y="861021"/>
            <a:ext cx="3881754" cy="3710304"/>
          </a:xfrm>
          <a:custGeom>
            <a:avLst/>
            <a:gdLst/>
            <a:ahLst/>
            <a:cxnLst/>
            <a:rect l="l" t="t" r="r" b="b"/>
            <a:pathLst>
              <a:path w="3881754" h="3710304">
                <a:moveTo>
                  <a:pt x="3619494" y="0"/>
                </a:moveTo>
                <a:lnTo>
                  <a:pt x="261749" y="0"/>
                </a:lnTo>
                <a:lnTo>
                  <a:pt x="214699" y="4217"/>
                </a:lnTo>
                <a:lnTo>
                  <a:pt x="170416" y="16375"/>
                </a:lnTo>
                <a:lnTo>
                  <a:pt x="129639" y="35736"/>
                </a:lnTo>
                <a:lnTo>
                  <a:pt x="93107" y="61560"/>
                </a:lnTo>
                <a:lnTo>
                  <a:pt x="61560" y="93107"/>
                </a:lnTo>
                <a:lnTo>
                  <a:pt x="35736" y="129639"/>
                </a:lnTo>
                <a:lnTo>
                  <a:pt x="16375" y="170417"/>
                </a:lnTo>
                <a:lnTo>
                  <a:pt x="4217" y="214700"/>
                </a:lnTo>
                <a:lnTo>
                  <a:pt x="0" y="261750"/>
                </a:lnTo>
                <a:lnTo>
                  <a:pt x="0" y="3448411"/>
                </a:lnTo>
                <a:lnTo>
                  <a:pt x="4217" y="3495461"/>
                </a:lnTo>
                <a:lnTo>
                  <a:pt x="16375" y="3539744"/>
                </a:lnTo>
                <a:lnTo>
                  <a:pt x="35736" y="3580521"/>
                </a:lnTo>
                <a:lnTo>
                  <a:pt x="61560" y="3617053"/>
                </a:lnTo>
                <a:lnTo>
                  <a:pt x="93107" y="3648601"/>
                </a:lnTo>
                <a:lnTo>
                  <a:pt x="129639" y="3674425"/>
                </a:lnTo>
                <a:lnTo>
                  <a:pt x="170416" y="3693786"/>
                </a:lnTo>
                <a:lnTo>
                  <a:pt x="214699" y="3705944"/>
                </a:lnTo>
                <a:lnTo>
                  <a:pt x="261749" y="3710161"/>
                </a:lnTo>
                <a:lnTo>
                  <a:pt x="3619494" y="3710161"/>
                </a:lnTo>
                <a:lnTo>
                  <a:pt x="3666544" y="3705944"/>
                </a:lnTo>
                <a:lnTo>
                  <a:pt x="3710827" y="3693786"/>
                </a:lnTo>
                <a:lnTo>
                  <a:pt x="3751605" y="3674425"/>
                </a:lnTo>
                <a:lnTo>
                  <a:pt x="3788137" y="3648601"/>
                </a:lnTo>
                <a:lnTo>
                  <a:pt x="3819684" y="3617053"/>
                </a:lnTo>
                <a:lnTo>
                  <a:pt x="3845508" y="3580521"/>
                </a:lnTo>
                <a:lnTo>
                  <a:pt x="3864869" y="3539744"/>
                </a:lnTo>
                <a:lnTo>
                  <a:pt x="3877028" y="3495461"/>
                </a:lnTo>
                <a:lnTo>
                  <a:pt x="3881245" y="3448411"/>
                </a:lnTo>
                <a:lnTo>
                  <a:pt x="3881245" y="261750"/>
                </a:lnTo>
                <a:lnTo>
                  <a:pt x="3877028" y="214700"/>
                </a:lnTo>
                <a:lnTo>
                  <a:pt x="3864869" y="170417"/>
                </a:lnTo>
                <a:lnTo>
                  <a:pt x="3845508" y="129639"/>
                </a:lnTo>
                <a:lnTo>
                  <a:pt x="3819684" y="93107"/>
                </a:lnTo>
                <a:lnTo>
                  <a:pt x="3788137" y="61560"/>
                </a:lnTo>
                <a:lnTo>
                  <a:pt x="3751605" y="35736"/>
                </a:lnTo>
                <a:lnTo>
                  <a:pt x="3710827" y="16375"/>
                </a:lnTo>
                <a:lnTo>
                  <a:pt x="3666544" y="4217"/>
                </a:lnTo>
                <a:lnTo>
                  <a:pt x="36194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54494" y="861021"/>
            <a:ext cx="3881754" cy="3710304"/>
          </a:xfrm>
          <a:custGeom>
            <a:avLst/>
            <a:gdLst/>
            <a:ahLst/>
            <a:cxnLst/>
            <a:rect l="l" t="t" r="r" b="b"/>
            <a:pathLst>
              <a:path w="3881754" h="3710304">
                <a:moveTo>
                  <a:pt x="0" y="261750"/>
                </a:moveTo>
                <a:lnTo>
                  <a:pt x="4217" y="214700"/>
                </a:lnTo>
                <a:lnTo>
                  <a:pt x="16375" y="170417"/>
                </a:lnTo>
                <a:lnTo>
                  <a:pt x="35736" y="129640"/>
                </a:lnTo>
                <a:lnTo>
                  <a:pt x="61560" y="93108"/>
                </a:lnTo>
                <a:lnTo>
                  <a:pt x="93108" y="61560"/>
                </a:lnTo>
                <a:lnTo>
                  <a:pt x="129640" y="35736"/>
                </a:lnTo>
                <a:lnTo>
                  <a:pt x="170417" y="16375"/>
                </a:lnTo>
                <a:lnTo>
                  <a:pt x="214700" y="4217"/>
                </a:lnTo>
                <a:lnTo>
                  <a:pt x="261750" y="0"/>
                </a:lnTo>
                <a:lnTo>
                  <a:pt x="3619495" y="0"/>
                </a:lnTo>
                <a:lnTo>
                  <a:pt x="3666545" y="4217"/>
                </a:lnTo>
                <a:lnTo>
                  <a:pt x="3710828" y="16375"/>
                </a:lnTo>
                <a:lnTo>
                  <a:pt x="3751605" y="35736"/>
                </a:lnTo>
                <a:lnTo>
                  <a:pt x="3788137" y="61560"/>
                </a:lnTo>
                <a:lnTo>
                  <a:pt x="3819685" y="93108"/>
                </a:lnTo>
                <a:lnTo>
                  <a:pt x="3845509" y="129640"/>
                </a:lnTo>
                <a:lnTo>
                  <a:pt x="3864870" y="170417"/>
                </a:lnTo>
                <a:lnTo>
                  <a:pt x="3877028" y="214700"/>
                </a:lnTo>
                <a:lnTo>
                  <a:pt x="3881246" y="261750"/>
                </a:lnTo>
                <a:lnTo>
                  <a:pt x="3881246" y="3448411"/>
                </a:lnTo>
                <a:lnTo>
                  <a:pt x="3877028" y="3495461"/>
                </a:lnTo>
                <a:lnTo>
                  <a:pt x="3864870" y="3539744"/>
                </a:lnTo>
                <a:lnTo>
                  <a:pt x="3845509" y="3580521"/>
                </a:lnTo>
                <a:lnTo>
                  <a:pt x="3819685" y="3617053"/>
                </a:lnTo>
                <a:lnTo>
                  <a:pt x="3788137" y="3648601"/>
                </a:lnTo>
                <a:lnTo>
                  <a:pt x="3751605" y="3674425"/>
                </a:lnTo>
                <a:lnTo>
                  <a:pt x="3710828" y="3693786"/>
                </a:lnTo>
                <a:lnTo>
                  <a:pt x="3666545" y="3705944"/>
                </a:lnTo>
                <a:lnTo>
                  <a:pt x="3619495" y="3710162"/>
                </a:lnTo>
                <a:lnTo>
                  <a:pt x="261750" y="3710162"/>
                </a:lnTo>
                <a:lnTo>
                  <a:pt x="214700" y="3705944"/>
                </a:lnTo>
                <a:lnTo>
                  <a:pt x="170417" y="3693786"/>
                </a:lnTo>
                <a:lnTo>
                  <a:pt x="129640" y="3674425"/>
                </a:lnTo>
                <a:lnTo>
                  <a:pt x="93108" y="3648601"/>
                </a:lnTo>
                <a:lnTo>
                  <a:pt x="61560" y="3617053"/>
                </a:lnTo>
                <a:lnTo>
                  <a:pt x="35736" y="3580521"/>
                </a:lnTo>
                <a:lnTo>
                  <a:pt x="16375" y="3539744"/>
                </a:lnTo>
                <a:lnTo>
                  <a:pt x="4217" y="3495461"/>
                </a:lnTo>
                <a:lnTo>
                  <a:pt x="0" y="3448411"/>
                </a:lnTo>
                <a:lnTo>
                  <a:pt x="0" y="261750"/>
                </a:lnTo>
                <a:close/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584423" y="961644"/>
            <a:ext cx="28765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Persistent Adverse </a:t>
            </a:r>
            <a:r>
              <a:rPr dirty="0" sz="1400" spc="-15" b="1">
                <a:latin typeface="Calibri"/>
                <a:cs typeface="Calibri"/>
              </a:rPr>
              <a:t>Events </a:t>
            </a:r>
            <a:r>
              <a:rPr dirty="0" sz="1400" spc="-10" b="1">
                <a:latin typeface="Calibri"/>
                <a:cs typeface="Calibri"/>
              </a:rPr>
              <a:t>Post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30" b="1">
                <a:latin typeface="Calibri"/>
                <a:cs typeface="Calibri"/>
              </a:rPr>
              <a:t>1-Year</a:t>
            </a:r>
            <a:r>
              <a:rPr dirty="0" baseline="24691" sz="1350" spc="-44" b="1">
                <a:latin typeface="Calibri"/>
                <a:cs typeface="Calibri"/>
              </a:rPr>
              <a:t>1</a:t>
            </a:r>
            <a:endParaRPr baseline="24691" sz="13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51704" y="3445764"/>
            <a:ext cx="6623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i="1">
                <a:latin typeface="Calibri"/>
                <a:cs typeface="Calibri"/>
              </a:rPr>
              <a:t>Number at</a:t>
            </a:r>
            <a:r>
              <a:rPr dirty="0" sz="800" spc="-85" i="1">
                <a:latin typeface="Calibri"/>
                <a:cs typeface="Calibri"/>
              </a:rPr>
              <a:t> </a:t>
            </a:r>
            <a:r>
              <a:rPr dirty="0" sz="800" spc="-5" i="1">
                <a:latin typeface="Calibri"/>
                <a:cs typeface="Calibri"/>
              </a:rPr>
              <a:t>risk: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132654" y="3559591"/>
          <a:ext cx="3482340" cy="447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8975"/>
                <a:gridCol w="407034"/>
                <a:gridCol w="2035810"/>
                <a:gridCol w="349885"/>
              </a:tblGrid>
              <a:tr h="160817">
                <a:tc>
                  <a:txBody>
                    <a:bodyPr/>
                    <a:lstStyle/>
                    <a:p>
                      <a:pPr marL="31750">
                        <a:lnSpc>
                          <a:spcPts val="955"/>
                        </a:lnSpc>
                        <a:spcBef>
                          <a:spcPts val="210"/>
                        </a:spcBef>
                        <a:tabLst>
                          <a:tab pos="370205" algn="l"/>
                        </a:tabLst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BMS	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1,830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955"/>
                        </a:lnSpc>
                        <a:spcBef>
                          <a:spcPts val="210"/>
                        </a:spcBef>
                      </a:pPr>
                      <a:r>
                        <a:rPr dirty="0" sz="800" spc="-10">
                          <a:latin typeface="Calibri"/>
                          <a:cs typeface="Calibri"/>
                        </a:rPr>
                        <a:t>1,725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955"/>
                        </a:lnSpc>
                        <a:spcBef>
                          <a:spcPts val="210"/>
                        </a:spcBef>
                        <a:tabLst>
                          <a:tab pos="495934" algn="l"/>
                          <a:tab pos="902969" algn="l"/>
                          <a:tab pos="1310005" algn="l"/>
                          <a:tab pos="1717675" algn="l"/>
                        </a:tabLst>
                      </a:pPr>
                      <a:r>
                        <a:rPr dirty="0" sz="800" spc="-10">
                          <a:latin typeface="Calibri"/>
                          <a:cs typeface="Calibri"/>
                        </a:rPr>
                        <a:t>1,636	1,462	1,395	1,335	1,267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ts val="955"/>
                        </a:lnSpc>
                        <a:spcBef>
                          <a:spcPts val="210"/>
                        </a:spcBef>
                      </a:pPr>
                      <a:r>
                        <a:rPr dirty="0" sz="800" spc="-10">
                          <a:latin typeface="Calibri"/>
                          <a:cs typeface="Calibri"/>
                        </a:rPr>
                        <a:t>479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6670"/>
                </a:tc>
              </a:tr>
              <a:tr h="129540">
                <a:tc>
                  <a:txBody>
                    <a:bodyPr/>
                    <a:lstStyle/>
                    <a:p>
                      <a:pPr marL="31750">
                        <a:lnSpc>
                          <a:spcPts val="919"/>
                        </a:lnSpc>
                        <a:tabLst>
                          <a:tab pos="370205" algn="l"/>
                        </a:tabLst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DES1	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4,591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919"/>
                        </a:lnSpc>
                      </a:pPr>
                      <a:r>
                        <a:rPr dirty="0" sz="800" spc="-10">
                          <a:latin typeface="Calibri"/>
                          <a:cs typeface="Calibri"/>
                        </a:rPr>
                        <a:t>4,384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919"/>
                        </a:lnSpc>
                        <a:tabLst>
                          <a:tab pos="495934" algn="l"/>
                          <a:tab pos="902969" algn="l"/>
                          <a:tab pos="1310005" algn="l"/>
                          <a:tab pos="1717675" algn="l"/>
                        </a:tabLst>
                      </a:pPr>
                      <a:r>
                        <a:rPr dirty="0" sz="800" spc="-10">
                          <a:latin typeface="Calibri"/>
                          <a:cs typeface="Calibri"/>
                        </a:rPr>
                        <a:t>4,296	4,108	3,916	3,465	2,850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919"/>
                        </a:lnSpc>
                      </a:pPr>
                      <a:r>
                        <a:rPr dirty="0" sz="800" spc="-1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47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56245">
                <a:tc>
                  <a:txBody>
                    <a:bodyPr/>
                    <a:lstStyle/>
                    <a:p>
                      <a:pPr marL="31750">
                        <a:lnSpc>
                          <a:spcPts val="925"/>
                        </a:lnSpc>
                      </a:pPr>
                      <a:r>
                        <a:rPr dirty="0" sz="800" spc="-5">
                          <a:latin typeface="Calibri"/>
                          <a:cs typeface="Calibri"/>
                        </a:rPr>
                        <a:t>DES2</a:t>
                      </a:r>
                      <a:r>
                        <a:rPr dirty="0" sz="8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13,157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925"/>
                        </a:lnSpc>
                      </a:pPr>
                      <a:r>
                        <a:rPr dirty="0" sz="800" spc="-10">
                          <a:latin typeface="Calibri"/>
                          <a:cs typeface="Calibri"/>
                        </a:rPr>
                        <a:t>12,792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925"/>
                        </a:lnSpc>
                        <a:tabLst>
                          <a:tab pos="470534" algn="l"/>
                          <a:tab pos="877569" algn="l"/>
                          <a:tab pos="1284605" algn="l"/>
                          <a:tab pos="1717675" algn="l"/>
                        </a:tabLst>
                      </a:pPr>
                      <a:r>
                        <a:rPr dirty="0" sz="800" spc="-10">
                          <a:latin typeface="Calibri"/>
                          <a:cs typeface="Calibri"/>
                        </a:rPr>
                        <a:t>12,653	12,287	11,819	10,928	5,679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925"/>
                        </a:lnSpc>
                      </a:pPr>
                      <a:r>
                        <a:rPr dirty="0" sz="800" spc="-1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44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5930696" y="4095746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183" y="1"/>
                </a:lnTo>
              </a:path>
            </a:pathLst>
          </a:custGeom>
          <a:ln w="12770">
            <a:solidFill>
              <a:srgbClr val="C5A0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30696" y="4227753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183" y="1"/>
                </a:lnTo>
              </a:path>
            </a:pathLst>
          </a:custGeom>
          <a:ln w="12770">
            <a:solidFill>
              <a:srgbClr val="8833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149816" y="4000500"/>
            <a:ext cx="1896745" cy="41275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800" spc="-5">
                <a:latin typeface="Calibri"/>
                <a:cs typeface="Calibri"/>
              </a:rPr>
              <a:t>Bare-Metal Stent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(BMS)</a:t>
            </a:r>
            <a:endParaRPr sz="800">
              <a:latin typeface="Calibri"/>
              <a:cs typeface="Calibri"/>
            </a:endParaRPr>
          </a:p>
          <a:p>
            <a:pPr marL="12700" marR="5080">
              <a:lnSpc>
                <a:spcPct val="102499"/>
              </a:lnSpc>
              <a:spcBef>
                <a:spcPts val="50"/>
              </a:spcBef>
            </a:pPr>
            <a:r>
              <a:rPr dirty="0" sz="800" spc="-5">
                <a:latin typeface="Calibri"/>
                <a:cs typeface="Calibri"/>
              </a:rPr>
              <a:t>First-Generational Drug-Eluting Stent (DES1)  Second-Generation Drug-Eluting Stent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(DES2)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930696" y="4353323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183" y="1"/>
                </a:lnTo>
              </a:path>
            </a:pathLst>
          </a:custGeom>
          <a:ln w="127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306669" y="1764565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5" h="0">
                <a:moveTo>
                  <a:pt x="0" y="0"/>
                </a:moveTo>
                <a:lnTo>
                  <a:pt x="132301" y="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612722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574622" y="3208020"/>
            <a:ext cx="774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433617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370117" y="3208020"/>
            <a:ext cx="1270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latin typeface="Calibri"/>
                <a:cs typeface="Calibri"/>
              </a:rPr>
              <a:t>60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60323" y="3177517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28739" y="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199502" y="1699864"/>
            <a:ext cx="149860" cy="1059180"/>
          </a:xfrm>
          <a:prstGeom prst="rect">
            <a:avLst/>
          </a:prstGeom>
        </p:spPr>
        <p:txBody>
          <a:bodyPr wrap="square" lIns="0" tIns="762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800" spc="-5" b="1">
                <a:latin typeface="Calibri"/>
                <a:cs typeface="Calibri"/>
              </a:rPr>
              <a:t>Target Lesion Failure</a:t>
            </a:r>
            <a:r>
              <a:rPr dirty="0" sz="800" spc="-55" b="1">
                <a:latin typeface="Calibri"/>
                <a:cs typeface="Calibri"/>
              </a:rPr>
              <a:t> </a:t>
            </a:r>
            <a:r>
              <a:rPr dirty="0" sz="800" b="1">
                <a:latin typeface="Calibri"/>
                <a:cs typeface="Calibri"/>
              </a:rPr>
              <a:t>(%)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65961" y="3083051"/>
            <a:ext cx="774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560323" y="1378639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28739" y="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415161" y="1284732"/>
            <a:ext cx="1270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latin typeface="Calibri"/>
                <a:cs typeface="Calibri"/>
              </a:rPr>
              <a:t>20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589061" y="3204284"/>
            <a:ext cx="3162935" cy="0"/>
          </a:xfrm>
          <a:custGeom>
            <a:avLst/>
            <a:gdLst/>
            <a:ahLst/>
            <a:cxnLst/>
            <a:rect l="l" t="t" r="r" b="b"/>
            <a:pathLst>
              <a:path w="3162934" h="0">
                <a:moveTo>
                  <a:pt x="0" y="0"/>
                </a:moveTo>
                <a:lnTo>
                  <a:pt x="3162395" y="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8232122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030630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7967129" y="3208020"/>
            <a:ext cx="1270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latin typeface="Calibri"/>
                <a:cs typeface="Calibri"/>
              </a:rPr>
              <a:t>48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829137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627645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426153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224660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023168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821676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6496489" y="3192780"/>
            <a:ext cx="1341120" cy="29972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274320">
              <a:lnSpc>
                <a:spcPct val="100000"/>
              </a:lnSpc>
              <a:spcBef>
                <a:spcPts val="219"/>
              </a:spcBef>
              <a:tabLst>
                <a:tab pos="676910" algn="l"/>
                <a:tab pos="1080135" algn="l"/>
              </a:tabLst>
            </a:pPr>
            <a:r>
              <a:rPr dirty="0" sz="800" spc="-5">
                <a:latin typeface="Calibri"/>
                <a:cs typeface="Calibri"/>
              </a:rPr>
              <a:t>12	24	</a:t>
            </a:r>
            <a:r>
              <a:rPr dirty="0" sz="800" spc="-10">
                <a:latin typeface="Calibri"/>
                <a:cs typeface="Calibri"/>
              </a:rPr>
              <a:t>36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00" spc="-5" b="1">
                <a:latin typeface="Calibri"/>
                <a:cs typeface="Calibri"/>
              </a:rPr>
              <a:t>Time After Procedure</a:t>
            </a:r>
            <a:r>
              <a:rPr dirty="0" sz="800" spc="-50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(Months)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620185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418693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380591" y="3208020"/>
            <a:ext cx="774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217199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015708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977606" y="3208020"/>
            <a:ext cx="774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814216" y="3204284"/>
            <a:ext cx="0" cy="26034"/>
          </a:xfrm>
          <a:custGeom>
            <a:avLst/>
            <a:gdLst/>
            <a:ahLst/>
            <a:cxnLst/>
            <a:rect l="l" t="t" r="r" b="b"/>
            <a:pathLst>
              <a:path w="0" h="26035">
                <a:moveTo>
                  <a:pt x="0" y="25653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560323" y="272430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28739" y="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465961" y="2631948"/>
            <a:ext cx="774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560323" y="2275010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28739" y="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415161" y="2180844"/>
            <a:ext cx="1270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latin typeface="Calibri"/>
                <a:cs typeface="Calibri"/>
              </a:rPr>
              <a:t>10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560323" y="1826282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28739" y="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5415161" y="1732788"/>
            <a:ext cx="1270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latin typeface="Calibri"/>
                <a:cs typeface="Calibri"/>
              </a:rPr>
              <a:t>15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458336" y="1424432"/>
            <a:ext cx="2387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030CF4"/>
                </a:solidFill>
                <a:latin typeface="Calibri"/>
                <a:cs typeface="Calibri"/>
              </a:rPr>
              <a:t>B</a:t>
            </a:r>
            <a:r>
              <a:rPr dirty="0" sz="900" spc="5">
                <a:solidFill>
                  <a:srgbClr val="030CF4"/>
                </a:solidFill>
                <a:latin typeface="Calibri"/>
                <a:cs typeface="Calibri"/>
              </a:rPr>
              <a:t>M</a:t>
            </a:r>
            <a:r>
              <a:rPr dirty="0" sz="900">
                <a:solidFill>
                  <a:srgbClr val="030CF4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432936" y="2213864"/>
            <a:ext cx="403225" cy="3028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100" marR="30480">
              <a:lnSpc>
                <a:spcPct val="102200"/>
              </a:lnSpc>
              <a:spcBef>
                <a:spcPts val="75"/>
              </a:spcBef>
            </a:pPr>
            <a:r>
              <a:rPr dirty="0" sz="900" spc="-5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r>
              <a:rPr dirty="0" baseline="27777" sz="900" spc="-7">
                <a:solidFill>
                  <a:srgbClr val="C00000"/>
                </a:solidFill>
                <a:latin typeface="Calibri"/>
                <a:cs typeface="Calibri"/>
              </a:rPr>
              <a:t>st</a:t>
            </a:r>
            <a:r>
              <a:rPr dirty="0" baseline="27777" sz="900" spc="-3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900" spc="-5">
                <a:solidFill>
                  <a:srgbClr val="C00000"/>
                </a:solidFill>
                <a:latin typeface="Calibri"/>
                <a:cs typeface="Calibri"/>
              </a:rPr>
              <a:t>Gen  DES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77613" y="2838704"/>
            <a:ext cx="4273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2</a:t>
            </a:r>
            <a:r>
              <a:rPr dirty="0" baseline="27777" sz="900" spc="-7">
                <a:latin typeface="Calibri"/>
                <a:cs typeface="Calibri"/>
              </a:rPr>
              <a:t>nd</a:t>
            </a:r>
            <a:r>
              <a:rPr dirty="0" baseline="27777" sz="900" spc="-37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Gen  DES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878735" y="1526032"/>
            <a:ext cx="24447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latin typeface="Calibri"/>
                <a:cs typeface="Calibri"/>
              </a:rPr>
              <a:t>17.8%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268569" y="1419351"/>
            <a:ext cx="1609725" cy="40640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202565">
              <a:lnSpc>
                <a:spcPct val="100000"/>
              </a:lnSpc>
              <a:spcBef>
                <a:spcPts val="290"/>
              </a:spcBef>
            </a:pPr>
            <a:r>
              <a:rPr dirty="0" sz="700" spc="-5">
                <a:latin typeface="Calibri"/>
                <a:cs typeface="Calibri"/>
              </a:rPr>
              <a:t>Bare-Metal</a:t>
            </a:r>
            <a:r>
              <a:rPr dirty="0" sz="700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Stent</a:t>
            </a:r>
            <a:endParaRPr sz="700">
              <a:latin typeface="Calibri"/>
              <a:cs typeface="Calibri"/>
            </a:endParaRPr>
          </a:p>
          <a:p>
            <a:pPr marL="189865" marR="30480" indent="-152400">
              <a:lnSpc>
                <a:spcPct val="111400"/>
              </a:lnSpc>
              <a:spcBef>
                <a:spcPts val="95"/>
              </a:spcBef>
            </a:pPr>
            <a:r>
              <a:rPr dirty="0" u="heavy" baseline="31746" sz="1050"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    </a:t>
            </a:r>
            <a:r>
              <a:rPr dirty="0" u="heavy" baseline="31746" sz="1050" spc="-15"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baseline="31746" sz="1050" spc="-30">
                <a:latin typeface="Times New Roman"/>
                <a:cs typeface="Times New Roman"/>
              </a:rPr>
              <a:t> </a:t>
            </a:r>
            <a:r>
              <a:rPr dirty="0" sz="700" spc="-5">
                <a:latin typeface="Calibri"/>
                <a:cs typeface="Calibri"/>
              </a:rPr>
              <a:t>First-Generational Drug-Eluting Stent  Second-Generation Drug-Eluting</a:t>
            </a:r>
            <a:r>
              <a:rPr dirty="0" sz="700" spc="-10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Stent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878735" y="2373376"/>
            <a:ext cx="20002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latin typeface="Calibri"/>
                <a:cs typeface="Calibri"/>
              </a:rPr>
              <a:t>8.1%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878735" y="2662935"/>
            <a:ext cx="20002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latin typeface="Calibri"/>
                <a:cs typeface="Calibri"/>
              </a:rPr>
              <a:t>5.0%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944229" y="2004567"/>
            <a:ext cx="40195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latin typeface="Calibri"/>
                <a:cs typeface="Calibri"/>
              </a:rPr>
              <a:t>p &lt;</a:t>
            </a:r>
            <a:r>
              <a:rPr dirty="0" sz="700" spc="-75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0.0001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624195" y="2035048"/>
            <a:ext cx="40195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latin typeface="Calibri"/>
                <a:cs typeface="Calibri"/>
              </a:rPr>
              <a:t>p &lt;</a:t>
            </a:r>
            <a:r>
              <a:rPr dirty="0" sz="700" spc="-75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0.0001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458406" y="2233167"/>
            <a:ext cx="200025" cy="36385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700" spc="-5">
                <a:latin typeface="Calibri"/>
                <a:cs typeface="Calibri"/>
              </a:rPr>
              <a:t>9.5%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790"/>
              </a:lnSpc>
              <a:spcBef>
                <a:spcPts val="120"/>
              </a:spcBef>
            </a:pPr>
            <a:r>
              <a:rPr dirty="0" sz="700" spc="-5">
                <a:latin typeface="Calibri"/>
                <a:cs typeface="Calibri"/>
              </a:rPr>
              <a:t>7.7%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ts val="790"/>
              </a:lnSpc>
            </a:pPr>
            <a:r>
              <a:rPr dirty="0" sz="700" spc="-5">
                <a:latin typeface="Calibri"/>
                <a:cs typeface="Calibri"/>
              </a:rPr>
              <a:t>7.7%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598396" y="1565407"/>
            <a:ext cx="1221740" cy="1611630"/>
          </a:xfrm>
          <a:custGeom>
            <a:avLst/>
            <a:gdLst/>
            <a:ahLst/>
            <a:cxnLst/>
            <a:rect l="l" t="t" r="r" b="b"/>
            <a:pathLst>
              <a:path w="1221740" h="1611630">
                <a:moveTo>
                  <a:pt x="0" y="1611468"/>
                </a:moveTo>
                <a:lnTo>
                  <a:pt x="0" y="1371352"/>
                </a:lnTo>
                <a:lnTo>
                  <a:pt x="7595" y="1371352"/>
                </a:lnTo>
                <a:lnTo>
                  <a:pt x="7595" y="1363649"/>
                </a:lnTo>
                <a:lnTo>
                  <a:pt x="20254" y="1363649"/>
                </a:lnTo>
                <a:lnTo>
                  <a:pt x="20254" y="1352092"/>
                </a:lnTo>
                <a:lnTo>
                  <a:pt x="45572" y="1352092"/>
                </a:lnTo>
                <a:lnTo>
                  <a:pt x="45572" y="1341820"/>
                </a:lnTo>
                <a:lnTo>
                  <a:pt x="60763" y="1341820"/>
                </a:lnTo>
                <a:lnTo>
                  <a:pt x="60763" y="1332832"/>
                </a:lnTo>
                <a:lnTo>
                  <a:pt x="96209" y="1332832"/>
                </a:lnTo>
                <a:lnTo>
                  <a:pt x="96209" y="1321275"/>
                </a:lnTo>
                <a:lnTo>
                  <a:pt x="140516" y="1321275"/>
                </a:lnTo>
                <a:lnTo>
                  <a:pt x="140516" y="1313571"/>
                </a:lnTo>
                <a:lnTo>
                  <a:pt x="167100" y="1313571"/>
                </a:lnTo>
                <a:lnTo>
                  <a:pt x="167100" y="1305867"/>
                </a:lnTo>
                <a:lnTo>
                  <a:pt x="208874" y="1305867"/>
                </a:lnTo>
                <a:lnTo>
                  <a:pt x="208874" y="1299447"/>
                </a:lnTo>
                <a:lnTo>
                  <a:pt x="224065" y="1299447"/>
                </a:lnTo>
                <a:lnTo>
                  <a:pt x="224065" y="1290458"/>
                </a:lnTo>
                <a:lnTo>
                  <a:pt x="263308" y="1290458"/>
                </a:lnTo>
                <a:lnTo>
                  <a:pt x="263308" y="1282754"/>
                </a:lnTo>
                <a:lnTo>
                  <a:pt x="283563" y="1282754"/>
                </a:lnTo>
                <a:lnTo>
                  <a:pt x="283563" y="1264777"/>
                </a:lnTo>
                <a:lnTo>
                  <a:pt x="289892" y="1264777"/>
                </a:lnTo>
                <a:lnTo>
                  <a:pt x="289892" y="1257073"/>
                </a:lnTo>
                <a:lnTo>
                  <a:pt x="294956" y="1257073"/>
                </a:lnTo>
                <a:lnTo>
                  <a:pt x="294956" y="1242949"/>
                </a:lnTo>
                <a:lnTo>
                  <a:pt x="313945" y="1242949"/>
                </a:lnTo>
                <a:lnTo>
                  <a:pt x="313945" y="1231393"/>
                </a:lnTo>
                <a:lnTo>
                  <a:pt x="322806" y="1231393"/>
                </a:lnTo>
                <a:lnTo>
                  <a:pt x="322806" y="1218552"/>
                </a:lnTo>
                <a:lnTo>
                  <a:pt x="327870" y="1218552"/>
                </a:lnTo>
                <a:lnTo>
                  <a:pt x="327870" y="1200576"/>
                </a:lnTo>
                <a:lnTo>
                  <a:pt x="331668" y="1200576"/>
                </a:lnTo>
                <a:lnTo>
                  <a:pt x="331668" y="1191587"/>
                </a:lnTo>
                <a:lnTo>
                  <a:pt x="356985" y="1191587"/>
                </a:lnTo>
                <a:lnTo>
                  <a:pt x="356985" y="1178747"/>
                </a:lnTo>
                <a:lnTo>
                  <a:pt x="372176" y="1178747"/>
                </a:lnTo>
                <a:lnTo>
                  <a:pt x="372176" y="1171043"/>
                </a:lnTo>
                <a:lnTo>
                  <a:pt x="386102" y="1171043"/>
                </a:lnTo>
                <a:lnTo>
                  <a:pt x="386102" y="1160771"/>
                </a:lnTo>
                <a:lnTo>
                  <a:pt x="392431" y="1160771"/>
                </a:lnTo>
                <a:lnTo>
                  <a:pt x="392431" y="1142794"/>
                </a:lnTo>
                <a:lnTo>
                  <a:pt x="402558" y="1142794"/>
                </a:lnTo>
                <a:lnTo>
                  <a:pt x="402558" y="1132522"/>
                </a:lnTo>
                <a:lnTo>
                  <a:pt x="411419" y="1132522"/>
                </a:lnTo>
                <a:lnTo>
                  <a:pt x="411419" y="1122249"/>
                </a:lnTo>
                <a:lnTo>
                  <a:pt x="426610" y="1122249"/>
                </a:lnTo>
                <a:lnTo>
                  <a:pt x="426610" y="1110693"/>
                </a:lnTo>
                <a:lnTo>
                  <a:pt x="431674" y="1110693"/>
                </a:lnTo>
                <a:lnTo>
                  <a:pt x="431674" y="1102989"/>
                </a:lnTo>
                <a:lnTo>
                  <a:pt x="445599" y="1102989"/>
                </a:lnTo>
                <a:lnTo>
                  <a:pt x="445599" y="1094000"/>
                </a:lnTo>
                <a:lnTo>
                  <a:pt x="451929" y="1094000"/>
                </a:lnTo>
                <a:lnTo>
                  <a:pt x="451929" y="1082444"/>
                </a:lnTo>
                <a:lnTo>
                  <a:pt x="478513" y="1082444"/>
                </a:lnTo>
                <a:lnTo>
                  <a:pt x="478513" y="1058048"/>
                </a:lnTo>
                <a:lnTo>
                  <a:pt x="487374" y="1058048"/>
                </a:lnTo>
                <a:lnTo>
                  <a:pt x="487374" y="1051628"/>
                </a:lnTo>
                <a:lnTo>
                  <a:pt x="501299" y="1051628"/>
                </a:lnTo>
                <a:lnTo>
                  <a:pt x="501299" y="1032366"/>
                </a:lnTo>
                <a:lnTo>
                  <a:pt x="522820" y="1032366"/>
                </a:lnTo>
                <a:lnTo>
                  <a:pt x="522820" y="1022094"/>
                </a:lnTo>
                <a:lnTo>
                  <a:pt x="530415" y="1022094"/>
                </a:lnTo>
                <a:lnTo>
                  <a:pt x="530415" y="1011823"/>
                </a:lnTo>
                <a:lnTo>
                  <a:pt x="535478" y="1011823"/>
                </a:lnTo>
                <a:lnTo>
                  <a:pt x="535478" y="997697"/>
                </a:lnTo>
                <a:lnTo>
                  <a:pt x="555733" y="997697"/>
                </a:lnTo>
                <a:lnTo>
                  <a:pt x="555733" y="986141"/>
                </a:lnTo>
                <a:lnTo>
                  <a:pt x="555733" y="981005"/>
                </a:lnTo>
                <a:lnTo>
                  <a:pt x="572190" y="981005"/>
                </a:lnTo>
                <a:lnTo>
                  <a:pt x="572190" y="974585"/>
                </a:lnTo>
                <a:lnTo>
                  <a:pt x="579785" y="974585"/>
                </a:lnTo>
                <a:lnTo>
                  <a:pt x="584849" y="974585"/>
                </a:lnTo>
                <a:lnTo>
                  <a:pt x="584849" y="961744"/>
                </a:lnTo>
                <a:lnTo>
                  <a:pt x="589912" y="961744"/>
                </a:lnTo>
                <a:lnTo>
                  <a:pt x="589912" y="952756"/>
                </a:lnTo>
                <a:lnTo>
                  <a:pt x="594976" y="952756"/>
                </a:lnTo>
                <a:lnTo>
                  <a:pt x="594976" y="936063"/>
                </a:lnTo>
                <a:lnTo>
                  <a:pt x="606369" y="936063"/>
                </a:lnTo>
                <a:lnTo>
                  <a:pt x="606369" y="921939"/>
                </a:lnTo>
                <a:lnTo>
                  <a:pt x="612699" y="921939"/>
                </a:lnTo>
                <a:lnTo>
                  <a:pt x="612699" y="915518"/>
                </a:lnTo>
                <a:lnTo>
                  <a:pt x="626624" y="915518"/>
                </a:lnTo>
                <a:lnTo>
                  <a:pt x="626624" y="902678"/>
                </a:lnTo>
                <a:lnTo>
                  <a:pt x="631688" y="902678"/>
                </a:lnTo>
                <a:lnTo>
                  <a:pt x="631688" y="894974"/>
                </a:lnTo>
                <a:lnTo>
                  <a:pt x="638017" y="894974"/>
                </a:lnTo>
                <a:lnTo>
                  <a:pt x="638017" y="883418"/>
                </a:lnTo>
                <a:lnTo>
                  <a:pt x="662069" y="883418"/>
                </a:lnTo>
                <a:lnTo>
                  <a:pt x="662069" y="869293"/>
                </a:lnTo>
                <a:lnTo>
                  <a:pt x="670931" y="869293"/>
                </a:lnTo>
                <a:lnTo>
                  <a:pt x="670931" y="862873"/>
                </a:lnTo>
                <a:lnTo>
                  <a:pt x="684855" y="862873"/>
                </a:lnTo>
                <a:lnTo>
                  <a:pt x="684855" y="855169"/>
                </a:lnTo>
                <a:lnTo>
                  <a:pt x="691185" y="855169"/>
                </a:lnTo>
                <a:lnTo>
                  <a:pt x="691185" y="835908"/>
                </a:lnTo>
                <a:lnTo>
                  <a:pt x="706376" y="835908"/>
                </a:lnTo>
                <a:lnTo>
                  <a:pt x="706376" y="829488"/>
                </a:lnTo>
                <a:lnTo>
                  <a:pt x="712706" y="829488"/>
                </a:lnTo>
                <a:lnTo>
                  <a:pt x="712706" y="821784"/>
                </a:lnTo>
                <a:lnTo>
                  <a:pt x="721567" y="821784"/>
                </a:lnTo>
                <a:lnTo>
                  <a:pt x="721567" y="802523"/>
                </a:lnTo>
                <a:lnTo>
                  <a:pt x="726630" y="802523"/>
                </a:lnTo>
                <a:lnTo>
                  <a:pt x="726630" y="787115"/>
                </a:lnTo>
                <a:lnTo>
                  <a:pt x="734226" y="787115"/>
                </a:lnTo>
                <a:lnTo>
                  <a:pt x="734226" y="780695"/>
                </a:lnTo>
                <a:lnTo>
                  <a:pt x="745619" y="780695"/>
                </a:lnTo>
                <a:lnTo>
                  <a:pt x="745619" y="776843"/>
                </a:lnTo>
                <a:lnTo>
                  <a:pt x="758278" y="776843"/>
                </a:lnTo>
                <a:lnTo>
                  <a:pt x="758278" y="769138"/>
                </a:lnTo>
                <a:lnTo>
                  <a:pt x="777266" y="769138"/>
                </a:lnTo>
                <a:lnTo>
                  <a:pt x="777266" y="758866"/>
                </a:lnTo>
                <a:lnTo>
                  <a:pt x="784862" y="758866"/>
                </a:lnTo>
                <a:lnTo>
                  <a:pt x="784862" y="744742"/>
                </a:lnTo>
                <a:lnTo>
                  <a:pt x="817776" y="744742"/>
                </a:lnTo>
                <a:lnTo>
                  <a:pt x="817776" y="735754"/>
                </a:lnTo>
                <a:lnTo>
                  <a:pt x="824105" y="735754"/>
                </a:lnTo>
                <a:lnTo>
                  <a:pt x="824105" y="719061"/>
                </a:lnTo>
                <a:lnTo>
                  <a:pt x="830435" y="719061"/>
                </a:lnTo>
                <a:lnTo>
                  <a:pt x="830435" y="704936"/>
                </a:lnTo>
                <a:lnTo>
                  <a:pt x="844360" y="704936"/>
                </a:lnTo>
                <a:lnTo>
                  <a:pt x="844360" y="695948"/>
                </a:lnTo>
                <a:lnTo>
                  <a:pt x="853221" y="695948"/>
                </a:lnTo>
                <a:lnTo>
                  <a:pt x="859550" y="695948"/>
                </a:lnTo>
                <a:lnTo>
                  <a:pt x="859550" y="684391"/>
                </a:lnTo>
                <a:lnTo>
                  <a:pt x="867146" y="684391"/>
                </a:lnTo>
                <a:lnTo>
                  <a:pt x="867146" y="674120"/>
                </a:lnTo>
                <a:lnTo>
                  <a:pt x="896262" y="674120"/>
                </a:lnTo>
                <a:lnTo>
                  <a:pt x="896262" y="658711"/>
                </a:lnTo>
                <a:lnTo>
                  <a:pt x="905124" y="658711"/>
                </a:lnTo>
                <a:lnTo>
                  <a:pt x="905124" y="652291"/>
                </a:lnTo>
                <a:lnTo>
                  <a:pt x="915251" y="652291"/>
                </a:lnTo>
                <a:lnTo>
                  <a:pt x="915251" y="643303"/>
                </a:lnTo>
                <a:lnTo>
                  <a:pt x="925378" y="643303"/>
                </a:lnTo>
                <a:lnTo>
                  <a:pt x="925378" y="620190"/>
                </a:lnTo>
                <a:lnTo>
                  <a:pt x="934239" y="620190"/>
                </a:lnTo>
                <a:lnTo>
                  <a:pt x="934239" y="612486"/>
                </a:lnTo>
                <a:lnTo>
                  <a:pt x="945632" y="612486"/>
                </a:lnTo>
                <a:lnTo>
                  <a:pt x="945632" y="570112"/>
                </a:lnTo>
                <a:lnTo>
                  <a:pt x="951962" y="570112"/>
                </a:lnTo>
                <a:lnTo>
                  <a:pt x="951962" y="541864"/>
                </a:lnTo>
                <a:lnTo>
                  <a:pt x="967153" y="541864"/>
                </a:lnTo>
                <a:lnTo>
                  <a:pt x="967153" y="504627"/>
                </a:lnTo>
                <a:lnTo>
                  <a:pt x="974749" y="504627"/>
                </a:lnTo>
                <a:lnTo>
                  <a:pt x="974749" y="481513"/>
                </a:lnTo>
                <a:lnTo>
                  <a:pt x="979812" y="481513"/>
                </a:lnTo>
                <a:lnTo>
                  <a:pt x="979812" y="463537"/>
                </a:lnTo>
                <a:lnTo>
                  <a:pt x="986142" y="463537"/>
                </a:lnTo>
                <a:lnTo>
                  <a:pt x="986142" y="434004"/>
                </a:lnTo>
                <a:lnTo>
                  <a:pt x="991206" y="434004"/>
                </a:lnTo>
                <a:lnTo>
                  <a:pt x="991206" y="401903"/>
                </a:lnTo>
                <a:lnTo>
                  <a:pt x="1005130" y="401903"/>
                </a:lnTo>
                <a:lnTo>
                  <a:pt x="1005130" y="347974"/>
                </a:lnTo>
                <a:lnTo>
                  <a:pt x="1015258" y="347974"/>
                </a:lnTo>
                <a:lnTo>
                  <a:pt x="1015258" y="326145"/>
                </a:lnTo>
                <a:lnTo>
                  <a:pt x="1019056" y="326145"/>
                </a:lnTo>
                <a:lnTo>
                  <a:pt x="1019056" y="265795"/>
                </a:lnTo>
                <a:lnTo>
                  <a:pt x="1030449" y="265795"/>
                </a:lnTo>
                <a:lnTo>
                  <a:pt x="1030449" y="210581"/>
                </a:lnTo>
                <a:lnTo>
                  <a:pt x="1038044" y="210581"/>
                </a:lnTo>
                <a:lnTo>
                  <a:pt x="1038044" y="165640"/>
                </a:lnTo>
                <a:lnTo>
                  <a:pt x="1051970" y="165640"/>
                </a:lnTo>
                <a:lnTo>
                  <a:pt x="1051970" y="142528"/>
                </a:lnTo>
                <a:lnTo>
                  <a:pt x="1055767" y="142528"/>
                </a:lnTo>
                <a:lnTo>
                  <a:pt x="1055767" y="128404"/>
                </a:lnTo>
                <a:lnTo>
                  <a:pt x="1064628" y="128404"/>
                </a:lnTo>
                <a:lnTo>
                  <a:pt x="1064628" y="100155"/>
                </a:lnTo>
                <a:lnTo>
                  <a:pt x="1070958" y="100155"/>
                </a:lnTo>
                <a:lnTo>
                  <a:pt x="1070958" y="83462"/>
                </a:lnTo>
                <a:lnTo>
                  <a:pt x="1077287" y="83462"/>
                </a:lnTo>
                <a:lnTo>
                  <a:pt x="1077287" y="62917"/>
                </a:lnTo>
                <a:lnTo>
                  <a:pt x="1088680" y="62917"/>
                </a:lnTo>
                <a:lnTo>
                  <a:pt x="1088680" y="51361"/>
                </a:lnTo>
                <a:lnTo>
                  <a:pt x="1108935" y="51361"/>
                </a:lnTo>
                <a:lnTo>
                  <a:pt x="1108935" y="39805"/>
                </a:lnTo>
                <a:lnTo>
                  <a:pt x="1162103" y="39805"/>
                </a:lnTo>
                <a:lnTo>
                  <a:pt x="1162103" y="32101"/>
                </a:lnTo>
                <a:lnTo>
                  <a:pt x="1168433" y="32101"/>
                </a:lnTo>
                <a:lnTo>
                  <a:pt x="1168433" y="26965"/>
                </a:lnTo>
                <a:lnTo>
                  <a:pt x="1181091" y="26965"/>
                </a:lnTo>
                <a:lnTo>
                  <a:pt x="1181091" y="19260"/>
                </a:lnTo>
                <a:lnTo>
                  <a:pt x="1198815" y="19260"/>
                </a:lnTo>
                <a:lnTo>
                  <a:pt x="1198815" y="8988"/>
                </a:lnTo>
                <a:lnTo>
                  <a:pt x="1205144" y="8988"/>
                </a:lnTo>
                <a:lnTo>
                  <a:pt x="1205144" y="0"/>
                </a:lnTo>
                <a:lnTo>
                  <a:pt x="1221601" y="0"/>
                </a:lnTo>
              </a:path>
            </a:pathLst>
          </a:custGeom>
          <a:ln w="15875">
            <a:solidFill>
              <a:srgbClr val="030C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825060" y="2487345"/>
            <a:ext cx="1629410" cy="666750"/>
          </a:xfrm>
          <a:custGeom>
            <a:avLst/>
            <a:gdLst/>
            <a:ahLst/>
            <a:cxnLst/>
            <a:rect l="l" t="t" r="r" b="b"/>
            <a:pathLst>
              <a:path w="1629409" h="666750">
                <a:moveTo>
                  <a:pt x="0" y="666416"/>
                </a:moveTo>
                <a:lnTo>
                  <a:pt x="15191" y="666416"/>
                </a:lnTo>
                <a:lnTo>
                  <a:pt x="15191" y="652292"/>
                </a:lnTo>
                <a:lnTo>
                  <a:pt x="24051" y="652292"/>
                </a:lnTo>
                <a:lnTo>
                  <a:pt x="24051" y="638167"/>
                </a:lnTo>
                <a:lnTo>
                  <a:pt x="41775" y="638167"/>
                </a:lnTo>
                <a:lnTo>
                  <a:pt x="41775" y="631747"/>
                </a:lnTo>
                <a:lnTo>
                  <a:pt x="56965" y="631747"/>
                </a:lnTo>
                <a:lnTo>
                  <a:pt x="56965" y="616338"/>
                </a:lnTo>
                <a:lnTo>
                  <a:pt x="67092" y="616338"/>
                </a:lnTo>
                <a:lnTo>
                  <a:pt x="67092" y="603498"/>
                </a:lnTo>
                <a:lnTo>
                  <a:pt x="81018" y="603498"/>
                </a:lnTo>
                <a:lnTo>
                  <a:pt x="81018" y="595794"/>
                </a:lnTo>
                <a:lnTo>
                  <a:pt x="87347" y="595794"/>
                </a:lnTo>
                <a:lnTo>
                  <a:pt x="87347" y="576533"/>
                </a:lnTo>
                <a:lnTo>
                  <a:pt x="107602" y="576533"/>
                </a:lnTo>
                <a:lnTo>
                  <a:pt x="107602" y="568829"/>
                </a:lnTo>
                <a:lnTo>
                  <a:pt x="122792" y="568829"/>
                </a:lnTo>
                <a:lnTo>
                  <a:pt x="122792" y="558556"/>
                </a:lnTo>
                <a:lnTo>
                  <a:pt x="141781" y="558556"/>
                </a:lnTo>
                <a:lnTo>
                  <a:pt x="141781" y="544432"/>
                </a:lnTo>
                <a:lnTo>
                  <a:pt x="153174" y="544432"/>
                </a:lnTo>
                <a:lnTo>
                  <a:pt x="153174" y="538011"/>
                </a:lnTo>
                <a:lnTo>
                  <a:pt x="169631" y="538011"/>
                </a:lnTo>
                <a:lnTo>
                  <a:pt x="169631" y="526455"/>
                </a:lnTo>
                <a:lnTo>
                  <a:pt x="183557" y="526455"/>
                </a:lnTo>
                <a:lnTo>
                  <a:pt x="183557" y="514899"/>
                </a:lnTo>
                <a:lnTo>
                  <a:pt x="212672" y="514899"/>
                </a:lnTo>
                <a:lnTo>
                  <a:pt x="212672" y="500775"/>
                </a:lnTo>
                <a:lnTo>
                  <a:pt x="245586" y="500775"/>
                </a:lnTo>
                <a:lnTo>
                  <a:pt x="245586" y="494355"/>
                </a:lnTo>
                <a:lnTo>
                  <a:pt x="310147" y="494355"/>
                </a:lnTo>
                <a:lnTo>
                  <a:pt x="324072" y="494355"/>
                </a:lnTo>
                <a:lnTo>
                  <a:pt x="324072" y="484082"/>
                </a:lnTo>
                <a:lnTo>
                  <a:pt x="339263" y="484082"/>
                </a:lnTo>
                <a:lnTo>
                  <a:pt x="346859" y="484082"/>
                </a:lnTo>
                <a:lnTo>
                  <a:pt x="346859" y="458401"/>
                </a:lnTo>
                <a:lnTo>
                  <a:pt x="393697" y="458401"/>
                </a:lnTo>
                <a:lnTo>
                  <a:pt x="393697" y="441709"/>
                </a:lnTo>
                <a:lnTo>
                  <a:pt x="416483" y="441709"/>
                </a:lnTo>
                <a:lnTo>
                  <a:pt x="416483" y="421165"/>
                </a:lnTo>
                <a:lnTo>
                  <a:pt x="430408" y="421165"/>
                </a:lnTo>
                <a:lnTo>
                  <a:pt x="430408" y="410892"/>
                </a:lnTo>
                <a:lnTo>
                  <a:pt x="470917" y="410892"/>
                </a:lnTo>
                <a:lnTo>
                  <a:pt x="470917" y="399336"/>
                </a:lnTo>
                <a:lnTo>
                  <a:pt x="479779" y="399336"/>
                </a:lnTo>
                <a:lnTo>
                  <a:pt x="479779" y="390347"/>
                </a:lnTo>
                <a:lnTo>
                  <a:pt x="526617" y="390347"/>
                </a:lnTo>
                <a:lnTo>
                  <a:pt x="526617" y="377507"/>
                </a:lnTo>
                <a:lnTo>
                  <a:pt x="556999" y="377507"/>
                </a:lnTo>
                <a:lnTo>
                  <a:pt x="556999" y="371087"/>
                </a:lnTo>
                <a:lnTo>
                  <a:pt x="565861" y="371087"/>
                </a:lnTo>
                <a:lnTo>
                  <a:pt x="565861" y="360814"/>
                </a:lnTo>
                <a:lnTo>
                  <a:pt x="646878" y="360814"/>
                </a:lnTo>
                <a:lnTo>
                  <a:pt x="646878" y="351826"/>
                </a:lnTo>
                <a:lnTo>
                  <a:pt x="657005" y="351826"/>
                </a:lnTo>
                <a:lnTo>
                  <a:pt x="657005" y="342838"/>
                </a:lnTo>
                <a:lnTo>
                  <a:pt x="670931" y="342838"/>
                </a:lnTo>
                <a:lnTo>
                  <a:pt x="670931" y="332566"/>
                </a:lnTo>
                <a:lnTo>
                  <a:pt x="763342" y="332566"/>
                </a:lnTo>
                <a:lnTo>
                  <a:pt x="763342" y="328713"/>
                </a:lnTo>
                <a:lnTo>
                  <a:pt x="794990" y="328713"/>
                </a:lnTo>
                <a:lnTo>
                  <a:pt x="794990" y="321009"/>
                </a:lnTo>
                <a:lnTo>
                  <a:pt x="838031" y="321009"/>
                </a:lnTo>
                <a:lnTo>
                  <a:pt x="838031" y="314589"/>
                </a:lnTo>
                <a:lnTo>
                  <a:pt x="891198" y="314589"/>
                </a:lnTo>
                <a:lnTo>
                  <a:pt x="891198" y="309453"/>
                </a:lnTo>
                <a:lnTo>
                  <a:pt x="922846" y="309453"/>
                </a:lnTo>
                <a:lnTo>
                  <a:pt x="922846" y="290192"/>
                </a:lnTo>
                <a:lnTo>
                  <a:pt x="946898" y="290192"/>
                </a:lnTo>
                <a:lnTo>
                  <a:pt x="946898" y="283772"/>
                </a:lnTo>
                <a:lnTo>
                  <a:pt x="960824" y="283772"/>
                </a:lnTo>
                <a:lnTo>
                  <a:pt x="960824" y="272216"/>
                </a:lnTo>
                <a:lnTo>
                  <a:pt x="1005131" y="272216"/>
                </a:lnTo>
                <a:lnTo>
                  <a:pt x="1005131" y="263228"/>
                </a:lnTo>
                <a:lnTo>
                  <a:pt x="1024120" y="263228"/>
                </a:lnTo>
                <a:lnTo>
                  <a:pt x="1024120" y="256808"/>
                </a:lnTo>
                <a:lnTo>
                  <a:pt x="1049437" y="256808"/>
                </a:lnTo>
                <a:lnTo>
                  <a:pt x="1049437" y="250387"/>
                </a:lnTo>
                <a:lnTo>
                  <a:pt x="1070958" y="250387"/>
                </a:lnTo>
                <a:lnTo>
                  <a:pt x="1070958" y="236263"/>
                </a:lnTo>
                <a:lnTo>
                  <a:pt x="1082351" y="236263"/>
                </a:lnTo>
                <a:lnTo>
                  <a:pt x="1082351" y="229843"/>
                </a:lnTo>
                <a:lnTo>
                  <a:pt x="1098808" y="229843"/>
                </a:lnTo>
                <a:lnTo>
                  <a:pt x="1098808" y="211866"/>
                </a:lnTo>
                <a:lnTo>
                  <a:pt x="1132987" y="211866"/>
                </a:lnTo>
                <a:lnTo>
                  <a:pt x="1132987" y="190038"/>
                </a:lnTo>
                <a:lnTo>
                  <a:pt x="1146913" y="190038"/>
                </a:lnTo>
                <a:lnTo>
                  <a:pt x="1146913" y="179765"/>
                </a:lnTo>
                <a:lnTo>
                  <a:pt x="1176028" y="179765"/>
                </a:lnTo>
                <a:lnTo>
                  <a:pt x="1176028" y="169493"/>
                </a:lnTo>
                <a:lnTo>
                  <a:pt x="1202612" y="169493"/>
                </a:lnTo>
                <a:lnTo>
                  <a:pt x="1202612" y="155369"/>
                </a:lnTo>
                <a:lnTo>
                  <a:pt x="1258313" y="155369"/>
                </a:lnTo>
                <a:lnTo>
                  <a:pt x="1258313" y="147664"/>
                </a:lnTo>
                <a:lnTo>
                  <a:pt x="1278567" y="147664"/>
                </a:lnTo>
                <a:lnTo>
                  <a:pt x="1278567" y="127119"/>
                </a:lnTo>
                <a:lnTo>
                  <a:pt x="1301353" y="127119"/>
                </a:lnTo>
                <a:lnTo>
                  <a:pt x="1301353" y="118131"/>
                </a:lnTo>
                <a:lnTo>
                  <a:pt x="1311480" y="118131"/>
                </a:lnTo>
                <a:lnTo>
                  <a:pt x="1311480" y="110427"/>
                </a:lnTo>
                <a:lnTo>
                  <a:pt x="1365914" y="110427"/>
                </a:lnTo>
                <a:lnTo>
                  <a:pt x="1365914" y="96302"/>
                </a:lnTo>
                <a:lnTo>
                  <a:pt x="1376042" y="96302"/>
                </a:lnTo>
                <a:lnTo>
                  <a:pt x="1376042" y="83462"/>
                </a:lnTo>
                <a:lnTo>
                  <a:pt x="1407690" y="83462"/>
                </a:lnTo>
                <a:lnTo>
                  <a:pt x="1407690" y="73190"/>
                </a:lnTo>
                <a:lnTo>
                  <a:pt x="1441869" y="73190"/>
                </a:lnTo>
                <a:lnTo>
                  <a:pt x="1441869" y="60350"/>
                </a:lnTo>
                <a:lnTo>
                  <a:pt x="1453262" y="60350"/>
                </a:lnTo>
                <a:lnTo>
                  <a:pt x="1453262" y="52645"/>
                </a:lnTo>
                <a:lnTo>
                  <a:pt x="1465921" y="52645"/>
                </a:lnTo>
                <a:lnTo>
                  <a:pt x="1465921" y="46225"/>
                </a:lnTo>
                <a:lnTo>
                  <a:pt x="1483644" y="46225"/>
                </a:lnTo>
                <a:lnTo>
                  <a:pt x="1483644" y="39805"/>
                </a:lnTo>
                <a:lnTo>
                  <a:pt x="1520356" y="39805"/>
                </a:lnTo>
                <a:lnTo>
                  <a:pt x="1520356" y="30816"/>
                </a:lnTo>
                <a:lnTo>
                  <a:pt x="1567194" y="30816"/>
                </a:lnTo>
                <a:lnTo>
                  <a:pt x="1567194" y="14123"/>
                </a:lnTo>
                <a:lnTo>
                  <a:pt x="1595044" y="14123"/>
                </a:lnTo>
                <a:lnTo>
                  <a:pt x="1595044" y="0"/>
                </a:lnTo>
                <a:lnTo>
                  <a:pt x="1629224" y="0"/>
                </a:lnTo>
              </a:path>
            </a:pathLst>
          </a:custGeom>
          <a:ln w="15875">
            <a:solidFill>
              <a:srgbClr val="030C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598396" y="2447541"/>
            <a:ext cx="1221740" cy="729615"/>
          </a:xfrm>
          <a:custGeom>
            <a:avLst/>
            <a:gdLst/>
            <a:ahLst/>
            <a:cxnLst/>
            <a:rect l="l" t="t" r="r" b="b"/>
            <a:pathLst>
              <a:path w="1221740" h="729614">
                <a:moveTo>
                  <a:pt x="0" y="729333"/>
                </a:moveTo>
                <a:lnTo>
                  <a:pt x="0" y="514898"/>
                </a:lnTo>
                <a:lnTo>
                  <a:pt x="10127" y="514898"/>
                </a:lnTo>
                <a:lnTo>
                  <a:pt x="10127" y="495638"/>
                </a:lnTo>
                <a:lnTo>
                  <a:pt x="24051" y="495638"/>
                </a:lnTo>
                <a:lnTo>
                  <a:pt x="24051" y="486649"/>
                </a:lnTo>
                <a:lnTo>
                  <a:pt x="31647" y="486649"/>
                </a:lnTo>
                <a:lnTo>
                  <a:pt x="31647" y="464822"/>
                </a:lnTo>
                <a:lnTo>
                  <a:pt x="41775" y="464822"/>
                </a:lnTo>
                <a:lnTo>
                  <a:pt x="41775" y="454549"/>
                </a:lnTo>
                <a:lnTo>
                  <a:pt x="88613" y="454549"/>
                </a:lnTo>
                <a:lnTo>
                  <a:pt x="88613" y="442993"/>
                </a:lnTo>
                <a:lnTo>
                  <a:pt x="139250" y="442993"/>
                </a:lnTo>
                <a:lnTo>
                  <a:pt x="139250" y="432720"/>
                </a:lnTo>
                <a:lnTo>
                  <a:pt x="170897" y="432720"/>
                </a:lnTo>
                <a:lnTo>
                  <a:pt x="170897" y="427584"/>
                </a:lnTo>
                <a:lnTo>
                  <a:pt x="208874" y="427584"/>
                </a:lnTo>
                <a:lnTo>
                  <a:pt x="208874" y="423732"/>
                </a:lnTo>
                <a:lnTo>
                  <a:pt x="221534" y="423732"/>
                </a:lnTo>
                <a:lnTo>
                  <a:pt x="229129" y="423732"/>
                </a:lnTo>
                <a:lnTo>
                  <a:pt x="229129" y="414744"/>
                </a:lnTo>
                <a:lnTo>
                  <a:pt x="282297" y="414744"/>
                </a:lnTo>
                <a:lnTo>
                  <a:pt x="282297" y="409608"/>
                </a:lnTo>
                <a:lnTo>
                  <a:pt x="327870" y="409608"/>
                </a:lnTo>
                <a:lnTo>
                  <a:pt x="327870" y="401903"/>
                </a:lnTo>
                <a:lnTo>
                  <a:pt x="336731" y="401903"/>
                </a:lnTo>
                <a:lnTo>
                  <a:pt x="336731" y="396767"/>
                </a:lnTo>
                <a:lnTo>
                  <a:pt x="362049" y="396767"/>
                </a:lnTo>
                <a:lnTo>
                  <a:pt x="362049" y="390347"/>
                </a:lnTo>
                <a:lnTo>
                  <a:pt x="370911" y="390347"/>
                </a:lnTo>
                <a:lnTo>
                  <a:pt x="370911" y="382643"/>
                </a:lnTo>
                <a:lnTo>
                  <a:pt x="384835" y="382643"/>
                </a:lnTo>
                <a:lnTo>
                  <a:pt x="384835" y="376223"/>
                </a:lnTo>
                <a:lnTo>
                  <a:pt x="407622" y="376223"/>
                </a:lnTo>
                <a:lnTo>
                  <a:pt x="407622" y="364667"/>
                </a:lnTo>
                <a:lnTo>
                  <a:pt x="441801" y="364667"/>
                </a:lnTo>
                <a:lnTo>
                  <a:pt x="441801" y="358247"/>
                </a:lnTo>
                <a:lnTo>
                  <a:pt x="451929" y="358247"/>
                </a:lnTo>
                <a:lnTo>
                  <a:pt x="451929" y="350542"/>
                </a:lnTo>
                <a:lnTo>
                  <a:pt x="464588" y="350542"/>
                </a:lnTo>
                <a:lnTo>
                  <a:pt x="464588" y="344122"/>
                </a:lnTo>
                <a:lnTo>
                  <a:pt x="489906" y="344122"/>
                </a:lnTo>
                <a:lnTo>
                  <a:pt x="489906" y="338985"/>
                </a:lnTo>
                <a:lnTo>
                  <a:pt x="515224" y="338985"/>
                </a:lnTo>
                <a:lnTo>
                  <a:pt x="515224" y="328713"/>
                </a:lnTo>
                <a:lnTo>
                  <a:pt x="535478" y="328713"/>
                </a:lnTo>
                <a:lnTo>
                  <a:pt x="535478" y="319725"/>
                </a:lnTo>
                <a:lnTo>
                  <a:pt x="593710" y="319725"/>
                </a:lnTo>
                <a:lnTo>
                  <a:pt x="593710" y="314589"/>
                </a:lnTo>
                <a:lnTo>
                  <a:pt x="620295" y="314589"/>
                </a:lnTo>
                <a:lnTo>
                  <a:pt x="620295" y="305600"/>
                </a:lnTo>
                <a:lnTo>
                  <a:pt x="662069" y="305600"/>
                </a:lnTo>
                <a:lnTo>
                  <a:pt x="662069" y="300464"/>
                </a:lnTo>
                <a:lnTo>
                  <a:pt x="674729" y="300464"/>
                </a:lnTo>
                <a:lnTo>
                  <a:pt x="674729" y="294044"/>
                </a:lnTo>
                <a:lnTo>
                  <a:pt x="708908" y="294044"/>
                </a:lnTo>
                <a:lnTo>
                  <a:pt x="708908" y="281204"/>
                </a:lnTo>
                <a:lnTo>
                  <a:pt x="722832" y="281204"/>
                </a:lnTo>
                <a:lnTo>
                  <a:pt x="722832" y="276068"/>
                </a:lnTo>
                <a:lnTo>
                  <a:pt x="753215" y="276068"/>
                </a:lnTo>
                <a:lnTo>
                  <a:pt x="753215" y="267079"/>
                </a:lnTo>
                <a:lnTo>
                  <a:pt x="762076" y="267079"/>
                </a:lnTo>
                <a:lnTo>
                  <a:pt x="762076" y="258091"/>
                </a:lnTo>
                <a:lnTo>
                  <a:pt x="792457" y="258091"/>
                </a:lnTo>
                <a:lnTo>
                  <a:pt x="792457" y="254239"/>
                </a:lnTo>
                <a:lnTo>
                  <a:pt x="831700" y="254239"/>
                </a:lnTo>
                <a:lnTo>
                  <a:pt x="831700" y="242683"/>
                </a:lnTo>
                <a:lnTo>
                  <a:pt x="850690" y="242683"/>
                </a:lnTo>
                <a:lnTo>
                  <a:pt x="850690" y="237546"/>
                </a:lnTo>
                <a:lnTo>
                  <a:pt x="870944" y="237546"/>
                </a:lnTo>
                <a:lnTo>
                  <a:pt x="870944" y="229843"/>
                </a:lnTo>
                <a:lnTo>
                  <a:pt x="884869" y="229843"/>
                </a:lnTo>
                <a:lnTo>
                  <a:pt x="884869" y="223422"/>
                </a:lnTo>
                <a:lnTo>
                  <a:pt x="903858" y="223422"/>
                </a:lnTo>
                <a:lnTo>
                  <a:pt x="903858" y="215718"/>
                </a:lnTo>
                <a:lnTo>
                  <a:pt x="910187" y="215718"/>
                </a:lnTo>
                <a:lnTo>
                  <a:pt x="910187" y="209298"/>
                </a:lnTo>
                <a:lnTo>
                  <a:pt x="922846" y="209298"/>
                </a:lnTo>
                <a:lnTo>
                  <a:pt x="922846" y="202878"/>
                </a:lnTo>
                <a:lnTo>
                  <a:pt x="941835" y="202878"/>
                </a:lnTo>
                <a:lnTo>
                  <a:pt x="941835" y="184901"/>
                </a:lnTo>
                <a:lnTo>
                  <a:pt x="953228" y="184901"/>
                </a:lnTo>
                <a:lnTo>
                  <a:pt x="953228" y="170776"/>
                </a:lnTo>
                <a:lnTo>
                  <a:pt x="969685" y="170776"/>
                </a:lnTo>
                <a:lnTo>
                  <a:pt x="969685" y="161789"/>
                </a:lnTo>
                <a:lnTo>
                  <a:pt x="979812" y="161789"/>
                </a:lnTo>
                <a:lnTo>
                  <a:pt x="979812" y="154084"/>
                </a:lnTo>
                <a:lnTo>
                  <a:pt x="989939" y="154084"/>
                </a:lnTo>
                <a:lnTo>
                  <a:pt x="989939" y="147664"/>
                </a:lnTo>
                <a:lnTo>
                  <a:pt x="989939" y="141244"/>
                </a:lnTo>
                <a:lnTo>
                  <a:pt x="996268" y="141244"/>
                </a:lnTo>
                <a:lnTo>
                  <a:pt x="996268" y="129687"/>
                </a:lnTo>
                <a:lnTo>
                  <a:pt x="1008929" y="129687"/>
                </a:lnTo>
                <a:lnTo>
                  <a:pt x="1008929" y="114279"/>
                </a:lnTo>
                <a:lnTo>
                  <a:pt x="1026651" y="114279"/>
                </a:lnTo>
                <a:lnTo>
                  <a:pt x="1026651" y="107859"/>
                </a:lnTo>
                <a:lnTo>
                  <a:pt x="1031715" y="107859"/>
                </a:lnTo>
                <a:lnTo>
                  <a:pt x="1031715" y="80894"/>
                </a:lnTo>
                <a:lnTo>
                  <a:pt x="1040576" y="80894"/>
                </a:lnTo>
                <a:lnTo>
                  <a:pt x="1040576" y="71906"/>
                </a:lnTo>
                <a:lnTo>
                  <a:pt x="1050704" y="71906"/>
                </a:lnTo>
                <a:lnTo>
                  <a:pt x="1058299" y="71906"/>
                </a:lnTo>
                <a:lnTo>
                  <a:pt x="1058299" y="56497"/>
                </a:lnTo>
                <a:lnTo>
                  <a:pt x="1077287" y="56497"/>
                </a:lnTo>
                <a:lnTo>
                  <a:pt x="1077287" y="47508"/>
                </a:lnTo>
                <a:lnTo>
                  <a:pt x="1084883" y="47508"/>
                </a:lnTo>
                <a:lnTo>
                  <a:pt x="1084883" y="38521"/>
                </a:lnTo>
                <a:lnTo>
                  <a:pt x="1092478" y="38521"/>
                </a:lnTo>
                <a:lnTo>
                  <a:pt x="1092478" y="35952"/>
                </a:lnTo>
                <a:lnTo>
                  <a:pt x="1103871" y="35952"/>
                </a:lnTo>
                <a:lnTo>
                  <a:pt x="1103871" y="30816"/>
                </a:lnTo>
                <a:lnTo>
                  <a:pt x="1124126" y="30816"/>
                </a:lnTo>
                <a:lnTo>
                  <a:pt x="1124126" y="23112"/>
                </a:lnTo>
                <a:lnTo>
                  <a:pt x="1148178" y="23112"/>
                </a:lnTo>
                <a:lnTo>
                  <a:pt x="1148178" y="19260"/>
                </a:lnTo>
                <a:lnTo>
                  <a:pt x="1178560" y="19260"/>
                </a:lnTo>
                <a:lnTo>
                  <a:pt x="1178560" y="12840"/>
                </a:lnTo>
                <a:lnTo>
                  <a:pt x="1186155" y="12840"/>
                </a:lnTo>
                <a:lnTo>
                  <a:pt x="1186155" y="6420"/>
                </a:lnTo>
                <a:lnTo>
                  <a:pt x="1211474" y="6420"/>
                </a:lnTo>
                <a:lnTo>
                  <a:pt x="1211474" y="0"/>
                </a:lnTo>
                <a:lnTo>
                  <a:pt x="1221601" y="0"/>
                </a:lnTo>
              </a:path>
            </a:pathLst>
          </a:custGeom>
          <a:ln w="1587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825060" y="2311432"/>
            <a:ext cx="1629410" cy="857885"/>
          </a:xfrm>
          <a:custGeom>
            <a:avLst/>
            <a:gdLst/>
            <a:ahLst/>
            <a:cxnLst/>
            <a:rect l="l" t="t" r="r" b="b"/>
            <a:pathLst>
              <a:path w="1629409" h="857885">
                <a:moveTo>
                  <a:pt x="0" y="857737"/>
                </a:moveTo>
                <a:lnTo>
                  <a:pt x="13925" y="857737"/>
                </a:lnTo>
                <a:lnTo>
                  <a:pt x="13925" y="850033"/>
                </a:lnTo>
                <a:lnTo>
                  <a:pt x="20254" y="850033"/>
                </a:lnTo>
                <a:lnTo>
                  <a:pt x="20254" y="841044"/>
                </a:lnTo>
                <a:lnTo>
                  <a:pt x="30382" y="841044"/>
                </a:lnTo>
                <a:lnTo>
                  <a:pt x="30382" y="833340"/>
                </a:lnTo>
                <a:lnTo>
                  <a:pt x="36711" y="833340"/>
                </a:lnTo>
                <a:lnTo>
                  <a:pt x="36711" y="820500"/>
                </a:lnTo>
                <a:lnTo>
                  <a:pt x="44306" y="820500"/>
                </a:lnTo>
                <a:lnTo>
                  <a:pt x="51901" y="820500"/>
                </a:lnTo>
                <a:lnTo>
                  <a:pt x="51901" y="808944"/>
                </a:lnTo>
                <a:lnTo>
                  <a:pt x="58232" y="808944"/>
                </a:lnTo>
                <a:lnTo>
                  <a:pt x="62029" y="808944"/>
                </a:lnTo>
                <a:lnTo>
                  <a:pt x="62029" y="787115"/>
                </a:lnTo>
                <a:lnTo>
                  <a:pt x="84815" y="787115"/>
                </a:lnTo>
                <a:lnTo>
                  <a:pt x="84815" y="780695"/>
                </a:lnTo>
                <a:lnTo>
                  <a:pt x="98740" y="780695"/>
                </a:lnTo>
                <a:lnTo>
                  <a:pt x="98740" y="776843"/>
                </a:lnTo>
                <a:lnTo>
                  <a:pt x="111399" y="776843"/>
                </a:lnTo>
                <a:lnTo>
                  <a:pt x="111399" y="771706"/>
                </a:lnTo>
                <a:lnTo>
                  <a:pt x="124059" y="771706"/>
                </a:lnTo>
                <a:lnTo>
                  <a:pt x="124059" y="765286"/>
                </a:lnTo>
                <a:lnTo>
                  <a:pt x="132920" y="765286"/>
                </a:lnTo>
                <a:lnTo>
                  <a:pt x="132920" y="756298"/>
                </a:lnTo>
                <a:lnTo>
                  <a:pt x="146845" y="756298"/>
                </a:lnTo>
                <a:lnTo>
                  <a:pt x="146845" y="739605"/>
                </a:lnTo>
                <a:lnTo>
                  <a:pt x="181024" y="739605"/>
                </a:lnTo>
                <a:lnTo>
                  <a:pt x="181024" y="725481"/>
                </a:lnTo>
                <a:lnTo>
                  <a:pt x="193683" y="725481"/>
                </a:lnTo>
                <a:lnTo>
                  <a:pt x="193683" y="716492"/>
                </a:lnTo>
                <a:lnTo>
                  <a:pt x="198747" y="716492"/>
                </a:lnTo>
                <a:lnTo>
                  <a:pt x="198747" y="708789"/>
                </a:lnTo>
                <a:lnTo>
                  <a:pt x="212672" y="708789"/>
                </a:lnTo>
                <a:lnTo>
                  <a:pt x="212672" y="704936"/>
                </a:lnTo>
                <a:lnTo>
                  <a:pt x="231660" y="704936"/>
                </a:lnTo>
                <a:lnTo>
                  <a:pt x="231660" y="698516"/>
                </a:lnTo>
                <a:lnTo>
                  <a:pt x="248117" y="698516"/>
                </a:lnTo>
                <a:lnTo>
                  <a:pt x="248117" y="688244"/>
                </a:lnTo>
                <a:lnTo>
                  <a:pt x="270904" y="688244"/>
                </a:lnTo>
                <a:lnTo>
                  <a:pt x="270904" y="672835"/>
                </a:lnTo>
                <a:lnTo>
                  <a:pt x="301285" y="672835"/>
                </a:lnTo>
                <a:lnTo>
                  <a:pt x="301285" y="659995"/>
                </a:lnTo>
                <a:lnTo>
                  <a:pt x="315211" y="659995"/>
                </a:lnTo>
                <a:lnTo>
                  <a:pt x="315211" y="656142"/>
                </a:lnTo>
                <a:lnTo>
                  <a:pt x="330402" y="656142"/>
                </a:lnTo>
                <a:lnTo>
                  <a:pt x="334199" y="656142"/>
                </a:lnTo>
                <a:lnTo>
                  <a:pt x="334199" y="647155"/>
                </a:lnTo>
                <a:lnTo>
                  <a:pt x="346859" y="647155"/>
                </a:lnTo>
                <a:lnTo>
                  <a:pt x="346859" y="633030"/>
                </a:lnTo>
                <a:lnTo>
                  <a:pt x="359518" y="633030"/>
                </a:lnTo>
                <a:lnTo>
                  <a:pt x="359518" y="629178"/>
                </a:lnTo>
                <a:lnTo>
                  <a:pt x="374709" y="629178"/>
                </a:lnTo>
                <a:lnTo>
                  <a:pt x="378506" y="629178"/>
                </a:lnTo>
                <a:lnTo>
                  <a:pt x="378506" y="607350"/>
                </a:lnTo>
                <a:lnTo>
                  <a:pt x="386102" y="607350"/>
                </a:lnTo>
                <a:lnTo>
                  <a:pt x="386102" y="602213"/>
                </a:lnTo>
                <a:lnTo>
                  <a:pt x="400026" y="602213"/>
                </a:lnTo>
                <a:lnTo>
                  <a:pt x="400026" y="594510"/>
                </a:lnTo>
                <a:lnTo>
                  <a:pt x="419015" y="594510"/>
                </a:lnTo>
                <a:lnTo>
                  <a:pt x="419015" y="585521"/>
                </a:lnTo>
                <a:lnTo>
                  <a:pt x="436738" y="585521"/>
                </a:lnTo>
                <a:lnTo>
                  <a:pt x="436738" y="576532"/>
                </a:lnTo>
                <a:lnTo>
                  <a:pt x="449397" y="576532"/>
                </a:lnTo>
                <a:lnTo>
                  <a:pt x="449397" y="571396"/>
                </a:lnTo>
                <a:lnTo>
                  <a:pt x="464588" y="571396"/>
                </a:lnTo>
                <a:lnTo>
                  <a:pt x="464588" y="563692"/>
                </a:lnTo>
                <a:lnTo>
                  <a:pt x="470917" y="563692"/>
                </a:lnTo>
                <a:lnTo>
                  <a:pt x="470917" y="557272"/>
                </a:lnTo>
                <a:lnTo>
                  <a:pt x="516490" y="557272"/>
                </a:lnTo>
                <a:lnTo>
                  <a:pt x="516490" y="549568"/>
                </a:lnTo>
                <a:lnTo>
                  <a:pt x="521554" y="549568"/>
                </a:lnTo>
                <a:lnTo>
                  <a:pt x="521554" y="539296"/>
                </a:lnTo>
                <a:lnTo>
                  <a:pt x="540542" y="539296"/>
                </a:lnTo>
                <a:lnTo>
                  <a:pt x="540542" y="523887"/>
                </a:lnTo>
                <a:lnTo>
                  <a:pt x="559531" y="523887"/>
                </a:lnTo>
                <a:lnTo>
                  <a:pt x="559531" y="512331"/>
                </a:lnTo>
                <a:lnTo>
                  <a:pt x="573456" y="512331"/>
                </a:lnTo>
                <a:lnTo>
                  <a:pt x="573456" y="507194"/>
                </a:lnTo>
                <a:lnTo>
                  <a:pt x="583583" y="507194"/>
                </a:lnTo>
                <a:lnTo>
                  <a:pt x="583583" y="493071"/>
                </a:lnTo>
                <a:lnTo>
                  <a:pt x="613964" y="493071"/>
                </a:lnTo>
                <a:lnTo>
                  <a:pt x="613964" y="485366"/>
                </a:lnTo>
                <a:lnTo>
                  <a:pt x="620295" y="485366"/>
                </a:lnTo>
                <a:lnTo>
                  <a:pt x="620295" y="480229"/>
                </a:lnTo>
                <a:lnTo>
                  <a:pt x="638017" y="480229"/>
                </a:lnTo>
                <a:lnTo>
                  <a:pt x="638017" y="473809"/>
                </a:lnTo>
                <a:lnTo>
                  <a:pt x="648145" y="473809"/>
                </a:lnTo>
                <a:lnTo>
                  <a:pt x="648145" y="460969"/>
                </a:lnTo>
                <a:lnTo>
                  <a:pt x="657005" y="460969"/>
                </a:lnTo>
                <a:lnTo>
                  <a:pt x="657005" y="455833"/>
                </a:lnTo>
                <a:lnTo>
                  <a:pt x="669665" y="455833"/>
                </a:lnTo>
                <a:lnTo>
                  <a:pt x="669665" y="449413"/>
                </a:lnTo>
                <a:lnTo>
                  <a:pt x="688653" y="449413"/>
                </a:lnTo>
                <a:lnTo>
                  <a:pt x="688653" y="440424"/>
                </a:lnTo>
                <a:lnTo>
                  <a:pt x="696248" y="440424"/>
                </a:lnTo>
                <a:lnTo>
                  <a:pt x="696248" y="436572"/>
                </a:lnTo>
                <a:lnTo>
                  <a:pt x="721567" y="436572"/>
                </a:lnTo>
                <a:lnTo>
                  <a:pt x="721567" y="423732"/>
                </a:lnTo>
                <a:lnTo>
                  <a:pt x="739289" y="423732"/>
                </a:lnTo>
                <a:lnTo>
                  <a:pt x="739289" y="410892"/>
                </a:lnTo>
                <a:lnTo>
                  <a:pt x="753215" y="410892"/>
                </a:lnTo>
                <a:lnTo>
                  <a:pt x="753215" y="404472"/>
                </a:lnTo>
                <a:lnTo>
                  <a:pt x="770937" y="404472"/>
                </a:lnTo>
                <a:lnTo>
                  <a:pt x="770937" y="389063"/>
                </a:lnTo>
                <a:lnTo>
                  <a:pt x="786128" y="389063"/>
                </a:lnTo>
                <a:lnTo>
                  <a:pt x="786128" y="382643"/>
                </a:lnTo>
                <a:lnTo>
                  <a:pt x="797521" y="382643"/>
                </a:lnTo>
                <a:lnTo>
                  <a:pt x="803851" y="382643"/>
                </a:lnTo>
                <a:lnTo>
                  <a:pt x="803851" y="373654"/>
                </a:lnTo>
                <a:lnTo>
                  <a:pt x="813978" y="373654"/>
                </a:lnTo>
                <a:lnTo>
                  <a:pt x="813978" y="365950"/>
                </a:lnTo>
                <a:lnTo>
                  <a:pt x="830435" y="365950"/>
                </a:lnTo>
                <a:lnTo>
                  <a:pt x="830435" y="353110"/>
                </a:lnTo>
                <a:lnTo>
                  <a:pt x="857019" y="353110"/>
                </a:lnTo>
                <a:lnTo>
                  <a:pt x="857019" y="345405"/>
                </a:lnTo>
                <a:lnTo>
                  <a:pt x="869678" y="345405"/>
                </a:lnTo>
                <a:lnTo>
                  <a:pt x="869678" y="341554"/>
                </a:lnTo>
                <a:lnTo>
                  <a:pt x="892464" y="341554"/>
                </a:lnTo>
                <a:lnTo>
                  <a:pt x="892464" y="335133"/>
                </a:lnTo>
                <a:lnTo>
                  <a:pt x="897528" y="335133"/>
                </a:lnTo>
                <a:lnTo>
                  <a:pt x="897528" y="327429"/>
                </a:lnTo>
                <a:lnTo>
                  <a:pt x="917783" y="327429"/>
                </a:lnTo>
                <a:lnTo>
                  <a:pt x="917783" y="319725"/>
                </a:lnTo>
                <a:lnTo>
                  <a:pt x="926644" y="319725"/>
                </a:lnTo>
                <a:lnTo>
                  <a:pt x="926644" y="314589"/>
                </a:lnTo>
                <a:lnTo>
                  <a:pt x="957026" y="314589"/>
                </a:lnTo>
                <a:lnTo>
                  <a:pt x="957026" y="306884"/>
                </a:lnTo>
                <a:lnTo>
                  <a:pt x="993737" y="306884"/>
                </a:lnTo>
                <a:lnTo>
                  <a:pt x="993737" y="294044"/>
                </a:lnTo>
                <a:lnTo>
                  <a:pt x="1001333" y="294044"/>
                </a:lnTo>
                <a:lnTo>
                  <a:pt x="1001333" y="285056"/>
                </a:lnTo>
                <a:lnTo>
                  <a:pt x="1007663" y="285056"/>
                </a:lnTo>
                <a:lnTo>
                  <a:pt x="1007663" y="281204"/>
                </a:lnTo>
                <a:lnTo>
                  <a:pt x="1021588" y="281204"/>
                </a:lnTo>
                <a:lnTo>
                  <a:pt x="1021588" y="272215"/>
                </a:lnTo>
                <a:lnTo>
                  <a:pt x="1030449" y="272215"/>
                </a:lnTo>
                <a:lnTo>
                  <a:pt x="1030449" y="268364"/>
                </a:lnTo>
                <a:lnTo>
                  <a:pt x="1055767" y="268364"/>
                </a:lnTo>
                <a:lnTo>
                  <a:pt x="1055767" y="261943"/>
                </a:lnTo>
                <a:lnTo>
                  <a:pt x="1077287" y="261943"/>
                </a:lnTo>
                <a:lnTo>
                  <a:pt x="1077287" y="256808"/>
                </a:lnTo>
                <a:lnTo>
                  <a:pt x="1095011" y="256808"/>
                </a:lnTo>
                <a:lnTo>
                  <a:pt x="1095011" y="246535"/>
                </a:lnTo>
                <a:lnTo>
                  <a:pt x="1115264" y="246535"/>
                </a:lnTo>
                <a:lnTo>
                  <a:pt x="1115264" y="237546"/>
                </a:lnTo>
                <a:lnTo>
                  <a:pt x="1136785" y="237546"/>
                </a:lnTo>
                <a:lnTo>
                  <a:pt x="1136785" y="229843"/>
                </a:lnTo>
                <a:lnTo>
                  <a:pt x="1162104" y="229843"/>
                </a:lnTo>
                <a:lnTo>
                  <a:pt x="1162104" y="223422"/>
                </a:lnTo>
                <a:lnTo>
                  <a:pt x="1192486" y="223422"/>
                </a:lnTo>
                <a:lnTo>
                  <a:pt x="1192486" y="205445"/>
                </a:lnTo>
                <a:lnTo>
                  <a:pt x="1216538" y="205445"/>
                </a:lnTo>
                <a:lnTo>
                  <a:pt x="1216538" y="196457"/>
                </a:lnTo>
                <a:lnTo>
                  <a:pt x="1238058" y="196457"/>
                </a:lnTo>
                <a:lnTo>
                  <a:pt x="1238058" y="191321"/>
                </a:lnTo>
                <a:lnTo>
                  <a:pt x="1288694" y="191321"/>
                </a:lnTo>
                <a:lnTo>
                  <a:pt x="1288694" y="182333"/>
                </a:lnTo>
                <a:lnTo>
                  <a:pt x="1297556" y="182333"/>
                </a:lnTo>
                <a:lnTo>
                  <a:pt x="1297556" y="174629"/>
                </a:lnTo>
                <a:lnTo>
                  <a:pt x="1302620" y="174629"/>
                </a:lnTo>
                <a:lnTo>
                  <a:pt x="1302620" y="165640"/>
                </a:lnTo>
                <a:lnTo>
                  <a:pt x="1327937" y="165640"/>
                </a:lnTo>
                <a:lnTo>
                  <a:pt x="1327937" y="152800"/>
                </a:lnTo>
                <a:lnTo>
                  <a:pt x="1348192" y="152800"/>
                </a:lnTo>
                <a:lnTo>
                  <a:pt x="1348192" y="148947"/>
                </a:lnTo>
                <a:lnTo>
                  <a:pt x="1367180" y="148947"/>
                </a:lnTo>
                <a:lnTo>
                  <a:pt x="1367180" y="141244"/>
                </a:lnTo>
                <a:lnTo>
                  <a:pt x="1382371" y="141244"/>
                </a:lnTo>
                <a:lnTo>
                  <a:pt x="1382371" y="129687"/>
                </a:lnTo>
                <a:lnTo>
                  <a:pt x="1393764" y="129687"/>
                </a:lnTo>
                <a:lnTo>
                  <a:pt x="1393764" y="123267"/>
                </a:lnTo>
                <a:lnTo>
                  <a:pt x="1407690" y="123267"/>
                </a:lnTo>
                <a:lnTo>
                  <a:pt x="1407690" y="114279"/>
                </a:lnTo>
                <a:lnTo>
                  <a:pt x="1424146" y="114279"/>
                </a:lnTo>
                <a:lnTo>
                  <a:pt x="1424146" y="97586"/>
                </a:lnTo>
                <a:lnTo>
                  <a:pt x="1445667" y="97586"/>
                </a:lnTo>
                <a:lnTo>
                  <a:pt x="1445667" y="88598"/>
                </a:lnTo>
                <a:lnTo>
                  <a:pt x="1457060" y="88598"/>
                </a:lnTo>
                <a:lnTo>
                  <a:pt x="1457060" y="83462"/>
                </a:lnTo>
                <a:lnTo>
                  <a:pt x="1484910" y="83462"/>
                </a:lnTo>
                <a:lnTo>
                  <a:pt x="1484910" y="64201"/>
                </a:lnTo>
                <a:lnTo>
                  <a:pt x="1502632" y="64201"/>
                </a:lnTo>
                <a:lnTo>
                  <a:pt x="1502632" y="50077"/>
                </a:lnTo>
                <a:lnTo>
                  <a:pt x="1508962" y="50077"/>
                </a:lnTo>
                <a:lnTo>
                  <a:pt x="1514026" y="50077"/>
                </a:lnTo>
                <a:lnTo>
                  <a:pt x="1514026" y="38521"/>
                </a:lnTo>
                <a:lnTo>
                  <a:pt x="1536813" y="38521"/>
                </a:lnTo>
                <a:lnTo>
                  <a:pt x="1536813" y="29532"/>
                </a:lnTo>
                <a:lnTo>
                  <a:pt x="1562130" y="29532"/>
                </a:lnTo>
                <a:lnTo>
                  <a:pt x="1562130" y="19260"/>
                </a:lnTo>
                <a:lnTo>
                  <a:pt x="1573523" y="19260"/>
                </a:lnTo>
                <a:lnTo>
                  <a:pt x="1573523" y="0"/>
                </a:lnTo>
                <a:lnTo>
                  <a:pt x="1629224" y="0"/>
                </a:lnTo>
              </a:path>
            </a:pathLst>
          </a:custGeom>
          <a:ln w="1587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598396" y="2717189"/>
            <a:ext cx="1221740" cy="459740"/>
          </a:xfrm>
          <a:custGeom>
            <a:avLst/>
            <a:gdLst/>
            <a:ahLst/>
            <a:cxnLst/>
            <a:rect l="l" t="t" r="r" b="b"/>
            <a:pathLst>
              <a:path w="1221740" h="459739">
                <a:moveTo>
                  <a:pt x="0" y="459686"/>
                </a:moveTo>
                <a:lnTo>
                  <a:pt x="0" y="356962"/>
                </a:lnTo>
                <a:lnTo>
                  <a:pt x="3798" y="356962"/>
                </a:lnTo>
                <a:lnTo>
                  <a:pt x="3798" y="308169"/>
                </a:lnTo>
                <a:lnTo>
                  <a:pt x="22786" y="308169"/>
                </a:lnTo>
                <a:lnTo>
                  <a:pt x="22786" y="297896"/>
                </a:lnTo>
                <a:lnTo>
                  <a:pt x="27849" y="297896"/>
                </a:lnTo>
                <a:lnTo>
                  <a:pt x="27849" y="288908"/>
                </a:lnTo>
                <a:lnTo>
                  <a:pt x="41775" y="288908"/>
                </a:lnTo>
                <a:lnTo>
                  <a:pt x="41775" y="282488"/>
                </a:lnTo>
                <a:lnTo>
                  <a:pt x="68359" y="282488"/>
                </a:lnTo>
                <a:lnTo>
                  <a:pt x="68359" y="276068"/>
                </a:lnTo>
                <a:lnTo>
                  <a:pt x="122792" y="276068"/>
                </a:lnTo>
                <a:lnTo>
                  <a:pt x="122792" y="270931"/>
                </a:lnTo>
                <a:lnTo>
                  <a:pt x="145579" y="270931"/>
                </a:lnTo>
                <a:lnTo>
                  <a:pt x="145579" y="263228"/>
                </a:lnTo>
                <a:lnTo>
                  <a:pt x="226597" y="263228"/>
                </a:lnTo>
                <a:lnTo>
                  <a:pt x="226597" y="258091"/>
                </a:lnTo>
                <a:lnTo>
                  <a:pt x="296222" y="258091"/>
                </a:lnTo>
                <a:lnTo>
                  <a:pt x="296222" y="251671"/>
                </a:lnTo>
                <a:lnTo>
                  <a:pt x="329135" y="251671"/>
                </a:lnTo>
                <a:lnTo>
                  <a:pt x="329135" y="243966"/>
                </a:lnTo>
                <a:lnTo>
                  <a:pt x="364581" y="243966"/>
                </a:lnTo>
                <a:lnTo>
                  <a:pt x="364581" y="238830"/>
                </a:lnTo>
                <a:lnTo>
                  <a:pt x="411419" y="238830"/>
                </a:lnTo>
                <a:lnTo>
                  <a:pt x="411419" y="232410"/>
                </a:lnTo>
                <a:lnTo>
                  <a:pt x="454460" y="232410"/>
                </a:lnTo>
                <a:lnTo>
                  <a:pt x="454460" y="224706"/>
                </a:lnTo>
                <a:lnTo>
                  <a:pt x="507628" y="224706"/>
                </a:lnTo>
                <a:lnTo>
                  <a:pt x="507628" y="219570"/>
                </a:lnTo>
                <a:lnTo>
                  <a:pt x="540542" y="219570"/>
                </a:lnTo>
                <a:lnTo>
                  <a:pt x="540542" y="211866"/>
                </a:lnTo>
                <a:lnTo>
                  <a:pt x="572190" y="211866"/>
                </a:lnTo>
                <a:lnTo>
                  <a:pt x="572190" y="206730"/>
                </a:lnTo>
                <a:lnTo>
                  <a:pt x="625358" y="206730"/>
                </a:lnTo>
                <a:lnTo>
                  <a:pt x="625358" y="201594"/>
                </a:lnTo>
                <a:lnTo>
                  <a:pt x="645612" y="201594"/>
                </a:lnTo>
                <a:lnTo>
                  <a:pt x="645612" y="191321"/>
                </a:lnTo>
                <a:lnTo>
                  <a:pt x="688653" y="191321"/>
                </a:lnTo>
                <a:lnTo>
                  <a:pt x="688653" y="186185"/>
                </a:lnTo>
                <a:lnTo>
                  <a:pt x="716503" y="186185"/>
                </a:lnTo>
                <a:lnTo>
                  <a:pt x="716503" y="178481"/>
                </a:lnTo>
                <a:lnTo>
                  <a:pt x="762076" y="178481"/>
                </a:lnTo>
                <a:lnTo>
                  <a:pt x="762076" y="173345"/>
                </a:lnTo>
                <a:lnTo>
                  <a:pt x="784862" y="173345"/>
                </a:lnTo>
                <a:lnTo>
                  <a:pt x="784862" y="165640"/>
                </a:lnTo>
                <a:lnTo>
                  <a:pt x="797521" y="165640"/>
                </a:lnTo>
                <a:lnTo>
                  <a:pt x="797521" y="160504"/>
                </a:lnTo>
                <a:lnTo>
                  <a:pt x="830435" y="160504"/>
                </a:lnTo>
                <a:lnTo>
                  <a:pt x="830435" y="156652"/>
                </a:lnTo>
                <a:lnTo>
                  <a:pt x="841828" y="156652"/>
                </a:lnTo>
                <a:lnTo>
                  <a:pt x="841828" y="148949"/>
                </a:lnTo>
                <a:lnTo>
                  <a:pt x="868412" y="148949"/>
                </a:lnTo>
                <a:lnTo>
                  <a:pt x="868412" y="136107"/>
                </a:lnTo>
                <a:lnTo>
                  <a:pt x="896262" y="136107"/>
                </a:lnTo>
                <a:lnTo>
                  <a:pt x="896262" y="129687"/>
                </a:lnTo>
                <a:lnTo>
                  <a:pt x="906389" y="129687"/>
                </a:lnTo>
                <a:lnTo>
                  <a:pt x="906389" y="123267"/>
                </a:lnTo>
                <a:lnTo>
                  <a:pt x="913984" y="123267"/>
                </a:lnTo>
                <a:lnTo>
                  <a:pt x="913984" y="116847"/>
                </a:lnTo>
                <a:lnTo>
                  <a:pt x="939303" y="116847"/>
                </a:lnTo>
                <a:lnTo>
                  <a:pt x="939303" y="102722"/>
                </a:lnTo>
                <a:lnTo>
                  <a:pt x="958292" y="102722"/>
                </a:lnTo>
                <a:lnTo>
                  <a:pt x="958292" y="92450"/>
                </a:lnTo>
                <a:lnTo>
                  <a:pt x="970951" y="92450"/>
                </a:lnTo>
                <a:lnTo>
                  <a:pt x="970951" y="83462"/>
                </a:lnTo>
                <a:lnTo>
                  <a:pt x="983610" y="83462"/>
                </a:lnTo>
                <a:lnTo>
                  <a:pt x="983610" y="78326"/>
                </a:lnTo>
                <a:lnTo>
                  <a:pt x="1011460" y="78326"/>
                </a:lnTo>
                <a:lnTo>
                  <a:pt x="1011460" y="70622"/>
                </a:lnTo>
                <a:lnTo>
                  <a:pt x="1016524" y="70622"/>
                </a:lnTo>
                <a:lnTo>
                  <a:pt x="1016524" y="65486"/>
                </a:lnTo>
                <a:lnTo>
                  <a:pt x="1029183" y="65486"/>
                </a:lnTo>
                <a:lnTo>
                  <a:pt x="1029183" y="52645"/>
                </a:lnTo>
                <a:lnTo>
                  <a:pt x="1064628" y="52645"/>
                </a:lnTo>
                <a:lnTo>
                  <a:pt x="1064628" y="47508"/>
                </a:lnTo>
                <a:lnTo>
                  <a:pt x="1078554" y="47508"/>
                </a:lnTo>
                <a:lnTo>
                  <a:pt x="1078554" y="38521"/>
                </a:lnTo>
                <a:lnTo>
                  <a:pt x="1097542" y="38521"/>
                </a:lnTo>
                <a:lnTo>
                  <a:pt x="1097542" y="33385"/>
                </a:lnTo>
                <a:lnTo>
                  <a:pt x="1108935" y="33385"/>
                </a:lnTo>
                <a:lnTo>
                  <a:pt x="1108935" y="25681"/>
                </a:lnTo>
                <a:lnTo>
                  <a:pt x="1134253" y="25681"/>
                </a:lnTo>
                <a:lnTo>
                  <a:pt x="1134253" y="19260"/>
                </a:lnTo>
                <a:lnTo>
                  <a:pt x="1178560" y="19260"/>
                </a:lnTo>
                <a:lnTo>
                  <a:pt x="1178560" y="15408"/>
                </a:lnTo>
                <a:lnTo>
                  <a:pt x="1197548" y="15408"/>
                </a:lnTo>
                <a:lnTo>
                  <a:pt x="1197548" y="6420"/>
                </a:lnTo>
                <a:lnTo>
                  <a:pt x="1211474" y="6420"/>
                </a:lnTo>
                <a:lnTo>
                  <a:pt x="1211474" y="0"/>
                </a:lnTo>
                <a:lnTo>
                  <a:pt x="1221601" y="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825060" y="2473222"/>
            <a:ext cx="1629410" cy="695960"/>
          </a:xfrm>
          <a:custGeom>
            <a:avLst/>
            <a:gdLst/>
            <a:ahLst/>
            <a:cxnLst/>
            <a:rect l="l" t="t" r="r" b="b"/>
            <a:pathLst>
              <a:path w="1629409" h="695960">
                <a:moveTo>
                  <a:pt x="1629224" y="0"/>
                </a:moveTo>
                <a:lnTo>
                  <a:pt x="1583651" y="0"/>
                </a:lnTo>
                <a:lnTo>
                  <a:pt x="1583651" y="8988"/>
                </a:lnTo>
                <a:lnTo>
                  <a:pt x="1527951" y="8988"/>
                </a:lnTo>
                <a:lnTo>
                  <a:pt x="1527951" y="14124"/>
                </a:lnTo>
                <a:lnTo>
                  <a:pt x="1516558" y="14124"/>
                </a:lnTo>
                <a:lnTo>
                  <a:pt x="1516558" y="26965"/>
                </a:lnTo>
                <a:lnTo>
                  <a:pt x="1489974" y="26965"/>
                </a:lnTo>
                <a:lnTo>
                  <a:pt x="1489974" y="34668"/>
                </a:lnTo>
                <a:lnTo>
                  <a:pt x="1470986" y="34668"/>
                </a:lnTo>
                <a:lnTo>
                  <a:pt x="1470986" y="42373"/>
                </a:lnTo>
                <a:lnTo>
                  <a:pt x="1450731" y="42373"/>
                </a:lnTo>
                <a:lnTo>
                  <a:pt x="1439338" y="42373"/>
                </a:lnTo>
                <a:lnTo>
                  <a:pt x="1439338" y="51361"/>
                </a:lnTo>
                <a:lnTo>
                  <a:pt x="1425412" y="51361"/>
                </a:lnTo>
                <a:lnTo>
                  <a:pt x="1425412" y="59066"/>
                </a:lnTo>
                <a:lnTo>
                  <a:pt x="1410221" y="59066"/>
                </a:lnTo>
                <a:lnTo>
                  <a:pt x="1410221" y="66770"/>
                </a:lnTo>
                <a:lnTo>
                  <a:pt x="1387435" y="66770"/>
                </a:lnTo>
                <a:lnTo>
                  <a:pt x="1387435" y="71906"/>
                </a:lnTo>
                <a:lnTo>
                  <a:pt x="1370978" y="71906"/>
                </a:lnTo>
                <a:lnTo>
                  <a:pt x="1370978" y="77042"/>
                </a:lnTo>
                <a:lnTo>
                  <a:pt x="1331735" y="77042"/>
                </a:lnTo>
                <a:lnTo>
                  <a:pt x="1331735" y="87315"/>
                </a:lnTo>
                <a:lnTo>
                  <a:pt x="1324140" y="87315"/>
                </a:lnTo>
                <a:lnTo>
                  <a:pt x="1324140" y="97586"/>
                </a:lnTo>
                <a:lnTo>
                  <a:pt x="1296290" y="97586"/>
                </a:lnTo>
                <a:lnTo>
                  <a:pt x="1296290" y="105291"/>
                </a:lnTo>
                <a:lnTo>
                  <a:pt x="1283631" y="105291"/>
                </a:lnTo>
                <a:lnTo>
                  <a:pt x="1283631" y="110427"/>
                </a:lnTo>
                <a:lnTo>
                  <a:pt x="1264642" y="110427"/>
                </a:lnTo>
                <a:lnTo>
                  <a:pt x="1264642" y="115563"/>
                </a:lnTo>
                <a:lnTo>
                  <a:pt x="1231729" y="115563"/>
                </a:lnTo>
                <a:lnTo>
                  <a:pt x="1231729" y="123267"/>
                </a:lnTo>
                <a:lnTo>
                  <a:pt x="1221601" y="123267"/>
                </a:lnTo>
                <a:lnTo>
                  <a:pt x="1221601" y="130971"/>
                </a:lnTo>
                <a:lnTo>
                  <a:pt x="1211474" y="130971"/>
                </a:lnTo>
                <a:lnTo>
                  <a:pt x="1211474" y="139960"/>
                </a:lnTo>
                <a:lnTo>
                  <a:pt x="1172231" y="139960"/>
                </a:lnTo>
                <a:lnTo>
                  <a:pt x="1172231" y="147664"/>
                </a:lnTo>
                <a:lnTo>
                  <a:pt x="1159571" y="147664"/>
                </a:lnTo>
                <a:lnTo>
                  <a:pt x="1159571" y="152800"/>
                </a:lnTo>
                <a:lnTo>
                  <a:pt x="1143114" y="152800"/>
                </a:lnTo>
                <a:lnTo>
                  <a:pt x="1143114" y="159220"/>
                </a:lnTo>
                <a:lnTo>
                  <a:pt x="1135519" y="159220"/>
                </a:lnTo>
                <a:lnTo>
                  <a:pt x="1135519" y="168209"/>
                </a:lnTo>
                <a:lnTo>
                  <a:pt x="1115264" y="168209"/>
                </a:lnTo>
                <a:lnTo>
                  <a:pt x="1115264" y="173345"/>
                </a:lnTo>
                <a:lnTo>
                  <a:pt x="1077287" y="173345"/>
                </a:lnTo>
                <a:lnTo>
                  <a:pt x="1077287" y="187469"/>
                </a:lnTo>
                <a:lnTo>
                  <a:pt x="1063363" y="187469"/>
                </a:lnTo>
                <a:lnTo>
                  <a:pt x="1063363" y="192605"/>
                </a:lnTo>
                <a:lnTo>
                  <a:pt x="1050703" y="192605"/>
                </a:lnTo>
                <a:lnTo>
                  <a:pt x="1050703" y="200310"/>
                </a:lnTo>
                <a:lnTo>
                  <a:pt x="1038044" y="200310"/>
                </a:lnTo>
                <a:lnTo>
                  <a:pt x="1038044" y="206730"/>
                </a:lnTo>
                <a:lnTo>
                  <a:pt x="1006396" y="206730"/>
                </a:lnTo>
                <a:lnTo>
                  <a:pt x="1006396" y="213150"/>
                </a:lnTo>
                <a:lnTo>
                  <a:pt x="991206" y="213150"/>
                </a:lnTo>
                <a:lnTo>
                  <a:pt x="991206" y="217002"/>
                </a:lnTo>
                <a:lnTo>
                  <a:pt x="979813" y="217002"/>
                </a:lnTo>
                <a:lnTo>
                  <a:pt x="979813" y="224706"/>
                </a:lnTo>
                <a:lnTo>
                  <a:pt x="954494" y="224706"/>
                </a:lnTo>
                <a:lnTo>
                  <a:pt x="954494" y="238830"/>
                </a:lnTo>
                <a:lnTo>
                  <a:pt x="926644" y="238830"/>
                </a:lnTo>
                <a:lnTo>
                  <a:pt x="926644" y="250386"/>
                </a:lnTo>
                <a:lnTo>
                  <a:pt x="913985" y="250386"/>
                </a:lnTo>
                <a:lnTo>
                  <a:pt x="913985" y="258091"/>
                </a:lnTo>
                <a:lnTo>
                  <a:pt x="887401" y="258091"/>
                </a:lnTo>
                <a:lnTo>
                  <a:pt x="887401" y="264511"/>
                </a:lnTo>
                <a:lnTo>
                  <a:pt x="876008" y="264511"/>
                </a:lnTo>
                <a:lnTo>
                  <a:pt x="876008" y="269648"/>
                </a:lnTo>
                <a:lnTo>
                  <a:pt x="863349" y="269648"/>
                </a:lnTo>
                <a:lnTo>
                  <a:pt x="863349" y="277351"/>
                </a:lnTo>
                <a:lnTo>
                  <a:pt x="849424" y="277351"/>
                </a:lnTo>
                <a:lnTo>
                  <a:pt x="849424" y="282488"/>
                </a:lnTo>
                <a:lnTo>
                  <a:pt x="839297" y="282488"/>
                </a:lnTo>
                <a:lnTo>
                  <a:pt x="839297" y="288908"/>
                </a:lnTo>
                <a:lnTo>
                  <a:pt x="812713" y="288908"/>
                </a:lnTo>
                <a:lnTo>
                  <a:pt x="812713" y="297896"/>
                </a:lnTo>
                <a:lnTo>
                  <a:pt x="788660" y="297896"/>
                </a:lnTo>
                <a:lnTo>
                  <a:pt x="788660" y="306884"/>
                </a:lnTo>
                <a:lnTo>
                  <a:pt x="770937" y="306884"/>
                </a:lnTo>
                <a:lnTo>
                  <a:pt x="770937" y="314589"/>
                </a:lnTo>
                <a:lnTo>
                  <a:pt x="759544" y="314589"/>
                </a:lnTo>
                <a:lnTo>
                  <a:pt x="759544" y="319725"/>
                </a:lnTo>
                <a:lnTo>
                  <a:pt x="745620" y="319725"/>
                </a:lnTo>
                <a:lnTo>
                  <a:pt x="745620" y="326145"/>
                </a:lnTo>
                <a:lnTo>
                  <a:pt x="731694" y="326145"/>
                </a:lnTo>
                <a:lnTo>
                  <a:pt x="731694" y="338985"/>
                </a:lnTo>
                <a:lnTo>
                  <a:pt x="693717" y="338985"/>
                </a:lnTo>
                <a:lnTo>
                  <a:pt x="693717" y="356962"/>
                </a:lnTo>
                <a:lnTo>
                  <a:pt x="681058" y="356962"/>
                </a:lnTo>
                <a:lnTo>
                  <a:pt x="681058" y="364667"/>
                </a:lnTo>
                <a:lnTo>
                  <a:pt x="651942" y="364667"/>
                </a:lnTo>
                <a:lnTo>
                  <a:pt x="651942" y="372370"/>
                </a:lnTo>
                <a:lnTo>
                  <a:pt x="629155" y="372370"/>
                </a:lnTo>
                <a:lnTo>
                  <a:pt x="629155" y="385211"/>
                </a:lnTo>
                <a:lnTo>
                  <a:pt x="605104" y="385211"/>
                </a:lnTo>
                <a:lnTo>
                  <a:pt x="605104" y="392915"/>
                </a:lnTo>
                <a:lnTo>
                  <a:pt x="589913" y="392915"/>
                </a:lnTo>
                <a:lnTo>
                  <a:pt x="589913" y="400619"/>
                </a:lnTo>
                <a:lnTo>
                  <a:pt x="581051" y="400619"/>
                </a:lnTo>
                <a:lnTo>
                  <a:pt x="581051" y="405755"/>
                </a:lnTo>
                <a:lnTo>
                  <a:pt x="573456" y="405755"/>
                </a:lnTo>
                <a:lnTo>
                  <a:pt x="563328" y="405755"/>
                </a:lnTo>
                <a:lnTo>
                  <a:pt x="563328" y="412176"/>
                </a:lnTo>
                <a:lnTo>
                  <a:pt x="549404" y="412176"/>
                </a:lnTo>
                <a:lnTo>
                  <a:pt x="549404" y="418596"/>
                </a:lnTo>
                <a:lnTo>
                  <a:pt x="535478" y="418596"/>
                </a:lnTo>
                <a:lnTo>
                  <a:pt x="535478" y="423732"/>
                </a:lnTo>
                <a:lnTo>
                  <a:pt x="503831" y="423732"/>
                </a:lnTo>
                <a:lnTo>
                  <a:pt x="503831" y="431437"/>
                </a:lnTo>
                <a:lnTo>
                  <a:pt x="497501" y="431437"/>
                </a:lnTo>
                <a:lnTo>
                  <a:pt x="497501" y="437857"/>
                </a:lnTo>
                <a:lnTo>
                  <a:pt x="483577" y="437857"/>
                </a:lnTo>
                <a:lnTo>
                  <a:pt x="483577" y="444277"/>
                </a:lnTo>
                <a:lnTo>
                  <a:pt x="456993" y="444277"/>
                </a:lnTo>
                <a:lnTo>
                  <a:pt x="456993" y="449413"/>
                </a:lnTo>
                <a:lnTo>
                  <a:pt x="445599" y="449413"/>
                </a:lnTo>
                <a:lnTo>
                  <a:pt x="445599" y="458401"/>
                </a:lnTo>
                <a:lnTo>
                  <a:pt x="439270" y="458401"/>
                </a:lnTo>
                <a:lnTo>
                  <a:pt x="431674" y="458401"/>
                </a:lnTo>
                <a:lnTo>
                  <a:pt x="431674" y="464822"/>
                </a:lnTo>
                <a:lnTo>
                  <a:pt x="421547" y="464822"/>
                </a:lnTo>
                <a:lnTo>
                  <a:pt x="408888" y="464822"/>
                </a:lnTo>
                <a:lnTo>
                  <a:pt x="408888" y="476378"/>
                </a:lnTo>
                <a:lnTo>
                  <a:pt x="394962" y="476378"/>
                </a:lnTo>
                <a:lnTo>
                  <a:pt x="394962" y="482798"/>
                </a:lnTo>
                <a:lnTo>
                  <a:pt x="384836" y="482798"/>
                </a:lnTo>
                <a:lnTo>
                  <a:pt x="384836" y="493071"/>
                </a:lnTo>
                <a:lnTo>
                  <a:pt x="375974" y="493071"/>
                </a:lnTo>
                <a:lnTo>
                  <a:pt x="375974" y="500774"/>
                </a:lnTo>
                <a:lnTo>
                  <a:pt x="372176" y="500774"/>
                </a:lnTo>
                <a:lnTo>
                  <a:pt x="348124" y="500774"/>
                </a:lnTo>
                <a:lnTo>
                  <a:pt x="348124" y="507194"/>
                </a:lnTo>
                <a:lnTo>
                  <a:pt x="334199" y="507194"/>
                </a:lnTo>
                <a:lnTo>
                  <a:pt x="334199" y="514898"/>
                </a:lnTo>
                <a:lnTo>
                  <a:pt x="320275" y="514898"/>
                </a:lnTo>
                <a:lnTo>
                  <a:pt x="320275" y="520035"/>
                </a:lnTo>
                <a:lnTo>
                  <a:pt x="310147" y="520035"/>
                </a:lnTo>
                <a:lnTo>
                  <a:pt x="310147" y="526455"/>
                </a:lnTo>
                <a:lnTo>
                  <a:pt x="305083" y="526455"/>
                </a:lnTo>
                <a:lnTo>
                  <a:pt x="297488" y="526455"/>
                </a:lnTo>
                <a:lnTo>
                  <a:pt x="297488" y="532876"/>
                </a:lnTo>
                <a:lnTo>
                  <a:pt x="279765" y="532876"/>
                </a:lnTo>
                <a:lnTo>
                  <a:pt x="279765" y="541863"/>
                </a:lnTo>
                <a:lnTo>
                  <a:pt x="269638" y="541863"/>
                </a:lnTo>
                <a:lnTo>
                  <a:pt x="269638" y="548283"/>
                </a:lnTo>
                <a:lnTo>
                  <a:pt x="254447" y="548283"/>
                </a:lnTo>
                <a:lnTo>
                  <a:pt x="244320" y="548283"/>
                </a:lnTo>
                <a:lnTo>
                  <a:pt x="244320" y="563692"/>
                </a:lnTo>
                <a:lnTo>
                  <a:pt x="239256" y="563692"/>
                </a:lnTo>
                <a:lnTo>
                  <a:pt x="234193" y="568828"/>
                </a:lnTo>
                <a:lnTo>
                  <a:pt x="212672" y="568828"/>
                </a:lnTo>
                <a:lnTo>
                  <a:pt x="212672" y="582952"/>
                </a:lnTo>
                <a:lnTo>
                  <a:pt x="203810" y="582952"/>
                </a:lnTo>
                <a:lnTo>
                  <a:pt x="203810" y="593225"/>
                </a:lnTo>
                <a:lnTo>
                  <a:pt x="188620" y="593225"/>
                </a:lnTo>
                <a:lnTo>
                  <a:pt x="188620" y="602213"/>
                </a:lnTo>
                <a:lnTo>
                  <a:pt x="179759" y="602213"/>
                </a:lnTo>
                <a:lnTo>
                  <a:pt x="179759" y="608633"/>
                </a:lnTo>
                <a:lnTo>
                  <a:pt x="165833" y="608633"/>
                </a:lnTo>
                <a:lnTo>
                  <a:pt x="165833" y="616337"/>
                </a:lnTo>
                <a:lnTo>
                  <a:pt x="144313" y="616337"/>
                </a:lnTo>
                <a:lnTo>
                  <a:pt x="135452" y="616337"/>
                </a:lnTo>
                <a:lnTo>
                  <a:pt x="135452" y="624042"/>
                </a:lnTo>
                <a:lnTo>
                  <a:pt x="122792" y="624042"/>
                </a:lnTo>
                <a:lnTo>
                  <a:pt x="122792" y="629178"/>
                </a:lnTo>
                <a:lnTo>
                  <a:pt x="111399" y="629178"/>
                </a:lnTo>
                <a:lnTo>
                  <a:pt x="111399" y="635598"/>
                </a:lnTo>
                <a:lnTo>
                  <a:pt x="97475" y="635598"/>
                </a:lnTo>
                <a:lnTo>
                  <a:pt x="97475" y="639451"/>
                </a:lnTo>
                <a:lnTo>
                  <a:pt x="84815" y="639451"/>
                </a:lnTo>
                <a:lnTo>
                  <a:pt x="84815" y="648439"/>
                </a:lnTo>
                <a:lnTo>
                  <a:pt x="77220" y="648439"/>
                </a:lnTo>
                <a:lnTo>
                  <a:pt x="77220" y="656143"/>
                </a:lnTo>
                <a:lnTo>
                  <a:pt x="64561" y="656143"/>
                </a:lnTo>
                <a:lnTo>
                  <a:pt x="51901" y="656143"/>
                </a:lnTo>
                <a:lnTo>
                  <a:pt x="51901" y="667699"/>
                </a:lnTo>
                <a:lnTo>
                  <a:pt x="34179" y="667699"/>
                </a:lnTo>
                <a:lnTo>
                  <a:pt x="34179" y="676687"/>
                </a:lnTo>
                <a:lnTo>
                  <a:pt x="26584" y="676687"/>
                </a:lnTo>
                <a:lnTo>
                  <a:pt x="26584" y="684391"/>
                </a:lnTo>
                <a:lnTo>
                  <a:pt x="16456" y="684391"/>
                </a:lnTo>
                <a:lnTo>
                  <a:pt x="16456" y="689527"/>
                </a:lnTo>
                <a:lnTo>
                  <a:pt x="16456" y="695949"/>
                </a:lnTo>
                <a:lnTo>
                  <a:pt x="0" y="695949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589061" y="1353059"/>
            <a:ext cx="0" cy="1851660"/>
          </a:xfrm>
          <a:custGeom>
            <a:avLst/>
            <a:gdLst/>
            <a:ahLst/>
            <a:cxnLst/>
            <a:rect l="l" t="t" r="r" b="b"/>
            <a:pathLst>
              <a:path w="0" h="1851660">
                <a:moveTo>
                  <a:pt x="0" y="0"/>
                </a:moveTo>
                <a:lnTo>
                  <a:pt x="1" y="18512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821676" y="1353059"/>
            <a:ext cx="0" cy="1851660"/>
          </a:xfrm>
          <a:custGeom>
            <a:avLst/>
            <a:gdLst/>
            <a:ahLst/>
            <a:cxnLst/>
            <a:rect l="l" t="t" r="r" b="b"/>
            <a:pathLst>
              <a:path w="0" h="1851660">
                <a:moveTo>
                  <a:pt x="0" y="0"/>
                </a:moveTo>
                <a:lnTo>
                  <a:pt x="1" y="18512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306671" y="1505865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5" h="0">
                <a:moveTo>
                  <a:pt x="0" y="0"/>
                </a:moveTo>
                <a:lnTo>
                  <a:pt x="132301" y="1"/>
                </a:lnTo>
              </a:path>
            </a:pathLst>
          </a:custGeom>
          <a:ln w="19050">
            <a:solidFill>
              <a:srgbClr val="030C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148584" y="178833"/>
            <a:ext cx="845051" cy="593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310388"/>
            <a:ext cx="655828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Study </a:t>
            </a:r>
            <a:r>
              <a:rPr dirty="0" spc="-25"/>
              <a:t>Technology: </a:t>
            </a:r>
            <a:r>
              <a:rPr dirty="0" spc="-5"/>
              <a:t>Bioadaptor Mechanism of 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5885688" y="1877567"/>
            <a:ext cx="3236975" cy="2505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108814" y="2102483"/>
            <a:ext cx="2593340" cy="1860550"/>
          </a:xfrm>
          <a:custGeom>
            <a:avLst/>
            <a:gdLst/>
            <a:ahLst/>
            <a:cxnLst/>
            <a:rect l="l" t="t" r="r" b="b"/>
            <a:pathLst>
              <a:path w="2593340" h="1860550">
                <a:moveTo>
                  <a:pt x="2462037" y="0"/>
                </a:moveTo>
                <a:lnTo>
                  <a:pt x="131231" y="0"/>
                </a:lnTo>
                <a:lnTo>
                  <a:pt x="80150" y="10312"/>
                </a:lnTo>
                <a:lnTo>
                  <a:pt x="38436" y="38437"/>
                </a:lnTo>
                <a:lnTo>
                  <a:pt x="10312" y="80150"/>
                </a:lnTo>
                <a:lnTo>
                  <a:pt x="0" y="131231"/>
                </a:lnTo>
                <a:lnTo>
                  <a:pt x="0" y="1728891"/>
                </a:lnTo>
                <a:lnTo>
                  <a:pt x="10312" y="1779972"/>
                </a:lnTo>
                <a:lnTo>
                  <a:pt x="38436" y="1821686"/>
                </a:lnTo>
                <a:lnTo>
                  <a:pt x="80150" y="1849810"/>
                </a:lnTo>
                <a:lnTo>
                  <a:pt x="131231" y="1860123"/>
                </a:lnTo>
                <a:lnTo>
                  <a:pt x="2462037" y="1860123"/>
                </a:lnTo>
                <a:lnTo>
                  <a:pt x="2513118" y="1849810"/>
                </a:lnTo>
                <a:lnTo>
                  <a:pt x="2554832" y="1821686"/>
                </a:lnTo>
                <a:lnTo>
                  <a:pt x="2582957" y="1779972"/>
                </a:lnTo>
                <a:lnTo>
                  <a:pt x="2593270" y="1728891"/>
                </a:lnTo>
                <a:lnTo>
                  <a:pt x="2593270" y="131231"/>
                </a:lnTo>
                <a:lnTo>
                  <a:pt x="2582957" y="80150"/>
                </a:lnTo>
                <a:lnTo>
                  <a:pt x="2554832" y="38437"/>
                </a:lnTo>
                <a:lnTo>
                  <a:pt x="2513118" y="10312"/>
                </a:lnTo>
                <a:lnTo>
                  <a:pt x="24620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08814" y="2102483"/>
            <a:ext cx="2593340" cy="1860550"/>
          </a:xfrm>
          <a:custGeom>
            <a:avLst/>
            <a:gdLst/>
            <a:ahLst/>
            <a:cxnLst/>
            <a:rect l="l" t="t" r="r" b="b"/>
            <a:pathLst>
              <a:path w="2593340" h="1860550">
                <a:moveTo>
                  <a:pt x="0" y="131232"/>
                </a:moveTo>
                <a:lnTo>
                  <a:pt x="10312" y="80150"/>
                </a:lnTo>
                <a:lnTo>
                  <a:pt x="38436" y="38436"/>
                </a:lnTo>
                <a:lnTo>
                  <a:pt x="80150" y="10312"/>
                </a:lnTo>
                <a:lnTo>
                  <a:pt x="131231" y="0"/>
                </a:lnTo>
                <a:lnTo>
                  <a:pt x="2462038" y="0"/>
                </a:lnTo>
                <a:lnTo>
                  <a:pt x="2513119" y="10312"/>
                </a:lnTo>
                <a:lnTo>
                  <a:pt x="2554832" y="38436"/>
                </a:lnTo>
                <a:lnTo>
                  <a:pt x="2582957" y="80150"/>
                </a:lnTo>
                <a:lnTo>
                  <a:pt x="2593270" y="131232"/>
                </a:lnTo>
                <a:lnTo>
                  <a:pt x="2593270" y="1728891"/>
                </a:lnTo>
                <a:lnTo>
                  <a:pt x="2582957" y="1779972"/>
                </a:lnTo>
                <a:lnTo>
                  <a:pt x="2554832" y="1821686"/>
                </a:lnTo>
                <a:lnTo>
                  <a:pt x="2513119" y="1849810"/>
                </a:lnTo>
                <a:lnTo>
                  <a:pt x="2462038" y="1860123"/>
                </a:lnTo>
                <a:lnTo>
                  <a:pt x="131231" y="1860123"/>
                </a:lnTo>
                <a:lnTo>
                  <a:pt x="80150" y="1849810"/>
                </a:lnTo>
                <a:lnTo>
                  <a:pt x="38436" y="1821686"/>
                </a:lnTo>
                <a:lnTo>
                  <a:pt x="10312" y="1779972"/>
                </a:lnTo>
                <a:lnTo>
                  <a:pt x="0" y="1728891"/>
                </a:lnTo>
                <a:lnTo>
                  <a:pt x="0" y="131232"/>
                </a:lnTo>
                <a:close/>
              </a:path>
            </a:pathLst>
          </a:custGeom>
          <a:ln w="57150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44951" y="1883663"/>
            <a:ext cx="3236976" cy="2505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67438" y="2107222"/>
            <a:ext cx="2593340" cy="1860550"/>
          </a:xfrm>
          <a:custGeom>
            <a:avLst/>
            <a:gdLst/>
            <a:ahLst/>
            <a:cxnLst/>
            <a:rect l="l" t="t" r="r" b="b"/>
            <a:pathLst>
              <a:path w="2593340" h="1860550">
                <a:moveTo>
                  <a:pt x="2462038" y="0"/>
                </a:moveTo>
                <a:lnTo>
                  <a:pt x="131232" y="0"/>
                </a:lnTo>
                <a:lnTo>
                  <a:pt x="80151" y="10312"/>
                </a:lnTo>
                <a:lnTo>
                  <a:pt x="38437" y="38436"/>
                </a:lnTo>
                <a:lnTo>
                  <a:pt x="10312" y="80150"/>
                </a:lnTo>
                <a:lnTo>
                  <a:pt x="0" y="131231"/>
                </a:lnTo>
                <a:lnTo>
                  <a:pt x="0" y="1728890"/>
                </a:lnTo>
                <a:lnTo>
                  <a:pt x="10312" y="1779972"/>
                </a:lnTo>
                <a:lnTo>
                  <a:pt x="38437" y="1821685"/>
                </a:lnTo>
                <a:lnTo>
                  <a:pt x="80151" y="1849810"/>
                </a:lnTo>
                <a:lnTo>
                  <a:pt x="131232" y="1860122"/>
                </a:lnTo>
                <a:lnTo>
                  <a:pt x="2462038" y="1860122"/>
                </a:lnTo>
                <a:lnTo>
                  <a:pt x="2513119" y="1849810"/>
                </a:lnTo>
                <a:lnTo>
                  <a:pt x="2554833" y="1821685"/>
                </a:lnTo>
                <a:lnTo>
                  <a:pt x="2582957" y="1779972"/>
                </a:lnTo>
                <a:lnTo>
                  <a:pt x="2593270" y="1728890"/>
                </a:lnTo>
                <a:lnTo>
                  <a:pt x="2593270" y="131231"/>
                </a:lnTo>
                <a:lnTo>
                  <a:pt x="2582957" y="80150"/>
                </a:lnTo>
                <a:lnTo>
                  <a:pt x="2554833" y="38436"/>
                </a:lnTo>
                <a:lnTo>
                  <a:pt x="2513119" y="10312"/>
                </a:lnTo>
                <a:lnTo>
                  <a:pt x="24620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67438" y="2107222"/>
            <a:ext cx="2593340" cy="1860550"/>
          </a:xfrm>
          <a:custGeom>
            <a:avLst/>
            <a:gdLst/>
            <a:ahLst/>
            <a:cxnLst/>
            <a:rect l="l" t="t" r="r" b="b"/>
            <a:pathLst>
              <a:path w="2593340" h="1860550">
                <a:moveTo>
                  <a:pt x="0" y="131232"/>
                </a:moveTo>
                <a:lnTo>
                  <a:pt x="10312" y="80150"/>
                </a:lnTo>
                <a:lnTo>
                  <a:pt x="38436" y="38436"/>
                </a:lnTo>
                <a:lnTo>
                  <a:pt x="80150" y="10312"/>
                </a:lnTo>
                <a:lnTo>
                  <a:pt x="131231" y="0"/>
                </a:lnTo>
                <a:lnTo>
                  <a:pt x="2462038" y="0"/>
                </a:lnTo>
                <a:lnTo>
                  <a:pt x="2513119" y="10312"/>
                </a:lnTo>
                <a:lnTo>
                  <a:pt x="2554832" y="38436"/>
                </a:lnTo>
                <a:lnTo>
                  <a:pt x="2582957" y="80150"/>
                </a:lnTo>
                <a:lnTo>
                  <a:pt x="2593270" y="131232"/>
                </a:lnTo>
                <a:lnTo>
                  <a:pt x="2593270" y="1728891"/>
                </a:lnTo>
                <a:lnTo>
                  <a:pt x="2582957" y="1779972"/>
                </a:lnTo>
                <a:lnTo>
                  <a:pt x="2554832" y="1821686"/>
                </a:lnTo>
                <a:lnTo>
                  <a:pt x="2513119" y="1849810"/>
                </a:lnTo>
                <a:lnTo>
                  <a:pt x="2462038" y="1860123"/>
                </a:lnTo>
                <a:lnTo>
                  <a:pt x="131231" y="1860123"/>
                </a:lnTo>
                <a:lnTo>
                  <a:pt x="80150" y="1849810"/>
                </a:lnTo>
                <a:lnTo>
                  <a:pt x="38436" y="1821686"/>
                </a:lnTo>
                <a:lnTo>
                  <a:pt x="10312" y="1779972"/>
                </a:lnTo>
                <a:lnTo>
                  <a:pt x="0" y="1728891"/>
                </a:lnTo>
                <a:lnTo>
                  <a:pt x="0" y="131232"/>
                </a:lnTo>
                <a:close/>
              </a:path>
            </a:pathLst>
          </a:custGeom>
          <a:ln w="57150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7263" y="1883663"/>
            <a:ext cx="3236976" cy="25054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1407" y="2107222"/>
            <a:ext cx="2593340" cy="1860550"/>
          </a:xfrm>
          <a:custGeom>
            <a:avLst/>
            <a:gdLst/>
            <a:ahLst/>
            <a:cxnLst/>
            <a:rect l="l" t="t" r="r" b="b"/>
            <a:pathLst>
              <a:path w="2593340" h="1860550">
                <a:moveTo>
                  <a:pt x="2462037" y="0"/>
                </a:moveTo>
                <a:lnTo>
                  <a:pt x="131231" y="0"/>
                </a:lnTo>
                <a:lnTo>
                  <a:pt x="80150" y="10312"/>
                </a:lnTo>
                <a:lnTo>
                  <a:pt x="38436" y="38436"/>
                </a:lnTo>
                <a:lnTo>
                  <a:pt x="10312" y="80150"/>
                </a:lnTo>
                <a:lnTo>
                  <a:pt x="0" y="131231"/>
                </a:lnTo>
                <a:lnTo>
                  <a:pt x="0" y="1728890"/>
                </a:lnTo>
                <a:lnTo>
                  <a:pt x="10312" y="1779972"/>
                </a:lnTo>
                <a:lnTo>
                  <a:pt x="38436" y="1821685"/>
                </a:lnTo>
                <a:lnTo>
                  <a:pt x="80150" y="1849810"/>
                </a:lnTo>
                <a:lnTo>
                  <a:pt x="131231" y="1860122"/>
                </a:lnTo>
                <a:lnTo>
                  <a:pt x="2462037" y="1860122"/>
                </a:lnTo>
                <a:lnTo>
                  <a:pt x="2513119" y="1849810"/>
                </a:lnTo>
                <a:lnTo>
                  <a:pt x="2554832" y="1821685"/>
                </a:lnTo>
                <a:lnTo>
                  <a:pt x="2582956" y="1779972"/>
                </a:lnTo>
                <a:lnTo>
                  <a:pt x="2593269" y="1728890"/>
                </a:lnTo>
                <a:lnTo>
                  <a:pt x="2593269" y="131231"/>
                </a:lnTo>
                <a:lnTo>
                  <a:pt x="2582956" y="80150"/>
                </a:lnTo>
                <a:lnTo>
                  <a:pt x="2554832" y="38436"/>
                </a:lnTo>
                <a:lnTo>
                  <a:pt x="2513119" y="10312"/>
                </a:lnTo>
                <a:lnTo>
                  <a:pt x="24620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31407" y="2107222"/>
            <a:ext cx="2593340" cy="1860550"/>
          </a:xfrm>
          <a:custGeom>
            <a:avLst/>
            <a:gdLst/>
            <a:ahLst/>
            <a:cxnLst/>
            <a:rect l="l" t="t" r="r" b="b"/>
            <a:pathLst>
              <a:path w="2593340" h="1860550">
                <a:moveTo>
                  <a:pt x="0" y="131232"/>
                </a:moveTo>
                <a:lnTo>
                  <a:pt x="10312" y="80150"/>
                </a:lnTo>
                <a:lnTo>
                  <a:pt x="38436" y="38436"/>
                </a:lnTo>
                <a:lnTo>
                  <a:pt x="80150" y="10312"/>
                </a:lnTo>
                <a:lnTo>
                  <a:pt x="131231" y="0"/>
                </a:lnTo>
                <a:lnTo>
                  <a:pt x="2462038" y="0"/>
                </a:lnTo>
                <a:lnTo>
                  <a:pt x="2513119" y="10312"/>
                </a:lnTo>
                <a:lnTo>
                  <a:pt x="2554832" y="38436"/>
                </a:lnTo>
                <a:lnTo>
                  <a:pt x="2582957" y="80150"/>
                </a:lnTo>
                <a:lnTo>
                  <a:pt x="2593270" y="131232"/>
                </a:lnTo>
                <a:lnTo>
                  <a:pt x="2593270" y="1728891"/>
                </a:lnTo>
                <a:lnTo>
                  <a:pt x="2582957" y="1779972"/>
                </a:lnTo>
                <a:lnTo>
                  <a:pt x="2554832" y="1821686"/>
                </a:lnTo>
                <a:lnTo>
                  <a:pt x="2513119" y="1849810"/>
                </a:lnTo>
                <a:lnTo>
                  <a:pt x="2462038" y="1860123"/>
                </a:lnTo>
                <a:lnTo>
                  <a:pt x="131231" y="1860123"/>
                </a:lnTo>
                <a:lnTo>
                  <a:pt x="80150" y="1849810"/>
                </a:lnTo>
                <a:lnTo>
                  <a:pt x="38436" y="1821686"/>
                </a:lnTo>
                <a:lnTo>
                  <a:pt x="10312" y="1779972"/>
                </a:lnTo>
                <a:lnTo>
                  <a:pt x="0" y="1728891"/>
                </a:lnTo>
                <a:lnTo>
                  <a:pt x="0" y="131232"/>
                </a:lnTo>
                <a:close/>
              </a:path>
            </a:pathLst>
          </a:custGeom>
          <a:ln w="57150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80042" y="3502631"/>
            <a:ext cx="2592070" cy="464820"/>
          </a:xfrm>
          <a:custGeom>
            <a:avLst/>
            <a:gdLst/>
            <a:ahLst/>
            <a:cxnLst/>
            <a:rect l="l" t="t" r="r" b="b"/>
            <a:pathLst>
              <a:path w="2592070" h="464820">
                <a:moveTo>
                  <a:pt x="2591565" y="0"/>
                </a:moveTo>
                <a:lnTo>
                  <a:pt x="0" y="0"/>
                </a:lnTo>
                <a:lnTo>
                  <a:pt x="0" y="324055"/>
                </a:lnTo>
                <a:lnTo>
                  <a:pt x="7153" y="368408"/>
                </a:lnTo>
                <a:lnTo>
                  <a:pt x="27074" y="406928"/>
                </a:lnTo>
                <a:lnTo>
                  <a:pt x="57449" y="437304"/>
                </a:lnTo>
                <a:lnTo>
                  <a:pt x="95969" y="457225"/>
                </a:lnTo>
                <a:lnTo>
                  <a:pt x="140322" y="464378"/>
                </a:lnTo>
                <a:lnTo>
                  <a:pt x="2451243" y="464378"/>
                </a:lnTo>
                <a:lnTo>
                  <a:pt x="2495596" y="457225"/>
                </a:lnTo>
                <a:lnTo>
                  <a:pt x="2534116" y="437304"/>
                </a:lnTo>
                <a:lnTo>
                  <a:pt x="2564491" y="406928"/>
                </a:lnTo>
                <a:lnTo>
                  <a:pt x="2584412" y="368408"/>
                </a:lnTo>
                <a:lnTo>
                  <a:pt x="2591565" y="324055"/>
                </a:lnTo>
                <a:lnTo>
                  <a:pt x="2591565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8136" y="3502631"/>
            <a:ext cx="2592070" cy="464820"/>
          </a:xfrm>
          <a:custGeom>
            <a:avLst/>
            <a:gdLst/>
            <a:ahLst/>
            <a:cxnLst/>
            <a:rect l="l" t="t" r="r" b="b"/>
            <a:pathLst>
              <a:path w="2592070" h="464820">
                <a:moveTo>
                  <a:pt x="2591566" y="0"/>
                </a:moveTo>
                <a:lnTo>
                  <a:pt x="0" y="0"/>
                </a:lnTo>
                <a:lnTo>
                  <a:pt x="0" y="324055"/>
                </a:lnTo>
                <a:lnTo>
                  <a:pt x="7153" y="368408"/>
                </a:lnTo>
                <a:lnTo>
                  <a:pt x="27074" y="406928"/>
                </a:lnTo>
                <a:lnTo>
                  <a:pt x="57449" y="437304"/>
                </a:lnTo>
                <a:lnTo>
                  <a:pt x="95969" y="457225"/>
                </a:lnTo>
                <a:lnTo>
                  <a:pt x="140322" y="464378"/>
                </a:lnTo>
                <a:lnTo>
                  <a:pt x="2451243" y="464378"/>
                </a:lnTo>
                <a:lnTo>
                  <a:pt x="2495596" y="457225"/>
                </a:lnTo>
                <a:lnTo>
                  <a:pt x="2534116" y="437304"/>
                </a:lnTo>
                <a:lnTo>
                  <a:pt x="2564492" y="406928"/>
                </a:lnTo>
                <a:lnTo>
                  <a:pt x="2584412" y="368408"/>
                </a:lnTo>
                <a:lnTo>
                  <a:pt x="2591566" y="324055"/>
                </a:lnTo>
                <a:lnTo>
                  <a:pt x="2591566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917768" y="3509772"/>
            <a:ext cx="1577975" cy="455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Locked: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Establish Flow</a:t>
            </a:r>
            <a:r>
              <a:rPr dirty="0" sz="1400" spc="-7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Lumen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18999" y="3509772"/>
            <a:ext cx="1589405" cy="455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Unlocked: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Maintain Flow</a:t>
            </a:r>
            <a:r>
              <a:rPr dirty="0" sz="1400" spc="-8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Lumen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116363" y="3486833"/>
            <a:ext cx="2592070" cy="464820"/>
          </a:xfrm>
          <a:custGeom>
            <a:avLst/>
            <a:gdLst/>
            <a:ahLst/>
            <a:cxnLst/>
            <a:rect l="l" t="t" r="r" b="b"/>
            <a:pathLst>
              <a:path w="2592070" h="464820">
                <a:moveTo>
                  <a:pt x="2591567" y="0"/>
                </a:moveTo>
                <a:lnTo>
                  <a:pt x="0" y="0"/>
                </a:lnTo>
                <a:lnTo>
                  <a:pt x="0" y="324057"/>
                </a:lnTo>
                <a:lnTo>
                  <a:pt x="7153" y="368409"/>
                </a:lnTo>
                <a:lnTo>
                  <a:pt x="27074" y="406929"/>
                </a:lnTo>
                <a:lnTo>
                  <a:pt x="57450" y="437305"/>
                </a:lnTo>
                <a:lnTo>
                  <a:pt x="95970" y="457225"/>
                </a:lnTo>
                <a:lnTo>
                  <a:pt x="140323" y="464379"/>
                </a:lnTo>
                <a:lnTo>
                  <a:pt x="2451243" y="464379"/>
                </a:lnTo>
                <a:lnTo>
                  <a:pt x="2495596" y="457225"/>
                </a:lnTo>
                <a:lnTo>
                  <a:pt x="2534116" y="437305"/>
                </a:lnTo>
                <a:lnTo>
                  <a:pt x="2564492" y="406929"/>
                </a:lnTo>
                <a:lnTo>
                  <a:pt x="2584413" y="368409"/>
                </a:lnTo>
                <a:lnTo>
                  <a:pt x="2591567" y="324057"/>
                </a:lnTo>
                <a:lnTo>
                  <a:pt x="2591567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141393" y="3482340"/>
            <a:ext cx="2550795" cy="455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3.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Dynamic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Support: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Restore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Hemodynamic Modulation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59879" y="2221749"/>
            <a:ext cx="2312116" cy="119741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249696" y="2221749"/>
            <a:ext cx="2334422" cy="12014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726391" y="4757928"/>
            <a:ext cx="435356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1915" indent="-6985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82550" algn="l"/>
              </a:tabLst>
            </a:pPr>
            <a:r>
              <a:rPr dirty="0" sz="500" spc="-5">
                <a:latin typeface="Arial"/>
                <a:cs typeface="Arial"/>
              </a:rPr>
              <a:t>Saito </a:t>
            </a:r>
            <a:r>
              <a:rPr dirty="0" sz="500">
                <a:latin typeface="Arial"/>
                <a:cs typeface="Arial"/>
              </a:rPr>
              <a:t>S </a:t>
            </a:r>
            <a:r>
              <a:rPr dirty="0" sz="500" spc="-5">
                <a:latin typeface="Arial"/>
                <a:cs typeface="Arial"/>
              </a:rPr>
              <a:t>et al. 12-Months Outcomes BIODAPTOR-RCT. The Lancet eClinicalMedicine. 2023;65:102304.</a:t>
            </a:r>
            <a:endParaRPr sz="500">
              <a:latin typeface="Arial"/>
              <a:cs typeface="Arial"/>
            </a:endParaRPr>
          </a:p>
          <a:p>
            <a:pPr marL="82550" indent="-69850">
              <a:lnSpc>
                <a:spcPct val="100000"/>
              </a:lnSpc>
              <a:buAutoNum type="arabicPeriod"/>
              <a:tabLst>
                <a:tab pos="82550" algn="l"/>
              </a:tabLst>
            </a:pPr>
            <a:r>
              <a:rPr dirty="0" sz="500" spc="-5">
                <a:latin typeface="Arial"/>
                <a:cs typeface="Arial"/>
              </a:rPr>
              <a:t>Verheye </a:t>
            </a:r>
            <a:r>
              <a:rPr dirty="0" sz="500">
                <a:latin typeface="Arial"/>
                <a:cs typeface="Arial"/>
              </a:rPr>
              <a:t>S </a:t>
            </a:r>
            <a:r>
              <a:rPr dirty="0" sz="500" spc="-5">
                <a:latin typeface="Arial"/>
                <a:cs typeface="Arial"/>
              </a:rPr>
              <a:t>et al. Twelve-month clinical and imaging outcomes of the uncaging coronary DynamX bioadaptor system, </a:t>
            </a:r>
            <a:r>
              <a:rPr dirty="0" sz="500" spc="-5" i="1">
                <a:latin typeface="Arial"/>
                <a:cs typeface="Arial"/>
              </a:rPr>
              <a:t>EuroIntervention 2020</a:t>
            </a:r>
            <a:r>
              <a:rPr dirty="0" sz="500" spc="-5">
                <a:latin typeface="Arial"/>
                <a:cs typeface="Arial"/>
              </a:rPr>
              <a:t>,</a:t>
            </a:r>
            <a:r>
              <a:rPr dirty="0" sz="500" spc="100">
                <a:latin typeface="Arial"/>
                <a:cs typeface="Arial"/>
              </a:rPr>
              <a:t> </a:t>
            </a:r>
            <a:r>
              <a:rPr dirty="0" sz="500" spc="-5" i="1">
                <a:latin typeface="Arial"/>
                <a:cs typeface="Arial"/>
              </a:rPr>
              <a:t>16</a:t>
            </a:r>
            <a:r>
              <a:rPr dirty="0" sz="500" spc="-5">
                <a:latin typeface="Arial"/>
                <a:cs typeface="Arial"/>
              </a:rPr>
              <a:t>(12);E974</a:t>
            </a:r>
            <a:endParaRPr sz="500">
              <a:latin typeface="Arial"/>
              <a:cs typeface="Arial"/>
            </a:endParaRPr>
          </a:p>
          <a:p>
            <a:pPr marL="82550" indent="-69850">
              <a:lnSpc>
                <a:spcPct val="100000"/>
              </a:lnSpc>
              <a:buAutoNum type="arabicPeriod"/>
              <a:tabLst>
                <a:tab pos="82550" algn="l"/>
              </a:tabLst>
            </a:pPr>
            <a:r>
              <a:rPr dirty="0" sz="500" spc="-5">
                <a:latin typeface="Arial"/>
                <a:cs typeface="Arial"/>
              </a:rPr>
              <a:t>Kwak </a:t>
            </a:r>
            <a:r>
              <a:rPr dirty="0" sz="500">
                <a:latin typeface="Arial"/>
                <a:cs typeface="Arial"/>
              </a:rPr>
              <a:t>BR </a:t>
            </a:r>
            <a:r>
              <a:rPr dirty="0" sz="500" spc="-5">
                <a:latin typeface="Arial"/>
                <a:cs typeface="Arial"/>
              </a:rPr>
              <a:t>et al. Biomechanical factors </a:t>
            </a:r>
            <a:r>
              <a:rPr dirty="0" sz="500">
                <a:latin typeface="Arial"/>
                <a:cs typeface="Arial"/>
              </a:rPr>
              <a:t>in </a:t>
            </a:r>
            <a:r>
              <a:rPr dirty="0" sz="500" spc="-5">
                <a:latin typeface="Arial"/>
                <a:cs typeface="Arial"/>
              </a:rPr>
              <a:t>atherosclerosis: mechanisms and clinical implications. European heart journal. 2014 Nov</a:t>
            </a:r>
            <a:r>
              <a:rPr dirty="0" sz="500" spc="90">
                <a:latin typeface="Arial"/>
                <a:cs typeface="Arial"/>
              </a:rPr>
              <a:t> </a:t>
            </a:r>
            <a:r>
              <a:rPr dirty="0" sz="500" spc="-5">
                <a:latin typeface="Arial"/>
                <a:cs typeface="Arial"/>
              </a:rPr>
              <a:t>14;35(43):3013-20.</a:t>
            </a:r>
            <a:endParaRPr sz="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8340" y="4141723"/>
            <a:ext cx="2596515" cy="40068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572135" marR="30480" indent="-534670">
              <a:lnSpc>
                <a:spcPct val="105000"/>
              </a:lnSpc>
              <a:spcBef>
                <a:spcPts val="25"/>
              </a:spcBef>
            </a:pPr>
            <a:r>
              <a:rPr dirty="0" sz="1200" spc="-15">
                <a:latin typeface="Calibri"/>
                <a:cs typeface="Calibri"/>
              </a:rPr>
              <a:t>Restore </a:t>
            </a:r>
            <a:r>
              <a:rPr dirty="0" sz="1200" spc="-5">
                <a:latin typeface="Calibri"/>
                <a:cs typeface="Calibri"/>
              </a:rPr>
              <a:t>flow and achieve high acute </a:t>
            </a:r>
            <a:r>
              <a:rPr dirty="0" sz="1200" spc="-10">
                <a:latin typeface="Calibri"/>
                <a:cs typeface="Calibri"/>
              </a:rPr>
              <a:t>gain  </a:t>
            </a:r>
            <a:r>
              <a:rPr dirty="0" sz="1200" spc="-5">
                <a:latin typeface="Calibri"/>
                <a:cs typeface="Calibri"/>
              </a:rPr>
              <a:t>and low residual %DS</a:t>
            </a:r>
            <a:r>
              <a:rPr dirty="0" baseline="27777" sz="1200" spc="-7">
                <a:latin typeface="Calibri"/>
                <a:cs typeface="Calibri"/>
              </a:rPr>
              <a:t>1,2</a:t>
            </a:r>
            <a:endParaRPr baseline="27777"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81544" y="4141723"/>
            <a:ext cx="2124710" cy="40068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441959" marR="30480" indent="-403860">
              <a:lnSpc>
                <a:spcPct val="105000"/>
              </a:lnSpc>
              <a:spcBef>
                <a:spcPts val="25"/>
              </a:spcBef>
            </a:pPr>
            <a:r>
              <a:rPr dirty="0" sz="1200" spc="-15">
                <a:latin typeface="Calibri"/>
                <a:cs typeface="Calibri"/>
              </a:rPr>
              <a:t>Restore </a:t>
            </a:r>
            <a:r>
              <a:rPr dirty="0" sz="1200" spc="-10">
                <a:latin typeface="Calibri"/>
                <a:cs typeface="Calibri"/>
              </a:rPr>
              <a:t>adaptive </a:t>
            </a:r>
            <a:r>
              <a:rPr dirty="0" sz="1200" spc="-5">
                <a:latin typeface="Calibri"/>
                <a:cs typeface="Calibri"/>
              </a:rPr>
              <a:t>remodeling and  </a:t>
            </a:r>
            <a:r>
              <a:rPr dirty="0" sz="1200" spc="-10">
                <a:latin typeface="Calibri"/>
                <a:cs typeface="Calibri"/>
              </a:rPr>
              <a:t>maintain </a:t>
            </a:r>
            <a:r>
              <a:rPr dirty="0" sz="1200" spc="-5">
                <a:latin typeface="Calibri"/>
                <a:cs typeface="Calibri"/>
              </a:rPr>
              <a:t>low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%DS</a:t>
            </a:r>
            <a:r>
              <a:rPr dirty="0" baseline="27777" sz="1200" spc="-7">
                <a:latin typeface="Calibri"/>
                <a:cs typeface="Calibri"/>
              </a:rPr>
              <a:t>1,2</a:t>
            </a:r>
            <a:endParaRPr baseline="27777"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40747" y="4141723"/>
            <a:ext cx="1993264" cy="40068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217804" marR="30480" indent="-180340">
              <a:lnSpc>
                <a:spcPct val="105000"/>
              </a:lnSpc>
              <a:spcBef>
                <a:spcPts val="25"/>
              </a:spcBef>
            </a:pPr>
            <a:r>
              <a:rPr dirty="0" sz="1200" spc="-15">
                <a:latin typeface="Calibri"/>
                <a:cs typeface="Calibri"/>
              </a:rPr>
              <a:t>Restore pulsatility, </a:t>
            </a:r>
            <a:r>
              <a:rPr dirty="0" sz="1200" spc="-5">
                <a:latin typeface="Calibri"/>
                <a:cs typeface="Calibri"/>
              </a:rPr>
              <a:t>compliance,  </a:t>
            </a:r>
            <a:r>
              <a:rPr dirty="0" sz="1200" spc="-10">
                <a:latin typeface="Calibri"/>
                <a:cs typeface="Calibri"/>
              </a:rPr>
              <a:t>adaptive </a:t>
            </a:r>
            <a:r>
              <a:rPr dirty="0" sz="1200" spc="-5">
                <a:latin typeface="Calibri"/>
                <a:cs typeface="Calibri"/>
              </a:rPr>
              <a:t>coronary flow</a:t>
            </a:r>
            <a:r>
              <a:rPr dirty="0" baseline="27777" sz="1200" spc="-7">
                <a:latin typeface="Calibri"/>
                <a:cs typeface="Calibri"/>
              </a:rPr>
              <a:t>1-4</a:t>
            </a:r>
            <a:endParaRPr baseline="27777" sz="12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126249" y="1593851"/>
            <a:ext cx="5605145" cy="409575"/>
          </a:xfrm>
          <a:custGeom>
            <a:avLst/>
            <a:gdLst/>
            <a:ahLst/>
            <a:cxnLst/>
            <a:rect l="l" t="t" r="r" b="b"/>
            <a:pathLst>
              <a:path w="5605145" h="409575">
                <a:moveTo>
                  <a:pt x="5400306" y="0"/>
                </a:moveTo>
                <a:lnTo>
                  <a:pt x="5400306" y="53223"/>
                </a:lnTo>
                <a:lnTo>
                  <a:pt x="0" y="53223"/>
                </a:lnTo>
                <a:lnTo>
                  <a:pt x="0" y="355732"/>
                </a:lnTo>
                <a:lnTo>
                  <a:pt x="5400306" y="355732"/>
                </a:lnTo>
                <a:lnTo>
                  <a:pt x="5400306" y="408955"/>
                </a:lnTo>
                <a:lnTo>
                  <a:pt x="5604779" y="204480"/>
                </a:lnTo>
                <a:lnTo>
                  <a:pt x="54003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126249" y="1593851"/>
            <a:ext cx="5605145" cy="409575"/>
          </a:xfrm>
          <a:custGeom>
            <a:avLst/>
            <a:gdLst/>
            <a:ahLst/>
            <a:cxnLst/>
            <a:rect l="l" t="t" r="r" b="b"/>
            <a:pathLst>
              <a:path w="5605145" h="409575">
                <a:moveTo>
                  <a:pt x="0" y="53222"/>
                </a:moveTo>
                <a:lnTo>
                  <a:pt x="5400306" y="53222"/>
                </a:lnTo>
                <a:lnTo>
                  <a:pt x="5400306" y="0"/>
                </a:lnTo>
                <a:lnTo>
                  <a:pt x="5604779" y="204480"/>
                </a:lnTo>
                <a:lnTo>
                  <a:pt x="5400306" y="408954"/>
                </a:lnTo>
                <a:lnTo>
                  <a:pt x="5400306" y="355731"/>
                </a:lnTo>
                <a:lnTo>
                  <a:pt x="0" y="355731"/>
                </a:lnTo>
                <a:lnTo>
                  <a:pt x="0" y="53222"/>
                </a:lnTo>
                <a:close/>
              </a:path>
            </a:pathLst>
          </a:custGeom>
          <a:ln w="25400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25087" y="1647380"/>
            <a:ext cx="2662555" cy="309880"/>
          </a:xfrm>
          <a:custGeom>
            <a:avLst/>
            <a:gdLst/>
            <a:ahLst/>
            <a:cxnLst/>
            <a:rect l="l" t="t" r="r" b="b"/>
            <a:pathLst>
              <a:path w="2662555" h="309880">
                <a:moveTo>
                  <a:pt x="0" y="0"/>
                </a:moveTo>
                <a:lnTo>
                  <a:pt x="2662416" y="0"/>
                </a:lnTo>
                <a:lnTo>
                  <a:pt x="2662416" y="309439"/>
                </a:lnTo>
                <a:lnTo>
                  <a:pt x="0" y="30943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25087" y="1647380"/>
            <a:ext cx="2662555" cy="309880"/>
          </a:xfrm>
          <a:custGeom>
            <a:avLst/>
            <a:gdLst/>
            <a:ahLst/>
            <a:cxnLst/>
            <a:rect l="l" t="t" r="r" b="b"/>
            <a:pathLst>
              <a:path w="2662555" h="309880">
                <a:moveTo>
                  <a:pt x="0" y="0"/>
                </a:moveTo>
                <a:lnTo>
                  <a:pt x="2662416" y="0"/>
                </a:lnTo>
                <a:lnTo>
                  <a:pt x="2662416" y="309439"/>
                </a:lnTo>
                <a:lnTo>
                  <a:pt x="0" y="309439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49389" y="1617894"/>
            <a:ext cx="454659" cy="361950"/>
          </a:xfrm>
          <a:custGeom>
            <a:avLst/>
            <a:gdLst/>
            <a:ahLst/>
            <a:cxnLst/>
            <a:rect l="l" t="t" r="r" b="b"/>
            <a:pathLst>
              <a:path w="454660" h="361950">
                <a:moveTo>
                  <a:pt x="454055" y="0"/>
                </a:moveTo>
                <a:lnTo>
                  <a:pt x="196818" y="0"/>
                </a:lnTo>
                <a:lnTo>
                  <a:pt x="0" y="361833"/>
                </a:lnTo>
                <a:lnTo>
                  <a:pt x="257237" y="361833"/>
                </a:lnTo>
                <a:lnTo>
                  <a:pt x="454055" y="0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49388" y="1607149"/>
            <a:ext cx="184150" cy="372745"/>
          </a:xfrm>
          <a:custGeom>
            <a:avLst/>
            <a:gdLst/>
            <a:ahLst/>
            <a:cxnLst/>
            <a:rect l="l" t="t" r="r" b="b"/>
            <a:pathLst>
              <a:path w="184150" h="372744">
                <a:moveTo>
                  <a:pt x="183736" y="0"/>
                </a:moveTo>
                <a:lnTo>
                  <a:pt x="0" y="372579"/>
                </a:lnTo>
              </a:path>
            </a:pathLst>
          </a:custGeom>
          <a:ln w="25400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215981" y="1617894"/>
            <a:ext cx="170815" cy="361950"/>
          </a:xfrm>
          <a:custGeom>
            <a:avLst/>
            <a:gdLst/>
            <a:ahLst/>
            <a:cxnLst/>
            <a:rect l="l" t="t" r="r" b="b"/>
            <a:pathLst>
              <a:path w="170814" h="361950">
                <a:moveTo>
                  <a:pt x="170795" y="0"/>
                </a:moveTo>
                <a:lnTo>
                  <a:pt x="0" y="361833"/>
                </a:lnTo>
              </a:path>
            </a:pathLst>
          </a:custGeom>
          <a:ln w="25400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215763" y="930147"/>
            <a:ext cx="6384925" cy="9950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84150">
              <a:lnSpc>
                <a:spcPts val="191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Bioadaptor (DynamX®, Elixir </a:t>
            </a:r>
            <a:r>
              <a:rPr dirty="0" sz="1600" spc="-10">
                <a:latin typeface="Calibri"/>
                <a:cs typeface="Calibri"/>
              </a:rPr>
              <a:t>Medical, </a:t>
            </a:r>
            <a:r>
              <a:rPr dirty="0" sz="1600" spc="-5">
                <a:latin typeface="Calibri"/>
                <a:cs typeface="Calibri"/>
              </a:rPr>
              <a:t>CA) is </a:t>
            </a:r>
            <a:r>
              <a:rPr dirty="0" sz="1600">
                <a:latin typeface="Calibri"/>
                <a:cs typeface="Calibri"/>
              </a:rPr>
              <a:t>a </a:t>
            </a:r>
            <a:r>
              <a:rPr dirty="0" sz="1600" spc="-5">
                <a:latin typeface="Calibri"/>
                <a:cs typeface="Calibri"/>
              </a:rPr>
              <a:t>novel technology designed</a:t>
            </a:r>
            <a:r>
              <a:rPr dirty="0" sz="1600" spc="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endParaRPr sz="1600">
              <a:latin typeface="Calibri"/>
              <a:cs typeface="Calibri"/>
            </a:endParaRPr>
          </a:p>
          <a:p>
            <a:pPr algn="ctr" marL="185420">
              <a:lnSpc>
                <a:spcPts val="1910"/>
              </a:lnSpc>
            </a:pPr>
            <a:r>
              <a:rPr dirty="0" sz="1600" spc="-10" i="1">
                <a:solidFill>
                  <a:srgbClr val="C00000"/>
                </a:solidFill>
                <a:latin typeface="Calibri"/>
                <a:cs typeface="Calibri"/>
              </a:rPr>
              <a:t>restore </a:t>
            </a:r>
            <a:r>
              <a:rPr dirty="0" sz="1600" spc="-5" i="1">
                <a:solidFill>
                  <a:srgbClr val="C00000"/>
                </a:solidFill>
                <a:latin typeface="Calibri"/>
                <a:cs typeface="Calibri"/>
              </a:rPr>
              <a:t>hemodynamic modulation </a:t>
            </a:r>
            <a:r>
              <a:rPr dirty="0" sz="1600" i="1">
                <a:solidFill>
                  <a:srgbClr val="C00000"/>
                </a:solidFill>
                <a:latin typeface="Calibri"/>
                <a:cs typeface="Calibri"/>
              </a:rPr>
              <a:t>of the</a:t>
            </a:r>
            <a:r>
              <a:rPr dirty="0" sz="1600" spc="1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5" i="1">
                <a:solidFill>
                  <a:srgbClr val="C00000"/>
                </a:solidFill>
                <a:latin typeface="Calibri"/>
                <a:cs typeface="Calibri"/>
              </a:rPr>
              <a:t>vessel</a:t>
            </a:r>
            <a:r>
              <a:rPr dirty="0" sz="1600" spc="-5" i="1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4083050" algn="l"/>
              </a:tabLst>
            </a:pPr>
            <a:r>
              <a:rPr dirty="0" sz="1600" b="1">
                <a:latin typeface="Calibri"/>
                <a:cs typeface="Calibri"/>
              </a:rPr>
              <a:t>0 – 6 </a:t>
            </a:r>
            <a:r>
              <a:rPr dirty="0" sz="1600" spc="-5" b="1">
                <a:latin typeface="Calibri"/>
                <a:cs typeface="Calibri"/>
              </a:rPr>
              <a:t>months	</a:t>
            </a:r>
            <a:r>
              <a:rPr dirty="0" baseline="3472" sz="2400" spc="-15" b="1">
                <a:latin typeface="Calibri"/>
                <a:cs typeface="Calibri"/>
              </a:rPr>
              <a:t>after </a:t>
            </a:r>
            <a:r>
              <a:rPr dirty="0" baseline="3472" sz="2400" b="1">
                <a:latin typeface="Calibri"/>
                <a:cs typeface="Calibri"/>
              </a:rPr>
              <a:t>6</a:t>
            </a:r>
            <a:r>
              <a:rPr dirty="0" baseline="3472" sz="2400" spc="15" b="1">
                <a:latin typeface="Calibri"/>
                <a:cs typeface="Calibri"/>
              </a:rPr>
              <a:t> </a:t>
            </a:r>
            <a:r>
              <a:rPr dirty="0" baseline="3472" sz="2400" spc="-7" b="1">
                <a:latin typeface="Calibri"/>
                <a:cs typeface="Calibri"/>
              </a:rPr>
              <a:t>months</a:t>
            </a:r>
            <a:endParaRPr baseline="3472" sz="24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403444" y="2221749"/>
            <a:ext cx="2339790" cy="12043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165975" y="211641"/>
            <a:ext cx="845051" cy="5930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46963"/>
            <a:ext cx="489267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INFINITY-SWEDEHEART </a:t>
            </a:r>
            <a:r>
              <a:rPr dirty="0" spc="-5"/>
              <a:t>RCT</a:t>
            </a:r>
            <a:r>
              <a:rPr dirty="0" spc="-20"/>
              <a:t> </a:t>
            </a:r>
            <a:r>
              <a:rPr dirty="0" spc="-5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7952" y="1080515"/>
            <a:ext cx="5071110" cy="326072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256540" marR="68580" indent="-180975">
              <a:lnSpc>
                <a:spcPct val="101000"/>
              </a:lnSpc>
              <a:spcBef>
                <a:spcPts val="80"/>
              </a:spcBef>
              <a:buClr>
                <a:srgbClr val="C00000"/>
              </a:buClr>
              <a:buFont typeface="Arial"/>
              <a:buChar char="•"/>
              <a:tabLst>
                <a:tab pos="257175" algn="l"/>
              </a:tabLst>
            </a:pPr>
            <a:r>
              <a:rPr dirty="0" sz="1400" spc="-5">
                <a:latin typeface="Calibri"/>
                <a:cs typeface="Calibri"/>
              </a:rPr>
              <a:t>Prior </a:t>
            </a:r>
            <a:r>
              <a:rPr dirty="0" sz="1400" spc="-10">
                <a:latin typeface="Calibri"/>
                <a:cs typeface="Calibri"/>
              </a:rPr>
              <a:t>BIOADAPTOR </a:t>
            </a:r>
            <a:r>
              <a:rPr dirty="0" sz="1400" spc="-5">
                <a:latin typeface="Calibri"/>
                <a:cs typeface="Calibri"/>
              </a:rPr>
              <a:t>RCT (DynamX </a:t>
            </a:r>
            <a:r>
              <a:rPr dirty="0" sz="1400" spc="-10">
                <a:latin typeface="Calibri"/>
                <a:cs typeface="Calibri"/>
              </a:rPr>
              <a:t>versus </a:t>
            </a:r>
            <a:r>
              <a:rPr dirty="0" sz="1400" spc="-5">
                <a:latin typeface="Calibri"/>
                <a:cs typeface="Calibri"/>
              </a:rPr>
              <a:t>Resolute Onyx, N=445)  </a:t>
            </a:r>
            <a:r>
              <a:rPr dirty="0" sz="1400" spc="-10">
                <a:latin typeface="Calibri"/>
                <a:cs typeface="Calibri"/>
              </a:rPr>
              <a:t>demonstrated safety </a:t>
            </a:r>
            <a:r>
              <a:rPr dirty="0" sz="1400">
                <a:latin typeface="Calibri"/>
                <a:cs typeface="Calibri"/>
              </a:rPr>
              <a:t>and </a:t>
            </a:r>
            <a:r>
              <a:rPr dirty="0" sz="1400" spc="-10">
                <a:latin typeface="Calibri"/>
                <a:cs typeface="Calibri"/>
              </a:rPr>
              <a:t>efficacy </a:t>
            </a:r>
            <a:r>
              <a:rPr dirty="0" sz="1400" spc="-5">
                <a:latin typeface="Calibri"/>
                <a:cs typeface="Calibri"/>
              </a:rPr>
              <a:t>of DynamX </a:t>
            </a:r>
            <a:r>
              <a:rPr dirty="0" sz="1400" spc="-15">
                <a:latin typeface="Calibri"/>
                <a:cs typeface="Calibri"/>
              </a:rPr>
              <a:t>bioadaptor, </a:t>
            </a:r>
            <a:r>
              <a:rPr dirty="0" sz="1400">
                <a:latin typeface="Calibri"/>
                <a:cs typeface="Calibri"/>
              </a:rPr>
              <a:t>and  </a:t>
            </a:r>
            <a:r>
              <a:rPr dirty="0" sz="1400" spc="-10">
                <a:latin typeface="Calibri"/>
                <a:cs typeface="Calibri"/>
              </a:rPr>
              <a:t>confirmed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mechanism of action,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observed reduction </a:t>
            </a:r>
            <a:r>
              <a:rPr dirty="0" sz="1400">
                <a:latin typeface="Calibri"/>
                <a:cs typeface="Calibri"/>
              </a:rPr>
              <a:t>and  </a:t>
            </a:r>
            <a:r>
              <a:rPr dirty="0" sz="1400" spc="-5">
                <a:latin typeface="Calibri"/>
                <a:cs typeface="Calibri"/>
              </a:rPr>
              <a:t>plateauing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40">
                <a:latin typeface="Calibri"/>
                <a:cs typeface="Calibri"/>
              </a:rPr>
              <a:t>TLF, </a:t>
            </a:r>
            <a:r>
              <a:rPr dirty="0" sz="1400">
                <a:latin typeface="Calibri"/>
                <a:cs typeface="Calibri"/>
              </a:rPr>
              <a:t>TVF </a:t>
            </a:r>
            <a:r>
              <a:rPr dirty="0" sz="1400" spc="-5">
                <a:latin typeface="Calibri"/>
                <a:cs typeface="Calibri"/>
              </a:rPr>
              <a:t>through </a:t>
            </a: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years.</a:t>
            </a:r>
            <a:r>
              <a:rPr dirty="0" baseline="24691" sz="1350" spc="-7">
                <a:latin typeface="Calibri"/>
                <a:cs typeface="Calibri"/>
              </a:rPr>
              <a:t>1-2</a:t>
            </a:r>
            <a:endParaRPr baseline="24691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2250">
              <a:latin typeface="Calibri"/>
              <a:cs typeface="Calibri"/>
            </a:endParaRPr>
          </a:p>
          <a:p>
            <a:pPr marL="247015" indent="-181610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247650" algn="l"/>
              </a:tabLst>
            </a:pPr>
            <a:r>
              <a:rPr dirty="0" sz="1600" spc="-10" b="1">
                <a:latin typeface="Calibri"/>
                <a:cs typeface="Calibri"/>
              </a:rPr>
              <a:t>INFINITY-SWEDEHEART was </a:t>
            </a:r>
            <a:r>
              <a:rPr dirty="0" sz="1600" spc="-5" b="1">
                <a:latin typeface="Calibri"/>
                <a:cs typeface="Calibri"/>
              </a:rPr>
              <a:t>designed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to: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1900">
              <a:latin typeface="Calibri"/>
              <a:cs typeface="Calibri"/>
            </a:endParaRPr>
          </a:p>
          <a:p>
            <a:pPr lvl="1" marL="513715" marR="556260" indent="-179705">
              <a:lnSpc>
                <a:spcPct val="102200"/>
              </a:lnSpc>
              <a:spcBef>
                <a:spcPts val="5"/>
              </a:spcBef>
              <a:buClr>
                <a:srgbClr val="AE1022"/>
              </a:buClr>
              <a:buFont typeface="Arial"/>
              <a:buChar char="•"/>
              <a:tabLst>
                <a:tab pos="514350" algn="l"/>
              </a:tabLst>
            </a:pPr>
            <a:r>
              <a:rPr dirty="0" sz="1200" spc="-15" b="1">
                <a:latin typeface="Calibri"/>
                <a:cs typeface="Calibri"/>
              </a:rPr>
              <a:t>Evaluate </a:t>
            </a:r>
            <a:r>
              <a:rPr dirty="0" sz="1200" b="1">
                <a:latin typeface="Calibri"/>
                <a:cs typeface="Calibri"/>
              </a:rPr>
              <a:t>the </a:t>
            </a:r>
            <a:r>
              <a:rPr dirty="0" sz="1200" spc="-15" b="1">
                <a:latin typeface="Calibri"/>
                <a:cs typeface="Calibri"/>
              </a:rPr>
              <a:t>safety </a:t>
            </a:r>
            <a:r>
              <a:rPr dirty="0" sz="1200" b="1">
                <a:latin typeface="Calibri"/>
                <a:cs typeface="Calibri"/>
              </a:rPr>
              <a:t>and </a:t>
            </a:r>
            <a:r>
              <a:rPr dirty="0" sz="1200" spc="-10" b="1">
                <a:latin typeface="Calibri"/>
                <a:cs typeface="Calibri"/>
              </a:rPr>
              <a:t>efficacy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5">
                <a:latin typeface="Calibri"/>
                <a:cs typeface="Calibri"/>
              </a:rPr>
              <a:t>the DynamX bioadaptor  compared </a:t>
            </a:r>
            <a:r>
              <a:rPr dirty="0" sz="1200" spc="-10">
                <a:latin typeface="Calibri"/>
                <a:cs typeface="Calibri"/>
              </a:rPr>
              <a:t>to </a:t>
            </a:r>
            <a:r>
              <a:rPr dirty="0" sz="1200" spc="-5">
                <a:latin typeface="Calibri"/>
                <a:cs typeface="Calibri"/>
              </a:rPr>
              <a:t>the </a:t>
            </a:r>
            <a:r>
              <a:rPr dirty="0" sz="1200" spc="-10">
                <a:latin typeface="Calibri"/>
                <a:cs typeface="Calibri"/>
              </a:rPr>
              <a:t>Resolute Onyx </a:t>
            </a:r>
            <a:r>
              <a:rPr dirty="0" sz="1200" b="1">
                <a:latin typeface="Calibri"/>
                <a:cs typeface="Calibri"/>
              </a:rPr>
              <a:t>in a </a:t>
            </a:r>
            <a:r>
              <a:rPr dirty="0" sz="1200" spc="-10" b="1">
                <a:latin typeface="Calibri"/>
                <a:cs typeface="Calibri"/>
              </a:rPr>
              <a:t>large </a:t>
            </a:r>
            <a:r>
              <a:rPr dirty="0" sz="1200" spc="-5" b="1">
                <a:latin typeface="Calibri"/>
                <a:cs typeface="Calibri"/>
              </a:rPr>
              <a:t>multi-center RCT </a:t>
            </a:r>
            <a:r>
              <a:rPr dirty="0" sz="1200" b="1">
                <a:latin typeface="Calibri"/>
                <a:cs typeface="Calibri"/>
              </a:rPr>
              <a:t>in a  </a:t>
            </a:r>
            <a:r>
              <a:rPr dirty="0" sz="1200" spc="-5" b="1">
                <a:latin typeface="Calibri"/>
                <a:cs typeface="Calibri"/>
              </a:rPr>
              <a:t>broad patient population </a:t>
            </a:r>
            <a:r>
              <a:rPr dirty="0" sz="1200" spc="-10">
                <a:latin typeface="Calibri"/>
                <a:cs typeface="Calibri"/>
              </a:rPr>
              <a:t>representative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10">
                <a:latin typeface="Calibri"/>
                <a:cs typeface="Calibri"/>
              </a:rPr>
              <a:t>every </a:t>
            </a:r>
            <a:r>
              <a:rPr dirty="0" sz="1200" spc="-15">
                <a:latin typeface="Calibri"/>
                <a:cs typeface="Calibri"/>
              </a:rPr>
              <a:t>day </a:t>
            </a:r>
            <a:r>
              <a:rPr dirty="0" sz="1200" spc="-5">
                <a:latin typeface="Calibri"/>
                <a:cs typeface="Calibri"/>
              </a:rPr>
              <a:t>clinical  practice, </a:t>
            </a:r>
            <a:r>
              <a:rPr dirty="0" sz="1200" spc="-10">
                <a:latin typeface="Calibri"/>
                <a:cs typeface="Calibri"/>
              </a:rPr>
              <a:t>including patients </a:t>
            </a:r>
            <a:r>
              <a:rPr dirty="0" sz="1200" spc="-5">
                <a:latin typeface="Calibri"/>
                <a:cs typeface="Calibri"/>
              </a:rPr>
              <a:t>with Acute </a:t>
            </a:r>
            <a:r>
              <a:rPr dirty="0" sz="1200" spc="-10">
                <a:latin typeface="Calibri"/>
                <a:cs typeface="Calibri"/>
              </a:rPr>
              <a:t>Coronary Syndrome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(ACS)</a:t>
            </a:r>
            <a:endParaRPr sz="12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AE1022"/>
              </a:buClr>
              <a:buFont typeface="Arial"/>
              <a:buChar char="•"/>
            </a:pPr>
            <a:endParaRPr sz="1150">
              <a:latin typeface="Calibri"/>
              <a:cs typeface="Calibri"/>
            </a:endParaRPr>
          </a:p>
          <a:p>
            <a:pPr lvl="1" marL="513715" marR="623570" indent="-179705">
              <a:lnSpc>
                <a:spcPct val="100000"/>
              </a:lnSpc>
              <a:spcBef>
                <a:spcPts val="5"/>
              </a:spcBef>
              <a:buClr>
                <a:srgbClr val="AE1022"/>
              </a:buClr>
              <a:buFont typeface="Arial"/>
              <a:buChar char="•"/>
              <a:tabLst>
                <a:tab pos="514350" algn="l"/>
              </a:tabLst>
            </a:pPr>
            <a:r>
              <a:rPr dirty="0" sz="1200" spc="-15" b="1">
                <a:latin typeface="Calibri"/>
                <a:cs typeface="Calibri"/>
              </a:rPr>
              <a:t>Evaluate </a:t>
            </a:r>
            <a:r>
              <a:rPr dirty="0" sz="1200" b="1">
                <a:latin typeface="Calibri"/>
                <a:cs typeface="Calibri"/>
              </a:rPr>
              <a:t>the </a:t>
            </a:r>
            <a:r>
              <a:rPr dirty="0" sz="1200" spc="-10" b="1">
                <a:latin typeface="Calibri"/>
                <a:cs typeface="Calibri"/>
              </a:rPr>
              <a:t>effect </a:t>
            </a:r>
            <a:r>
              <a:rPr dirty="0" sz="1200" b="1">
                <a:latin typeface="Calibri"/>
                <a:cs typeface="Calibri"/>
              </a:rPr>
              <a:t>of the </a:t>
            </a:r>
            <a:r>
              <a:rPr dirty="0" sz="1200" spc="-5" b="1">
                <a:latin typeface="Calibri"/>
                <a:cs typeface="Calibri"/>
              </a:rPr>
              <a:t>mechanism </a:t>
            </a:r>
            <a:r>
              <a:rPr dirty="0" sz="1200" b="1">
                <a:latin typeface="Calibri"/>
                <a:cs typeface="Calibri"/>
              </a:rPr>
              <a:t>of </a:t>
            </a:r>
            <a:r>
              <a:rPr dirty="0" sz="1200" spc="-5" b="1">
                <a:latin typeface="Calibri"/>
                <a:cs typeface="Calibri"/>
              </a:rPr>
              <a:t>action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10">
                <a:latin typeface="Calibri"/>
                <a:cs typeface="Calibri"/>
              </a:rPr>
              <a:t>restoring  </a:t>
            </a:r>
            <a:r>
              <a:rPr dirty="0" sz="1200" spc="-5">
                <a:latin typeface="Calibri"/>
                <a:cs typeface="Calibri"/>
              </a:rPr>
              <a:t>hemodynamic modulation </a:t>
            </a:r>
            <a:r>
              <a:rPr dirty="0" sz="1200" b="1">
                <a:latin typeface="Calibri"/>
                <a:cs typeface="Calibri"/>
              </a:rPr>
              <a:t>in a </a:t>
            </a:r>
            <a:r>
              <a:rPr dirty="0" sz="1200" spc="-5" b="1">
                <a:latin typeface="Calibri"/>
                <a:cs typeface="Calibri"/>
              </a:rPr>
              <a:t>pre-specified landmark analysis  </a:t>
            </a:r>
            <a:r>
              <a:rPr dirty="0" sz="1200" spc="-10" b="1">
                <a:latin typeface="Calibri"/>
                <a:cs typeface="Calibri"/>
              </a:rPr>
              <a:t>at </a:t>
            </a:r>
            <a:r>
              <a:rPr dirty="0" sz="1200" b="1">
                <a:latin typeface="Calibri"/>
                <a:cs typeface="Calibri"/>
              </a:rPr>
              <a:t>6 </a:t>
            </a:r>
            <a:r>
              <a:rPr dirty="0" sz="1200" spc="-5" b="1">
                <a:latin typeface="Calibri"/>
                <a:cs typeface="Calibri"/>
              </a:rPr>
              <a:t>months and </a:t>
            </a:r>
            <a:r>
              <a:rPr dirty="0" sz="1200" spc="-10" b="1">
                <a:latin typeface="Calibri"/>
                <a:cs typeface="Calibri"/>
              </a:rPr>
              <a:t>thereafter</a:t>
            </a:r>
            <a:r>
              <a:rPr dirty="0" sz="1200" spc="-10">
                <a:latin typeface="Calibri"/>
                <a:cs typeface="Calibri"/>
              </a:rPr>
              <a:t>, powered for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superiority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36096" y="2973009"/>
            <a:ext cx="3410263" cy="15910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700964" y="747993"/>
            <a:ext cx="2880526" cy="19442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640552" y="515619"/>
            <a:ext cx="13360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latin typeface="Calibri"/>
                <a:cs typeface="Calibri"/>
              </a:rPr>
              <a:t>BIOADAPTOR RCT</a:t>
            </a:r>
            <a:r>
              <a:rPr dirty="0" sz="1000" spc="-5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2-Year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32902" y="190356"/>
            <a:ext cx="845050" cy="5930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551574" y="4839208"/>
            <a:ext cx="4319270" cy="233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ts val="815"/>
              </a:lnSpc>
              <a:spcBef>
                <a:spcPts val="10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dirty="0" sz="700" spc="-5">
                <a:latin typeface="Arial"/>
                <a:cs typeface="Arial"/>
              </a:rPr>
              <a:t>Saito </a:t>
            </a:r>
            <a:r>
              <a:rPr dirty="0" sz="700">
                <a:latin typeface="Arial"/>
                <a:cs typeface="Arial"/>
              </a:rPr>
              <a:t>S </a:t>
            </a:r>
            <a:r>
              <a:rPr dirty="0" sz="700" spc="-5">
                <a:latin typeface="Arial"/>
                <a:cs typeface="Arial"/>
              </a:rPr>
              <a:t>et al. 12-Months Outcomes BIODAPTOR-RCT. The Lancet </a:t>
            </a:r>
            <a:r>
              <a:rPr dirty="0" sz="700" spc="-10">
                <a:latin typeface="Arial"/>
                <a:cs typeface="Arial"/>
              </a:rPr>
              <a:t>eClinicalMedicine.</a:t>
            </a:r>
            <a:r>
              <a:rPr dirty="0" sz="700" spc="10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2023;65:102304.</a:t>
            </a:r>
            <a:endParaRPr sz="700">
              <a:latin typeface="Arial"/>
              <a:cs typeface="Arial"/>
            </a:endParaRPr>
          </a:p>
          <a:p>
            <a:pPr marL="241300" indent="-228600">
              <a:lnSpc>
                <a:spcPts val="815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dirty="0" sz="700" spc="-5">
                <a:latin typeface="Arial"/>
                <a:cs typeface="Arial"/>
              </a:rPr>
              <a:t>Saito S. BIOADAPTOR-RCT 24-month </a:t>
            </a:r>
            <a:r>
              <a:rPr dirty="0" sz="700" spc="-10">
                <a:latin typeface="Arial"/>
                <a:cs typeface="Arial"/>
              </a:rPr>
              <a:t>Clinical </a:t>
            </a:r>
            <a:r>
              <a:rPr dirty="0" sz="700" spc="-5">
                <a:latin typeface="Arial"/>
                <a:cs typeface="Arial"/>
              </a:rPr>
              <a:t>Outcomes. EuroPCR</a:t>
            </a:r>
            <a:r>
              <a:rPr dirty="0" sz="700" spc="70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2024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933211" y="1923677"/>
            <a:ext cx="648335" cy="288290"/>
          </a:xfrm>
          <a:custGeom>
            <a:avLst/>
            <a:gdLst/>
            <a:ahLst/>
            <a:cxnLst/>
            <a:rect l="l" t="t" r="r" b="b"/>
            <a:pathLst>
              <a:path w="648334" h="288289">
                <a:moveTo>
                  <a:pt x="0" y="144016"/>
                </a:moveTo>
                <a:lnTo>
                  <a:pt x="25472" y="87958"/>
                </a:lnTo>
                <a:lnTo>
                  <a:pt x="55357" y="63495"/>
                </a:lnTo>
                <a:lnTo>
                  <a:pt x="94938" y="42181"/>
                </a:lnTo>
                <a:lnTo>
                  <a:pt x="142910" y="24595"/>
                </a:lnTo>
                <a:lnTo>
                  <a:pt x="197969" y="11317"/>
                </a:lnTo>
                <a:lnTo>
                  <a:pt x="258814" y="2925"/>
                </a:lnTo>
                <a:lnTo>
                  <a:pt x="324139" y="0"/>
                </a:lnTo>
                <a:lnTo>
                  <a:pt x="389464" y="2925"/>
                </a:lnTo>
                <a:lnTo>
                  <a:pt x="450309" y="11317"/>
                </a:lnTo>
                <a:lnTo>
                  <a:pt x="505368" y="24595"/>
                </a:lnTo>
                <a:lnTo>
                  <a:pt x="553340" y="42181"/>
                </a:lnTo>
                <a:lnTo>
                  <a:pt x="592921" y="63495"/>
                </a:lnTo>
                <a:lnTo>
                  <a:pt x="622806" y="87958"/>
                </a:lnTo>
                <a:lnTo>
                  <a:pt x="648279" y="144016"/>
                </a:lnTo>
                <a:lnTo>
                  <a:pt x="641693" y="173040"/>
                </a:lnTo>
                <a:lnTo>
                  <a:pt x="592921" y="224536"/>
                </a:lnTo>
                <a:lnTo>
                  <a:pt x="553340" y="245850"/>
                </a:lnTo>
                <a:lnTo>
                  <a:pt x="505368" y="263436"/>
                </a:lnTo>
                <a:lnTo>
                  <a:pt x="450309" y="276714"/>
                </a:lnTo>
                <a:lnTo>
                  <a:pt x="389464" y="285106"/>
                </a:lnTo>
                <a:lnTo>
                  <a:pt x="324139" y="288032"/>
                </a:lnTo>
                <a:lnTo>
                  <a:pt x="258814" y="285106"/>
                </a:lnTo>
                <a:lnTo>
                  <a:pt x="197969" y="276714"/>
                </a:lnTo>
                <a:lnTo>
                  <a:pt x="142910" y="263436"/>
                </a:lnTo>
                <a:lnTo>
                  <a:pt x="94938" y="245850"/>
                </a:lnTo>
                <a:lnTo>
                  <a:pt x="55357" y="224536"/>
                </a:lnTo>
                <a:lnTo>
                  <a:pt x="25472" y="200073"/>
                </a:lnTo>
                <a:lnTo>
                  <a:pt x="0" y="144016"/>
                </a:lnTo>
                <a:close/>
              </a:path>
            </a:pathLst>
          </a:custGeom>
          <a:ln w="25400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59" y="319532"/>
            <a:ext cx="77724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Primary </a:t>
            </a:r>
            <a:r>
              <a:rPr dirty="0" spc="-10"/>
              <a:t>Non-Inferiority Endpoint </a:t>
            </a:r>
            <a:r>
              <a:rPr dirty="0" spc="-5"/>
              <a:t>Met </a:t>
            </a:r>
            <a:r>
              <a:rPr dirty="0"/>
              <a:t>– </a:t>
            </a:r>
            <a:r>
              <a:rPr dirty="0" spc="-55"/>
              <a:t>TLF, </a:t>
            </a:r>
            <a:r>
              <a:rPr dirty="0"/>
              <a:t>and </a:t>
            </a:r>
            <a:r>
              <a:rPr dirty="0" spc="-15"/>
              <a:t>ST </a:t>
            </a:r>
            <a:r>
              <a:rPr dirty="0" spc="-10"/>
              <a:t>at </a:t>
            </a:r>
            <a:r>
              <a:rPr dirty="0" spc="-5"/>
              <a:t>12</a:t>
            </a:r>
            <a:r>
              <a:rPr dirty="0" spc="70"/>
              <a:t> </a:t>
            </a:r>
            <a:r>
              <a:rPr dirty="0" spc="-5"/>
              <a:t>Mos</a:t>
            </a:r>
          </a:p>
        </p:txBody>
      </p:sp>
      <p:sp>
        <p:nvSpPr>
          <p:cNvPr id="3" name="object 3"/>
          <p:cNvSpPr/>
          <p:nvPr/>
        </p:nvSpPr>
        <p:spPr>
          <a:xfrm>
            <a:off x="2627783" y="933443"/>
            <a:ext cx="155575" cy="137160"/>
          </a:xfrm>
          <a:custGeom>
            <a:avLst/>
            <a:gdLst/>
            <a:ahLst/>
            <a:cxnLst/>
            <a:rect l="l" t="t" r="r" b="b"/>
            <a:pathLst>
              <a:path w="155575" h="137159">
                <a:moveTo>
                  <a:pt x="0" y="0"/>
                </a:moveTo>
                <a:lnTo>
                  <a:pt x="155333" y="0"/>
                </a:lnTo>
                <a:lnTo>
                  <a:pt x="155333" y="136965"/>
                </a:lnTo>
                <a:lnTo>
                  <a:pt x="0" y="136965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851576" y="886459"/>
            <a:ext cx="3790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60600" algn="l"/>
              </a:tabLst>
            </a:pPr>
            <a:r>
              <a:rPr dirty="0" sz="1200" spc="-5">
                <a:latin typeface="Calibri"/>
                <a:cs typeface="Calibri"/>
              </a:rPr>
              <a:t>DynamX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bioadaptor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(n=1,189)	</a:t>
            </a:r>
            <a:r>
              <a:rPr dirty="0" sz="1200" spc="-10">
                <a:latin typeface="Calibri"/>
                <a:cs typeface="Calibri"/>
              </a:rPr>
              <a:t>Resolute Onyx</a:t>
            </a:r>
            <a:r>
              <a:rPr dirty="0" sz="1200" spc="-5">
                <a:latin typeface="Calibri"/>
                <a:cs typeface="Calibri"/>
              </a:rPr>
              <a:t> (n=1,192)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70202" y="933443"/>
            <a:ext cx="155575" cy="137160"/>
          </a:xfrm>
          <a:custGeom>
            <a:avLst/>
            <a:gdLst/>
            <a:ahLst/>
            <a:cxnLst/>
            <a:rect l="l" t="t" r="r" b="b"/>
            <a:pathLst>
              <a:path w="155575" h="137159">
                <a:moveTo>
                  <a:pt x="0" y="0"/>
                </a:moveTo>
                <a:lnTo>
                  <a:pt x="155333" y="0"/>
                </a:lnTo>
                <a:lnTo>
                  <a:pt x="155333" y="136965"/>
                </a:lnTo>
                <a:lnTo>
                  <a:pt x="0" y="136965"/>
                </a:lnTo>
                <a:lnTo>
                  <a:pt x="0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32103" y="3127248"/>
            <a:ext cx="558165" cy="829310"/>
          </a:xfrm>
          <a:custGeom>
            <a:avLst/>
            <a:gdLst/>
            <a:ahLst/>
            <a:cxnLst/>
            <a:rect l="l" t="t" r="r" b="b"/>
            <a:pathLst>
              <a:path w="558165" h="829310">
                <a:moveTo>
                  <a:pt x="557784" y="0"/>
                </a:moveTo>
                <a:lnTo>
                  <a:pt x="0" y="0"/>
                </a:lnTo>
                <a:lnTo>
                  <a:pt x="0" y="829122"/>
                </a:lnTo>
                <a:lnTo>
                  <a:pt x="557784" y="829122"/>
                </a:lnTo>
                <a:lnTo>
                  <a:pt x="557784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49423" y="3749040"/>
            <a:ext cx="554990" cy="207645"/>
          </a:xfrm>
          <a:custGeom>
            <a:avLst/>
            <a:gdLst/>
            <a:ahLst/>
            <a:cxnLst/>
            <a:rect l="l" t="t" r="r" b="b"/>
            <a:pathLst>
              <a:path w="554989" h="207645">
                <a:moveTo>
                  <a:pt x="554736" y="0"/>
                </a:moveTo>
                <a:lnTo>
                  <a:pt x="0" y="0"/>
                </a:lnTo>
                <a:lnTo>
                  <a:pt x="0" y="207330"/>
                </a:lnTo>
                <a:lnTo>
                  <a:pt x="554736" y="207330"/>
                </a:lnTo>
                <a:lnTo>
                  <a:pt x="554736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66744" y="3508247"/>
            <a:ext cx="554990" cy="448309"/>
          </a:xfrm>
          <a:custGeom>
            <a:avLst/>
            <a:gdLst/>
            <a:ahLst/>
            <a:cxnLst/>
            <a:rect l="l" t="t" r="r" b="b"/>
            <a:pathLst>
              <a:path w="554989" h="448310">
                <a:moveTo>
                  <a:pt x="554735" y="0"/>
                </a:moveTo>
                <a:lnTo>
                  <a:pt x="0" y="0"/>
                </a:lnTo>
                <a:lnTo>
                  <a:pt x="0" y="448122"/>
                </a:lnTo>
                <a:lnTo>
                  <a:pt x="554735" y="448122"/>
                </a:lnTo>
                <a:lnTo>
                  <a:pt x="554735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081015" y="3508247"/>
            <a:ext cx="558165" cy="448309"/>
          </a:xfrm>
          <a:custGeom>
            <a:avLst/>
            <a:gdLst/>
            <a:ahLst/>
            <a:cxnLst/>
            <a:rect l="l" t="t" r="r" b="b"/>
            <a:pathLst>
              <a:path w="558164" h="448310">
                <a:moveTo>
                  <a:pt x="557784" y="0"/>
                </a:moveTo>
                <a:lnTo>
                  <a:pt x="0" y="0"/>
                </a:lnTo>
                <a:lnTo>
                  <a:pt x="0" y="448122"/>
                </a:lnTo>
                <a:lnTo>
                  <a:pt x="557784" y="448122"/>
                </a:lnTo>
                <a:lnTo>
                  <a:pt x="557784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59991" y="2977895"/>
            <a:ext cx="558165" cy="978535"/>
          </a:xfrm>
          <a:custGeom>
            <a:avLst/>
            <a:gdLst/>
            <a:ahLst/>
            <a:cxnLst/>
            <a:rect l="l" t="t" r="r" b="b"/>
            <a:pathLst>
              <a:path w="558164" h="978535">
                <a:moveTo>
                  <a:pt x="557784" y="0"/>
                </a:moveTo>
                <a:lnTo>
                  <a:pt x="0" y="0"/>
                </a:lnTo>
                <a:lnTo>
                  <a:pt x="0" y="978474"/>
                </a:lnTo>
                <a:lnTo>
                  <a:pt x="557784" y="978474"/>
                </a:lnTo>
                <a:lnTo>
                  <a:pt x="557784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77311" y="3779520"/>
            <a:ext cx="554990" cy="177165"/>
          </a:xfrm>
          <a:custGeom>
            <a:avLst/>
            <a:gdLst/>
            <a:ahLst/>
            <a:cxnLst/>
            <a:rect l="l" t="t" r="r" b="b"/>
            <a:pathLst>
              <a:path w="554989" h="177164">
                <a:moveTo>
                  <a:pt x="554736" y="0"/>
                </a:moveTo>
                <a:lnTo>
                  <a:pt x="0" y="0"/>
                </a:lnTo>
                <a:lnTo>
                  <a:pt x="0" y="176850"/>
                </a:lnTo>
                <a:lnTo>
                  <a:pt x="554736" y="176850"/>
                </a:lnTo>
                <a:lnTo>
                  <a:pt x="554736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94632" y="3419855"/>
            <a:ext cx="554990" cy="536575"/>
          </a:xfrm>
          <a:custGeom>
            <a:avLst/>
            <a:gdLst/>
            <a:ahLst/>
            <a:cxnLst/>
            <a:rect l="l" t="t" r="r" b="b"/>
            <a:pathLst>
              <a:path w="554989" h="536575">
                <a:moveTo>
                  <a:pt x="554735" y="0"/>
                </a:moveTo>
                <a:lnTo>
                  <a:pt x="0" y="0"/>
                </a:lnTo>
                <a:lnTo>
                  <a:pt x="0" y="536514"/>
                </a:lnTo>
                <a:lnTo>
                  <a:pt x="554735" y="536514"/>
                </a:lnTo>
                <a:lnTo>
                  <a:pt x="554735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708903" y="3212592"/>
            <a:ext cx="558165" cy="744220"/>
          </a:xfrm>
          <a:custGeom>
            <a:avLst/>
            <a:gdLst/>
            <a:ahLst/>
            <a:cxnLst/>
            <a:rect l="l" t="t" r="r" b="b"/>
            <a:pathLst>
              <a:path w="558164" h="744220">
                <a:moveTo>
                  <a:pt x="557784" y="0"/>
                </a:moveTo>
                <a:lnTo>
                  <a:pt x="0" y="0"/>
                </a:lnTo>
                <a:lnTo>
                  <a:pt x="0" y="743778"/>
                </a:lnTo>
                <a:lnTo>
                  <a:pt x="557784" y="743778"/>
                </a:lnTo>
                <a:lnTo>
                  <a:pt x="557784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16768" y="1837222"/>
            <a:ext cx="0" cy="2119630"/>
          </a:xfrm>
          <a:custGeom>
            <a:avLst/>
            <a:gdLst/>
            <a:ahLst/>
            <a:cxnLst/>
            <a:rect l="l" t="t" r="r" b="b"/>
            <a:pathLst>
              <a:path w="0" h="2119629">
                <a:moveTo>
                  <a:pt x="0" y="2119148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68403" y="395637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36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68403" y="324916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36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68403" y="25450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36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68403" y="183722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36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16768" y="3956370"/>
            <a:ext cx="5666105" cy="0"/>
          </a:xfrm>
          <a:custGeom>
            <a:avLst/>
            <a:gdLst/>
            <a:ahLst/>
            <a:cxnLst/>
            <a:rect l="l" t="t" r="r" b="b"/>
            <a:pathLst>
              <a:path w="5666105" h="0">
                <a:moveTo>
                  <a:pt x="0" y="0"/>
                </a:moveTo>
                <a:lnTo>
                  <a:pt x="5665503" y="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16768" y="3956370"/>
            <a:ext cx="0" cy="48895"/>
          </a:xfrm>
          <a:custGeom>
            <a:avLst/>
            <a:gdLst/>
            <a:ahLst/>
            <a:cxnLst/>
            <a:rect l="l" t="t" r="r" b="b"/>
            <a:pathLst>
              <a:path w="0" h="48895">
                <a:moveTo>
                  <a:pt x="0" y="0"/>
                </a:moveTo>
                <a:lnTo>
                  <a:pt x="0" y="4836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33600" y="3956370"/>
            <a:ext cx="0" cy="48895"/>
          </a:xfrm>
          <a:custGeom>
            <a:avLst/>
            <a:gdLst/>
            <a:ahLst/>
            <a:cxnLst/>
            <a:rect l="l" t="t" r="r" b="b"/>
            <a:pathLst>
              <a:path w="0" h="48895">
                <a:moveTo>
                  <a:pt x="0" y="0"/>
                </a:moveTo>
                <a:lnTo>
                  <a:pt x="0" y="4836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50920" y="3956370"/>
            <a:ext cx="0" cy="48895"/>
          </a:xfrm>
          <a:custGeom>
            <a:avLst/>
            <a:gdLst/>
            <a:ahLst/>
            <a:cxnLst/>
            <a:rect l="l" t="t" r="r" b="b"/>
            <a:pathLst>
              <a:path w="0" h="48895">
                <a:moveTo>
                  <a:pt x="0" y="0"/>
                </a:moveTo>
                <a:lnTo>
                  <a:pt x="0" y="4836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965191" y="3956370"/>
            <a:ext cx="0" cy="48895"/>
          </a:xfrm>
          <a:custGeom>
            <a:avLst/>
            <a:gdLst/>
            <a:ahLst/>
            <a:cxnLst/>
            <a:rect l="l" t="t" r="r" b="b"/>
            <a:pathLst>
              <a:path w="0" h="48895">
                <a:moveTo>
                  <a:pt x="0" y="0"/>
                </a:moveTo>
                <a:lnTo>
                  <a:pt x="0" y="4836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382272" y="3956370"/>
            <a:ext cx="0" cy="48895"/>
          </a:xfrm>
          <a:custGeom>
            <a:avLst/>
            <a:gdLst/>
            <a:ahLst/>
            <a:cxnLst/>
            <a:rect l="l" t="t" r="r" b="b"/>
            <a:pathLst>
              <a:path w="0" h="48895">
                <a:moveTo>
                  <a:pt x="0" y="0"/>
                </a:moveTo>
                <a:lnTo>
                  <a:pt x="0" y="4836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41078" y="2827020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2,35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57453" y="3448811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0,59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73830" y="3208020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1,27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90205" y="3208020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1,27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68728" y="2677667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2,77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85103" y="3479291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0,</a:t>
            </a:r>
            <a:r>
              <a:rPr dirty="0" sz="1400">
                <a:latin typeface="Calibri"/>
                <a:cs typeface="Calibri"/>
              </a:rPr>
              <a:t>50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01479" y="3119627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1,52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817854" y="2912364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2,11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5491" y="382473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5491" y="3120644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5491" y="2413507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5491" y="1706371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90170" y="4028947"/>
            <a:ext cx="869315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17804" marR="5080" indent="-205740">
              <a:lnSpc>
                <a:spcPct val="101699"/>
              </a:lnSpc>
              <a:spcBef>
                <a:spcPts val="75"/>
              </a:spcBef>
            </a:pPr>
            <a:r>
              <a:rPr dirty="0" sz="1200" b="1">
                <a:latin typeface="Calibri"/>
                <a:cs typeface="Calibri"/>
              </a:rPr>
              <a:t>Target</a:t>
            </a:r>
            <a:r>
              <a:rPr dirty="0" sz="1200" spc="-6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Lesion  </a:t>
            </a:r>
            <a:r>
              <a:rPr dirty="0" sz="1200" spc="-5" b="1">
                <a:latin typeface="Calibri"/>
                <a:cs typeface="Calibri"/>
              </a:rPr>
              <a:t>Failure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62794" y="4028947"/>
            <a:ext cx="956310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87020" marR="5080" indent="-274955">
              <a:lnSpc>
                <a:spcPct val="101699"/>
              </a:lnSpc>
              <a:spcBef>
                <a:spcPts val="75"/>
              </a:spcBef>
            </a:pPr>
            <a:r>
              <a:rPr dirty="0" sz="1200" spc="-40" b="1">
                <a:latin typeface="Calibri"/>
                <a:cs typeface="Calibri"/>
              </a:rPr>
              <a:t>C</a:t>
            </a:r>
            <a:r>
              <a:rPr dirty="0" sz="1200" spc="5" b="1">
                <a:latin typeface="Calibri"/>
                <a:cs typeface="Calibri"/>
              </a:rPr>
              <a:t>a</a:t>
            </a:r>
            <a:r>
              <a:rPr dirty="0" sz="1200" spc="70" b="1">
                <a:latin typeface="Calibri"/>
                <a:cs typeface="Calibri"/>
              </a:rPr>
              <a:t>r</a:t>
            </a:r>
            <a:r>
              <a:rPr dirty="0" sz="1200" spc="-45" b="1">
                <a:latin typeface="Calibri"/>
                <a:cs typeface="Calibri"/>
              </a:rPr>
              <a:t>d</a:t>
            </a:r>
            <a:r>
              <a:rPr dirty="0" sz="1200" spc="5" b="1">
                <a:latin typeface="Calibri"/>
                <a:cs typeface="Calibri"/>
              </a:rPr>
              <a:t>i</a:t>
            </a:r>
            <a:r>
              <a:rPr dirty="0" sz="1200" spc="-50" b="1">
                <a:latin typeface="Calibri"/>
                <a:cs typeface="Calibri"/>
              </a:rPr>
              <a:t>o</a:t>
            </a:r>
            <a:r>
              <a:rPr dirty="0" sz="1200" spc="30" b="1">
                <a:latin typeface="Calibri"/>
                <a:cs typeface="Calibri"/>
              </a:rPr>
              <a:t>v</a:t>
            </a:r>
            <a:r>
              <a:rPr dirty="0" sz="1200" spc="5" b="1">
                <a:latin typeface="Calibri"/>
                <a:cs typeface="Calibri"/>
              </a:rPr>
              <a:t>a</a:t>
            </a:r>
            <a:r>
              <a:rPr dirty="0" sz="1200" spc="20" b="1">
                <a:latin typeface="Calibri"/>
                <a:cs typeface="Calibri"/>
              </a:rPr>
              <a:t>s</a:t>
            </a:r>
            <a:r>
              <a:rPr dirty="0" sz="1200" spc="-5" b="1">
                <a:latin typeface="Calibri"/>
                <a:cs typeface="Calibri"/>
              </a:rPr>
              <a:t>c</a:t>
            </a:r>
            <a:r>
              <a:rPr dirty="0" sz="1200" spc="-45" b="1">
                <a:latin typeface="Calibri"/>
                <a:cs typeface="Calibri"/>
              </a:rPr>
              <a:t>u</a:t>
            </a:r>
            <a:r>
              <a:rPr dirty="0" sz="1200" spc="5" b="1">
                <a:latin typeface="Calibri"/>
                <a:cs typeface="Calibri"/>
              </a:rPr>
              <a:t>la</a:t>
            </a:r>
            <a:r>
              <a:rPr dirty="0" sz="1200" b="1">
                <a:latin typeface="Calibri"/>
                <a:cs typeface="Calibri"/>
              </a:rPr>
              <a:t>r  Death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26097" y="4028947"/>
            <a:ext cx="862965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44170" marR="5080" indent="-332105">
              <a:lnSpc>
                <a:spcPct val="101699"/>
              </a:lnSpc>
              <a:spcBef>
                <a:spcPts val="75"/>
              </a:spcBef>
            </a:pPr>
            <a:r>
              <a:rPr dirty="0" sz="1200" spc="5" b="1">
                <a:latin typeface="Calibri"/>
                <a:cs typeface="Calibri"/>
              </a:rPr>
              <a:t>Ta</a:t>
            </a:r>
            <a:r>
              <a:rPr dirty="0" sz="1200" spc="-30" b="1">
                <a:latin typeface="Calibri"/>
                <a:cs typeface="Calibri"/>
              </a:rPr>
              <a:t>r</a:t>
            </a:r>
            <a:r>
              <a:rPr dirty="0" sz="1200" spc="30" b="1">
                <a:latin typeface="Calibri"/>
                <a:cs typeface="Calibri"/>
              </a:rPr>
              <a:t>g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spc="-20" b="1">
                <a:latin typeface="Calibri"/>
                <a:cs typeface="Calibri"/>
              </a:rPr>
              <a:t>t</a:t>
            </a:r>
            <a:r>
              <a:rPr dirty="0" sz="1200" spc="30" b="1">
                <a:latin typeface="Calibri"/>
                <a:cs typeface="Calibri"/>
              </a:rPr>
              <a:t>-</a:t>
            </a:r>
            <a:r>
              <a:rPr dirty="0" sz="1200" spc="-70" b="1">
                <a:latin typeface="Calibri"/>
                <a:cs typeface="Calibri"/>
              </a:rPr>
              <a:t>v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ss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b="1">
                <a:latin typeface="Calibri"/>
                <a:cs typeface="Calibri"/>
              </a:rPr>
              <a:t>l  </a:t>
            </a:r>
            <a:r>
              <a:rPr dirty="0" sz="1200" spc="-50" b="1">
                <a:latin typeface="Calibri"/>
                <a:cs typeface="Calibri"/>
              </a:rPr>
              <a:t>MI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55923" y="4028947"/>
            <a:ext cx="1034415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05130" marR="5080" indent="-393065">
              <a:lnSpc>
                <a:spcPct val="101699"/>
              </a:lnSpc>
              <a:spcBef>
                <a:spcPts val="75"/>
              </a:spcBef>
            </a:pPr>
            <a:r>
              <a:rPr dirty="0" sz="1200" spc="-20" b="1">
                <a:latin typeface="Calibri"/>
                <a:cs typeface="Calibri"/>
              </a:rPr>
              <a:t>I</a:t>
            </a:r>
            <a:r>
              <a:rPr dirty="0" sz="1200" spc="20" b="1">
                <a:latin typeface="Calibri"/>
                <a:cs typeface="Calibri"/>
              </a:rPr>
              <a:t>s</a:t>
            </a:r>
            <a:r>
              <a:rPr dirty="0" sz="1200" spc="-5" b="1">
                <a:latin typeface="Calibri"/>
                <a:cs typeface="Calibri"/>
              </a:rPr>
              <a:t>c</a:t>
            </a:r>
            <a:r>
              <a:rPr dirty="0" sz="1200" spc="-45" b="1">
                <a:latin typeface="Calibri"/>
                <a:cs typeface="Calibri"/>
              </a:rPr>
              <a:t>h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m</a:t>
            </a:r>
            <a:r>
              <a:rPr dirty="0" sz="1200" spc="5" b="1">
                <a:latin typeface="Calibri"/>
                <a:cs typeface="Calibri"/>
              </a:rPr>
              <a:t>ia</a:t>
            </a:r>
            <a:r>
              <a:rPr dirty="0" sz="1200" spc="30" b="1">
                <a:latin typeface="Calibri"/>
                <a:cs typeface="Calibri"/>
              </a:rPr>
              <a:t>-</a:t>
            </a:r>
            <a:r>
              <a:rPr dirty="0" sz="1200" spc="-45" b="1">
                <a:latin typeface="Calibri"/>
                <a:cs typeface="Calibri"/>
              </a:rPr>
              <a:t>d</a:t>
            </a:r>
            <a:r>
              <a:rPr dirty="0" sz="1200" spc="-30" b="1">
                <a:latin typeface="Calibri"/>
                <a:cs typeface="Calibri"/>
              </a:rPr>
              <a:t>r</a:t>
            </a:r>
            <a:r>
              <a:rPr dirty="0" sz="1200" spc="5" b="1">
                <a:latin typeface="Calibri"/>
                <a:cs typeface="Calibri"/>
              </a:rPr>
              <a:t>i</a:t>
            </a:r>
            <a:r>
              <a:rPr dirty="0" sz="1200" spc="30" b="1">
                <a:latin typeface="Calibri"/>
                <a:cs typeface="Calibri"/>
              </a:rPr>
              <a:t>v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b="1">
                <a:latin typeface="Calibri"/>
                <a:cs typeface="Calibri"/>
              </a:rPr>
              <a:t>n  </a:t>
            </a:r>
            <a:r>
              <a:rPr dirty="0" sz="1200" spc="-5" b="1">
                <a:latin typeface="Calibri"/>
                <a:cs typeface="Calibri"/>
              </a:rPr>
              <a:t>TLR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79133" y="2580194"/>
            <a:ext cx="211454" cy="477520"/>
          </a:xfrm>
          <a:prstGeom prst="rect">
            <a:avLst/>
          </a:prstGeom>
        </p:spPr>
        <p:txBody>
          <a:bodyPr wrap="square" lIns="0" tIns="508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 b="1">
                <a:latin typeface="Calibri"/>
                <a:cs typeface="Calibri"/>
              </a:rPr>
              <a:t>TLF</a:t>
            </a:r>
            <a:r>
              <a:rPr dirty="0" sz="1200" spc="-7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(%)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080049" y="1696392"/>
            <a:ext cx="765175" cy="259715"/>
          </a:xfrm>
          <a:custGeom>
            <a:avLst/>
            <a:gdLst/>
            <a:ahLst/>
            <a:cxnLst/>
            <a:rect l="l" t="t" r="r" b="b"/>
            <a:pathLst>
              <a:path w="765175" h="259714">
                <a:moveTo>
                  <a:pt x="635334" y="0"/>
                </a:moveTo>
                <a:lnTo>
                  <a:pt x="129837" y="0"/>
                </a:lnTo>
                <a:lnTo>
                  <a:pt x="79298" y="10203"/>
                </a:lnTo>
                <a:lnTo>
                  <a:pt x="38028" y="38028"/>
                </a:lnTo>
                <a:lnTo>
                  <a:pt x="10203" y="79298"/>
                </a:lnTo>
                <a:lnTo>
                  <a:pt x="0" y="129837"/>
                </a:lnTo>
                <a:lnTo>
                  <a:pt x="10203" y="180375"/>
                </a:lnTo>
                <a:lnTo>
                  <a:pt x="38028" y="221645"/>
                </a:lnTo>
                <a:lnTo>
                  <a:pt x="79298" y="249471"/>
                </a:lnTo>
                <a:lnTo>
                  <a:pt x="129837" y="259674"/>
                </a:lnTo>
                <a:lnTo>
                  <a:pt x="635334" y="259674"/>
                </a:lnTo>
                <a:lnTo>
                  <a:pt x="685872" y="249471"/>
                </a:lnTo>
                <a:lnTo>
                  <a:pt x="727142" y="221645"/>
                </a:lnTo>
                <a:lnTo>
                  <a:pt x="754967" y="180375"/>
                </a:lnTo>
                <a:lnTo>
                  <a:pt x="765171" y="129837"/>
                </a:lnTo>
                <a:lnTo>
                  <a:pt x="754967" y="79298"/>
                </a:lnTo>
                <a:lnTo>
                  <a:pt x="727142" y="38028"/>
                </a:lnTo>
                <a:lnTo>
                  <a:pt x="685872" y="10203"/>
                </a:lnTo>
                <a:lnTo>
                  <a:pt x="635334" y="0"/>
                </a:lnTo>
                <a:close/>
              </a:path>
            </a:pathLst>
          </a:custGeom>
          <a:solidFill>
            <a:srgbClr val="EF4F6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73685" y="1627733"/>
            <a:ext cx="977900" cy="51054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P&lt;0.001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dirty="0" sz="1000" spc="-5" b="1">
                <a:latin typeface="Calibri"/>
                <a:cs typeface="Calibri"/>
              </a:rPr>
              <a:t>for</a:t>
            </a:r>
            <a:r>
              <a:rPr dirty="0" sz="1000" spc="-55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non-inferiority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074407" y="3700271"/>
            <a:ext cx="603885" cy="243840"/>
          </a:xfrm>
          <a:custGeom>
            <a:avLst/>
            <a:gdLst/>
            <a:ahLst/>
            <a:cxnLst/>
            <a:rect l="l" t="t" r="r" b="b"/>
            <a:pathLst>
              <a:path w="603884" h="243839">
                <a:moveTo>
                  <a:pt x="0" y="243439"/>
                </a:moveTo>
                <a:lnTo>
                  <a:pt x="603503" y="243439"/>
                </a:lnTo>
                <a:lnTo>
                  <a:pt x="603503" y="0"/>
                </a:lnTo>
                <a:lnTo>
                  <a:pt x="0" y="0"/>
                </a:lnTo>
                <a:lnTo>
                  <a:pt x="0" y="243439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754111" y="3764279"/>
            <a:ext cx="603885" cy="179705"/>
          </a:xfrm>
          <a:custGeom>
            <a:avLst/>
            <a:gdLst/>
            <a:ahLst/>
            <a:cxnLst/>
            <a:rect l="l" t="t" r="r" b="b"/>
            <a:pathLst>
              <a:path w="603884" h="179704">
                <a:moveTo>
                  <a:pt x="0" y="179431"/>
                </a:moveTo>
                <a:lnTo>
                  <a:pt x="603503" y="179431"/>
                </a:lnTo>
                <a:lnTo>
                  <a:pt x="603503" y="0"/>
                </a:lnTo>
                <a:lnTo>
                  <a:pt x="0" y="0"/>
                </a:lnTo>
                <a:lnTo>
                  <a:pt x="0" y="179431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482748" y="1807916"/>
            <a:ext cx="0" cy="2136140"/>
          </a:xfrm>
          <a:custGeom>
            <a:avLst/>
            <a:gdLst/>
            <a:ahLst/>
            <a:cxnLst/>
            <a:rect l="l" t="t" r="r" b="b"/>
            <a:pathLst>
              <a:path w="0" h="2136140">
                <a:moveTo>
                  <a:pt x="0" y="2135795"/>
                </a:moveTo>
                <a:lnTo>
                  <a:pt x="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482748" y="394371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36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8482748" y="323088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36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8482748" y="252069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36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482748" y="180791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36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949464" y="3943711"/>
            <a:ext cx="1533525" cy="0"/>
          </a:xfrm>
          <a:custGeom>
            <a:avLst/>
            <a:gdLst/>
            <a:ahLst/>
            <a:cxnLst/>
            <a:rect l="l" t="t" r="r" b="b"/>
            <a:pathLst>
              <a:path w="1533525" h="0">
                <a:moveTo>
                  <a:pt x="0" y="0"/>
                </a:moveTo>
                <a:lnTo>
                  <a:pt x="1533284" y="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949464" y="3943711"/>
            <a:ext cx="0" cy="48895"/>
          </a:xfrm>
          <a:custGeom>
            <a:avLst/>
            <a:gdLst/>
            <a:ahLst/>
            <a:cxnLst/>
            <a:rect l="l" t="t" r="r" b="b"/>
            <a:pathLst>
              <a:path w="0" h="48895">
                <a:moveTo>
                  <a:pt x="0" y="0"/>
                </a:moveTo>
                <a:lnTo>
                  <a:pt x="0" y="4836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482748" y="3943711"/>
            <a:ext cx="0" cy="48895"/>
          </a:xfrm>
          <a:custGeom>
            <a:avLst/>
            <a:gdLst/>
            <a:ahLst/>
            <a:cxnLst/>
            <a:rect l="l" t="t" r="r" b="b"/>
            <a:pathLst>
              <a:path w="0" h="48895">
                <a:moveTo>
                  <a:pt x="0" y="0"/>
                </a:moveTo>
                <a:lnTo>
                  <a:pt x="0" y="4836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7206324" y="3403091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0,68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885780" y="3467100"/>
            <a:ext cx="3403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0,</a:t>
            </a:r>
            <a:r>
              <a:rPr dirty="0" sz="1400">
                <a:latin typeface="Calibri"/>
                <a:cs typeface="Calibri"/>
              </a:rPr>
              <a:t>51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611410" y="381254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611410" y="3102355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611410" y="2389123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11410" y="1675891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225376" y="4013708"/>
            <a:ext cx="979805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0650" marR="5080" indent="-108585">
              <a:lnSpc>
                <a:spcPct val="101699"/>
              </a:lnSpc>
              <a:spcBef>
                <a:spcPts val="75"/>
              </a:spcBef>
            </a:pPr>
            <a:r>
              <a:rPr dirty="0" sz="1200" b="1">
                <a:latin typeface="Calibri"/>
                <a:cs typeface="Calibri"/>
              </a:rPr>
              <a:t>Def/Prob</a:t>
            </a:r>
            <a:r>
              <a:rPr dirty="0" sz="1200" spc="-8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Stent  Thrombosis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660231" y="1491630"/>
            <a:ext cx="0" cy="3003550"/>
          </a:xfrm>
          <a:custGeom>
            <a:avLst/>
            <a:gdLst/>
            <a:ahLst/>
            <a:cxnLst/>
            <a:rect l="l" t="t" r="r" b="b"/>
            <a:pathLst>
              <a:path w="0" h="3003550">
                <a:moveTo>
                  <a:pt x="0" y="0"/>
                </a:moveTo>
                <a:lnTo>
                  <a:pt x="1" y="3003348"/>
                </a:lnTo>
              </a:path>
            </a:pathLst>
          </a:custGeom>
          <a:ln w="22225">
            <a:solidFill>
              <a:srgbClr val="AE0C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8715098" y="2728216"/>
            <a:ext cx="211454" cy="232410"/>
          </a:xfrm>
          <a:prstGeom prst="rect">
            <a:avLst/>
          </a:prstGeom>
        </p:spPr>
        <p:txBody>
          <a:bodyPr wrap="square" lIns="0" tIns="508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 b="1">
                <a:latin typeface="Calibri"/>
                <a:cs typeface="Calibri"/>
              </a:rPr>
              <a:t>(%)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165975" y="211641"/>
            <a:ext cx="845051" cy="5930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801" y="322579"/>
            <a:ext cx="75076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Significant Reduction </a:t>
            </a:r>
            <a:r>
              <a:rPr dirty="0" spc="-5"/>
              <a:t>and </a:t>
            </a:r>
            <a:r>
              <a:rPr dirty="0" spc="-10"/>
              <a:t>Plateau </a:t>
            </a:r>
            <a:r>
              <a:rPr dirty="0" spc="-5"/>
              <a:t>in TLF </a:t>
            </a:r>
            <a:r>
              <a:rPr dirty="0" spc="-20"/>
              <a:t>Events </a:t>
            </a:r>
            <a:r>
              <a:rPr dirty="0" spc="-10"/>
              <a:t>After </a:t>
            </a:r>
            <a:r>
              <a:rPr dirty="0"/>
              <a:t>6</a:t>
            </a:r>
            <a:r>
              <a:rPr dirty="0" spc="50"/>
              <a:t> </a:t>
            </a:r>
            <a:r>
              <a:rPr dirty="0" spc="-5"/>
              <a:t>Mos</a:t>
            </a:r>
          </a:p>
        </p:txBody>
      </p:sp>
      <p:sp>
        <p:nvSpPr>
          <p:cNvPr id="3" name="object 3"/>
          <p:cNvSpPr/>
          <p:nvPr/>
        </p:nvSpPr>
        <p:spPr>
          <a:xfrm>
            <a:off x="203489" y="1850914"/>
            <a:ext cx="271145" cy="1973580"/>
          </a:xfrm>
          <a:custGeom>
            <a:avLst/>
            <a:gdLst/>
            <a:ahLst/>
            <a:cxnLst/>
            <a:rect l="l" t="t" r="r" b="b"/>
            <a:pathLst>
              <a:path w="271145" h="1973579">
                <a:moveTo>
                  <a:pt x="0" y="1973379"/>
                </a:moveTo>
                <a:lnTo>
                  <a:pt x="0" y="0"/>
                </a:lnTo>
                <a:lnTo>
                  <a:pt x="270738" y="0"/>
                </a:lnTo>
                <a:lnTo>
                  <a:pt x="270738" y="1973379"/>
                </a:lnTo>
                <a:lnTo>
                  <a:pt x="0" y="1973379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33533" y="1868334"/>
            <a:ext cx="273685" cy="1899920"/>
          </a:xfrm>
          <a:prstGeom prst="rect">
            <a:avLst/>
          </a:prstGeom>
        </p:spPr>
        <p:txBody>
          <a:bodyPr wrap="square" lIns="0" tIns="25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600" spc="-30">
                <a:latin typeface="Calibri"/>
                <a:cs typeface="Calibri"/>
              </a:rPr>
              <a:t>Target </a:t>
            </a:r>
            <a:r>
              <a:rPr dirty="0" sz="1600" spc="-5">
                <a:latin typeface="Calibri"/>
                <a:cs typeface="Calibri"/>
              </a:rPr>
              <a:t>Lesion </a:t>
            </a:r>
            <a:r>
              <a:rPr dirty="0" sz="1600" spc="-15">
                <a:latin typeface="Calibri"/>
                <a:cs typeface="Calibri"/>
              </a:rPr>
              <a:t>Failure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79065" y="4506941"/>
            <a:ext cx="1604645" cy="287020"/>
          </a:xfrm>
          <a:custGeom>
            <a:avLst/>
            <a:gdLst/>
            <a:ahLst/>
            <a:cxnLst/>
            <a:rect l="l" t="t" r="r" b="b"/>
            <a:pathLst>
              <a:path w="1604645" h="287020">
                <a:moveTo>
                  <a:pt x="0" y="0"/>
                </a:moveTo>
                <a:lnTo>
                  <a:pt x="1604029" y="0"/>
                </a:lnTo>
                <a:lnTo>
                  <a:pt x="1604029" y="286828"/>
                </a:lnTo>
                <a:lnTo>
                  <a:pt x="0" y="286828"/>
                </a:lnTo>
                <a:lnTo>
                  <a:pt x="0" y="0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84835" y="1037844"/>
            <a:ext cx="45548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Prespecified </a:t>
            </a:r>
            <a:r>
              <a:rPr dirty="0" sz="1400" spc="-15" b="1">
                <a:latin typeface="Calibri"/>
                <a:cs typeface="Calibri"/>
              </a:rPr>
              <a:t>Powered </a:t>
            </a:r>
            <a:r>
              <a:rPr dirty="0" sz="1400" spc="-5" b="1">
                <a:latin typeface="Calibri"/>
                <a:cs typeface="Calibri"/>
              </a:rPr>
              <a:t>Secondary Endpoint Landmark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Analysis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17114" y="1850913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215" y="1"/>
                </a:lnTo>
              </a:path>
            </a:pathLst>
          </a:custGeom>
          <a:ln w="28575">
            <a:solidFill>
              <a:srgbClr val="0020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10721" y="1615131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215" y="1"/>
                </a:lnTo>
              </a:path>
            </a:pathLst>
          </a:custGeom>
          <a:ln w="2857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867748" y="1461515"/>
            <a:ext cx="1469390" cy="5073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29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Resolute </a:t>
            </a:r>
            <a:r>
              <a:rPr dirty="0" sz="1400" spc="-10">
                <a:latin typeface="Calibri"/>
                <a:cs typeface="Calibri"/>
              </a:rPr>
              <a:t>Onyx  </a:t>
            </a:r>
            <a:r>
              <a:rPr dirty="0" sz="1400" spc="-5">
                <a:latin typeface="Calibri"/>
                <a:cs typeface="Calibri"/>
              </a:rPr>
              <a:t>DynamX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bioadaptor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95938" y="2284695"/>
            <a:ext cx="603250" cy="367665"/>
          </a:xfrm>
          <a:custGeom>
            <a:avLst/>
            <a:gdLst/>
            <a:ahLst/>
            <a:cxnLst/>
            <a:rect l="l" t="t" r="r" b="b"/>
            <a:pathLst>
              <a:path w="603250" h="367664">
                <a:moveTo>
                  <a:pt x="0" y="183554"/>
                </a:moveTo>
                <a:lnTo>
                  <a:pt x="23686" y="112106"/>
                </a:lnTo>
                <a:lnTo>
                  <a:pt x="51476" y="80927"/>
                </a:lnTo>
                <a:lnTo>
                  <a:pt x="88282" y="53761"/>
                </a:lnTo>
                <a:lnTo>
                  <a:pt x="132890" y="31348"/>
                </a:lnTo>
                <a:lnTo>
                  <a:pt x="184090" y="14424"/>
                </a:lnTo>
                <a:lnTo>
                  <a:pt x="240668" y="3729"/>
                </a:lnTo>
                <a:lnTo>
                  <a:pt x="301414" y="0"/>
                </a:lnTo>
                <a:lnTo>
                  <a:pt x="362159" y="3729"/>
                </a:lnTo>
                <a:lnTo>
                  <a:pt x="418737" y="14424"/>
                </a:lnTo>
                <a:lnTo>
                  <a:pt x="469937" y="31348"/>
                </a:lnTo>
                <a:lnTo>
                  <a:pt x="514545" y="53761"/>
                </a:lnTo>
                <a:lnTo>
                  <a:pt x="551351" y="80927"/>
                </a:lnTo>
                <a:lnTo>
                  <a:pt x="579141" y="112106"/>
                </a:lnTo>
                <a:lnTo>
                  <a:pt x="596704" y="146561"/>
                </a:lnTo>
                <a:lnTo>
                  <a:pt x="602828" y="183554"/>
                </a:lnTo>
                <a:lnTo>
                  <a:pt x="596704" y="220547"/>
                </a:lnTo>
                <a:lnTo>
                  <a:pt x="579141" y="255002"/>
                </a:lnTo>
                <a:lnTo>
                  <a:pt x="551351" y="286181"/>
                </a:lnTo>
                <a:lnTo>
                  <a:pt x="514545" y="313347"/>
                </a:lnTo>
                <a:lnTo>
                  <a:pt x="469937" y="335760"/>
                </a:lnTo>
                <a:lnTo>
                  <a:pt x="418737" y="352684"/>
                </a:lnTo>
                <a:lnTo>
                  <a:pt x="362159" y="363379"/>
                </a:lnTo>
                <a:lnTo>
                  <a:pt x="301414" y="367109"/>
                </a:lnTo>
                <a:lnTo>
                  <a:pt x="240668" y="363379"/>
                </a:lnTo>
                <a:lnTo>
                  <a:pt x="184090" y="352684"/>
                </a:lnTo>
                <a:lnTo>
                  <a:pt x="132890" y="335760"/>
                </a:lnTo>
                <a:lnTo>
                  <a:pt x="88282" y="313347"/>
                </a:lnTo>
                <a:lnTo>
                  <a:pt x="51476" y="286181"/>
                </a:lnTo>
                <a:lnTo>
                  <a:pt x="23686" y="255002"/>
                </a:lnTo>
                <a:lnTo>
                  <a:pt x="6123" y="220547"/>
                </a:lnTo>
                <a:lnTo>
                  <a:pt x="0" y="183554"/>
                </a:lnTo>
                <a:close/>
              </a:path>
            </a:pathLst>
          </a:custGeom>
          <a:ln w="25400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92371" y="3973067"/>
            <a:ext cx="2438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4830" y="3089148"/>
            <a:ext cx="2438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4830" y="2299716"/>
            <a:ext cx="2438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6233" y="1449323"/>
            <a:ext cx="24384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6493" y="4229100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79911" y="4247388"/>
            <a:ext cx="1155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96924" y="4186428"/>
            <a:ext cx="1798955" cy="58039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705485" algn="l"/>
                <a:tab pos="1360170" algn="l"/>
              </a:tabLst>
            </a:pPr>
            <a:r>
              <a:rPr dirty="0" sz="1400">
                <a:latin typeface="Calibri"/>
                <a:cs typeface="Calibri"/>
              </a:rPr>
              <a:t>8	9	10</a:t>
            </a:r>
            <a:endParaRPr sz="1400">
              <a:latin typeface="Calibri"/>
              <a:cs typeface="Calibri"/>
            </a:endParaRPr>
          </a:p>
          <a:p>
            <a:pPr marL="20955">
              <a:lnSpc>
                <a:spcPct val="100000"/>
              </a:lnSpc>
              <a:spcBef>
                <a:spcPts val="500"/>
              </a:spcBef>
            </a:pPr>
            <a:r>
              <a:rPr dirty="0" sz="1400" spc="-5">
                <a:latin typeface="Calibri"/>
                <a:cs typeface="Calibri"/>
              </a:rPr>
              <a:t>Months Since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Procedure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39928" y="4247388"/>
            <a:ext cx="20637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46141" y="4238244"/>
            <a:ext cx="20637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44702" y="3012940"/>
            <a:ext cx="4261485" cy="1100455"/>
          </a:xfrm>
          <a:custGeom>
            <a:avLst/>
            <a:gdLst/>
            <a:ahLst/>
            <a:cxnLst/>
            <a:rect l="l" t="t" r="r" b="b"/>
            <a:pathLst>
              <a:path w="4261485" h="1100454">
                <a:moveTo>
                  <a:pt x="0" y="1100121"/>
                </a:moveTo>
                <a:lnTo>
                  <a:pt x="563179" y="1100121"/>
                </a:lnTo>
                <a:lnTo>
                  <a:pt x="563179" y="1017612"/>
                </a:lnTo>
                <a:lnTo>
                  <a:pt x="600724" y="1017612"/>
                </a:lnTo>
                <a:lnTo>
                  <a:pt x="600724" y="962605"/>
                </a:lnTo>
                <a:lnTo>
                  <a:pt x="1145132" y="962605"/>
                </a:lnTo>
                <a:lnTo>
                  <a:pt x="1145132" y="880096"/>
                </a:lnTo>
                <a:lnTo>
                  <a:pt x="1426721" y="880096"/>
                </a:lnTo>
                <a:lnTo>
                  <a:pt x="1426721" y="825090"/>
                </a:lnTo>
                <a:lnTo>
                  <a:pt x="1520584" y="825090"/>
                </a:lnTo>
                <a:lnTo>
                  <a:pt x="1520584" y="742581"/>
                </a:lnTo>
                <a:lnTo>
                  <a:pt x="1745856" y="742581"/>
                </a:lnTo>
                <a:lnTo>
                  <a:pt x="1745856" y="660072"/>
                </a:lnTo>
                <a:lnTo>
                  <a:pt x="2609398" y="660072"/>
                </a:lnTo>
                <a:lnTo>
                  <a:pt x="2609398" y="522557"/>
                </a:lnTo>
                <a:lnTo>
                  <a:pt x="2928533" y="522557"/>
                </a:lnTo>
                <a:lnTo>
                  <a:pt x="2928533" y="467551"/>
                </a:lnTo>
                <a:lnTo>
                  <a:pt x="2966078" y="467551"/>
                </a:lnTo>
                <a:lnTo>
                  <a:pt x="2966078" y="302533"/>
                </a:lnTo>
                <a:lnTo>
                  <a:pt x="3116260" y="302533"/>
                </a:lnTo>
                <a:lnTo>
                  <a:pt x="3116260" y="247527"/>
                </a:lnTo>
                <a:lnTo>
                  <a:pt x="3604348" y="247527"/>
                </a:lnTo>
                <a:lnTo>
                  <a:pt x="3604348" y="165018"/>
                </a:lnTo>
                <a:lnTo>
                  <a:pt x="3735757" y="165018"/>
                </a:lnTo>
                <a:lnTo>
                  <a:pt x="3735757" y="82509"/>
                </a:lnTo>
                <a:lnTo>
                  <a:pt x="4148755" y="82509"/>
                </a:lnTo>
                <a:lnTo>
                  <a:pt x="4148755" y="0"/>
                </a:lnTo>
                <a:lnTo>
                  <a:pt x="4261391" y="0"/>
                </a:lnTo>
              </a:path>
            </a:pathLst>
          </a:custGeom>
          <a:ln w="2857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44702" y="3976114"/>
            <a:ext cx="4261485" cy="137160"/>
          </a:xfrm>
          <a:custGeom>
            <a:avLst/>
            <a:gdLst/>
            <a:ahLst/>
            <a:cxnLst/>
            <a:rect l="l" t="t" r="r" b="b"/>
            <a:pathLst>
              <a:path w="4261485" h="137160">
                <a:moveTo>
                  <a:pt x="0" y="136944"/>
                </a:moveTo>
                <a:lnTo>
                  <a:pt x="281589" y="136944"/>
                </a:lnTo>
                <a:lnTo>
                  <a:pt x="281589" y="54777"/>
                </a:lnTo>
                <a:lnTo>
                  <a:pt x="1727084" y="54777"/>
                </a:lnTo>
                <a:lnTo>
                  <a:pt x="1727084" y="0"/>
                </a:lnTo>
                <a:lnTo>
                  <a:pt x="4261391" y="0"/>
                </a:lnTo>
              </a:path>
            </a:pathLst>
          </a:custGeom>
          <a:ln w="28575">
            <a:solidFill>
              <a:srgbClr val="0020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44702" y="1342219"/>
            <a:ext cx="0" cy="2771140"/>
          </a:xfrm>
          <a:custGeom>
            <a:avLst/>
            <a:gdLst/>
            <a:ahLst/>
            <a:cxnLst/>
            <a:rect l="l" t="t" r="r" b="b"/>
            <a:pathLst>
              <a:path w="0" h="2771140">
                <a:moveTo>
                  <a:pt x="0" y="2770841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44702" y="4113057"/>
            <a:ext cx="4467860" cy="0"/>
          </a:xfrm>
          <a:custGeom>
            <a:avLst/>
            <a:gdLst/>
            <a:ahLst/>
            <a:cxnLst/>
            <a:rect l="l" t="t" r="r" b="b"/>
            <a:pathLst>
              <a:path w="4467860" h="0">
                <a:moveTo>
                  <a:pt x="0" y="0"/>
                </a:moveTo>
                <a:lnTo>
                  <a:pt x="4467587" y="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62530" y="411305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173" y="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62530" y="370222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173" y="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62530" y="326400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173" y="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62530" y="28486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173" y="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62530" y="243777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173" y="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62530" y="1999551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173" y="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62530" y="15887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173" y="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44702" y="4113057"/>
            <a:ext cx="0" cy="133350"/>
          </a:xfrm>
          <a:custGeom>
            <a:avLst/>
            <a:gdLst/>
            <a:ahLst/>
            <a:cxnLst/>
            <a:rect l="l" t="t" r="r" b="b"/>
            <a:pathLst>
              <a:path w="0" h="133350">
                <a:moveTo>
                  <a:pt x="0" y="132882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38271" y="4113057"/>
            <a:ext cx="0" cy="133350"/>
          </a:xfrm>
          <a:custGeom>
            <a:avLst/>
            <a:gdLst/>
            <a:ahLst/>
            <a:cxnLst/>
            <a:rect l="l" t="t" r="r" b="b"/>
            <a:pathLst>
              <a:path w="0" h="133350">
                <a:moveTo>
                  <a:pt x="0" y="132882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450586" y="4113057"/>
            <a:ext cx="0" cy="133350"/>
          </a:xfrm>
          <a:custGeom>
            <a:avLst/>
            <a:gdLst/>
            <a:ahLst/>
            <a:cxnLst/>
            <a:rect l="l" t="t" r="r" b="b"/>
            <a:pathLst>
              <a:path w="0" h="133350">
                <a:moveTo>
                  <a:pt x="0" y="132882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147280" y="4113057"/>
            <a:ext cx="0" cy="133350"/>
          </a:xfrm>
          <a:custGeom>
            <a:avLst/>
            <a:gdLst/>
            <a:ahLst/>
            <a:cxnLst/>
            <a:rect l="l" t="t" r="r" b="b"/>
            <a:pathLst>
              <a:path w="0" h="133350">
                <a:moveTo>
                  <a:pt x="0" y="132882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840851" y="4113057"/>
            <a:ext cx="0" cy="133350"/>
          </a:xfrm>
          <a:custGeom>
            <a:avLst/>
            <a:gdLst/>
            <a:ahLst/>
            <a:cxnLst/>
            <a:rect l="l" t="t" r="r" b="b"/>
            <a:pathLst>
              <a:path w="0" h="133350">
                <a:moveTo>
                  <a:pt x="0" y="132882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37542" y="4113057"/>
            <a:ext cx="0" cy="133350"/>
          </a:xfrm>
          <a:custGeom>
            <a:avLst/>
            <a:gdLst/>
            <a:ahLst/>
            <a:cxnLst/>
            <a:rect l="l" t="t" r="r" b="b"/>
            <a:pathLst>
              <a:path w="0" h="133350">
                <a:moveTo>
                  <a:pt x="0" y="132882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249857" y="4113057"/>
            <a:ext cx="0" cy="133350"/>
          </a:xfrm>
          <a:custGeom>
            <a:avLst/>
            <a:gdLst/>
            <a:ahLst/>
            <a:cxnLst/>
            <a:rect l="l" t="t" r="r" b="b"/>
            <a:pathLst>
              <a:path w="0" h="133350">
                <a:moveTo>
                  <a:pt x="0" y="132882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361470" y="2320035"/>
            <a:ext cx="21482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Log-Rank </a:t>
            </a:r>
            <a:r>
              <a:rPr dirty="0" sz="1600" spc="-25">
                <a:latin typeface="Calibri"/>
                <a:cs typeface="Calibri"/>
              </a:rPr>
              <a:t>P-Value </a:t>
            </a:r>
            <a:r>
              <a:rPr dirty="0" sz="1600">
                <a:latin typeface="Calibri"/>
                <a:cs typeface="Calibri"/>
              </a:rPr>
              <a:t>=</a:t>
            </a:r>
            <a:r>
              <a:rPr dirty="0" sz="1600" spc="3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0.003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65975" y="211641"/>
            <a:ext cx="845051" cy="5930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798147" y="753701"/>
            <a:ext cx="1596914" cy="14836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838914" y="2200257"/>
            <a:ext cx="1596914" cy="13352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875957" y="3523952"/>
            <a:ext cx="1579488" cy="13352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46963"/>
            <a:ext cx="1783714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Key</a:t>
            </a:r>
            <a:r>
              <a:rPr dirty="0" spc="-65"/>
              <a:t> </a:t>
            </a:r>
            <a:r>
              <a:rPr dirty="0" spc="-5"/>
              <a:t>Messages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59" y="791971"/>
            <a:ext cx="8455025" cy="3667760"/>
          </a:xfrm>
          <a:prstGeom prst="rect">
            <a:avLst/>
          </a:prstGeom>
        </p:spPr>
        <p:txBody>
          <a:bodyPr wrap="square" lIns="0" tIns="155575" rIns="0" bIns="0" rtlCol="0" vert="horz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22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Primary endpoint </a:t>
            </a:r>
            <a:r>
              <a:rPr dirty="0" sz="1800">
                <a:latin typeface="Calibri"/>
                <a:cs typeface="Calibri"/>
              </a:rPr>
              <a:t>of TLF </a:t>
            </a:r>
            <a:r>
              <a:rPr dirty="0" sz="1800" spc="-10">
                <a:latin typeface="Calibri"/>
                <a:cs typeface="Calibri"/>
              </a:rPr>
              <a:t>non-inferiority at </a:t>
            </a:r>
            <a:r>
              <a:rPr dirty="0" sz="1800">
                <a:latin typeface="Calibri"/>
                <a:cs typeface="Calibri"/>
              </a:rPr>
              <a:t>12 </a:t>
            </a:r>
            <a:r>
              <a:rPr dirty="0" sz="1800" spc="-5">
                <a:latin typeface="Calibri"/>
                <a:cs typeface="Calibri"/>
              </a:rPr>
              <a:t>months </a:t>
            </a:r>
            <a:r>
              <a:rPr dirty="0" sz="1800" spc="-10">
                <a:latin typeface="Calibri"/>
                <a:cs typeface="Calibri"/>
              </a:rPr>
              <a:t>was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met</a:t>
            </a:r>
            <a:endParaRPr sz="1800">
              <a:latin typeface="Calibri"/>
              <a:cs typeface="Calibri"/>
            </a:endParaRPr>
          </a:p>
          <a:p>
            <a:pPr marL="298450" marR="5080" indent="-285750">
              <a:lnSpc>
                <a:spcPct val="102200"/>
              </a:lnSpc>
              <a:spcBef>
                <a:spcPts val="108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15">
                <a:latin typeface="Calibri"/>
                <a:cs typeface="Calibri"/>
              </a:rPr>
              <a:t>INFINITY-SWEDEHEART </a:t>
            </a:r>
            <a:r>
              <a:rPr dirty="0" sz="1800" spc="-5">
                <a:latin typeface="Calibri"/>
                <a:cs typeface="Calibri"/>
              </a:rPr>
              <a:t>is the </a:t>
            </a:r>
            <a:r>
              <a:rPr dirty="0" sz="1800" spc="-15">
                <a:latin typeface="Calibri"/>
                <a:cs typeface="Calibri"/>
              </a:rPr>
              <a:t>largest </a:t>
            </a:r>
            <a:r>
              <a:rPr dirty="0" sz="1800" spc="-5">
                <a:latin typeface="Calibri"/>
                <a:cs typeface="Calibri"/>
              </a:rPr>
              <a:t>RCT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confirm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consistency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low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plateauing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adverse event </a:t>
            </a:r>
            <a:r>
              <a:rPr dirty="0" u="sng" sz="18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rates </a:t>
            </a:r>
            <a:r>
              <a:rPr dirty="0" u="sng" sz="1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 Bioadaptor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versus DES</a:t>
            </a:r>
            <a:r>
              <a:rPr dirty="0" sz="1800" spc="-10">
                <a:latin typeface="Calibri"/>
                <a:cs typeface="Calibri"/>
              </a:rPr>
              <a:t> after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unlocking </a:t>
            </a:r>
            <a:r>
              <a:rPr dirty="0" sz="1800">
                <a:latin typeface="Calibri"/>
                <a:cs typeface="Calibri"/>
              </a:rPr>
              <a:t>of the </a:t>
            </a:r>
            <a:r>
              <a:rPr dirty="0" sz="1800" spc="-5">
                <a:latin typeface="Calibri"/>
                <a:cs typeface="Calibri"/>
              </a:rPr>
              <a:t>Bioadaptor </a:t>
            </a:r>
            <a:r>
              <a:rPr dirty="0" sz="1800" spc="-10">
                <a:latin typeface="Calibri"/>
                <a:cs typeface="Calibri"/>
              </a:rPr>
              <a:t>at  </a:t>
            </a:r>
            <a:r>
              <a:rPr dirty="0" sz="1800">
                <a:latin typeface="Calibri"/>
                <a:cs typeface="Calibri"/>
              </a:rPr>
              <a:t>6 </a:t>
            </a:r>
            <a:r>
              <a:rPr dirty="0" sz="1800" spc="-5">
                <a:latin typeface="Calibri"/>
                <a:cs typeface="Calibri"/>
              </a:rPr>
              <a:t>months:</a:t>
            </a:r>
            <a:endParaRPr sz="1800">
              <a:latin typeface="Calibri"/>
              <a:cs typeface="Calibri"/>
            </a:endParaRPr>
          </a:p>
          <a:p>
            <a:pPr lvl="1" marL="565150" marR="209550" indent="-285750">
              <a:lnSpc>
                <a:spcPts val="1580"/>
              </a:lnSpc>
              <a:spcBef>
                <a:spcPts val="1380"/>
              </a:spcBef>
              <a:buClr>
                <a:srgbClr val="C00000"/>
              </a:buClr>
              <a:buFont typeface="Arial"/>
              <a:buChar char="•"/>
              <a:tabLst>
                <a:tab pos="564515" algn="l"/>
                <a:tab pos="565150" algn="l"/>
              </a:tabLst>
            </a:pPr>
            <a:r>
              <a:rPr dirty="0" sz="1400" spc="-5">
                <a:latin typeface="Calibri"/>
                <a:cs typeface="Calibri"/>
              </a:rPr>
              <a:t>Significant reduction </a:t>
            </a:r>
            <a:r>
              <a:rPr dirty="0" sz="1400">
                <a:latin typeface="Calibri"/>
                <a:cs typeface="Calibri"/>
              </a:rPr>
              <a:t>in TLF </a:t>
            </a:r>
            <a:r>
              <a:rPr dirty="0" sz="1400" spc="-5">
                <a:latin typeface="Calibri"/>
                <a:cs typeface="Calibri"/>
              </a:rPr>
              <a:t>(p=0.003) </a:t>
            </a:r>
            <a:r>
              <a:rPr dirty="0" sz="1400">
                <a:latin typeface="Calibri"/>
                <a:cs typeface="Calibri"/>
              </a:rPr>
              <a:t>and TVF </a:t>
            </a:r>
            <a:r>
              <a:rPr dirty="0" sz="1400" spc="-5">
                <a:latin typeface="Calibri"/>
                <a:cs typeface="Calibri"/>
              </a:rPr>
              <a:t>(p=0.008) after </a:t>
            </a:r>
            <a:r>
              <a:rPr dirty="0" sz="1400">
                <a:latin typeface="Calibri"/>
                <a:cs typeface="Calibri"/>
              </a:rPr>
              <a:t>6 </a:t>
            </a:r>
            <a:r>
              <a:rPr dirty="0" sz="1400" spc="-5">
                <a:latin typeface="Calibri"/>
                <a:cs typeface="Calibri"/>
              </a:rPr>
              <a:t>months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prespecified landmark analyses,  driven by reduction </a:t>
            </a:r>
            <a:r>
              <a:rPr dirty="0" sz="1400">
                <a:latin typeface="Calibri"/>
                <a:cs typeface="Calibri"/>
              </a:rPr>
              <a:t>in all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components</a:t>
            </a:r>
            <a:endParaRPr sz="1400">
              <a:latin typeface="Calibri"/>
              <a:cs typeface="Calibri"/>
            </a:endParaRPr>
          </a:p>
          <a:p>
            <a:pPr marL="298450" marR="40640" indent="-285750">
              <a:lnSpc>
                <a:spcPct val="99400"/>
              </a:lnSpc>
              <a:spcBef>
                <a:spcPts val="121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These </a:t>
            </a:r>
            <a:r>
              <a:rPr dirty="0" sz="1800" spc="-10">
                <a:latin typeface="Calibri"/>
                <a:cs typeface="Calibri"/>
              </a:rPr>
              <a:t>results </a:t>
            </a:r>
            <a:r>
              <a:rPr dirty="0" sz="1800" spc="-5">
                <a:latin typeface="Calibri"/>
                <a:cs typeface="Calibri"/>
              </a:rPr>
              <a:t>confirm the </a:t>
            </a:r>
            <a:r>
              <a:rPr dirty="0" sz="1800" spc="-10">
                <a:latin typeface="Calibri"/>
                <a:cs typeface="Calibri"/>
              </a:rPr>
              <a:t>novel </a:t>
            </a:r>
            <a:r>
              <a:rPr dirty="0" sz="1800" spc="-5">
                <a:latin typeface="Calibri"/>
                <a:cs typeface="Calibri"/>
              </a:rPr>
              <a:t>impact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5">
                <a:latin typeface="Calibri"/>
                <a:cs typeface="Calibri"/>
              </a:rPr>
              <a:t>the Bioadaptor in CAD </a:t>
            </a:r>
            <a:r>
              <a:rPr dirty="0" sz="1800" spc="-10">
                <a:latin typeface="Calibri"/>
                <a:cs typeface="Calibri"/>
              </a:rPr>
              <a:t>treatment through </a:t>
            </a:r>
            <a:r>
              <a:rPr dirty="0" sz="1800" spc="-5">
                <a:latin typeface="Calibri"/>
                <a:cs typeface="Calibri"/>
              </a:rPr>
              <a:t>its  unique mechanism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5">
                <a:latin typeface="Calibri"/>
                <a:cs typeface="Calibri"/>
              </a:rPr>
              <a:t>action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10">
                <a:latin typeface="Calibri"/>
                <a:cs typeface="Calibri"/>
              </a:rPr>
              <a:t>restoring </a:t>
            </a:r>
            <a:r>
              <a:rPr dirty="0" sz="1800" spc="-5">
                <a:latin typeface="Calibri"/>
                <a:cs typeface="Calibri"/>
              </a:rPr>
              <a:t>the hemodynamic modulation and function </a:t>
            </a:r>
            <a:r>
              <a:rPr dirty="0" sz="1800">
                <a:latin typeface="Calibri"/>
                <a:cs typeface="Calibri"/>
              </a:rPr>
              <a:t>of  a </a:t>
            </a:r>
            <a:r>
              <a:rPr dirty="0" sz="1800" spc="-5">
                <a:latin typeface="Calibri"/>
                <a:cs typeface="Calibri"/>
              </a:rPr>
              <a:t>diseased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artery</a:t>
            </a:r>
            <a:endParaRPr sz="1800">
              <a:latin typeface="Calibri"/>
              <a:cs typeface="Calibri"/>
            </a:endParaRPr>
          </a:p>
          <a:p>
            <a:pPr marL="298450" marR="312420" indent="-285750">
              <a:lnSpc>
                <a:spcPts val="2090"/>
              </a:lnSpc>
              <a:spcBef>
                <a:spcPts val="137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Adoption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5">
                <a:latin typeface="Calibri"/>
                <a:cs typeface="Calibri"/>
              </a:rPr>
              <a:t>Bioadaptor in clinical </a:t>
            </a:r>
            <a:r>
              <a:rPr dirty="0" sz="1800" spc="-10">
                <a:latin typeface="Calibri"/>
                <a:cs typeface="Calibri"/>
              </a:rPr>
              <a:t>practice </a:t>
            </a:r>
            <a:r>
              <a:rPr dirty="0" sz="1800">
                <a:latin typeface="Calibri"/>
                <a:cs typeface="Calibri"/>
              </a:rPr>
              <a:t>has </a:t>
            </a:r>
            <a:r>
              <a:rPr dirty="0" sz="1800" spc="-5">
                <a:latin typeface="Calibri"/>
                <a:cs typeface="Calibri"/>
              </a:rPr>
              <a:t>the potential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 spc="-5">
                <a:latin typeface="Calibri"/>
                <a:cs typeface="Calibri"/>
              </a:rPr>
              <a:t>significantly reduce  </a:t>
            </a:r>
            <a:r>
              <a:rPr dirty="0" sz="1800" spc="-10">
                <a:latin typeface="Calibri"/>
                <a:cs typeface="Calibri"/>
              </a:rPr>
              <a:t>adverse events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10">
                <a:latin typeface="Calibri"/>
                <a:cs typeface="Calibri"/>
              </a:rPr>
              <a:t>repeat </a:t>
            </a:r>
            <a:r>
              <a:rPr dirty="0" sz="1800" spc="-5">
                <a:latin typeface="Calibri"/>
                <a:cs typeface="Calibri"/>
              </a:rPr>
              <a:t>procedures in millions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5">
                <a:latin typeface="Calibri"/>
                <a:cs typeface="Calibri"/>
              </a:rPr>
              <a:t>PCI </a:t>
            </a:r>
            <a:r>
              <a:rPr dirty="0" sz="1800" spc="-10">
                <a:latin typeface="Calibri"/>
                <a:cs typeface="Calibri"/>
              </a:rPr>
              <a:t>patients </a:t>
            </a:r>
            <a:r>
              <a:rPr dirty="0" sz="1800">
                <a:latin typeface="Calibri"/>
                <a:cs typeface="Calibri"/>
              </a:rPr>
              <a:t>being </a:t>
            </a:r>
            <a:r>
              <a:rPr dirty="0" sz="1800" spc="-15">
                <a:latin typeface="Calibri"/>
                <a:cs typeface="Calibri"/>
              </a:rPr>
              <a:t>treated</a:t>
            </a:r>
            <a:r>
              <a:rPr dirty="0" sz="1800" spc="17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today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2024-09-02T14:42:10Z</dcterms:created>
  <dcterms:modified xsi:type="dcterms:W3CDTF">2024-09-02T14:42:10Z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2024-09-01T00:00:00Z</vt:filetime>
  </property>
  <property fmtid="{D5CDD505-2E9C-101B-9397-08002B2CF9AE}" pid="3" name="LastSaved">
    <vt:filetime>2024-09-02T00:00:00Z</vt:filetime>
  </property>
</Properties>
</file>