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x="9144000" cy="5143500"/>
  <p:notesSz cx="9144000" cy="51435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1080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508303"/>
            <a:ext cx="9143999" cy="677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932687"/>
            <a:ext cx="9144000" cy="731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0" y="932687"/>
            <a:ext cx="9144000" cy="1219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0" y="0"/>
            <a:ext cx="9144000" cy="935990"/>
          </a:xfrm>
          <a:custGeom>
            <a:avLst/>
            <a:gdLst/>
            <a:ahLst/>
            <a:cxnLst/>
            <a:rect l="l" t="t" r="r" b="b"/>
            <a:pathLst>
              <a:path w="9144000" h="935990">
                <a:moveTo>
                  <a:pt x="0" y="0"/>
                </a:moveTo>
                <a:lnTo>
                  <a:pt x="9144000" y="0"/>
                </a:lnTo>
                <a:lnTo>
                  <a:pt x="9144000" y="935492"/>
                </a:lnTo>
                <a:lnTo>
                  <a:pt x="0" y="935492"/>
                </a:lnTo>
                <a:lnTo>
                  <a:pt x="0" y="0"/>
                </a:lnTo>
                <a:close/>
              </a:path>
            </a:pathLst>
          </a:custGeom>
          <a:solidFill>
            <a:srgbClr val="2F689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0" y="0"/>
            <a:ext cx="9144000" cy="935990"/>
          </a:xfrm>
          <a:custGeom>
            <a:avLst/>
            <a:gdLst/>
            <a:ahLst/>
            <a:cxnLst/>
            <a:rect l="l" t="t" r="r" b="b"/>
            <a:pathLst>
              <a:path w="9144000" h="935990">
                <a:moveTo>
                  <a:pt x="9144000" y="0"/>
                </a:moveTo>
                <a:lnTo>
                  <a:pt x="9144000" y="935491"/>
                </a:lnTo>
                <a:lnTo>
                  <a:pt x="0" y="935491"/>
                </a:lnTo>
                <a:lnTo>
                  <a:pt x="0" y="0"/>
                </a:lnTo>
              </a:path>
            </a:pathLst>
          </a:custGeom>
          <a:ln w="9525">
            <a:solidFill>
              <a:srgbClr val="2F689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33951" y="79756"/>
            <a:ext cx="6876096" cy="360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41325" y="967740"/>
            <a:ext cx="7661349" cy="13455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s.anker@cachexia.de" TargetMode="External"/><Relationship Id="rId3" Type="http://schemas.openxmlformats.org/officeDocument/2006/relationships/image" Target="../media/image4.png"/><Relationship Id="rId4" Type="http://schemas.openxmlformats.org/officeDocument/2006/relationships/image" Target="../media/image5.jpg"/><Relationship Id="rId5" Type="http://schemas.openxmlformats.org/officeDocument/2006/relationships/image" Target="../media/image6.png"/><Relationship Id="rId6" Type="http://schemas.openxmlformats.org/officeDocument/2006/relationships/image" Target="../media/image7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image" Target="../media/image1.png"/><Relationship Id="rId4" Type="http://schemas.openxmlformats.org/officeDocument/2006/relationships/image" Target="../media/image8.png"/><Relationship Id="rId5" Type="http://schemas.openxmlformats.org/officeDocument/2006/relationships/image" Target="../media/image10.jpg"/><Relationship Id="rId6" Type="http://schemas.openxmlformats.org/officeDocument/2006/relationships/image" Target="../media/image11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12.png"/><Relationship Id="rId4" Type="http://schemas.openxmlformats.org/officeDocument/2006/relationships/image" Target="../media/image13.png"/><Relationship Id="rId5" Type="http://schemas.openxmlformats.org/officeDocument/2006/relationships/image" Target="../media/image14.jpg"/><Relationship Id="rId6" Type="http://schemas.openxmlformats.org/officeDocument/2006/relationships/image" Target="../media/image15.png"/><Relationship Id="rId7" Type="http://schemas.openxmlformats.org/officeDocument/2006/relationships/image" Target="../media/image16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7.png"/><Relationship Id="rId3" Type="http://schemas.openxmlformats.org/officeDocument/2006/relationships/image" Target="../media/image18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png"/><Relationship Id="rId3" Type="http://schemas.openxmlformats.org/officeDocument/2006/relationships/image" Target="../media/image1.png"/><Relationship Id="rId4" Type="http://schemas.openxmlformats.org/officeDocument/2006/relationships/image" Target="../media/image20.png"/><Relationship Id="rId5" Type="http://schemas.openxmlformats.org/officeDocument/2006/relationships/image" Target="../media/image21.jpg"/><Relationship Id="rId6" Type="http://schemas.openxmlformats.org/officeDocument/2006/relationships/image" Target="../media/image22.jpg"/><Relationship Id="rId7" Type="http://schemas.openxmlformats.org/officeDocument/2006/relationships/image" Target="../media/image23.jp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4.png"/><Relationship Id="rId3" Type="http://schemas.openxmlformats.org/officeDocument/2006/relationships/image" Target="../media/image25.png"/><Relationship Id="rId4" Type="http://schemas.openxmlformats.org/officeDocument/2006/relationships/image" Target="../media/image26.png"/><Relationship Id="rId5" Type="http://schemas.openxmlformats.org/officeDocument/2006/relationships/image" Target="../media/image27.png"/><Relationship Id="rId6" Type="http://schemas.openxmlformats.org/officeDocument/2006/relationships/image" Target="../media/image28.jpg"/><Relationship Id="rId7" Type="http://schemas.openxmlformats.org/officeDocument/2006/relationships/image" Target="../media/image29.png"/><Relationship Id="rId8" Type="http://schemas.openxmlformats.org/officeDocument/2006/relationships/image" Target="../media/image30.pn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1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75636" y="156480"/>
            <a:ext cx="8331200" cy="2415540"/>
          </a:xfrm>
          <a:custGeom>
            <a:avLst/>
            <a:gdLst/>
            <a:ahLst/>
            <a:cxnLst/>
            <a:rect l="l" t="t" r="r" b="b"/>
            <a:pathLst>
              <a:path w="8331200" h="2415540">
                <a:moveTo>
                  <a:pt x="0" y="0"/>
                </a:moveTo>
                <a:lnTo>
                  <a:pt x="8331058" y="0"/>
                </a:lnTo>
                <a:lnTo>
                  <a:pt x="8331058" y="2415268"/>
                </a:lnTo>
                <a:lnTo>
                  <a:pt x="0" y="2415268"/>
                </a:lnTo>
                <a:lnTo>
                  <a:pt x="0" y="0"/>
                </a:lnTo>
                <a:close/>
              </a:path>
            </a:pathLst>
          </a:custGeom>
          <a:solidFill>
            <a:srgbClr val="2F689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375636" y="156480"/>
            <a:ext cx="8331200" cy="2415540"/>
          </a:xfrm>
          <a:custGeom>
            <a:avLst/>
            <a:gdLst/>
            <a:ahLst/>
            <a:cxnLst/>
            <a:rect l="l" t="t" r="r" b="b"/>
            <a:pathLst>
              <a:path w="8331200" h="2415540">
                <a:moveTo>
                  <a:pt x="0" y="0"/>
                </a:moveTo>
                <a:lnTo>
                  <a:pt x="8331059" y="0"/>
                </a:lnTo>
                <a:lnTo>
                  <a:pt x="8331059" y="2415269"/>
                </a:lnTo>
                <a:lnTo>
                  <a:pt x="0" y="2415269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3365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015397" y="254507"/>
            <a:ext cx="3128645" cy="4216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600" spc="-5" b="1">
                <a:solidFill>
                  <a:srgbClr val="FFFF00"/>
                </a:solidFill>
                <a:latin typeface="Arial"/>
                <a:cs typeface="Arial"/>
              </a:rPr>
              <a:t>RESHAPE-HF2</a:t>
            </a:r>
            <a:r>
              <a:rPr dirty="0" sz="2600" spc="-50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2600" spc="-30" b="1">
                <a:solidFill>
                  <a:srgbClr val="FFFF00"/>
                </a:solidFill>
                <a:latin typeface="Arial"/>
                <a:cs typeface="Arial"/>
              </a:rPr>
              <a:t>Trial</a:t>
            </a:r>
            <a:endParaRPr sz="26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20320" rIns="0" bIns="0" rtlCol="0" vert="horz">
            <a:spAutoFit/>
          </a:bodyPr>
          <a:lstStyle/>
          <a:p>
            <a:pPr algn="ctr" marL="52705" marR="30480">
              <a:lnSpc>
                <a:spcPct val="110400"/>
              </a:lnSpc>
              <a:spcBef>
                <a:spcPts val="160"/>
              </a:spcBef>
            </a:pPr>
            <a:r>
              <a:rPr dirty="0" spc="-5"/>
              <a:t>Randomized Investigation </a:t>
            </a:r>
            <a:r>
              <a:rPr dirty="0"/>
              <a:t>of the </a:t>
            </a:r>
            <a:r>
              <a:rPr dirty="0" spc="-5"/>
              <a:t>MitraClip Device in  </a:t>
            </a:r>
            <a:r>
              <a:rPr dirty="0"/>
              <a:t>Heart </a:t>
            </a:r>
            <a:r>
              <a:rPr dirty="0" spc="-5"/>
              <a:t>Failure: </a:t>
            </a:r>
            <a:r>
              <a:rPr dirty="0"/>
              <a:t>2</a:t>
            </a:r>
            <a:r>
              <a:rPr dirty="0" baseline="26143" sz="2550"/>
              <a:t>nd </a:t>
            </a:r>
            <a:r>
              <a:rPr dirty="0" sz="2600" spc="-25"/>
              <a:t>Trial </a:t>
            </a:r>
            <a:r>
              <a:rPr dirty="0" sz="2600" spc="-5"/>
              <a:t>in Patients with Clinically  Significant Functional Mitral</a:t>
            </a:r>
            <a:r>
              <a:rPr dirty="0" sz="2600" spc="25"/>
              <a:t> </a:t>
            </a:r>
            <a:r>
              <a:rPr dirty="0" sz="2600" spc="-5"/>
              <a:t>Regurgitation</a:t>
            </a:r>
            <a:endParaRPr sz="2600"/>
          </a:p>
        </p:txBody>
      </p:sp>
      <p:sp>
        <p:nvSpPr>
          <p:cNvPr id="6" name="object 6"/>
          <p:cNvSpPr/>
          <p:nvPr/>
        </p:nvSpPr>
        <p:spPr>
          <a:xfrm>
            <a:off x="747460" y="877252"/>
            <a:ext cx="7606030" cy="0"/>
          </a:xfrm>
          <a:custGeom>
            <a:avLst/>
            <a:gdLst/>
            <a:ahLst/>
            <a:cxnLst/>
            <a:rect l="l" t="t" r="r" b="b"/>
            <a:pathLst>
              <a:path w="7606030" h="0">
                <a:moveTo>
                  <a:pt x="0" y="0"/>
                </a:moveTo>
                <a:lnTo>
                  <a:pt x="7605445" y="1"/>
                </a:lnTo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462338" y="2873755"/>
            <a:ext cx="8157845" cy="1572895"/>
          </a:xfrm>
          <a:prstGeom prst="rect">
            <a:avLst/>
          </a:prstGeom>
        </p:spPr>
        <p:txBody>
          <a:bodyPr wrap="square" lIns="0" tIns="28575" rIns="0" bIns="0" rtlCol="0" vert="horz">
            <a:spAutoFit/>
          </a:bodyPr>
          <a:lstStyle/>
          <a:p>
            <a:pPr algn="ctr" marL="12065" marR="5080">
              <a:lnSpc>
                <a:spcPts val="2090"/>
              </a:lnSpc>
              <a:spcBef>
                <a:spcPts val="225"/>
              </a:spcBef>
            </a:pPr>
            <a:r>
              <a:rPr dirty="0" sz="1800" spc="-5" b="1">
                <a:solidFill>
                  <a:srgbClr val="498BC9"/>
                </a:solidFill>
                <a:latin typeface="Arial"/>
                <a:cs typeface="Arial"/>
              </a:rPr>
              <a:t>Stefan </a:t>
            </a:r>
            <a:r>
              <a:rPr dirty="0" sz="1800" b="1">
                <a:solidFill>
                  <a:srgbClr val="498BC9"/>
                </a:solidFill>
                <a:latin typeface="Arial"/>
                <a:cs typeface="Arial"/>
              </a:rPr>
              <a:t>D. </a:t>
            </a:r>
            <a:r>
              <a:rPr dirty="0" sz="1800" spc="-20" b="1">
                <a:solidFill>
                  <a:srgbClr val="498BC9"/>
                </a:solidFill>
                <a:latin typeface="Arial"/>
                <a:cs typeface="Arial"/>
              </a:rPr>
              <a:t>Anker, </a:t>
            </a:r>
            <a:r>
              <a:rPr dirty="0" sz="1800" b="1">
                <a:solidFill>
                  <a:srgbClr val="498BC9"/>
                </a:solidFill>
                <a:latin typeface="Arial"/>
                <a:cs typeface="Arial"/>
              </a:rPr>
              <a:t>MD </a:t>
            </a:r>
            <a:r>
              <a:rPr dirty="0" sz="1800" spc="-5" b="1">
                <a:solidFill>
                  <a:srgbClr val="498BC9"/>
                </a:solidFill>
                <a:latin typeface="Arial"/>
                <a:cs typeface="Arial"/>
              </a:rPr>
              <a:t>PhD </a:t>
            </a:r>
            <a:r>
              <a:rPr dirty="0" sz="1800" spc="-5">
                <a:solidFill>
                  <a:srgbClr val="515151"/>
                </a:solidFill>
                <a:latin typeface="Arial"/>
                <a:cs typeface="Arial"/>
              </a:rPr>
              <a:t>on behalf of the RESHAPE-HF2 Steering Committee,  </a:t>
            </a:r>
            <a:r>
              <a:rPr dirty="0" sz="1800" spc="-15">
                <a:solidFill>
                  <a:srgbClr val="515151"/>
                </a:solidFill>
                <a:latin typeface="Arial"/>
                <a:cs typeface="Arial"/>
              </a:rPr>
              <a:t>Trial </a:t>
            </a:r>
            <a:r>
              <a:rPr dirty="0" sz="1800" spc="-5">
                <a:solidFill>
                  <a:srgbClr val="515151"/>
                </a:solidFill>
                <a:latin typeface="Arial"/>
                <a:cs typeface="Arial"/>
              </a:rPr>
              <a:t>Committees, Investigators </a:t>
            </a:r>
            <a:r>
              <a:rPr dirty="0" sz="1800">
                <a:solidFill>
                  <a:srgbClr val="515151"/>
                </a:solidFill>
                <a:latin typeface="Arial"/>
                <a:cs typeface="Arial"/>
              </a:rPr>
              <a:t>&amp;</a:t>
            </a:r>
            <a:r>
              <a:rPr dirty="0" sz="1800" spc="5">
                <a:solidFill>
                  <a:srgbClr val="515151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515151"/>
                </a:solidFill>
                <a:latin typeface="Arial"/>
                <a:cs typeface="Arial"/>
              </a:rPr>
              <a:t>Coordinators</a:t>
            </a:r>
            <a:endParaRPr sz="1800">
              <a:latin typeface="Arial"/>
              <a:cs typeface="Arial"/>
            </a:endParaRPr>
          </a:p>
          <a:p>
            <a:pPr algn="ctr" marL="2707640" marR="2700020">
              <a:lnSpc>
                <a:spcPct val="101400"/>
              </a:lnSpc>
              <a:spcBef>
                <a:spcPts val="1160"/>
              </a:spcBef>
            </a:pPr>
            <a:r>
              <a:rPr dirty="0" sz="1400" spc="-5">
                <a:solidFill>
                  <a:srgbClr val="515151"/>
                </a:solidFill>
                <a:latin typeface="Arial"/>
                <a:cs typeface="Arial"/>
              </a:rPr>
              <a:t>Dept. of Cardiology </a:t>
            </a:r>
            <a:r>
              <a:rPr dirty="0" sz="1400">
                <a:solidFill>
                  <a:srgbClr val="515151"/>
                </a:solidFill>
                <a:latin typeface="Arial"/>
                <a:cs typeface="Arial"/>
              </a:rPr>
              <a:t>/ </a:t>
            </a:r>
            <a:r>
              <a:rPr dirty="0" sz="1400" spc="-5">
                <a:solidFill>
                  <a:srgbClr val="515151"/>
                </a:solidFill>
                <a:latin typeface="Arial"/>
                <a:cs typeface="Arial"/>
              </a:rPr>
              <a:t>DHZC</a:t>
            </a:r>
            <a:r>
              <a:rPr dirty="0" sz="1400" spc="-40">
                <a:solidFill>
                  <a:srgbClr val="515151"/>
                </a:solidFill>
                <a:latin typeface="Arial"/>
                <a:cs typeface="Arial"/>
              </a:rPr>
              <a:t> </a:t>
            </a:r>
            <a:r>
              <a:rPr dirty="0" sz="1400" spc="-5">
                <a:solidFill>
                  <a:srgbClr val="515151"/>
                </a:solidFill>
                <a:latin typeface="Arial"/>
                <a:cs typeface="Arial"/>
              </a:rPr>
              <a:t>(CVK),  Charité Berlin,</a:t>
            </a:r>
            <a:r>
              <a:rPr dirty="0" sz="1400" spc="-20">
                <a:solidFill>
                  <a:srgbClr val="515151"/>
                </a:solidFill>
                <a:latin typeface="Arial"/>
                <a:cs typeface="Arial"/>
              </a:rPr>
              <a:t> </a:t>
            </a:r>
            <a:r>
              <a:rPr dirty="0" sz="1400" spc="-5">
                <a:solidFill>
                  <a:srgbClr val="515151"/>
                </a:solidFill>
                <a:latin typeface="Arial"/>
                <a:cs typeface="Arial"/>
              </a:rPr>
              <a:t>Germany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400">
              <a:latin typeface="Arial"/>
              <a:cs typeface="Arial"/>
            </a:endParaRPr>
          </a:p>
          <a:p>
            <a:pPr algn="ctr" marL="635">
              <a:lnSpc>
                <a:spcPct val="100000"/>
              </a:lnSpc>
            </a:pPr>
            <a:r>
              <a:rPr dirty="0" sz="1400" spc="-5">
                <a:solidFill>
                  <a:srgbClr val="498BC9"/>
                </a:solidFill>
                <a:latin typeface="Arial"/>
                <a:cs typeface="Arial"/>
                <a:hlinkClick r:id="rId2"/>
              </a:rPr>
              <a:t>s.anker@cachexia.de</a:t>
            </a:r>
            <a:endParaRPr sz="1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903696" y="4849367"/>
            <a:ext cx="331152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solidFill>
                  <a:srgbClr val="0000FF"/>
                </a:solidFill>
                <a:latin typeface="Arial"/>
                <a:cs typeface="Arial"/>
              </a:rPr>
              <a:t>ESC </a:t>
            </a:r>
            <a:r>
              <a:rPr dirty="0" sz="1100" spc="-5">
                <a:solidFill>
                  <a:srgbClr val="0000FF"/>
                </a:solidFill>
                <a:latin typeface="Arial"/>
                <a:cs typeface="Arial"/>
              </a:rPr>
              <a:t>Press Conference </a:t>
            </a:r>
            <a:r>
              <a:rPr dirty="0" sz="1100">
                <a:solidFill>
                  <a:srgbClr val="0000FF"/>
                </a:solidFill>
                <a:latin typeface="Arial"/>
                <a:cs typeface="Arial"/>
              </a:rPr>
              <a:t>– London, 30</a:t>
            </a:r>
            <a:r>
              <a:rPr dirty="0" baseline="23809" sz="1050">
                <a:solidFill>
                  <a:srgbClr val="0000FF"/>
                </a:solidFill>
                <a:latin typeface="Arial"/>
                <a:cs typeface="Arial"/>
              </a:rPr>
              <a:t>th </a:t>
            </a:r>
            <a:r>
              <a:rPr dirty="0" sz="1100" spc="-5">
                <a:solidFill>
                  <a:srgbClr val="0000FF"/>
                </a:solidFill>
                <a:latin typeface="Arial"/>
                <a:cs typeface="Arial"/>
              </a:rPr>
              <a:t>August,</a:t>
            </a:r>
            <a:r>
              <a:rPr dirty="0" sz="1100" spc="-125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000FF"/>
                </a:solidFill>
                <a:latin typeface="Arial"/>
                <a:cs typeface="Arial"/>
              </a:rPr>
              <a:t>2024</a:t>
            </a:r>
            <a:endParaRPr sz="11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50520" y="4105655"/>
            <a:ext cx="2090927" cy="87477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75635" y="4132386"/>
            <a:ext cx="1986205" cy="76773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6708647" y="4166615"/>
            <a:ext cx="2078736" cy="85648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6734752" y="4192487"/>
            <a:ext cx="1971941" cy="7522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66216" y="508302"/>
            <a:ext cx="7211568" cy="15616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0" y="87"/>
            <a:ext cx="9144000" cy="508634"/>
          </a:xfrm>
          <a:custGeom>
            <a:avLst/>
            <a:gdLst/>
            <a:ahLst/>
            <a:cxnLst/>
            <a:rect l="l" t="t" r="r" b="b"/>
            <a:pathLst>
              <a:path w="9144000" h="508634">
                <a:moveTo>
                  <a:pt x="0" y="0"/>
                </a:moveTo>
                <a:lnTo>
                  <a:pt x="9144000" y="0"/>
                </a:lnTo>
                <a:lnTo>
                  <a:pt x="9144000" y="508214"/>
                </a:lnTo>
                <a:lnTo>
                  <a:pt x="0" y="508214"/>
                </a:lnTo>
                <a:lnTo>
                  <a:pt x="0" y="0"/>
                </a:lnTo>
                <a:close/>
              </a:path>
            </a:pathLst>
          </a:custGeom>
          <a:solidFill>
            <a:srgbClr val="2F689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87"/>
            <a:ext cx="9144000" cy="508634"/>
          </a:xfrm>
          <a:custGeom>
            <a:avLst/>
            <a:gdLst/>
            <a:ahLst/>
            <a:cxnLst/>
            <a:rect l="l" t="t" r="r" b="b"/>
            <a:pathLst>
              <a:path w="9144000" h="508634">
                <a:moveTo>
                  <a:pt x="0" y="0"/>
                </a:moveTo>
                <a:lnTo>
                  <a:pt x="9144000" y="0"/>
                </a:lnTo>
                <a:lnTo>
                  <a:pt x="9144000" y="508215"/>
                </a:lnTo>
                <a:lnTo>
                  <a:pt x="0" y="508215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2F689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RESHAPE-HF2 </a:t>
            </a:r>
            <a:r>
              <a:rPr dirty="0"/>
              <a:t>– </a:t>
            </a:r>
            <a:r>
              <a:rPr dirty="0" spc="-5"/>
              <a:t>testing MitraClip in </a:t>
            </a:r>
            <a:r>
              <a:rPr dirty="0"/>
              <a:t>the </a:t>
            </a:r>
            <a:r>
              <a:rPr dirty="0" spc="-5"/>
              <a:t>3</a:t>
            </a:r>
            <a:r>
              <a:rPr dirty="0" baseline="25925" sz="2250" spc="-7"/>
              <a:t>rd</a:t>
            </a:r>
            <a:r>
              <a:rPr dirty="0" baseline="25925" sz="2250" spc="292"/>
              <a:t> </a:t>
            </a:r>
            <a:r>
              <a:rPr dirty="0" sz="2200" spc="-5"/>
              <a:t>population</a:t>
            </a:r>
            <a:endParaRPr sz="2200"/>
          </a:p>
        </p:txBody>
      </p:sp>
      <p:sp>
        <p:nvSpPr>
          <p:cNvPr id="6" name="object 6"/>
          <p:cNvSpPr txBox="1"/>
          <p:nvPr/>
        </p:nvSpPr>
        <p:spPr>
          <a:xfrm>
            <a:off x="2455767" y="2815844"/>
            <a:ext cx="2935605" cy="5207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2130"/>
              </a:lnSpc>
              <a:spcBef>
                <a:spcPts val="100"/>
              </a:spcBef>
            </a:pPr>
            <a:r>
              <a:rPr dirty="0" sz="1800" spc="-5" b="1">
                <a:solidFill>
                  <a:srgbClr val="D10373"/>
                </a:solidFill>
                <a:latin typeface="Arial"/>
                <a:cs typeface="Arial"/>
              </a:rPr>
              <a:t>Control </a:t>
            </a:r>
            <a:r>
              <a:rPr dirty="0" sz="1800" b="1">
                <a:solidFill>
                  <a:srgbClr val="D10373"/>
                </a:solidFill>
                <a:latin typeface="Arial"/>
                <a:cs typeface="Arial"/>
              </a:rPr>
              <a:t>group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ts val="1770"/>
              </a:lnSpc>
            </a:pPr>
            <a:r>
              <a:rPr dirty="0" sz="1500" spc="-5">
                <a:solidFill>
                  <a:srgbClr val="D10373"/>
                </a:solidFill>
                <a:latin typeface="Arial"/>
                <a:cs typeface="Arial"/>
              </a:rPr>
              <a:t>guideline-directed </a:t>
            </a:r>
            <a:r>
              <a:rPr dirty="0" sz="1500">
                <a:solidFill>
                  <a:srgbClr val="D10373"/>
                </a:solidFill>
                <a:latin typeface="Arial"/>
                <a:cs typeface="Arial"/>
              </a:rPr>
              <a:t>medical</a:t>
            </a:r>
            <a:r>
              <a:rPr dirty="0" sz="1500" spc="10">
                <a:solidFill>
                  <a:srgbClr val="D10373"/>
                </a:solidFill>
                <a:latin typeface="Arial"/>
                <a:cs typeface="Arial"/>
              </a:rPr>
              <a:t> </a:t>
            </a:r>
            <a:r>
              <a:rPr dirty="0" sz="1500" spc="-5">
                <a:solidFill>
                  <a:srgbClr val="D10373"/>
                </a:solidFill>
                <a:latin typeface="Arial"/>
                <a:cs typeface="Arial"/>
              </a:rPr>
              <a:t>therapy</a:t>
            </a:r>
            <a:endParaRPr sz="15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41216" y="1703323"/>
            <a:ext cx="113030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 b="1">
                <a:solidFill>
                  <a:srgbClr val="333333"/>
                </a:solidFill>
                <a:latin typeface="Arial"/>
                <a:cs typeface="Arial"/>
              </a:rPr>
              <a:t>Screening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531569" y="2635698"/>
            <a:ext cx="0" cy="156210"/>
          </a:xfrm>
          <a:custGeom>
            <a:avLst/>
            <a:gdLst/>
            <a:ahLst/>
            <a:cxnLst/>
            <a:rect l="l" t="t" r="r" b="b"/>
            <a:pathLst>
              <a:path w="0" h="156210">
                <a:moveTo>
                  <a:pt x="0" y="155972"/>
                </a:moveTo>
                <a:lnTo>
                  <a:pt x="1" y="0"/>
                </a:lnTo>
              </a:path>
            </a:pathLst>
          </a:custGeom>
          <a:ln w="28575">
            <a:solidFill>
              <a:srgbClr val="D1037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031633" y="2670227"/>
            <a:ext cx="0" cy="121920"/>
          </a:xfrm>
          <a:custGeom>
            <a:avLst/>
            <a:gdLst/>
            <a:ahLst/>
            <a:cxnLst/>
            <a:rect l="l" t="t" r="r" b="b"/>
            <a:pathLst>
              <a:path w="0" h="121919">
                <a:moveTo>
                  <a:pt x="0" y="0"/>
                </a:moveTo>
                <a:lnTo>
                  <a:pt x="0" y="121443"/>
                </a:lnTo>
              </a:path>
            </a:pathLst>
          </a:custGeom>
          <a:ln w="28576">
            <a:solidFill>
              <a:srgbClr val="D1037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537647" y="2670227"/>
            <a:ext cx="0" cy="121920"/>
          </a:xfrm>
          <a:custGeom>
            <a:avLst/>
            <a:gdLst/>
            <a:ahLst/>
            <a:cxnLst/>
            <a:rect l="l" t="t" r="r" b="b"/>
            <a:pathLst>
              <a:path w="0" h="121919">
                <a:moveTo>
                  <a:pt x="0" y="0"/>
                </a:moveTo>
                <a:lnTo>
                  <a:pt x="0" y="121443"/>
                </a:lnTo>
              </a:path>
            </a:pathLst>
          </a:custGeom>
          <a:ln w="28576">
            <a:solidFill>
              <a:srgbClr val="D1037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973417" y="2635698"/>
            <a:ext cx="0" cy="156210"/>
          </a:xfrm>
          <a:custGeom>
            <a:avLst/>
            <a:gdLst/>
            <a:ahLst/>
            <a:cxnLst/>
            <a:rect l="l" t="t" r="r" b="b"/>
            <a:pathLst>
              <a:path w="0" h="156210">
                <a:moveTo>
                  <a:pt x="0" y="155972"/>
                </a:moveTo>
                <a:lnTo>
                  <a:pt x="1" y="0"/>
                </a:lnTo>
              </a:path>
            </a:pathLst>
          </a:custGeom>
          <a:ln w="28575">
            <a:solidFill>
              <a:srgbClr val="D1037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409186" y="2670227"/>
            <a:ext cx="0" cy="121920"/>
          </a:xfrm>
          <a:custGeom>
            <a:avLst/>
            <a:gdLst/>
            <a:ahLst/>
            <a:cxnLst/>
            <a:rect l="l" t="t" r="r" b="b"/>
            <a:pathLst>
              <a:path w="0" h="121919">
                <a:moveTo>
                  <a:pt x="0" y="0"/>
                </a:moveTo>
                <a:lnTo>
                  <a:pt x="0" y="121443"/>
                </a:lnTo>
              </a:path>
            </a:pathLst>
          </a:custGeom>
          <a:ln w="28576">
            <a:solidFill>
              <a:srgbClr val="D1037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991402" y="2670227"/>
            <a:ext cx="0" cy="121920"/>
          </a:xfrm>
          <a:custGeom>
            <a:avLst/>
            <a:gdLst/>
            <a:ahLst/>
            <a:cxnLst/>
            <a:rect l="l" t="t" r="r" b="b"/>
            <a:pathLst>
              <a:path w="0" h="121919">
                <a:moveTo>
                  <a:pt x="0" y="0"/>
                </a:moveTo>
                <a:lnTo>
                  <a:pt x="0" y="121443"/>
                </a:lnTo>
              </a:path>
            </a:pathLst>
          </a:custGeom>
          <a:ln w="28576">
            <a:solidFill>
              <a:srgbClr val="D1037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527998" y="1402211"/>
            <a:ext cx="0" cy="156210"/>
          </a:xfrm>
          <a:custGeom>
            <a:avLst/>
            <a:gdLst/>
            <a:ahLst/>
            <a:cxnLst/>
            <a:rect l="l" t="t" r="r" b="b"/>
            <a:pathLst>
              <a:path w="0" h="156209">
                <a:moveTo>
                  <a:pt x="0" y="155972"/>
                </a:moveTo>
                <a:lnTo>
                  <a:pt x="1" y="0"/>
                </a:lnTo>
              </a:path>
            </a:pathLst>
          </a:custGeom>
          <a:ln w="28575">
            <a:solidFill>
              <a:srgbClr val="116E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027586" y="1402211"/>
            <a:ext cx="0" cy="118110"/>
          </a:xfrm>
          <a:custGeom>
            <a:avLst/>
            <a:gdLst/>
            <a:ahLst/>
            <a:cxnLst/>
            <a:rect l="l" t="t" r="r" b="b"/>
            <a:pathLst>
              <a:path w="0" h="118109">
                <a:moveTo>
                  <a:pt x="0" y="0"/>
                </a:moveTo>
                <a:lnTo>
                  <a:pt x="0" y="117872"/>
                </a:lnTo>
              </a:path>
            </a:pathLst>
          </a:custGeom>
          <a:ln w="28576">
            <a:solidFill>
              <a:srgbClr val="116E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534581" y="1402211"/>
            <a:ext cx="0" cy="118110"/>
          </a:xfrm>
          <a:custGeom>
            <a:avLst/>
            <a:gdLst/>
            <a:ahLst/>
            <a:cxnLst/>
            <a:rect l="l" t="t" r="r" b="b"/>
            <a:pathLst>
              <a:path w="0" h="118109">
                <a:moveTo>
                  <a:pt x="0" y="0"/>
                </a:moveTo>
                <a:lnTo>
                  <a:pt x="0" y="117872"/>
                </a:lnTo>
              </a:path>
            </a:pathLst>
          </a:custGeom>
          <a:ln w="28576">
            <a:solidFill>
              <a:srgbClr val="116E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971720" y="1402211"/>
            <a:ext cx="0" cy="156210"/>
          </a:xfrm>
          <a:custGeom>
            <a:avLst/>
            <a:gdLst/>
            <a:ahLst/>
            <a:cxnLst/>
            <a:rect l="l" t="t" r="r" b="b"/>
            <a:pathLst>
              <a:path w="0" h="156209">
                <a:moveTo>
                  <a:pt x="0" y="155972"/>
                </a:moveTo>
                <a:lnTo>
                  <a:pt x="1" y="0"/>
                </a:lnTo>
              </a:path>
            </a:pathLst>
          </a:custGeom>
          <a:ln w="28575">
            <a:solidFill>
              <a:srgbClr val="116E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405683" y="1402211"/>
            <a:ext cx="0" cy="127635"/>
          </a:xfrm>
          <a:custGeom>
            <a:avLst/>
            <a:gdLst/>
            <a:ahLst/>
            <a:cxnLst/>
            <a:rect l="l" t="t" r="r" b="b"/>
            <a:pathLst>
              <a:path w="0" h="127634">
                <a:moveTo>
                  <a:pt x="0" y="0"/>
                </a:moveTo>
                <a:lnTo>
                  <a:pt x="0" y="127397"/>
                </a:lnTo>
              </a:path>
            </a:pathLst>
          </a:custGeom>
          <a:ln w="28576">
            <a:solidFill>
              <a:srgbClr val="116E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4987830" y="1402211"/>
            <a:ext cx="0" cy="127635"/>
          </a:xfrm>
          <a:custGeom>
            <a:avLst/>
            <a:gdLst/>
            <a:ahLst/>
            <a:cxnLst/>
            <a:rect l="l" t="t" r="r" b="b"/>
            <a:pathLst>
              <a:path w="0" h="127634">
                <a:moveTo>
                  <a:pt x="0" y="0"/>
                </a:moveTo>
                <a:lnTo>
                  <a:pt x="0" y="127397"/>
                </a:lnTo>
              </a:path>
            </a:pathLst>
          </a:custGeom>
          <a:ln w="28576">
            <a:solidFill>
              <a:srgbClr val="116E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518473" y="1548658"/>
            <a:ext cx="1462405" cy="0"/>
          </a:xfrm>
          <a:custGeom>
            <a:avLst/>
            <a:gdLst/>
            <a:ahLst/>
            <a:cxnLst/>
            <a:rect l="l" t="t" r="r" b="b"/>
            <a:pathLst>
              <a:path w="1462404" h="0">
                <a:moveTo>
                  <a:pt x="0" y="0"/>
                </a:moveTo>
                <a:lnTo>
                  <a:pt x="1462088" y="1"/>
                </a:lnTo>
              </a:path>
            </a:pathLst>
          </a:custGeom>
          <a:ln w="57150">
            <a:solidFill>
              <a:srgbClr val="116E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025553" y="1542705"/>
            <a:ext cx="506095" cy="548005"/>
          </a:xfrm>
          <a:custGeom>
            <a:avLst/>
            <a:gdLst/>
            <a:ahLst/>
            <a:cxnLst/>
            <a:rect l="l" t="t" r="r" b="b"/>
            <a:pathLst>
              <a:path w="506094" h="548005">
                <a:moveTo>
                  <a:pt x="0" y="547688"/>
                </a:moveTo>
                <a:lnTo>
                  <a:pt x="506016" y="0"/>
                </a:lnTo>
              </a:path>
            </a:pathLst>
          </a:custGeom>
          <a:ln w="57150">
            <a:solidFill>
              <a:srgbClr val="116E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025553" y="2096345"/>
            <a:ext cx="506095" cy="548005"/>
          </a:xfrm>
          <a:custGeom>
            <a:avLst/>
            <a:gdLst/>
            <a:ahLst/>
            <a:cxnLst/>
            <a:rect l="l" t="t" r="r" b="b"/>
            <a:pathLst>
              <a:path w="506094" h="548005">
                <a:moveTo>
                  <a:pt x="0" y="0"/>
                </a:moveTo>
                <a:lnTo>
                  <a:pt x="506016" y="547688"/>
                </a:lnTo>
              </a:path>
            </a:pathLst>
          </a:custGeom>
          <a:ln w="57150">
            <a:solidFill>
              <a:srgbClr val="D1037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522046" y="2641651"/>
            <a:ext cx="1463675" cy="0"/>
          </a:xfrm>
          <a:custGeom>
            <a:avLst/>
            <a:gdLst/>
            <a:ahLst/>
            <a:cxnLst/>
            <a:rect l="l" t="t" r="r" b="b"/>
            <a:pathLst>
              <a:path w="1463675" h="0">
                <a:moveTo>
                  <a:pt x="0" y="1"/>
                </a:moveTo>
                <a:lnTo>
                  <a:pt x="1463278" y="0"/>
                </a:lnTo>
              </a:path>
            </a:pathLst>
          </a:custGeom>
          <a:ln w="57150">
            <a:solidFill>
              <a:srgbClr val="D1037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4006753" y="1558183"/>
            <a:ext cx="1762125" cy="0"/>
          </a:xfrm>
          <a:custGeom>
            <a:avLst/>
            <a:gdLst/>
            <a:ahLst/>
            <a:cxnLst/>
            <a:rect l="l" t="t" r="r" b="b"/>
            <a:pathLst>
              <a:path w="1762125" h="0">
                <a:moveTo>
                  <a:pt x="0" y="0"/>
                </a:moveTo>
                <a:lnTo>
                  <a:pt x="1762125" y="1"/>
                </a:lnTo>
              </a:path>
            </a:pathLst>
          </a:custGeom>
          <a:ln w="57150">
            <a:solidFill>
              <a:srgbClr val="116E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3999609" y="2641651"/>
            <a:ext cx="1767205" cy="0"/>
          </a:xfrm>
          <a:custGeom>
            <a:avLst/>
            <a:gdLst/>
            <a:ahLst/>
            <a:cxnLst/>
            <a:rect l="l" t="t" r="r" b="b"/>
            <a:pathLst>
              <a:path w="1767204" h="0">
                <a:moveTo>
                  <a:pt x="0" y="1"/>
                </a:moveTo>
                <a:lnTo>
                  <a:pt x="1766888" y="0"/>
                </a:lnTo>
              </a:path>
            </a:pathLst>
          </a:custGeom>
          <a:ln w="57150">
            <a:solidFill>
              <a:srgbClr val="D1037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930303" y="1897510"/>
            <a:ext cx="334645" cy="377825"/>
          </a:xfrm>
          <a:custGeom>
            <a:avLst/>
            <a:gdLst/>
            <a:ahLst/>
            <a:cxnLst/>
            <a:rect l="l" t="t" r="r" b="b"/>
            <a:pathLst>
              <a:path w="334644" h="377825">
                <a:moveTo>
                  <a:pt x="167283" y="0"/>
                </a:moveTo>
                <a:lnTo>
                  <a:pt x="122812" y="6741"/>
                </a:lnTo>
                <a:lnTo>
                  <a:pt x="82852" y="25765"/>
                </a:lnTo>
                <a:lnTo>
                  <a:pt x="48996" y="55273"/>
                </a:lnTo>
                <a:lnTo>
                  <a:pt x="22839" y="93466"/>
                </a:lnTo>
                <a:lnTo>
                  <a:pt x="5975" y="138546"/>
                </a:lnTo>
                <a:lnTo>
                  <a:pt x="0" y="188714"/>
                </a:lnTo>
                <a:lnTo>
                  <a:pt x="5975" y="238882"/>
                </a:lnTo>
                <a:lnTo>
                  <a:pt x="22839" y="283962"/>
                </a:lnTo>
                <a:lnTo>
                  <a:pt x="48996" y="322155"/>
                </a:lnTo>
                <a:lnTo>
                  <a:pt x="82852" y="351663"/>
                </a:lnTo>
                <a:lnTo>
                  <a:pt x="122812" y="370687"/>
                </a:lnTo>
                <a:lnTo>
                  <a:pt x="167283" y="377428"/>
                </a:lnTo>
                <a:lnTo>
                  <a:pt x="211753" y="370687"/>
                </a:lnTo>
                <a:lnTo>
                  <a:pt x="251714" y="351663"/>
                </a:lnTo>
                <a:lnTo>
                  <a:pt x="285570" y="322155"/>
                </a:lnTo>
                <a:lnTo>
                  <a:pt x="311727" y="283962"/>
                </a:lnTo>
                <a:lnTo>
                  <a:pt x="328590" y="238882"/>
                </a:lnTo>
                <a:lnTo>
                  <a:pt x="334566" y="188714"/>
                </a:lnTo>
                <a:lnTo>
                  <a:pt x="328590" y="138546"/>
                </a:lnTo>
                <a:lnTo>
                  <a:pt x="311727" y="93466"/>
                </a:lnTo>
                <a:lnTo>
                  <a:pt x="285570" y="55273"/>
                </a:lnTo>
                <a:lnTo>
                  <a:pt x="251714" y="25765"/>
                </a:lnTo>
                <a:lnTo>
                  <a:pt x="211753" y="6741"/>
                </a:lnTo>
                <a:lnTo>
                  <a:pt x="167283" y="0"/>
                </a:lnTo>
                <a:close/>
              </a:path>
            </a:pathLst>
          </a:custGeom>
          <a:solidFill>
            <a:srgbClr val="C2C3D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2016357" y="1957832"/>
            <a:ext cx="163195" cy="254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00" b="1">
                <a:latin typeface="Arial"/>
                <a:cs typeface="Arial"/>
              </a:rPr>
              <a:t>R</a:t>
            </a:r>
            <a:endParaRPr sz="15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511727" y="645667"/>
            <a:ext cx="4356735" cy="7448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2130"/>
              </a:lnSpc>
              <a:spcBef>
                <a:spcPts val="100"/>
              </a:spcBef>
            </a:pPr>
            <a:r>
              <a:rPr dirty="0" sz="1800" spc="-5" b="1">
                <a:solidFill>
                  <a:srgbClr val="116EFF"/>
                </a:solidFill>
                <a:latin typeface="Arial"/>
                <a:cs typeface="Arial"/>
              </a:rPr>
              <a:t>Device </a:t>
            </a:r>
            <a:r>
              <a:rPr dirty="0" sz="1800" b="1">
                <a:solidFill>
                  <a:srgbClr val="116EFF"/>
                </a:solidFill>
                <a:latin typeface="Arial"/>
                <a:cs typeface="Arial"/>
              </a:rPr>
              <a:t>group </a:t>
            </a:r>
            <a:r>
              <a:rPr dirty="0" sz="1800" spc="-5" b="1">
                <a:solidFill>
                  <a:srgbClr val="116EFF"/>
                </a:solidFill>
                <a:latin typeface="Arial"/>
                <a:cs typeface="Arial"/>
              </a:rPr>
              <a:t>(MitraClip, within 14</a:t>
            </a:r>
            <a:r>
              <a:rPr dirty="0" sz="1800" spc="-25" b="1">
                <a:solidFill>
                  <a:srgbClr val="116EFF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116EFF"/>
                </a:solidFill>
                <a:latin typeface="Arial"/>
                <a:cs typeface="Arial"/>
              </a:rPr>
              <a:t>days)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ts val="1770"/>
              </a:lnSpc>
            </a:pPr>
            <a:r>
              <a:rPr dirty="0" sz="1500">
                <a:solidFill>
                  <a:srgbClr val="116EFF"/>
                </a:solidFill>
                <a:latin typeface="Arial"/>
                <a:cs typeface="Arial"/>
              </a:rPr>
              <a:t>plus </a:t>
            </a:r>
            <a:r>
              <a:rPr dirty="0" sz="1500" spc="-5">
                <a:solidFill>
                  <a:srgbClr val="116EFF"/>
                </a:solidFill>
                <a:latin typeface="Arial"/>
                <a:cs typeface="Arial"/>
              </a:rPr>
              <a:t>guideline-directed </a:t>
            </a:r>
            <a:r>
              <a:rPr dirty="0" sz="1500">
                <a:solidFill>
                  <a:srgbClr val="116EFF"/>
                </a:solidFill>
                <a:latin typeface="Arial"/>
                <a:cs typeface="Arial"/>
              </a:rPr>
              <a:t>medical</a:t>
            </a:r>
            <a:r>
              <a:rPr dirty="0" sz="1500" spc="-5">
                <a:solidFill>
                  <a:srgbClr val="116EFF"/>
                </a:solidFill>
                <a:latin typeface="Arial"/>
                <a:cs typeface="Arial"/>
              </a:rPr>
              <a:t> therapy</a:t>
            </a:r>
            <a:endParaRPr sz="1500">
              <a:latin typeface="Arial"/>
              <a:cs typeface="Arial"/>
            </a:endParaRPr>
          </a:p>
          <a:p>
            <a:pPr marL="249554">
              <a:lnSpc>
                <a:spcPct val="100000"/>
              </a:lnSpc>
              <a:spcBef>
                <a:spcPts val="320"/>
              </a:spcBef>
              <a:tabLst>
                <a:tab pos="1372235" algn="l"/>
                <a:tab pos="1754505" algn="l"/>
                <a:tab pos="2344420" algn="l"/>
              </a:tabLst>
            </a:pPr>
            <a:r>
              <a:rPr dirty="0" sz="1200" spc="-5" b="1">
                <a:solidFill>
                  <a:srgbClr val="333333"/>
                </a:solidFill>
                <a:latin typeface="Arial"/>
                <a:cs typeface="Arial"/>
              </a:rPr>
              <a:t>30</a:t>
            </a:r>
            <a:r>
              <a:rPr dirty="0" sz="1200" b="1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dirty="0" sz="1200" spc="-5" b="1">
                <a:solidFill>
                  <a:srgbClr val="333333"/>
                </a:solidFill>
                <a:latin typeface="Arial"/>
                <a:cs typeface="Arial"/>
              </a:rPr>
              <a:t>days	</a:t>
            </a:r>
            <a:r>
              <a:rPr dirty="0" sz="1200" b="1">
                <a:solidFill>
                  <a:srgbClr val="333333"/>
                </a:solidFill>
                <a:latin typeface="Arial"/>
                <a:cs typeface="Arial"/>
              </a:rPr>
              <a:t>M6	</a:t>
            </a:r>
            <a:r>
              <a:rPr dirty="0" sz="1200" spc="-5" b="1">
                <a:solidFill>
                  <a:srgbClr val="333333"/>
                </a:solidFill>
                <a:latin typeface="Arial"/>
                <a:cs typeface="Arial"/>
              </a:rPr>
              <a:t>M12	M24</a:t>
            </a:r>
            <a:endParaRPr sz="12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620851" y="1689607"/>
            <a:ext cx="2040889" cy="711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40385">
              <a:lnSpc>
                <a:spcPct val="100000"/>
              </a:lnSpc>
              <a:spcBef>
                <a:spcPts val="100"/>
              </a:spcBef>
            </a:pPr>
            <a:r>
              <a:rPr dirty="0" sz="1500" spc="-5" b="1">
                <a:solidFill>
                  <a:srgbClr val="3D3D3D"/>
                </a:solidFill>
                <a:latin typeface="Arial"/>
                <a:cs typeface="Arial"/>
              </a:rPr>
              <a:t>Follow-up:</a:t>
            </a:r>
            <a:endParaRPr sz="1500">
              <a:latin typeface="Arial"/>
              <a:cs typeface="Arial"/>
            </a:endParaRPr>
          </a:p>
          <a:p>
            <a:pPr marL="12700" marR="5080" indent="281305">
              <a:lnSpc>
                <a:spcPct val="100000"/>
              </a:lnSpc>
            </a:pPr>
            <a:r>
              <a:rPr dirty="0" sz="1500">
                <a:solidFill>
                  <a:srgbClr val="979797"/>
                </a:solidFill>
                <a:latin typeface="Arial"/>
                <a:cs typeface="Arial"/>
              </a:rPr>
              <a:t>at least 6 </a:t>
            </a:r>
            <a:r>
              <a:rPr dirty="0" sz="1500" spc="-5">
                <a:solidFill>
                  <a:srgbClr val="979797"/>
                </a:solidFill>
                <a:latin typeface="Arial"/>
                <a:cs typeface="Arial"/>
              </a:rPr>
              <a:t>months  follow-up for </a:t>
            </a:r>
            <a:r>
              <a:rPr dirty="0" sz="1500">
                <a:solidFill>
                  <a:srgbClr val="979797"/>
                </a:solidFill>
                <a:latin typeface="Arial"/>
                <a:cs typeface="Arial"/>
              </a:rPr>
              <a:t>last</a:t>
            </a:r>
            <a:r>
              <a:rPr dirty="0" sz="1500" spc="-30">
                <a:solidFill>
                  <a:srgbClr val="979797"/>
                </a:solidFill>
                <a:latin typeface="Arial"/>
                <a:cs typeface="Arial"/>
              </a:rPr>
              <a:t> </a:t>
            </a:r>
            <a:r>
              <a:rPr dirty="0" sz="1500" spc="-5">
                <a:solidFill>
                  <a:srgbClr val="979797"/>
                </a:solidFill>
                <a:latin typeface="Arial"/>
                <a:cs typeface="Arial"/>
              </a:rPr>
              <a:t>patient</a:t>
            </a:r>
            <a:endParaRPr sz="1500">
              <a:latin typeface="Arial"/>
              <a:cs typeface="Arial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614664" y="2088010"/>
            <a:ext cx="1306195" cy="0"/>
          </a:xfrm>
          <a:custGeom>
            <a:avLst/>
            <a:gdLst/>
            <a:ahLst/>
            <a:cxnLst/>
            <a:rect l="l" t="t" r="r" b="b"/>
            <a:pathLst>
              <a:path w="1306195" h="0">
                <a:moveTo>
                  <a:pt x="1306115" y="0"/>
                </a:moveTo>
                <a:lnTo>
                  <a:pt x="0" y="1"/>
                </a:lnTo>
              </a:path>
            </a:pathLst>
          </a:custGeom>
          <a:ln w="57150">
            <a:solidFill>
              <a:srgbClr val="116E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475517" y="3790188"/>
            <a:ext cx="4290060" cy="763270"/>
          </a:xfrm>
          <a:prstGeom prst="rect">
            <a:avLst/>
          </a:prstGeom>
        </p:spPr>
        <p:txBody>
          <a:bodyPr wrap="square" lIns="0" tIns="27940" rIns="0" bIns="0" rtlCol="0" vert="horz">
            <a:spAutoFit/>
          </a:bodyPr>
          <a:lstStyle/>
          <a:p>
            <a:pPr marL="1764030" indent="-286385">
              <a:lnSpc>
                <a:spcPct val="100000"/>
              </a:lnSpc>
              <a:spcBef>
                <a:spcPts val="220"/>
              </a:spcBef>
              <a:buAutoNum type="romanLcParenBoth" startAt="2"/>
              <a:tabLst>
                <a:tab pos="1764664" algn="l"/>
              </a:tabLst>
            </a:pPr>
            <a:r>
              <a:rPr dirty="0" sz="1400" spc="-25">
                <a:solidFill>
                  <a:srgbClr val="00B050"/>
                </a:solidFill>
                <a:latin typeface="Arial"/>
                <a:cs typeface="Arial"/>
              </a:rPr>
              <a:t>Recurrent events </a:t>
            </a:r>
            <a:r>
              <a:rPr dirty="0" sz="1400" spc="-15">
                <a:solidFill>
                  <a:srgbClr val="00B050"/>
                </a:solidFill>
                <a:latin typeface="Arial"/>
                <a:cs typeface="Arial"/>
              </a:rPr>
              <a:t>of</a:t>
            </a:r>
            <a:r>
              <a:rPr dirty="0" sz="1400" spc="-65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dirty="0" sz="1400" spc="-30">
                <a:solidFill>
                  <a:srgbClr val="00B050"/>
                </a:solidFill>
                <a:latin typeface="Arial"/>
                <a:cs typeface="Arial"/>
              </a:rPr>
              <a:t>HHF</a:t>
            </a:r>
            <a:endParaRPr sz="1400">
              <a:latin typeface="Arial"/>
              <a:cs typeface="Arial"/>
            </a:endParaRPr>
          </a:p>
          <a:p>
            <a:pPr marL="1754505" indent="-276860">
              <a:lnSpc>
                <a:spcPct val="100000"/>
              </a:lnSpc>
              <a:spcBef>
                <a:spcPts val="120"/>
              </a:spcBef>
              <a:buAutoNum type="romanLcParenBoth" startAt="2"/>
              <a:tabLst>
                <a:tab pos="1755139" algn="l"/>
              </a:tabLst>
            </a:pPr>
            <a:r>
              <a:rPr dirty="0" sz="1400" spc="-30">
                <a:solidFill>
                  <a:srgbClr val="00B050"/>
                </a:solidFill>
                <a:latin typeface="Arial"/>
                <a:cs typeface="Arial"/>
              </a:rPr>
              <a:t>KCCQ </a:t>
            </a:r>
            <a:r>
              <a:rPr dirty="0" sz="1400" spc="-25">
                <a:solidFill>
                  <a:srgbClr val="00B050"/>
                </a:solidFill>
                <a:latin typeface="Arial"/>
                <a:cs typeface="Arial"/>
              </a:rPr>
              <a:t>(change </a:t>
            </a:r>
            <a:r>
              <a:rPr dirty="0" sz="1400" spc="-20">
                <a:solidFill>
                  <a:srgbClr val="00B050"/>
                </a:solidFill>
                <a:latin typeface="Arial"/>
                <a:cs typeface="Arial"/>
              </a:rPr>
              <a:t>BL </a:t>
            </a:r>
            <a:r>
              <a:rPr dirty="0" sz="1400" spc="-10">
                <a:solidFill>
                  <a:srgbClr val="00B050"/>
                </a:solidFill>
                <a:latin typeface="Arial"/>
                <a:cs typeface="Arial"/>
              </a:rPr>
              <a:t>to</a:t>
            </a:r>
            <a:r>
              <a:rPr dirty="0" sz="1400" spc="-185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dirty="0" sz="1400" spc="-30">
                <a:solidFill>
                  <a:srgbClr val="00B050"/>
                </a:solidFill>
                <a:latin typeface="Arial"/>
                <a:cs typeface="Arial"/>
              </a:rPr>
              <a:t>12mo)</a:t>
            </a:r>
            <a:endParaRPr sz="1400">
              <a:latin typeface="Arial"/>
              <a:cs typeface="Arial"/>
            </a:endParaRPr>
          </a:p>
          <a:p>
            <a:pPr marL="158750" indent="-146050">
              <a:lnSpc>
                <a:spcPct val="100000"/>
              </a:lnSpc>
              <a:spcBef>
                <a:spcPts val="525"/>
              </a:spcBef>
              <a:buChar char="•"/>
              <a:tabLst>
                <a:tab pos="158750" algn="l"/>
              </a:tabLst>
            </a:pPr>
            <a:r>
              <a:rPr dirty="0" sz="1400" spc="-30">
                <a:solidFill>
                  <a:srgbClr val="609EFF"/>
                </a:solidFill>
                <a:latin typeface="Arial"/>
                <a:cs typeface="Arial"/>
              </a:rPr>
              <a:t>Secondary </a:t>
            </a:r>
            <a:r>
              <a:rPr dirty="0" sz="1400" spc="-25">
                <a:solidFill>
                  <a:srgbClr val="609EFF"/>
                </a:solidFill>
                <a:latin typeface="Arial"/>
                <a:cs typeface="Arial"/>
              </a:rPr>
              <a:t>EPs: </a:t>
            </a:r>
            <a:r>
              <a:rPr dirty="0" sz="1400">
                <a:solidFill>
                  <a:srgbClr val="609EFF"/>
                </a:solidFill>
                <a:latin typeface="Arial"/>
                <a:cs typeface="Arial"/>
              </a:rPr>
              <a:t>- </a:t>
            </a:r>
            <a:r>
              <a:rPr dirty="0" sz="1400" spc="-35">
                <a:solidFill>
                  <a:srgbClr val="609EFF"/>
                </a:solidFill>
                <a:latin typeface="Arial"/>
                <a:cs typeface="Arial"/>
              </a:rPr>
              <a:t>6MWT-distance </a:t>
            </a:r>
            <a:r>
              <a:rPr dirty="0" sz="1400" spc="-25">
                <a:solidFill>
                  <a:srgbClr val="609EFF"/>
                </a:solidFill>
                <a:latin typeface="Arial"/>
                <a:cs typeface="Arial"/>
              </a:rPr>
              <a:t>(change</a:t>
            </a:r>
            <a:r>
              <a:rPr dirty="0" sz="1400" spc="-145">
                <a:solidFill>
                  <a:srgbClr val="609EFF"/>
                </a:solidFill>
                <a:latin typeface="Arial"/>
                <a:cs typeface="Arial"/>
              </a:rPr>
              <a:t> </a:t>
            </a:r>
            <a:r>
              <a:rPr dirty="0" sz="1400" spc="-35">
                <a:solidFill>
                  <a:srgbClr val="609EFF"/>
                </a:solidFill>
                <a:latin typeface="Arial"/>
                <a:cs typeface="Arial"/>
              </a:rPr>
              <a:t>BL–12mo)</a:t>
            </a:r>
            <a:endParaRPr sz="14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618392" y="4543044"/>
            <a:ext cx="88455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30">
                <a:solidFill>
                  <a:srgbClr val="609EFF"/>
                </a:solidFill>
                <a:latin typeface="Arial"/>
                <a:cs typeface="Arial"/>
              </a:rPr>
              <a:t>(Hochberg)</a:t>
            </a:r>
            <a:endParaRPr sz="14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941098" y="4527803"/>
            <a:ext cx="1866900" cy="482600"/>
          </a:xfrm>
          <a:prstGeom prst="rect">
            <a:avLst/>
          </a:prstGeom>
        </p:spPr>
        <p:txBody>
          <a:bodyPr wrap="square" lIns="0" tIns="27939" rIns="0" bIns="0" rtlCol="0" vert="horz">
            <a:spAutoFit/>
          </a:bodyPr>
          <a:lstStyle/>
          <a:p>
            <a:pPr marL="107950" indent="-95885">
              <a:lnSpc>
                <a:spcPct val="100000"/>
              </a:lnSpc>
              <a:spcBef>
                <a:spcPts val="219"/>
              </a:spcBef>
              <a:buChar char="-"/>
              <a:tabLst>
                <a:tab pos="108585" algn="l"/>
              </a:tabLst>
            </a:pPr>
            <a:r>
              <a:rPr dirty="0" sz="1400" spc="-25">
                <a:solidFill>
                  <a:srgbClr val="609EFF"/>
                </a:solidFill>
                <a:latin typeface="Arial"/>
                <a:cs typeface="Arial"/>
              </a:rPr>
              <a:t>ACM </a:t>
            </a:r>
            <a:r>
              <a:rPr dirty="0" sz="1400" spc="-20">
                <a:solidFill>
                  <a:srgbClr val="609EFF"/>
                </a:solidFill>
                <a:latin typeface="Arial"/>
                <a:cs typeface="Arial"/>
              </a:rPr>
              <a:t>(all </a:t>
            </a:r>
            <a:r>
              <a:rPr dirty="0" sz="1400" spc="-25">
                <a:solidFill>
                  <a:srgbClr val="609EFF"/>
                </a:solidFill>
                <a:latin typeface="Arial"/>
                <a:cs typeface="Arial"/>
              </a:rPr>
              <a:t>available</a:t>
            </a:r>
            <a:r>
              <a:rPr dirty="0" sz="1400" spc="-130">
                <a:solidFill>
                  <a:srgbClr val="609EFF"/>
                </a:solidFill>
                <a:latin typeface="Arial"/>
                <a:cs typeface="Arial"/>
              </a:rPr>
              <a:t> </a:t>
            </a:r>
            <a:r>
              <a:rPr dirty="0" sz="1400" spc="-25">
                <a:solidFill>
                  <a:srgbClr val="609EFF"/>
                </a:solidFill>
                <a:latin typeface="Arial"/>
                <a:cs typeface="Arial"/>
              </a:rPr>
              <a:t>FU)</a:t>
            </a:r>
            <a:endParaRPr sz="1400">
              <a:latin typeface="Arial"/>
              <a:cs typeface="Arial"/>
            </a:endParaRPr>
          </a:p>
          <a:p>
            <a:pPr marL="117475" indent="-104775">
              <a:lnSpc>
                <a:spcPct val="100000"/>
              </a:lnSpc>
              <a:spcBef>
                <a:spcPts val="120"/>
              </a:spcBef>
              <a:buChar char="-"/>
              <a:tabLst>
                <a:tab pos="117475" algn="l"/>
              </a:tabLst>
            </a:pPr>
            <a:r>
              <a:rPr dirty="0" sz="1400" spc="-30">
                <a:solidFill>
                  <a:srgbClr val="609EFF"/>
                </a:solidFill>
                <a:latin typeface="Arial"/>
                <a:cs typeface="Arial"/>
              </a:rPr>
              <a:t>NYHA </a:t>
            </a:r>
            <a:r>
              <a:rPr dirty="0" sz="1400" spc="-20">
                <a:solidFill>
                  <a:srgbClr val="609EFF"/>
                </a:solidFill>
                <a:latin typeface="Arial"/>
                <a:cs typeface="Arial"/>
              </a:rPr>
              <a:t>class </a:t>
            </a:r>
            <a:r>
              <a:rPr dirty="0" sz="1400" spc="-15">
                <a:solidFill>
                  <a:srgbClr val="609EFF"/>
                </a:solidFill>
                <a:latin typeface="Arial"/>
                <a:cs typeface="Arial"/>
              </a:rPr>
              <a:t>I/II</a:t>
            </a:r>
            <a:r>
              <a:rPr dirty="0" sz="1400" spc="-190">
                <a:solidFill>
                  <a:srgbClr val="609EFF"/>
                </a:solidFill>
                <a:latin typeface="Arial"/>
                <a:cs typeface="Arial"/>
              </a:rPr>
              <a:t> </a:t>
            </a:r>
            <a:r>
              <a:rPr dirty="0" sz="1400" spc="-30">
                <a:solidFill>
                  <a:srgbClr val="609EFF"/>
                </a:solidFill>
                <a:latin typeface="Arial"/>
                <a:cs typeface="Arial"/>
              </a:rPr>
              <a:t>(24mo)</a:t>
            </a:r>
            <a:endParaRPr sz="14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476018" y="4527803"/>
            <a:ext cx="2456815" cy="482600"/>
          </a:xfrm>
          <a:prstGeom prst="rect">
            <a:avLst/>
          </a:prstGeom>
        </p:spPr>
        <p:txBody>
          <a:bodyPr wrap="square" lIns="0" tIns="27939" rIns="0" bIns="0" rtlCol="0" vert="horz">
            <a:spAutoFit/>
          </a:bodyPr>
          <a:lstStyle/>
          <a:p>
            <a:pPr marL="117475" indent="-104775">
              <a:lnSpc>
                <a:spcPct val="100000"/>
              </a:lnSpc>
              <a:spcBef>
                <a:spcPts val="219"/>
              </a:spcBef>
              <a:buChar char="-"/>
              <a:tabLst>
                <a:tab pos="117475" algn="l"/>
              </a:tabLst>
            </a:pPr>
            <a:r>
              <a:rPr dirty="0" sz="1400" spc="-25">
                <a:solidFill>
                  <a:srgbClr val="609EFF"/>
                </a:solidFill>
                <a:latin typeface="Arial"/>
                <a:cs typeface="Arial"/>
              </a:rPr>
              <a:t>Recurrent hospitalization</a:t>
            </a:r>
            <a:r>
              <a:rPr dirty="0" sz="1400" spc="-75">
                <a:solidFill>
                  <a:srgbClr val="609EFF"/>
                </a:solidFill>
                <a:latin typeface="Arial"/>
                <a:cs typeface="Arial"/>
              </a:rPr>
              <a:t> </a:t>
            </a:r>
            <a:r>
              <a:rPr dirty="0" sz="1400" spc="-25">
                <a:solidFill>
                  <a:srgbClr val="609EFF"/>
                </a:solidFill>
                <a:latin typeface="Arial"/>
                <a:cs typeface="Arial"/>
              </a:rPr>
              <a:t>(any)</a:t>
            </a:r>
            <a:endParaRPr sz="1400">
              <a:latin typeface="Arial"/>
              <a:cs typeface="Arial"/>
            </a:endParaRPr>
          </a:p>
          <a:p>
            <a:pPr marL="117475" indent="-104775">
              <a:lnSpc>
                <a:spcPct val="100000"/>
              </a:lnSpc>
              <a:spcBef>
                <a:spcPts val="120"/>
              </a:spcBef>
              <a:buChar char="-"/>
              <a:tabLst>
                <a:tab pos="117475" algn="l"/>
              </a:tabLst>
            </a:pPr>
            <a:r>
              <a:rPr dirty="0" sz="1400" spc="-25">
                <a:solidFill>
                  <a:srgbClr val="609EFF"/>
                </a:solidFill>
                <a:latin typeface="Arial"/>
                <a:cs typeface="Arial"/>
              </a:rPr>
              <a:t>Grade </a:t>
            </a:r>
            <a:r>
              <a:rPr dirty="0" sz="1400" spc="-15">
                <a:solidFill>
                  <a:srgbClr val="609EFF"/>
                </a:solidFill>
                <a:latin typeface="Arial"/>
                <a:cs typeface="Arial"/>
              </a:rPr>
              <a:t>2+ or </a:t>
            </a:r>
            <a:r>
              <a:rPr dirty="0" sz="1400" spc="-20">
                <a:solidFill>
                  <a:srgbClr val="609EFF"/>
                </a:solidFill>
                <a:latin typeface="Arial"/>
                <a:cs typeface="Arial"/>
              </a:rPr>
              <a:t>less </a:t>
            </a:r>
            <a:r>
              <a:rPr dirty="0" sz="1400" spc="-25">
                <a:solidFill>
                  <a:srgbClr val="609EFF"/>
                </a:solidFill>
                <a:latin typeface="Arial"/>
                <a:cs typeface="Arial"/>
              </a:rPr>
              <a:t>MR</a:t>
            </a:r>
            <a:r>
              <a:rPr dirty="0" sz="1400" spc="-180">
                <a:solidFill>
                  <a:srgbClr val="609EFF"/>
                </a:solidFill>
                <a:latin typeface="Arial"/>
                <a:cs typeface="Arial"/>
              </a:rPr>
              <a:t> </a:t>
            </a:r>
            <a:r>
              <a:rPr dirty="0" sz="1400" spc="-30">
                <a:solidFill>
                  <a:srgbClr val="609EFF"/>
                </a:solidFill>
                <a:latin typeface="Arial"/>
                <a:cs typeface="Arial"/>
              </a:rPr>
              <a:t>(12mo)</a:t>
            </a:r>
            <a:endParaRPr sz="14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56708" y="3218579"/>
            <a:ext cx="4624070" cy="60960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dirty="0" sz="1700" spc="-25" b="1">
                <a:solidFill>
                  <a:srgbClr val="333333"/>
                </a:solidFill>
                <a:latin typeface="Arial"/>
                <a:cs typeface="Arial"/>
              </a:rPr>
              <a:t>Statistics:</a:t>
            </a:r>
            <a:endParaRPr sz="1700">
              <a:latin typeface="Arial"/>
              <a:cs typeface="Arial"/>
            </a:endParaRPr>
          </a:p>
          <a:p>
            <a:pPr marL="177165" indent="-146685">
              <a:lnSpc>
                <a:spcPct val="100000"/>
              </a:lnSpc>
              <a:spcBef>
                <a:spcPts val="395"/>
              </a:spcBef>
              <a:buChar char="•"/>
              <a:tabLst>
                <a:tab pos="177800" algn="l"/>
                <a:tab pos="1496695" algn="l"/>
                <a:tab pos="1792605" algn="l"/>
              </a:tabLst>
            </a:pPr>
            <a:r>
              <a:rPr dirty="0" sz="1400" spc="-25">
                <a:solidFill>
                  <a:srgbClr val="00B050"/>
                </a:solidFill>
                <a:latin typeface="Arial"/>
                <a:cs typeface="Arial"/>
              </a:rPr>
              <a:t>Primary</a:t>
            </a:r>
            <a:r>
              <a:rPr dirty="0" sz="1400" spc="-40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dirty="0" sz="1400" spc="-25">
                <a:solidFill>
                  <a:srgbClr val="00B050"/>
                </a:solidFill>
                <a:latin typeface="Arial"/>
                <a:cs typeface="Arial"/>
              </a:rPr>
              <a:t>EPs:	</a:t>
            </a:r>
            <a:r>
              <a:rPr dirty="0" sz="1400" spc="-15">
                <a:solidFill>
                  <a:srgbClr val="00B050"/>
                </a:solidFill>
                <a:latin typeface="Arial"/>
                <a:cs typeface="Arial"/>
              </a:rPr>
              <a:t>(i)	</a:t>
            </a:r>
            <a:r>
              <a:rPr dirty="0" sz="1400" spc="-25">
                <a:solidFill>
                  <a:srgbClr val="00B050"/>
                </a:solidFill>
                <a:latin typeface="Arial"/>
                <a:cs typeface="Arial"/>
              </a:rPr>
              <a:t>Recurrent events </a:t>
            </a:r>
            <a:r>
              <a:rPr dirty="0" sz="1400" spc="-15">
                <a:solidFill>
                  <a:srgbClr val="00B050"/>
                </a:solidFill>
                <a:latin typeface="Arial"/>
                <a:cs typeface="Arial"/>
              </a:rPr>
              <a:t>of </a:t>
            </a:r>
            <a:r>
              <a:rPr dirty="0" sz="1400" spc="-20">
                <a:solidFill>
                  <a:srgbClr val="00B050"/>
                </a:solidFill>
                <a:latin typeface="Arial"/>
                <a:cs typeface="Arial"/>
              </a:rPr>
              <a:t>CV </a:t>
            </a:r>
            <a:r>
              <a:rPr dirty="0" sz="1400" spc="-25">
                <a:solidFill>
                  <a:srgbClr val="00B050"/>
                </a:solidFill>
                <a:latin typeface="Arial"/>
                <a:cs typeface="Arial"/>
              </a:rPr>
              <a:t>death </a:t>
            </a:r>
            <a:r>
              <a:rPr dirty="0" sz="1400">
                <a:solidFill>
                  <a:srgbClr val="00B050"/>
                </a:solidFill>
                <a:latin typeface="Arial"/>
                <a:cs typeface="Arial"/>
              </a:rPr>
              <a:t>&amp;</a:t>
            </a:r>
            <a:r>
              <a:rPr dirty="0" sz="1400" spc="-195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dirty="0" sz="1400" spc="-40">
                <a:solidFill>
                  <a:srgbClr val="00B050"/>
                </a:solidFill>
                <a:latin typeface="Arial"/>
                <a:cs typeface="Arial"/>
              </a:rPr>
              <a:t>HHF</a:t>
            </a:r>
            <a:endParaRPr sz="14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156648" y="1734820"/>
            <a:ext cx="629285" cy="5397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ts val="1905"/>
              </a:lnSpc>
              <a:spcBef>
                <a:spcPts val="100"/>
              </a:spcBef>
            </a:pPr>
            <a:r>
              <a:rPr dirty="0" sz="1600" spc="-10" b="1">
                <a:solidFill>
                  <a:srgbClr val="3D3D3D"/>
                </a:solidFill>
                <a:latin typeface="Arial"/>
                <a:cs typeface="Arial"/>
              </a:rPr>
              <a:t>N</a:t>
            </a:r>
            <a:r>
              <a:rPr dirty="0" sz="1600" b="1">
                <a:solidFill>
                  <a:srgbClr val="3D3D3D"/>
                </a:solidFill>
                <a:latin typeface="Arial"/>
                <a:cs typeface="Arial"/>
              </a:rPr>
              <a:t>=</a:t>
            </a:r>
            <a:r>
              <a:rPr dirty="0" sz="1600" spc="-5" b="1">
                <a:solidFill>
                  <a:srgbClr val="3D3D3D"/>
                </a:solidFill>
                <a:latin typeface="Arial"/>
                <a:cs typeface="Arial"/>
              </a:rPr>
              <a:t>50</a:t>
            </a:r>
            <a:r>
              <a:rPr dirty="0" sz="1600" b="1">
                <a:solidFill>
                  <a:srgbClr val="3D3D3D"/>
                </a:solidFill>
                <a:latin typeface="Arial"/>
                <a:cs typeface="Arial"/>
              </a:rPr>
              <a:t>5</a:t>
            </a:r>
            <a:endParaRPr sz="1600">
              <a:latin typeface="Arial"/>
              <a:cs typeface="Arial"/>
            </a:endParaRPr>
          </a:p>
          <a:p>
            <a:pPr algn="ctr">
              <a:lnSpc>
                <a:spcPts val="2145"/>
              </a:lnSpc>
            </a:pPr>
            <a:r>
              <a:rPr dirty="0" sz="1800" spc="-5">
                <a:solidFill>
                  <a:srgbClr val="979797"/>
                </a:solidFill>
                <a:latin typeface="Arial"/>
                <a:cs typeface="Arial"/>
              </a:rPr>
              <a:t>1:1</a:t>
            </a:r>
            <a:endParaRPr sz="1800">
              <a:latin typeface="Arial"/>
              <a:cs typeface="Arial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5237017" y="3644836"/>
            <a:ext cx="128905" cy="605155"/>
          </a:xfrm>
          <a:custGeom>
            <a:avLst/>
            <a:gdLst/>
            <a:ahLst/>
            <a:cxnLst/>
            <a:rect l="l" t="t" r="r" b="b"/>
            <a:pathLst>
              <a:path w="128904" h="605154">
                <a:moveTo>
                  <a:pt x="0" y="0"/>
                </a:moveTo>
                <a:lnTo>
                  <a:pt x="25003" y="841"/>
                </a:lnTo>
                <a:lnTo>
                  <a:pt x="45421" y="3135"/>
                </a:lnTo>
                <a:lnTo>
                  <a:pt x="59187" y="6538"/>
                </a:lnTo>
                <a:lnTo>
                  <a:pt x="64235" y="10705"/>
                </a:lnTo>
                <a:lnTo>
                  <a:pt x="64235" y="291575"/>
                </a:lnTo>
                <a:lnTo>
                  <a:pt x="69282" y="295742"/>
                </a:lnTo>
                <a:lnTo>
                  <a:pt x="83048" y="299145"/>
                </a:lnTo>
                <a:lnTo>
                  <a:pt x="103466" y="301439"/>
                </a:lnTo>
                <a:lnTo>
                  <a:pt x="128470" y="302281"/>
                </a:lnTo>
                <a:lnTo>
                  <a:pt x="103466" y="303122"/>
                </a:lnTo>
                <a:lnTo>
                  <a:pt x="83048" y="305416"/>
                </a:lnTo>
                <a:lnTo>
                  <a:pt x="69282" y="308819"/>
                </a:lnTo>
                <a:lnTo>
                  <a:pt x="64235" y="312986"/>
                </a:lnTo>
                <a:lnTo>
                  <a:pt x="64235" y="593856"/>
                </a:lnTo>
                <a:lnTo>
                  <a:pt x="59187" y="598023"/>
                </a:lnTo>
                <a:lnTo>
                  <a:pt x="45421" y="601426"/>
                </a:lnTo>
                <a:lnTo>
                  <a:pt x="25003" y="603720"/>
                </a:lnTo>
                <a:lnTo>
                  <a:pt x="0" y="604562"/>
                </a:lnTo>
              </a:path>
            </a:pathLst>
          </a:custGeom>
          <a:ln w="12700">
            <a:solidFill>
              <a:srgbClr val="00B0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/>
          <p:nvPr/>
        </p:nvSpPr>
        <p:spPr>
          <a:xfrm>
            <a:off x="5508073" y="3585972"/>
            <a:ext cx="2143760" cy="65659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 marR="5080" indent="597535">
              <a:lnSpc>
                <a:spcPct val="97900"/>
              </a:lnSpc>
              <a:spcBef>
                <a:spcPts val="135"/>
              </a:spcBef>
            </a:pPr>
            <a:r>
              <a:rPr dirty="0" sz="1400" spc="-25">
                <a:solidFill>
                  <a:srgbClr val="00B050"/>
                </a:solidFill>
                <a:latin typeface="Arial"/>
                <a:cs typeface="Arial"/>
              </a:rPr>
              <a:t>Alpha </a:t>
            </a:r>
            <a:r>
              <a:rPr dirty="0" sz="1400">
                <a:solidFill>
                  <a:srgbClr val="00B050"/>
                </a:solidFill>
                <a:latin typeface="Arial"/>
                <a:cs typeface="Arial"/>
              </a:rPr>
              <a:t>= </a:t>
            </a:r>
            <a:r>
              <a:rPr dirty="0" sz="1400" spc="-20">
                <a:solidFill>
                  <a:srgbClr val="00B050"/>
                </a:solidFill>
                <a:latin typeface="Arial"/>
                <a:cs typeface="Arial"/>
              </a:rPr>
              <a:t>0.05  </a:t>
            </a:r>
            <a:r>
              <a:rPr dirty="0" sz="1400" spc="-25">
                <a:solidFill>
                  <a:srgbClr val="00B050"/>
                </a:solidFill>
                <a:latin typeface="Arial"/>
                <a:cs typeface="Arial"/>
              </a:rPr>
              <a:t>Significance level controlled  using </a:t>
            </a:r>
            <a:r>
              <a:rPr dirty="0" sz="1400" spc="-30">
                <a:solidFill>
                  <a:srgbClr val="00B050"/>
                </a:solidFill>
                <a:latin typeface="Arial"/>
                <a:cs typeface="Arial"/>
              </a:rPr>
              <a:t>Hochberg</a:t>
            </a:r>
            <a:r>
              <a:rPr dirty="0" sz="1400" spc="-90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dirty="0" sz="1400" spc="-25">
                <a:solidFill>
                  <a:srgbClr val="00B050"/>
                </a:solidFill>
                <a:latin typeface="Arial"/>
                <a:cs typeface="Arial"/>
              </a:rPr>
              <a:t>procedure</a:t>
            </a:r>
            <a:endParaRPr sz="14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6920431" y="1689607"/>
            <a:ext cx="1945005" cy="711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500" spc="-5" b="1">
                <a:solidFill>
                  <a:srgbClr val="3D3D3D"/>
                </a:solidFill>
                <a:latin typeface="Arial"/>
                <a:cs typeface="Arial"/>
              </a:rPr>
              <a:t>All-cause mortality:  </a:t>
            </a:r>
            <a:r>
              <a:rPr dirty="0" sz="1500">
                <a:solidFill>
                  <a:srgbClr val="979797"/>
                </a:solidFill>
                <a:latin typeface="Arial"/>
                <a:cs typeface="Arial"/>
              </a:rPr>
              <a:t>up </a:t>
            </a:r>
            <a:r>
              <a:rPr dirty="0" sz="1500" spc="-5">
                <a:solidFill>
                  <a:srgbClr val="979797"/>
                </a:solidFill>
                <a:latin typeface="Arial"/>
                <a:cs typeface="Arial"/>
              </a:rPr>
              <a:t>to </a:t>
            </a:r>
            <a:r>
              <a:rPr dirty="0" sz="1500">
                <a:solidFill>
                  <a:srgbClr val="979797"/>
                </a:solidFill>
                <a:latin typeface="Arial"/>
                <a:cs typeface="Arial"/>
              </a:rPr>
              <a:t>8 years</a:t>
            </a:r>
            <a:r>
              <a:rPr dirty="0" sz="1500" spc="-70">
                <a:solidFill>
                  <a:srgbClr val="979797"/>
                </a:solidFill>
                <a:latin typeface="Arial"/>
                <a:cs typeface="Arial"/>
              </a:rPr>
              <a:t> </a:t>
            </a:r>
            <a:r>
              <a:rPr dirty="0" sz="1500" spc="-5">
                <a:solidFill>
                  <a:srgbClr val="979797"/>
                </a:solidFill>
                <a:latin typeface="Arial"/>
                <a:cs typeface="Arial"/>
              </a:rPr>
              <a:t>follow-up  </a:t>
            </a:r>
            <a:r>
              <a:rPr dirty="0" sz="1500">
                <a:solidFill>
                  <a:srgbClr val="979797"/>
                </a:solidFill>
                <a:latin typeface="Arial"/>
                <a:cs typeface="Arial"/>
              </a:rPr>
              <a:t>average </a:t>
            </a:r>
            <a:r>
              <a:rPr dirty="0" sz="1500" spc="-5">
                <a:solidFill>
                  <a:srgbClr val="979797"/>
                </a:solidFill>
                <a:latin typeface="Arial"/>
                <a:cs typeface="Arial"/>
              </a:rPr>
              <a:t>(3.5</a:t>
            </a:r>
            <a:r>
              <a:rPr dirty="0" sz="1500" spc="-50">
                <a:solidFill>
                  <a:srgbClr val="979797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979797"/>
                </a:solidFill>
                <a:latin typeface="Arial"/>
                <a:cs typeface="Arial"/>
              </a:rPr>
              <a:t>years)</a:t>
            </a:r>
            <a:endParaRPr sz="15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7778249" y="4606035"/>
            <a:ext cx="1277620" cy="482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40132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solidFill>
                  <a:srgbClr val="116EFF"/>
                </a:solidFill>
                <a:latin typeface="Arial"/>
                <a:cs typeface="Arial"/>
              </a:rPr>
              <a:t>Anker SD et</a:t>
            </a:r>
            <a:r>
              <a:rPr dirty="0" sz="1000" spc="-90">
                <a:solidFill>
                  <a:srgbClr val="116EFF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116EFF"/>
                </a:solidFill>
                <a:latin typeface="Arial"/>
                <a:cs typeface="Arial"/>
              </a:rPr>
              <a:t>al.  Reshape-HF2</a:t>
            </a:r>
            <a:r>
              <a:rPr dirty="0" sz="1000" spc="-100">
                <a:solidFill>
                  <a:srgbClr val="116EFF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116EFF"/>
                </a:solidFill>
                <a:latin typeface="Arial"/>
                <a:cs typeface="Arial"/>
              </a:rPr>
              <a:t>Design.</a:t>
            </a:r>
            <a:endParaRPr sz="1000">
              <a:latin typeface="Arial"/>
              <a:cs typeface="Arial"/>
            </a:endParaRPr>
          </a:p>
          <a:p>
            <a:pPr marL="631825">
              <a:lnSpc>
                <a:spcPct val="100000"/>
              </a:lnSpc>
            </a:pPr>
            <a:r>
              <a:rPr dirty="0" sz="1000" spc="-5">
                <a:solidFill>
                  <a:srgbClr val="116EFF"/>
                </a:solidFill>
                <a:latin typeface="Arial"/>
                <a:cs typeface="Arial"/>
              </a:rPr>
              <a:t>EJHF</a:t>
            </a:r>
            <a:r>
              <a:rPr dirty="0" sz="1000" spc="-80">
                <a:solidFill>
                  <a:srgbClr val="116EFF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116EFF"/>
                </a:solidFill>
                <a:latin typeface="Arial"/>
                <a:cs typeface="Arial"/>
              </a:rPr>
              <a:t>2024</a:t>
            </a:r>
            <a:endParaRPr sz="10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7635803" y="583526"/>
            <a:ext cx="1424940" cy="588010"/>
          </a:xfrm>
          <a:prstGeom prst="rect">
            <a:avLst/>
          </a:prstGeom>
          <a:ln w="12700">
            <a:solidFill>
              <a:srgbClr val="498BC9"/>
            </a:solidFill>
          </a:ln>
        </p:spPr>
        <p:txBody>
          <a:bodyPr wrap="square" lIns="0" tIns="38735" rIns="0" bIns="0" rtlCol="0" vert="horz">
            <a:spAutoFit/>
          </a:bodyPr>
          <a:lstStyle/>
          <a:p>
            <a:pPr marL="107314">
              <a:lnSpc>
                <a:spcPts val="1310"/>
              </a:lnSpc>
              <a:spcBef>
                <a:spcPts val="305"/>
              </a:spcBef>
            </a:pPr>
            <a:r>
              <a:rPr dirty="0" sz="1100">
                <a:solidFill>
                  <a:srgbClr val="498BC9"/>
                </a:solidFill>
                <a:latin typeface="Arial"/>
                <a:cs typeface="Arial"/>
              </a:rPr>
              <a:t>FPFV: </a:t>
            </a:r>
            <a:r>
              <a:rPr dirty="0" sz="1100" spc="-5">
                <a:solidFill>
                  <a:srgbClr val="498BC9"/>
                </a:solidFill>
                <a:latin typeface="Arial"/>
                <a:cs typeface="Arial"/>
              </a:rPr>
              <a:t>March</a:t>
            </a:r>
            <a:r>
              <a:rPr dirty="0" sz="1100" spc="-50">
                <a:solidFill>
                  <a:srgbClr val="498BC9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498BC9"/>
                </a:solidFill>
                <a:latin typeface="Arial"/>
                <a:cs typeface="Arial"/>
              </a:rPr>
              <a:t>2015</a:t>
            </a:r>
            <a:endParaRPr sz="1100">
              <a:latin typeface="Arial"/>
              <a:cs typeface="Arial"/>
            </a:endParaRPr>
          </a:p>
          <a:p>
            <a:pPr marL="57785">
              <a:lnSpc>
                <a:spcPts val="1295"/>
              </a:lnSpc>
            </a:pPr>
            <a:r>
              <a:rPr dirty="0" sz="1100">
                <a:solidFill>
                  <a:srgbClr val="498BC9"/>
                </a:solidFill>
                <a:latin typeface="Arial"/>
                <a:cs typeface="Arial"/>
              </a:rPr>
              <a:t>LPFV: </a:t>
            </a:r>
            <a:r>
              <a:rPr dirty="0" sz="1100" spc="-5">
                <a:solidFill>
                  <a:srgbClr val="498BC9"/>
                </a:solidFill>
                <a:latin typeface="Arial"/>
                <a:cs typeface="Arial"/>
              </a:rPr>
              <a:t>October</a:t>
            </a:r>
            <a:r>
              <a:rPr dirty="0" sz="1100" spc="-65">
                <a:solidFill>
                  <a:srgbClr val="498BC9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498BC9"/>
                </a:solidFill>
                <a:latin typeface="Arial"/>
                <a:cs typeface="Arial"/>
              </a:rPr>
              <a:t>2023</a:t>
            </a:r>
            <a:endParaRPr sz="1100">
              <a:latin typeface="Arial"/>
              <a:cs typeface="Arial"/>
            </a:endParaRPr>
          </a:p>
          <a:p>
            <a:pPr marL="168910">
              <a:lnSpc>
                <a:spcPts val="1310"/>
              </a:lnSpc>
            </a:pPr>
            <a:r>
              <a:rPr dirty="0" sz="1100">
                <a:solidFill>
                  <a:srgbClr val="498BC9"/>
                </a:solidFill>
                <a:latin typeface="Arial"/>
                <a:cs typeface="Arial"/>
              </a:rPr>
              <a:t>LPLV: April</a:t>
            </a:r>
            <a:r>
              <a:rPr dirty="0" sz="1100" spc="-45">
                <a:solidFill>
                  <a:srgbClr val="498BC9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498BC9"/>
                </a:solidFill>
                <a:latin typeface="Arial"/>
                <a:cs typeface="Arial"/>
              </a:rPr>
              <a:t>2024</a:t>
            </a:r>
            <a:endParaRPr sz="11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96590" y="622500"/>
            <a:ext cx="1900555" cy="892810"/>
          </a:xfrm>
          <a:prstGeom prst="rect">
            <a:avLst/>
          </a:prstGeom>
          <a:ln w="12700">
            <a:solidFill>
              <a:srgbClr val="498BC9"/>
            </a:solidFill>
          </a:ln>
        </p:spPr>
        <p:txBody>
          <a:bodyPr wrap="square" lIns="0" tIns="20955" rIns="0" bIns="0" rtlCol="0" vert="horz">
            <a:spAutoFit/>
          </a:bodyPr>
          <a:lstStyle/>
          <a:p>
            <a:pPr marL="154305" indent="-84455">
              <a:lnSpc>
                <a:spcPts val="1310"/>
              </a:lnSpc>
              <a:spcBef>
                <a:spcPts val="165"/>
              </a:spcBef>
              <a:buChar char="-"/>
              <a:tabLst>
                <a:tab pos="154940" algn="l"/>
              </a:tabLst>
            </a:pPr>
            <a:r>
              <a:rPr dirty="0" sz="1100">
                <a:solidFill>
                  <a:srgbClr val="498BC9"/>
                </a:solidFill>
                <a:latin typeface="Arial"/>
                <a:cs typeface="Arial"/>
              </a:rPr>
              <a:t>NYHA class</a:t>
            </a:r>
            <a:r>
              <a:rPr dirty="0" sz="1100" spc="-25">
                <a:solidFill>
                  <a:srgbClr val="498BC9"/>
                </a:solidFill>
                <a:latin typeface="Arial"/>
                <a:cs typeface="Arial"/>
              </a:rPr>
              <a:t> </a:t>
            </a:r>
            <a:r>
              <a:rPr dirty="0" sz="1100" spc="-10">
                <a:solidFill>
                  <a:srgbClr val="498BC9"/>
                </a:solidFill>
                <a:latin typeface="Arial"/>
                <a:cs typeface="Arial"/>
              </a:rPr>
              <a:t>II–IV</a:t>
            </a:r>
            <a:endParaRPr sz="1100">
              <a:latin typeface="Arial"/>
              <a:cs typeface="Arial"/>
            </a:endParaRPr>
          </a:p>
          <a:p>
            <a:pPr marL="70485">
              <a:lnSpc>
                <a:spcPts val="1295"/>
              </a:lnSpc>
            </a:pPr>
            <a:r>
              <a:rPr dirty="0" sz="1100">
                <a:solidFill>
                  <a:srgbClr val="498BC9"/>
                </a:solidFill>
                <a:latin typeface="Arial"/>
                <a:cs typeface="Arial"/>
              </a:rPr>
              <a:t>- LVEF</a:t>
            </a:r>
            <a:r>
              <a:rPr dirty="0" sz="1100" spc="-25">
                <a:solidFill>
                  <a:srgbClr val="498BC9"/>
                </a:solidFill>
                <a:latin typeface="Arial"/>
                <a:cs typeface="Arial"/>
              </a:rPr>
              <a:t> </a:t>
            </a:r>
            <a:r>
              <a:rPr dirty="0" sz="1100" spc="-5">
                <a:solidFill>
                  <a:srgbClr val="498BC9"/>
                </a:solidFill>
                <a:latin typeface="Arial"/>
                <a:cs typeface="Arial"/>
              </a:rPr>
              <a:t>20–50%</a:t>
            </a:r>
            <a:endParaRPr sz="1100">
              <a:latin typeface="Arial"/>
              <a:cs typeface="Arial"/>
            </a:endParaRPr>
          </a:p>
          <a:p>
            <a:pPr marL="154305" indent="-84455">
              <a:lnSpc>
                <a:spcPts val="1295"/>
              </a:lnSpc>
              <a:buChar char="-"/>
              <a:tabLst>
                <a:tab pos="154940" algn="l"/>
              </a:tabLst>
            </a:pPr>
            <a:r>
              <a:rPr dirty="0" sz="1100" spc="-5">
                <a:solidFill>
                  <a:srgbClr val="498BC9"/>
                </a:solidFill>
                <a:latin typeface="Arial"/>
                <a:cs typeface="Arial"/>
              </a:rPr>
              <a:t>Functional MR 3+/4+</a:t>
            </a:r>
            <a:endParaRPr sz="1100">
              <a:latin typeface="Arial"/>
              <a:cs typeface="Arial"/>
            </a:endParaRPr>
          </a:p>
          <a:p>
            <a:pPr marL="184785" marR="92710" indent="-114300">
              <a:lnSpc>
                <a:spcPts val="1300"/>
              </a:lnSpc>
              <a:spcBef>
                <a:spcPts val="50"/>
              </a:spcBef>
              <a:buChar char="-"/>
              <a:tabLst>
                <a:tab pos="154940" algn="l"/>
              </a:tabLst>
            </a:pPr>
            <a:r>
              <a:rPr dirty="0" sz="1100">
                <a:solidFill>
                  <a:srgbClr val="498BC9"/>
                </a:solidFill>
                <a:latin typeface="Arial"/>
                <a:cs typeface="Arial"/>
              </a:rPr>
              <a:t>Hospit. </a:t>
            </a:r>
            <a:r>
              <a:rPr dirty="0" sz="1100" spc="-5">
                <a:solidFill>
                  <a:srgbClr val="498BC9"/>
                </a:solidFill>
                <a:latin typeface="Arial"/>
                <a:cs typeface="Arial"/>
              </a:rPr>
              <a:t>for </a:t>
            </a:r>
            <a:r>
              <a:rPr dirty="0" sz="1100">
                <a:solidFill>
                  <a:srgbClr val="498BC9"/>
                </a:solidFill>
                <a:latin typeface="Arial"/>
                <a:cs typeface="Arial"/>
              </a:rPr>
              <a:t>HF within</a:t>
            </a:r>
            <a:r>
              <a:rPr dirty="0" sz="1100" spc="-100">
                <a:solidFill>
                  <a:srgbClr val="498BC9"/>
                </a:solidFill>
                <a:latin typeface="Arial"/>
                <a:cs typeface="Arial"/>
              </a:rPr>
              <a:t> </a:t>
            </a:r>
            <a:r>
              <a:rPr dirty="0" sz="1100" spc="-5">
                <a:solidFill>
                  <a:srgbClr val="498BC9"/>
                </a:solidFill>
                <a:latin typeface="Arial"/>
                <a:cs typeface="Arial"/>
              </a:rPr>
              <a:t>12mo  OR </a:t>
            </a:r>
            <a:r>
              <a:rPr dirty="0" sz="1100">
                <a:solidFill>
                  <a:srgbClr val="498BC9"/>
                </a:solidFill>
                <a:latin typeface="Arial"/>
                <a:cs typeface="Arial"/>
              </a:rPr>
              <a:t>raised</a:t>
            </a:r>
            <a:r>
              <a:rPr dirty="0" sz="1100" spc="-10">
                <a:solidFill>
                  <a:srgbClr val="498BC9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498BC9"/>
                </a:solidFill>
                <a:latin typeface="Arial"/>
                <a:cs typeface="Arial"/>
              </a:rPr>
              <a:t>NP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697991"/>
            <a:ext cx="8263128" cy="38892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488280" y="726837"/>
            <a:ext cx="8148320" cy="3777615"/>
          </a:xfrm>
          <a:custGeom>
            <a:avLst/>
            <a:gdLst/>
            <a:ahLst/>
            <a:cxnLst/>
            <a:rect l="l" t="t" r="r" b="b"/>
            <a:pathLst>
              <a:path w="8148320" h="3777615">
                <a:moveTo>
                  <a:pt x="0" y="0"/>
                </a:moveTo>
                <a:lnTo>
                  <a:pt x="8147721" y="0"/>
                </a:lnTo>
                <a:lnTo>
                  <a:pt x="8147721" y="3777430"/>
                </a:lnTo>
                <a:lnTo>
                  <a:pt x="0" y="3777430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D8D8D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508302"/>
            <a:ext cx="9143999" cy="6776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966216" y="508302"/>
            <a:ext cx="7211568" cy="15616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87"/>
            <a:ext cx="9144000" cy="508634"/>
          </a:xfrm>
          <a:custGeom>
            <a:avLst/>
            <a:gdLst/>
            <a:ahLst/>
            <a:cxnLst/>
            <a:rect l="l" t="t" r="r" b="b"/>
            <a:pathLst>
              <a:path w="9144000" h="508634">
                <a:moveTo>
                  <a:pt x="0" y="0"/>
                </a:moveTo>
                <a:lnTo>
                  <a:pt x="9144000" y="0"/>
                </a:lnTo>
                <a:lnTo>
                  <a:pt x="9144000" y="508214"/>
                </a:lnTo>
                <a:lnTo>
                  <a:pt x="0" y="508214"/>
                </a:lnTo>
                <a:lnTo>
                  <a:pt x="0" y="0"/>
                </a:lnTo>
                <a:close/>
              </a:path>
            </a:pathLst>
          </a:custGeom>
          <a:solidFill>
            <a:srgbClr val="2F689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87"/>
            <a:ext cx="9144000" cy="508634"/>
          </a:xfrm>
          <a:custGeom>
            <a:avLst/>
            <a:gdLst/>
            <a:ahLst/>
            <a:cxnLst/>
            <a:rect l="l" t="t" r="r" b="b"/>
            <a:pathLst>
              <a:path w="9144000" h="508634">
                <a:moveTo>
                  <a:pt x="0" y="0"/>
                </a:moveTo>
                <a:lnTo>
                  <a:pt x="9144000" y="0"/>
                </a:lnTo>
                <a:lnTo>
                  <a:pt x="9144000" y="508215"/>
                </a:lnTo>
                <a:lnTo>
                  <a:pt x="0" y="508215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2F689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RESHAPE-HF2 </a:t>
            </a:r>
            <a:r>
              <a:rPr dirty="0"/>
              <a:t>– </a:t>
            </a:r>
            <a:r>
              <a:rPr dirty="0" spc="-5"/>
              <a:t>testing MitraClip in </a:t>
            </a:r>
            <a:r>
              <a:rPr dirty="0"/>
              <a:t>the </a:t>
            </a:r>
            <a:r>
              <a:rPr dirty="0" spc="-5"/>
              <a:t>3</a:t>
            </a:r>
            <a:r>
              <a:rPr dirty="0" baseline="25925" sz="2250" spc="-7"/>
              <a:t>rd</a:t>
            </a:r>
            <a:r>
              <a:rPr dirty="0" baseline="25925" sz="2250" spc="292"/>
              <a:t> </a:t>
            </a:r>
            <a:r>
              <a:rPr dirty="0" sz="2200" spc="-5"/>
              <a:t>population</a:t>
            </a:r>
            <a:endParaRPr sz="2200"/>
          </a:p>
        </p:txBody>
      </p:sp>
      <p:sp>
        <p:nvSpPr>
          <p:cNvPr id="9" name="object 9"/>
          <p:cNvSpPr txBox="1"/>
          <p:nvPr/>
        </p:nvSpPr>
        <p:spPr>
          <a:xfrm>
            <a:off x="4316827" y="4752340"/>
            <a:ext cx="4732020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113157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solidFill>
                  <a:srgbClr val="116EFF"/>
                </a:solidFill>
                <a:latin typeface="Arial"/>
                <a:cs typeface="Arial"/>
              </a:rPr>
              <a:t>Anker SD et al. Reshape-HF2 baseline clinical </a:t>
            </a:r>
            <a:r>
              <a:rPr dirty="0" sz="1000" spc="-10">
                <a:solidFill>
                  <a:srgbClr val="116EFF"/>
                </a:solidFill>
                <a:latin typeface="Arial"/>
                <a:cs typeface="Arial"/>
              </a:rPr>
              <a:t>data. </a:t>
            </a:r>
            <a:r>
              <a:rPr dirty="0" sz="1000" spc="-5">
                <a:solidFill>
                  <a:srgbClr val="116EFF"/>
                </a:solidFill>
                <a:latin typeface="Arial"/>
                <a:cs typeface="Arial"/>
              </a:rPr>
              <a:t>EJHF </a:t>
            </a:r>
            <a:r>
              <a:rPr dirty="0" sz="1000" spc="-10">
                <a:solidFill>
                  <a:srgbClr val="116EFF"/>
                </a:solidFill>
                <a:latin typeface="Arial"/>
                <a:cs typeface="Arial"/>
              </a:rPr>
              <a:t>2024  </a:t>
            </a:r>
            <a:r>
              <a:rPr dirty="0" sz="1000" spc="-5">
                <a:solidFill>
                  <a:srgbClr val="116EFF"/>
                </a:solidFill>
                <a:latin typeface="Arial"/>
                <a:cs typeface="Arial"/>
              </a:rPr>
              <a:t>von </a:t>
            </a:r>
            <a:r>
              <a:rPr dirty="0" sz="1000" spc="-10">
                <a:solidFill>
                  <a:srgbClr val="116EFF"/>
                </a:solidFill>
                <a:latin typeface="Arial"/>
                <a:cs typeface="Arial"/>
              </a:rPr>
              <a:t>Bardeleben </a:t>
            </a:r>
            <a:r>
              <a:rPr dirty="0" sz="1000">
                <a:solidFill>
                  <a:srgbClr val="116EFF"/>
                </a:solidFill>
                <a:latin typeface="Arial"/>
                <a:cs typeface="Arial"/>
              </a:rPr>
              <a:t>RS </a:t>
            </a:r>
            <a:r>
              <a:rPr dirty="0" sz="1000" spc="-5">
                <a:solidFill>
                  <a:srgbClr val="116EFF"/>
                </a:solidFill>
                <a:latin typeface="Arial"/>
                <a:cs typeface="Arial"/>
              </a:rPr>
              <a:t>et al. Reshape-HF2 baseline echo </a:t>
            </a:r>
            <a:r>
              <a:rPr dirty="0" sz="1000" spc="-10">
                <a:solidFill>
                  <a:srgbClr val="116EFF"/>
                </a:solidFill>
                <a:latin typeface="Arial"/>
                <a:cs typeface="Arial"/>
              </a:rPr>
              <a:t>data. Global </a:t>
            </a:r>
            <a:r>
              <a:rPr dirty="0" sz="1000" spc="-5">
                <a:solidFill>
                  <a:srgbClr val="116EFF"/>
                </a:solidFill>
                <a:latin typeface="Arial"/>
                <a:cs typeface="Arial"/>
              </a:rPr>
              <a:t>Cardiology</a:t>
            </a:r>
            <a:r>
              <a:rPr dirty="0" sz="1000" spc="-35">
                <a:solidFill>
                  <a:srgbClr val="116EFF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116EFF"/>
                </a:solidFill>
                <a:latin typeface="Arial"/>
                <a:cs typeface="Arial"/>
              </a:rPr>
              <a:t>2024</a:t>
            </a:r>
            <a:endParaRPr sz="10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86158" y="804371"/>
            <a:ext cx="7957546" cy="361942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6603419" y="3125972"/>
            <a:ext cx="319616" cy="26778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6611519" y="3151632"/>
            <a:ext cx="28575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25">
                <a:solidFill>
                  <a:srgbClr val="515151"/>
                </a:solidFill>
                <a:latin typeface="Arial"/>
                <a:cs typeface="Arial"/>
              </a:rPr>
              <a:t>0</a:t>
            </a:r>
            <a:r>
              <a:rPr dirty="0" sz="1100" spc="-20">
                <a:solidFill>
                  <a:srgbClr val="515151"/>
                </a:solidFill>
                <a:latin typeface="Arial"/>
                <a:cs typeface="Arial"/>
              </a:rPr>
              <a:t>.</a:t>
            </a:r>
            <a:r>
              <a:rPr dirty="0" sz="1100" spc="-25">
                <a:solidFill>
                  <a:srgbClr val="515151"/>
                </a:solidFill>
                <a:latin typeface="Arial"/>
                <a:cs typeface="Arial"/>
              </a:rPr>
              <a:t>23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932687"/>
            <a:ext cx="9144000" cy="731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39623" y="932687"/>
            <a:ext cx="8653272" cy="1219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0"/>
            <a:ext cx="9144000" cy="935990"/>
          </a:xfrm>
          <a:custGeom>
            <a:avLst/>
            <a:gdLst/>
            <a:ahLst/>
            <a:cxnLst/>
            <a:rect l="l" t="t" r="r" b="b"/>
            <a:pathLst>
              <a:path w="9144000" h="935990">
                <a:moveTo>
                  <a:pt x="0" y="0"/>
                </a:moveTo>
                <a:lnTo>
                  <a:pt x="9144000" y="0"/>
                </a:lnTo>
                <a:lnTo>
                  <a:pt x="9144000" y="935492"/>
                </a:lnTo>
                <a:lnTo>
                  <a:pt x="0" y="935492"/>
                </a:lnTo>
                <a:lnTo>
                  <a:pt x="0" y="0"/>
                </a:lnTo>
                <a:close/>
              </a:path>
            </a:pathLst>
          </a:custGeom>
          <a:solidFill>
            <a:srgbClr val="2F689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0" y="0"/>
            <a:ext cx="9144000" cy="935990"/>
          </a:xfrm>
          <a:custGeom>
            <a:avLst/>
            <a:gdLst/>
            <a:ahLst/>
            <a:cxnLst/>
            <a:rect l="l" t="t" r="r" b="b"/>
            <a:pathLst>
              <a:path w="9144000" h="935990">
                <a:moveTo>
                  <a:pt x="9144000" y="0"/>
                </a:moveTo>
                <a:lnTo>
                  <a:pt x="9144000" y="935491"/>
                </a:lnTo>
                <a:lnTo>
                  <a:pt x="0" y="935491"/>
                </a:lnTo>
                <a:lnTo>
                  <a:pt x="0" y="0"/>
                </a:lnTo>
              </a:path>
            </a:pathLst>
          </a:custGeom>
          <a:ln w="9525">
            <a:solidFill>
              <a:srgbClr val="2F689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33646" y="43179"/>
            <a:ext cx="8264525" cy="7874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3599"/>
              </a:lnSpc>
              <a:spcBef>
                <a:spcPts val="100"/>
              </a:spcBef>
              <a:tabLst>
                <a:tab pos="2623820" algn="l"/>
              </a:tabLst>
            </a:pPr>
            <a:r>
              <a:rPr dirty="0" spc="-5"/>
              <a:t>Primary</a:t>
            </a:r>
            <a:r>
              <a:rPr dirty="0" spc="10"/>
              <a:t> </a:t>
            </a:r>
            <a:r>
              <a:rPr dirty="0" spc="-5"/>
              <a:t>Endpoint</a:t>
            </a:r>
            <a:r>
              <a:rPr dirty="0" spc="15"/>
              <a:t> </a:t>
            </a:r>
            <a:r>
              <a:rPr dirty="0"/>
              <a:t>1:	</a:t>
            </a:r>
            <a:r>
              <a:rPr dirty="0" spc="-5"/>
              <a:t>Recurrent HHF </a:t>
            </a:r>
            <a:r>
              <a:rPr dirty="0"/>
              <a:t>or </a:t>
            </a:r>
            <a:r>
              <a:rPr dirty="0" spc="-5"/>
              <a:t>CV </a:t>
            </a:r>
            <a:r>
              <a:rPr dirty="0"/>
              <a:t>death </a:t>
            </a:r>
            <a:r>
              <a:rPr dirty="0" spc="-5"/>
              <a:t>within </a:t>
            </a:r>
            <a:r>
              <a:rPr dirty="0"/>
              <a:t>24 months  </a:t>
            </a:r>
            <a:r>
              <a:rPr dirty="0" spc="-5"/>
              <a:t>Primary</a:t>
            </a:r>
            <a:r>
              <a:rPr dirty="0" spc="10"/>
              <a:t> </a:t>
            </a:r>
            <a:r>
              <a:rPr dirty="0" spc="-5"/>
              <a:t>Endpoint</a:t>
            </a:r>
            <a:r>
              <a:rPr dirty="0" spc="15"/>
              <a:t> </a:t>
            </a:r>
            <a:r>
              <a:rPr dirty="0"/>
              <a:t>2:	</a:t>
            </a:r>
            <a:r>
              <a:rPr dirty="0" spc="-5"/>
              <a:t>Recurrent HHF within </a:t>
            </a:r>
            <a:r>
              <a:rPr dirty="0"/>
              <a:t>24</a:t>
            </a:r>
            <a:r>
              <a:rPr dirty="0" spc="15"/>
              <a:t> </a:t>
            </a:r>
            <a:r>
              <a:rPr dirty="0"/>
              <a:t>months</a:t>
            </a:r>
          </a:p>
        </p:txBody>
      </p:sp>
      <p:sp>
        <p:nvSpPr>
          <p:cNvPr id="7" name="object 7"/>
          <p:cNvSpPr/>
          <p:nvPr/>
        </p:nvSpPr>
        <p:spPr>
          <a:xfrm>
            <a:off x="414527" y="1255775"/>
            <a:ext cx="4035552" cy="342595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36714" y="1343502"/>
            <a:ext cx="3730486" cy="321027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748784" y="1255775"/>
            <a:ext cx="4035552" cy="342595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832965" y="1364541"/>
            <a:ext cx="3820702" cy="318304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8099500" y="2782954"/>
            <a:ext cx="527685" cy="670560"/>
          </a:xfrm>
          <a:custGeom>
            <a:avLst/>
            <a:gdLst/>
            <a:ahLst/>
            <a:cxnLst/>
            <a:rect l="l" t="t" r="r" b="b"/>
            <a:pathLst>
              <a:path w="527684" h="670560">
                <a:moveTo>
                  <a:pt x="527664" y="329841"/>
                </a:moveTo>
                <a:lnTo>
                  <a:pt x="0" y="329841"/>
                </a:lnTo>
                <a:lnTo>
                  <a:pt x="263832" y="670539"/>
                </a:lnTo>
                <a:lnTo>
                  <a:pt x="527664" y="329841"/>
                </a:lnTo>
                <a:close/>
              </a:path>
              <a:path w="527684" h="670560">
                <a:moveTo>
                  <a:pt x="402518" y="0"/>
                </a:moveTo>
                <a:lnTo>
                  <a:pt x="125147" y="0"/>
                </a:lnTo>
                <a:lnTo>
                  <a:pt x="110394" y="5163"/>
                </a:lnTo>
                <a:lnTo>
                  <a:pt x="98347" y="19244"/>
                </a:lnTo>
                <a:lnTo>
                  <a:pt x="90224" y="40130"/>
                </a:lnTo>
                <a:lnTo>
                  <a:pt x="87246" y="65705"/>
                </a:lnTo>
                <a:lnTo>
                  <a:pt x="87246" y="328521"/>
                </a:lnTo>
                <a:lnTo>
                  <a:pt x="87400" y="329841"/>
                </a:lnTo>
                <a:lnTo>
                  <a:pt x="440265" y="329841"/>
                </a:lnTo>
                <a:lnTo>
                  <a:pt x="440419" y="328521"/>
                </a:lnTo>
                <a:lnTo>
                  <a:pt x="440419" y="65705"/>
                </a:lnTo>
                <a:lnTo>
                  <a:pt x="437441" y="40130"/>
                </a:lnTo>
                <a:lnTo>
                  <a:pt x="429318" y="19244"/>
                </a:lnTo>
                <a:lnTo>
                  <a:pt x="417271" y="5163"/>
                </a:lnTo>
                <a:lnTo>
                  <a:pt x="402518" y="0"/>
                </a:lnTo>
                <a:close/>
              </a:path>
            </a:pathLst>
          </a:custGeom>
          <a:solidFill>
            <a:srgbClr val="3E5DA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4777407" y="1285812"/>
            <a:ext cx="3923029" cy="3312160"/>
          </a:xfrm>
          <a:prstGeom prst="rect">
            <a:avLst/>
          </a:prstGeom>
          <a:ln w="9525">
            <a:solidFill>
              <a:srgbClr val="D8D8D8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 algn="r" marL="3459479" marR="190500" indent="-12065">
              <a:lnSpc>
                <a:spcPct val="100000"/>
              </a:lnSpc>
              <a:spcBef>
                <a:spcPts val="770"/>
              </a:spcBef>
            </a:pPr>
            <a:r>
              <a:rPr dirty="0" sz="1000" b="1" i="1">
                <a:solidFill>
                  <a:srgbClr val="FFFFFF"/>
                </a:solidFill>
                <a:latin typeface="Arial"/>
                <a:cs typeface="Arial"/>
              </a:rPr>
              <a:t>RRR </a:t>
            </a:r>
            <a:r>
              <a:rPr dirty="0" sz="1000" b="1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00" spc="-10" b="1" i="1">
                <a:solidFill>
                  <a:srgbClr val="FFFFFF"/>
                </a:solidFill>
                <a:latin typeface="Arial"/>
                <a:cs typeface="Arial"/>
              </a:rPr>
              <a:t>41%</a:t>
            </a:r>
            <a:endParaRPr sz="10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588349" y="2782985"/>
            <a:ext cx="527685" cy="670560"/>
          </a:xfrm>
          <a:custGeom>
            <a:avLst/>
            <a:gdLst/>
            <a:ahLst/>
            <a:cxnLst/>
            <a:rect l="l" t="t" r="r" b="b"/>
            <a:pathLst>
              <a:path w="527685" h="670560">
                <a:moveTo>
                  <a:pt x="527664" y="329840"/>
                </a:moveTo>
                <a:lnTo>
                  <a:pt x="0" y="329840"/>
                </a:lnTo>
                <a:lnTo>
                  <a:pt x="263832" y="670538"/>
                </a:lnTo>
                <a:lnTo>
                  <a:pt x="527664" y="329840"/>
                </a:lnTo>
                <a:close/>
              </a:path>
              <a:path w="527685" h="670560">
                <a:moveTo>
                  <a:pt x="402518" y="0"/>
                </a:moveTo>
                <a:lnTo>
                  <a:pt x="125145" y="0"/>
                </a:lnTo>
                <a:lnTo>
                  <a:pt x="110393" y="5163"/>
                </a:lnTo>
                <a:lnTo>
                  <a:pt x="98347" y="19244"/>
                </a:lnTo>
                <a:lnTo>
                  <a:pt x="90224" y="40129"/>
                </a:lnTo>
                <a:lnTo>
                  <a:pt x="87246" y="65704"/>
                </a:lnTo>
                <a:lnTo>
                  <a:pt x="87246" y="328521"/>
                </a:lnTo>
                <a:lnTo>
                  <a:pt x="87400" y="329840"/>
                </a:lnTo>
                <a:lnTo>
                  <a:pt x="440265" y="329840"/>
                </a:lnTo>
                <a:lnTo>
                  <a:pt x="440419" y="328521"/>
                </a:lnTo>
                <a:lnTo>
                  <a:pt x="440419" y="65704"/>
                </a:lnTo>
                <a:lnTo>
                  <a:pt x="437441" y="40129"/>
                </a:lnTo>
                <a:lnTo>
                  <a:pt x="429318" y="19244"/>
                </a:lnTo>
                <a:lnTo>
                  <a:pt x="417271" y="5163"/>
                </a:lnTo>
                <a:lnTo>
                  <a:pt x="402518" y="0"/>
                </a:lnTo>
                <a:close/>
              </a:path>
            </a:pathLst>
          </a:custGeom>
          <a:solidFill>
            <a:srgbClr val="3E5DA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443949" y="1285637"/>
            <a:ext cx="3923029" cy="3312160"/>
          </a:xfrm>
          <a:prstGeom prst="rect">
            <a:avLst/>
          </a:prstGeom>
          <a:ln w="9525">
            <a:solidFill>
              <a:srgbClr val="D8D8D8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 algn="r" marL="3281679" marR="368300" indent="-12065">
              <a:lnSpc>
                <a:spcPct val="100000"/>
              </a:lnSpc>
              <a:spcBef>
                <a:spcPts val="770"/>
              </a:spcBef>
            </a:pPr>
            <a:r>
              <a:rPr dirty="0" sz="1000" b="1" i="1">
                <a:solidFill>
                  <a:srgbClr val="FFFFFF"/>
                </a:solidFill>
                <a:latin typeface="Arial"/>
                <a:cs typeface="Arial"/>
              </a:rPr>
              <a:t>RRR </a:t>
            </a:r>
            <a:r>
              <a:rPr dirty="0" sz="1000" b="1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00" spc="-10" b="1" i="1">
                <a:solidFill>
                  <a:srgbClr val="FFFFFF"/>
                </a:solidFill>
                <a:latin typeface="Arial"/>
                <a:cs typeface="Arial"/>
              </a:rPr>
              <a:t>36%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2875" y="43179"/>
            <a:ext cx="8858250" cy="7874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600200" marR="5080" indent="-1587500">
              <a:lnSpc>
                <a:spcPct val="113599"/>
              </a:lnSpc>
              <a:spcBef>
                <a:spcPts val="100"/>
              </a:spcBef>
            </a:pPr>
            <a:r>
              <a:rPr dirty="0" spc="-5"/>
              <a:t>Primary Endpoint </a:t>
            </a:r>
            <a:r>
              <a:rPr dirty="0"/>
              <a:t>3 – </a:t>
            </a:r>
            <a:r>
              <a:rPr dirty="0" spc="-5"/>
              <a:t>Change </a:t>
            </a:r>
            <a:r>
              <a:rPr dirty="0"/>
              <a:t>from </a:t>
            </a:r>
            <a:r>
              <a:rPr dirty="0" spc="-5"/>
              <a:t>baseline </a:t>
            </a:r>
            <a:r>
              <a:rPr dirty="0"/>
              <a:t>over a </a:t>
            </a:r>
            <a:r>
              <a:rPr dirty="0" spc="-5"/>
              <a:t>period </a:t>
            </a:r>
            <a:r>
              <a:rPr dirty="0"/>
              <a:t>of 12 months  </a:t>
            </a:r>
            <a:r>
              <a:rPr dirty="0" spc="-5"/>
              <a:t>in </a:t>
            </a:r>
            <a:r>
              <a:rPr dirty="0"/>
              <a:t>the </a:t>
            </a:r>
            <a:r>
              <a:rPr dirty="0" spc="-5"/>
              <a:t>KCCQ–Overall Summary </a:t>
            </a:r>
            <a:r>
              <a:rPr dirty="0"/>
              <a:t>score for</a:t>
            </a:r>
            <a:r>
              <a:rPr dirty="0" spc="10"/>
              <a:t> </a:t>
            </a:r>
            <a:r>
              <a:rPr dirty="0"/>
              <a:t>QoL</a:t>
            </a:r>
          </a:p>
        </p:txBody>
      </p:sp>
      <p:sp>
        <p:nvSpPr>
          <p:cNvPr id="3" name="object 3"/>
          <p:cNvSpPr/>
          <p:nvPr/>
        </p:nvSpPr>
        <p:spPr>
          <a:xfrm>
            <a:off x="1566672" y="1121663"/>
            <a:ext cx="5964935" cy="38709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596885" y="1152940"/>
            <a:ext cx="5850890" cy="3756025"/>
          </a:xfrm>
          <a:custGeom>
            <a:avLst/>
            <a:gdLst/>
            <a:ahLst/>
            <a:cxnLst/>
            <a:rect l="l" t="t" r="r" b="b"/>
            <a:pathLst>
              <a:path w="5850890" h="3756025">
                <a:moveTo>
                  <a:pt x="0" y="0"/>
                </a:moveTo>
                <a:lnTo>
                  <a:pt x="5850833" y="0"/>
                </a:lnTo>
                <a:lnTo>
                  <a:pt x="5850833" y="3755778"/>
                </a:lnTo>
                <a:lnTo>
                  <a:pt x="0" y="3755778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D8D8D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901685" y="1245880"/>
            <a:ext cx="5300869" cy="34455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56031" y="987551"/>
            <a:ext cx="8720328" cy="313639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285760" y="1017395"/>
            <a:ext cx="8607425" cy="3024505"/>
          </a:xfrm>
          <a:custGeom>
            <a:avLst/>
            <a:gdLst/>
            <a:ahLst/>
            <a:cxnLst/>
            <a:rect l="l" t="t" r="r" b="b"/>
            <a:pathLst>
              <a:path w="8607425" h="3024504">
                <a:moveTo>
                  <a:pt x="0" y="0"/>
                </a:moveTo>
                <a:lnTo>
                  <a:pt x="8607287" y="0"/>
                </a:lnTo>
                <a:lnTo>
                  <a:pt x="8607287" y="3024000"/>
                </a:lnTo>
                <a:lnTo>
                  <a:pt x="0" y="3024000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D8D8D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508303"/>
            <a:ext cx="9143999" cy="6776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035807" y="508303"/>
            <a:ext cx="3072384" cy="15616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88"/>
            <a:ext cx="9144000" cy="508634"/>
          </a:xfrm>
          <a:custGeom>
            <a:avLst/>
            <a:gdLst/>
            <a:ahLst/>
            <a:cxnLst/>
            <a:rect l="l" t="t" r="r" b="b"/>
            <a:pathLst>
              <a:path w="9144000" h="508634">
                <a:moveTo>
                  <a:pt x="0" y="0"/>
                </a:moveTo>
                <a:lnTo>
                  <a:pt x="9144000" y="0"/>
                </a:lnTo>
                <a:lnTo>
                  <a:pt x="9144000" y="508214"/>
                </a:lnTo>
                <a:lnTo>
                  <a:pt x="0" y="508214"/>
                </a:lnTo>
                <a:lnTo>
                  <a:pt x="0" y="0"/>
                </a:lnTo>
                <a:close/>
              </a:path>
            </a:pathLst>
          </a:custGeom>
          <a:solidFill>
            <a:srgbClr val="2F689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88"/>
            <a:ext cx="9144000" cy="508634"/>
          </a:xfrm>
          <a:custGeom>
            <a:avLst/>
            <a:gdLst/>
            <a:ahLst/>
            <a:cxnLst/>
            <a:rect l="l" t="t" r="r" b="b"/>
            <a:pathLst>
              <a:path w="9144000" h="508634">
                <a:moveTo>
                  <a:pt x="0" y="0"/>
                </a:moveTo>
                <a:lnTo>
                  <a:pt x="9144000" y="0"/>
                </a:lnTo>
                <a:lnTo>
                  <a:pt x="9144000" y="508215"/>
                </a:lnTo>
                <a:lnTo>
                  <a:pt x="0" y="508215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2F689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3230561" y="79756"/>
            <a:ext cx="2682875" cy="3606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Secondary</a:t>
            </a:r>
            <a:r>
              <a:rPr dirty="0" spc="-25"/>
              <a:t> </a:t>
            </a:r>
            <a:r>
              <a:rPr dirty="0" spc="-5"/>
              <a:t>Endpoints</a:t>
            </a:r>
          </a:p>
        </p:txBody>
      </p:sp>
      <p:sp>
        <p:nvSpPr>
          <p:cNvPr id="9" name="object 9"/>
          <p:cNvSpPr/>
          <p:nvPr/>
        </p:nvSpPr>
        <p:spPr>
          <a:xfrm>
            <a:off x="337844" y="1212405"/>
            <a:ext cx="8435008" cy="266368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7946018" y="1890199"/>
            <a:ext cx="826833" cy="34924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8140403" y="1945222"/>
            <a:ext cx="543187" cy="29422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161569" y="4484623"/>
            <a:ext cx="6203950" cy="5715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 b="1">
                <a:solidFill>
                  <a:srgbClr val="515151"/>
                </a:solidFill>
                <a:latin typeface="Arial"/>
                <a:cs typeface="Arial"/>
              </a:rPr>
              <a:t>*Follow-up times </a:t>
            </a:r>
            <a:r>
              <a:rPr dirty="0" sz="900" b="1">
                <a:solidFill>
                  <a:srgbClr val="515151"/>
                </a:solidFill>
                <a:latin typeface="Arial"/>
                <a:cs typeface="Arial"/>
              </a:rPr>
              <a:t>for </a:t>
            </a:r>
            <a:r>
              <a:rPr dirty="0" sz="900" spc="-5" b="1">
                <a:solidFill>
                  <a:srgbClr val="515151"/>
                </a:solidFill>
                <a:latin typeface="Arial"/>
                <a:cs typeface="Arial"/>
              </a:rPr>
              <a:t>24 months assessments:</a:t>
            </a:r>
            <a:endParaRPr sz="900">
              <a:latin typeface="Arial"/>
              <a:cs typeface="Arial"/>
            </a:endParaRPr>
          </a:p>
          <a:p>
            <a:pPr marL="82550" indent="-69850">
              <a:lnSpc>
                <a:spcPts val="1045"/>
              </a:lnSpc>
              <a:spcBef>
                <a:spcPts val="25"/>
              </a:spcBef>
              <a:buChar char="-"/>
              <a:tabLst>
                <a:tab pos="82550" algn="l"/>
              </a:tabLst>
            </a:pPr>
            <a:r>
              <a:rPr dirty="0" sz="900" spc="-5">
                <a:solidFill>
                  <a:srgbClr val="515151"/>
                </a:solidFill>
                <a:latin typeface="Arial"/>
                <a:cs typeface="Arial"/>
              </a:rPr>
              <a:t>Overall: median 24.0 months </a:t>
            </a:r>
            <a:r>
              <a:rPr dirty="0" sz="900">
                <a:solidFill>
                  <a:srgbClr val="515151"/>
                </a:solidFill>
                <a:latin typeface="Arial"/>
                <a:cs typeface="Arial"/>
              </a:rPr>
              <a:t>(IQR </a:t>
            </a:r>
            <a:r>
              <a:rPr dirty="0" sz="900" spc="-5">
                <a:solidFill>
                  <a:srgbClr val="515151"/>
                </a:solidFill>
                <a:latin typeface="Arial"/>
                <a:cs typeface="Arial"/>
              </a:rPr>
              <a:t>12.0–25.0); Device group: 24.2 </a:t>
            </a:r>
            <a:r>
              <a:rPr dirty="0" sz="900">
                <a:solidFill>
                  <a:srgbClr val="515151"/>
                </a:solidFill>
                <a:latin typeface="Arial"/>
                <a:cs typeface="Arial"/>
              </a:rPr>
              <a:t>(IQR </a:t>
            </a:r>
            <a:r>
              <a:rPr dirty="0" sz="900" spc="-5">
                <a:solidFill>
                  <a:srgbClr val="515151"/>
                </a:solidFill>
                <a:latin typeface="Arial"/>
                <a:cs typeface="Arial"/>
              </a:rPr>
              <a:t>15.7–25.0); Control group: 23.6 (IQR</a:t>
            </a:r>
            <a:r>
              <a:rPr dirty="0" sz="900" spc="105">
                <a:solidFill>
                  <a:srgbClr val="515151"/>
                </a:solidFill>
                <a:latin typeface="Arial"/>
                <a:cs typeface="Arial"/>
              </a:rPr>
              <a:t> </a:t>
            </a:r>
            <a:r>
              <a:rPr dirty="0" sz="900" spc="-5">
                <a:solidFill>
                  <a:srgbClr val="515151"/>
                </a:solidFill>
                <a:latin typeface="Arial"/>
                <a:cs typeface="Arial"/>
              </a:rPr>
              <a:t>10.4–24.9).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45"/>
              </a:lnSpc>
            </a:pPr>
            <a:r>
              <a:rPr dirty="0" sz="900" spc="-5" b="1">
                <a:solidFill>
                  <a:srgbClr val="515151"/>
                </a:solidFill>
                <a:latin typeface="Arial"/>
                <a:cs typeface="Arial"/>
              </a:rPr>
              <a:t>Follow-up times </a:t>
            </a:r>
            <a:r>
              <a:rPr dirty="0" sz="900" b="1">
                <a:solidFill>
                  <a:srgbClr val="515151"/>
                </a:solidFill>
                <a:latin typeface="Arial"/>
                <a:cs typeface="Arial"/>
              </a:rPr>
              <a:t>for </a:t>
            </a:r>
            <a:r>
              <a:rPr dirty="0" sz="900" spc="-5" b="1">
                <a:solidFill>
                  <a:srgbClr val="515151"/>
                </a:solidFill>
                <a:latin typeface="Arial"/>
                <a:cs typeface="Arial"/>
              </a:rPr>
              <a:t>all-cause mortality</a:t>
            </a:r>
            <a:r>
              <a:rPr dirty="0" sz="900" b="1">
                <a:solidFill>
                  <a:srgbClr val="515151"/>
                </a:solidFill>
                <a:latin typeface="Arial"/>
                <a:cs typeface="Arial"/>
              </a:rPr>
              <a:t> </a:t>
            </a:r>
            <a:r>
              <a:rPr dirty="0" sz="900" spc="-5" b="1">
                <a:solidFill>
                  <a:srgbClr val="515151"/>
                </a:solidFill>
                <a:latin typeface="Arial"/>
                <a:cs typeface="Arial"/>
              </a:rPr>
              <a:t>assessment:</a:t>
            </a:r>
            <a:endParaRPr sz="900">
              <a:latin typeface="Arial"/>
              <a:cs typeface="Arial"/>
            </a:endParaRPr>
          </a:p>
          <a:p>
            <a:pPr marL="82550" indent="-69850">
              <a:lnSpc>
                <a:spcPct val="100000"/>
              </a:lnSpc>
              <a:spcBef>
                <a:spcPts val="20"/>
              </a:spcBef>
              <a:buChar char="-"/>
              <a:tabLst>
                <a:tab pos="82550" algn="l"/>
              </a:tabLst>
            </a:pPr>
            <a:r>
              <a:rPr dirty="0" sz="900" spc="-5">
                <a:solidFill>
                  <a:srgbClr val="515151"/>
                </a:solidFill>
                <a:latin typeface="Arial"/>
                <a:cs typeface="Arial"/>
              </a:rPr>
              <a:t>Overall: median 29.4 months (IQR 14.0–61.1); Device group: 34.3 </a:t>
            </a:r>
            <a:r>
              <a:rPr dirty="0" sz="900">
                <a:solidFill>
                  <a:srgbClr val="515151"/>
                </a:solidFill>
                <a:latin typeface="Arial"/>
                <a:cs typeface="Arial"/>
              </a:rPr>
              <a:t>(IQR </a:t>
            </a:r>
            <a:r>
              <a:rPr dirty="0" sz="900" spc="-5">
                <a:solidFill>
                  <a:srgbClr val="515151"/>
                </a:solidFill>
                <a:latin typeface="Arial"/>
                <a:cs typeface="Arial"/>
              </a:rPr>
              <a:t>16.0–63.1); Control group: 27.0 (IQR</a:t>
            </a:r>
            <a:r>
              <a:rPr dirty="0" sz="900" spc="100">
                <a:solidFill>
                  <a:srgbClr val="515151"/>
                </a:solidFill>
                <a:latin typeface="Arial"/>
                <a:cs typeface="Arial"/>
              </a:rPr>
              <a:t> </a:t>
            </a:r>
            <a:r>
              <a:rPr dirty="0" sz="900" spc="-5">
                <a:solidFill>
                  <a:srgbClr val="515151"/>
                </a:solidFill>
                <a:latin typeface="Arial"/>
                <a:cs typeface="Arial"/>
              </a:rPr>
              <a:t>11.6–58.0)</a:t>
            </a:r>
            <a:endParaRPr sz="9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0" y="4429203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 h="0">
                <a:moveTo>
                  <a:pt x="0" y="0"/>
                </a:moveTo>
                <a:lnTo>
                  <a:pt x="9144000" y="1"/>
                </a:lnTo>
              </a:path>
            </a:pathLst>
          </a:custGeom>
          <a:ln w="6350">
            <a:solidFill>
              <a:srgbClr val="51515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3375069" y="2304795"/>
            <a:ext cx="104775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 b="1">
                <a:solidFill>
                  <a:srgbClr val="979797"/>
                </a:solidFill>
                <a:latin typeface="Arial"/>
                <a:cs typeface="Arial"/>
              </a:rPr>
              <a:t>*</a:t>
            </a:r>
            <a:endParaRPr sz="160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32772" y="1453694"/>
            <a:ext cx="8441055" cy="878840"/>
          </a:xfrm>
          <a:custGeom>
            <a:avLst/>
            <a:gdLst/>
            <a:ahLst/>
            <a:cxnLst/>
            <a:rect l="l" t="t" r="r" b="b"/>
            <a:pathLst>
              <a:path w="8441055" h="878839">
                <a:moveTo>
                  <a:pt x="0" y="0"/>
                </a:moveTo>
                <a:lnTo>
                  <a:pt x="8441007" y="0"/>
                </a:lnTo>
                <a:lnTo>
                  <a:pt x="8441007" y="878605"/>
                </a:lnTo>
                <a:lnTo>
                  <a:pt x="0" y="878605"/>
                </a:lnTo>
                <a:lnTo>
                  <a:pt x="0" y="0"/>
                </a:lnTo>
                <a:close/>
              </a:path>
            </a:pathLst>
          </a:custGeom>
          <a:ln w="19050">
            <a:solidFill>
              <a:srgbClr val="498BC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32772" y="3443390"/>
            <a:ext cx="8441055" cy="455930"/>
          </a:xfrm>
          <a:custGeom>
            <a:avLst/>
            <a:gdLst/>
            <a:ahLst/>
            <a:cxnLst/>
            <a:rect l="l" t="t" r="r" b="b"/>
            <a:pathLst>
              <a:path w="8441055" h="455929">
                <a:moveTo>
                  <a:pt x="0" y="0"/>
                </a:moveTo>
                <a:lnTo>
                  <a:pt x="8441007" y="0"/>
                </a:lnTo>
                <a:lnTo>
                  <a:pt x="8441007" y="455663"/>
                </a:lnTo>
                <a:lnTo>
                  <a:pt x="0" y="455663"/>
                </a:lnTo>
                <a:lnTo>
                  <a:pt x="0" y="0"/>
                </a:lnTo>
                <a:close/>
              </a:path>
            </a:pathLst>
          </a:custGeom>
          <a:ln w="19050">
            <a:solidFill>
              <a:srgbClr val="498BC9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06879" y="508303"/>
            <a:ext cx="5730240" cy="1561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0" y="88"/>
            <a:ext cx="9144000" cy="508634"/>
          </a:xfrm>
          <a:custGeom>
            <a:avLst/>
            <a:gdLst/>
            <a:ahLst/>
            <a:cxnLst/>
            <a:rect l="l" t="t" r="r" b="b"/>
            <a:pathLst>
              <a:path w="9144000" h="508634">
                <a:moveTo>
                  <a:pt x="0" y="0"/>
                </a:moveTo>
                <a:lnTo>
                  <a:pt x="9144000" y="0"/>
                </a:lnTo>
                <a:lnTo>
                  <a:pt x="9144000" y="508214"/>
                </a:lnTo>
                <a:lnTo>
                  <a:pt x="0" y="508214"/>
                </a:lnTo>
                <a:lnTo>
                  <a:pt x="0" y="0"/>
                </a:lnTo>
                <a:close/>
              </a:path>
            </a:pathLst>
          </a:custGeom>
          <a:solidFill>
            <a:srgbClr val="2F689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88"/>
            <a:ext cx="9144000" cy="508634"/>
          </a:xfrm>
          <a:custGeom>
            <a:avLst/>
            <a:gdLst/>
            <a:ahLst/>
            <a:cxnLst/>
            <a:rect l="l" t="t" r="r" b="b"/>
            <a:pathLst>
              <a:path w="9144000" h="508634">
                <a:moveTo>
                  <a:pt x="0" y="0"/>
                </a:moveTo>
                <a:lnTo>
                  <a:pt x="9144000" y="0"/>
                </a:lnTo>
                <a:lnTo>
                  <a:pt x="9144000" y="508215"/>
                </a:lnTo>
                <a:lnTo>
                  <a:pt x="0" y="508215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2F689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901031" y="79756"/>
            <a:ext cx="5342255" cy="3606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Success </a:t>
            </a:r>
            <a:r>
              <a:rPr dirty="0"/>
              <a:t>on </a:t>
            </a:r>
            <a:r>
              <a:rPr dirty="0" spc="-5"/>
              <a:t>all </a:t>
            </a:r>
            <a:r>
              <a:rPr dirty="0"/>
              <a:t>3 </a:t>
            </a:r>
            <a:r>
              <a:rPr dirty="0" spc="-5"/>
              <a:t>primary endpoints </a:t>
            </a:r>
            <a:r>
              <a:rPr dirty="0"/>
              <a:t>&amp;</a:t>
            </a:r>
            <a:r>
              <a:rPr dirty="0" spc="20"/>
              <a:t> </a:t>
            </a:r>
            <a:r>
              <a:rPr dirty="0"/>
              <a:t>more</a:t>
            </a:r>
          </a:p>
        </p:txBody>
      </p:sp>
      <p:sp>
        <p:nvSpPr>
          <p:cNvPr id="6" name="object 6"/>
          <p:cNvSpPr/>
          <p:nvPr/>
        </p:nvSpPr>
        <p:spPr>
          <a:xfrm>
            <a:off x="1313688" y="1813560"/>
            <a:ext cx="615695" cy="54559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529087" y="1041720"/>
            <a:ext cx="439613" cy="43570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161252" y="1165868"/>
            <a:ext cx="454448" cy="50684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6533819" y="1041720"/>
            <a:ext cx="95250" cy="274320"/>
          </a:xfrm>
          <a:custGeom>
            <a:avLst/>
            <a:gdLst/>
            <a:ahLst/>
            <a:cxnLst/>
            <a:rect l="l" t="t" r="r" b="b"/>
            <a:pathLst>
              <a:path w="95250" h="274319">
                <a:moveTo>
                  <a:pt x="31749" y="178481"/>
                </a:moveTo>
                <a:lnTo>
                  <a:pt x="0" y="178481"/>
                </a:lnTo>
                <a:lnTo>
                  <a:pt x="47625" y="273731"/>
                </a:lnTo>
                <a:lnTo>
                  <a:pt x="87312" y="194356"/>
                </a:lnTo>
                <a:lnTo>
                  <a:pt x="31750" y="194356"/>
                </a:lnTo>
                <a:lnTo>
                  <a:pt x="31749" y="178481"/>
                </a:lnTo>
                <a:close/>
              </a:path>
              <a:path w="95250" h="274319">
                <a:moveTo>
                  <a:pt x="63498" y="0"/>
                </a:moveTo>
                <a:lnTo>
                  <a:pt x="31748" y="0"/>
                </a:lnTo>
                <a:lnTo>
                  <a:pt x="31750" y="194356"/>
                </a:lnTo>
                <a:lnTo>
                  <a:pt x="63500" y="194356"/>
                </a:lnTo>
                <a:lnTo>
                  <a:pt x="63498" y="0"/>
                </a:lnTo>
                <a:close/>
              </a:path>
              <a:path w="95250" h="274319">
                <a:moveTo>
                  <a:pt x="95250" y="178481"/>
                </a:moveTo>
                <a:lnTo>
                  <a:pt x="63499" y="178481"/>
                </a:lnTo>
                <a:lnTo>
                  <a:pt x="63500" y="194356"/>
                </a:lnTo>
                <a:lnTo>
                  <a:pt x="87312" y="194356"/>
                </a:lnTo>
                <a:lnTo>
                  <a:pt x="95250" y="178481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5366868" y="931471"/>
            <a:ext cx="2616200" cy="791210"/>
          </a:xfrm>
          <a:custGeom>
            <a:avLst/>
            <a:gdLst/>
            <a:ahLst/>
            <a:cxnLst/>
            <a:rect l="l" t="t" r="r" b="b"/>
            <a:pathLst>
              <a:path w="2616200" h="791210">
                <a:moveTo>
                  <a:pt x="0" y="790656"/>
                </a:moveTo>
                <a:lnTo>
                  <a:pt x="2615877" y="790656"/>
                </a:lnTo>
                <a:lnTo>
                  <a:pt x="2615877" y="0"/>
                </a:lnTo>
                <a:lnTo>
                  <a:pt x="0" y="0"/>
                </a:lnTo>
                <a:lnTo>
                  <a:pt x="0" y="790656"/>
                </a:lnTo>
                <a:close/>
              </a:path>
            </a:pathLst>
          </a:custGeom>
          <a:solidFill>
            <a:srgbClr val="FFFFFF">
              <a:alpha val="30198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5841433" y="954532"/>
            <a:ext cx="1667510" cy="2143760"/>
          </a:xfrm>
          <a:prstGeom prst="rect">
            <a:avLst/>
          </a:prstGeom>
        </p:spPr>
        <p:txBody>
          <a:bodyPr wrap="square" lIns="0" tIns="889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700"/>
              </a:spcBef>
              <a:tabLst>
                <a:tab pos="635000" algn="l"/>
              </a:tabLst>
            </a:pPr>
            <a:r>
              <a:rPr dirty="0" sz="1600" spc="-5" b="1">
                <a:solidFill>
                  <a:srgbClr val="FF0000"/>
                </a:solidFill>
                <a:latin typeface="Arial"/>
                <a:cs typeface="Arial"/>
              </a:rPr>
              <a:t>36%	</a:t>
            </a:r>
            <a:r>
              <a:rPr dirty="0" sz="1600" b="1">
                <a:solidFill>
                  <a:srgbClr val="FF0000"/>
                </a:solidFill>
                <a:latin typeface="Arial"/>
                <a:cs typeface="Arial"/>
              </a:rPr>
              <a:t>in</a:t>
            </a:r>
            <a:r>
              <a:rPr dirty="0" sz="1600" spc="-2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FF0000"/>
                </a:solidFill>
                <a:latin typeface="Arial"/>
                <a:cs typeface="Arial"/>
              </a:rPr>
              <a:t>risk</a:t>
            </a:r>
            <a:endParaRPr sz="16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600"/>
              </a:spcBef>
            </a:pPr>
            <a:r>
              <a:rPr dirty="0" sz="1600" b="1">
                <a:solidFill>
                  <a:srgbClr val="FF0000"/>
                </a:solidFill>
                <a:latin typeface="Arial"/>
                <a:cs typeface="Arial"/>
              </a:rPr>
              <a:t>P =</a:t>
            </a:r>
            <a:r>
              <a:rPr dirty="0" sz="1600" spc="-4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FF0000"/>
                </a:solidFill>
                <a:latin typeface="Arial"/>
                <a:cs typeface="Arial"/>
              </a:rPr>
              <a:t>0.002</a:t>
            </a:r>
            <a:endParaRPr sz="16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1605"/>
              </a:spcBef>
              <a:tabLst>
                <a:tab pos="635000" algn="l"/>
              </a:tabLst>
            </a:pPr>
            <a:r>
              <a:rPr dirty="0" sz="1600" spc="-5" b="1">
                <a:solidFill>
                  <a:srgbClr val="FF0000"/>
                </a:solidFill>
                <a:latin typeface="Arial"/>
                <a:cs typeface="Arial"/>
              </a:rPr>
              <a:t>41%	</a:t>
            </a:r>
            <a:r>
              <a:rPr dirty="0" sz="1600" b="1">
                <a:solidFill>
                  <a:srgbClr val="FF0000"/>
                </a:solidFill>
                <a:latin typeface="Arial"/>
                <a:cs typeface="Arial"/>
              </a:rPr>
              <a:t>in</a:t>
            </a:r>
            <a:r>
              <a:rPr dirty="0" sz="1600" spc="-2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FF0000"/>
                </a:solidFill>
                <a:latin typeface="Arial"/>
                <a:cs typeface="Arial"/>
              </a:rPr>
              <a:t>risk</a:t>
            </a:r>
            <a:endParaRPr sz="16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575"/>
              </a:spcBef>
            </a:pPr>
            <a:r>
              <a:rPr dirty="0" sz="1600" b="1">
                <a:solidFill>
                  <a:srgbClr val="FF0000"/>
                </a:solidFill>
                <a:latin typeface="Arial"/>
                <a:cs typeface="Arial"/>
              </a:rPr>
              <a:t>P =</a:t>
            </a:r>
            <a:r>
              <a:rPr dirty="0" sz="1600" spc="-4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FF0000"/>
                </a:solidFill>
                <a:latin typeface="Arial"/>
                <a:cs typeface="Arial"/>
              </a:rPr>
              <a:t>0.002</a:t>
            </a:r>
            <a:endParaRPr sz="1600">
              <a:latin typeface="Arial"/>
              <a:cs typeface="Arial"/>
            </a:endParaRPr>
          </a:p>
          <a:p>
            <a:pPr algn="ctr" marL="12065" marR="5080">
              <a:lnSpc>
                <a:spcPct val="130000"/>
              </a:lnSpc>
              <a:spcBef>
                <a:spcPts val="625"/>
              </a:spcBef>
              <a:tabLst>
                <a:tab pos="1009650" algn="l"/>
              </a:tabLst>
            </a:pPr>
            <a:r>
              <a:rPr dirty="0" sz="1600" spc="-50" b="1">
                <a:solidFill>
                  <a:srgbClr val="FF0000"/>
                </a:solidFill>
                <a:latin typeface="Arial"/>
                <a:cs typeface="Arial"/>
              </a:rPr>
              <a:t>11</a:t>
            </a:r>
            <a:r>
              <a:rPr dirty="0" sz="1600" spc="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FF0000"/>
                </a:solidFill>
                <a:latin typeface="Arial"/>
                <a:cs typeface="Arial"/>
              </a:rPr>
              <a:t>point	</a:t>
            </a:r>
            <a:r>
              <a:rPr dirty="0" sz="1600" b="1">
                <a:solidFill>
                  <a:srgbClr val="FF0000"/>
                </a:solidFill>
                <a:latin typeface="Arial"/>
                <a:cs typeface="Arial"/>
              </a:rPr>
              <a:t>in</a:t>
            </a:r>
            <a:r>
              <a:rPr dirty="0" sz="1600" spc="-9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600" b="1">
                <a:solidFill>
                  <a:srgbClr val="FF0000"/>
                </a:solidFill>
                <a:latin typeface="Arial"/>
                <a:cs typeface="Arial"/>
              </a:rPr>
              <a:t>QoL  P &lt;</a:t>
            </a:r>
            <a:r>
              <a:rPr dirty="0" sz="1600" spc="-5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FF0000"/>
                </a:solidFill>
                <a:latin typeface="Arial"/>
                <a:cs typeface="Arial"/>
              </a:rPr>
              <a:t>0.0001</a:t>
            </a:r>
            <a:endParaRPr sz="16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6524171" y="1808704"/>
            <a:ext cx="95250" cy="274320"/>
          </a:xfrm>
          <a:custGeom>
            <a:avLst/>
            <a:gdLst/>
            <a:ahLst/>
            <a:cxnLst/>
            <a:rect l="l" t="t" r="r" b="b"/>
            <a:pathLst>
              <a:path w="95250" h="274319">
                <a:moveTo>
                  <a:pt x="31749" y="178481"/>
                </a:moveTo>
                <a:lnTo>
                  <a:pt x="0" y="178481"/>
                </a:lnTo>
                <a:lnTo>
                  <a:pt x="47625" y="273731"/>
                </a:lnTo>
                <a:lnTo>
                  <a:pt x="87312" y="194356"/>
                </a:lnTo>
                <a:lnTo>
                  <a:pt x="31750" y="194356"/>
                </a:lnTo>
                <a:lnTo>
                  <a:pt x="31749" y="178481"/>
                </a:lnTo>
                <a:close/>
              </a:path>
              <a:path w="95250" h="274319">
                <a:moveTo>
                  <a:pt x="63498" y="0"/>
                </a:moveTo>
                <a:lnTo>
                  <a:pt x="31748" y="0"/>
                </a:lnTo>
                <a:lnTo>
                  <a:pt x="31750" y="194356"/>
                </a:lnTo>
                <a:lnTo>
                  <a:pt x="63500" y="194356"/>
                </a:lnTo>
                <a:lnTo>
                  <a:pt x="63498" y="0"/>
                </a:lnTo>
                <a:close/>
              </a:path>
              <a:path w="95250" h="274319">
                <a:moveTo>
                  <a:pt x="95250" y="178481"/>
                </a:moveTo>
                <a:lnTo>
                  <a:pt x="63499" y="178481"/>
                </a:lnTo>
                <a:lnTo>
                  <a:pt x="63500" y="194356"/>
                </a:lnTo>
                <a:lnTo>
                  <a:pt x="87312" y="194356"/>
                </a:lnTo>
                <a:lnTo>
                  <a:pt x="95250" y="178481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6693934" y="2500786"/>
            <a:ext cx="95250" cy="273685"/>
          </a:xfrm>
          <a:custGeom>
            <a:avLst/>
            <a:gdLst/>
            <a:ahLst/>
            <a:cxnLst/>
            <a:rect l="l" t="t" r="r" b="b"/>
            <a:pathLst>
              <a:path w="95250" h="273685">
                <a:moveTo>
                  <a:pt x="63500" y="79375"/>
                </a:moveTo>
                <a:lnTo>
                  <a:pt x="31750" y="79375"/>
                </a:lnTo>
                <a:lnTo>
                  <a:pt x="31748" y="273599"/>
                </a:lnTo>
                <a:lnTo>
                  <a:pt x="63498" y="273599"/>
                </a:lnTo>
                <a:lnTo>
                  <a:pt x="63500" y="79375"/>
                </a:lnTo>
                <a:close/>
              </a:path>
              <a:path w="95250" h="273685">
                <a:moveTo>
                  <a:pt x="47625" y="0"/>
                </a:moveTo>
                <a:lnTo>
                  <a:pt x="0" y="95250"/>
                </a:lnTo>
                <a:lnTo>
                  <a:pt x="31749" y="95250"/>
                </a:lnTo>
                <a:lnTo>
                  <a:pt x="31750" y="79375"/>
                </a:lnTo>
                <a:lnTo>
                  <a:pt x="87312" y="79375"/>
                </a:lnTo>
                <a:lnTo>
                  <a:pt x="47625" y="0"/>
                </a:lnTo>
                <a:close/>
              </a:path>
              <a:path w="95250" h="273685">
                <a:moveTo>
                  <a:pt x="87312" y="79375"/>
                </a:moveTo>
                <a:lnTo>
                  <a:pt x="63500" y="79375"/>
                </a:lnTo>
                <a:lnTo>
                  <a:pt x="63499" y="95250"/>
                </a:lnTo>
                <a:lnTo>
                  <a:pt x="95250" y="95250"/>
                </a:lnTo>
                <a:lnTo>
                  <a:pt x="87312" y="79375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5625517" y="3594100"/>
            <a:ext cx="2118995" cy="13665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65785" marR="292735" indent="-265430">
              <a:lnSpc>
                <a:spcPct val="130000"/>
              </a:lnSpc>
              <a:spcBef>
                <a:spcPts val="100"/>
              </a:spcBef>
            </a:pPr>
            <a:r>
              <a:rPr dirty="0" sz="1600" spc="-5" b="1">
                <a:solidFill>
                  <a:srgbClr val="FF0000"/>
                </a:solidFill>
                <a:latin typeface="Arial"/>
                <a:cs typeface="Arial"/>
              </a:rPr>
              <a:t>2.35 more</a:t>
            </a:r>
            <a:r>
              <a:rPr dirty="0" sz="1600" spc="-6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600" b="1">
                <a:solidFill>
                  <a:srgbClr val="FF0000"/>
                </a:solidFill>
                <a:latin typeface="Arial"/>
                <a:cs typeface="Arial"/>
              </a:rPr>
              <a:t>likely  P &lt;</a:t>
            </a:r>
            <a:r>
              <a:rPr dirty="0" sz="1600" spc="-5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FF0000"/>
                </a:solidFill>
                <a:latin typeface="Arial"/>
                <a:cs typeface="Arial"/>
              </a:rPr>
              <a:t>0.0001</a:t>
            </a:r>
            <a:endParaRPr sz="1600">
              <a:latin typeface="Arial"/>
              <a:cs typeface="Arial"/>
            </a:endParaRPr>
          </a:p>
          <a:p>
            <a:pPr marL="622300" marR="5080" indent="-610235">
              <a:lnSpc>
                <a:spcPct val="130000"/>
              </a:lnSpc>
              <a:spcBef>
                <a:spcPts val="575"/>
              </a:spcBef>
              <a:tabLst>
                <a:tab pos="875030" algn="l"/>
              </a:tabLst>
            </a:pPr>
            <a:r>
              <a:rPr dirty="0" sz="1600" spc="-5" b="1">
                <a:solidFill>
                  <a:srgbClr val="FF0000"/>
                </a:solidFill>
                <a:latin typeface="Arial"/>
                <a:cs typeface="Arial"/>
              </a:rPr>
              <a:t>20</a:t>
            </a:r>
            <a:r>
              <a:rPr dirty="0" sz="1600" spc="5" b="1">
                <a:solidFill>
                  <a:srgbClr val="FF0000"/>
                </a:solidFill>
                <a:latin typeface="Arial"/>
                <a:cs typeface="Arial"/>
              </a:rPr>
              <a:t>.</a:t>
            </a:r>
            <a:r>
              <a:rPr dirty="0" sz="1600" b="1">
                <a:solidFill>
                  <a:srgbClr val="FF0000"/>
                </a:solidFill>
                <a:latin typeface="Arial"/>
                <a:cs typeface="Arial"/>
              </a:rPr>
              <a:t>5 m	</a:t>
            </a:r>
            <a:r>
              <a:rPr dirty="0" sz="1600" spc="-5" b="1">
                <a:solidFill>
                  <a:srgbClr val="FF0000"/>
                </a:solidFill>
                <a:latin typeface="Arial"/>
                <a:cs typeface="Arial"/>
              </a:rPr>
              <a:t>pe</a:t>
            </a:r>
            <a:r>
              <a:rPr dirty="0" sz="1600" b="1">
                <a:solidFill>
                  <a:srgbClr val="FF0000"/>
                </a:solidFill>
                <a:latin typeface="Arial"/>
                <a:cs typeface="Arial"/>
              </a:rPr>
              <a:t>rf</a:t>
            </a:r>
            <a:r>
              <a:rPr dirty="0" sz="1600" spc="-5" b="1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dirty="0" sz="1600" b="1">
                <a:solidFill>
                  <a:srgbClr val="FF0000"/>
                </a:solidFill>
                <a:latin typeface="Arial"/>
                <a:cs typeface="Arial"/>
              </a:rPr>
              <a:t>rm</a:t>
            </a:r>
            <a:r>
              <a:rPr dirty="0" sz="1600" spc="-5" b="1">
                <a:solidFill>
                  <a:srgbClr val="FF0000"/>
                </a:solidFill>
                <a:latin typeface="Arial"/>
                <a:cs typeface="Arial"/>
              </a:rPr>
              <a:t>ance  </a:t>
            </a:r>
            <a:r>
              <a:rPr dirty="0" sz="1600" b="1">
                <a:solidFill>
                  <a:srgbClr val="FF0000"/>
                </a:solidFill>
                <a:latin typeface="Arial"/>
                <a:cs typeface="Arial"/>
              </a:rPr>
              <a:t>P =</a:t>
            </a:r>
            <a:r>
              <a:rPr dirty="0" sz="1600" spc="-4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FF0000"/>
                </a:solidFill>
                <a:latin typeface="Arial"/>
                <a:cs typeface="Arial"/>
              </a:rPr>
              <a:t>0.046</a:t>
            </a:r>
            <a:endParaRPr sz="160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6331260" y="4371282"/>
            <a:ext cx="95250" cy="273685"/>
          </a:xfrm>
          <a:custGeom>
            <a:avLst/>
            <a:gdLst/>
            <a:ahLst/>
            <a:cxnLst/>
            <a:rect l="l" t="t" r="r" b="b"/>
            <a:pathLst>
              <a:path w="95250" h="273685">
                <a:moveTo>
                  <a:pt x="31749" y="95249"/>
                </a:moveTo>
                <a:lnTo>
                  <a:pt x="31748" y="273600"/>
                </a:lnTo>
                <a:lnTo>
                  <a:pt x="63498" y="273600"/>
                </a:lnTo>
                <a:lnTo>
                  <a:pt x="63499" y="95250"/>
                </a:lnTo>
                <a:lnTo>
                  <a:pt x="31749" y="95249"/>
                </a:lnTo>
                <a:close/>
              </a:path>
              <a:path w="95250" h="273685">
                <a:moveTo>
                  <a:pt x="87312" y="79375"/>
                </a:moveTo>
                <a:lnTo>
                  <a:pt x="31750" y="79375"/>
                </a:lnTo>
                <a:lnTo>
                  <a:pt x="63500" y="79375"/>
                </a:lnTo>
                <a:lnTo>
                  <a:pt x="63499" y="95250"/>
                </a:lnTo>
                <a:lnTo>
                  <a:pt x="95250" y="95250"/>
                </a:lnTo>
                <a:lnTo>
                  <a:pt x="87312" y="79375"/>
                </a:lnTo>
                <a:close/>
              </a:path>
              <a:path w="95250" h="273685">
                <a:moveTo>
                  <a:pt x="31750" y="79375"/>
                </a:moveTo>
                <a:lnTo>
                  <a:pt x="31749" y="95249"/>
                </a:lnTo>
                <a:lnTo>
                  <a:pt x="63499" y="95250"/>
                </a:lnTo>
                <a:lnTo>
                  <a:pt x="63500" y="79375"/>
                </a:lnTo>
                <a:lnTo>
                  <a:pt x="31750" y="79375"/>
                </a:lnTo>
                <a:close/>
              </a:path>
              <a:path w="95250" h="273685">
                <a:moveTo>
                  <a:pt x="47625" y="0"/>
                </a:moveTo>
                <a:lnTo>
                  <a:pt x="0" y="95249"/>
                </a:lnTo>
                <a:lnTo>
                  <a:pt x="31749" y="95249"/>
                </a:lnTo>
                <a:lnTo>
                  <a:pt x="31750" y="79375"/>
                </a:lnTo>
                <a:lnTo>
                  <a:pt x="87312" y="79375"/>
                </a:lnTo>
                <a:lnTo>
                  <a:pt x="47625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2422612" y="707644"/>
            <a:ext cx="1832610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 spc="-5" b="1" i="1">
                <a:solidFill>
                  <a:srgbClr val="498BC9"/>
                </a:solidFill>
                <a:latin typeface="Arial"/>
                <a:cs typeface="Arial"/>
              </a:rPr>
              <a:t>Primary</a:t>
            </a:r>
            <a:r>
              <a:rPr dirty="0" sz="1600" spc="-40" b="1" i="1">
                <a:solidFill>
                  <a:srgbClr val="498BC9"/>
                </a:solidFill>
                <a:latin typeface="Arial"/>
                <a:cs typeface="Arial"/>
              </a:rPr>
              <a:t> </a:t>
            </a:r>
            <a:r>
              <a:rPr dirty="0" sz="1600" spc="-5" b="1" i="1">
                <a:solidFill>
                  <a:srgbClr val="498BC9"/>
                </a:solidFill>
                <a:latin typeface="Arial"/>
                <a:cs typeface="Arial"/>
              </a:rPr>
              <a:t>Endpoints</a:t>
            </a:r>
            <a:endParaRPr sz="16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422612" y="1064259"/>
            <a:ext cx="3255010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 spc="-5" i="1">
                <a:solidFill>
                  <a:srgbClr val="515151"/>
                </a:solidFill>
                <a:latin typeface="Arial"/>
                <a:cs typeface="Arial"/>
              </a:rPr>
              <a:t>Rate of heart failure</a:t>
            </a:r>
            <a:r>
              <a:rPr dirty="0" sz="1600" spc="-15" i="1">
                <a:solidFill>
                  <a:srgbClr val="515151"/>
                </a:solidFill>
                <a:latin typeface="Arial"/>
                <a:cs typeface="Arial"/>
              </a:rPr>
              <a:t> </a:t>
            </a:r>
            <a:r>
              <a:rPr dirty="0" sz="1600" spc="-5" i="1">
                <a:solidFill>
                  <a:srgbClr val="515151"/>
                </a:solidFill>
                <a:latin typeface="Arial"/>
                <a:cs typeface="Arial"/>
              </a:rPr>
              <a:t>hospitalizations</a:t>
            </a:r>
            <a:endParaRPr sz="16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422612" y="1344676"/>
            <a:ext cx="2411730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 spc="-5" i="1">
                <a:solidFill>
                  <a:srgbClr val="515151"/>
                </a:solidFill>
                <a:latin typeface="Arial"/>
                <a:cs typeface="Arial"/>
              </a:rPr>
              <a:t>or CV death (at 24</a:t>
            </a:r>
            <a:r>
              <a:rPr dirty="0" sz="1600" spc="-10" i="1">
                <a:solidFill>
                  <a:srgbClr val="515151"/>
                </a:solidFill>
                <a:latin typeface="Arial"/>
                <a:cs typeface="Arial"/>
              </a:rPr>
              <a:t> </a:t>
            </a:r>
            <a:r>
              <a:rPr dirty="0" sz="1600" spc="-5" i="1">
                <a:solidFill>
                  <a:srgbClr val="515151"/>
                </a:solidFill>
                <a:latin typeface="Arial"/>
                <a:cs typeface="Arial"/>
              </a:rPr>
              <a:t>months</a:t>
            </a:r>
            <a:endParaRPr sz="16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422612" y="1780539"/>
            <a:ext cx="2781300" cy="5803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3700"/>
              </a:lnSpc>
              <a:spcBef>
                <a:spcPts val="100"/>
              </a:spcBef>
            </a:pPr>
            <a:r>
              <a:rPr dirty="0" sz="1600" spc="-5" i="1">
                <a:solidFill>
                  <a:srgbClr val="515151"/>
                </a:solidFill>
                <a:latin typeface="Arial"/>
                <a:cs typeface="Arial"/>
              </a:rPr>
              <a:t>Rate of recurrent heart failure  </a:t>
            </a:r>
            <a:r>
              <a:rPr dirty="0" sz="1600" spc="-5" i="1">
                <a:solidFill>
                  <a:srgbClr val="515151"/>
                </a:solidFill>
                <a:latin typeface="Arial"/>
                <a:cs typeface="Arial"/>
              </a:rPr>
              <a:t>hospitalizations (at 24</a:t>
            </a:r>
            <a:r>
              <a:rPr dirty="0" sz="1600" spc="-20" i="1">
                <a:solidFill>
                  <a:srgbClr val="515151"/>
                </a:solidFill>
                <a:latin typeface="Arial"/>
                <a:cs typeface="Arial"/>
              </a:rPr>
              <a:t> </a:t>
            </a:r>
            <a:r>
              <a:rPr dirty="0" sz="1600" spc="-5" i="1">
                <a:solidFill>
                  <a:srgbClr val="515151"/>
                </a:solidFill>
                <a:latin typeface="Arial"/>
                <a:cs typeface="Arial"/>
              </a:rPr>
              <a:t>months)</a:t>
            </a:r>
            <a:endParaRPr sz="16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422612" y="2512059"/>
            <a:ext cx="2713990" cy="23145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4999"/>
              </a:lnSpc>
              <a:spcBef>
                <a:spcPts val="100"/>
              </a:spcBef>
            </a:pPr>
            <a:r>
              <a:rPr dirty="0" sz="1600" spc="-10" i="1">
                <a:solidFill>
                  <a:srgbClr val="515151"/>
                </a:solidFill>
                <a:latin typeface="Arial"/>
                <a:cs typeface="Arial"/>
              </a:rPr>
              <a:t>KCCQ </a:t>
            </a:r>
            <a:r>
              <a:rPr dirty="0" sz="1600" spc="-5" i="1">
                <a:solidFill>
                  <a:srgbClr val="515151"/>
                </a:solidFill>
                <a:latin typeface="Arial"/>
                <a:cs typeface="Arial"/>
              </a:rPr>
              <a:t>overall summary score  </a:t>
            </a:r>
            <a:r>
              <a:rPr dirty="0" sz="1600" spc="-5" i="1">
                <a:solidFill>
                  <a:srgbClr val="515151"/>
                </a:solidFill>
                <a:latin typeface="Arial"/>
                <a:cs typeface="Arial"/>
              </a:rPr>
              <a:t>(at 12</a:t>
            </a:r>
            <a:r>
              <a:rPr dirty="0" sz="1600" spc="10" i="1">
                <a:solidFill>
                  <a:srgbClr val="515151"/>
                </a:solidFill>
                <a:latin typeface="Arial"/>
                <a:cs typeface="Arial"/>
              </a:rPr>
              <a:t> </a:t>
            </a:r>
            <a:r>
              <a:rPr dirty="0" sz="1600" spc="-5" i="1">
                <a:solidFill>
                  <a:srgbClr val="515151"/>
                </a:solidFill>
                <a:latin typeface="Arial"/>
                <a:cs typeface="Arial"/>
              </a:rPr>
              <a:t>months)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390"/>
              </a:spcBef>
            </a:pPr>
            <a:r>
              <a:rPr dirty="0" sz="1600" spc="-5" b="1" i="1">
                <a:solidFill>
                  <a:srgbClr val="498BC9"/>
                </a:solidFill>
                <a:latin typeface="Arial"/>
                <a:cs typeface="Arial"/>
              </a:rPr>
              <a:t>Secondary</a:t>
            </a:r>
            <a:r>
              <a:rPr dirty="0" sz="1600" spc="-10" b="1" i="1">
                <a:solidFill>
                  <a:srgbClr val="498BC9"/>
                </a:solidFill>
                <a:latin typeface="Arial"/>
                <a:cs typeface="Arial"/>
              </a:rPr>
              <a:t> </a:t>
            </a:r>
            <a:r>
              <a:rPr dirty="0" sz="1600" spc="-5" b="1" i="1">
                <a:solidFill>
                  <a:srgbClr val="498BC9"/>
                </a:solidFill>
                <a:latin typeface="Arial"/>
                <a:cs typeface="Arial"/>
              </a:rPr>
              <a:t>Endpoints</a:t>
            </a:r>
            <a:endParaRPr sz="1600">
              <a:latin typeface="Arial"/>
              <a:cs typeface="Arial"/>
            </a:endParaRPr>
          </a:p>
          <a:p>
            <a:pPr marL="12700" marR="1334135">
              <a:lnSpc>
                <a:spcPct val="110000"/>
              </a:lnSpc>
              <a:spcBef>
                <a:spcPts val="675"/>
              </a:spcBef>
            </a:pPr>
            <a:r>
              <a:rPr dirty="0" sz="1600" spc="-10" i="1">
                <a:solidFill>
                  <a:srgbClr val="515151"/>
                </a:solidFill>
                <a:latin typeface="Arial"/>
                <a:cs typeface="Arial"/>
              </a:rPr>
              <a:t>NYHA </a:t>
            </a:r>
            <a:r>
              <a:rPr dirty="0" sz="1600" spc="-5" i="1">
                <a:solidFill>
                  <a:srgbClr val="515151"/>
                </a:solidFill>
                <a:latin typeface="Arial"/>
                <a:cs typeface="Arial"/>
              </a:rPr>
              <a:t>class</a:t>
            </a:r>
            <a:r>
              <a:rPr dirty="0" sz="1600" spc="-105" i="1">
                <a:solidFill>
                  <a:srgbClr val="515151"/>
                </a:solidFill>
                <a:latin typeface="Arial"/>
                <a:cs typeface="Arial"/>
              </a:rPr>
              <a:t> </a:t>
            </a:r>
            <a:r>
              <a:rPr dirty="0" sz="1600" i="1">
                <a:solidFill>
                  <a:srgbClr val="515151"/>
                </a:solidFill>
                <a:latin typeface="Arial"/>
                <a:cs typeface="Arial"/>
              </a:rPr>
              <a:t>I/II  </a:t>
            </a:r>
            <a:r>
              <a:rPr dirty="0" sz="1600" spc="-5" i="1">
                <a:solidFill>
                  <a:srgbClr val="515151"/>
                </a:solidFill>
                <a:latin typeface="Arial"/>
                <a:cs typeface="Arial"/>
              </a:rPr>
              <a:t>(at 12</a:t>
            </a:r>
            <a:r>
              <a:rPr dirty="0" sz="1600" spc="-30" i="1">
                <a:solidFill>
                  <a:srgbClr val="515151"/>
                </a:solidFill>
                <a:latin typeface="Arial"/>
                <a:cs typeface="Arial"/>
              </a:rPr>
              <a:t> </a:t>
            </a:r>
            <a:r>
              <a:rPr dirty="0" sz="1600" spc="-5" i="1">
                <a:solidFill>
                  <a:srgbClr val="515151"/>
                </a:solidFill>
                <a:latin typeface="Arial"/>
                <a:cs typeface="Arial"/>
              </a:rPr>
              <a:t>months)</a:t>
            </a:r>
            <a:endParaRPr sz="1600">
              <a:latin typeface="Arial"/>
              <a:cs typeface="Arial"/>
            </a:endParaRPr>
          </a:p>
          <a:p>
            <a:pPr marL="12700" marR="311150">
              <a:lnSpc>
                <a:spcPct val="114999"/>
              </a:lnSpc>
              <a:spcBef>
                <a:spcPts val="980"/>
              </a:spcBef>
            </a:pPr>
            <a:r>
              <a:rPr dirty="0" sz="1600" spc="-5" i="1">
                <a:solidFill>
                  <a:srgbClr val="515151"/>
                </a:solidFill>
                <a:latin typeface="Arial"/>
                <a:cs typeface="Arial"/>
              </a:rPr>
              <a:t>6min-walking </a:t>
            </a:r>
            <a:r>
              <a:rPr dirty="0" sz="1600" i="1">
                <a:solidFill>
                  <a:srgbClr val="515151"/>
                </a:solidFill>
                <a:latin typeface="Arial"/>
                <a:cs typeface="Arial"/>
              </a:rPr>
              <a:t>test </a:t>
            </a:r>
            <a:r>
              <a:rPr dirty="0" sz="1600" spc="-5" i="1">
                <a:solidFill>
                  <a:srgbClr val="515151"/>
                </a:solidFill>
                <a:latin typeface="Arial"/>
                <a:cs typeface="Arial"/>
              </a:rPr>
              <a:t>distance  </a:t>
            </a:r>
            <a:r>
              <a:rPr dirty="0" sz="1600" spc="-5" i="1">
                <a:solidFill>
                  <a:srgbClr val="515151"/>
                </a:solidFill>
                <a:latin typeface="Arial"/>
                <a:cs typeface="Arial"/>
              </a:rPr>
              <a:t>(at 12</a:t>
            </a:r>
            <a:r>
              <a:rPr dirty="0" sz="1600" spc="5" i="1">
                <a:solidFill>
                  <a:srgbClr val="515151"/>
                </a:solidFill>
                <a:latin typeface="Arial"/>
                <a:cs typeface="Arial"/>
              </a:rPr>
              <a:t> </a:t>
            </a:r>
            <a:r>
              <a:rPr dirty="0" sz="1600" spc="-5" i="1">
                <a:solidFill>
                  <a:srgbClr val="515151"/>
                </a:solidFill>
                <a:latin typeface="Arial"/>
                <a:cs typeface="Arial"/>
              </a:rPr>
              <a:t>months)</a:t>
            </a:r>
            <a:endParaRPr sz="160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453649" y="2658718"/>
            <a:ext cx="405757" cy="60440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298447" y="3517391"/>
            <a:ext cx="630935" cy="62788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392936" y="4370832"/>
            <a:ext cx="512063" cy="48158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02735" y="508303"/>
            <a:ext cx="1938527" cy="1561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0" y="88"/>
            <a:ext cx="9144000" cy="508634"/>
          </a:xfrm>
          <a:custGeom>
            <a:avLst/>
            <a:gdLst/>
            <a:ahLst/>
            <a:cxnLst/>
            <a:rect l="l" t="t" r="r" b="b"/>
            <a:pathLst>
              <a:path w="9144000" h="508634">
                <a:moveTo>
                  <a:pt x="0" y="0"/>
                </a:moveTo>
                <a:lnTo>
                  <a:pt x="9144000" y="0"/>
                </a:lnTo>
                <a:lnTo>
                  <a:pt x="9144000" y="508214"/>
                </a:lnTo>
                <a:lnTo>
                  <a:pt x="0" y="508214"/>
                </a:lnTo>
                <a:lnTo>
                  <a:pt x="0" y="0"/>
                </a:lnTo>
                <a:close/>
              </a:path>
            </a:pathLst>
          </a:custGeom>
          <a:solidFill>
            <a:srgbClr val="2F689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88"/>
            <a:ext cx="9144000" cy="508634"/>
          </a:xfrm>
          <a:custGeom>
            <a:avLst/>
            <a:gdLst/>
            <a:ahLst/>
            <a:cxnLst/>
            <a:rect l="l" t="t" r="r" b="b"/>
            <a:pathLst>
              <a:path w="9144000" h="508634">
                <a:moveTo>
                  <a:pt x="0" y="0"/>
                </a:moveTo>
                <a:lnTo>
                  <a:pt x="9144000" y="0"/>
                </a:lnTo>
                <a:lnTo>
                  <a:pt x="9144000" y="508215"/>
                </a:lnTo>
                <a:lnTo>
                  <a:pt x="0" y="508215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2F689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798093" y="79756"/>
            <a:ext cx="1548130" cy="3606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Conclusions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582955" y="1007364"/>
            <a:ext cx="8059420" cy="3494404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just" marL="12700" marR="5080">
              <a:lnSpc>
                <a:spcPct val="113399"/>
              </a:lnSpc>
              <a:spcBef>
                <a:spcPts val="90"/>
              </a:spcBef>
            </a:pPr>
            <a:r>
              <a:rPr dirty="0" sz="2000" spc="-5">
                <a:solidFill>
                  <a:srgbClr val="515151"/>
                </a:solidFill>
                <a:latin typeface="Arial"/>
                <a:cs typeface="Arial"/>
              </a:rPr>
              <a:t>Among patients </a:t>
            </a:r>
            <a:r>
              <a:rPr dirty="0" sz="2000">
                <a:solidFill>
                  <a:srgbClr val="515151"/>
                </a:solidFill>
                <a:latin typeface="Arial"/>
                <a:cs typeface="Arial"/>
              </a:rPr>
              <a:t>with </a:t>
            </a:r>
            <a:r>
              <a:rPr dirty="0" sz="2000" spc="-5">
                <a:solidFill>
                  <a:srgbClr val="515151"/>
                </a:solidFill>
                <a:latin typeface="Arial"/>
                <a:cs typeface="Arial"/>
              </a:rPr>
              <a:t>heart failure </a:t>
            </a:r>
            <a:r>
              <a:rPr dirty="0" sz="2000">
                <a:solidFill>
                  <a:srgbClr val="515151"/>
                </a:solidFill>
                <a:latin typeface="Arial"/>
                <a:cs typeface="Arial"/>
              </a:rPr>
              <a:t>with </a:t>
            </a:r>
            <a:r>
              <a:rPr dirty="0" sz="2000" spc="-5">
                <a:solidFill>
                  <a:srgbClr val="515151"/>
                </a:solidFill>
                <a:latin typeface="Arial"/>
                <a:cs typeface="Arial"/>
              </a:rPr>
              <a:t>moderate to severe functional  mitral regurgitation </a:t>
            </a:r>
            <a:r>
              <a:rPr dirty="0" sz="2000">
                <a:solidFill>
                  <a:srgbClr val="515151"/>
                </a:solidFill>
                <a:latin typeface="Arial"/>
                <a:cs typeface="Arial"/>
              </a:rPr>
              <a:t>who received medical </a:t>
            </a:r>
            <a:r>
              <a:rPr dirty="0" sz="2000" spc="-25">
                <a:solidFill>
                  <a:srgbClr val="515151"/>
                </a:solidFill>
                <a:latin typeface="Arial"/>
                <a:cs typeface="Arial"/>
              </a:rPr>
              <a:t>therapy, </a:t>
            </a:r>
            <a:r>
              <a:rPr dirty="0" sz="2000" spc="-5">
                <a:solidFill>
                  <a:srgbClr val="515151"/>
                </a:solidFill>
                <a:latin typeface="Arial"/>
                <a:cs typeface="Arial"/>
              </a:rPr>
              <a:t>the </a:t>
            </a:r>
            <a:r>
              <a:rPr dirty="0" sz="2000">
                <a:solidFill>
                  <a:srgbClr val="515151"/>
                </a:solidFill>
                <a:latin typeface="Arial"/>
                <a:cs typeface="Arial"/>
              </a:rPr>
              <a:t>addition of  </a:t>
            </a:r>
            <a:r>
              <a:rPr dirty="0" sz="2000" spc="-5">
                <a:solidFill>
                  <a:srgbClr val="515151"/>
                </a:solidFill>
                <a:latin typeface="Arial"/>
                <a:cs typeface="Arial"/>
              </a:rPr>
              <a:t>transcatheter mitral-valve </a:t>
            </a:r>
            <a:r>
              <a:rPr dirty="0" sz="2000">
                <a:solidFill>
                  <a:srgbClr val="515151"/>
                </a:solidFill>
                <a:latin typeface="Arial"/>
                <a:cs typeface="Arial"/>
              </a:rPr>
              <a:t>repair led </a:t>
            </a:r>
            <a:r>
              <a:rPr dirty="0" sz="2000" spc="-5">
                <a:solidFill>
                  <a:srgbClr val="515151"/>
                </a:solidFill>
                <a:latin typeface="Arial"/>
                <a:cs typeface="Arial"/>
              </a:rPr>
              <a:t>to </a:t>
            </a:r>
            <a:r>
              <a:rPr dirty="0" sz="2000">
                <a:solidFill>
                  <a:srgbClr val="515151"/>
                </a:solidFill>
                <a:latin typeface="Arial"/>
                <a:cs typeface="Arial"/>
              </a:rPr>
              <a:t>a lower </a:t>
            </a:r>
            <a:r>
              <a:rPr dirty="0" sz="2000" spc="-5">
                <a:solidFill>
                  <a:srgbClr val="515151"/>
                </a:solidFill>
                <a:latin typeface="Arial"/>
                <a:cs typeface="Arial"/>
              </a:rPr>
              <a:t>rate </a:t>
            </a:r>
            <a:r>
              <a:rPr dirty="0" sz="2000">
                <a:solidFill>
                  <a:srgbClr val="515151"/>
                </a:solidFill>
                <a:latin typeface="Arial"/>
                <a:cs typeface="Arial"/>
              </a:rPr>
              <a:t>of </a:t>
            </a:r>
            <a:r>
              <a:rPr dirty="0" sz="2000" spc="-5">
                <a:solidFill>
                  <a:srgbClr val="515151"/>
                </a:solidFill>
                <a:latin typeface="Arial"/>
                <a:cs typeface="Arial"/>
              </a:rPr>
              <a:t>first </a:t>
            </a:r>
            <a:r>
              <a:rPr dirty="0" sz="2000">
                <a:solidFill>
                  <a:srgbClr val="515151"/>
                </a:solidFill>
                <a:latin typeface="Arial"/>
                <a:cs typeface="Arial"/>
              </a:rPr>
              <a:t>and </a:t>
            </a:r>
            <a:r>
              <a:rPr dirty="0" sz="2000" spc="-5">
                <a:solidFill>
                  <a:srgbClr val="515151"/>
                </a:solidFill>
                <a:latin typeface="Arial"/>
                <a:cs typeface="Arial"/>
              </a:rPr>
              <a:t>recurrent  </a:t>
            </a:r>
            <a:r>
              <a:rPr dirty="0" sz="2000">
                <a:solidFill>
                  <a:srgbClr val="515151"/>
                </a:solidFill>
                <a:latin typeface="Arial"/>
                <a:cs typeface="Arial"/>
              </a:rPr>
              <a:t>hospitalization </a:t>
            </a:r>
            <a:r>
              <a:rPr dirty="0" sz="2000" spc="-5">
                <a:solidFill>
                  <a:srgbClr val="515151"/>
                </a:solidFill>
                <a:latin typeface="Arial"/>
                <a:cs typeface="Arial"/>
              </a:rPr>
              <a:t>for heart failure </a:t>
            </a:r>
            <a:r>
              <a:rPr dirty="0" sz="2000">
                <a:solidFill>
                  <a:srgbClr val="515151"/>
                </a:solidFill>
                <a:latin typeface="Arial"/>
                <a:cs typeface="Arial"/>
              </a:rPr>
              <a:t>or cardiovascular </a:t>
            </a:r>
            <a:r>
              <a:rPr dirty="0" sz="2000" spc="-5">
                <a:solidFill>
                  <a:srgbClr val="515151"/>
                </a:solidFill>
                <a:latin typeface="Arial"/>
                <a:cs typeface="Arial"/>
              </a:rPr>
              <a:t>death </a:t>
            </a:r>
            <a:r>
              <a:rPr dirty="0" sz="2000">
                <a:solidFill>
                  <a:srgbClr val="515151"/>
                </a:solidFill>
                <a:latin typeface="Arial"/>
                <a:cs typeface="Arial"/>
              </a:rPr>
              <a:t>and a lower </a:t>
            </a:r>
            <a:r>
              <a:rPr dirty="0" sz="2000" spc="-5">
                <a:solidFill>
                  <a:srgbClr val="515151"/>
                </a:solidFill>
                <a:latin typeface="Arial"/>
                <a:cs typeface="Arial"/>
              </a:rPr>
              <a:t>rate  </a:t>
            </a:r>
            <a:r>
              <a:rPr dirty="0" sz="2000">
                <a:solidFill>
                  <a:srgbClr val="515151"/>
                </a:solidFill>
                <a:latin typeface="Arial"/>
                <a:cs typeface="Arial"/>
              </a:rPr>
              <a:t>of </a:t>
            </a:r>
            <a:r>
              <a:rPr dirty="0" sz="2000" spc="-5">
                <a:solidFill>
                  <a:srgbClr val="515151"/>
                </a:solidFill>
                <a:latin typeface="Arial"/>
                <a:cs typeface="Arial"/>
              </a:rPr>
              <a:t>first </a:t>
            </a:r>
            <a:r>
              <a:rPr dirty="0" sz="2000">
                <a:solidFill>
                  <a:srgbClr val="515151"/>
                </a:solidFill>
                <a:latin typeface="Arial"/>
                <a:cs typeface="Arial"/>
              </a:rPr>
              <a:t>or </a:t>
            </a:r>
            <a:r>
              <a:rPr dirty="0" sz="2000" spc="-5">
                <a:solidFill>
                  <a:srgbClr val="515151"/>
                </a:solidFill>
                <a:latin typeface="Arial"/>
                <a:cs typeface="Arial"/>
              </a:rPr>
              <a:t>recurrent </a:t>
            </a:r>
            <a:r>
              <a:rPr dirty="0" sz="2000">
                <a:solidFill>
                  <a:srgbClr val="515151"/>
                </a:solidFill>
                <a:latin typeface="Arial"/>
                <a:cs typeface="Arial"/>
              </a:rPr>
              <a:t>hospitalization </a:t>
            </a:r>
            <a:r>
              <a:rPr dirty="0" sz="2000" spc="-5">
                <a:solidFill>
                  <a:srgbClr val="515151"/>
                </a:solidFill>
                <a:latin typeface="Arial"/>
                <a:cs typeface="Arial"/>
              </a:rPr>
              <a:t>for heart failure </a:t>
            </a:r>
            <a:r>
              <a:rPr dirty="0" sz="2000">
                <a:solidFill>
                  <a:srgbClr val="515151"/>
                </a:solidFill>
                <a:latin typeface="Arial"/>
                <a:cs typeface="Arial"/>
              </a:rPr>
              <a:t>at 24 </a:t>
            </a:r>
            <a:r>
              <a:rPr dirty="0" sz="2000" spc="-5">
                <a:solidFill>
                  <a:srgbClr val="515151"/>
                </a:solidFill>
                <a:latin typeface="Arial"/>
                <a:cs typeface="Arial"/>
              </a:rPr>
              <a:t>months </a:t>
            </a:r>
            <a:r>
              <a:rPr dirty="0" sz="2000">
                <a:solidFill>
                  <a:srgbClr val="515151"/>
                </a:solidFill>
                <a:latin typeface="Arial"/>
                <a:cs typeface="Arial"/>
              </a:rPr>
              <a:t>and  </a:t>
            </a:r>
            <a:r>
              <a:rPr dirty="0" sz="2000" spc="-5">
                <a:solidFill>
                  <a:srgbClr val="515151"/>
                </a:solidFill>
                <a:latin typeface="Arial"/>
                <a:cs typeface="Arial"/>
              </a:rPr>
              <a:t>better health status </a:t>
            </a:r>
            <a:r>
              <a:rPr dirty="0" sz="2000">
                <a:solidFill>
                  <a:srgbClr val="515151"/>
                </a:solidFill>
                <a:latin typeface="Arial"/>
                <a:cs typeface="Arial"/>
              </a:rPr>
              <a:t>at 12 </a:t>
            </a:r>
            <a:r>
              <a:rPr dirty="0" sz="2000" spc="-5">
                <a:solidFill>
                  <a:srgbClr val="515151"/>
                </a:solidFill>
                <a:latin typeface="Arial"/>
                <a:cs typeface="Arial"/>
              </a:rPr>
              <a:t>months than </a:t>
            </a:r>
            <a:r>
              <a:rPr dirty="0" sz="2000">
                <a:solidFill>
                  <a:srgbClr val="515151"/>
                </a:solidFill>
                <a:latin typeface="Arial"/>
                <a:cs typeface="Arial"/>
              </a:rPr>
              <a:t>medical </a:t>
            </a:r>
            <a:r>
              <a:rPr dirty="0" sz="2000" spc="-5">
                <a:solidFill>
                  <a:srgbClr val="515151"/>
                </a:solidFill>
                <a:latin typeface="Arial"/>
                <a:cs typeface="Arial"/>
              </a:rPr>
              <a:t>therapy</a:t>
            </a:r>
            <a:r>
              <a:rPr dirty="0" sz="2000" spc="-75">
                <a:solidFill>
                  <a:srgbClr val="515151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515151"/>
                </a:solidFill>
                <a:latin typeface="Arial"/>
                <a:cs typeface="Arial"/>
              </a:rPr>
              <a:t>alone.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350">
              <a:latin typeface="Arial"/>
              <a:cs typeface="Arial"/>
            </a:endParaRPr>
          </a:p>
          <a:p>
            <a:pPr algn="just" marL="12700" marR="5715">
              <a:lnSpc>
                <a:spcPct val="114500"/>
              </a:lnSpc>
            </a:pPr>
            <a:r>
              <a:rPr dirty="0" sz="2000">
                <a:solidFill>
                  <a:srgbClr val="515151"/>
                </a:solidFill>
                <a:latin typeface="Arial"/>
                <a:cs typeface="Arial"/>
              </a:rPr>
              <a:t>A </a:t>
            </a:r>
            <a:r>
              <a:rPr dirty="0" sz="2000" spc="-5">
                <a:solidFill>
                  <a:srgbClr val="515151"/>
                </a:solidFill>
                <a:latin typeface="Arial"/>
                <a:cs typeface="Arial"/>
              </a:rPr>
              <a:t>broader </a:t>
            </a:r>
            <a:r>
              <a:rPr dirty="0" sz="2000">
                <a:solidFill>
                  <a:srgbClr val="515151"/>
                </a:solidFill>
                <a:latin typeface="Arial"/>
                <a:cs typeface="Arial"/>
              </a:rPr>
              <a:t>application of </a:t>
            </a:r>
            <a:r>
              <a:rPr dirty="0" sz="2000" spc="-5">
                <a:solidFill>
                  <a:srgbClr val="515151"/>
                </a:solidFill>
                <a:latin typeface="Arial"/>
                <a:cs typeface="Arial"/>
              </a:rPr>
              <a:t>M-TEER for heart failure </a:t>
            </a:r>
            <a:r>
              <a:rPr dirty="0" sz="2000">
                <a:solidFill>
                  <a:srgbClr val="515151"/>
                </a:solidFill>
                <a:latin typeface="Arial"/>
                <a:cs typeface="Arial"/>
              </a:rPr>
              <a:t>with </a:t>
            </a:r>
            <a:r>
              <a:rPr dirty="0" sz="2000" spc="-5">
                <a:solidFill>
                  <a:srgbClr val="515151"/>
                </a:solidFill>
                <a:latin typeface="Arial"/>
                <a:cs typeface="Arial"/>
              </a:rPr>
              <a:t>functional mitral  regurgitation </a:t>
            </a:r>
            <a:r>
              <a:rPr dirty="0" sz="2000">
                <a:solidFill>
                  <a:srgbClr val="515151"/>
                </a:solidFill>
                <a:latin typeface="Arial"/>
                <a:cs typeface="Arial"/>
              </a:rPr>
              <a:t>of </a:t>
            </a:r>
            <a:r>
              <a:rPr dirty="0" u="sng" sz="2000" i="1">
                <a:solidFill>
                  <a:srgbClr val="515151"/>
                </a:solidFill>
                <a:uFill>
                  <a:solidFill>
                    <a:srgbClr val="515151"/>
                  </a:solidFill>
                </a:uFill>
                <a:latin typeface="Arial"/>
                <a:cs typeface="Arial"/>
              </a:rPr>
              <a:t>less </a:t>
            </a:r>
            <a:r>
              <a:rPr dirty="0" u="sng" sz="2000" spc="-5" i="1">
                <a:solidFill>
                  <a:srgbClr val="515151"/>
                </a:solidFill>
                <a:uFill>
                  <a:solidFill>
                    <a:srgbClr val="515151"/>
                  </a:solidFill>
                </a:uFill>
                <a:latin typeface="Arial"/>
                <a:cs typeface="Arial"/>
              </a:rPr>
              <a:t>than severe</a:t>
            </a:r>
            <a:r>
              <a:rPr dirty="0" sz="2000" spc="-5" i="1">
                <a:solidFill>
                  <a:srgbClr val="515151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515151"/>
                </a:solidFill>
                <a:latin typeface="Arial"/>
                <a:cs typeface="Arial"/>
              </a:rPr>
              <a:t>disease </a:t>
            </a:r>
            <a:r>
              <a:rPr dirty="0" sz="2000" spc="-5">
                <a:solidFill>
                  <a:srgbClr val="515151"/>
                </a:solidFill>
                <a:latin typeface="Arial"/>
                <a:cs typeface="Arial"/>
              </a:rPr>
              <a:t>grade may </a:t>
            </a:r>
            <a:r>
              <a:rPr dirty="0" sz="2000">
                <a:solidFill>
                  <a:srgbClr val="515151"/>
                </a:solidFill>
                <a:latin typeface="Arial"/>
                <a:cs typeface="Arial"/>
              </a:rPr>
              <a:t>be </a:t>
            </a:r>
            <a:r>
              <a:rPr dirty="0" sz="2000" spc="-5">
                <a:solidFill>
                  <a:srgbClr val="515151"/>
                </a:solidFill>
                <a:latin typeface="Arial"/>
                <a:cs typeface="Arial"/>
              </a:rPr>
              <a:t>appropriate </a:t>
            </a:r>
            <a:r>
              <a:rPr dirty="0" sz="2000">
                <a:solidFill>
                  <a:srgbClr val="515151"/>
                </a:solidFill>
                <a:latin typeface="Arial"/>
                <a:cs typeface="Arial"/>
              </a:rPr>
              <a:t>and  </a:t>
            </a:r>
            <a:r>
              <a:rPr dirty="0" sz="2000" spc="-5">
                <a:solidFill>
                  <a:srgbClr val="515151"/>
                </a:solidFill>
                <a:latin typeface="Arial"/>
                <a:cs typeface="Arial"/>
              </a:rPr>
              <a:t>deserves further</a:t>
            </a:r>
            <a:r>
              <a:rPr dirty="0" sz="2000" spc="-20">
                <a:solidFill>
                  <a:srgbClr val="515151"/>
                </a:solidFill>
                <a:latin typeface="Arial"/>
                <a:cs typeface="Arial"/>
              </a:rPr>
              <a:t> </a:t>
            </a:r>
            <a:r>
              <a:rPr dirty="0" sz="2000" spc="-30">
                <a:solidFill>
                  <a:srgbClr val="515151"/>
                </a:solidFill>
                <a:latin typeface="Arial"/>
                <a:cs typeface="Arial"/>
              </a:rPr>
              <a:t>study.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498BC9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2024-08-30T18:14:08Z</dcterms:created>
  <dcterms:modified xsi:type="dcterms:W3CDTF">2024-08-30T18:14:08Z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2024-08-30T00:00:00Z</vt:filetime>
  </property>
  <property fmtid="{D5CDD505-2E9C-101B-9397-08002B2CF9AE}" pid="3" name="LastSaved">
    <vt:filetime>2024-08-30T00:00:00Z</vt:filetime>
  </property>
</Properties>
</file>