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olors3.xml" ContentType="application/vnd.ms-office.chartcolorstyle+xml"/>
  <Override PartName="/ppt/authors.xml" ContentType="application/vnd.ms-powerpoint.authors+xml"/>
  <Override PartName="/ppt/charts/colors4.xml" ContentType="application/vnd.ms-office.chartcolorstyle+xml"/>
  <Override PartName="/ppt/charts/style4.xml" ContentType="application/vnd.ms-office.chart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ppt/tags/tag2.xml" ContentType="application/vnd.openxmlformats-officedocument.presentationml.tags+xml"/>
  <Override PartName="/docMetadata/LabelInfo.xml" ContentType="application/vnd.ms-office.classificationlabel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147483475" r:id="rId2"/>
    <p:sldId id="2147483476" r:id="rId3"/>
    <p:sldId id="2147483477" r:id="rId4"/>
    <p:sldId id="2147483478" r:id="rId5"/>
    <p:sldId id="2147483479" r:id="rId6"/>
    <p:sldId id="2147483480" r:id="rId7"/>
    <p:sldId id="2147483446" r:id="rId8"/>
    <p:sldId id="2147483457" r:id="rId9"/>
    <p:sldId id="2147483481" r:id="rId10"/>
    <p:sldId id="2147483482" r:id="rId11"/>
    <p:sldId id="256" r:id="rId12"/>
    <p:sldId id="2147483442" r:id="rId13"/>
    <p:sldId id="2147483414" r:id="rId14"/>
    <p:sldId id="2147470352" r:id="rId15"/>
    <p:sldId id="2147483469" r:id="rId16"/>
    <p:sldId id="2147483468" r:id="rId17"/>
    <p:sldId id="2147483448" r:id="rId18"/>
    <p:sldId id="2147483449" r:id="rId19"/>
    <p:sldId id="2147483459" r:id="rId20"/>
    <p:sldId id="2147483444" r:id="rId21"/>
    <p:sldId id="2147483443" r:id="rId22"/>
    <p:sldId id="2147483438" r:id="rId23"/>
    <p:sldId id="2147483439" r:id="rId24"/>
    <p:sldId id="2147483440" r:id="rId25"/>
    <p:sldId id="2147483431" r:id="rId26"/>
    <p:sldId id="2147483432" r:id="rId27"/>
    <p:sldId id="2147483460" r:id="rId28"/>
    <p:sldId id="2147483462" r:id="rId29"/>
    <p:sldId id="2147483434" r:id="rId30"/>
    <p:sldId id="2147483452" r:id="rId31"/>
    <p:sldId id="2147483461" r:id="rId32"/>
    <p:sldId id="2147483426" r:id="rId33"/>
    <p:sldId id="2147483474" r:id="rId34"/>
    <p:sldId id="2147483472" r:id="rId35"/>
    <p:sldId id="2147483463" r:id="rId36"/>
    <p:sldId id="2147483429" r:id="rId37"/>
    <p:sldId id="2147483471" r:id="rId38"/>
    <p:sldId id="2147483467" r:id="rId39"/>
    <p:sldId id="2147483428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EFA393-9E03-44B2-6D61-4E6440739FF6}" name="Wilbert Wesselink" initials="WW" userId="S::Wilbert_Wesselink@edwards.com::d5e8127f-7a38-49d4-983b-6afac99ec8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  <p:cmAuthor id="3" name="Philippe Pibarot" initials="PP" lastIdx="2" clrIdx="2">
    <p:extLst>
      <p:ext uri="{19B8F6BF-5375-455C-9EA6-DF929625EA0E}">
        <p15:presenceInfo xmlns:p15="http://schemas.microsoft.com/office/powerpoint/2012/main" userId="S-1-5-21-3968968061-2103028480-1470228501-6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8DD"/>
    <a:srgbClr val="3366CC"/>
    <a:srgbClr val="E0E0E0"/>
    <a:srgbClr val="D0D0D0"/>
    <a:srgbClr val="A6C9E6"/>
    <a:srgbClr val="FFFF99"/>
    <a:srgbClr val="CDDAF3"/>
    <a:srgbClr val="003366"/>
    <a:srgbClr val="AE1022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2989C-3275-4DB9-A4C5-5F35866D8EF3}" v="129" dt="2024-08-25T18:56:02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8" autoAdjust="0"/>
    <p:restoredTop sz="88273" autoAdjust="0"/>
  </p:normalViewPr>
  <p:slideViewPr>
    <p:cSldViewPr showGuides="1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b="1" dirty="0"/>
              <a:t>Patients discharged home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77-414F-A812-63AC56C76EB9}"/>
              </c:ext>
            </c:extLst>
          </c:dPt>
          <c:dLbls>
            <c:dLbl>
              <c:idx val="0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77-414F-A812-63AC56C76EB9}"/>
                </c:ext>
              </c:extLst>
            </c:dLbl>
            <c:dLbl>
              <c:idx val="1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97-4457-86AB-0545EDA2D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TAVI</c:v>
                </c:pt>
                <c:pt idx="1">
                  <c:v>Surgery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90.2</c:v>
                </c:pt>
                <c:pt idx="1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7-414F-A812-63AC56C76E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68822911"/>
        <c:axId val="868816671"/>
      </c:barChart>
      <c:catAx>
        <c:axId val="86882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8816671"/>
        <c:crosses val="autoZero"/>
        <c:auto val="1"/>
        <c:lblAlgn val="ctr"/>
        <c:lblOffset val="100"/>
        <c:noMultiLvlLbl val="0"/>
      </c:catAx>
      <c:valAx>
        <c:axId val="868816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882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effectLst/>
              </a:rPr>
              <a:t>Median index hospitalization stay</a:t>
            </a:r>
            <a:r>
              <a:rPr lang="cs-CZ" sz="1800" b="1" i="0" u="none" strike="noStrike" baseline="0" dirty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(days)</a:t>
            </a:r>
            <a:endParaRPr lang="nl-NL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74-40AE-AAFB-70F8A1961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TAVI</c:v>
                </c:pt>
                <c:pt idx="1">
                  <c:v>Surgery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4-40AE-AAFB-70F8A19610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68822911"/>
        <c:axId val="868816671"/>
      </c:barChart>
      <c:catAx>
        <c:axId val="86882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8816671"/>
        <c:crosses val="autoZero"/>
        <c:auto val="1"/>
        <c:lblAlgn val="ctr"/>
        <c:lblOffset val="100"/>
        <c:noMultiLvlLbl val="0"/>
      </c:catAx>
      <c:valAx>
        <c:axId val="868816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882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TAVI</a:t>
            </a:r>
          </a:p>
        </c:rich>
      </c:tx>
      <c:layout>
        <c:manualLayout>
          <c:xMode val="edge"/>
          <c:yMode val="edge"/>
          <c:x val="0.421518578352180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TAVI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89C-4A9A-B3A1-E17168F9631D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89C-4A9A-B3A1-E17168F9631D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89C-4A9A-B3A1-E17168F9631D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89C-4A9A-B3A1-E17168F9631D}"/>
              </c:ext>
            </c:extLst>
          </c:dPt>
          <c:dLbls>
            <c:dLbl>
              <c:idx val="0"/>
              <c:layout>
                <c:manualLayout>
                  <c:x val="-2.1499243127726966E-2"/>
                  <c:y val="-1.7851608486470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CB0001-FC72-47C1-853C-51CD88378FE9}" type="CATEGORYNAME">
                      <a:rPr lang="en-US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3031560-0C0F-43C8-93B0-7B06834D6E44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9C-4A9A-B3A1-E17168F9631D}"/>
                </c:ext>
              </c:extLst>
            </c:dLbl>
            <c:dLbl>
              <c:idx val="1"/>
              <c:layout>
                <c:manualLayout>
                  <c:x val="-1.2924071082390954E-2"/>
                  <c:y val="-0.500685316444112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B481AD-F2E0-46A8-887F-BAD35EDFE464}" type="CATEGORYNAME">
                      <a:rPr lang="en-US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1F83CB1-D5A7-48EE-B15C-4C8F3426952F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9C-4A9A-B3A1-E17168F9631D}"/>
                </c:ext>
              </c:extLst>
            </c:dLbl>
            <c:dLbl>
              <c:idx val="2"/>
              <c:layout>
                <c:manualLayout>
                  <c:x val="3.2310177705977383E-2"/>
                  <c:y val="-7.30927469261478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BEB9BE-D210-4A75-8B3E-8BEEB7A50870}" type="CATEGORYNAME">
                      <a:rPr lang="en-US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8304B8D-79EA-4C61-A0DE-CC06AC98432E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9C-4A9A-B3A1-E17168F9631D}"/>
                </c:ext>
              </c:extLst>
            </c:dLbl>
            <c:dLbl>
              <c:idx val="3"/>
              <c:layout>
                <c:manualLayout>
                  <c:x val="1.2207014107081526E-2"/>
                  <c:y val="-1.51106304767402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AD22D1-10AF-4C49-AEF4-DF0B6AD6B690}" type="CATEGORYNAM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FB3ADC9-64D7-412C-B626-2E18C4918379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9C-4A9A-B3A1-E17168F96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20 mm</c:v>
                </c:pt>
                <c:pt idx="1">
                  <c:v>23 mm</c:v>
                </c:pt>
                <c:pt idx="2">
                  <c:v>26 mm</c:v>
                </c:pt>
                <c:pt idx="3">
                  <c:v>29 mm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4.7E-2</c:v>
                </c:pt>
                <c:pt idx="1">
                  <c:v>0.63700000000000001</c:v>
                </c:pt>
                <c:pt idx="2">
                  <c:v>0.27</c:v>
                </c:pt>
                <c:pt idx="3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7-45C1-AEF7-8185FAC076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C00000"/>
                </a:solidFill>
              </a:rPr>
              <a:t>Surgery</a:t>
            </a:r>
          </a:p>
        </c:rich>
      </c:tx>
      <c:layout>
        <c:manualLayout>
          <c:xMode val="edge"/>
          <c:yMode val="edge"/>
          <c:x val="0.41997993443027209"/>
          <c:y val="2.027147818980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Surgery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F8-486F-9992-8B6991D9F09E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CF8-486F-9992-8B6991D9F09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F8-486F-9992-8B6991D9F09E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CF8-486F-9992-8B6991D9F09E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CF8-486F-9992-8B6991D9F09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97E46F-1AF1-429A-BD64-86FED9419AB2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69A2CBCE-5712-4806-B9DC-190B6EF73981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F8-486F-9992-8B6991D9F09E}"/>
                </c:ext>
              </c:extLst>
            </c:dLbl>
            <c:dLbl>
              <c:idx val="1"/>
              <c:layout>
                <c:manualLayout>
                  <c:x val="-6.1307926169971889E-3"/>
                  <c:y val="-0.249369143407681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88E312-2138-46DA-BB8F-16762D7380DF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endParaRPr lang="en-US" b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B529C896-2C72-4598-A7F9-795FF9A4811C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[VALEUR]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F8-486F-9992-8B6991D9F09E}"/>
                </c:ext>
              </c:extLst>
            </c:dLbl>
            <c:dLbl>
              <c:idx val="2"/>
              <c:layout>
                <c:manualLayout>
                  <c:x val="-6.8895239410956958E-4"/>
                  <c:y val="-0.344608744509142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84F059-1F56-4A50-99A5-63F144B02EB0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BD03B48F-25DE-4AC1-BC92-B87F1379D1EC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F8-486F-9992-8B6991D9F09E}"/>
                </c:ext>
              </c:extLst>
            </c:dLbl>
            <c:dLbl>
              <c:idx val="3"/>
              <c:layout>
                <c:manualLayout>
                  <c:x val="-2.606082806137754E-2"/>
                  <c:y val="1.06811003847856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B5D7CA-2511-49FE-841B-4B0142808B1D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endParaRPr lang="en-US" b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9DF3D8FD-4582-4D38-B8F0-96FBED661520}" type="VALU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[VALEUR]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F8-486F-9992-8B6991D9F09E}"/>
                </c:ext>
              </c:extLst>
            </c:dLbl>
            <c:dLbl>
              <c:idx val="4"/>
              <c:layout>
                <c:manualLayout>
                  <c:x val="-4.5984760790200155E-2"/>
                  <c:y val="-4.14553859426532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D5D9D4-10CF-4B45-A0BD-7B486ACE6F1D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F5B0A22E-0A4C-4F8A-8193-8567F11D60E1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7070459084376"/>
                      <c:h val="0.11809946196256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F8-486F-9992-8B6991D9F09E}"/>
                </c:ext>
              </c:extLst>
            </c:dLbl>
            <c:dLbl>
              <c:idx val="5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F8-486F-9992-8B6991D9F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19 mm</c:v>
                </c:pt>
                <c:pt idx="1">
                  <c:v>21 mm</c:v>
                </c:pt>
                <c:pt idx="2">
                  <c:v>23 mm </c:v>
                </c:pt>
                <c:pt idx="3">
                  <c:v>25 mm</c:v>
                </c:pt>
                <c:pt idx="4">
                  <c:v>27 mm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0.109</c:v>
                </c:pt>
                <c:pt idx="1">
                  <c:v>0.34300000000000003</c:v>
                </c:pt>
                <c:pt idx="2">
                  <c:v>0.42799999999999999</c:v>
                </c:pt>
                <c:pt idx="3">
                  <c:v>0.109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8-486F-9992-8B6991D9F09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30/08/2024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8/30/24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2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2737F-AE69-49A3-B528-26B2538623F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9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paper on Study Design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2737F-AE69-49A3-B528-26B2538623F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9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7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Among patients who did not undergo the assigned procedure (6 TAVI and 17 surgery), the most common reasons were the investigator’s decision to perform TAVI despite allocation to surgery (n=8), patient refusing allocation to surgery (n=4), and withdrawal of informed consent (n=4).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Patient baseline characteristics were balanced in the two AT groups, except for: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lower rate of peripheral artery disease (2.3% vs. 5.4%) </a:t>
            </a:r>
            <a:b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carotid artery stenosis (1.9% vs. 3.9%)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TAVI patients 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5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Groups balanced, randomization “succeeded”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15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Surgical valves: An Edwards Magna Ease valve was used in 59.7%, followed by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Livanova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Perceval S (15.5%) and Edwards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Intuity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(12.2%) 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5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hospital death reasons</a:t>
            </a:r>
            <a:br>
              <a:rPr lang="en-US" dirty="0"/>
            </a:br>
            <a:r>
              <a:rPr lang="en-US" dirty="0"/>
              <a:t>TAVI:</a:t>
            </a:r>
          </a:p>
          <a:p>
            <a:r>
              <a:rPr lang="en-US"/>
              <a:t>Surgery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5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One-year Kaplan-Meier event rates are 8.9% and 15.6%, respectively.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event rates for primary EP at 1 year mirror very closely those of PARTNER 3- 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0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Originally the trial was powered for a 1-sided test for superiority with 80% power. </a:t>
            </a:r>
          </a:p>
          <a:p>
            <a:r>
              <a:rPr lang="en-US" dirty="0"/>
              <a:t>Best practice though is a 2-sided test to test for superiority, but that reduced the power to 70% (assuming the same number of patients)</a:t>
            </a:r>
          </a:p>
          <a:p>
            <a:r>
              <a:rPr lang="en-US" dirty="0"/>
              <a:t>Despite this, superiority of TAVI was demonstrated!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94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8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TAVI was associated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1: a higher rate of new pacemaker implantation and major vascular complications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2: a lower incidence of new onset atrial fibrillation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compared to surgery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2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894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5241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64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Patient baseline characteristics were balanced in the two AT groups, except for: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lower rate of peripheral artery disease (2.3% vs. 5.4%) </a:t>
            </a:r>
            <a:b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carotid artery stenosis (1.9% vs. 3.9%)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TAVI patients 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1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One-year Kaplan-Meier event rates are 8.9% and 15.6%, respectively.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event rates for primary EP at 1 year mirror very closely those of PARTNER 3- 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0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1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values are indicated in case of statistically significant differences, and they relate to the difference between TAVI and Surgery</a:t>
            </a:r>
          </a:p>
          <a:p>
            <a:r>
              <a:rPr lang="en-US" dirty="0"/>
              <a:t>Error bars: standard deviation of the mean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02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08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5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7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Month 00, 0000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8640" y="365760"/>
            <a:ext cx="804672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88720"/>
            <a:ext cx="3931920" cy="34747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63440" y="1188720"/>
            <a:ext cx="3931920" cy="34747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Month 00, 0000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Month 00, 0000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67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77" y="1532626"/>
            <a:ext cx="6844590" cy="1471172"/>
          </a:xfrm>
        </p:spPr>
        <p:txBody>
          <a:bodyPr/>
          <a:lstStyle/>
          <a:p>
            <a:r>
              <a:rPr lang="en-US" sz="2000" b="1" dirty="0"/>
              <a:t>R</a:t>
            </a:r>
            <a:r>
              <a:rPr lang="en-US" sz="2000" dirty="0"/>
              <a:t>andomized </a:t>
            </a:r>
            <a:r>
              <a:rPr lang="en-US" sz="2000" dirty="0" err="1"/>
              <a:t>researc</a:t>
            </a:r>
            <a:r>
              <a:rPr lang="en-US" sz="2000" b="1" dirty="0" err="1"/>
              <a:t>H</a:t>
            </a:r>
            <a:r>
              <a:rPr lang="en-US" sz="2000" dirty="0"/>
              <a:t> in </a:t>
            </a:r>
            <a:r>
              <a:rPr lang="en-US" sz="2000" dirty="0" err="1"/>
              <a:t>wom</a:t>
            </a:r>
            <a:r>
              <a:rPr lang="en-US" sz="2000" b="1" dirty="0" err="1"/>
              <a:t>E</a:t>
            </a:r>
            <a:r>
              <a:rPr lang="en-US" sz="2000" dirty="0" err="1"/>
              <a:t>n</a:t>
            </a:r>
            <a:r>
              <a:rPr lang="en-US" sz="2000" dirty="0"/>
              <a:t> all comers </a:t>
            </a:r>
            <a:r>
              <a:rPr lang="en-US" sz="2000" dirty="0" err="1"/>
              <a:t>w</a:t>
            </a:r>
            <a:r>
              <a:rPr lang="en-US" sz="2000" b="1" dirty="0" err="1"/>
              <a:t>I</a:t>
            </a:r>
            <a:r>
              <a:rPr lang="en-US" sz="2000" dirty="0" err="1"/>
              <a:t>th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ortic stenosis</a:t>
            </a:r>
          </a:p>
          <a:p>
            <a:endParaRPr lang="en-US" sz="2000" dirty="0"/>
          </a:p>
          <a:p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Transcatheter versus surgical aortic valve replacement in women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31,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610" y="3577877"/>
            <a:ext cx="7848870" cy="290018"/>
          </a:xfrm>
        </p:spPr>
        <p:txBody>
          <a:bodyPr/>
          <a:lstStyle/>
          <a:p>
            <a:r>
              <a:rPr lang="en-US" dirty="0"/>
              <a:t>Hélène Eltchaninoff &amp; Didier Tchétché, co-investigators, on behalf of the RHEIA investigators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RHEIA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82E5D-5B5C-07DA-E75D-FF689925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49721"/>
            <a:ext cx="155461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13E4C6-BE01-EF66-0183-E984CEA44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Back up slides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BA64B-AB77-DE60-B46C-78F691A391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71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77" y="1532626"/>
            <a:ext cx="6844590" cy="1471172"/>
          </a:xfrm>
        </p:spPr>
        <p:txBody>
          <a:bodyPr/>
          <a:lstStyle/>
          <a:p>
            <a:r>
              <a:rPr lang="en-US" sz="2000" b="1" dirty="0"/>
              <a:t>R</a:t>
            </a:r>
            <a:r>
              <a:rPr lang="en-US" sz="2000" dirty="0"/>
              <a:t>andomized </a:t>
            </a:r>
            <a:r>
              <a:rPr lang="en-US" sz="2000" dirty="0" err="1"/>
              <a:t>researc</a:t>
            </a:r>
            <a:r>
              <a:rPr lang="en-US" sz="2000" b="1" dirty="0" err="1"/>
              <a:t>H</a:t>
            </a:r>
            <a:r>
              <a:rPr lang="en-US" sz="2000" dirty="0"/>
              <a:t> in </a:t>
            </a:r>
            <a:r>
              <a:rPr lang="en-US" sz="2000" dirty="0" err="1"/>
              <a:t>wom</a:t>
            </a:r>
            <a:r>
              <a:rPr lang="en-US" sz="2000" b="1" dirty="0" err="1"/>
              <a:t>E</a:t>
            </a:r>
            <a:r>
              <a:rPr lang="en-US" sz="2000" dirty="0" err="1"/>
              <a:t>n</a:t>
            </a:r>
            <a:r>
              <a:rPr lang="en-US" sz="2000" dirty="0"/>
              <a:t> all comers </a:t>
            </a:r>
            <a:r>
              <a:rPr lang="en-US" sz="2000" dirty="0" err="1"/>
              <a:t>w</a:t>
            </a:r>
            <a:r>
              <a:rPr lang="en-US" sz="2000" b="1" dirty="0" err="1"/>
              <a:t>I</a:t>
            </a:r>
            <a:r>
              <a:rPr lang="en-US" sz="2000" dirty="0" err="1"/>
              <a:t>th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ortic stenosis</a:t>
            </a:r>
          </a:p>
          <a:p>
            <a:endParaRPr lang="en-US" sz="2000" dirty="0"/>
          </a:p>
          <a:p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Transcatheter versus surgical aortic valve replacement in women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31,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610" y="3577877"/>
            <a:ext cx="6552726" cy="290018"/>
          </a:xfrm>
        </p:spPr>
        <p:txBody>
          <a:bodyPr/>
          <a:lstStyle/>
          <a:p>
            <a:r>
              <a:rPr lang="en-US" dirty="0"/>
              <a:t>Hélène Eltchaninoff &amp; Didier Tchétché, on behalf of the RHEIA investigators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RHEIA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82E5D-5B5C-07DA-E75D-FF689925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49721"/>
            <a:ext cx="155461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2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A6E8A-32F3-8400-5D0A-5F11CFAE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7665"/>
            <a:ext cx="7886700" cy="410328"/>
          </a:xfrm>
        </p:spPr>
        <p:txBody>
          <a:bodyPr/>
          <a:lstStyle/>
          <a:p>
            <a:r>
              <a:rPr lang="en-US" dirty="0"/>
              <a:t>Background</a:t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4AA18-AC21-7E75-05B0-457E3813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31590"/>
            <a:ext cx="7886700" cy="27374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Recent data suggest that the risk of mortality after </a:t>
            </a:r>
            <a:r>
              <a:rPr lang="en-GB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aortic valve replacement </a:t>
            </a:r>
            <a:r>
              <a:rPr lang="en-US" sz="1800" b="0" dirty="0"/>
              <a:t>is higher following Surgery but lower following Transcatheter Aortic Valve Implantation (TAVI) in women vs. 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However, </a:t>
            </a:r>
            <a:r>
              <a:rPr lang="en-CA" sz="1800" b="0" dirty="0"/>
              <a:t>women are under-represented in low-risk TAVI vs. Surgery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randomized clinical trial is needed to confirm the benefit of TAVI over Surgery in women</a:t>
            </a:r>
            <a:endParaRPr lang="en-CA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D20D8-0DF8-5112-AB77-EDC227BB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9442-65DD-73A7-84E4-00973915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47BE-F607-BC2A-9C68-0310299D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Compare</a:t>
            </a:r>
            <a:r>
              <a:rPr lang="en-US" b="0" dirty="0"/>
              <a:t> the outcomes of </a:t>
            </a:r>
            <a:r>
              <a:rPr lang="en-US" dirty="0"/>
              <a:t>TAVI</a:t>
            </a:r>
            <a:r>
              <a:rPr lang="en-US" b="0" dirty="0"/>
              <a:t> with a balloon-expandable valve vs. conventional </a:t>
            </a:r>
            <a:r>
              <a:rPr lang="en-US" dirty="0"/>
              <a:t>surgery</a:t>
            </a:r>
            <a:r>
              <a:rPr lang="en-US" b="0" dirty="0"/>
              <a:t> in </a:t>
            </a:r>
            <a:r>
              <a:rPr lang="en-US" dirty="0"/>
              <a:t>women all comers </a:t>
            </a:r>
            <a:r>
              <a:rPr lang="en-US" b="0" dirty="0"/>
              <a:t>with severe symptomatic aortic stenosis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1C5A6-F10A-1804-F5A6-703F4C00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1BBACB9-FA77-C75D-F475-89338A583A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BBACB9-FA77-C75D-F475-89338A583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BBF99F-0C53-C921-C9CE-B555CC112C2F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5797868" y="1292403"/>
            <a:ext cx="0" cy="192427"/>
          </a:xfrm>
          <a:prstGeom prst="straightConnector1">
            <a:avLst/>
          </a:prstGeom>
          <a:ln w="19050">
            <a:solidFill>
              <a:srgbClr val="B9B9B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7B496F9-ACCC-5966-7A2B-4F5F62422FFF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10800000" flipV="1">
            <a:off x="3861269" y="1722155"/>
            <a:ext cx="860891" cy="185753"/>
          </a:xfrm>
          <a:prstGeom prst="bentConnector2">
            <a:avLst/>
          </a:prstGeom>
          <a:ln w="19050">
            <a:solidFill>
              <a:srgbClr val="B9B9B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571F41E-6DDB-7101-5B3B-AF2DB3DFCFAB}"/>
              </a:ext>
            </a:extLst>
          </p:cNvPr>
          <p:cNvCxnSpPr>
            <a:cxnSpLocks/>
            <a:stCxn id="10" idx="6"/>
            <a:endCxn id="12" idx="0"/>
          </p:cNvCxnSpPr>
          <p:nvPr/>
        </p:nvCxnSpPr>
        <p:spPr>
          <a:xfrm>
            <a:off x="6873576" y="1722156"/>
            <a:ext cx="860893" cy="185753"/>
          </a:xfrm>
          <a:prstGeom prst="bentConnector2">
            <a:avLst/>
          </a:prstGeom>
          <a:ln w="19050">
            <a:solidFill>
              <a:srgbClr val="B9B9B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435708-17E0-1C07-9C32-009D3A1B081E}"/>
              </a:ext>
            </a:extLst>
          </p:cNvPr>
          <p:cNvGrpSpPr/>
          <p:nvPr/>
        </p:nvGrpSpPr>
        <p:grpSpPr>
          <a:xfrm>
            <a:off x="3861266" y="2385377"/>
            <a:ext cx="3873203" cy="194987"/>
            <a:chOff x="5148355" y="3448957"/>
            <a:chExt cx="5164270" cy="28147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84E703F-CD80-A692-41EC-3F2D755D607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5148355" y="3448957"/>
              <a:ext cx="1" cy="281470"/>
            </a:xfrm>
            <a:prstGeom prst="straightConnector1">
              <a:avLst/>
            </a:prstGeom>
            <a:ln w="19050">
              <a:solidFill>
                <a:srgbClr val="B9B9B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560FC23-581D-8FF9-9D49-86387034F869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10312624" y="3448957"/>
              <a:ext cx="1" cy="281470"/>
            </a:xfrm>
            <a:prstGeom prst="straightConnector1">
              <a:avLst/>
            </a:prstGeom>
            <a:ln w="19050">
              <a:solidFill>
                <a:srgbClr val="B9B9B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2C20A927-4911-7076-C4B2-1E596718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R</a:t>
            </a:r>
            <a:r>
              <a:rPr lang="cs-CZ" dirty="0"/>
              <a:t>HEIA Trial Design</a:t>
            </a:r>
            <a:r>
              <a:rPr lang="en-US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AA02A8-516E-071D-B782-AA446C82B78F}"/>
              </a:ext>
            </a:extLst>
          </p:cNvPr>
          <p:cNvSpPr/>
          <p:nvPr/>
        </p:nvSpPr>
        <p:spPr>
          <a:xfrm>
            <a:off x="3000375" y="969238"/>
            <a:ext cx="5594985" cy="3231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t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Women with symptomatic severe AS</a:t>
            </a:r>
            <a:endParaRPr lang="nl-NL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43D0F-59E4-55DB-153C-2E42574DCE13}"/>
              </a:ext>
            </a:extLst>
          </p:cNvPr>
          <p:cNvSpPr/>
          <p:nvPr/>
        </p:nvSpPr>
        <p:spPr>
          <a:xfrm>
            <a:off x="395536" y="972422"/>
            <a:ext cx="2225318" cy="3474720"/>
          </a:xfrm>
          <a:prstGeom prst="rect">
            <a:avLst/>
          </a:prstGeom>
          <a:gradFill>
            <a:gsLst>
              <a:gs pos="0">
                <a:srgbClr val="898D8D">
                  <a:alpha val="35000"/>
                </a:srgbClr>
              </a:gs>
              <a:gs pos="68000">
                <a:srgbClr val="898D8D">
                  <a:alpha val="0"/>
                </a:srgbClr>
              </a:gs>
            </a:gsLst>
            <a:lin ang="5400000" scaled="1"/>
          </a:gradFill>
        </p:spPr>
        <p:txBody>
          <a:bodyPr vert="horz" wrap="square" lIns="68580" tIns="68580" rIns="68580" bIns="68580" rtlCol="0">
            <a:noAutofit/>
          </a:bodyPr>
          <a:lstStyle/>
          <a:p>
            <a:pPr defTabSz="457189">
              <a:lnSpc>
                <a:spcPct val="110000"/>
              </a:lnSpc>
              <a:spcBef>
                <a:spcPts val="600"/>
              </a:spcBef>
              <a:buClr>
                <a:srgbClr val="C8102E"/>
              </a:buClr>
              <a:buSzPct val="110000"/>
              <a:defRPr/>
            </a:pPr>
            <a:r>
              <a:rPr lang="en-US" sz="1200" b="1" dirty="0">
                <a:solidFill>
                  <a:srgbClr val="505759"/>
                </a:solidFill>
                <a:latin typeface="Arial"/>
              </a:rPr>
              <a:t>Investigator initiated, multicenter, international RCT to evaluate safety and efficacy of TAVI vs. Surgery in women with symptomatic severe AS</a:t>
            </a:r>
            <a:endParaRPr lang="nl-NL" sz="1200" b="1" dirty="0">
              <a:solidFill>
                <a:srgbClr val="505759"/>
              </a:solidFill>
              <a:latin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B27225-2927-5D72-493B-216AE5B758D8}"/>
              </a:ext>
            </a:extLst>
          </p:cNvPr>
          <p:cNvSpPr/>
          <p:nvPr/>
        </p:nvSpPr>
        <p:spPr>
          <a:xfrm>
            <a:off x="4722159" y="1484830"/>
            <a:ext cx="2151417" cy="47465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1:1 Randomization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440 patients</a:t>
            </a:r>
            <a:endParaRPr lang="nl-NL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10F15-3638-43E5-6441-A5831BA4DB05}"/>
              </a:ext>
            </a:extLst>
          </p:cNvPr>
          <p:cNvSpPr/>
          <p:nvPr/>
        </p:nvSpPr>
        <p:spPr>
          <a:xfrm>
            <a:off x="3000376" y="1907909"/>
            <a:ext cx="1721783" cy="6969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TAVI</a:t>
            </a:r>
            <a:endParaRPr lang="cs-CZ" sz="1200" b="1" dirty="0">
              <a:solidFill>
                <a:srgbClr val="FFFFFF"/>
              </a:solidFill>
              <a:latin typeface="Arial"/>
            </a:endParaRPr>
          </a:p>
          <a:p>
            <a:pPr algn="ctr" defTabSz="457178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Sapien 3 / </a:t>
            </a:r>
            <a:r>
              <a:rPr lang="cs-CZ" sz="1200" dirty="0">
                <a:solidFill>
                  <a:srgbClr val="FFFFFF"/>
                </a:solidFill>
                <a:latin typeface="Arial"/>
              </a:rPr>
              <a:t>Sapien 3U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40C5E-FE4B-A967-9771-2C77E7A9DB73}"/>
              </a:ext>
            </a:extLst>
          </p:cNvPr>
          <p:cNvSpPr/>
          <p:nvPr/>
        </p:nvSpPr>
        <p:spPr>
          <a:xfrm>
            <a:off x="6873577" y="1907909"/>
            <a:ext cx="1721783" cy="6969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580" rIns="72000" bIns="68580" rtlCol="0" anchor="ctr"/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Surgery</a:t>
            </a:r>
          </a:p>
          <a:p>
            <a:pPr algn="ctr" defTabSz="457178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Any commercially available </a:t>
            </a:r>
            <a:r>
              <a:rPr lang="cs-CZ" sz="1200" dirty="0">
                <a:solidFill>
                  <a:srgbClr val="FFFFFF"/>
                </a:solidFill>
                <a:latin typeface="Arial"/>
              </a:rPr>
              <a:t>surgical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valve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B9E4C-4BF0-75CF-F70C-96B924C55EBC}"/>
              </a:ext>
            </a:extLst>
          </p:cNvPr>
          <p:cNvSpPr/>
          <p:nvPr/>
        </p:nvSpPr>
        <p:spPr>
          <a:xfrm>
            <a:off x="3000375" y="2935786"/>
            <a:ext cx="5594985" cy="6924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ctr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PRIMARY ENDPOINT</a:t>
            </a:r>
            <a:br>
              <a:rPr lang="en-US" sz="1200" dirty="0">
                <a:solidFill>
                  <a:srgbClr val="FFFFFF"/>
                </a:solidFill>
                <a:latin typeface="Arial"/>
              </a:rPr>
            </a:br>
            <a:r>
              <a:rPr lang="en-US" sz="120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US" sz="1200" b="1" dirty="0">
                <a:solidFill>
                  <a:schemeClr val="bg1"/>
                </a:solidFill>
                <a:latin typeface="Arial"/>
              </a:rPr>
              <a:t>omposite endpoint at 1 year post procedure:</a:t>
            </a:r>
            <a:br>
              <a:rPr lang="en-US" sz="1200" b="1" dirty="0">
                <a:solidFill>
                  <a:schemeClr val="bg1"/>
                </a:solidFill>
                <a:latin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</a:rPr>
              <a:t>all cause MORTALITY, all STROKE and REHOSPITALIZATION</a:t>
            </a:r>
            <a:endParaRPr lang="nl-NL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BE89A-CC43-2176-1EB8-1164B5574A74}"/>
              </a:ext>
            </a:extLst>
          </p:cNvPr>
          <p:cNvSpPr/>
          <p:nvPr/>
        </p:nvSpPr>
        <p:spPr>
          <a:xfrm>
            <a:off x="3000375" y="3947669"/>
            <a:ext cx="5594985" cy="5078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ctr">
            <a:spAutoFit/>
          </a:bodyPr>
          <a:lstStyle/>
          <a:p>
            <a:pPr algn="ctr" defTabSz="457178">
              <a:defRPr/>
            </a:pPr>
            <a:r>
              <a:rPr lang="cs-CZ" sz="1200" b="1" dirty="0">
                <a:solidFill>
                  <a:srgbClr val="FFFFFF"/>
                </a:solidFill>
                <a:latin typeface="Arial"/>
              </a:rPr>
              <a:t>STUDY VISITS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dirty="0">
                <a:solidFill>
                  <a:srgbClr val="FFFFFF"/>
                </a:solidFill>
                <a:latin typeface="Arial"/>
              </a:rPr>
              <a:t>Screening, procedure, post-procedure, discharge, 30 days, and 1 year </a:t>
            </a:r>
            <a:endParaRPr lang="nl-NL" sz="1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47D87-6720-5CD3-A9B5-9C1E5D889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80-C856-306B-7B32-81F131B8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 Clinical Sites - </a:t>
            </a:r>
            <a:r>
              <a:rPr lang="en-US" sz="2800" dirty="0"/>
              <a:t>443 Patients - 12 Countries</a:t>
            </a:r>
            <a:endParaRPr lang="nl-NL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580361-11F7-C93D-4E48-11DAE292B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923928" y="956684"/>
            <a:ext cx="4901609" cy="38286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611A4-8E4C-F54F-3B65-39DA4FD25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8463" y="847363"/>
            <a:ext cx="403135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chemeClr val="tx1"/>
                </a:solidFill>
              </a:rPr>
              <a:t>Top 10 enrolling sites</a:t>
            </a:r>
            <a:endParaRPr lang="de-DE" sz="1600" b="1" dirty="0"/>
          </a:p>
          <a:p>
            <a:pPr marL="228600" indent="-228600">
              <a:buFont typeface="+mj-lt"/>
              <a:buAutoNum type="arabicPeriod"/>
            </a:pPr>
            <a:r>
              <a:rPr lang="de-DE" sz="1100" b="1" dirty="0" err="1"/>
              <a:t>Clinique</a:t>
            </a:r>
            <a:r>
              <a:rPr lang="de-DE" sz="1100" b="1" dirty="0"/>
              <a:t> Pasteur</a:t>
            </a:r>
            <a:r>
              <a:rPr lang="de-DE" sz="1100" dirty="0"/>
              <a:t>, Toulouse, France (</a:t>
            </a:r>
            <a:r>
              <a:rPr lang="de-DE" sz="1100" dirty="0" err="1"/>
              <a:t>Tchétché</a:t>
            </a:r>
            <a:r>
              <a:rPr lang="de-DE" sz="1100" dirty="0"/>
              <a:t> Didier, </a:t>
            </a:r>
            <a:r>
              <a:rPr lang="en-GB" sz="1100" dirty="0" err="1"/>
              <a:t>Berthoumieu</a:t>
            </a:r>
            <a:r>
              <a:rPr lang="en-GB" sz="1100" dirty="0"/>
              <a:t> Pierre, 31 pts.)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1" dirty="0"/>
              <a:t>St Antonius </a:t>
            </a:r>
            <a:r>
              <a:rPr lang="en-GB" sz="1100" b="1" dirty="0" err="1"/>
              <a:t>Ziekenhuis</a:t>
            </a:r>
            <a:r>
              <a:rPr lang="en-GB" sz="1100" b="1" dirty="0"/>
              <a:t> </a:t>
            </a:r>
            <a:r>
              <a:rPr lang="en-GB" sz="1100" b="1" dirty="0" err="1"/>
              <a:t>Nieuwegein</a:t>
            </a:r>
            <a:r>
              <a:rPr lang="en-GB" sz="1100" dirty="0"/>
              <a:t>, </a:t>
            </a:r>
            <a:r>
              <a:rPr lang="en-GB" sz="1100" dirty="0" err="1"/>
              <a:t>Nieuwegein</a:t>
            </a:r>
            <a:r>
              <a:rPr lang="en-GB" sz="1100" dirty="0"/>
              <a:t>, The Netherlands (</a:t>
            </a:r>
            <a:r>
              <a:rPr lang="en-GB" sz="1100" dirty="0" err="1"/>
              <a:t>Swaans</a:t>
            </a:r>
            <a:r>
              <a:rPr lang="en-GB" sz="1100" dirty="0"/>
              <a:t> Martin, </a:t>
            </a:r>
            <a:r>
              <a:rPr lang="en-GB" sz="1100" dirty="0" err="1"/>
              <a:t>Timmers</a:t>
            </a:r>
            <a:r>
              <a:rPr lang="en-GB" sz="1100" dirty="0"/>
              <a:t> Leo, 29 pts.)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100" b="1" dirty="0"/>
              <a:t>Universitätsklinik der Ruhr-Universität Bochum Herz- und Diabeteszentrum Nordrhein-Westfalen</a:t>
            </a:r>
            <a:r>
              <a:rPr lang="de-DE" sz="1100" dirty="0"/>
              <a:t>, Bad Oeynhausen, Germany (Rudolph Tanja, Bleiziffer Sabine, 27 pts.)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/>
              <a:t>Hôpital Cardiologique du Haut-</a:t>
            </a:r>
            <a:r>
              <a:rPr lang="fr-FR" sz="1100" b="1" dirty="0" err="1"/>
              <a:t>Lévêque</a:t>
            </a:r>
            <a:r>
              <a:rPr lang="fr-FR" sz="1100" dirty="0"/>
              <a:t>, </a:t>
            </a:r>
            <a:r>
              <a:rPr lang="de-DE" sz="1100" dirty="0"/>
              <a:t>Bordeaux, France (Leroux Lionel, </a:t>
            </a:r>
            <a:r>
              <a:rPr lang="de-DE" sz="1100" dirty="0" err="1"/>
              <a:t>Modine</a:t>
            </a:r>
            <a:r>
              <a:rPr lang="de-DE" sz="1100" dirty="0"/>
              <a:t> Thomas, 25 </a:t>
            </a:r>
            <a:r>
              <a:rPr lang="de-DE" sz="1100" dirty="0" err="1"/>
              <a:t>pts</a:t>
            </a:r>
            <a:r>
              <a:rPr lang="de-DE" sz="1100" dirty="0"/>
              <a:t>.)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100" b="1" dirty="0"/>
              <a:t>Leids University Medical Center</a:t>
            </a:r>
            <a:r>
              <a:rPr lang="de-DE" sz="1100" dirty="0"/>
              <a:t>, Leiden, The </a:t>
            </a:r>
            <a:r>
              <a:rPr lang="de-DE" sz="1100" dirty="0" err="1"/>
              <a:t>Netherlands</a:t>
            </a:r>
            <a:r>
              <a:rPr lang="de-DE" sz="1100" dirty="0"/>
              <a:t> (</a:t>
            </a:r>
            <a:r>
              <a:rPr lang="nl-NL" sz="1100" dirty="0"/>
              <a:t>Bax Jeroen, Frank van der Kley, 22 pts.)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/>
              <a:t>CHU Rouen - </a:t>
            </a:r>
            <a:r>
              <a:rPr lang="fr-FR" sz="1100" b="1" dirty="0" err="1"/>
              <a:t>Hopital</a:t>
            </a:r>
            <a:r>
              <a:rPr lang="fr-FR" sz="1100" b="1" dirty="0"/>
              <a:t> Charles Nicolle</a:t>
            </a:r>
            <a:r>
              <a:rPr lang="fr-FR" sz="1100" dirty="0"/>
              <a:t>, Rouen, France (</a:t>
            </a:r>
            <a:r>
              <a:rPr lang="fr-FR" sz="1100" dirty="0" err="1"/>
              <a:t>Eltchaninoff</a:t>
            </a:r>
            <a:r>
              <a:rPr lang="fr-FR" sz="1100" dirty="0"/>
              <a:t> Hélène, 18 pts.)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/>
              <a:t>CHU Rennes - </a:t>
            </a:r>
            <a:r>
              <a:rPr lang="fr-FR" sz="1100" b="1" dirty="0" err="1"/>
              <a:t>Hopital</a:t>
            </a:r>
            <a:r>
              <a:rPr lang="fr-FR" sz="1100" b="1" dirty="0"/>
              <a:t> de </a:t>
            </a:r>
            <a:r>
              <a:rPr lang="fr-FR" sz="1100" b="1" dirty="0" err="1"/>
              <a:t>Pontchaillou</a:t>
            </a:r>
            <a:r>
              <a:rPr lang="fr-FR" sz="1100" dirty="0"/>
              <a:t>, Rennes, France (</a:t>
            </a:r>
            <a:r>
              <a:rPr lang="fr-FR" sz="1100" dirty="0" err="1"/>
              <a:t>Auffret</a:t>
            </a:r>
            <a:r>
              <a:rPr lang="fr-FR" sz="1100" dirty="0"/>
              <a:t> Vincent, </a:t>
            </a:r>
            <a:r>
              <a:rPr lang="fr-FR" sz="1100" dirty="0" err="1"/>
              <a:t>Tomasi</a:t>
            </a:r>
            <a:r>
              <a:rPr lang="fr-FR" sz="1100" dirty="0"/>
              <a:t> Jacques, 18 pts.)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 err="1"/>
              <a:t>Universitätskliniken</a:t>
            </a:r>
            <a:r>
              <a:rPr lang="fr-FR" sz="1100" b="1" dirty="0"/>
              <a:t> Innsbruck</a:t>
            </a:r>
            <a:r>
              <a:rPr lang="fr-FR" sz="1100" dirty="0"/>
              <a:t>, Innsbruck, </a:t>
            </a:r>
            <a:r>
              <a:rPr lang="fr-FR" sz="1100" dirty="0" err="1"/>
              <a:t>Austria</a:t>
            </a:r>
            <a:r>
              <a:rPr lang="fr-FR" sz="1100" dirty="0"/>
              <a:t> (</a:t>
            </a:r>
            <a:r>
              <a:rPr lang="fr-FR" sz="1100" dirty="0" err="1"/>
              <a:t>Bonaros</a:t>
            </a:r>
            <a:r>
              <a:rPr lang="fr-FR" sz="1100" dirty="0"/>
              <a:t> </a:t>
            </a:r>
            <a:r>
              <a:rPr lang="fr-FR" sz="1100" dirty="0" err="1"/>
              <a:t>Nikolaos</a:t>
            </a:r>
            <a:r>
              <a:rPr lang="fr-FR" sz="1100" dirty="0"/>
              <a:t>, </a:t>
            </a:r>
            <a:r>
              <a:rPr lang="fr-FR" sz="1100" dirty="0" err="1"/>
              <a:t>Stastny</a:t>
            </a:r>
            <a:r>
              <a:rPr lang="fr-FR" sz="1100" dirty="0"/>
              <a:t> Lukas, 17 pts.)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100" b="1" dirty="0"/>
              <a:t>Allgemeines Krankenhaus der Stadt Wien</a:t>
            </a:r>
            <a:r>
              <a:rPr lang="de-DE" sz="1100" dirty="0"/>
              <a:t>, Vienna, Austria (Hengstenberg Christian, Andreas Martin, 17 </a:t>
            </a:r>
            <a:r>
              <a:rPr lang="de-DE" sz="1100" dirty="0" err="1"/>
              <a:t>pts</a:t>
            </a:r>
            <a:r>
              <a:rPr lang="de-DE" sz="1100" dirty="0"/>
              <a:t>.)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/>
              <a:t>CHU Montpellier - </a:t>
            </a:r>
            <a:r>
              <a:rPr lang="fr-FR" sz="1100" b="1" dirty="0" err="1"/>
              <a:t>Hopital</a:t>
            </a:r>
            <a:r>
              <a:rPr lang="fr-FR" sz="1100" b="1" dirty="0"/>
              <a:t> Arnaud de Villeneuve</a:t>
            </a:r>
            <a:r>
              <a:rPr lang="fr-FR" sz="1100" dirty="0"/>
              <a:t>, Montpellier, France (Leclercq Florence, Gandet Thomas, 16 pts.)</a:t>
            </a:r>
          </a:p>
        </p:txBody>
      </p:sp>
    </p:spTree>
    <p:extLst>
      <p:ext uri="{BB962C8B-B14F-4D97-AF65-F5344CB8AC3E}">
        <p14:creationId xmlns:p14="http://schemas.microsoft.com/office/powerpoint/2010/main" val="258814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4F79-3158-E517-E38A-83F31EAD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Leadership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EDC0A-94F6-868B-311C-ED355DF13723}"/>
              </a:ext>
            </a:extLst>
          </p:cNvPr>
          <p:cNvSpPr txBox="1"/>
          <p:nvPr/>
        </p:nvSpPr>
        <p:spPr>
          <a:xfrm>
            <a:off x="429629" y="843558"/>
            <a:ext cx="321140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Principal investigators</a:t>
            </a:r>
            <a:r>
              <a:rPr lang="en-US" sz="1600" b="1" dirty="0"/>
              <a:t> </a:t>
            </a:r>
            <a:br>
              <a:rPr lang="en-US" sz="1600" dirty="0"/>
            </a:br>
            <a:r>
              <a:rPr lang="en-US" sz="1600" dirty="0"/>
              <a:t>Hélène Eltchaninoff, Didier Tchétché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B0274-BD09-9192-9A22-832304E7F8E6}"/>
              </a:ext>
            </a:extLst>
          </p:cNvPr>
          <p:cNvSpPr txBox="1"/>
          <p:nvPr/>
        </p:nvSpPr>
        <p:spPr>
          <a:xfrm>
            <a:off x="5490968" y="843558"/>
            <a:ext cx="3257496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Steering committee</a:t>
            </a:r>
            <a:r>
              <a:rPr lang="en-US" sz="1600" b="1" dirty="0"/>
              <a:t> </a:t>
            </a:r>
            <a:br>
              <a:rPr lang="en-US" sz="1600" dirty="0"/>
            </a:br>
            <a:r>
              <a:rPr lang="en-US" sz="1600" dirty="0"/>
              <a:t>Nicolas Dumonteil, Fabian </a:t>
            </a:r>
            <a:r>
              <a:rPr lang="en-US" sz="1600" dirty="0" err="1"/>
              <a:t>Nietlispach</a:t>
            </a:r>
            <a:r>
              <a:rPr lang="en-US" sz="1600" dirty="0"/>
              <a:t>, Nikolaos </a:t>
            </a:r>
            <a:r>
              <a:rPr lang="en-US" sz="1600" dirty="0" err="1"/>
              <a:t>Bonaros</a:t>
            </a:r>
            <a:r>
              <a:rPr lang="en-US" sz="1600" dirty="0"/>
              <a:t>, Bernard Prendergast, Mariuca Vasa-Nicotera, Stephan </a:t>
            </a:r>
            <a:r>
              <a:rPr lang="en-US" sz="1600" dirty="0" err="1"/>
              <a:t>Windecker</a:t>
            </a:r>
            <a:r>
              <a:rPr lang="en-US" sz="1600" dirty="0"/>
              <a:t>, Philippe Pibarot, Jeroen </a:t>
            </a:r>
            <a:r>
              <a:rPr lang="en-US" sz="1600" dirty="0" err="1"/>
              <a:t>Bax</a:t>
            </a:r>
            <a:r>
              <a:rPr lang="en-US" sz="1600" dirty="0"/>
              <a:t>, </a:t>
            </a:r>
            <a:r>
              <a:rPr lang="en-US" sz="1600" dirty="0" err="1"/>
              <a:t>Alaide</a:t>
            </a:r>
            <a:r>
              <a:rPr lang="en-US" sz="1600" dirty="0"/>
              <a:t> </a:t>
            </a:r>
            <a:r>
              <a:rPr lang="en-US" sz="1600" dirty="0" err="1"/>
              <a:t>Chieffo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6C6DF-8D2A-C927-9DA6-E0177F7861BA}"/>
              </a:ext>
            </a:extLst>
          </p:cNvPr>
          <p:cNvSpPr txBox="1"/>
          <p:nvPr/>
        </p:nvSpPr>
        <p:spPr>
          <a:xfrm>
            <a:off x="429630" y="1481404"/>
            <a:ext cx="321140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Data Safety Monitoring Board</a:t>
            </a:r>
            <a:r>
              <a:rPr lang="en-US" sz="1600" b="1" dirty="0"/>
              <a:t> </a:t>
            </a:r>
          </a:p>
          <a:p>
            <a:r>
              <a:rPr lang="en-US" sz="1600" dirty="0"/>
              <a:t>Marco </a:t>
            </a:r>
            <a:r>
              <a:rPr lang="en-US" sz="1600" dirty="0" err="1"/>
              <a:t>Barbanti</a:t>
            </a:r>
            <a:r>
              <a:rPr lang="en-US" sz="1600" dirty="0"/>
              <a:t>, Torsten </a:t>
            </a:r>
            <a:r>
              <a:rPr lang="en-US" sz="1600" dirty="0" err="1"/>
              <a:t>Doenst</a:t>
            </a:r>
            <a:r>
              <a:rPr lang="en-US" sz="1600" dirty="0"/>
              <a:t> </a:t>
            </a:r>
          </a:p>
          <a:p>
            <a:r>
              <a:rPr lang="en-US" sz="1600" dirty="0"/>
              <a:t>Katja </a:t>
            </a:r>
            <a:r>
              <a:rPr lang="en-US" sz="1600" dirty="0" err="1"/>
              <a:t>Bohmann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1F9A2-6063-AC8B-D66A-2E3722EEC47C}"/>
              </a:ext>
            </a:extLst>
          </p:cNvPr>
          <p:cNvSpPr txBox="1"/>
          <p:nvPr/>
        </p:nvSpPr>
        <p:spPr>
          <a:xfrm>
            <a:off x="429630" y="2369729"/>
            <a:ext cx="321140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Clinical Endpoint Committee</a:t>
            </a:r>
            <a:r>
              <a:rPr lang="en-US" sz="1600" b="1" dirty="0"/>
              <a:t> </a:t>
            </a:r>
          </a:p>
          <a:p>
            <a:r>
              <a:rPr lang="en-US" sz="1600" dirty="0"/>
              <a:t>Richard Steeds, Anna </a:t>
            </a:r>
            <a:r>
              <a:rPr lang="en-US" sz="1600" dirty="0" err="1"/>
              <a:t>Franzone</a:t>
            </a:r>
            <a:r>
              <a:rPr lang="en-US" sz="1600" dirty="0"/>
              <a:t> </a:t>
            </a:r>
          </a:p>
          <a:p>
            <a:r>
              <a:rPr lang="en-US" sz="1600" dirty="0"/>
              <a:t>Francesco Saia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D5893-4146-DAF6-7B79-2A399CDE7784}"/>
              </a:ext>
            </a:extLst>
          </p:cNvPr>
          <p:cNvSpPr txBox="1"/>
          <p:nvPr/>
        </p:nvSpPr>
        <p:spPr>
          <a:xfrm>
            <a:off x="5490968" y="2715766"/>
            <a:ext cx="32574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Core Labs</a:t>
            </a:r>
            <a:r>
              <a:rPr lang="en-US" sz="1600" b="1" dirty="0"/>
              <a:t> </a:t>
            </a:r>
            <a:r>
              <a:rPr lang="en-US" sz="1600" dirty="0"/>
              <a:t>	</a:t>
            </a:r>
          </a:p>
          <a:p>
            <a:r>
              <a:rPr lang="en-US" sz="1600" b="1" dirty="0"/>
              <a:t>CT</a:t>
            </a:r>
            <a:r>
              <a:rPr lang="en-US" sz="1600" dirty="0"/>
              <a:t>: David Messika-Zeitoun</a:t>
            </a:r>
            <a:br>
              <a:rPr lang="en-US" sz="1600" dirty="0"/>
            </a:br>
            <a:r>
              <a:rPr lang="en-US" sz="1600" b="1" dirty="0"/>
              <a:t>Echo</a:t>
            </a:r>
            <a:r>
              <a:rPr lang="en-US" sz="1600" dirty="0"/>
              <a:t>: Philippe Pibarot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A7D63-848D-52F8-8DA4-984A0B22FF30}"/>
              </a:ext>
            </a:extLst>
          </p:cNvPr>
          <p:cNvSpPr txBox="1"/>
          <p:nvPr/>
        </p:nvSpPr>
        <p:spPr>
          <a:xfrm>
            <a:off x="429629" y="3258054"/>
            <a:ext cx="321140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Case Review Board</a:t>
            </a:r>
          </a:p>
          <a:p>
            <a:r>
              <a:rPr lang="en-US" sz="1600" dirty="0"/>
              <a:t>Didier Tchétché, Philippe Pibarot </a:t>
            </a:r>
          </a:p>
          <a:p>
            <a:r>
              <a:rPr lang="en-US" sz="1600" dirty="0"/>
              <a:t>Nicolas Dumonteil, other SC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2F826-6012-31CD-6B1F-1DABAF6D10E2}"/>
              </a:ext>
            </a:extLst>
          </p:cNvPr>
          <p:cNvSpPr txBox="1"/>
          <p:nvPr/>
        </p:nvSpPr>
        <p:spPr>
          <a:xfrm>
            <a:off x="5490968" y="3603089"/>
            <a:ext cx="32574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Sponsor</a:t>
            </a:r>
            <a:r>
              <a:rPr lang="en-US" sz="1600" dirty="0"/>
              <a:t> Independent CRO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F9FD8-F612-01BB-FB49-A1EBF0FF1E36}"/>
              </a:ext>
            </a:extLst>
          </p:cNvPr>
          <p:cNvSpPr txBox="1"/>
          <p:nvPr/>
        </p:nvSpPr>
        <p:spPr>
          <a:xfrm>
            <a:off x="5490968" y="3974751"/>
            <a:ext cx="32574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E1022"/>
                </a:solidFill>
              </a:rPr>
              <a:t>Funder</a:t>
            </a:r>
            <a:r>
              <a:rPr lang="en-US" sz="1600" dirty="0"/>
              <a:t> Edwards Lifesciences</a:t>
            </a:r>
          </a:p>
        </p:txBody>
      </p:sp>
      <p:pic>
        <p:nvPicPr>
          <p:cNvPr id="13" name="Picture 12" descr="A logo with a flower&#10;&#10;Description automatically generated">
            <a:extLst>
              <a:ext uri="{FF2B5EF4-FFF2-40B4-BE49-F238E27FC236}">
                <a16:creationId xmlns:a16="http://schemas.microsoft.com/office/drawing/2014/main" id="{DE7B63E4-113C-F828-2A35-58A75804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25" y="2156251"/>
            <a:ext cx="1534149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F0A736-D8B5-84EB-D157-7E2FF9EC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cs-CZ" dirty="0"/>
              <a:t> Inclusion and Exclusion Criteria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4E926B-73CC-DDE5-08CB-4BD8B9AF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8" y="984584"/>
            <a:ext cx="4103984" cy="3027326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1800" b="1" dirty="0"/>
              <a:t>Inclusion:</a:t>
            </a:r>
          </a:p>
          <a:p>
            <a:pPr>
              <a:lnSpc>
                <a:spcPct val="120000"/>
              </a:lnSpc>
            </a:pPr>
            <a:r>
              <a:rPr lang="en-US" sz="1800" b="0" dirty="0"/>
              <a:t>Women </a:t>
            </a:r>
            <a:r>
              <a:rPr lang="cs-CZ" sz="1800" b="0" dirty="0"/>
              <a:t>with severe symptomatic </a:t>
            </a:r>
            <a:r>
              <a:rPr lang="en-CA" sz="1800" b="0" dirty="0"/>
              <a:t>AS </a:t>
            </a:r>
            <a:r>
              <a:rPr lang="cs-CZ" sz="1800" b="0" dirty="0"/>
              <a:t>meeting the following criteria:</a:t>
            </a:r>
            <a:endParaRPr lang="en-US" sz="1800" b="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0" dirty="0"/>
              <a:t>High gradient severe AS</a:t>
            </a:r>
            <a:endParaRPr lang="fr-FR" sz="1800" b="0" dirty="0"/>
          </a:p>
          <a:p>
            <a:pPr lvl="1">
              <a:lnSpc>
                <a:spcPct val="120000"/>
              </a:lnSpc>
            </a:pPr>
            <a:r>
              <a:rPr lang="en-US" sz="1800" b="0" dirty="0"/>
              <a:t>or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0" dirty="0"/>
              <a:t>Low gradient severe AS</a:t>
            </a:r>
            <a:endParaRPr lang="de-DE" sz="1800" b="0" dirty="0"/>
          </a:p>
          <a:p>
            <a:pPr>
              <a:lnSpc>
                <a:spcPct val="120000"/>
              </a:lnSpc>
            </a:pPr>
            <a:endParaRPr lang="de-DE" sz="1800" b="0" i="1" dirty="0"/>
          </a:p>
          <a:p>
            <a:pPr>
              <a:lnSpc>
                <a:spcPct val="120000"/>
              </a:lnSpc>
            </a:pPr>
            <a:r>
              <a:rPr lang="de-DE" sz="1800" b="0" i="1" dirty="0"/>
              <a:t>per ESC guidelines</a:t>
            </a:r>
            <a:endParaRPr lang="fr-FR" sz="1800" b="0" i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BFF3A9-A7FD-1B92-30DC-1403CD5B03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22825" y="984584"/>
            <a:ext cx="3997175" cy="3027326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1800" b="1" dirty="0"/>
              <a:t>Exclusion: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Bicuspid</a:t>
            </a:r>
            <a:r>
              <a:rPr lang="en-US" sz="1800" b="0" dirty="0"/>
              <a:t> aortic 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Unicuspid</a:t>
            </a:r>
            <a:r>
              <a:rPr lang="en-US" sz="1800" b="0" dirty="0"/>
              <a:t> aortic 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Non-calcified aortic 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Complex coronary artery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Other anatomical features increasing the risk of complications with TAVI or surgery</a:t>
            </a:r>
            <a:endParaRPr lang="cs-CZ" sz="18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44A92-69D0-5D24-9779-CA5ACDE93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5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336B-BB68-774D-DC3D-DD46FA99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methodology</a:t>
            </a:r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C11F0E-E33E-8C3F-7678-F2C4E8D9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59582"/>
            <a:ext cx="7886700" cy="3913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Eligibility for study participation of each patient was assessed by multi-disciplinary Heart Team and Case Review Board</a:t>
            </a:r>
          </a:p>
          <a:p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Primary endpoint events were adjudicated by the CEC (VARC-2 definitions when applicable) that was blinded to treatment 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30 day and 1 year clinical and echocardiography follow-up were collected and analyzed by core labs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A2E73-72B4-2B37-E663-445CEA3B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8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7DAF-13E2-A622-7CC9-84AFBB51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7572-A9BD-BC83-963C-5F999F49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914400"/>
            <a:ext cx="8064424" cy="39132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Composite</a:t>
            </a:r>
            <a:r>
              <a:rPr lang="en-US" b="0" dirty="0"/>
              <a:t> of </a:t>
            </a:r>
            <a:r>
              <a:rPr lang="en-US" dirty="0"/>
              <a:t>all-cause mortality</a:t>
            </a:r>
            <a:r>
              <a:rPr lang="en-US" b="0" dirty="0"/>
              <a:t>, </a:t>
            </a:r>
            <a:r>
              <a:rPr lang="en-US" dirty="0"/>
              <a:t>stroke</a:t>
            </a:r>
            <a:r>
              <a:rPr lang="en-US" b="0" dirty="0"/>
              <a:t>, and </a:t>
            </a:r>
            <a:r>
              <a:rPr lang="en-US" dirty="0"/>
              <a:t>rehospitalization</a:t>
            </a:r>
            <a:r>
              <a:rPr lang="en-US" b="0" dirty="0"/>
              <a:t> for valve or procedure-related symptoms or worsening heart failure within one year of randomization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E75A9-09B6-74C7-CDD7-94A1D202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1BBACB9-FA77-C75D-F475-89338A583A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BBACB9-FA77-C75D-F475-89338A583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BBF99F-0C53-C921-C9CE-B555CC112C2F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5797868" y="1292403"/>
            <a:ext cx="0" cy="192427"/>
          </a:xfrm>
          <a:prstGeom prst="straightConnector1">
            <a:avLst/>
          </a:prstGeom>
          <a:ln w="19050">
            <a:solidFill>
              <a:srgbClr val="B9B9B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7B496F9-ACCC-5966-7A2B-4F5F62422FFF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10800000" flipV="1">
            <a:off x="3861269" y="1722155"/>
            <a:ext cx="860891" cy="185753"/>
          </a:xfrm>
          <a:prstGeom prst="bentConnector2">
            <a:avLst/>
          </a:prstGeom>
          <a:ln w="19050">
            <a:solidFill>
              <a:srgbClr val="B9B9B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571F41E-6DDB-7101-5B3B-AF2DB3DFCFAB}"/>
              </a:ext>
            </a:extLst>
          </p:cNvPr>
          <p:cNvCxnSpPr>
            <a:cxnSpLocks/>
            <a:stCxn id="10" idx="6"/>
            <a:endCxn id="12" idx="0"/>
          </p:cNvCxnSpPr>
          <p:nvPr/>
        </p:nvCxnSpPr>
        <p:spPr>
          <a:xfrm>
            <a:off x="6873576" y="1722156"/>
            <a:ext cx="860893" cy="185753"/>
          </a:xfrm>
          <a:prstGeom prst="bentConnector2">
            <a:avLst/>
          </a:prstGeom>
          <a:ln w="19050">
            <a:solidFill>
              <a:srgbClr val="B9B9B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435708-17E0-1C07-9C32-009D3A1B081E}"/>
              </a:ext>
            </a:extLst>
          </p:cNvPr>
          <p:cNvGrpSpPr/>
          <p:nvPr/>
        </p:nvGrpSpPr>
        <p:grpSpPr>
          <a:xfrm>
            <a:off x="3861266" y="2385377"/>
            <a:ext cx="3873203" cy="194987"/>
            <a:chOff x="5148355" y="3448957"/>
            <a:chExt cx="5164270" cy="28147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84E703F-CD80-A692-41EC-3F2D755D607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5148355" y="3448957"/>
              <a:ext cx="1" cy="281470"/>
            </a:xfrm>
            <a:prstGeom prst="straightConnector1">
              <a:avLst/>
            </a:prstGeom>
            <a:ln w="19050">
              <a:solidFill>
                <a:srgbClr val="B9B9B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560FC23-581D-8FF9-9D49-86387034F869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10312624" y="3448957"/>
              <a:ext cx="1" cy="281470"/>
            </a:xfrm>
            <a:prstGeom prst="straightConnector1">
              <a:avLst/>
            </a:prstGeom>
            <a:ln w="19050">
              <a:solidFill>
                <a:srgbClr val="B9B9B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2C20A927-4911-7076-C4B2-1E596718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R</a:t>
            </a:r>
            <a:r>
              <a:rPr lang="cs-CZ" dirty="0"/>
              <a:t>HEIA Trial Design</a:t>
            </a:r>
            <a:r>
              <a:rPr lang="en-US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AA02A8-516E-071D-B782-AA446C82B78F}"/>
              </a:ext>
            </a:extLst>
          </p:cNvPr>
          <p:cNvSpPr/>
          <p:nvPr/>
        </p:nvSpPr>
        <p:spPr>
          <a:xfrm>
            <a:off x="3000375" y="969238"/>
            <a:ext cx="5594985" cy="3231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t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Women with symptomatic severe AS</a:t>
            </a:r>
            <a:endParaRPr lang="nl-NL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43D0F-59E4-55DB-153C-2E42574DCE13}"/>
              </a:ext>
            </a:extLst>
          </p:cNvPr>
          <p:cNvSpPr/>
          <p:nvPr/>
        </p:nvSpPr>
        <p:spPr>
          <a:xfrm>
            <a:off x="395536" y="972422"/>
            <a:ext cx="2225318" cy="1963364"/>
          </a:xfrm>
          <a:prstGeom prst="rect">
            <a:avLst/>
          </a:prstGeom>
          <a:gradFill>
            <a:gsLst>
              <a:gs pos="0">
                <a:srgbClr val="898D8D">
                  <a:alpha val="35000"/>
                </a:srgbClr>
              </a:gs>
              <a:gs pos="68000">
                <a:srgbClr val="898D8D">
                  <a:alpha val="0"/>
                </a:srgbClr>
              </a:gs>
            </a:gsLst>
            <a:lin ang="5400000" scaled="1"/>
          </a:gradFill>
        </p:spPr>
        <p:txBody>
          <a:bodyPr vert="horz" wrap="square" lIns="68580" tIns="68580" rIns="68580" bIns="68580" rtlCol="0">
            <a:noAutofit/>
          </a:bodyPr>
          <a:lstStyle/>
          <a:p>
            <a:pPr defTabSz="457189">
              <a:lnSpc>
                <a:spcPct val="110000"/>
              </a:lnSpc>
              <a:spcBef>
                <a:spcPts val="600"/>
              </a:spcBef>
              <a:buClr>
                <a:srgbClr val="C8102E"/>
              </a:buClr>
              <a:buSzPct val="110000"/>
              <a:defRPr/>
            </a:pPr>
            <a:r>
              <a:rPr lang="en-US" sz="1200" b="1" dirty="0">
                <a:solidFill>
                  <a:srgbClr val="505759"/>
                </a:solidFill>
                <a:latin typeface="Arial"/>
              </a:rPr>
              <a:t>Investigator initiated, multicenter, international RCT to evaluate safety and efficacy of TAVI vs. Surgery in women with symptomatic severe AS</a:t>
            </a:r>
          </a:p>
          <a:p>
            <a:pPr defTabSz="457189">
              <a:lnSpc>
                <a:spcPct val="110000"/>
              </a:lnSpc>
              <a:spcBef>
                <a:spcPts val="600"/>
              </a:spcBef>
              <a:buClr>
                <a:srgbClr val="C8102E"/>
              </a:buClr>
              <a:buSzPct val="110000"/>
              <a:defRPr/>
            </a:pPr>
            <a:endParaRPr lang="en-US" sz="1200" b="1" dirty="0">
              <a:solidFill>
                <a:srgbClr val="505759"/>
              </a:solidFill>
              <a:latin typeface="Arial"/>
            </a:endParaRPr>
          </a:p>
          <a:p>
            <a:pPr defTabSz="457189">
              <a:lnSpc>
                <a:spcPct val="110000"/>
              </a:lnSpc>
              <a:spcBef>
                <a:spcPts val="600"/>
              </a:spcBef>
              <a:buClr>
                <a:srgbClr val="C8102E"/>
              </a:buClr>
              <a:buSzPct val="110000"/>
              <a:defRPr/>
            </a:pPr>
            <a:endParaRPr lang="nl-NL" sz="1200" b="1" dirty="0">
              <a:solidFill>
                <a:srgbClr val="505759"/>
              </a:solidFill>
              <a:latin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B27225-2927-5D72-493B-216AE5B758D8}"/>
              </a:ext>
            </a:extLst>
          </p:cNvPr>
          <p:cNvSpPr/>
          <p:nvPr/>
        </p:nvSpPr>
        <p:spPr>
          <a:xfrm>
            <a:off x="4722159" y="1484830"/>
            <a:ext cx="2151417" cy="47465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1:1 Randomization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440 patients</a:t>
            </a:r>
            <a:endParaRPr lang="nl-NL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10F15-3638-43E5-6441-A5831BA4DB05}"/>
              </a:ext>
            </a:extLst>
          </p:cNvPr>
          <p:cNvSpPr/>
          <p:nvPr/>
        </p:nvSpPr>
        <p:spPr>
          <a:xfrm>
            <a:off x="3000376" y="1907909"/>
            <a:ext cx="1721783" cy="6969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TAVI</a:t>
            </a:r>
            <a:endParaRPr lang="cs-CZ" sz="1200" b="1" dirty="0">
              <a:solidFill>
                <a:srgbClr val="FFFFFF"/>
              </a:solidFill>
              <a:latin typeface="Arial"/>
            </a:endParaRPr>
          </a:p>
          <a:p>
            <a:pPr algn="ctr" defTabSz="457178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Sapien 3 / </a:t>
            </a:r>
            <a:r>
              <a:rPr lang="cs-CZ" sz="1200" dirty="0">
                <a:solidFill>
                  <a:srgbClr val="FFFFFF"/>
                </a:solidFill>
                <a:latin typeface="Arial"/>
              </a:rPr>
              <a:t>Sapien 3U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40C5E-FE4B-A967-9771-2C77E7A9DB73}"/>
              </a:ext>
            </a:extLst>
          </p:cNvPr>
          <p:cNvSpPr/>
          <p:nvPr/>
        </p:nvSpPr>
        <p:spPr>
          <a:xfrm>
            <a:off x="6873577" y="1907909"/>
            <a:ext cx="1721783" cy="6969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580" rIns="72000" bIns="68580" rtlCol="0" anchor="ctr"/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Surgery</a:t>
            </a:r>
          </a:p>
          <a:p>
            <a:pPr algn="ctr" defTabSz="457178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Any commercially available </a:t>
            </a:r>
            <a:r>
              <a:rPr lang="cs-CZ" sz="1200" dirty="0">
                <a:solidFill>
                  <a:srgbClr val="FFFFFF"/>
                </a:solidFill>
                <a:latin typeface="Arial"/>
              </a:rPr>
              <a:t>surgical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valve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B9E4C-4BF0-75CF-F70C-96B924C55EBC}"/>
              </a:ext>
            </a:extLst>
          </p:cNvPr>
          <p:cNvSpPr/>
          <p:nvPr/>
        </p:nvSpPr>
        <p:spPr>
          <a:xfrm>
            <a:off x="3000375" y="2935786"/>
            <a:ext cx="5594985" cy="6924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ctr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PRIMARY ENDPOINT</a:t>
            </a:r>
            <a:br>
              <a:rPr lang="en-US" sz="1200" dirty="0">
                <a:solidFill>
                  <a:srgbClr val="FFFFFF"/>
                </a:solidFill>
                <a:latin typeface="Arial"/>
              </a:rPr>
            </a:br>
            <a:r>
              <a:rPr lang="en-US" sz="120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US" sz="1200" b="1" dirty="0">
                <a:solidFill>
                  <a:schemeClr val="bg1"/>
                </a:solidFill>
                <a:latin typeface="Arial"/>
              </a:rPr>
              <a:t>omposite endpoint at 1 year post procedure:</a:t>
            </a:r>
            <a:br>
              <a:rPr lang="en-US" sz="1200" b="1" dirty="0">
                <a:solidFill>
                  <a:schemeClr val="bg1"/>
                </a:solidFill>
                <a:latin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</a:rPr>
              <a:t>all cause MORTALITY, all STROKE and REHOSPITALIZATION</a:t>
            </a:r>
            <a:endParaRPr lang="nl-NL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BE89A-CC43-2176-1EB8-1164B5574A74}"/>
              </a:ext>
            </a:extLst>
          </p:cNvPr>
          <p:cNvSpPr/>
          <p:nvPr/>
        </p:nvSpPr>
        <p:spPr>
          <a:xfrm>
            <a:off x="3000375" y="3947669"/>
            <a:ext cx="5594985" cy="5078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ctr">
            <a:spAutoFit/>
          </a:bodyPr>
          <a:lstStyle/>
          <a:p>
            <a:pPr algn="ctr" defTabSz="457178">
              <a:defRPr/>
            </a:pPr>
            <a:r>
              <a:rPr lang="cs-CZ" sz="1200" b="1" dirty="0">
                <a:solidFill>
                  <a:srgbClr val="FFFFFF"/>
                </a:solidFill>
                <a:latin typeface="Arial"/>
              </a:rPr>
              <a:t>STUDY VISITS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dirty="0">
                <a:solidFill>
                  <a:srgbClr val="FFFFFF"/>
                </a:solidFill>
                <a:latin typeface="Arial"/>
              </a:rPr>
              <a:t>Screening, procedure, post-procedure, discharge, 30 days, and 1 year </a:t>
            </a:r>
            <a:endParaRPr lang="nl-NL" sz="1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47D87-6720-5CD3-A9B5-9C1E5D889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79BFF3A9-A7FD-1B92-30DC-1403CD5B03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5536" y="2935787"/>
            <a:ext cx="2225318" cy="1519713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criteria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Bicuspid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aortic valve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Non-calcified aortic valve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Complex coronary artery disease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Other anatomical features increasing the risk of complications with TAVI or surgery</a:t>
            </a:r>
            <a:endParaRPr lang="cs-CZ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8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13E0-9128-6126-2E07-FC717324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calculation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6FB4-3BF8-A1FC-B2A9-8B3423BC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40696"/>
            <a:ext cx="7992416" cy="391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Assumed </a:t>
            </a:r>
            <a:r>
              <a:rPr lang="en-US" sz="1800" dirty="0"/>
              <a:t>event rates </a:t>
            </a:r>
            <a:r>
              <a:rPr lang="en-US" sz="1800" b="0" dirty="0"/>
              <a:t>for the primary endpoint: </a:t>
            </a:r>
            <a:r>
              <a:rPr lang="en-US" sz="1600" b="0" dirty="0"/>
              <a:t>16% for Surgery vs. 8% for TAVI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Sample size of </a:t>
            </a:r>
            <a:r>
              <a:rPr lang="en-US" sz="1800" dirty="0"/>
              <a:t>132</a:t>
            </a:r>
            <a:r>
              <a:rPr lang="en-US" sz="1800" b="0" dirty="0"/>
              <a:t> patients provides 80% power to demonstrate </a:t>
            </a:r>
            <a:r>
              <a:rPr lang="en-US" sz="1800" dirty="0"/>
              <a:t>non-inferiority</a:t>
            </a:r>
            <a:r>
              <a:rPr lang="en-US" sz="1800" b="0" dirty="0"/>
              <a:t> with a margin of 6.0% and a one-sided alpha of 0.05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Sample size of </a:t>
            </a:r>
            <a:r>
              <a:rPr lang="en-US" sz="1800" dirty="0"/>
              <a:t>402</a:t>
            </a:r>
            <a:r>
              <a:rPr lang="en-US" sz="1800" b="0" dirty="0"/>
              <a:t> patients provides 70% power to demonstrate </a:t>
            </a:r>
            <a:r>
              <a:rPr lang="en-US" sz="1800" dirty="0"/>
              <a:t>superiority</a:t>
            </a:r>
            <a:r>
              <a:rPr lang="en-US" sz="1800" b="0" dirty="0"/>
              <a:t> with a  two-sided alpha 0.05 </a:t>
            </a:r>
            <a:r>
              <a:rPr lang="en-US" sz="1800" b="0" dirty="0">
                <a:latin typeface="Arial" charset="0"/>
                <a:ea typeface="ヒラギノ角ゴ Pro W3"/>
                <a:cs typeface="Arial" charset="0"/>
              </a:rPr>
              <a:t>(increased to 440 patients for  loss to follow-up, withdrawals and other contingencies)</a:t>
            </a:r>
            <a:endParaRPr lang="en-US" sz="1600" b="0" dirty="0">
              <a:latin typeface="Arial" charset="0"/>
              <a:ea typeface="ヒラギノ角ゴ Pro W3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C8237-16CB-689C-F21A-869EE547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DBA5-9B29-D20C-C663-6D3E79EE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FCED-4F14-3E5F-CAA1-83CF22B8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43" y="1230300"/>
            <a:ext cx="7886700" cy="39132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800" dirty="0"/>
              <a:t>Non-inferiority Testing for Primary Endpoint</a:t>
            </a:r>
          </a:p>
          <a:p>
            <a:pPr marL="552450" lvl="1" indent="-28575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Upper bound of the 95% CI for the risk difference (TAVR-surgery) less than the pre-specified non-inferiority margin of 6%</a:t>
            </a:r>
          </a:p>
          <a:p>
            <a:pPr marL="268287" lvl="1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1800" dirty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ea typeface="ヒラギノ角ゴ Pro W3"/>
                <a:cs typeface="Arial" charset="0"/>
              </a:rPr>
              <a:t>Superiority Testing for Primary Endpoint</a:t>
            </a:r>
          </a:p>
          <a:p>
            <a:pPr marL="552450" lvl="1" indent="-28575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ea typeface="ヒラギノ角ゴ Pro W3"/>
                <a:cs typeface="Arial" charset="0"/>
              </a:rPr>
              <a:t>If non-inferiority hypothesis met, superiority testing performed using a 2-sided alpha 0.05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335A2-EAC0-3A42-4568-D27B2707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9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23F42-4C6E-7FFC-16B8-81FFCBBF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Enrollment</a:t>
            </a:r>
            <a:endParaRPr lang="nl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32134E-1F70-A2AA-CD42-D0DD57390806}"/>
              </a:ext>
            </a:extLst>
          </p:cNvPr>
          <p:cNvSpPr/>
          <p:nvPr/>
        </p:nvSpPr>
        <p:spPr>
          <a:xfrm>
            <a:off x="1024946" y="1281985"/>
            <a:ext cx="4392488" cy="72008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Patients </a:t>
            </a:r>
            <a:r>
              <a:rPr lang="en-US" b="1" dirty="0"/>
              <a:t>screened</a:t>
            </a:r>
            <a:r>
              <a:rPr lang="en-US" dirty="0"/>
              <a:t> between November 2019 and March 2023 (N=490)</a:t>
            </a:r>
            <a:endParaRPr lang="nl-N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9B7D1B-4CC9-A550-EEE9-0F0C9766EF5E}"/>
              </a:ext>
            </a:extLst>
          </p:cNvPr>
          <p:cNvSpPr/>
          <p:nvPr/>
        </p:nvSpPr>
        <p:spPr>
          <a:xfrm>
            <a:off x="1024946" y="2503566"/>
            <a:ext cx="4392488" cy="72008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Eligible for </a:t>
            </a:r>
            <a:r>
              <a:rPr lang="en-US" b="1" dirty="0"/>
              <a:t>Enrollment</a:t>
            </a:r>
            <a:r>
              <a:rPr lang="en-US" dirty="0"/>
              <a:t> and </a:t>
            </a:r>
            <a:r>
              <a:rPr lang="en-US" b="1" dirty="0"/>
              <a:t>Randomization</a:t>
            </a:r>
            <a:r>
              <a:rPr lang="en-US" dirty="0"/>
              <a:t> (N=443)</a:t>
            </a:r>
            <a:endParaRPr lang="nl-N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EB49E-5F8E-9F2B-3149-8359E93DDD8D}"/>
              </a:ext>
            </a:extLst>
          </p:cNvPr>
          <p:cNvSpPr/>
          <p:nvPr/>
        </p:nvSpPr>
        <p:spPr>
          <a:xfrm>
            <a:off x="1024946" y="3614891"/>
            <a:ext cx="1437185" cy="720080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TAVI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N=221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392B08-5C76-808C-0AF2-07DCF3A666FD}"/>
              </a:ext>
            </a:extLst>
          </p:cNvPr>
          <p:cNvSpPr/>
          <p:nvPr/>
        </p:nvSpPr>
        <p:spPr>
          <a:xfrm>
            <a:off x="3980249" y="3614891"/>
            <a:ext cx="1437185" cy="72008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Surgery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N=222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6A42F1-FD2E-FEB6-7790-599E6B2BD484}"/>
              </a:ext>
            </a:extLst>
          </p:cNvPr>
          <p:cNvSpPr/>
          <p:nvPr/>
        </p:nvSpPr>
        <p:spPr>
          <a:xfrm>
            <a:off x="6084168" y="1779662"/>
            <a:ext cx="1800200" cy="89592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Excluded</a:t>
            </a:r>
            <a:r>
              <a:rPr lang="en-US" sz="1200" dirty="0"/>
              <a:t> from randomization N=47</a:t>
            </a:r>
            <a:endParaRPr lang="nl-NL" sz="1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0FB6BE-94A9-7BF4-7E0B-2C22EED40182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3221190" y="2002065"/>
            <a:ext cx="0" cy="50150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179557-A3A7-32DD-816D-EE24C6BE178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743538" y="3223646"/>
            <a:ext cx="1" cy="39124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AD62BB-AB32-F8C9-DF3E-6893A874D739}"/>
              </a:ext>
            </a:extLst>
          </p:cNvPr>
          <p:cNvCxnSpPr>
            <a:cxnSpLocks/>
          </p:cNvCxnSpPr>
          <p:nvPr/>
        </p:nvCxnSpPr>
        <p:spPr>
          <a:xfrm>
            <a:off x="4698840" y="3223645"/>
            <a:ext cx="1" cy="39124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6E0EDE-D03B-D8D8-290B-2A3BD5F70AE8}"/>
              </a:ext>
            </a:extLst>
          </p:cNvPr>
          <p:cNvCxnSpPr>
            <a:cxnSpLocks/>
          </p:cNvCxnSpPr>
          <p:nvPr/>
        </p:nvCxnSpPr>
        <p:spPr>
          <a:xfrm>
            <a:off x="3221190" y="2227622"/>
            <a:ext cx="2862978" cy="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02124DD-118D-0C1A-6AC9-93A92829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23F42-4C6E-7FFC-16B8-81FFCBBF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Allocation</a:t>
            </a:r>
            <a:endParaRPr lang="nl-N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EB49E-5F8E-9F2B-3149-8359E93DDD8D}"/>
              </a:ext>
            </a:extLst>
          </p:cNvPr>
          <p:cNvSpPr/>
          <p:nvPr/>
        </p:nvSpPr>
        <p:spPr>
          <a:xfrm>
            <a:off x="2699792" y="965012"/>
            <a:ext cx="1746852" cy="720080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TAVI (ITT)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N=221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392B08-5C76-808C-0AF2-07DCF3A666FD}"/>
              </a:ext>
            </a:extLst>
          </p:cNvPr>
          <p:cNvSpPr/>
          <p:nvPr/>
        </p:nvSpPr>
        <p:spPr>
          <a:xfrm>
            <a:off x="4644008" y="965012"/>
            <a:ext cx="1758316" cy="72008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Surgery (ITT)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N=222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179557-A3A7-32DD-816D-EE24C6BE1783}"/>
              </a:ext>
            </a:extLst>
          </p:cNvPr>
          <p:cNvCxnSpPr>
            <a:cxnSpLocks/>
          </p:cNvCxnSpPr>
          <p:nvPr/>
        </p:nvCxnSpPr>
        <p:spPr>
          <a:xfrm>
            <a:off x="3567483" y="1685092"/>
            <a:ext cx="1" cy="189477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AD62BB-AB32-F8C9-DF3E-6893A874D739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>
            <a:off x="5523166" y="1685092"/>
            <a:ext cx="2" cy="189477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C34CF4-5B1D-59E7-1376-3BD80B5FD758}"/>
              </a:ext>
            </a:extLst>
          </p:cNvPr>
          <p:cNvSpPr/>
          <p:nvPr/>
        </p:nvSpPr>
        <p:spPr>
          <a:xfrm>
            <a:off x="2699793" y="3579862"/>
            <a:ext cx="1746848" cy="1002228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Procedure initiated (AT)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N=215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7CD4E8-9AC1-340F-AA85-21A8074D06DE}"/>
              </a:ext>
            </a:extLst>
          </p:cNvPr>
          <p:cNvSpPr/>
          <p:nvPr/>
        </p:nvSpPr>
        <p:spPr>
          <a:xfrm>
            <a:off x="4644011" y="3579862"/>
            <a:ext cx="1758313" cy="100222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Procedure initiated (AT)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N=205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8FB661-DC48-B043-AC0F-5F15AD4E3966}"/>
              </a:ext>
            </a:extLst>
          </p:cNvPr>
          <p:cNvSpPr/>
          <p:nvPr/>
        </p:nvSpPr>
        <p:spPr>
          <a:xfrm>
            <a:off x="367800" y="1803888"/>
            <a:ext cx="2476008" cy="16777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Excluded</a:t>
            </a:r>
            <a:r>
              <a:rPr lang="en-US" sz="1200" dirty="0"/>
              <a:t> before treatment N=6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Exclusion criterion detected after randomization  N=2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Consent withdrawn N=1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Patient refused intervention and switched to Surgery N=1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Non-study valve implanted N=2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B5CBC1-279E-3A4E-D4BE-7534ED234ACD}"/>
              </a:ext>
            </a:extLst>
          </p:cNvPr>
          <p:cNvSpPr/>
          <p:nvPr/>
        </p:nvSpPr>
        <p:spPr>
          <a:xfrm>
            <a:off x="6300192" y="1803974"/>
            <a:ext cx="2476008" cy="16777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Excluded</a:t>
            </a:r>
            <a:r>
              <a:rPr lang="en-US" sz="1200" dirty="0"/>
              <a:t> before treatment N=17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Exclusion criterion detected after randomization  N=1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Consent withdrawn N=3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Patient refused intervention and switched to TAVI N=4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Physician decided for TAVI N=8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Other N=1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260D40-2DF5-37F7-4821-FE3CC5EBEB12}"/>
              </a:ext>
            </a:extLst>
          </p:cNvPr>
          <p:cNvCxnSpPr>
            <a:cxnSpLocks/>
          </p:cNvCxnSpPr>
          <p:nvPr/>
        </p:nvCxnSpPr>
        <p:spPr>
          <a:xfrm>
            <a:off x="5523166" y="2643758"/>
            <a:ext cx="777026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D260CE-91B9-383F-1232-AAD0357DE229}"/>
              </a:ext>
            </a:extLst>
          </p:cNvPr>
          <p:cNvCxnSpPr>
            <a:cxnSpLocks/>
          </p:cNvCxnSpPr>
          <p:nvPr/>
        </p:nvCxnSpPr>
        <p:spPr>
          <a:xfrm flipH="1">
            <a:off x="2843808" y="2643758"/>
            <a:ext cx="723675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CA621B8-3978-9D21-C921-27855F96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FB069F-B9B3-6424-6047-3FF3E033B25C}"/>
              </a:ext>
            </a:extLst>
          </p:cNvPr>
          <p:cNvSpPr txBox="1"/>
          <p:nvPr/>
        </p:nvSpPr>
        <p:spPr>
          <a:xfrm>
            <a:off x="7164288" y="4377408"/>
            <a:ext cx="161191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chemeClr val="tx1"/>
                </a:solidFill>
              </a:rPr>
              <a:t>ITT: Intention To Treat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1" dirty="0"/>
              <a:t>AT: As Treated</a:t>
            </a:r>
            <a:endParaRPr lang="nl-NL" sz="1200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2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23F42-4C6E-7FFC-16B8-81FFCBBF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Follow up</a:t>
            </a:r>
            <a:endParaRPr lang="nl-N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179557-A3A7-32DD-816D-EE24C6BE1783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3573217" y="2067694"/>
            <a:ext cx="0" cy="3659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C34CF4-5B1D-59E7-1376-3BD80B5FD758}"/>
              </a:ext>
            </a:extLst>
          </p:cNvPr>
          <p:cNvSpPr/>
          <p:nvPr/>
        </p:nvSpPr>
        <p:spPr>
          <a:xfrm>
            <a:off x="2699793" y="1065466"/>
            <a:ext cx="1746848" cy="1002228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TAVI initiated (AT)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N=215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7CD4E8-9AC1-340F-AA85-21A8074D06DE}"/>
              </a:ext>
            </a:extLst>
          </p:cNvPr>
          <p:cNvSpPr/>
          <p:nvPr/>
        </p:nvSpPr>
        <p:spPr>
          <a:xfrm>
            <a:off x="4644011" y="1059582"/>
            <a:ext cx="1758313" cy="100222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Surgery initiated (AT)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N=205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AAC8B1-39F4-E225-7024-CCAA114B37AE}"/>
              </a:ext>
            </a:extLst>
          </p:cNvPr>
          <p:cNvSpPr/>
          <p:nvPr/>
        </p:nvSpPr>
        <p:spPr>
          <a:xfrm>
            <a:off x="2699793" y="2433618"/>
            <a:ext cx="1746848" cy="714196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30 Day FU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212/215 (98.6%)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8EC546-D89E-F1F0-FFF7-7D60AFB43D17}"/>
              </a:ext>
            </a:extLst>
          </p:cNvPr>
          <p:cNvSpPr/>
          <p:nvPr/>
        </p:nvSpPr>
        <p:spPr>
          <a:xfrm>
            <a:off x="2699460" y="3513738"/>
            <a:ext cx="1746848" cy="714196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 year FU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210/215 (97.7%)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8A3DC9-AA11-64DF-2B4A-DB2EB3F52B00}"/>
              </a:ext>
            </a:extLst>
          </p:cNvPr>
          <p:cNvSpPr/>
          <p:nvPr/>
        </p:nvSpPr>
        <p:spPr>
          <a:xfrm>
            <a:off x="4649743" y="2433618"/>
            <a:ext cx="1746848" cy="714196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30 Day FU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200/205 (97.6%)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09D03-0485-0218-A548-56229197D963}"/>
              </a:ext>
            </a:extLst>
          </p:cNvPr>
          <p:cNvSpPr/>
          <p:nvPr/>
        </p:nvSpPr>
        <p:spPr>
          <a:xfrm>
            <a:off x="4649743" y="3513738"/>
            <a:ext cx="1746848" cy="714196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 year FU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198/205 (96.8%)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DF8316-C062-6267-B01D-DB294C4E879E}"/>
              </a:ext>
            </a:extLst>
          </p:cNvPr>
          <p:cNvCxnSpPr>
            <a:cxnSpLocks/>
          </p:cNvCxnSpPr>
          <p:nvPr/>
        </p:nvCxnSpPr>
        <p:spPr>
          <a:xfrm>
            <a:off x="3573217" y="3147814"/>
            <a:ext cx="0" cy="3659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E82A8F-8DEA-330D-A597-6E6B9124463C}"/>
              </a:ext>
            </a:extLst>
          </p:cNvPr>
          <p:cNvCxnSpPr>
            <a:cxnSpLocks/>
          </p:cNvCxnSpPr>
          <p:nvPr/>
        </p:nvCxnSpPr>
        <p:spPr>
          <a:xfrm>
            <a:off x="5508104" y="2067694"/>
            <a:ext cx="0" cy="3659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AB475B-D7AD-3616-7C10-EBDFE1FA9313}"/>
              </a:ext>
            </a:extLst>
          </p:cNvPr>
          <p:cNvCxnSpPr>
            <a:cxnSpLocks/>
          </p:cNvCxnSpPr>
          <p:nvPr/>
        </p:nvCxnSpPr>
        <p:spPr>
          <a:xfrm>
            <a:off x="5508104" y="3147814"/>
            <a:ext cx="0" cy="3659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97BC535-D0B2-F837-2B2B-0404FFA965B0}"/>
              </a:ext>
            </a:extLst>
          </p:cNvPr>
          <p:cNvSpPr/>
          <p:nvPr/>
        </p:nvSpPr>
        <p:spPr>
          <a:xfrm>
            <a:off x="467544" y="1654378"/>
            <a:ext cx="1881538" cy="1192556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3 conversions to Surgery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Valve Implant population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N=212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3C8454-9E1C-0D5F-8697-A9C4E0884B9F}"/>
              </a:ext>
            </a:extLst>
          </p:cNvPr>
          <p:cNvCxnSpPr>
            <a:cxnSpLocks/>
          </p:cNvCxnSpPr>
          <p:nvPr/>
        </p:nvCxnSpPr>
        <p:spPr>
          <a:xfrm flipH="1">
            <a:off x="2323007" y="2250656"/>
            <a:ext cx="1249877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6270A6-4A47-977C-7E48-07E719AE4B29}"/>
              </a:ext>
            </a:extLst>
          </p:cNvPr>
          <p:cNvSpPr/>
          <p:nvPr/>
        </p:nvSpPr>
        <p:spPr>
          <a:xfrm>
            <a:off x="6768847" y="1659871"/>
            <a:ext cx="1881535" cy="118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 conversions to TAVI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Valve Implant population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N=203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DDCDEC-2502-89BA-A9B7-58DB03DF4F4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508104" y="2250656"/>
            <a:ext cx="1260743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57362318-7513-52C5-60C8-C4E8C95BE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5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03D21-0985-2392-6B29-584BD24A5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Baseline Patient Characteristics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A7AB3-706C-D9D8-1A01-819C65F4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1374A9A-5FD4-D5F0-16F6-891106F5A3CE}"/>
              </a:ext>
            </a:extLst>
          </p:cNvPr>
          <p:cNvGraphicFramePr>
            <a:graphicFrameLocks/>
          </p:cNvGraphicFramePr>
          <p:nvPr/>
        </p:nvGraphicFramePr>
        <p:xfrm>
          <a:off x="423333" y="771550"/>
          <a:ext cx="648072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6368497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7335338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61597867"/>
                    </a:ext>
                  </a:extLst>
                </a:gridCol>
              </a:tblGrid>
              <a:tr h="2964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4154616907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— years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73.1 ± 4.5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73.3 ± 5.2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9097836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 (non-white)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2474783379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Body Mass Index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29.2 ± 5.8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29.8 ± 5.8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354650841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 of Thoracic Surgeons risk score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nl-NL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± 1.1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 ± 1.3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3009474038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EuroSCORE II risk score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de-DE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 ± 0.8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 ± 1.1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47498289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York Heart Association class III or IV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361289780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 disease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19.1%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56941669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 stroke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2845856553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Carotid artery stenosis &gt;50%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210390384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Peripheral arterial disease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2122494889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Creatinine &gt;2 mg/dl </a:t>
                      </a: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(177</a:t>
                      </a:r>
                      <a:r>
                        <a:rPr lang="en-GB" sz="14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mol/L)</a:t>
                      </a:r>
                      <a:r>
                        <a:rPr lang="en-GB" sz="1400" b="0" kern="100" spc="-3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2147713215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27.3%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111871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184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303D21-0985-2392-6B29-584BD24A5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Baseline Patient Characteristics</a:t>
            </a:r>
            <a:endParaRPr lang="nl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BA3F34-3EA9-2F58-706E-01DAA70CD44A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95536" y="771550"/>
          <a:ext cx="6480721" cy="367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40173962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34199089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3713835416"/>
                    </a:ext>
                  </a:extLst>
                </a:gridCol>
              </a:tblGrid>
              <a:tr h="244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552496789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Atrial fibrillation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943416849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Permanent pacemaker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298208121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Left bundle-branch block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349192992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 bundle-branch block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438125907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Overall frailty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450406675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Pulmonary hypertension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1983679841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Aortic-valve area — cm</a:t>
                      </a:r>
                      <a:r>
                        <a:rPr lang="en-GB" sz="1400" b="0" kern="1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 ± 0.2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 ± 0.2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3608347005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Aortic-valve gradient (mean) — mm Hg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47.8 ± 13.7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47.5 ± 13.8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235715945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Left ventricular ejection fraction — %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66.9 ± 9.7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68.5 ± 8.0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1161442616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 or severe valve regurgitation 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4083777021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Aortic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4133801583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Mitral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1575127872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Systolic annular area on CT — mm</a:t>
                      </a:r>
                      <a:r>
                        <a:rPr lang="en-GB" sz="1400" b="0" kern="1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l-NL" sz="1400" b="0" kern="1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403.7 ± 63.1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392.8 ± 55.3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1910814384"/>
                  </a:ext>
                </a:extLst>
              </a:tr>
              <a:tr h="2457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annulus: annular area &lt; 430 mm</a:t>
                      </a:r>
                      <a:r>
                        <a:rPr lang="en-GB" sz="1400" b="0" kern="1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 </a:t>
                      </a:r>
                      <a:endParaRPr lang="nl-NL" sz="1400" b="0" kern="1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70.4 </a:t>
                      </a: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75.5%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16366682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98F60D9-2047-EE8E-902C-E65C8109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2C15C5-0C79-416F-3BC3-CE1DBE07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Procedural Findings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924A3D-A6D7-797C-01D5-76CA7F69F175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36700" y="1387390"/>
          <a:ext cx="39306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56">
                  <a:extLst>
                    <a:ext uri="{9D8B030D-6E8A-4147-A177-3AD203B41FA5}">
                      <a16:colId xmlns:a16="http://schemas.microsoft.com/office/drawing/2014/main" val="2953522009"/>
                    </a:ext>
                  </a:extLst>
                </a:gridCol>
                <a:gridCol w="991494">
                  <a:extLst>
                    <a:ext uri="{9D8B030D-6E8A-4147-A177-3AD203B41FA5}">
                      <a16:colId xmlns:a16="http://schemas.microsoft.com/office/drawing/2014/main" val="3619852855"/>
                    </a:ext>
                  </a:extLst>
                </a:gridCol>
              </a:tblGrid>
              <a:tr h="204976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2712837"/>
                  </a:ext>
                </a:extLst>
              </a:tr>
              <a:tr h="403320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Valve type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SAPIEN 3 / SAPIEN 3 ULTRA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 / 57%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6363593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C47558F-A7CE-8F89-6E19-8F44E63F0895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627243" y="1376213"/>
          <a:ext cx="4180057" cy="129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093">
                  <a:extLst>
                    <a:ext uri="{9D8B030D-6E8A-4147-A177-3AD203B41FA5}">
                      <a16:colId xmlns:a16="http://schemas.microsoft.com/office/drawing/2014/main" val="2748248703"/>
                    </a:ext>
                  </a:extLst>
                </a:gridCol>
                <a:gridCol w="1210964">
                  <a:extLst>
                    <a:ext uri="{9D8B030D-6E8A-4147-A177-3AD203B41FA5}">
                      <a16:colId xmlns:a16="http://schemas.microsoft.com/office/drawing/2014/main" val="1986231269"/>
                    </a:ext>
                  </a:extLst>
                </a:gridCol>
              </a:tblGrid>
              <a:tr h="224977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2804314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type: </a:t>
                      </a:r>
                      <a:b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Edwards Magna Ease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Intuity</a:t>
                      </a: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Livanova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Perceval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59.7% / 12.2%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15.5%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0408565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approach:</a:t>
                      </a:r>
                      <a:r>
                        <a:rPr lang="en-US" sz="14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679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Full / Mini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sternotomy</a:t>
                      </a:r>
                      <a:endParaRPr lang="nl-NL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66.3%</a:t>
                      </a:r>
                      <a:r>
                        <a:rPr lang="nl-NL" sz="14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27.3%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9180429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33068" y="2876893"/>
          <a:ext cx="3930650" cy="92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788">
                  <a:extLst>
                    <a:ext uri="{9D8B030D-6E8A-4147-A177-3AD203B41FA5}">
                      <a16:colId xmlns:a16="http://schemas.microsoft.com/office/drawing/2014/main" val="3984912892"/>
                    </a:ext>
                  </a:extLst>
                </a:gridCol>
                <a:gridCol w="987862">
                  <a:extLst>
                    <a:ext uri="{9D8B030D-6E8A-4147-A177-3AD203B41FA5}">
                      <a16:colId xmlns:a16="http://schemas.microsoft.com/office/drawing/2014/main" val="1835108067"/>
                    </a:ext>
                  </a:extLst>
                </a:gridCol>
              </a:tblGrid>
              <a:tr h="28231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Concomitant procedures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en-US" sz="1400" b="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b="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200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Percutaneous Coronary Intervention 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Pacemaker implantation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nl-NL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4547305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27243" y="2881486"/>
          <a:ext cx="4180057" cy="177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741">
                  <a:extLst>
                    <a:ext uri="{9D8B030D-6E8A-4147-A177-3AD203B41FA5}">
                      <a16:colId xmlns:a16="http://schemas.microsoft.com/office/drawing/2014/main" val="1539184446"/>
                    </a:ext>
                  </a:extLst>
                </a:gridCol>
                <a:gridCol w="1138316">
                  <a:extLst>
                    <a:ext uri="{9D8B030D-6E8A-4147-A177-3AD203B41FA5}">
                      <a16:colId xmlns:a16="http://schemas.microsoft.com/office/drawing/2014/main" val="4120460196"/>
                    </a:ext>
                  </a:extLst>
                </a:gridCol>
              </a:tblGrid>
              <a:tr h="28231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Concomitant procedures</a:t>
                      </a:r>
                      <a:r>
                        <a:rPr lang="en-GB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9421566"/>
                  </a:ext>
                </a:extLst>
              </a:tr>
              <a:tr h="340667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CABG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 annulus enlargement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for AF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Ascending Aorta replacement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Mitral valve intervention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Tricuspid valve intervention</a:t>
                      </a:r>
                    </a:p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6.8%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851189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822C15C5-0C79-416F-3BC3-CE1DBE07B978}"/>
              </a:ext>
            </a:extLst>
          </p:cNvPr>
          <p:cNvSpPr txBox="1">
            <a:spLocks/>
          </p:cNvSpPr>
          <p:nvPr/>
        </p:nvSpPr>
        <p:spPr bwMode="gray">
          <a:xfrm>
            <a:off x="1835696" y="915487"/>
            <a:ext cx="1080120" cy="36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NL" sz="2000" dirty="0">
                <a:solidFill>
                  <a:srgbClr val="0070C0"/>
                </a:solidFill>
                <a:latin typeface="+mn-lt"/>
              </a:rPr>
              <a:t>TAVI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22C15C5-0C79-416F-3BC3-CE1DBE07B978}"/>
              </a:ext>
            </a:extLst>
          </p:cNvPr>
          <p:cNvSpPr txBox="1">
            <a:spLocks/>
          </p:cNvSpPr>
          <p:nvPr/>
        </p:nvSpPr>
        <p:spPr bwMode="gray">
          <a:xfrm>
            <a:off x="6084168" y="888039"/>
            <a:ext cx="1152128" cy="48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NL" sz="2000" dirty="0">
                <a:solidFill>
                  <a:srgbClr val="C00000"/>
                </a:solidFill>
                <a:latin typeface="+mn-lt"/>
              </a:rPr>
              <a:t>Surgery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BE364-DABB-A317-09B3-B1A7984C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3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002B-21F3-F176-B3E5-4F0A0B63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size distribution</a:t>
            </a:r>
            <a:endParaRPr lang="nl-NL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1389A0-A611-CF55-7F18-CEDB31212DD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49275" y="1189038"/>
          <a:ext cx="393065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C81E8D1-432D-3E56-1C58-26FFC257A23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0" y="1095213"/>
          <a:ext cx="4444429" cy="375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C70AC6-54C7-FA91-B407-D17CBD496D94}"/>
              </a:ext>
            </a:extLst>
          </p:cNvPr>
          <p:cNvSpPr txBox="1"/>
          <p:nvPr/>
        </p:nvSpPr>
        <p:spPr>
          <a:xfrm>
            <a:off x="7616808" y="422793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No 29 mm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9B144B-CE06-B84B-5896-1ADD804BF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2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2C15C5-0C79-416F-3BC3-CE1DBE07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Procedural Complications and Outcomes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924A3D-A6D7-797C-01D5-76CA7F69F175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95536" y="924796"/>
          <a:ext cx="5976665" cy="190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828">
                  <a:extLst>
                    <a:ext uri="{9D8B030D-6E8A-4147-A177-3AD203B41FA5}">
                      <a16:colId xmlns:a16="http://schemas.microsoft.com/office/drawing/2014/main" val="2953522009"/>
                    </a:ext>
                  </a:extLst>
                </a:gridCol>
                <a:gridCol w="1042442">
                  <a:extLst>
                    <a:ext uri="{9D8B030D-6E8A-4147-A177-3AD203B41FA5}">
                      <a16:colId xmlns:a16="http://schemas.microsoft.com/office/drawing/2014/main" val="3619852855"/>
                    </a:ext>
                  </a:extLst>
                </a:gridCol>
                <a:gridCol w="972946">
                  <a:extLst>
                    <a:ext uri="{9D8B030D-6E8A-4147-A177-3AD203B41FA5}">
                      <a16:colId xmlns:a16="http://schemas.microsoft.com/office/drawing/2014/main" val="670207620"/>
                    </a:ext>
                  </a:extLst>
                </a:gridCol>
                <a:gridCol w="903449">
                  <a:extLst>
                    <a:ext uri="{9D8B030D-6E8A-4147-A177-3AD203B41FA5}">
                      <a16:colId xmlns:a16="http://schemas.microsoft.com/office/drawing/2014/main" val="366783622"/>
                    </a:ext>
                  </a:extLst>
                </a:gridCol>
              </a:tblGrid>
              <a:tr h="389457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Complication / Outcome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</a:t>
                      </a: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(N=215)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</a:t>
                      </a: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(N=205)</a:t>
                      </a:r>
                      <a:endParaRPr lang="nl-NL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nl-NL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2712837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400" b="0" strike="noStrike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In-hospital</a:t>
                      </a:r>
                      <a:r>
                        <a:rPr lang="nl-NL" sz="1400" b="0" strike="noStrike" kern="1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death 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%</a:t>
                      </a:r>
                      <a:endParaRPr lang="nl-NL" sz="1400" b="0" strike="noStrike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cs-CZ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8521311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strike="noStrike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Valve embolization - %</a:t>
                      </a:r>
                      <a:endParaRPr lang="nl-NL" sz="1400" b="0" strike="noStrike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728131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Annulus rupture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9595362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 dissection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719887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Coronary</a:t>
                      </a:r>
                      <a:r>
                        <a:rPr lang="nl-NL" sz="1400" b="0" kern="1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obstruction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nl-NL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79806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2516A9F-3720-9C1F-E737-E730AE83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23F42-4C6E-7FFC-16B8-81FFCBBF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Enrollment</a:t>
            </a:r>
            <a:endParaRPr lang="nl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32134E-1F70-A2AA-CD42-D0DD57390806}"/>
              </a:ext>
            </a:extLst>
          </p:cNvPr>
          <p:cNvSpPr/>
          <p:nvPr/>
        </p:nvSpPr>
        <p:spPr>
          <a:xfrm>
            <a:off x="946233" y="861604"/>
            <a:ext cx="1656184" cy="648861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Patients </a:t>
            </a:r>
            <a:r>
              <a:rPr lang="en-US" sz="1200" b="1" dirty="0"/>
              <a:t>screened</a:t>
            </a:r>
            <a:br>
              <a:rPr lang="en-US" sz="1200" b="1" dirty="0"/>
            </a:br>
            <a:r>
              <a:rPr lang="en-US" sz="1200" dirty="0"/>
              <a:t>Nov 2019 - Mar 2023 (N=490)</a:t>
            </a:r>
            <a:endParaRPr lang="nl-NL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9B7D1B-4CC9-A550-EEE9-0F0C9766EF5E}"/>
              </a:ext>
            </a:extLst>
          </p:cNvPr>
          <p:cNvSpPr/>
          <p:nvPr/>
        </p:nvSpPr>
        <p:spPr>
          <a:xfrm>
            <a:off x="3360928" y="852449"/>
            <a:ext cx="2424109" cy="648861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Eligible for </a:t>
            </a:r>
            <a:r>
              <a:rPr lang="en-US" sz="1200" b="1" dirty="0"/>
              <a:t>Enrollment</a:t>
            </a:r>
            <a:r>
              <a:rPr lang="en-US" sz="1200" dirty="0"/>
              <a:t> and </a:t>
            </a:r>
            <a:r>
              <a:rPr lang="en-US" sz="1200" b="1" dirty="0"/>
              <a:t>Randomization</a:t>
            </a:r>
            <a:r>
              <a:rPr lang="en-US" sz="1200" dirty="0"/>
              <a:t> (N=443)</a:t>
            </a:r>
            <a:endParaRPr lang="nl-NL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EB49E-5F8E-9F2B-3149-8359E93DDD8D}"/>
              </a:ext>
            </a:extLst>
          </p:cNvPr>
          <p:cNvSpPr/>
          <p:nvPr/>
        </p:nvSpPr>
        <p:spPr>
          <a:xfrm>
            <a:off x="3368920" y="1851670"/>
            <a:ext cx="1074009" cy="720080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TAVI (ITT)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N=221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392B08-5C76-808C-0AF2-07DCF3A666FD}"/>
              </a:ext>
            </a:extLst>
          </p:cNvPr>
          <p:cNvSpPr/>
          <p:nvPr/>
        </p:nvSpPr>
        <p:spPr>
          <a:xfrm>
            <a:off x="4701072" y="1851670"/>
            <a:ext cx="1083965" cy="72008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Surgery (ITT)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N=222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6A42F1-FD2E-FEB6-7790-599E6B2BD484}"/>
              </a:ext>
            </a:extLst>
          </p:cNvPr>
          <p:cNvSpPr/>
          <p:nvPr/>
        </p:nvSpPr>
        <p:spPr>
          <a:xfrm>
            <a:off x="954489" y="1634301"/>
            <a:ext cx="1656181" cy="40257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Excluded</a:t>
            </a:r>
            <a:r>
              <a:rPr lang="en-US" sz="1200" dirty="0"/>
              <a:t> from randomization N=47</a:t>
            </a:r>
            <a:endParaRPr lang="nl-NL" sz="1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0FB6BE-94A9-7BF4-7E0B-2C22EED4018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602417" y="1176880"/>
            <a:ext cx="758511" cy="915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179557-A3A7-32DD-816D-EE24C6BE1783}"/>
              </a:ext>
            </a:extLst>
          </p:cNvPr>
          <p:cNvCxnSpPr>
            <a:cxnSpLocks/>
            <a:stCxn id="9" idx="2"/>
            <a:endCxn id="37" idx="0"/>
          </p:cNvCxnSpPr>
          <p:nvPr/>
        </p:nvCxnSpPr>
        <p:spPr>
          <a:xfrm flipH="1">
            <a:off x="3899943" y="2571750"/>
            <a:ext cx="5982" cy="7042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AD62BB-AB32-F8C9-DF3E-6893A874D739}"/>
              </a:ext>
            </a:extLst>
          </p:cNvPr>
          <p:cNvCxnSpPr>
            <a:cxnSpLocks/>
          </p:cNvCxnSpPr>
          <p:nvPr/>
        </p:nvCxnSpPr>
        <p:spPr>
          <a:xfrm>
            <a:off x="3905925" y="1480868"/>
            <a:ext cx="0" cy="37080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6E0EDE-D03B-D8D8-290B-2A3BD5F70AE8}"/>
              </a:ext>
            </a:extLst>
          </p:cNvPr>
          <p:cNvCxnSpPr>
            <a:cxnSpLocks/>
          </p:cNvCxnSpPr>
          <p:nvPr/>
        </p:nvCxnSpPr>
        <p:spPr>
          <a:xfrm flipH="1">
            <a:off x="2836496" y="2715766"/>
            <a:ext cx="1065119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02124DD-118D-0C1A-6AC9-93A92829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2ACB3A-DD46-5A93-D835-ECEC3B8B5C0B}"/>
              </a:ext>
            </a:extLst>
          </p:cNvPr>
          <p:cNvSpPr/>
          <p:nvPr/>
        </p:nvSpPr>
        <p:spPr>
          <a:xfrm>
            <a:off x="3359884" y="3275969"/>
            <a:ext cx="1080117" cy="791613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Procedure initiated (AT)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N=215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E19EC77-DD69-9851-B410-7DD6E1A38097}"/>
              </a:ext>
            </a:extLst>
          </p:cNvPr>
          <p:cNvSpPr/>
          <p:nvPr/>
        </p:nvSpPr>
        <p:spPr>
          <a:xfrm>
            <a:off x="4704920" y="3275969"/>
            <a:ext cx="1080117" cy="7916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Procedure initiated (AT)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N=205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ED0B1B5-F96F-F9B6-16D1-56F5CB5697C9}"/>
              </a:ext>
            </a:extLst>
          </p:cNvPr>
          <p:cNvSpPr/>
          <p:nvPr/>
        </p:nvSpPr>
        <p:spPr>
          <a:xfrm>
            <a:off x="1633900" y="3378211"/>
            <a:ext cx="1205007" cy="587131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30 Day FU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212/215 (98.6%)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0EB3A4-92E5-2882-8E0D-3B3C13BC1582}"/>
              </a:ext>
            </a:extLst>
          </p:cNvPr>
          <p:cNvSpPr/>
          <p:nvPr/>
        </p:nvSpPr>
        <p:spPr>
          <a:xfrm>
            <a:off x="1633900" y="4144859"/>
            <a:ext cx="1205006" cy="587131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1 year FU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210/215 (97.7%)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7683F1-C9D3-2616-91EF-D680A5FA40D0}"/>
              </a:ext>
            </a:extLst>
          </p:cNvPr>
          <p:cNvSpPr/>
          <p:nvPr/>
        </p:nvSpPr>
        <p:spPr>
          <a:xfrm>
            <a:off x="6302686" y="3378211"/>
            <a:ext cx="1205005" cy="587131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30 Day FU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200/205 (97.6%)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7F30E27-9DDF-1D58-6BA4-B29F999B885D}"/>
              </a:ext>
            </a:extLst>
          </p:cNvPr>
          <p:cNvSpPr/>
          <p:nvPr/>
        </p:nvSpPr>
        <p:spPr>
          <a:xfrm>
            <a:off x="6305095" y="4144859"/>
            <a:ext cx="1205005" cy="587131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 year FU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198/205 (96.8%)</a:t>
            </a:r>
            <a:endParaRPr lang="nl-NL" sz="1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EB4F821-7D5B-6913-FEDC-02C69C001C74}"/>
              </a:ext>
            </a:extLst>
          </p:cNvPr>
          <p:cNvCxnSpPr>
            <a:cxnSpLocks/>
          </p:cNvCxnSpPr>
          <p:nvPr/>
        </p:nvCxnSpPr>
        <p:spPr>
          <a:xfrm>
            <a:off x="5243054" y="1506998"/>
            <a:ext cx="0" cy="3659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0592147-3982-8CCC-7506-C2373B67B6F1}"/>
              </a:ext>
            </a:extLst>
          </p:cNvPr>
          <p:cNvCxnSpPr>
            <a:cxnSpLocks/>
            <a:stCxn id="10" idx="2"/>
            <a:endCxn id="38" idx="0"/>
          </p:cNvCxnSpPr>
          <p:nvPr/>
        </p:nvCxnSpPr>
        <p:spPr>
          <a:xfrm>
            <a:off x="5243055" y="2571750"/>
            <a:ext cx="1924" cy="7042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95DEE0B-F7A1-917D-AE6E-F6C0CC3FFAD6}"/>
              </a:ext>
            </a:extLst>
          </p:cNvPr>
          <p:cNvCxnSpPr>
            <a:cxnSpLocks/>
            <a:endCxn id="11" idx="3"/>
          </p:cNvCxnSpPr>
          <p:nvPr/>
        </p:nvCxnSpPr>
        <p:spPr>
          <a:xfrm rot="5400000">
            <a:off x="2467686" y="1313829"/>
            <a:ext cx="664741" cy="378772"/>
          </a:xfrm>
          <a:prstGeom prst="bentConnector2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F54E184-EA4D-40BF-7048-91835C5EF6DE}"/>
              </a:ext>
            </a:extLst>
          </p:cNvPr>
          <p:cNvCxnSpPr>
            <a:cxnSpLocks/>
            <a:stCxn id="37" idx="1"/>
            <a:endCxn id="46" idx="3"/>
          </p:cNvCxnSpPr>
          <p:nvPr/>
        </p:nvCxnSpPr>
        <p:spPr>
          <a:xfrm flipH="1">
            <a:off x="2838907" y="3671776"/>
            <a:ext cx="520977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ED0C3F-9A01-6FDE-CDD9-CECCE597C4AC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 flipH="1">
            <a:off x="2236403" y="3965342"/>
            <a:ext cx="1" cy="17951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53E016E-0FA1-A52D-2763-3A5C6AA23486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6905189" y="3965342"/>
            <a:ext cx="2409" cy="17951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3E3145A-061E-9323-6989-330ABEF3F781}"/>
              </a:ext>
            </a:extLst>
          </p:cNvPr>
          <p:cNvCxnSpPr>
            <a:cxnSpLocks/>
            <a:stCxn id="38" idx="3"/>
            <a:endCxn id="48" idx="1"/>
          </p:cNvCxnSpPr>
          <p:nvPr/>
        </p:nvCxnSpPr>
        <p:spPr>
          <a:xfrm>
            <a:off x="5785037" y="3671776"/>
            <a:ext cx="517649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110335-E6E1-3EF5-E8FA-1C8338B47B2D}"/>
              </a:ext>
            </a:extLst>
          </p:cNvPr>
          <p:cNvSpPr/>
          <p:nvPr/>
        </p:nvSpPr>
        <p:spPr>
          <a:xfrm>
            <a:off x="1633900" y="2499742"/>
            <a:ext cx="1202596" cy="40257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/>
              <a:t>Excluded</a:t>
            </a:r>
            <a:r>
              <a:rPr lang="en-US" sz="1200" dirty="0"/>
              <a:t> before treatment N=6</a:t>
            </a:r>
            <a:endParaRPr lang="nl-NL" sz="1200" dirty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0C71F3C-66EE-55D9-CEDE-94B1C568B230}"/>
              </a:ext>
            </a:extLst>
          </p:cNvPr>
          <p:cNvSpPr/>
          <p:nvPr/>
        </p:nvSpPr>
        <p:spPr>
          <a:xfrm>
            <a:off x="6305095" y="2499742"/>
            <a:ext cx="1202596" cy="40257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/>
              <a:t>Excluded</a:t>
            </a:r>
            <a:r>
              <a:rPr lang="en-US" sz="1200" dirty="0"/>
              <a:t> before treatment N=17</a:t>
            </a:r>
            <a:endParaRPr lang="nl-NL" sz="1200" dirty="0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333C04F-7F96-85A7-F6A2-9427387C0282}"/>
              </a:ext>
            </a:extLst>
          </p:cNvPr>
          <p:cNvCxnSpPr>
            <a:cxnSpLocks/>
          </p:cNvCxnSpPr>
          <p:nvPr/>
        </p:nvCxnSpPr>
        <p:spPr>
          <a:xfrm>
            <a:off x="5246228" y="2715766"/>
            <a:ext cx="1058867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4B0D11A4-CFAA-A269-FC8F-A6A76473106E}"/>
              </a:ext>
            </a:extLst>
          </p:cNvPr>
          <p:cNvSpPr txBox="1"/>
          <p:nvPr/>
        </p:nvSpPr>
        <p:spPr>
          <a:xfrm>
            <a:off x="3768253" y="4378485"/>
            <a:ext cx="161191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chemeClr val="tx1"/>
                </a:solidFill>
              </a:rPr>
              <a:t>ITT: Intention To Treat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1" dirty="0"/>
              <a:t>AT: As Treated</a:t>
            </a:r>
            <a:endParaRPr lang="nl-NL" sz="1200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7" grpId="0" animBg="1"/>
      <p:bldP spid="38" grpId="0" animBg="1"/>
      <p:bldP spid="46" grpId="0" animBg="1"/>
      <p:bldP spid="47" grpId="0" animBg="1"/>
      <p:bldP spid="48" grpId="0" animBg="1"/>
      <p:bldP spid="49" grpId="0" animBg="1"/>
      <p:bldP spid="86" grpId="0" animBg="1"/>
      <p:bldP spid="90" grpId="0" animBg="1"/>
      <p:bldP spid="1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93AB-D9CF-9AC8-BDC2-D7A33861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Primary Endpoint </a:t>
            </a:r>
            <a:r>
              <a:rPr lang="en-US" dirty="0"/>
              <a:t>Kaplan–Meier Estimates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656A-E550-5BE1-B8CC-4A73B975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199" y="4924044"/>
            <a:ext cx="366161" cy="219456"/>
          </a:xfrm>
        </p:spPr>
        <p:txBody>
          <a:bodyPr/>
          <a:lstStyle/>
          <a:p>
            <a:pPr algn="r" defTabSz="685800">
              <a:defRPr/>
            </a:pPr>
            <a:fld id="{CDBA9528-BCFE-1E43-A37D-912FF3C527A6}" type="slidenum">
              <a:rPr lang="en-US" sz="700">
                <a:solidFill>
                  <a:srgbClr val="505759"/>
                </a:solidFill>
                <a:latin typeface="Arial"/>
              </a:rPr>
              <a:pPr algn="r" defTabSz="685800">
                <a:defRPr/>
              </a:pPr>
              <a:t>30</a:t>
            </a:fld>
            <a:endParaRPr lang="en-US" sz="700">
              <a:solidFill>
                <a:srgbClr val="505759"/>
              </a:solidFill>
              <a:latin typeface="Arial"/>
            </a:endParaRPr>
          </a:p>
        </p:txBody>
      </p:sp>
      <p:pic>
        <p:nvPicPr>
          <p:cNvPr id="3" name="Grafik 22">
            <a:extLst>
              <a:ext uri="{FF2B5EF4-FFF2-40B4-BE49-F238E27FC236}">
                <a16:creationId xmlns:a16="http://schemas.microsoft.com/office/drawing/2014/main" id="{DCF5A26A-6E14-0A4B-A017-ECDD3FED8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89" y="298120"/>
            <a:ext cx="1045544" cy="6273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7" y="1028631"/>
            <a:ext cx="4399200" cy="293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95" y="1028631"/>
            <a:ext cx="4399200" cy="2932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b="21607"/>
          <a:stretch/>
        </p:blipFill>
        <p:spPr>
          <a:xfrm>
            <a:off x="2534400" y="1065990"/>
            <a:ext cx="4247756" cy="30179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0"/>
          <a:stretch/>
        </p:blipFill>
        <p:spPr>
          <a:xfrm>
            <a:off x="2377667" y="3961431"/>
            <a:ext cx="4406628" cy="770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2155D2-7ECB-8A77-8D60-367E296B5175}"/>
              </a:ext>
            </a:extLst>
          </p:cNvPr>
          <p:cNvSpPr txBox="1"/>
          <p:nvPr/>
        </p:nvSpPr>
        <p:spPr>
          <a:xfrm>
            <a:off x="2460417" y="3795886"/>
            <a:ext cx="71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No. at risk</a:t>
            </a:r>
            <a:endParaRPr lang="nl-NL" sz="900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C93E840-8299-4651-6693-EB1FB23AD2F3}"/>
              </a:ext>
            </a:extLst>
          </p:cNvPr>
          <p:cNvSpPr txBox="1"/>
          <p:nvPr/>
        </p:nvSpPr>
        <p:spPr>
          <a:xfrm>
            <a:off x="6208345" y="2253521"/>
            <a:ext cx="73773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rgbClr val="3E6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8.9 %</a:t>
            </a:r>
            <a:endParaRPr lang="cs-CZ" sz="950" dirty="0">
              <a:solidFill>
                <a:srgbClr val="3E6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C76F3FA-9243-DC00-4D7C-7CA5695E750C}"/>
              </a:ext>
            </a:extLst>
          </p:cNvPr>
          <p:cNvSpPr txBox="1"/>
          <p:nvPr/>
        </p:nvSpPr>
        <p:spPr>
          <a:xfrm>
            <a:off x="6138517" y="1461727"/>
            <a:ext cx="73773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rgbClr val="B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15.6 %</a:t>
            </a:r>
            <a:endParaRPr lang="cs-CZ" sz="950" dirty="0">
              <a:solidFill>
                <a:srgbClr val="B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13B64-A05A-239E-2CB8-34F35505E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AD314-7AD0-21DC-AA02-430573E98184}"/>
              </a:ext>
            </a:extLst>
          </p:cNvPr>
          <p:cNvSpPr txBox="1"/>
          <p:nvPr/>
        </p:nvSpPr>
        <p:spPr>
          <a:xfrm>
            <a:off x="3275856" y="1182069"/>
            <a:ext cx="64807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Surgery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TAVI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F8112-441A-38D4-2AE7-A80D01513831}"/>
              </a:ext>
            </a:extLst>
          </p:cNvPr>
          <p:cNvSpPr txBox="1"/>
          <p:nvPr/>
        </p:nvSpPr>
        <p:spPr>
          <a:xfrm>
            <a:off x="2377666" y="4010922"/>
            <a:ext cx="538149" cy="39703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900" i="0" kern="1200" dirty="0">
                <a:solidFill>
                  <a:srgbClr val="C00000"/>
                </a:solidFill>
                <a:latin typeface="+mn-lt"/>
                <a:ea typeface="+mn-ea"/>
              </a:rPr>
              <a:t>Surgery</a:t>
            </a:r>
          </a:p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900" i="0" kern="1200" dirty="0">
                <a:solidFill>
                  <a:srgbClr val="3366CC"/>
                </a:solidFill>
                <a:latin typeface="+mn-lt"/>
                <a:ea typeface="+mn-ea"/>
              </a:rPr>
              <a:t>TAVI</a:t>
            </a:r>
            <a:endParaRPr lang="nl-NL" sz="900" i="0" kern="1200" dirty="0">
              <a:solidFill>
                <a:srgbClr val="3366CC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70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0D9D56-4A4E-FCB4-1B44-169981315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87" y="922208"/>
            <a:ext cx="5824337" cy="388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4103F-2C52-85CC-31C1-E3C4391F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 at 1 year</a:t>
            </a:r>
            <a:endParaRPr lang="nl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0D5250-67F8-48C3-4B98-8B358F7BAA4A}"/>
              </a:ext>
            </a:extLst>
          </p:cNvPr>
          <p:cNvGrpSpPr/>
          <p:nvPr/>
        </p:nvGrpSpPr>
        <p:grpSpPr>
          <a:xfrm>
            <a:off x="338313" y="1419622"/>
            <a:ext cx="2225774" cy="715581"/>
            <a:chOff x="1879966" y="4474174"/>
            <a:chExt cx="2967699" cy="9541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8B2731-406E-C4B0-7A88-1FBC61ABC14F}"/>
                </a:ext>
              </a:extLst>
            </p:cNvPr>
            <p:cNvSpPr txBox="1"/>
            <p:nvPr/>
          </p:nvSpPr>
          <p:spPr>
            <a:xfrm>
              <a:off x="1879966" y="4751173"/>
              <a:ext cx="29676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NON-INFERIORITY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6C183B-8DF3-9274-86FD-73F36B5EE4F3}"/>
                </a:ext>
              </a:extLst>
            </p:cNvPr>
            <p:cNvSpPr txBox="1"/>
            <p:nvPr/>
          </p:nvSpPr>
          <p:spPr>
            <a:xfrm flipH="1">
              <a:off x="3940496" y="4474174"/>
              <a:ext cx="541561" cy="954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5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nl-NL" sz="405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ADF81-EDC6-B89E-711D-DFFE002DE275}"/>
              </a:ext>
            </a:extLst>
          </p:cNvPr>
          <p:cNvGrpSpPr/>
          <p:nvPr/>
        </p:nvGrpSpPr>
        <p:grpSpPr>
          <a:xfrm>
            <a:off x="338312" y="2067694"/>
            <a:ext cx="1928084" cy="715581"/>
            <a:chOff x="338312" y="2432233"/>
            <a:chExt cx="1928084" cy="7155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700725-6895-8879-8309-20AE4232D8D2}"/>
                </a:ext>
              </a:extLst>
            </p:cNvPr>
            <p:cNvSpPr txBox="1"/>
            <p:nvPr/>
          </p:nvSpPr>
          <p:spPr>
            <a:xfrm flipH="1">
              <a:off x="1860224" y="2432233"/>
              <a:ext cx="40617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5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nl-NL" sz="405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EB8B3C-209A-5E4F-76C0-7156EBECEB72}"/>
                </a:ext>
              </a:extLst>
            </p:cNvPr>
            <p:cNvSpPr txBox="1"/>
            <p:nvPr/>
          </p:nvSpPr>
          <p:spPr>
            <a:xfrm>
              <a:off x="338312" y="2631708"/>
              <a:ext cx="146221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SUPERIORITY</a:t>
              </a:r>
              <a:endParaRPr lang="nl-NL" sz="1350" b="1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701957C-EB95-4927-BCDF-B86050F84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903374-1232-560B-B603-9C3733A3D5EF}"/>
              </a:ext>
            </a:extLst>
          </p:cNvPr>
          <p:cNvSpPr/>
          <p:nvPr/>
        </p:nvSpPr>
        <p:spPr>
          <a:xfrm>
            <a:off x="3059832" y="1526437"/>
            <a:ext cx="1617406" cy="410116"/>
          </a:xfrm>
          <a:prstGeom prst="round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P-value &lt; 0.001</a:t>
            </a:r>
          </a:p>
          <a:p>
            <a:pPr algn="ctr"/>
            <a:r>
              <a:rPr lang="en-US" sz="1200" dirty="0"/>
              <a:t>meets </a:t>
            </a:r>
            <a:r>
              <a:rPr lang="en-US" sz="1200" b="1" dirty="0"/>
              <a:t>non-inferiority</a:t>
            </a:r>
            <a:endParaRPr lang="nl-NL" sz="1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8D96C9-6EB9-8BBA-47FE-7D2C4454EA41}"/>
              </a:ext>
            </a:extLst>
          </p:cNvPr>
          <p:cNvSpPr/>
          <p:nvPr/>
        </p:nvSpPr>
        <p:spPr>
          <a:xfrm>
            <a:off x="2915816" y="2168787"/>
            <a:ext cx="1545398" cy="410116"/>
          </a:xfrm>
          <a:prstGeom prst="round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P-value = 0.034</a:t>
            </a:r>
          </a:p>
          <a:p>
            <a:pPr algn="ctr"/>
            <a:r>
              <a:rPr lang="en-US" sz="1200" dirty="0"/>
              <a:t>meets </a:t>
            </a:r>
            <a:r>
              <a:rPr lang="en-US" sz="1200" b="1" dirty="0"/>
              <a:t>superiority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9178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5D73-FDC7-63AB-C8EE-B31FB8D4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 Components at 1 year</a:t>
            </a:r>
            <a:endParaRPr lang="nl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40AD03-C4D7-9236-5CAD-32C74247BFE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47073" y="940015"/>
          <a:ext cx="7221271" cy="343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1609969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117787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1366567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426356282"/>
                    </a:ext>
                  </a:extLst>
                </a:gridCol>
                <a:gridCol w="1028583">
                  <a:extLst>
                    <a:ext uri="{9D8B030D-6E8A-4147-A177-3AD203B41FA5}">
                      <a16:colId xmlns:a16="http://schemas.microsoft.com/office/drawing/2014/main" val="2127403973"/>
                    </a:ext>
                  </a:extLst>
                </a:gridCol>
              </a:tblGrid>
              <a:tr h="385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TAVI- Surgery</a:t>
                      </a:r>
                      <a:endParaRPr lang="nl-NL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004905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400" b="1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Death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(0.9%)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(2.0%)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 [-3.3%, 1.3%]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4931976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22542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Cardiac death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 [-1.3%, 1.3%]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8292015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Non-cardiac death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(1.5 %)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 [-2.9%, 0.9%]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5026243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(3.0%)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 [-3.0%, 3.7%]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6543988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Disabling stroke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(0.9%)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(1.5%)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-0.6% [-2.7%, 1.6%]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0972427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22542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Non-disabling stroke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(2.4%)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(1.5%)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 [-1.7%, 3.5%]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6064485"/>
                  </a:ext>
                </a:extLst>
              </a:tr>
              <a:tr h="11630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400" b="1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Rehospitalization</a:t>
                      </a:r>
                      <a:r>
                        <a:rPr lang="en-US" sz="1400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400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valve-related or procedure-related or worsening congestive heart failure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(4.8%)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(11.4%)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-6.6% [-11.9%, -1.4%]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11513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6D9ABA-2B93-7D2F-40B7-299B269D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1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1B9-B20B-05EF-DCA6-9A1FEA88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Secondary Endpoints at 1 year</a:t>
            </a:r>
            <a:endParaRPr lang="nl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47900E-BBDE-D942-C9B1-AAA974FE676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32000" y="994029"/>
          <a:ext cx="7920881" cy="366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96">
                  <a:extLst>
                    <a:ext uri="{9D8B030D-6E8A-4147-A177-3AD203B41FA5}">
                      <a16:colId xmlns:a16="http://schemas.microsoft.com/office/drawing/2014/main" val="3109805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305837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120441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28935546"/>
                    </a:ext>
                  </a:extLst>
                </a:gridCol>
                <a:gridCol w="900561">
                  <a:extLst>
                    <a:ext uri="{9D8B030D-6E8A-4147-A177-3AD203B41FA5}">
                      <a16:colId xmlns:a16="http://schemas.microsoft.com/office/drawing/2014/main" val="1089305124"/>
                    </a:ext>
                  </a:extLst>
                </a:gridCol>
              </a:tblGrid>
              <a:tr h="36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- Surgery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2581881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 vascular complications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2.8% [0.2%, 5.3%]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370580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Life-threatening</a:t>
                      </a:r>
                      <a:r>
                        <a:rPr lang="en-US" sz="1200" b="0" kern="100" spc="-6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b="0" kern="100" spc="-5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disabling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bleeding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(4.2%)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(4.4%)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-0.2% [-4.1, 3.7]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545992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Life-threatening / disabling, or major bleeding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(6.0%)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(10.7%)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-4.7% [-10.0, 0.6]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441816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Myocardial</a:t>
                      </a:r>
                      <a:r>
                        <a:rPr lang="en-US" sz="12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infarction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(0.0%)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(1.0%)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 [-2.3%, 0.4%]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181489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Acute kidney injury Stage II or III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(0.9%)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(2.9%)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-2.0% [-4.6%, 0.6%]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810352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2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permanent</a:t>
                      </a:r>
                      <a:r>
                        <a:rPr lang="en-US" sz="1200" b="0" kern="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pacemaker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(8.8%)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(2.9%)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5.9% [1.5%, 10.4%]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440117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onset atrial fibrillation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(28.8%)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-25.5% [-32.2%, -18.9%]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2250295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NYHA</a:t>
                      </a:r>
                      <a:r>
                        <a:rPr lang="en-US" sz="1200" b="0" kern="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r>
                        <a:rPr lang="en-US" sz="1200" b="0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II/III/IV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 (38.6%)</a:t>
                      </a:r>
                      <a:endParaRPr lang="nl-NL" sz="1200" b="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 (44.9%)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-6.3% [-15.7%, 3.1%]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6566181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5m walk test (sec) change from baseline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-1.1 ± 4.5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-0.9 ± 4.6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-0.17 [-1.16, 0.82]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93839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KCCQ-OS</a:t>
                      </a:r>
                      <a:r>
                        <a:rPr lang="en-US" sz="1200" b="0" kern="100" spc="-6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  <a:r>
                        <a:rPr lang="en-US" sz="1200" b="0" kern="100" spc="-5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r>
                        <a:rPr lang="en-US" sz="1200" b="0" kern="100" spc="-5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</a:t>
                      </a:r>
                      <a:r>
                        <a:rPr lang="en-US" sz="1200" b="0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 ± 1.1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18.2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1.2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 [-0.7, 5.7]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711669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Reintervention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 [-0.4, 1.4%]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5147297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thrombosis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 [-0.4%, 1.4%]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450292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dysfunction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 [-0.4%, 1.4%]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64153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FDB5A6-3CF6-6DD7-AAAD-5ADE0BF4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5567DE4-0EC2-759C-B60A-F4A3F27267FB}"/>
              </a:ext>
            </a:extLst>
          </p:cNvPr>
          <p:cNvGraphicFramePr>
            <a:graphicFrameLocks/>
          </p:cNvGraphicFramePr>
          <p:nvPr/>
        </p:nvGraphicFramePr>
        <p:xfrm>
          <a:off x="432000" y="994029"/>
          <a:ext cx="7920881" cy="366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96">
                  <a:extLst>
                    <a:ext uri="{9D8B030D-6E8A-4147-A177-3AD203B41FA5}">
                      <a16:colId xmlns:a16="http://schemas.microsoft.com/office/drawing/2014/main" val="3109805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305837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120441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28935546"/>
                    </a:ext>
                  </a:extLst>
                </a:gridCol>
                <a:gridCol w="900561">
                  <a:extLst>
                    <a:ext uri="{9D8B030D-6E8A-4147-A177-3AD203B41FA5}">
                      <a16:colId xmlns:a16="http://schemas.microsoft.com/office/drawing/2014/main" val="1089305124"/>
                    </a:ext>
                  </a:extLst>
                </a:gridCol>
              </a:tblGrid>
              <a:tr h="36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- Surgery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2581881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 vascular complications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2.8% [0.2%, 5.3%]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370580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Life-threatening</a:t>
                      </a:r>
                      <a:r>
                        <a:rPr lang="en-US" sz="1200" b="0" kern="100" spc="-6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b="0" kern="100" spc="-5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disabling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bleeding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(4.2%)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(4.4%)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-0.2% [-4.1, 3.7]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545992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Life-threatening / disabling, or major bleeding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(6.0%)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(10.7%)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-4.7% [-10.0, 0.6]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441816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Myocardial</a:t>
                      </a:r>
                      <a:r>
                        <a:rPr lang="en-US" sz="12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infarction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(0.0%)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(1.0%)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 [-2.3%, 0.4%]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181489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Acute kidney injury Stage II or III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(0.9%)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(2.9%)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-2.0% [-4.6%, 0.6%]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810352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2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permanent</a:t>
                      </a:r>
                      <a:r>
                        <a:rPr lang="en-US" sz="1200" b="0" kern="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pacemaker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(8.8%)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(2.9%)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5.9% [1.5%, 10.4%]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0117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onset atrial fibrillation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(28.8%)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-25.5% [-32.2%, -18.9%]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50295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NYHA</a:t>
                      </a:r>
                      <a:r>
                        <a:rPr lang="en-US" sz="1200" b="0" kern="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r>
                        <a:rPr lang="en-US" sz="1200" b="0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II/III/IV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 (38.6%)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 (44.9%)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-6.3% [-15.7%, 3.1%]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6566181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5m walk test (sec) change from baseline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-1.1 ± 4.5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-0.9 ± 4.6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-0.17 [-1.16, 0.82]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93839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KCCQ-OS</a:t>
                      </a:r>
                      <a:r>
                        <a:rPr lang="en-US" sz="1200" b="0" kern="100" spc="-6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  <a:r>
                        <a:rPr lang="en-US" sz="1200" b="0" kern="100" spc="-5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r>
                        <a:rPr lang="en-US" sz="1200" b="0" kern="100" spc="-5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</a:t>
                      </a:r>
                      <a:r>
                        <a:rPr lang="en-US" sz="1200" b="0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 ± 1.1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18.2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1.2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 [-0.7, 5.7]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711669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Reintervention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 [-0.4, 1.4%]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5147297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thrombosis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 [-0.4%, 1.4%]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450292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dysfunction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 [-0.4%, 1.4%]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127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64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0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0870-E3A8-8021-E801-E00969B8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Echocardiography</a:t>
            </a:r>
            <a:r>
              <a:rPr lang="en-US" sz="3200" dirty="0"/>
              <a:t> findings</a:t>
            </a:r>
            <a:endParaRPr lang="nl-NL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5B6FB-4744-077D-4296-C456BFF7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CDBA9528-BCFE-1E43-A37D-912FF3C527A6}" type="slidenum">
              <a:rPr lang="en-US" sz="700">
                <a:solidFill>
                  <a:srgbClr val="505759"/>
                </a:solidFill>
                <a:latin typeface="Arial"/>
              </a:rPr>
              <a:pPr algn="r" defTabSz="685800">
                <a:defRPr/>
              </a:pPr>
              <a:t>34</a:t>
            </a:fld>
            <a:endParaRPr lang="en-US" sz="700">
              <a:solidFill>
                <a:srgbClr val="505759"/>
              </a:solidFill>
              <a:latin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33545F-9D21-D306-BE95-2FA964DC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F73AE25-4912-0592-C466-34149A016839}"/>
              </a:ext>
            </a:extLst>
          </p:cNvPr>
          <p:cNvGrpSpPr/>
          <p:nvPr/>
        </p:nvGrpSpPr>
        <p:grpSpPr>
          <a:xfrm>
            <a:off x="396008" y="967665"/>
            <a:ext cx="3527920" cy="3667864"/>
            <a:chOff x="324000" y="967665"/>
            <a:chExt cx="3527920" cy="3667864"/>
          </a:xfrm>
        </p:grpSpPr>
        <p:pic>
          <p:nvPicPr>
            <p:cNvPr id="5" name="Obrázek 2">
              <a:extLst>
                <a:ext uri="{FF2B5EF4-FFF2-40B4-BE49-F238E27FC236}">
                  <a16:creationId xmlns:a16="http://schemas.microsoft.com/office/drawing/2014/main" id="{B69FDB9E-4E3C-C479-4191-A95909D1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9"/>
            <a:stretch/>
          </p:blipFill>
          <p:spPr>
            <a:xfrm>
              <a:off x="433866" y="1377257"/>
              <a:ext cx="3190982" cy="32582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D2F2591A-EB96-4A75-B4A6-510B5F4194A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24000" y="967665"/>
              <a:ext cx="3527920" cy="409592"/>
            </a:xfrm>
            <a:prstGeom prst="rect">
              <a:avLst/>
            </a:prstGeom>
          </p:spPr>
          <p:txBody>
            <a:bodyPr vert="horz" lIns="36000" tIns="45720" rIns="36000" bIns="45720" rtlCol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US" sz="2800" b="1" i="0" kern="1200" smtClean="0">
                  <a:solidFill>
                    <a:schemeClr val="accent1"/>
                  </a:solidFill>
                  <a:latin typeface="+mj-lt"/>
                  <a:ea typeface="+mn-ea"/>
                  <a:cs typeface="Verdana"/>
                </a:defRPr>
              </a:lvl1pPr>
            </a:lstStyle>
            <a:p>
              <a:pPr algn="ctr"/>
              <a:r>
                <a:rPr lang="nl-NL" sz="1800" b="0" dirty="0">
                  <a:solidFill>
                    <a:schemeClr val="tx1"/>
                  </a:solidFill>
                </a:rPr>
                <a:t>Patient-Prosthesis Mismatch 30 Days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ACC9AA-505D-FB68-5EC2-B9C14A207465}"/>
                </a:ext>
              </a:extLst>
            </p:cNvPr>
            <p:cNvSpPr txBox="1"/>
            <p:nvPr/>
          </p:nvSpPr>
          <p:spPr>
            <a:xfrm>
              <a:off x="1187624" y="4371950"/>
              <a:ext cx="485835" cy="209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endParaRPr lang="nl-NL" sz="1600" b="1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658637-8264-27C2-AB21-2FDAD20F23C8}"/>
                </a:ext>
              </a:extLst>
            </p:cNvPr>
            <p:cNvSpPr txBox="1"/>
            <p:nvPr/>
          </p:nvSpPr>
          <p:spPr>
            <a:xfrm>
              <a:off x="1259632" y="3996000"/>
              <a:ext cx="540827" cy="282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TAVI</a:t>
              </a:r>
            </a:p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(N=167)</a:t>
              </a:r>
              <a:endParaRPr lang="nl-NL" sz="8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DE9124-8BA6-4A84-843B-ED6E2BB991EB}"/>
                </a:ext>
              </a:extLst>
            </p:cNvPr>
            <p:cNvSpPr txBox="1"/>
            <p:nvPr/>
          </p:nvSpPr>
          <p:spPr>
            <a:xfrm>
              <a:off x="2555776" y="3996000"/>
              <a:ext cx="540827" cy="282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Surgery</a:t>
              </a:r>
            </a:p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(N=156)</a:t>
              </a:r>
              <a:endParaRPr lang="nl-NL" sz="8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DE0237-6469-7C19-12CF-518F41C25528}"/>
              </a:ext>
            </a:extLst>
          </p:cNvPr>
          <p:cNvGrpSpPr/>
          <p:nvPr/>
        </p:nvGrpSpPr>
        <p:grpSpPr>
          <a:xfrm>
            <a:off x="4211960" y="962230"/>
            <a:ext cx="4410809" cy="3673300"/>
            <a:chOff x="4049623" y="962230"/>
            <a:chExt cx="4410809" cy="3673300"/>
          </a:xfrm>
        </p:grpSpPr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822C15C5-0C79-416F-3BC3-CE1DBE07B97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49623" y="962230"/>
              <a:ext cx="4334768" cy="4095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US" sz="2800" b="1" i="0" kern="1200" smtClean="0">
                  <a:solidFill>
                    <a:schemeClr val="accent1"/>
                  </a:solidFill>
                  <a:latin typeface="+mj-lt"/>
                  <a:ea typeface="+mn-ea"/>
                  <a:cs typeface="Verdana"/>
                </a:defRPr>
              </a:lvl1pPr>
            </a:lstStyle>
            <a:p>
              <a:pPr algn="ctr"/>
              <a:r>
                <a:rPr lang="nl-NL" sz="1800" b="0" dirty="0">
                  <a:solidFill>
                    <a:schemeClr val="tx1"/>
                  </a:solidFill>
                </a:rPr>
                <a:t>Paravalvular Aortic Regurgitation</a:t>
              </a: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1" b="968"/>
            <a:stretch/>
          </p:blipFill>
          <p:spPr>
            <a:xfrm>
              <a:off x="4067944" y="1374915"/>
              <a:ext cx="4316447" cy="326061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4716016" y="2542497"/>
              <a:ext cx="4851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ctr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84.9%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672821" y="2439925"/>
              <a:ext cx="553526" cy="20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97.2%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588224" y="2542497"/>
              <a:ext cx="4851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83.4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524328" y="2439925"/>
              <a:ext cx="4851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97.6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744539" y="1544369"/>
              <a:ext cx="550562" cy="20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14.5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616259" y="1563474"/>
              <a:ext cx="553526" cy="20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15.5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957056" y="1399769"/>
              <a:ext cx="503376" cy="2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2.4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598091" y="1314000"/>
              <a:ext cx="430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0.0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645032" y="1314000"/>
              <a:ext cx="503376" cy="2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1.1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703992" y="1399628"/>
              <a:ext cx="503376" cy="2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2.8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703992" y="1314000"/>
              <a:ext cx="503376" cy="2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0.0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769803" y="1314000"/>
              <a:ext cx="503376" cy="2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800" dirty="0"/>
                <a:t>0.6</a:t>
              </a:r>
              <a:r>
                <a:rPr lang="de-DE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%</a:t>
              </a:r>
            </a:p>
          </p:txBody>
        </p:sp>
        <p:cxnSp>
          <p:nvCxnSpPr>
            <p:cNvPr id="22" name="Gerader Verbinder 21"/>
            <p:cNvCxnSpPr/>
            <p:nvPr/>
          </p:nvCxnSpPr>
          <p:spPr>
            <a:xfrm flipH="1">
              <a:off x="8000389" y="1499130"/>
              <a:ext cx="65558" cy="0"/>
            </a:xfrm>
            <a:prstGeom prst="line">
              <a:avLst/>
            </a:prstGeom>
            <a:ln>
              <a:solidFill>
                <a:srgbClr val="A6C9E6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1B2E7D-4A8D-D498-A984-12C52BC1B176}"/>
                </a:ext>
              </a:extLst>
            </p:cNvPr>
            <p:cNvSpPr txBox="1"/>
            <p:nvPr/>
          </p:nvSpPr>
          <p:spPr>
            <a:xfrm>
              <a:off x="5292000" y="4371950"/>
              <a:ext cx="485835" cy="209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endParaRPr lang="nl-NL" sz="1600" b="1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016BCE-28A8-C109-882B-AFC0C04B527F}"/>
                </a:ext>
              </a:extLst>
            </p:cNvPr>
            <p:cNvSpPr txBox="1"/>
            <p:nvPr/>
          </p:nvSpPr>
          <p:spPr>
            <a:xfrm>
              <a:off x="4572000" y="3939902"/>
              <a:ext cx="837543" cy="282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TAVI 30 Days</a:t>
              </a:r>
            </a:p>
            <a:p>
              <a:pPr marL="38700"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(n=159)</a:t>
              </a:r>
              <a:endParaRPr lang="nl-NL" sz="8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6507EA-F6CA-CFFE-975F-F5766273E566}"/>
                </a:ext>
              </a:extLst>
            </p:cNvPr>
            <p:cNvSpPr txBox="1"/>
            <p:nvPr/>
          </p:nvSpPr>
          <p:spPr>
            <a:xfrm>
              <a:off x="5494827" y="3939902"/>
              <a:ext cx="837543" cy="282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Surgery 30 Days</a:t>
              </a:r>
            </a:p>
            <a:p>
              <a:pPr marL="38700"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(n=145)</a:t>
              </a:r>
              <a:endParaRPr lang="nl-NL" sz="8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689E6-5B34-7950-900E-4207951242D5}"/>
                </a:ext>
              </a:extLst>
            </p:cNvPr>
            <p:cNvSpPr txBox="1"/>
            <p:nvPr/>
          </p:nvSpPr>
          <p:spPr>
            <a:xfrm>
              <a:off x="6431280" y="3939902"/>
              <a:ext cx="837543" cy="282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TAVI 1 Year</a:t>
              </a:r>
            </a:p>
            <a:p>
              <a:pPr marL="38700"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(n=187)</a:t>
              </a:r>
              <a:endParaRPr lang="nl-NL" sz="8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FE122B-B333-FD5F-69F3-DB5393BF8512}"/>
                </a:ext>
              </a:extLst>
            </p:cNvPr>
            <p:cNvSpPr txBox="1"/>
            <p:nvPr/>
          </p:nvSpPr>
          <p:spPr>
            <a:xfrm>
              <a:off x="7340481" y="3939902"/>
              <a:ext cx="837543" cy="282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dirty="0"/>
                <a:t>Surgery 1 Year</a:t>
              </a:r>
            </a:p>
            <a:p>
              <a:pPr marL="38700" indent="0" algn="ctr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800" i="0" kern="1200" dirty="0">
                  <a:solidFill>
                    <a:schemeClr val="tx1"/>
                  </a:solidFill>
                  <a:latin typeface="+mn-lt"/>
                  <a:ea typeface="+mn-ea"/>
                </a:rPr>
                <a:t>(n=169)</a:t>
              </a:r>
              <a:endParaRPr lang="nl-NL" sz="8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9E21C-BE02-4AE0-11CC-B784CBF0002C}"/>
              </a:ext>
            </a:extLst>
          </p:cNvPr>
          <p:cNvSpPr txBox="1"/>
          <p:nvPr/>
        </p:nvSpPr>
        <p:spPr>
          <a:xfrm>
            <a:off x="4263692" y="4258549"/>
            <a:ext cx="1393472" cy="343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800" b="1" dirty="0"/>
              <a:t>Mild PVR </a:t>
            </a:r>
            <a:r>
              <a:rPr lang="en-US" sz="800" dirty="0"/>
              <a:t>30 Days p &lt; 0.001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800" b="1" dirty="0"/>
              <a:t>Mild PVR </a:t>
            </a:r>
            <a:r>
              <a:rPr lang="en-US" sz="800" dirty="0"/>
              <a:t>1 Year p &lt; 0.001 </a:t>
            </a:r>
            <a:endParaRPr lang="nl-NL" sz="8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865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1C36-BFC3-34EE-82A1-942CD239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Life</a:t>
            </a:r>
            <a:r>
              <a:rPr lang="cs-CZ" dirty="0"/>
              <a:t> KCCQ evaluation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017E9-C54D-4663-B98D-DB1BA9AF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F3628-0013-046F-39F0-18AC53AC171D}"/>
              </a:ext>
            </a:extLst>
          </p:cNvPr>
          <p:cNvSpPr txBox="1"/>
          <p:nvPr/>
        </p:nvSpPr>
        <p:spPr>
          <a:xfrm>
            <a:off x="2699792" y="432200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No. of patients</a:t>
            </a:r>
          </a:p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dirty="0">
                <a:solidFill>
                  <a:srgbClr val="C00000"/>
                </a:solidFill>
              </a:rPr>
              <a:t>Surgery</a:t>
            </a:r>
            <a:r>
              <a:rPr lang="en-US" sz="1000" dirty="0">
                <a:solidFill>
                  <a:srgbClr val="C00000"/>
                </a:solidFill>
              </a:rPr>
              <a:t>	198	191					186</a:t>
            </a:r>
          </a:p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rgbClr val="3366CC"/>
                </a:solidFill>
                <a:latin typeface="+mn-lt"/>
                <a:ea typeface="+mn-ea"/>
              </a:rPr>
              <a:t>TAVI</a:t>
            </a:r>
            <a:r>
              <a:rPr lang="en-US" sz="1000" i="0" kern="1200" dirty="0">
                <a:solidFill>
                  <a:srgbClr val="3366CC"/>
                </a:solidFill>
                <a:latin typeface="+mn-lt"/>
                <a:ea typeface="+mn-ea"/>
              </a:rPr>
              <a:t>		209	204					203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755D1-DCE0-AE6B-E35E-AB73F886A7C1}"/>
              </a:ext>
            </a:extLst>
          </p:cNvPr>
          <p:cNvGrpSpPr/>
          <p:nvPr/>
        </p:nvGrpSpPr>
        <p:grpSpPr>
          <a:xfrm>
            <a:off x="2627784" y="821492"/>
            <a:ext cx="3816424" cy="3478450"/>
            <a:chOff x="2627784" y="771551"/>
            <a:chExt cx="3816424" cy="34784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F4190E-2EDC-B336-C0F3-D97F3CAD7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923" t="2400" r="-1" b="4702"/>
            <a:stretch/>
          </p:blipFill>
          <p:spPr>
            <a:xfrm>
              <a:off x="2627784" y="771551"/>
              <a:ext cx="3816424" cy="34784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975EF2-597B-772E-6EBB-0C10D94005B6}"/>
                </a:ext>
              </a:extLst>
            </p:cNvPr>
            <p:cNvSpPr txBox="1"/>
            <p:nvPr/>
          </p:nvSpPr>
          <p:spPr>
            <a:xfrm>
              <a:off x="5436096" y="2499742"/>
              <a:ext cx="538149" cy="372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38700" indent="0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i="0" kern="1200" dirty="0">
                  <a:latin typeface="+mn-lt"/>
                  <a:ea typeface="+mn-ea"/>
                </a:rPr>
                <a:t>Surgery</a:t>
              </a:r>
            </a:p>
            <a:p>
              <a:pPr marL="38700" indent="0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i="0" kern="1200" dirty="0">
                  <a:latin typeface="+mn-lt"/>
                  <a:ea typeface="+mn-ea"/>
                </a:rPr>
                <a:t>TAVI</a:t>
              </a:r>
              <a:endParaRPr lang="nl-NL" sz="1000" b="1" i="0" kern="1200" dirty="0">
                <a:latin typeface="+mn-lt"/>
                <a:ea typeface="+mn-ea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A83304-A9BD-5208-A37D-92A3DC2BFF1E}"/>
              </a:ext>
            </a:extLst>
          </p:cNvPr>
          <p:cNvSpPr txBox="1"/>
          <p:nvPr/>
        </p:nvSpPr>
        <p:spPr>
          <a:xfrm>
            <a:off x="3707904" y="175040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dirty="0"/>
              <a:t>p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&lt; 0.001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F0A08-16CC-8890-5BD4-0A2FD106E4E2}"/>
              </a:ext>
            </a:extLst>
          </p:cNvPr>
          <p:cNvSpPr txBox="1"/>
          <p:nvPr/>
        </p:nvSpPr>
        <p:spPr>
          <a:xfrm>
            <a:off x="5508104" y="143936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dirty="0"/>
              <a:t>p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= 0.13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5813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BC5B-235A-CF3E-5E1C-4E121ADA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CD91-C77F-C001-29E2-73DDF63B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 </a:t>
            </a:r>
            <a:r>
              <a:rPr lang="en-US" sz="1800" dirty="0"/>
              <a:t>women all comers </a:t>
            </a:r>
            <a:r>
              <a:rPr lang="en-US" sz="1800" b="0" dirty="0"/>
              <a:t>with severe aortic stenosis, </a:t>
            </a:r>
            <a:r>
              <a:rPr lang="en-US" sz="1800" dirty="0"/>
              <a:t>TAVI</a:t>
            </a:r>
            <a:r>
              <a:rPr lang="en-US" sz="1800" b="0" dirty="0"/>
              <a:t> using SAPIEN 3 or SAPIEN 3 Ultra was </a:t>
            </a:r>
            <a:r>
              <a:rPr lang="en-US" sz="1800" dirty="0"/>
              <a:t>superior to surgery </a:t>
            </a:r>
            <a:r>
              <a:rPr lang="en-US" sz="1800" b="0" dirty="0"/>
              <a:t>for the </a:t>
            </a:r>
            <a:r>
              <a:rPr lang="en-US" sz="1800" dirty="0"/>
              <a:t>primary composite end point </a:t>
            </a:r>
            <a:r>
              <a:rPr lang="en-US" sz="1800" b="0" dirty="0"/>
              <a:t>of death, stroke, or rehospitalization at one year. This superiority was essentially driven by the lower rate or rehospitalizations</a:t>
            </a:r>
          </a:p>
          <a:p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TAVI</a:t>
            </a:r>
            <a:r>
              <a:rPr lang="en-GB" sz="1800" b="0" dirty="0"/>
              <a:t> had a </a:t>
            </a:r>
            <a:r>
              <a:rPr lang="en-GB" sz="1800" dirty="0"/>
              <a:t>lower incidence </a:t>
            </a:r>
            <a:r>
              <a:rPr lang="en-GB" sz="1800" b="0" dirty="0"/>
              <a:t>of new onset AF at 30 days, a quicker recovery and shorter length of index hospital stay, but </a:t>
            </a:r>
            <a:r>
              <a:rPr lang="en-GB" sz="1800" dirty="0"/>
              <a:t>higher rates </a:t>
            </a:r>
            <a:r>
              <a:rPr lang="en-GB" sz="1800" b="0" dirty="0"/>
              <a:t>of mild paravalvular aortic regurgitation and new permanent pacemaker implantation</a:t>
            </a:r>
          </a:p>
          <a:p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C29E4-9E30-DF6F-7265-3C81BA79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BC5B-235A-CF3E-5E1C-4E121ADA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(cont.)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CD91-C77F-C001-29E2-73DDF63B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Hemodynamics</a:t>
            </a:r>
            <a:r>
              <a:rPr lang="en-US" sz="1800" b="0" dirty="0"/>
              <a:t> of the implanted valves were </a:t>
            </a:r>
            <a:r>
              <a:rPr lang="en-US" sz="1800" dirty="0"/>
              <a:t>comparable</a:t>
            </a:r>
            <a:r>
              <a:rPr lang="en-US" sz="1800" b="0" dirty="0"/>
              <a:t> between TAVI and surgery with no differences in mean gradient or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aortic valve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Besides the patient benefit, the less invasive TAVI treatment also provides </a:t>
            </a:r>
            <a:r>
              <a:rPr lang="en-US" sz="1800" dirty="0"/>
              <a:t>benefits </a:t>
            </a:r>
            <a:r>
              <a:rPr lang="en-US" sz="1800" b="0" dirty="0"/>
              <a:t>in terms of </a:t>
            </a:r>
            <a:r>
              <a:rPr lang="en-US" sz="1800" dirty="0"/>
              <a:t>health care resources</a:t>
            </a:r>
            <a:r>
              <a:rPr lang="en-US" sz="1800" b="0" dirty="0"/>
              <a:t>: 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en-US" sz="1800" b="0" dirty="0"/>
              <a:t>Less rehospitalization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en-US" sz="1800" b="0" dirty="0"/>
              <a:t>Shorter index hospital stay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en-US" sz="1800" b="0" dirty="0"/>
              <a:t>More patients discharged home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C29E4-9E30-DF6F-7265-3C81BA79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6CE7-0197-07EB-F709-7905D4E0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D3D7-F4E8-6754-A87B-31D33A27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b="0" dirty="0"/>
              <a:t>In </a:t>
            </a:r>
            <a:r>
              <a:rPr lang="en-US" dirty="0"/>
              <a:t>women </a:t>
            </a:r>
            <a:r>
              <a:rPr lang="en-US" b="0" dirty="0"/>
              <a:t>with</a:t>
            </a:r>
            <a:r>
              <a:rPr lang="en-US" dirty="0"/>
              <a:t> symptomatic severe aortic stenosis</a:t>
            </a:r>
            <a:r>
              <a:rPr lang="en-US" b="0" dirty="0"/>
              <a:t>, </a:t>
            </a:r>
            <a:r>
              <a:rPr lang="en-US" dirty="0"/>
              <a:t>TAVI </a:t>
            </a:r>
            <a:r>
              <a:rPr lang="en-US" b="0" dirty="0"/>
              <a:t>using balloon-expandable devices could be considered the </a:t>
            </a:r>
            <a:r>
              <a:rPr lang="en-US" dirty="0"/>
              <a:t>preferred therapy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4F7F7-7E44-4A02-6B82-22087019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8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63DB7-96E7-E043-54FE-04A7CFF38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Limitations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0" dirty="0"/>
              <a:t>RHEIA trial was of </a:t>
            </a:r>
            <a:r>
              <a:rPr lang="en-GB" sz="2600" dirty="0"/>
              <a:t>limited size </a:t>
            </a:r>
            <a:r>
              <a:rPr lang="en-GB" sz="2600" b="0" dirty="0"/>
              <a:t>so there is inevitable uncertainty reflected by wide confidence intervals for treatment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0" dirty="0"/>
              <a:t>Women with unicuspid, biscuspid, or non-calcified valves were </a:t>
            </a:r>
            <a:r>
              <a:rPr lang="en-GB" sz="2600" dirty="0"/>
              <a:t>excluded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0" dirty="0"/>
              <a:t>The </a:t>
            </a:r>
            <a:r>
              <a:rPr lang="en-GB" sz="2600" dirty="0"/>
              <a:t>recruitment period was long </a:t>
            </a:r>
            <a:r>
              <a:rPr lang="en-GB" sz="2600" b="0" dirty="0"/>
              <a:t>(~3·5 years) and this was related to the fact that this phase of the trial occurred during the COVID pandemic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Concomitant</a:t>
            </a:r>
            <a:r>
              <a:rPr lang="en-GB" sz="2600" b="0" dirty="0"/>
              <a:t> procedures were performed in 13.2 % of the surgical patients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0" dirty="0"/>
              <a:t>The findings relate to a third-generation balloon-expandable valve system and </a:t>
            </a:r>
            <a:r>
              <a:rPr lang="en-GB" sz="2600" dirty="0"/>
              <a:t>cannot be extrapolated </a:t>
            </a:r>
            <a:r>
              <a:rPr lang="en-GB" sz="2600" b="0" dirty="0"/>
              <a:t>to other valve types</a:t>
            </a:r>
            <a:endParaRPr lang="en-CA" sz="26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1DF66-03D3-C261-FA74-054C610D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03D21-0985-2392-6B29-584BD24A5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Baseline Patient Characteristics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A7AB3-706C-D9D8-1A01-819C65F4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1374A9A-5FD4-D5F0-16F6-891106F5A3CE}"/>
              </a:ext>
            </a:extLst>
          </p:cNvPr>
          <p:cNvGraphicFramePr>
            <a:graphicFrameLocks/>
          </p:cNvGraphicFramePr>
          <p:nvPr/>
        </p:nvGraphicFramePr>
        <p:xfrm>
          <a:off x="423333" y="771550"/>
          <a:ext cx="6480720" cy="207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6368497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7335338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61597867"/>
                    </a:ext>
                  </a:extLst>
                </a:gridCol>
              </a:tblGrid>
              <a:tr h="2964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4154616907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— years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73.1 ± 4.5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73.3 ± 5.2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9097836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 of Thoracic Surgeons risk score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n-GB" sz="14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nl-NL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± 1.1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 ± 1.3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3009474038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EuroSCORE II risk score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de-DE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 ± 0.8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 ± 1.1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47498289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York Heart Association class III or IV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361289780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 disease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19.1%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19.0%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569416692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Carotid artery stenosis &gt;50%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</a:t>
                      </a:r>
                      <a:endParaRPr lang="nl-NL" sz="1400" b="0" kern="1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454" marR="26454" marT="0" marB="0"/>
                </a:tc>
                <a:extLst>
                  <a:ext uri="{0D108BD9-81ED-4DB2-BD59-A6C34878D82A}">
                    <a16:rowId xmlns:a16="http://schemas.microsoft.com/office/drawing/2014/main" val="2103903842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BA3F34-3EA9-2F58-706E-01DAA70CD44A}"/>
              </a:ext>
            </a:extLst>
          </p:cNvPr>
          <p:cNvGraphicFramePr>
            <a:graphicFrameLocks/>
          </p:cNvGraphicFramePr>
          <p:nvPr/>
        </p:nvGraphicFramePr>
        <p:xfrm>
          <a:off x="423332" y="3219822"/>
          <a:ext cx="6480721" cy="146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40173962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34199089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3713835416"/>
                    </a:ext>
                  </a:extLst>
                </a:gridCol>
              </a:tblGrid>
              <a:tr h="244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552496789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Aortic-valve area — cm</a:t>
                      </a:r>
                      <a:r>
                        <a:rPr lang="en-GB" sz="1400" b="0" kern="1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400" b="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 ± 0.2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 ± 0.2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3608347005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Aortic-valve gradient (mean) — mm Hg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47.8 ± 13.7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47.5 ± 13.8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235715945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Left ventricular ejection fraction — % </a:t>
                      </a:r>
                      <a:endParaRPr lang="nl-NL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66.9 ± 9.7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68.5 ± 8.0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1161442616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Systolic annular area on CT — mm</a:t>
                      </a:r>
                      <a:r>
                        <a:rPr lang="en-GB" sz="1400" b="0" kern="1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l-NL" sz="1400" b="0" kern="1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403.7 ± 63.1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392.8 ± 55.3</a:t>
                      </a:r>
                      <a:endParaRPr lang="nl-NL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1910814384"/>
                  </a:ext>
                </a:extLst>
              </a:tr>
              <a:tr h="2457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annulus: annular area &lt; 430 mm</a:t>
                      </a:r>
                      <a:r>
                        <a:rPr lang="en-GB" sz="1400" b="0" kern="1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% </a:t>
                      </a:r>
                      <a:endParaRPr lang="nl-NL" sz="1400" b="0" kern="1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70.4 </a:t>
                      </a: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75.5%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extLst>
                  <a:ext uri="{0D108BD9-81ED-4DB2-BD59-A6C34878D82A}">
                    <a16:rowId xmlns:a16="http://schemas.microsoft.com/office/drawing/2014/main" val="216366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5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93AB-D9CF-9AC8-BDC2-D7A33861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Primary Endpoint </a:t>
            </a:r>
            <a:r>
              <a:rPr lang="en-US" dirty="0"/>
              <a:t>Kaplan–Meier Estimates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656A-E550-5BE1-B8CC-4A73B975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199" y="4924044"/>
            <a:ext cx="366161" cy="219456"/>
          </a:xfrm>
        </p:spPr>
        <p:txBody>
          <a:bodyPr/>
          <a:lstStyle/>
          <a:p>
            <a:pPr algn="r" defTabSz="685800">
              <a:defRPr/>
            </a:pPr>
            <a:fld id="{CDBA9528-BCFE-1E43-A37D-912FF3C527A6}" type="slidenum">
              <a:rPr lang="en-US" sz="700">
                <a:solidFill>
                  <a:srgbClr val="505759"/>
                </a:solidFill>
                <a:latin typeface="Arial"/>
              </a:rPr>
              <a:pPr algn="r" defTabSz="685800">
                <a:defRPr/>
              </a:pPr>
              <a:t>5</a:t>
            </a:fld>
            <a:endParaRPr lang="en-US" sz="700">
              <a:solidFill>
                <a:srgbClr val="505759"/>
              </a:solidFill>
              <a:latin typeface="Arial"/>
            </a:endParaRPr>
          </a:p>
        </p:txBody>
      </p:sp>
      <p:pic>
        <p:nvPicPr>
          <p:cNvPr id="3" name="Grafik 22">
            <a:extLst>
              <a:ext uri="{FF2B5EF4-FFF2-40B4-BE49-F238E27FC236}">
                <a16:creationId xmlns:a16="http://schemas.microsoft.com/office/drawing/2014/main" id="{DCF5A26A-6E14-0A4B-A017-ECDD3FED8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89" y="298120"/>
            <a:ext cx="1045544" cy="6273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19" y="1028631"/>
            <a:ext cx="4399200" cy="293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47" y="1028631"/>
            <a:ext cx="4399200" cy="2932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b="21607"/>
          <a:stretch/>
        </p:blipFill>
        <p:spPr>
          <a:xfrm>
            <a:off x="3184652" y="1065990"/>
            <a:ext cx="4247756" cy="30179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0"/>
          <a:stretch/>
        </p:blipFill>
        <p:spPr>
          <a:xfrm>
            <a:off x="3027919" y="3961431"/>
            <a:ext cx="4406628" cy="770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2155D2-7ECB-8A77-8D60-367E296B5175}"/>
              </a:ext>
            </a:extLst>
          </p:cNvPr>
          <p:cNvSpPr txBox="1"/>
          <p:nvPr/>
        </p:nvSpPr>
        <p:spPr>
          <a:xfrm>
            <a:off x="3110669" y="3795886"/>
            <a:ext cx="71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No. at risk</a:t>
            </a:r>
            <a:endParaRPr lang="nl-NL" sz="900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C93E840-8299-4651-6693-EB1FB23AD2F3}"/>
              </a:ext>
            </a:extLst>
          </p:cNvPr>
          <p:cNvSpPr txBox="1"/>
          <p:nvPr/>
        </p:nvSpPr>
        <p:spPr>
          <a:xfrm>
            <a:off x="6858597" y="2253521"/>
            <a:ext cx="73773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rgbClr val="3E6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8.9 %</a:t>
            </a:r>
            <a:endParaRPr lang="cs-CZ" sz="950" dirty="0">
              <a:solidFill>
                <a:srgbClr val="3E6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C76F3FA-9243-DC00-4D7C-7CA5695E750C}"/>
              </a:ext>
            </a:extLst>
          </p:cNvPr>
          <p:cNvSpPr txBox="1"/>
          <p:nvPr/>
        </p:nvSpPr>
        <p:spPr>
          <a:xfrm>
            <a:off x="6788769" y="1461727"/>
            <a:ext cx="73773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rgbClr val="B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15.6 %</a:t>
            </a:r>
            <a:endParaRPr lang="cs-CZ" sz="950" dirty="0">
              <a:solidFill>
                <a:srgbClr val="B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13B64-A05A-239E-2CB8-34F35505E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AD314-7AD0-21DC-AA02-430573E98184}"/>
              </a:ext>
            </a:extLst>
          </p:cNvPr>
          <p:cNvSpPr txBox="1"/>
          <p:nvPr/>
        </p:nvSpPr>
        <p:spPr>
          <a:xfrm>
            <a:off x="3926108" y="1182069"/>
            <a:ext cx="64807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Surgery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TAVI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F8112-441A-38D4-2AE7-A80D01513831}"/>
              </a:ext>
            </a:extLst>
          </p:cNvPr>
          <p:cNvSpPr txBox="1"/>
          <p:nvPr/>
        </p:nvSpPr>
        <p:spPr>
          <a:xfrm>
            <a:off x="3027918" y="4010922"/>
            <a:ext cx="538149" cy="39703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900" i="0" kern="1200" dirty="0">
                <a:solidFill>
                  <a:srgbClr val="C00000"/>
                </a:solidFill>
                <a:latin typeface="+mn-lt"/>
                <a:ea typeface="+mn-ea"/>
              </a:rPr>
              <a:t>Surgery</a:t>
            </a:r>
          </a:p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900" i="0" kern="1200" dirty="0">
                <a:solidFill>
                  <a:srgbClr val="3366CC"/>
                </a:solidFill>
                <a:latin typeface="+mn-lt"/>
                <a:ea typeface="+mn-ea"/>
              </a:rPr>
              <a:t>TAVI</a:t>
            </a:r>
            <a:endParaRPr lang="nl-NL" sz="900" i="0" kern="1200" dirty="0">
              <a:solidFill>
                <a:srgbClr val="3366CC"/>
              </a:solidFill>
              <a:latin typeface="+mn-lt"/>
              <a:ea typeface="+mn-ea"/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5A0D5250-67F8-48C3-4B98-8B358F7BAA4A}"/>
              </a:ext>
            </a:extLst>
          </p:cNvPr>
          <p:cNvGrpSpPr/>
          <p:nvPr/>
        </p:nvGrpSpPr>
        <p:grpSpPr>
          <a:xfrm>
            <a:off x="338313" y="1419622"/>
            <a:ext cx="2225774" cy="715581"/>
            <a:chOff x="1879966" y="4474174"/>
            <a:chExt cx="2967699" cy="954108"/>
          </a:xfrm>
        </p:grpSpPr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D68B2731-406E-C4B0-7A88-1FBC61ABC14F}"/>
                </a:ext>
              </a:extLst>
            </p:cNvPr>
            <p:cNvSpPr txBox="1"/>
            <p:nvPr/>
          </p:nvSpPr>
          <p:spPr>
            <a:xfrm>
              <a:off x="1879966" y="4751173"/>
              <a:ext cx="29676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NON-INFERIORITY</a:t>
              </a:r>
            </a:p>
          </p:txBody>
        </p: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B76C183B-8DF3-9274-86FD-73F36B5EE4F3}"/>
                </a:ext>
              </a:extLst>
            </p:cNvPr>
            <p:cNvSpPr txBox="1"/>
            <p:nvPr/>
          </p:nvSpPr>
          <p:spPr>
            <a:xfrm flipH="1">
              <a:off x="3940496" y="4474174"/>
              <a:ext cx="541561" cy="954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5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nl-NL" sz="405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558ADF81-EDC6-B89E-711D-DFFE002DE275}"/>
              </a:ext>
            </a:extLst>
          </p:cNvPr>
          <p:cNvGrpSpPr/>
          <p:nvPr/>
        </p:nvGrpSpPr>
        <p:grpSpPr>
          <a:xfrm>
            <a:off x="338312" y="2067694"/>
            <a:ext cx="1928084" cy="715581"/>
            <a:chOff x="338312" y="2432233"/>
            <a:chExt cx="1928084" cy="715581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06700725-6895-8879-8309-20AE4232D8D2}"/>
                </a:ext>
              </a:extLst>
            </p:cNvPr>
            <p:cNvSpPr txBox="1"/>
            <p:nvPr/>
          </p:nvSpPr>
          <p:spPr>
            <a:xfrm flipH="1">
              <a:off x="1860224" y="2432233"/>
              <a:ext cx="40617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5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nl-NL" sz="405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22EB8B3C-209A-5E4F-76C0-7156EBECEB72}"/>
                </a:ext>
              </a:extLst>
            </p:cNvPr>
            <p:cNvSpPr txBox="1"/>
            <p:nvPr/>
          </p:nvSpPr>
          <p:spPr>
            <a:xfrm>
              <a:off x="338312" y="2631708"/>
              <a:ext cx="146221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SUPERIORITY</a:t>
              </a:r>
              <a:endParaRPr lang="nl-NL" sz="13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38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5D73-FDC7-63AB-C8EE-B31FB8D4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3730"/>
            <a:ext cx="7886700" cy="409592"/>
          </a:xfrm>
        </p:spPr>
        <p:txBody>
          <a:bodyPr/>
          <a:lstStyle/>
          <a:p>
            <a:r>
              <a:rPr lang="en-US" dirty="0"/>
              <a:t>Primary Endpoint Components at 1 year</a:t>
            </a:r>
            <a:endParaRPr lang="nl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40AD03-C4D7-9236-5CAD-32C74247BFE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51520" y="627534"/>
          <a:ext cx="7221271" cy="217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1609969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117787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1366567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426356282"/>
                    </a:ext>
                  </a:extLst>
                </a:gridCol>
                <a:gridCol w="1028583">
                  <a:extLst>
                    <a:ext uri="{9D8B030D-6E8A-4147-A177-3AD203B41FA5}">
                      <a16:colId xmlns:a16="http://schemas.microsoft.com/office/drawing/2014/main" val="2127403973"/>
                    </a:ext>
                  </a:extLst>
                </a:gridCol>
              </a:tblGrid>
              <a:tr h="385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TAVI- Surgery</a:t>
                      </a:r>
                      <a:endParaRPr lang="nl-NL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4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004905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400" b="1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Death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(0.9%)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(2.0%)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 [-3.3%, 1.3%]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4931976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(3.0%)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 [-3.0%, 3.7%]</a:t>
                      </a:r>
                      <a:endParaRPr lang="nl-NL" sz="1400" b="1" kern="100" spc="-1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6543988"/>
                  </a:ext>
                </a:extLst>
              </a:tr>
              <a:tr h="11630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400" b="1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Rehospitalization</a:t>
                      </a:r>
                      <a:r>
                        <a:rPr lang="en-US" sz="1400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400" kern="1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valve-related or procedure-related or worsening congestive heart failure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(4.8%)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(11.4%)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-6.6% [-11.9%, -1.4%]</a:t>
                      </a:r>
                      <a:endParaRPr lang="nl-N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11513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6D9ABA-2B93-7D2F-40B7-299B269D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3571B9-B20B-05EF-DCA6-9A1FEA884723}"/>
              </a:ext>
            </a:extLst>
          </p:cNvPr>
          <p:cNvSpPr txBox="1">
            <a:spLocks/>
          </p:cNvSpPr>
          <p:nvPr/>
        </p:nvSpPr>
        <p:spPr bwMode="gray">
          <a:xfrm>
            <a:off x="323528" y="2927799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en-US" dirty="0"/>
              <a:t>Key Secondary Endpoints at 1 year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B20D6B94-A375-D6D2-2C32-50E176DA8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991325"/>
              </p:ext>
            </p:extLst>
          </p:nvPr>
        </p:nvGraphicFramePr>
        <p:xfrm>
          <a:off x="255722" y="3507854"/>
          <a:ext cx="7920881" cy="1127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96">
                  <a:extLst>
                    <a:ext uri="{9D8B030D-6E8A-4147-A177-3AD203B41FA5}">
                      <a16:colId xmlns:a16="http://schemas.microsoft.com/office/drawing/2014/main" val="3109805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305837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120441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28935546"/>
                    </a:ext>
                  </a:extLst>
                </a:gridCol>
                <a:gridCol w="900561">
                  <a:extLst>
                    <a:ext uri="{9D8B030D-6E8A-4147-A177-3AD203B41FA5}">
                      <a16:colId xmlns:a16="http://schemas.microsoft.com/office/drawing/2014/main" val="1089305124"/>
                    </a:ext>
                  </a:extLst>
                </a:gridCol>
              </a:tblGrid>
              <a:tr h="36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- Surgery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2581881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 vascular complications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2.8% [0.2%, 5.3%]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370580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2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permanent</a:t>
                      </a:r>
                      <a:r>
                        <a:rPr lang="en-US" sz="1200" b="0" kern="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pacemaker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(8.8%)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(2.9%)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5.9% [1.5%, 10.4%]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440117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onset atrial fibrillation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(28.8%)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-25.5% [-32.2%, -18.9%]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2250295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B78692-418F-8CB7-7565-71C6F3C33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45048"/>
              </p:ext>
            </p:extLst>
          </p:nvPr>
        </p:nvGraphicFramePr>
        <p:xfrm>
          <a:off x="251520" y="3507854"/>
          <a:ext cx="7920881" cy="1127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96">
                  <a:extLst>
                    <a:ext uri="{9D8B030D-6E8A-4147-A177-3AD203B41FA5}">
                      <a16:colId xmlns:a16="http://schemas.microsoft.com/office/drawing/2014/main" val="3109805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305837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120441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28935546"/>
                    </a:ext>
                  </a:extLst>
                </a:gridCol>
                <a:gridCol w="900561">
                  <a:extLst>
                    <a:ext uri="{9D8B030D-6E8A-4147-A177-3AD203B41FA5}">
                      <a16:colId xmlns:a16="http://schemas.microsoft.com/office/drawing/2014/main" val="1089305124"/>
                    </a:ext>
                  </a:extLst>
                </a:gridCol>
              </a:tblGrid>
              <a:tr h="36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7CAAC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7CAAC"/>
                        </a:highlight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(N=215)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Surgery (N=205)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53" marR="27553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TAVI - Surgery</a:t>
                      </a:r>
                      <a:endParaRPr lang="nl-NL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2581881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 vascular complications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(0.5%)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3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2.8% [0.2%, 5.3%]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nl-NL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370580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200" b="0" kern="100" spc="-25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permanent</a:t>
                      </a:r>
                      <a:r>
                        <a:rPr lang="en-US" sz="1200" b="0" kern="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kern="100" spc="-1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pacemaker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(8.8%)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(2.9%)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5.9% [1.5%, 10.4%]</a:t>
                      </a:r>
                      <a:endParaRPr lang="nl-NL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01174"/>
                  </a:ext>
                </a:extLst>
              </a:tr>
              <a:tr h="253861"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onset atrial fibrillation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(3.3%)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(28.8%)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-25.5% [-32.2%, -18.9%]</a:t>
                      </a:r>
                      <a:endParaRPr lang="nl-NL" sz="1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nl-NL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cs-CZ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nl-NL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5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6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8380-EF30-286B-213D-A62EDBF8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Other Secondary Endpoints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E95EE1-77E5-2D00-E154-536F6AC492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3422076"/>
              </p:ext>
            </p:extLst>
          </p:nvPr>
        </p:nvGraphicFramePr>
        <p:xfrm>
          <a:off x="549275" y="1189038"/>
          <a:ext cx="393065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F2F398A0-7213-5FCD-A224-F86F5610EC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6656314"/>
              </p:ext>
            </p:extLst>
          </p:nvPr>
        </p:nvGraphicFramePr>
        <p:xfrm>
          <a:off x="4664075" y="1189038"/>
          <a:ext cx="393065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4AA462A-7162-D349-7C2E-5748D35FB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6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009B-AC01-975A-8EF9-379611DC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CDBA9528-BCFE-1E43-A37D-912FF3C527A6}" type="slidenum">
              <a:rPr lang="en-US" sz="700">
                <a:solidFill>
                  <a:srgbClr val="505759"/>
                </a:solidFill>
                <a:latin typeface="Arial"/>
              </a:rPr>
              <a:pPr algn="r" defTabSz="685800">
                <a:defRPr/>
              </a:pPr>
              <a:t>8</a:t>
            </a:fld>
            <a:endParaRPr lang="en-US" sz="700">
              <a:solidFill>
                <a:srgbClr val="505759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40870-E3A8-8021-E801-E00969B8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Echocardiography findings</a:t>
            </a:r>
            <a:endParaRPr lang="nl-N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22C15C5-0C79-416F-3BC3-CE1DBE07B978}"/>
              </a:ext>
            </a:extLst>
          </p:cNvPr>
          <p:cNvSpPr txBox="1">
            <a:spLocks/>
          </p:cNvSpPr>
          <p:nvPr/>
        </p:nvSpPr>
        <p:spPr bwMode="gray">
          <a:xfrm>
            <a:off x="1625665" y="925446"/>
            <a:ext cx="1964224" cy="35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NL" sz="2000" dirty="0">
                <a:solidFill>
                  <a:schemeClr val="tx1"/>
                </a:solidFill>
              </a:rPr>
              <a:t>Mean Gradient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2C15C5-0C79-416F-3BC3-CE1DBE07B978}"/>
              </a:ext>
            </a:extLst>
          </p:cNvPr>
          <p:cNvSpPr txBox="1">
            <a:spLocks/>
          </p:cNvSpPr>
          <p:nvPr/>
        </p:nvSpPr>
        <p:spPr bwMode="gray">
          <a:xfrm>
            <a:off x="5868144" y="938383"/>
            <a:ext cx="2108474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NL" sz="2000" dirty="0">
                <a:solidFill>
                  <a:schemeClr val="tx1"/>
                </a:solidFill>
              </a:rPr>
              <a:t>Aortic Valve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F51A1-174E-6989-4063-30BB391F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AF042C6-B018-2AF6-8498-2A89F54FD1A0}"/>
              </a:ext>
            </a:extLst>
          </p:cNvPr>
          <p:cNvGrpSpPr/>
          <p:nvPr/>
        </p:nvGrpSpPr>
        <p:grpSpPr>
          <a:xfrm>
            <a:off x="266400" y="958684"/>
            <a:ext cx="4260913" cy="3783759"/>
            <a:chOff x="266400" y="958684"/>
            <a:chExt cx="4260913" cy="378375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5CF792-CB86-2E23-10A8-3C51F1FB2BA7}"/>
                </a:ext>
              </a:extLst>
            </p:cNvPr>
            <p:cNvGrpSpPr/>
            <p:nvPr/>
          </p:nvGrpSpPr>
          <p:grpSpPr>
            <a:xfrm>
              <a:off x="395536" y="958684"/>
              <a:ext cx="4131777" cy="3197242"/>
              <a:chOff x="395536" y="958684"/>
              <a:chExt cx="4131777" cy="3701298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70" b="6148"/>
              <a:stretch/>
            </p:blipFill>
            <p:spPr>
              <a:xfrm>
                <a:off x="395536" y="958684"/>
                <a:ext cx="4131777" cy="37012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E9282C-0997-3450-E304-917F8D303549}"/>
                  </a:ext>
                </a:extLst>
              </p:cNvPr>
              <p:cNvSpPr txBox="1"/>
              <p:nvPr/>
            </p:nvSpPr>
            <p:spPr>
              <a:xfrm>
                <a:off x="3275856" y="1745096"/>
                <a:ext cx="53814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marL="38700" indent="0" defTabSz="36000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</a:pPr>
                <a:r>
                  <a:rPr lang="en-US" sz="1000" b="1" i="0" kern="1200" dirty="0">
                    <a:latin typeface="+mn-lt"/>
                    <a:ea typeface="+mn-ea"/>
                  </a:rPr>
                  <a:t>Surgery</a:t>
                </a:r>
              </a:p>
              <a:p>
                <a:pPr marL="38700" indent="0" defTabSz="36000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</a:pPr>
                <a:r>
                  <a:rPr lang="en-US" sz="1000" b="1" i="0" kern="1200" dirty="0">
                    <a:latin typeface="+mn-lt"/>
                    <a:ea typeface="+mn-ea"/>
                  </a:rPr>
                  <a:t>TAVI</a:t>
                </a:r>
                <a:endParaRPr lang="nl-NL" sz="1000" b="1" i="0" kern="120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59EAD1-2419-DD29-43BF-C45DDEC6379B}"/>
                </a:ext>
              </a:extLst>
            </p:cNvPr>
            <p:cNvSpPr txBox="1"/>
            <p:nvPr/>
          </p:nvSpPr>
          <p:spPr>
            <a:xfrm>
              <a:off x="266400" y="4188445"/>
              <a:ext cx="42576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No. of </a:t>
              </a:r>
              <a:r>
                <a:rPr lang="en-US" sz="10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echos</a:t>
              </a:r>
              <a:endParaRPr lang="en-US" sz="1000" b="1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38700" indent="0" algn="l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dirty="0">
                  <a:solidFill>
                    <a:srgbClr val="C00000"/>
                  </a:solidFill>
                </a:rPr>
                <a:t>Surgery</a:t>
              </a:r>
              <a:r>
                <a:rPr lang="en-US" sz="1000" dirty="0">
                  <a:solidFill>
                    <a:srgbClr val="C00000"/>
                  </a:solidFill>
                </a:rPr>
                <a:t>	142	171						      174</a:t>
              </a:r>
            </a:p>
            <a:p>
              <a:pPr marL="38700" indent="0" algn="l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i="0" kern="1200" dirty="0">
                  <a:solidFill>
                    <a:srgbClr val="3366CC"/>
                  </a:solidFill>
                  <a:latin typeface="+mn-lt"/>
                  <a:ea typeface="+mn-ea"/>
                </a:rPr>
                <a:t>TAVI</a:t>
              </a:r>
              <a:r>
                <a:rPr lang="en-US" sz="1000" i="0" kern="1200" dirty="0">
                  <a:solidFill>
                    <a:srgbClr val="3366CC"/>
                  </a:solidFill>
                  <a:latin typeface="+mn-lt"/>
                  <a:ea typeface="+mn-ea"/>
                </a:rPr>
                <a:t>		157	185						      192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7CD0B6-83DE-0298-F9E4-2D2D539B6806}"/>
              </a:ext>
            </a:extLst>
          </p:cNvPr>
          <p:cNvGrpSpPr/>
          <p:nvPr/>
        </p:nvGrpSpPr>
        <p:grpSpPr>
          <a:xfrm>
            <a:off x="4509184" y="965727"/>
            <a:ext cx="4162823" cy="3795288"/>
            <a:chOff x="4509184" y="965727"/>
            <a:chExt cx="4162823" cy="37952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F08150-0C8C-078D-4C2A-1F46D359D996}"/>
                </a:ext>
              </a:extLst>
            </p:cNvPr>
            <p:cNvGrpSpPr/>
            <p:nvPr/>
          </p:nvGrpSpPr>
          <p:grpSpPr>
            <a:xfrm>
              <a:off x="4616689" y="965727"/>
              <a:ext cx="4055318" cy="3197242"/>
              <a:chOff x="4616689" y="965726"/>
              <a:chExt cx="4055318" cy="3695651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5" b="5964"/>
              <a:stretch/>
            </p:blipFill>
            <p:spPr>
              <a:xfrm>
                <a:off x="4616689" y="965726"/>
                <a:ext cx="4055318" cy="369565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C4738-37BF-76C8-38A7-41B3A6894A87}"/>
                  </a:ext>
                </a:extLst>
              </p:cNvPr>
              <p:cNvSpPr txBox="1"/>
              <p:nvPr/>
            </p:nvSpPr>
            <p:spPr>
              <a:xfrm>
                <a:off x="7672551" y="2803902"/>
                <a:ext cx="53814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marL="38700" indent="0" defTabSz="36000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</a:pPr>
                <a:r>
                  <a:rPr lang="en-US" sz="1000" b="1" i="0" kern="1200" dirty="0">
                    <a:latin typeface="+mn-lt"/>
                    <a:ea typeface="+mn-ea"/>
                  </a:rPr>
                  <a:t>Surgery</a:t>
                </a:r>
              </a:p>
              <a:p>
                <a:pPr marL="38700" indent="0" defTabSz="36000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</a:pPr>
                <a:r>
                  <a:rPr lang="en-US" sz="1000" b="1" i="0" kern="1200" dirty="0">
                    <a:latin typeface="+mn-lt"/>
                    <a:ea typeface="+mn-ea"/>
                  </a:rPr>
                  <a:t>TAVI</a:t>
                </a:r>
                <a:endParaRPr lang="nl-NL" sz="1000" b="1" i="0" kern="120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CCF5D6-608F-FE64-B0CF-99600B5AD8AB}"/>
                </a:ext>
              </a:extLst>
            </p:cNvPr>
            <p:cNvSpPr txBox="1"/>
            <p:nvPr/>
          </p:nvSpPr>
          <p:spPr>
            <a:xfrm>
              <a:off x="4509184" y="4207017"/>
              <a:ext cx="4162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No. of </a:t>
              </a:r>
              <a:r>
                <a:rPr lang="en-US" sz="10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echos</a:t>
              </a:r>
              <a:endParaRPr lang="en-US" sz="1000" b="1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38700" indent="0" algn="l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dirty="0">
                  <a:solidFill>
                    <a:srgbClr val="C00000"/>
                  </a:solidFill>
                </a:rPr>
                <a:t>Surgery</a:t>
              </a:r>
              <a:r>
                <a:rPr lang="en-US" sz="1000" dirty="0">
                  <a:solidFill>
                    <a:srgbClr val="C00000"/>
                  </a:solidFill>
                </a:rPr>
                <a:t>	132	163						    159</a:t>
              </a:r>
            </a:p>
            <a:p>
              <a:pPr marL="38700" indent="0" algn="l" defTabSz="360000" rtl="0" eaLnBrk="1" latinLnBrk="0" hangingPunct="1"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000" b="1" i="0" kern="1200" dirty="0">
                  <a:solidFill>
                    <a:srgbClr val="3366CC"/>
                  </a:solidFill>
                  <a:latin typeface="+mn-lt"/>
                  <a:ea typeface="+mn-ea"/>
                </a:rPr>
                <a:t>TAVI</a:t>
              </a:r>
              <a:r>
                <a:rPr lang="en-US" sz="1000" i="0" kern="1200" dirty="0">
                  <a:solidFill>
                    <a:srgbClr val="3366CC"/>
                  </a:solidFill>
                  <a:latin typeface="+mn-lt"/>
                  <a:ea typeface="+mn-ea"/>
                </a:rPr>
                <a:t>		153	172						    176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362B7F9-241E-4010-8775-BCBE9581A8DD}"/>
              </a:ext>
            </a:extLst>
          </p:cNvPr>
          <p:cNvSpPr txBox="1"/>
          <p:nvPr/>
        </p:nvSpPr>
        <p:spPr>
          <a:xfrm>
            <a:off x="1475656" y="271021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dirty="0"/>
              <a:t>p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&lt; 0.001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FA513-F3AA-1ED6-2BB4-C2F69FD36E00}"/>
              </a:ext>
            </a:extLst>
          </p:cNvPr>
          <p:cNvSpPr txBox="1"/>
          <p:nvPr/>
        </p:nvSpPr>
        <p:spPr>
          <a:xfrm>
            <a:off x="3531929" y="266711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dirty="0"/>
              <a:t>p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&lt; 0.001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5B824-EF78-EC59-9AEF-028632BD1565}"/>
              </a:ext>
            </a:extLst>
          </p:cNvPr>
          <p:cNvSpPr txBox="1"/>
          <p:nvPr/>
        </p:nvSpPr>
        <p:spPr>
          <a:xfrm>
            <a:off x="5724128" y="188709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dirty="0"/>
              <a:t>p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= 0.007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BD5BBE-6F60-2E2F-77A1-1DA33C29B02E}"/>
              </a:ext>
            </a:extLst>
          </p:cNvPr>
          <p:cNvSpPr txBox="1"/>
          <p:nvPr/>
        </p:nvSpPr>
        <p:spPr>
          <a:xfrm>
            <a:off x="7746043" y="195601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dirty="0"/>
              <a:t>p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= 0.01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EEEA7CB-2C31-4E56-5C8D-200C285C2799}"/>
              </a:ext>
            </a:extLst>
          </p:cNvPr>
          <p:cNvSpPr txBox="1">
            <a:spLocks/>
          </p:cNvSpPr>
          <p:nvPr/>
        </p:nvSpPr>
        <p:spPr bwMode="gray">
          <a:xfrm>
            <a:off x="1802218" y="957965"/>
            <a:ext cx="1611118" cy="35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NL" sz="1800" b="0" dirty="0">
                <a:solidFill>
                  <a:schemeClr val="tx1"/>
                </a:solidFill>
              </a:rPr>
              <a:t>Mean Gradient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58BA29A-E240-2CED-2162-3F59AD4BC1E1}"/>
              </a:ext>
            </a:extLst>
          </p:cNvPr>
          <p:cNvSpPr txBox="1">
            <a:spLocks/>
          </p:cNvSpPr>
          <p:nvPr/>
        </p:nvSpPr>
        <p:spPr bwMode="gray">
          <a:xfrm>
            <a:off x="5822584" y="958684"/>
            <a:ext cx="2199594" cy="35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NL" sz="1800" b="0" dirty="0">
                <a:solidFill>
                  <a:schemeClr val="tx1"/>
                </a:solidFill>
              </a:rPr>
              <a:t>Effective Orifice Area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3F70BE-2DED-B2F5-CCB3-DEAD8C03DFF8}"/>
              </a:ext>
            </a:extLst>
          </p:cNvPr>
          <p:cNvSpPr txBox="1"/>
          <p:nvPr/>
        </p:nvSpPr>
        <p:spPr>
          <a:xfrm>
            <a:off x="3707904" y="4796487"/>
            <a:ext cx="1728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P-values for TAVI vs Surgery </a:t>
            </a:r>
            <a:endParaRPr lang="nl-NL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807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BC5B-235A-CF3E-5E1C-4E121ADA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CD91-C77F-C001-29E2-73DDF63B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In </a:t>
            </a:r>
            <a:r>
              <a:rPr lang="en-US" sz="1600" dirty="0"/>
              <a:t>women all comers </a:t>
            </a:r>
            <a:r>
              <a:rPr lang="en-US" sz="1600" b="0" dirty="0"/>
              <a:t>with severe aortic stenosis, </a:t>
            </a:r>
            <a:r>
              <a:rPr lang="en-US" sz="1600" dirty="0"/>
              <a:t>TAVI</a:t>
            </a:r>
            <a:r>
              <a:rPr lang="en-US" sz="1600" b="0" dirty="0"/>
              <a:t> using SAPIEN 3 or SAPIEN 3 Ultra was </a:t>
            </a:r>
            <a:r>
              <a:rPr lang="en-US" sz="1600" dirty="0"/>
              <a:t>superior to surgery </a:t>
            </a:r>
            <a:r>
              <a:rPr lang="en-US" sz="1600" b="0" dirty="0"/>
              <a:t>for the </a:t>
            </a:r>
            <a:r>
              <a:rPr lang="en-US" sz="1600" dirty="0"/>
              <a:t>primary composite end point </a:t>
            </a:r>
            <a:r>
              <a:rPr lang="en-US" sz="1600" b="0" dirty="0"/>
              <a:t>of death, stroke, or rehospitalization at one year. This superiority was essentially driven by the lower rate or rehospitalizations</a:t>
            </a:r>
          </a:p>
          <a:p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TAVI</a:t>
            </a:r>
            <a:r>
              <a:rPr lang="en-GB" sz="1600" b="0" dirty="0"/>
              <a:t> had a </a:t>
            </a:r>
            <a:r>
              <a:rPr lang="en-GB" sz="1600" dirty="0"/>
              <a:t>lower incidence </a:t>
            </a:r>
            <a:r>
              <a:rPr lang="en-GB" sz="1600" b="0" dirty="0"/>
              <a:t>of new onset AF at 30 days, a quicker recovery and shorter length of index hospital stay, but </a:t>
            </a:r>
            <a:r>
              <a:rPr lang="en-GB" sz="1600" dirty="0"/>
              <a:t>higher rates </a:t>
            </a:r>
            <a:r>
              <a:rPr lang="en-GB" sz="1600" b="0" dirty="0"/>
              <a:t>of mild paravalvular aortic regurgitation and new permanent pacemaker implantation</a:t>
            </a:r>
          </a:p>
          <a:p>
            <a:endParaRPr lang="en-GB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Excellent </a:t>
            </a:r>
            <a:r>
              <a:rPr lang="en-US" sz="1600" dirty="0"/>
              <a:t>hemodynamics</a:t>
            </a:r>
            <a:r>
              <a:rPr lang="en-US" sz="1600" b="0" dirty="0"/>
              <a:t> were achieved with both procedures in a population where around 75% of women had a small annulus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Besides the patient benefit, the less invasive TAVI treatment also provides </a:t>
            </a:r>
            <a:r>
              <a:rPr lang="en-US" sz="1600" dirty="0"/>
              <a:t>benefits</a:t>
            </a:r>
            <a:r>
              <a:rPr lang="en-US" sz="1600" b="0" dirty="0"/>
              <a:t> in terms of </a:t>
            </a:r>
            <a:r>
              <a:rPr lang="en-US" sz="1600" dirty="0"/>
              <a:t>health care resources</a:t>
            </a:r>
            <a:r>
              <a:rPr lang="en-US" sz="1600" b="0" dirty="0"/>
              <a:t>: less rehospitalization, shorter index hospital stay, and more patients discharged home</a:t>
            </a:r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C29E4-9E30-DF6F-7265-3C81BA79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8" y="337665"/>
            <a:ext cx="978551" cy="5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CA37B410A544A99B6A9D265097CBE" ma:contentTypeVersion="14" ma:contentTypeDescription="Crée un document." ma:contentTypeScope="" ma:versionID="7f8971810fb84b758c1621f5d055a6ae">
  <xsd:schema xmlns:xsd="http://www.w3.org/2001/XMLSchema" xmlns:xs="http://www.w3.org/2001/XMLSchema" xmlns:p="http://schemas.microsoft.com/office/2006/metadata/properties" xmlns:ns2="539a4351-57d9-42bb-9c72-2e0841c21f83" xmlns:ns3="5d58466a-1fdf-4051-97fc-97f65b69d6c0" targetNamespace="http://schemas.microsoft.com/office/2006/metadata/properties" ma:root="true" ma:fieldsID="e2c4f43a53ba759e88b56988b87e4f2a" ns2:_="" ns3:_="">
    <xsd:import namespace="539a4351-57d9-42bb-9c72-2e0841c21f83"/>
    <xsd:import namespace="5d58466a-1fdf-4051-97fc-97f65b69d6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a4351-57d9-42bb-9c72-2e0841c21f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3c261f7-3cf8-48e4-a582-2dde99f5bf03}" ma:internalName="TaxCatchAll" ma:showField="CatchAllData" ma:web="539a4351-57d9-42bb-9c72-2e0841c21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8466a-1fdf-4051-97fc-97f65b69d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16062b77-469d-4a29-aa61-cf6667edfa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9a4351-57d9-42bb-9c72-2e0841c21f83" xsi:nil="true"/>
    <lcf76f155ced4ddcb4097134ff3c332f xmlns="5d58466a-1fdf-4051-97fc-97f65b69d6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69EDA-F186-4FB6-A0F3-5B5C6300CDD9}"/>
</file>

<file path=customXml/itemProps2.xml><?xml version="1.0" encoding="utf-8"?>
<ds:datastoreItem xmlns:ds="http://schemas.openxmlformats.org/officeDocument/2006/customXml" ds:itemID="{F0C911AD-2F84-4022-AB89-022F10985E2C}"/>
</file>

<file path=customXml/itemProps3.xml><?xml version="1.0" encoding="utf-8"?>
<ds:datastoreItem xmlns:ds="http://schemas.openxmlformats.org/officeDocument/2006/customXml" ds:itemID="{0B6C9364-18FD-463C-80F4-5574A1E44042}"/>
</file>

<file path=docMetadata/LabelInfo.xml><?xml version="1.0" encoding="utf-8"?>
<clbl:labelList xmlns:clbl="http://schemas.microsoft.com/office/2020/mipLabelMetadata">
  <clbl:label id="{c8fe7995-06f0-4bdf-8f2a-0c8a7986480d}" enabled="0" method="" siteId="{c8fe7995-06f0-4bdf-8f2a-0c8a798648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1145</TotalTime>
  <Words>3958</Words>
  <Application>Microsoft Macintosh PowerPoint</Application>
  <PresentationFormat>Affichage à l'écran (16:9)</PresentationFormat>
  <Paragraphs>813</Paragraphs>
  <Slides>39</Slides>
  <Notes>23</Notes>
  <HiddenSlides>29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Wingdings</vt:lpstr>
      <vt:lpstr>ヒラギノ角ゴ Pro W3</vt:lpstr>
      <vt:lpstr>ESC_PPT_Light_220817-16-9</vt:lpstr>
      <vt:lpstr>think-cell Slide</vt:lpstr>
      <vt:lpstr>Présentation PowerPoint</vt:lpstr>
      <vt:lpstr>RHEIA Trial Design </vt:lpstr>
      <vt:lpstr>Patient Enrollment</vt:lpstr>
      <vt:lpstr>Présentation PowerPoint</vt:lpstr>
      <vt:lpstr>Primary Endpoint Kaplan–Meier Estimates</vt:lpstr>
      <vt:lpstr>Primary Endpoint Components at 1 year</vt:lpstr>
      <vt:lpstr>Other Secondary Endpoints</vt:lpstr>
      <vt:lpstr>Echocardiography findings</vt:lpstr>
      <vt:lpstr>Conclusions</vt:lpstr>
      <vt:lpstr>Présentation PowerPoint</vt:lpstr>
      <vt:lpstr>Présentation PowerPoint</vt:lpstr>
      <vt:lpstr>Background </vt:lpstr>
      <vt:lpstr>Purpose</vt:lpstr>
      <vt:lpstr>RHEIA Trial Design </vt:lpstr>
      <vt:lpstr>48 Clinical Sites - 443 Patients - 12 Countries</vt:lpstr>
      <vt:lpstr>Trial Leadership</vt:lpstr>
      <vt:lpstr>Key Inclusion and Exclusion Criteria</vt:lpstr>
      <vt:lpstr>Study methodology</vt:lpstr>
      <vt:lpstr>Primary Endpoint</vt:lpstr>
      <vt:lpstr>Sample size calculation</vt:lpstr>
      <vt:lpstr>Statistical analysis</vt:lpstr>
      <vt:lpstr>Patient Enrollment</vt:lpstr>
      <vt:lpstr>Patient Allocation</vt:lpstr>
      <vt:lpstr>Patient Follow up</vt:lpstr>
      <vt:lpstr>Présentation PowerPoint</vt:lpstr>
      <vt:lpstr>Présentation PowerPoint</vt:lpstr>
      <vt:lpstr>Procedural Findings</vt:lpstr>
      <vt:lpstr>Valve size distribution</vt:lpstr>
      <vt:lpstr>Procedural Complications and Outcomes</vt:lpstr>
      <vt:lpstr>Primary Endpoint Kaplan–Meier Estimates</vt:lpstr>
      <vt:lpstr>Primary Endpoint at 1 year</vt:lpstr>
      <vt:lpstr>Primary Endpoint Components at 1 year</vt:lpstr>
      <vt:lpstr>Key Secondary Endpoints at 1 year</vt:lpstr>
      <vt:lpstr>Echocardiography findings</vt:lpstr>
      <vt:lpstr>Quality of Life KCCQ evaluation</vt:lpstr>
      <vt:lpstr>Conclusions</vt:lpstr>
      <vt:lpstr>Conclusions (cont.)</vt:lpstr>
      <vt:lpstr>Clinical Implications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Lara Dogliotti</cp:lastModifiedBy>
  <cp:revision>99</cp:revision>
  <dcterms:created xsi:type="dcterms:W3CDTF">2021-07-16T09:19:14Z</dcterms:created>
  <dcterms:modified xsi:type="dcterms:W3CDTF">2024-08-30T06:58:13Z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0x010100F10CA37B410A544A99B6A9D265097CBE</vt:lpwstr>
  </property>
</Properties>
</file>