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tags/tag1.xml" ContentType="application/vnd.openxmlformats-officedocument.presentationml.tag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37"/>
  </p:notesMasterIdLst>
  <p:handoutMasterIdLst>
    <p:handoutMasterId r:id="rId38"/>
  </p:handoutMasterIdLst>
  <p:sldIdLst>
    <p:sldId id="433" r:id="rId4"/>
    <p:sldId id="432" r:id="rId5"/>
    <p:sldId id="417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48" r:id="rId19"/>
    <p:sldId id="455" r:id="rId20"/>
    <p:sldId id="456" r:id="rId21"/>
    <p:sldId id="450" r:id="rId22"/>
    <p:sldId id="457" r:id="rId23"/>
    <p:sldId id="449" r:id="rId24"/>
    <p:sldId id="451" r:id="rId25"/>
    <p:sldId id="458" r:id="rId26"/>
    <p:sldId id="459" r:id="rId27"/>
    <p:sldId id="452" r:id="rId28"/>
    <p:sldId id="463" r:id="rId29"/>
    <p:sldId id="453" r:id="rId30"/>
    <p:sldId id="454" r:id="rId31"/>
    <p:sldId id="444" r:id="rId32"/>
    <p:sldId id="461" r:id="rId33"/>
    <p:sldId id="462" r:id="rId34"/>
    <p:sldId id="434" r:id="rId35"/>
    <p:sldId id="464" r:id="rId36"/>
  </p:sldIdLst>
  <p:sldSz cx="9144000" cy="5143500" type="screen16x9"/>
  <p:notesSz cx="7086600" cy="93726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2460" userDrawn="1">
          <p15:clr>
            <a:srgbClr val="A4A3A4"/>
          </p15:clr>
        </p15:guide>
        <p15:guide id="3" pos="1560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28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4B"/>
    <a:srgbClr val="315575"/>
    <a:srgbClr val="0A2D74"/>
    <a:srgbClr val="4A5F6F"/>
    <a:srgbClr val="011D32"/>
    <a:srgbClr val="1D384C"/>
    <a:srgbClr val="FEB91A"/>
    <a:srgbClr val="203864"/>
    <a:srgbClr val="00206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EB2CF-DA39-4473-90D0-35E4C2A740A3}" v="77" dt="2024-10-23T18:58:38.816"/>
    <p1510:client id="{D14A98F1-D1B0-45F1-A27F-EA1D726A0349}" v="12" dt="2024-10-24T18:53:38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8" y="306"/>
      </p:cViewPr>
      <p:guideLst>
        <p:guide orient="horz" pos="252"/>
        <p:guide orient="horz" pos="2460"/>
        <p:guide pos="1560"/>
        <p:guide pos="5617"/>
        <p:guide orient="horz" pos="2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5680651847117"/>
          <c:y val="5.0925925925925923E-2"/>
          <c:w val="0.84763706146384066"/>
          <c:h val="0.78254055641385123"/>
        </c:manualLayout>
      </c:layout>
      <c:scatterChart>
        <c:scatterStyle val="lineMarker"/>
        <c:varyColors val="0"/>
        <c:ser>
          <c:idx val="4"/>
          <c:order val="0"/>
          <c:tx>
            <c:strRef>
              <c:f>'Model Figures'!$F$1</c:f>
              <c:strCache>
                <c:ptCount val="1"/>
                <c:pt idx="0">
                  <c:v>OMT mean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noFill/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Figures'!$F$2:$F$5</c:f>
              <c:numCache>
                <c:formatCode>0.0</c:formatCode>
                <c:ptCount val="4"/>
                <c:pt idx="0" formatCode="General">
                  <c:v>50.61</c:v>
                </c:pt>
                <c:pt idx="1">
                  <c:v>55.48</c:v>
                </c:pt>
                <c:pt idx="2">
                  <c:v>52.95</c:v>
                </c:pt>
                <c:pt idx="3">
                  <c:v>54.67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80-4CF7-8A54-05F00A21A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384496"/>
        <c:axId val="411384888"/>
      </c:scatterChart>
      <c:valAx>
        <c:axId val="411384496"/>
        <c:scaling>
          <c:orientation val="minMax"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bg2"/>
                    </a:solidFill>
                  </a:rPr>
                  <a:t>Time (months)</a:t>
                </a:r>
              </a:p>
            </c:rich>
          </c:tx>
          <c:layout>
            <c:manualLayout>
              <c:xMode val="edge"/>
              <c:yMode val="edge"/>
              <c:x val="0.44461669837308126"/>
              <c:y val="0.91564385016807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384888"/>
        <c:crosses val="autoZero"/>
        <c:crossBetween val="midCat"/>
        <c:majorUnit val="6"/>
      </c:valAx>
      <c:valAx>
        <c:axId val="41138488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bg2"/>
                    </a:solidFill>
                  </a:rPr>
                  <a:t>KCCQ-OS score</a:t>
                </a:r>
              </a:p>
            </c:rich>
          </c:tx>
          <c:layout>
            <c:manualLayout>
              <c:xMode val="edge"/>
              <c:yMode val="edge"/>
              <c:x val="1.4177740053240291E-3"/>
              <c:y val="0.21070337023073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38449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5680651847117"/>
          <c:y val="5.0925925925925923E-2"/>
          <c:w val="0.84763706146384066"/>
          <c:h val="0.782540556413851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'Model Figures'!$B$1</c:f>
              <c:strCache>
                <c:ptCount val="1"/>
                <c:pt idx="0">
                  <c:v>TTVR 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noFill/>
              <a:ln w="9525">
                <a:noFill/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Figures'!$B$2:$B$5</c:f>
              <c:numCache>
                <c:formatCode>0.0</c:formatCode>
                <c:ptCount val="4"/>
                <c:pt idx="0" formatCode="General">
                  <c:v>50.107900000000001</c:v>
                </c:pt>
                <c:pt idx="1">
                  <c:v>64.760000000000005</c:v>
                </c:pt>
                <c:pt idx="2">
                  <c:v>71.09</c:v>
                </c:pt>
                <c:pt idx="3">
                  <c:v>69.760000000000005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48-4135-9CB1-6985BAA149E3}"/>
            </c:ext>
          </c:extLst>
        </c:ser>
        <c:ser>
          <c:idx val="1"/>
          <c:order val="1"/>
          <c:tx>
            <c:strRef>
              <c:f>'Model Figures'!$C$1</c:f>
              <c:strCache>
                <c:ptCount val="1"/>
                <c:pt idx="0">
                  <c:v>TTVR mean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noFill/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Figures'!$C$2:$C$5</c:f>
              <c:numCache>
                <c:formatCode>0.0</c:formatCode>
                <c:ptCount val="4"/>
                <c:pt idx="0" formatCode="General">
                  <c:v>52.79</c:v>
                </c:pt>
                <c:pt idx="1">
                  <c:v>67.3</c:v>
                </c:pt>
                <c:pt idx="2">
                  <c:v>73.760000000000005</c:v>
                </c:pt>
                <c:pt idx="3">
                  <c:v>72.42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48-4135-9CB1-6985BAA149E3}"/>
            </c:ext>
          </c:extLst>
        </c:ser>
        <c:ser>
          <c:idx val="2"/>
          <c:order val="2"/>
          <c:tx>
            <c:strRef>
              <c:f>'Model Figures'!$D$1</c:f>
              <c:strCache>
                <c:ptCount val="1"/>
                <c:pt idx="0">
                  <c:v>TTVR 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noFill/>
              <a:ln w="9525">
                <a:noFill/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Figures'!$D$2:$D$5</c:f>
              <c:numCache>
                <c:formatCode>0.0</c:formatCode>
                <c:ptCount val="4"/>
                <c:pt idx="0" formatCode="General">
                  <c:v>55.472099999999998</c:v>
                </c:pt>
                <c:pt idx="1">
                  <c:v>69.83</c:v>
                </c:pt>
                <c:pt idx="2">
                  <c:v>76.42</c:v>
                </c:pt>
                <c:pt idx="3">
                  <c:v>75.08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548-4135-9CB1-6985BAA149E3}"/>
            </c:ext>
          </c:extLst>
        </c:ser>
        <c:ser>
          <c:idx val="3"/>
          <c:order val="3"/>
          <c:tx>
            <c:strRef>
              <c:f>'Model Figures'!$E$1</c:f>
              <c:strCache>
                <c:ptCount val="1"/>
                <c:pt idx="0">
                  <c:v>OMT 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9A9A9C"/>
              </a:solidFill>
              <a:ln w="9525">
                <a:solidFill>
                  <a:srgbClr val="9A9A9C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Figures'!$E$2:$E$5</c:f>
              <c:numCache>
                <c:formatCode>0.0</c:formatCode>
                <c:ptCount val="4"/>
                <c:pt idx="0" formatCode="General">
                  <c:v>46.974699999999999</c:v>
                </c:pt>
                <c:pt idx="1">
                  <c:v>51.82</c:v>
                </c:pt>
                <c:pt idx="2">
                  <c:v>49.11</c:v>
                </c:pt>
                <c:pt idx="3">
                  <c:v>50.78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548-4135-9CB1-6985BAA149E3}"/>
            </c:ext>
          </c:extLst>
        </c:ser>
        <c:ser>
          <c:idx val="4"/>
          <c:order val="4"/>
          <c:tx>
            <c:strRef>
              <c:f>'Model Figures'!$F$1</c:f>
              <c:strCache>
                <c:ptCount val="1"/>
                <c:pt idx="0">
                  <c:v>OMT mean</c:v>
                </c:pt>
              </c:strCache>
            </c:strRef>
          </c:tx>
          <c:spPr>
            <a:ln w="19050" cap="rnd">
              <a:solidFill>
                <a:srgbClr val="9A9A9C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A9A9C"/>
              </a:solidFill>
              <a:ln w="9525">
                <a:solidFill>
                  <a:srgbClr val="9A9A9C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Figures'!$F$2:$F$5</c:f>
              <c:numCache>
                <c:formatCode>0.0</c:formatCode>
                <c:ptCount val="4"/>
                <c:pt idx="0" formatCode="General">
                  <c:v>50.61</c:v>
                </c:pt>
                <c:pt idx="1">
                  <c:v>55.48</c:v>
                </c:pt>
                <c:pt idx="2">
                  <c:v>52.95</c:v>
                </c:pt>
                <c:pt idx="3">
                  <c:v>54.67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548-4135-9CB1-6985BAA149E3}"/>
            </c:ext>
          </c:extLst>
        </c:ser>
        <c:ser>
          <c:idx val="5"/>
          <c:order val="5"/>
          <c:tx>
            <c:strRef>
              <c:f>'Model Figures'!$G$1</c:f>
              <c:strCache>
                <c:ptCount val="1"/>
                <c:pt idx="0">
                  <c:v>OMT 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9A9A9C"/>
              </a:solidFill>
              <a:ln w="9525">
                <a:solidFill>
                  <a:srgbClr val="9A9A9C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Figures'!$G$2:$G$5</c:f>
              <c:numCache>
                <c:formatCode>0.0</c:formatCode>
                <c:ptCount val="4"/>
                <c:pt idx="0" formatCode="General">
                  <c:v>54.2453</c:v>
                </c:pt>
                <c:pt idx="1">
                  <c:v>59.13</c:v>
                </c:pt>
                <c:pt idx="2">
                  <c:v>56.79</c:v>
                </c:pt>
                <c:pt idx="3">
                  <c:v>58.55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548-4135-9CB1-6985BAA14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384496"/>
        <c:axId val="411384888"/>
      </c:scatterChart>
      <c:valAx>
        <c:axId val="411384496"/>
        <c:scaling>
          <c:orientation val="minMax"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bg2"/>
                    </a:solidFill>
                  </a:rPr>
                  <a:t>Time (months)</a:t>
                </a:r>
              </a:p>
            </c:rich>
          </c:tx>
          <c:layout>
            <c:manualLayout>
              <c:xMode val="edge"/>
              <c:yMode val="edge"/>
              <c:x val="0.44461669837308126"/>
              <c:y val="0.91564385016807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384888"/>
        <c:crosses val="autoZero"/>
        <c:crossBetween val="midCat"/>
        <c:majorUnit val="6"/>
      </c:valAx>
      <c:valAx>
        <c:axId val="41138488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bg2"/>
                    </a:solidFill>
                  </a:rPr>
                  <a:t>KCCQ-OS score</a:t>
                </a:r>
              </a:p>
            </c:rich>
          </c:tx>
          <c:layout>
            <c:manualLayout>
              <c:xMode val="edge"/>
              <c:yMode val="edge"/>
              <c:x val="1.4177740053240291E-3"/>
              <c:y val="0.21070337023073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38449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5680651847117"/>
          <c:y val="5.0925925925925923E-2"/>
          <c:w val="0.84763706146384066"/>
          <c:h val="0.78254055641385123"/>
        </c:manualLayout>
      </c:layout>
      <c:scatterChart>
        <c:scatterStyle val="lineMarker"/>
        <c:varyColors val="0"/>
        <c:ser>
          <c:idx val="0"/>
          <c:order val="0"/>
          <c:tx>
            <c:strRef>
              <c:f>'Model Figures'!$B$1</c:f>
              <c:strCache>
                <c:ptCount val="1"/>
                <c:pt idx="0">
                  <c:v>TTVR 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Figures'!$B$2:$B$5</c:f>
              <c:numCache>
                <c:formatCode>0.0</c:formatCode>
                <c:ptCount val="4"/>
                <c:pt idx="0" formatCode="General">
                  <c:v>50.107900000000001</c:v>
                </c:pt>
                <c:pt idx="1">
                  <c:v>64.760000000000005</c:v>
                </c:pt>
                <c:pt idx="2">
                  <c:v>71.09</c:v>
                </c:pt>
                <c:pt idx="3">
                  <c:v>69.760000000000005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A8-4C20-8F39-E2AAD083BC4D}"/>
            </c:ext>
          </c:extLst>
        </c:ser>
        <c:ser>
          <c:idx val="1"/>
          <c:order val="1"/>
          <c:tx>
            <c:strRef>
              <c:f>'Model Figures'!$C$1</c:f>
              <c:strCache>
                <c:ptCount val="1"/>
                <c:pt idx="0">
                  <c:v>TTVR mean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Figures'!$C$2:$C$5</c:f>
              <c:numCache>
                <c:formatCode>0.0</c:formatCode>
                <c:ptCount val="4"/>
                <c:pt idx="0" formatCode="General">
                  <c:v>52.79</c:v>
                </c:pt>
                <c:pt idx="1">
                  <c:v>67.3</c:v>
                </c:pt>
                <c:pt idx="2">
                  <c:v>73.760000000000005</c:v>
                </c:pt>
                <c:pt idx="3">
                  <c:v>72.42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A8-4C20-8F39-E2AAD083BC4D}"/>
            </c:ext>
          </c:extLst>
        </c:ser>
        <c:ser>
          <c:idx val="2"/>
          <c:order val="2"/>
          <c:tx>
            <c:strRef>
              <c:f>'Model Figures'!$D$1</c:f>
              <c:strCache>
                <c:ptCount val="1"/>
                <c:pt idx="0">
                  <c:v>TTVR 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Figures'!$D$2:$D$5</c:f>
              <c:numCache>
                <c:formatCode>0.0</c:formatCode>
                <c:ptCount val="4"/>
                <c:pt idx="0" formatCode="General">
                  <c:v>55.472099999999998</c:v>
                </c:pt>
                <c:pt idx="1">
                  <c:v>69.83</c:v>
                </c:pt>
                <c:pt idx="2">
                  <c:v>76.42</c:v>
                </c:pt>
                <c:pt idx="3">
                  <c:v>75.08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A8-4C20-8F39-E2AAD083BC4D}"/>
            </c:ext>
          </c:extLst>
        </c:ser>
        <c:ser>
          <c:idx val="3"/>
          <c:order val="3"/>
          <c:tx>
            <c:strRef>
              <c:f>'Model Figures'!$E$1</c:f>
              <c:strCache>
                <c:ptCount val="1"/>
                <c:pt idx="0">
                  <c:v>OMT 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9A9A9C"/>
              </a:solidFill>
              <a:ln w="9525">
                <a:solidFill>
                  <a:srgbClr val="9A9A9C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Figures'!$E$2:$E$5</c:f>
              <c:numCache>
                <c:formatCode>0.0</c:formatCode>
                <c:ptCount val="4"/>
                <c:pt idx="0" formatCode="General">
                  <c:v>46.974699999999999</c:v>
                </c:pt>
                <c:pt idx="1">
                  <c:v>51.82</c:v>
                </c:pt>
                <c:pt idx="2">
                  <c:v>49.11</c:v>
                </c:pt>
                <c:pt idx="3">
                  <c:v>50.78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A8-4C20-8F39-E2AAD083BC4D}"/>
            </c:ext>
          </c:extLst>
        </c:ser>
        <c:ser>
          <c:idx val="4"/>
          <c:order val="4"/>
          <c:tx>
            <c:strRef>
              <c:f>'Model Figures'!$F$1</c:f>
              <c:strCache>
                <c:ptCount val="1"/>
                <c:pt idx="0">
                  <c:v>OMT mean</c:v>
                </c:pt>
              </c:strCache>
            </c:strRef>
          </c:tx>
          <c:spPr>
            <a:ln w="19050" cap="rnd">
              <a:solidFill>
                <a:srgbClr val="9A9A9C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9A9A9C"/>
              </a:solidFill>
              <a:ln w="9525">
                <a:solidFill>
                  <a:srgbClr val="9A9A9C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Figures'!$F$2:$F$5</c:f>
              <c:numCache>
                <c:formatCode>0.0</c:formatCode>
                <c:ptCount val="4"/>
                <c:pt idx="0" formatCode="General">
                  <c:v>50.61</c:v>
                </c:pt>
                <c:pt idx="1">
                  <c:v>55.48</c:v>
                </c:pt>
                <c:pt idx="2">
                  <c:v>52.95</c:v>
                </c:pt>
                <c:pt idx="3">
                  <c:v>54.67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A8-4C20-8F39-E2AAD083BC4D}"/>
            </c:ext>
          </c:extLst>
        </c:ser>
        <c:ser>
          <c:idx val="5"/>
          <c:order val="5"/>
          <c:tx>
            <c:strRef>
              <c:f>'Model Figures'!$G$1</c:f>
              <c:strCache>
                <c:ptCount val="1"/>
                <c:pt idx="0">
                  <c:v>OMT 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7"/>
            <c:spPr>
              <a:solidFill>
                <a:srgbClr val="9A9A9C"/>
              </a:solidFill>
              <a:ln w="9525">
                <a:solidFill>
                  <a:srgbClr val="9A9A9C"/>
                </a:solidFill>
              </a:ln>
              <a:effectLst/>
            </c:spPr>
          </c:marker>
          <c:xVal>
            <c:numRef>
              <c:f>'Model Figures'!$A$2:$A$5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</c:numCache>
            </c:numRef>
          </c:xVal>
          <c:yVal>
            <c:numRef>
              <c:f>'Model Figures'!$G$2:$G$5</c:f>
              <c:numCache>
                <c:formatCode>0.0</c:formatCode>
                <c:ptCount val="4"/>
                <c:pt idx="0" formatCode="General">
                  <c:v>54.2453</c:v>
                </c:pt>
                <c:pt idx="1">
                  <c:v>59.13</c:v>
                </c:pt>
                <c:pt idx="2">
                  <c:v>56.79</c:v>
                </c:pt>
                <c:pt idx="3">
                  <c:v>58.55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A8-4C20-8F39-E2AAD083B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384496"/>
        <c:axId val="411384888"/>
      </c:scatterChart>
      <c:valAx>
        <c:axId val="411384496"/>
        <c:scaling>
          <c:orientation val="minMax"/>
          <c:max val="1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bg2"/>
                    </a:solidFill>
                  </a:rPr>
                  <a:t>Time (months)</a:t>
                </a:r>
              </a:p>
            </c:rich>
          </c:tx>
          <c:layout>
            <c:manualLayout>
              <c:xMode val="edge"/>
              <c:yMode val="edge"/>
              <c:x val="0.44461669837308126"/>
              <c:y val="0.91564385016807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384888"/>
        <c:crosses val="autoZero"/>
        <c:crossBetween val="midCat"/>
        <c:majorUnit val="6"/>
      </c:valAx>
      <c:valAx>
        <c:axId val="411384888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>
                    <a:solidFill>
                      <a:schemeClr val="bg2"/>
                    </a:solidFill>
                  </a:rPr>
                  <a:t>KCCQ-OS score</a:t>
                </a:r>
              </a:p>
            </c:rich>
          </c:tx>
          <c:layout>
            <c:manualLayout>
              <c:xMode val="edge"/>
              <c:yMode val="edge"/>
              <c:x val="1.4177740053240291E-3"/>
              <c:y val="0.210703370230731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38449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22703412073491E-2"/>
          <c:y val="5.0925925925925923E-2"/>
          <c:w val="0.87232174103237092"/>
          <c:h val="0.78768777946733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'Categ. Outcomes (figure)'!$B$3</c:f>
              <c:strCache>
                <c:ptCount val="1"/>
                <c:pt idx="0">
                  <c:v>TTVR+OMT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'Categ. Outcomes (figure)'!$A$4:$A$6</c:f>
              <c:strCache>
                <c:ptCount val="3"/>
                <c:pt idx="0">
                  <c:v>Alive with moderate improvement</c:v>
                </c:pt>
                <c:pt idx="1">
                  <c:v>Alive with large improvement</c:v>
                </c:pt>
                <c:pt idx="2">
                  <c:v>Alive and well</c:v>
                </c:pt>
              </c:strCache>
              <c:extLst/>
            </c:strRef>
          </c:cat>
          <c:val>
            <c:numRef>
              <c:f>'Categ. Outcomes (figure)'!$B$4:$B$6</c:f>
              <c:numCache>
                <c:formatCode>0.00%</c:formatCode>
                <c:ptCount val="3"/>
                <c:pt idx="0">
                  <c:v>0.57599999999999996</c:v>
                </c:pt>
                <c:pt idx="1">
                  <c:v>0.39500000000000002</c:v>
                </c:pt>
                <c:pt idx="2">
                  <c:v>0.64600000000000002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EB1-4CC4-8B3F-43664E3498A2}"/>
            </c:ext>
          </c:extLst>
        </c:ser>
        <c:ser>
          <c:idx val="1"/>
          <c:order val="1"/>
          <c:tx>
            <c:strRef>
              <c:f>'Categ. Outcomes (figure)'!$C$3</c:f>
              <c:strCache>
                <c:ptCount val="1"/>
                <c:pt idx="0">
                  <c:v>OMT</c:v>
                </c:pt>
              </c:strCache>
            </c:strRef>
          </c:tx>
          <c:spPr>
            <a:solidFill>
              <a:srgbClr val="9A9A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60905349794238E-3"/>
                  <c:y val="6.0108014575482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B1-4CC4-8B3F-43664E3498A2}"/>
                </c:ext>
              </c:extLst>
            </c:dLbl>
            <c:dLbl>
              <c:idx val="1"/>
              <c:layout>
                <c:manualLayout>
                  <c:x val="-3.292181069958908E-3"/>
                  <c:y val="3.00540072877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B1-4CC4-8B3F-43664E3498A2}"/>
                </c:ext>
              </c:extLst>
            </c:dLbl>
            <c:dLbl>
              <c:idx val="2"/>
              <c:layout>
                <c:manualLayout>
                  <c:x val="-1.2071191142418955E-16"/>
                  <c:y val="6.0108014575482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B1-4CC4-8B3F-43664E3498A2}"/>
                </c:ext>
              </c:extLst>
            </c:dLbl>
            <c:numFmt formatCode="0.0%" sourceLinked="0"/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'Categ. Outcomes (figure)'!$A$4:$A$6</c:f>
              <c:strCache>
                <c:ptCount val="3"/>
                <c:pt idx="0">
                  <c:v>Alive with moderate improvement</c:v>
                </c:pt>
                <c:pt idx="1">
                  <c:v>Alive with large improvement</c:v>
                </c:pt>
                <c:pt idx="2">
                  <c:v>Alive and well</c:v>
                </c:pt>
              </c:strCache>
              <c:extLst/>
            </c:strRef>
          </c:cat>
          <c:val>
            <c:numRef>
              <c:f>'Categ. Outcomes (figure)'!$C$4:$C$6</c:f>
              <c:numCache>
                <c:formatCode>0.00%</c:formatCode>
                <c:ptCount val="3"/>
                <c:pt idx="0">
                  <c:v>0.31</c:v>
                </c:pt>
                <c:pt idx="1">
                  <c:v>0.19500000000000001</c:v>
                </c:pt>
                <c:pt idx="2">
                  <c:v>0.31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EB1-4CC4-8B3F-43664E349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051792"/>
        <c:axId val="2013054192"/>
      </c:barChart>
      <c:catAx>
        <c:axId val="201305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3054192"/>
        <c:crosses val="autoZero"/>
        <c:auto val="1"/>
        <c:lblAlgn val="ctr"/>
        <c:lblOffset val="100"/>
        <c:noMultiLvlLbl val="0"/>
      </c:catAx>
      <c:valAx>
        <c:axId val="201305419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305179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4558063575386411"/>
          <c:y val="1.0719355787082122E-2"/>
          <c:w val="0.35309372618745238"/>
          <c:h val="0.1077551764362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'Categ. Outcomes (figure)'!$F$9</c:f>
              <c:strCache>
                <c:ptCount val="1"/>
                <c:pt idx="0">
                  <c:v>Change ≥20 points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B6-419E-9C1B-562609E9233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1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B6-419E-9C1B-562609E9233D}"/>
              </c:ext>
            </c:extLst>
          </c:dPt>
          <c:cat>
            <c:strRef>
              <c:f>'Categ. Outcomes (figure)'!$G$3:$H$3</c:f>
              <c:strCache>
                <c:ptCount val="2"/>
                <c:pt idx="0">
                  <c:v>OMT</c:v>
                </c:pt>
                <c:pt idx="1">
                  <c:v>TTVR+OMT</c:v>
                </c:pt>
              </c:strCache>
            </c:strRef>
          </c:cat>
          <c:val>
            <c:numRef>
              <c:f>'Categ. Outcomes (figure)'!$G$9:$H$9</c:f>
              <c:numCache>
                <c:formatCode>0.00%</c:formatCode>
                <c:ptCount val="2"/>
                <c:pt idx="0">
                  <c:v>0.19500000000000001</c:v>
                </c:pt>
                <c:pt idx="1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B6-419E-9C1B-562609E9233D}"/>
            </c:ext>
          </c:extLst>
        </c:ser>
        <c:ser>
          <c:idx val="1"/>
          <c:order val="1"/>
          <c:tx>
            <c:strRef>
              <c:f>'Categ. Outcomes (figure)'!$F$8</c:f>
              <c:strCache>
                <c:ptCount val="1"/>
                <c:pt idx="0">
                  <c:v>Change ≥10 and &lt;20 points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FB6-419E-9C1B-562609E9233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25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FB6-419E-9C1B-562609E9233D}"/>
              </c:ext>
            </c:extLst>
          </c:dPt>
          <c:cat>
            <c:strRef>
              <c:f>'Categ. Outcomes (figure)'!$G$3:$H$3</c:f>
              <c:strCache>
                <c:ptCount val="2"/>
                <c:pt idx="0">
                  <c:v>OMT</c:v>
                </c:pt>
                <c:pt idx="1">
                  <c:v>TTVR+OMT</c:v>
                </c:pt>
              </c:strCache>
            </c:strRef>
          </c:cat>
          <c:val>
            <c:numRef>
              <c:f>'Categ. Outcomes (figure)'!$G$8:$H$8</c:f>
              <c:numCache>
                <c:formatCode>0.00%</c:formatCode>
                <c:ptCount val="2"/>
                <c:pt idx="0">
                  <c:v>0.115</c:v>
                </c:pt>
                <c:pt idx="1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B6-419E-9C1B-562609E9233D}"/>
            </c:ext>
          </c:extLst>
        </c:ser>
        <c:ser>
          <c:idx val="2"/>
          <c:order val="2"/>
          <c:tx>
            <c:strRef>
              <c:f>'Categ. Outcomes (figure)'!$F$7</c:f>
              <c:strCache>
                <c:ptCount val="1"/>
                <c:pt idx="0">
                  <c:v>Change ≥5 and &lt;10 points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B6-419E-9C1B-562609E9233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45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B6-419E-9C1B-562609E9233D}"/>
              </c:ext>
            </c:extLst>
          </c:dPt>
          <c:cat>
            <c:strRef>
              <c:f>'Categ. Outcomes (figure)'!$G$3:$H$3</c:f>
              <c:strCache>
                <c:ptCount val="2"/>
                <c:pt idx="0">
                  <c:v>OMT</c:v>
                </c:pt>
                <c:pt idx="1">
                  <c:v>TTVR+OMT</c:v>
                </c:pt>
              </c:strCache>
            </c:strRef>
          </c:cat>
          <c:val>
            <c:numRef>
              <c:f>'Categ. Outcomes (figure)'!$G$7:$H$7</c:f>
              <c:numCache>
                <c:formatCode>0.00%</c:formatCode>
                <c:ptCount val="2"/>
                <c:pt idx="0">
                  <c:v>9.7000000000000003E-2</c:v>
                </c:pt>
                <c:pt idx="1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FB6-419E-9C1B-562609E9233D}"/>
            </c:ext>
          </c:extLst>
        </c:ser>
        <c:ser>
          <c:idx val="3"/>
          <c:order val="3"/>
          <c:tx>
            <c:strRef>
              <c:f>'Categ. Outcomes (figure)'!$F$6</c:f>
              <c:strCache>
                <c:ptCount val="1"/>
                <c:pt idx="0">
                  <c:v>Change &gt;-5 and &lt;5 points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FB6-419E-9C1B-562609E9233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>
                  <a:alpha val="70000"/>
                </a:srgb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FB6-419E-9C1B-562609E9233D}"/>
              </c:ext>
            </c:extLst>
          </c:dPt>
          <c:cat>
            <c:strRef>
              <c:f>'Categ. Outcomes (figure)'!$G$3:$H$3</c:f>
              <c:strCache>
                <c:ptCount val="2"/>
                <c:pt idx="0">
                  <c:v>OMT</c:v>
                </c:pt>
                <c:pt idx="1">
                  <c:v>TTVR+OMT</c:v>
                </c:pt>
              </c:strCache>
            </c:strRef>
          </c:cat>
          <c:val>
            <c:numRef>
              <c:f>'Categ. Outcomes (figure)'!$G$6:$H$6</c:f>
              <c:numCache>
                <c:formatCode>0.00%</c:formatCode>
                <c:ptCount val="2"/>
                <c:pt idx="0">
                  <c:v>0.14199999999999999</c:v>
                </c:pt>
                <c:pt idx="1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FB6-419E-9C1B-562609E9233D}"/>
            </c:ext>
          </c:extLst>
        </c:ser>
        <c:ser>
          <c:idx val="4"/>
          <c:order val="4"/>
          <c:tx>
            <c:strRef>
              <c:f>'Categ. Outcomes (figure)'!$F$5</c:f>
              <c:strCache>
                <c:ptCount val="1"/>
                <c:pt idx="0">
                  <c:v>Change &lt;=-5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FB6-419E-9C1B-562609E9233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FB6-419E-9C1B-562609E9233D}"/>
              </c:ext>
            </c:extLst>
          </c:dPt>
          <c:cat>
            <c:strRef>
              <c:f>'Categ. Outcomes (figure)'!$G$3:$H$3</c:f>
              <c:strCache>
                <c:ptCount val="2"/>
                <c:pt idx="0">
                  <c:v>OMT</c:v>
                </c:pt>
                <c:pt idx="1">
                  <c:v>TTVR+OMT</c:v>
                </c:pt>
              </c:strCache>
            </c:strRef>
          </c:cat>
          <c:val>
            <c:numRef>
              <c:f>'Categ. Outcomes (figure)'!$G$5:$H$5</c:f>
              <c:numCache>
                <c:formatCode>0.00%</c:formatCode>
                <c:ptCount val="2"/>
                <c:pt idx="0">
                  <c:v>0.30099999999999999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B6-419E-9C1B-562609E9233D}"/>
            </c:ext>
          </c:extLst>
        </c:ser>
        <c:ser>
          <c:idx val="5"/>
          <c:order val="5"/>
          <c:tx>
            <c:strRef>
              <c:f>'Categ. Outcomes (figure)'!$F$4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EFB6-419E-9C1B-562609E9233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EFB6-419E-9C1B-562609E9233D}"/>
              </c:ext>
            </c:extLst>
          </c:dPt>
          <c:cat>
            <c:strRef>
              <c:f>'Categ. Outcomes (figure)'!$G$3:$H$3</c:f>
              <c:strCache>
                <c:ptCount val="2"/>
                <c:pt idx="0">
                  <c:v>OMT</c:v>
                </c:pt>
                <c:pt idx="1">
                  <c:v>TTVR+OMT</c:v>
                </c:pt>
              </c:strCache>
            </c:strRef>
          </c:cat>
          <c:val>
            <c:numRef>
              <c:f>'Categ. Outcomes (figure)'!$G$4:$H$4</c:f>
              <c:numCache>
                <c:formatCode>0.00%</c:formatCode>
                <c:ptCount val="2"/>
                <c:pt idx="0">
                  <c:v>0.15</c:v>
                </c:pt>
                <c:pt idx="1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FB6-419E-9C1B-562609E9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377184"/>
        <c:axId val="170761360"/>
      </c:barChart>
      <c:catAx>
        <c:axId val="15737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0761360"/>
        <c:crosses val="autoZero"/>
        <c:auto val="1"/>
        <c:lblAlgn val="ctr"/>
        <c:lblOffset val="100"/>
        <c:noMultiLvlLbl val="0"/>
      </c:catAx>
      <c:valAx>
        <c:axId val="170761360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3771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1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94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4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4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3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31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3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8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7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5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7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9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ited States Capitol with a dome&#10;&#10;Description automatically generated">
            <a:extLst>
              <a:ext uri="{FF2B5EF4-FFF2-40B4-BE49-F238E27FC236}">
                <a16:creationId xmlns:a16="http://schemas.microsoft.com/office/drawing/2014/main" id="{F2F3B939-C4A2-6449-C469-46A53ADF6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5ADDF1-323B-379E-01F2-502E66373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5551" y="0"/>
            <a:ext cx="9138449" cy="5143500"/>
          </a:xfrm>
          <a:prstGeom prst="roundRect">
            <a:avLst>
              <a:gd name="adj" fmla="val 0"/>
            </a:avLst>
          </a:prstGeom>
          <a:solidFill>
            <a:srgbClr val="003559">
              <a:alpha val="6969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638816" y="3615106"/>
            <a:ext cx="74930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20772628-34B1-2823-9C78-268DEA02B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" y="3819083"/>
            <a:ext cx="3021100" cy="949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2542032"/>
            <a:ext cx="754688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78044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5" y="373156"/>
            <a:ext cx="8103401" cy="19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400" i="0" kern="0">
                <a:latin typeface="Aptos" panose="020B0004020202020204" pitchFamily="34" charset="0"/>
                <a:cs typeface="Calibri" panose="020F0502020204030204" pitchFamily="34" charset="0"/>
              </a:rPr>
              <a:t>The TRISCEND II Trial: Transcatheter Valve Replacement Versus Optimal Medical Therapy for Severe Tricuspid Regurgitation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6" y="2337486"/>
            <a:ext cx="7965357" cy="137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sz="4400" b="1" i="0"/>
              <a:t>Susheel Kodali, MD</a:t>
            </a:r>
            <a:br>
              <a:rPr lang="en-US" sz="4800" b="1" i="0"/>
            </a:br>
            <a:r>
              <a:rPr lang="en-US" sz="2800" b="0" i="0"/>
              <a:t>Columbia University Irving Medical Center, New York, New York, USA</a:t>
            </a:r>
          </a:p>
          <a:p>
            <a:pPr marL="0" indent="0" eaLnBrk="1" hangingPunct="1">
              <a:buNone/>
            </a:pPr>
            <a:r>
              <a:rPr lang="en-US" sz="4400" b="1" i="0"/>
              <a:t>Suzanne V. Arnold, MD, MHA</a:t>
            </a:r>
            <a:br>
              <a:rPr lang="en-US" sz="4400" b="1" i="0"/>
            </a:br>
            <a:r>
              <a:rPr lang="en-US" sz="2800" b="0" i="0"/>
              <a:t>Saint Luke's Mid America Heart Institute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b="0" i="0"/>
              <a:t>University of Missouri-Kansas City, Kansas City, Missouri, USA</a:t>
            </a:r>
          </a:p>
          <a:p>
            <a:pPr marL="0" indent="0" eaLnBrk="1" hangingPunct="1">
              <a:buNone/>
            </a:pPr>
            <a:r>
              <a:rPr lang="en-US" sz="3200" b="0" i="0"/>
              <a:t>on behalf of the </a:t>
            </a:r>
            <a:r>
              <a:rPr lang="en-US" sz="3200" b="1" i="0"/>
              <a:t>TRISCEND II Trial </a:t>
            </a:r>
            <a:r>
              <a:rPr lang="en-US" sz="3200" b="0" i="0"/>
              <a:t>investigators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665C8D76-ACAF-746C-21D1-D949D2FA3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27" y="4146887"/>
            <a:ext cx="2343889" cy="5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Patient Enrollment and Follow-up</a:t>
            </a: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FDF34119-FCDE-58EC-8863-026AA1F3C0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288807-305C-9DAF-9BC7-8C197F7A3CF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69652" y="4264470"/>
            <a:ext cx="274320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F4899D-B149-428E-426B-A68860516ED6}"/>
              </a:ext>
            </a:extLst>
          </p:cNvPr>
          <p:cNvCxnSpPr>
            <a:cxnSpLocks noGrp="1" noRot="1" noMove="1" noResize="1" noEditPoints="1" noAdjustHandles="1" noChangeArrowheads="1" noChangeShapeType="1"/>
            <a:endCxn id="18" idx="0"/>
          </p:cNvCxnSpPr>
          <p:nvPr/>
        </p:nvCxnSpPr>
        <p:spPr>
          <a:xfrm>
            <a:off x="5935210" y="2281082"/>
            <a:ext cx="1" cy="49855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8D7B1D-162D-257D-04C3-B1C7DB86B730}"/>
              </a:ext>
            </a:extLst>
          </p:cNvPr>
          <p:cNvCxnSpPr>
            <a:cxnSpLocks noGrp="1" noRot="1" noMove="1" noResize="1" noEditPoints="1" noAdjustHandles="1" noChangeArrowheads="1" noChangeShapeType="1"/>
            <a:endCxn id="10" idx="0"/>
          </p:cNvCxnSpPr>
          <p:nvPr/>
        </p:nvCxnSpPr>
        <p:spPr>
          <a:xfrm>
            <a:off x="3289820" y="2281082"/>
            <a:ext cx="0" cy="495317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3E713FA-A7B1-DB34-4983-17764D00AD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4720" y="605245"/>
            <a:ext cx="2194560" cy="43891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Enrolled</a:t>
            </a:r>
          </a:p>
          <a:p>
            <a:pPr algn="ctr"/>
            <a:r>
              <a:rPr lang="en-US"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N=400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3705B-2FBE-6385-F32D-2DC2BF4474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5059" y="1598494"/>
            <a:ext cx="1618361" cy="31129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procedures not attempted (4 deaths</a:t>
            </a:r>
            <a:r>
              <a:rPr lang="en-US" sz="900" b="0" i="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withdrew)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26904-DF56-6A0B-F040-155045AC71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572" y="3107635"/>
            <a:ext cx="1719072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deaths</a:t>
            </a:r>
          </a:p>
          <a:p>
            <a:pPr algn="r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withdrew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9812D3-1A53-DBD3-25DE-2B995E616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114" y="2503257"/>
            <a:ext cx="1719072" cy="41060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deaths</a:t>
            </a:r>
          </a:p>
          <a:p>
            <a:pPr algn="r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withdrew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F5F253-D728-6C72-1642-1D08008284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7704" y="2776399"/>
            <a:ext cx="1784232" cy="365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 Follow-up</a:t>
            </a:r>
          </a:p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N=252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3DFE28-37CD-CF64-B742-9B72ADE28D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7704" y="3383445"/>
            <a:ext cx="1784232" cy="365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6-Month Follow-up</a:t>
            </a:r>
          </a:p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N=233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C572C-FC9B-8779-E0FA-047660EC55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5381" y="3990489"/>
            <a:ext cx="2468880" cy="52872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1-Year Follow-up</a:t>
            </a:r>
            <a:endParaRPr lang="en-US" sz="1050" i="0" baseline="30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N=224</a:t>
            </a:r>
          </a:p>
          <a:p>
            <a:pPr algn="ctr"/>
            <a:r>
              <a:rPr lang="en-US"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 visits completed (96.0%)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4E911-701A-B5D6-9886-1E51408EEC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479" y="3722307"/>
            <a:ext cx="1719072" cy="226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deaths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6A6CEA-9A58-89E5-9B84-8A662DF839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97704" y="1892486"/>
            <a:ext cx="1784232" cy="6426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 Attempted</a:t>
            </a:r>
          </a:p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N=259</a:t>
            </a:r>
          </a:p>
          <a:p>
            <a:pPr algn="ctr"/>
            <a:r>
              <a:rPr lang="en-US"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population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4DCE6-4655-032E-718F-C0C6647DAA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55380" y="1285443"/>
            <a:ext cx="2468880" cy="365760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TTVR</a:t>
            </a:r>
          </a:p>
          <a:p>
            <a:pPr algn="ctr"/>
            <a:r>
              <a:rPr lang="en-US"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N=267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B2BAE-C965-BE6A-1FB6-3668312B7D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0772" y="1283825"/>
            <a:ext cx="2468880" cy="379718"/>
          </a:xfrm>
          <a:prstGeom prst="rect">
            <a:avLst/>
          </a:prstGeom>
          <a:solidFill>
            <a:schemeClr val="tx1">
              <a:lumMod val="65000"/>
            </a:schemeClr>
          </a:solidFill>
          <a:ln w="190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ctr"/>
            <a:r>
              <a:rPr lang="en-US"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N=133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FB7DFC-0DB4-E0B9-3A86-31D65B21C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43094" y="1893374"/>
            <a:ext cx="1784232" cy="64658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Therapy</a:t>
            </a:r>
          </a:p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N=133</a:t>
            </a:r>
          </a:p>
          <a:p>
            <a:pPr algn="ctr"/>
            <a:r>
              <a:rPr lang="en-US"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population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B98B27-7395-FF09-5BED-B2E590DB92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43094" y="2779632"/>
            <a:ext cx="1784233" cy="365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30-Day Follow-up</a:t>
            </a:r>
          </a:p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N=131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8CEAD9-DC64-03B5-6B7B-0D81F5F1AE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43094" y="3385061"/>
            <a:ext cx="1784232" cy="365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6-Month Follow-up</a:t>
            </a:r>
          </a:p>
          <a:p>
            <a:pPr algn="ctr"/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N=114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F688BB-AE78-FF57-1C0B-9770038B16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00772" y="3990488"/>
            <a:ext cx="2468880" cy="528719"/>
          </a:xfrm>
          <a:prstGeom prst="rect">
            <a:avLst/>
          </a:prstGeom>
          <a:solidFill>
            <a:schemeClr val="tx1">
              <a:lumMod val="65000"/>
            </a:schemeClr>
          </a:solidFill>
          <a:ln w="190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1-Year Follow-up</a:t>
            </a:r>
            <a:endParaRPr lang="en-US" sz="1050" i="0" baseline="300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N=104</a:t>
            </a:r>
          </a:p>
          <a:p>
            <a:pPr algn="ctr"/>
            <a:r>
              <a:rPr lang="en-US" sz="105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visits completed (93.3%)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368BB9-8691-8279-F80B-945E17CA17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70986" y="2485141"/>
            <a:ext cx="1657900" cy="3086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withdrew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390E378-0093-E624-E644-A73EF17814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95857" y="3723312"/>
            <a:ext cx="1657901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deaths</a:t>
            </a:r>
          </a:p>
          <a:p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withdrew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1E5540-3AFF-6224-A4A9-D59936188C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81023" y="3110957"/>
            <a:ext cx="1657907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deaths</a:t>
            </a:r>
          </a:p>
          <a:p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withdrew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A432D69-187F-DB44-F507-BC81549DC062}"/>
              </a:ext>
            </a:extLst>
          </p:cNvPr>
          <p:cNvCxnSpPr>
            <a:cxnSpLocks noGrp="1" noRot="1" noMove="1" noResize="1" noEditPoints="1" noAdjustHandles="1" noChangeArrowheads="1" noChangeShapeType="1"/>
            <a:endCxn id="15" idx="0"/>
          </p:cNvCxnSpPr>
          <p:nvPr/>
        </p:nvCxnSpPr>
        <p:spPr>
          <a:xfrm rot="10800000" flipV="1">
            <a:off x="3289820" y="1150991"/>
            <a:ext cx="1282180" cy="134452"/>
          </a:xfrm>
          <a:prstGeom prst="bentConnector2">
            <a:avLst/>
          </a:prstGeom>
          <a:ln w="63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88A5D7D7-C512-26A1-12B1-8358A67B83D0}"/>
              </a:ext>
            </a:extLst>
          </p:cNvPr>
          <p:cNvCxnSpPr>
            <a:cxnSpLocks noGrp="1" noRot="1" noMove="1" noResize="1" noEditPoints="1" noAdjustHandles="1" noChangeArrowheads="1" noChangeShapeType="1"/>
            <a:endCxn id="16" idx="0"/>
          </p:cNvCxnSpPr>
          <p:nvPr/>
        </p:nvCxnSpPr>
        <p:spPr>
          <a:xfrm>
            <a:off x="4572000" y="1150993"/>
            <a:ext cx="1363212" cy="132832"/>
          </a:xfrm>
          <a:prstGeom prst="bentConnector2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D867B8B-08A0-F0C4-ADEE-CB5F84178C1A}"/>
              </a:ext>
            </a:extLst>
          </p:cNvPr>
          <p:cNvCxnSpPr>
            <a:cxnSpLocks noGrp="1" noRot="1" noMove="1" noResize="1" noEditPoints="1" noAdjustHandles="1" noChangeArrowheads="1" noChangeShapeType="1"/>
            <a:stCxn id="15" idx="2"/>
            <a:endCxn id="14" idx="0"/>
          </p:cNvCxnSpPr>
          <p:nvPr/>
        </p:nvCxnSpPr>
        <p:spPr>
          <a:xfrm>
            <a:off x="3289820" y="1651203"/>
            <a:ext cx="0" cy="241283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4C8294-7C14-E036-3AFE-51D39129245E}"/>
              </a:ext>
            </a:extLst>
          </p:cNvPr>
          <p:cNvCxnSpPr>
            <a:cxnSpLocks noGrp="1" noRot="1" noMove="1" noResize="1" noEditPoints="1" noAdjustHandles="1" noChangeArrowheads="1" noChangeShapeType="1"/>
            <a:stCxn id="10" idx="2"/>
            <a:endCxn id="11" idx="0"/>
          </p:cNvCxnSpPr>
          <p:nvPr/>
        </p:nvCxnSpPr>
        <p:spPr>
          <a:xfrm>
            <a:off x="3289820" y="3142159"/>
            <a:ext cx="0" cy="241286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55B70C-22DA-E062-5BE6-E06C5E521FFE}"/>
              </a:ext>
            </a:extLst>
          </p:cNvPr>
          <p:cNvCxnSpPr>
            <a:cxnSpLocks noGrp="1" noRot="1" noMove="1" noResize="1" noEditPoints="1" noAdjustHandles="1" noChangeArrowheads="1" noChangeShapeType="1"/>
            <a:stCxn id="11" idx="2"/>
          </p:cNvCxnSpPr>
          <p:nvPr/>
        </p:nvCxnSpPr>
        <p:spPr>
          <a:xfrm>
            <a:off x="3289820" y="3749205"/>
            <a:ext cx="1" cy="241284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BCAD5E-002A-C850-31D0-5C7687D7DC43}"/>
              </a:ext>
            </a:extLst>
          </p:cNvPr>
          <p:cNvCxnSpPr>
            <a:cxnSpLocks noGrp="1" noRot="1" noMove="1" noResize="1" noEditPoints="1" noAdjustHandles="1" noChangeArrowheads="1" noChangeShapeType="1"/>
            <a:stCxn id="16" idx="2"/>
            <a:endCxn id="17" idx="0"/>
          </p:cNvCxnSpPr>
          <p:nvPr/>
        </p:nvCxnSpPr>
        <p:spPr>
          <a:xfrm flipH="1">
            <a:off x="5935210" y="1663543"/>
            <a:ext cx="2" cy="229831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D2EBF3A-155E-AB0A-2829-919B00736BAF}"/>
              </a:ext>
            </a:extLst>
          </p:cNvPr>
          <p:cNvCxnSpPr>
            <a:cxnSpLocks noGrp="1" noRot="1" noMove="1" noResize="1" noEditPoints="1" noAdjustHandles="1" noChangeArrowheads="1" noChangeShapeType="1"/>
            <a:stCxn id="18" idx="2"/>
            <a:endCxn id="19" idx="0"/>
          </p:cNvCxnSpPr>
          <p:nvPr/>
        </p:nvCxnSpPr>
        <p:spPr>
          <a:xfrm flipH="1">
            <a:off x="5935210" y="3145392"/>
            <a:ext cx="1" cy="239669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7B5ED1-D92D-9FB2-97BF-A0837B0FEC96}"/>
              </a:ext>
            </a:extLst>
          </p:cNvPr>
          <p:cNvCxnSpPr>
            <a:cxnSpLocks noGrp="1" noRot="1" noMove="1" noResize="1" noEditPoints="1" noAdjustHandles="1" noChangeArrowheads="1" noChangeShapeType="1"/>
            <a:stCxn id="19" idx="2"/>
          </p:cNvCxnSpPr>
          <p:nvPr/>
        </p:nvCxnSpPr>
        <p:spPr>
          <a:xfrm>
            <a:off x="5935210" y="3750821"/>
            <a:ext cx="2" cy="237327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DC3B2F-A6D7-3430-8A62-CEA5562173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41313" y="2640202"/>
            <a:ext cx="1449319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559D88-E63E-418F-F9EC-2C725948C4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937283" y="3243127"/>
            <a:ext cx="1458574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EBDB46C-88BB-B18C-D687-34051BF114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37283" y="3852677"/>
            <a:ext cx="1458574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302AC0-2917-122D-FC03-F8F90142FC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1799348" y="3844925"/>
            <a:ext cx="1490472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3A34059-A878-DD2F-FA17-83587A2F76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1802995" y="3251456"/>
            <a:ext cx="1486825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5D1F8C-97EA-9BA1-3219-932705E8A7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1804956" y="2639447"/>
            <a:ext cx="1486825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8EFB346-BADA-8843-77E5-CA8C1F6FEE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1799348" y="1737118"/>
            <a:ext cx="1486825" cy="0"/>
          </a:xfrm>
          <a:prstGeom prst="straightConnector1">
            <a:avLst/>
          </a:prstGeom>
          <a:ln w="63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456C535-D8A5-2E1D-9ECF-517F203128E0}"/>
              </a:ext>
            </a:extLst>
          </p:cNvPr>
          <p:cNvSpPr txBox="1"/>
          <p:nvPr/>
        </p:nvSpPr>
        <p:spPr>
          <a:xfrm>
            <a:off x="1088021" y="4755650"/>
            <a:ext cx="72017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1-year visit window, 320 to 410 days.</a:t>
            </a:r>
            <a:r>
              <a:rPr lang="en-US" sz="700" b="0" i="0">
                <a:solidFill>
                  <a:schemeClr val="tx1"/>
                </a:solidFill>
              </a:rPr>
              <a:t> </a:t>
            </a:r>
            <a:r>
              <a:rPr lang="en-US" sz="700" b="0" i="0" baseline="3000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r>
              <a:rPr lang="en-US" sz="700" b="0" i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</a:t>
            </a:r>
            <a:r>
              <a:rPr lang="en-US" sz="700" b="0" i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eaths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were cardiovascular (n=2) and non-cardiovascular (n=2). </a:t>
            </a:r>
            <a:r>
              <a:rPr lang="en-US" sz="700" b="0" i="0" baseline="300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700" b="0" i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randomized to medical therapy alone are eligible for treatment with the EVOQUE system following 1- or 2-year follow-up visits, or after commercial approval in applicable geography. </a:t>
            </a:r>
            <a:r>
              <a:rPr lang="en-US" sz="700" b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TTVR</a:t>
            </a:r>
            <a:r>
              <a:rPr lang="en-US" sz="7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transcatheter tricuspid valve replacement</a:t>
            </a:r>
            <a:endParaRPr lang="en-US" sz="700" b="0" i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A6BE943-A541-7BBE-FC9B-71E06B344605}"/>
              </a:ext>
            </a:extLst>
          </p:cNvPr>
          <p:cNvCxnSpPr>
            <a:cxnSpLocks noGrp="1" noRot="1" noMove="1" noResize="1" noEditPoints="1" noAdjustHandles="1" noChangeArrowheads="1" noChangeShapeType="1"/>
            <a:stCxn id="6" idx="2"/>
          </p:cNvCxnSpPr>
          <p:nvPr/>
        </p:nvCxnSpPr>
        <p:spPr bwMode="auto">
          <a:xfrm>
            <a:off x="4572000" y="1044156"/>
            <a:ext cx="0" cy="1068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E48AF84-AB11-8E81-5501-2FEEA9D950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25639" y="4129927"/>
            <a:ext cx="1154964" cy="41148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22 crossover </a:t>
            </a:r>
            <a:r>
              <a:rPr lang="en-US" sz="900" b="0" i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sz="900" b="0" i="0" baseline="30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900" b="0" i="0" baseline="30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3429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Baseline Characteristics</a:t>
            </a:r>
            <a:endParaRPr lang="en-US" sz="1800" i="0" strike="sngStrike" kern="0" baseline="30000"/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837D6919-B6DD-595C-4EAB-5B5F3E104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39CE82-608A-CB51-9523-982F31A3020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35282033"/>
              </p:ext>
            </p:extLst>
          </p:nvPr>
        </p:nvGraphicFramePr>
        <p:xfrm>
          <a:off x="438937" y="764253"/>
          <a:ext cx="4748847" cy="3648616"/>
        </p:xfrm>
        <a:graphic>
          <a:graphicData uri="http://schemas.openxmlformats.org/drawingml/2006/table">
            <a:tbl>
              <a:tblPr/>
              <a:tblGrid>
                <a:gridCol w="2456495">
                  <a:extLst>
                    <a:ext uri="{9D8B030D-6E8A-4147-A177-3AD203B41FA5}">
                      <a16:colId xmlns:a16="http://schemas.microsoft.com/office/drawing/2014/main" val="3711165213"/>
                    </a:ext>
                  </a:extLst>
                </a:gridCol>
                <a:gridCol w="1146176">
                  <a:extLst>
                    <a:ext uri="{9D8B030D-6E8A-4147-A177-3AD203B41FA5}">
                      <a16:colId xmlns:a16="http://schemas.microsoft.com/office/drawing/2014/main" val="1388570676"/>
                    </a:ext>
                  </a:extLst>
                </a:gridCol>
                <a:gridCol w="1146176">
                  <a:extLst>
                    <a:ext uri="{9D8B030D-6E8A-4147-A177-3AD203B41FA5}">
                      <a16:colId xmlns:a16="http://schemas.microsoft.com/office/drawing/2014/main" val="4095303980"/>
                    </a:ext>
                  </a:extLst>
                </a:gridCol>
              </a:tblGrid>
              <a:tr h="224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endParaRPr lang="en-US" sz="1100" b="1" i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0877" marR="70877" marT="35438" marB="354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1000" b="1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TTVR</a:t>
                      </a:r>
                    </a:p>
                    <a:p>
                      <a:pPr algn="ctr" fontAlgn="base"/>
                      <a:r>
                        <a:rPr lang="en-US" sz="1000" b="1" i="0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N=259</a:t>
                      </a:r>
                    </a:p>
                    <a:p>
                      <a:pPr algn="ctr" fontAlgn="base"/>
                      <a:r>
                        <a:rPr lang="en-US" sz="800" b="0" i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Mean ± SD or %</a:t>
                      </a:r>
                      <a:r>
                        <a:rPr lang="en-US" sz="1000" b="1" i="0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Control</a:t>
                      </a:r>
                    </a:p>
                    <a:p>
                      <a:pPr algn="ctr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N=133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± SD or %</a:t>
                      </a:r>
                      <a:r>
                        <a:rPr lang="en-US" sz="1000" b="1" i="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241286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Age, years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79.3 ± 7.4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79.1 ± 7.8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96588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Female​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74.9%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76.7%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434615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NYHA class III-IV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73.0%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69.2%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14629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KCCQ overall score, points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52.8 ± 22.0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50.6 ± 21.4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971311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STS score, mitral valve replacement, 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9.6 ± 5.1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10.0 ± 5.2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6771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Left ventricular ejection fraction, 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54.4 ± 9.9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54.3 ± 11.1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26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TAPSE, mm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16.3 ± 4.5 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15.6 ± 4.2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64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Pulmonary artery systolic pressure, mmHg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38.6 ± 10.9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37.6 ± 11.3</a:t>
                      </a:r>
                    </a:p>
                  </a:txBody>
                  <a:tcPr marL="18892" marR="1889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673984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Atrial fibrillation​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96.1%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92.5%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789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Stroke</a:t>
                      </a:r>
                      <a:endParaRPr lang="en-US" sz="900" b="0" i="0" baseline="3000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15.1%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9.0%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585013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 strike="noStrike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Chronic kidney disease</a:t>
                      </a:r>
                      <a:endParaRPr lang="en-US" sz="900" b="0" i="0" strike="sngStrike" kern="120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54.1%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59.4%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5705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 kern="1200">
                          <a:solidFill>
                            <a:schemeClr val="bg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Ascites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18.5%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21.8%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145437"/>
                  </a:ext>
                </a:extLst>
              </a:tr>
              <a:tr h="1828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HF hospitalization in past 12 months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34.0%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36.1%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2189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History of pacemaker/CIED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38.2%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39.8%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5753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Prior valve surgery/intervention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33.6%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30.8%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9525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BE417A-4DE7-83BE-79A5-EBB8DF31800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770471618"/>
              </p:ext>
            </p:extLst>
          </p:nvPr>
        </p:nvGraphicFramePr>
        <p:xfrm>
          <a:off x="5351491" y="766834"/>
          <a:ext cx="3331955" cy="1207820"/>
        </p:xfrm>
        <a:graphic>
          <a:graphicData uri="http://schemas.openxmlformats.org/drawingml/2006/table">
            <a:tbl>
              <a:tblPr/>
              <a:tblGrid>
                <a:gridCol w="1788634">
                  <a:extLst>
                    <a:ext uri="{9D8B030D-6E8A-4147-A177-3AD203B41FA5}">
                      <a16:colId xmlns:a16="http://schemas.microsoft.com/office/drawing/2014/main" val="570371415"/>
                    </a:ext>
                  </a:extLst>
                </a:gridCol>
                <a:gridCol w="766233">
                  <a:extLst>
                    <a:ext uri="{9D8B030D-6E8A-4147-A177-3AD203B41FA5}">
                      <a16:colId xmlns:a16="http://schemas.microsoft.com/office/drawing/2014/main" val="2161048929"/>
                    </a:ext>
                  </a:extLst>
                </a:gridCol>
                <a:gridCol w="777088">
                  <a:extLst>
                    <a:ext uri="{9D8B030D-6E8A-4147-A177-3AD203B41FA5}">
                      <a16:colId xmlns:a16="http://schemas.microsoft.com/office/drawing/2014/main" val="4125160546"/>
                    </a:ext>
                  </a:extLst>
                </a:gridCol>
              </a:tblGrid>
              <a:tr h="1777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TR Etiology</a:t>
                      </a:r>
                      <a:endParaRPr lang="en-US" sz="1000" b="1" i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 marL="70877" marR="70877" marT="35438" marB="354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1000" b="1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TTVR</a:t>
                      </a:r>
                    </a:p>
                    <a:p>
                      <a:pPr algn="ctr" fontAlgn="base"/>
                      <a:r>
                        <a:rPr lang="en-US" sz="1000" b="1" i="0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N=259​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 i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Control N=133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81395"/>
                  </a:ext>
                </a:extLst>
              </a:tr>
              <a:tr h="176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Primary</a:t>
                      </a:r>
                      <a:r>
                        <a:rPr lang="en-US" sz="900" b="0" i="0" baseline="300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en-US" sz="9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14.7%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137716"/>
                  </a:ext>
                </a:extLst>
              </a:tr>
              <a:tr h="176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Secondary</a:t>
                      </a:r>
                      <a:r>
                        <a:rPr lang="en-US" sz="900" b="0" i="0" baseline="300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</a:t>
                      </a:r>
                      <a:endParaRPr lang="en-US" sz="900" b="0" i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74.1%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71.4%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50998"/>
                  </a:ext>
                </a:extLst>
              </a:tr>
              <a:tr h="1766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Mixed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9.7%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9.0%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259886"/>
                  </a:ext>
                </a:extLst>
              </a:tr>
              <a:tr h="17667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Indeterminate</a:t>
                      </a:r>
                    </a:p>
                  </a:txBody>
                  <a:tcPr marL="70877" marR="70877" marT="35438" marB="354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2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ase"/>
                      <a:r>
                        <a:rPr lang="en-US" sz="900" b="0" i="0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900" b="0" i="0" kern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70877" marR="70877" marT="35438" marB="3543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99735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69A13F6-DBDB-BAE7-028D-287A61E002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5351492" y="2109209"/>
            <a:ext cx="3331955" cy="2716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charset="0"/>
                <a:ea typeface="ヒラギノ角ゴ Pro W3" pitchFamily="-111" charset="-128"/>
              </a:rPr>
              <a:t>TR Severity by Core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6D7-7D32-D20A-3FB2-8C8E5D8CC3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47235" y="2957431"/>
            <a:ext cx="4748844" cy="2116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5EC5D-BBB6-B93A-83F3-99D3115D8F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38937" y="3987602"/>
            <a:ext cx="4748844" cy="21169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3DE49-A644-974E-4CA0-6EE6851BAA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38937" y="1302796"/>
            <a:ext cx="4748844" cy="808409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E5F9C7-2B70-8731-015B-57ED6AB323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47235" y="3577508"/>
            <a:ext cx="4748844" cy="21169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5970F-20D2-C284-3DEC-1AE8BE8A333B}"/>
              </a:ext>
            </a:extLst>
          </p:cNvPr>
          <p:cNvSpPr txBox="1"/>
          <p:nvPr/>
        </p:nvSpPr>
        <p:spPr>
          <a:xfrm>
            <a:off x="1099595" y="4712875"/>
            <a:ext cx="807503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700" b="0" i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Baylor Scott and White Research Institute Cardiac Imaging Core Laboratory, Plano, TX, USA.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 Data from patients with available assessments. </a:t>
            </a:r>
            <a:r>
              <a:rPr lang="en-US" sz="700" b="0" i="0" baseline="30000" err="1">
                <a:solidFill>
                  <a:schemeClr val="tx1"/>
                </a:solidFill>
                <a:latin typeface="+mn-lt"/>
              </a:rPr>
              <a:t>a</a:t>
            </a:r>
            <a:r>
              <a:rPr lang="en-US" sz="700" b="0" i="0" err="1">
                <a:solidFill>
                  <a:schemeClr val="tx1"/>
                </a:solidFill>
                <a:latin typeface="+mn-lt"/>
              </a:rPr>
              <a:t>Degenerative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organic, structural or pacer related. </a:t>
            </a:r>
            <a:r>
              <a:rPr lang="en-US" sz="700" b="0" i="0" baseline="3000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sz="700" b="0" i="0" err="1">
                <a:solidFill>
                  <a:schemeClr val="tx1"/>
                </a:solidFill>
                <a:latin typeface="+mn-lt"/>
              </a:rPr>
              <a:t>Functional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 or nonstructural. 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</a:rPr>
              <a:t>CIED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</a:rPr>
              <a:t>, cardiac implantable electronic device;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HF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heart failure;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KCCQ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Kansas City Cardiomyopathy Questionnaire;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NYHA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New York Heart Association;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STS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Society of Thoracic Surgeons;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TAPSE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tricuspid annular plane systolic excursion;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TR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tricuspid regurgitation;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TTVR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transcatheter tricuspid valve replacement</a:t>
            </a:r>
          </a:p>
        </p:txBody>
      </p:sp>
      <p:pic>
        <p:nvPicPr>
          <p:cNvPr id="13" name="Picture 12" descr="A screenshot of a graph&#10;&#10;Description automatically generated">
            <a:extLst>
              <a:ext uri="{FF2B5EF4-FFF2-40B4-BE49-F238E27FC236}">
                <a16:creationId xmlns:a16="http://schemas.microsoft.com/office/drawing/2014/main" id="{20246E67-F5AB-AAD9-272B-AAB0863530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237" r="2416" b="2893"/>
          <a:stretch/>
        </p:blipFill>
        <p:spPr>
          <a:xfrm>
            <a:off x="5351491" y="2466441"/>
            <a:ext cx="3250211" cy="21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728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algn="l"/>
            <a:r>
              <a:rPr lang="en-US" sz="2400" i="0" kern="0"/>
              <a:t>EVOQUE System Procedural Characteristics</a:t>
            </a:r>
            <a:endParaRPr lang="en-US" sz="1800" i="0" strike="sngStrike" kern="0" baseline="30000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9D9CEBCC-9BD0-A074-4BBF-60D390981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4DE374-4E6F-62A7-447E-F2212C52115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46106775"/>
              </p:ext>
            </p:extLst>
          </p:nvPr>
        </p:nvGraphicFramePr>
        <p:xfrm>
          <a:off x="1872814" y="1086740"/>
          <a:ext cx="5398372" cy="2983634"/>
        </p:xfrm>
        <a:graphic>
          <a:graphicData uri="http://schemas.openxmlformats.org/drawingml/2006/table">
            <a:tbl>
              <a:tblPr firstRow="1" bandRow="1"/>
              <a:tblGrid>
                <a:gridCol w="3664839">
                  <a:extLst>
                    <a:ext uri="{9D8B030D-6E8A-4147-A177-3AD203B41FA5}">
                      <a16:colId xmlns:a16="http://schemas.microsoft.com/office/drawing/2014/main" val="3838441086"/>
                    </a:ext>
                  </a:extLst>
                </a:gridCol>
                <a:gridCol w="1733533">
                  <a:extLst>
                    <a:ext uri="{9D8B030D-6E8A-4147-A177-3AD203B41FA5}">
                      <a16:colId xmlns:a16="http://schemas.microsoft.com/office/drawing/2014/main" val="2867085062"/>
                    </a:ext>
                  </a:extLst>
                </a:gridCol>
              </a:tblGrid>
              <a:tr h="5559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endParaRPr lang="en-US" sz="14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</a:rPr>
                        <a:t>TTVR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</a:rPr>
                        <a:t>N=259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87376"/>
                  </a:ext>
                </a:extLst>
              </a:tr>
              <a:tr h="301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Patients with study valve implanted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95.4%</a:t>
                      </a:r>
                      <a:r>
                        <a:rPr lang="en-US" sz="1200" b="0" baseline="30000">
                          <a:solidFill>
                            <a:schemeClr val="bg2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776863"/>
                  </a:ext>
                </a:extLst>
              </a:tr>
              <a:tr h="301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Procedure time, minutes</a:t>
                      </a:r>
                      <a:r>
                        <a:rPr lang="en-US" sz="1200" b="0" baseline="30000">
                          <a:solidFill>
                            <a:schemeClr val="bg2"/>
                          </a:solidFill>
                          <a:latin typeface="+mj-lt"/>
                        </a:rPr>
                        <a:t>b</a:t>
                      </a:r>
                      <a:endParaRPr lang="en-US" sz="1200" b="0" i="0" strike="sngStrike" kern="1200" baseline="30000">
                        <a:solidFill>
                          <a:schemeClr val="bg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98.0 (76.0</a:t>
                      </a:r>
                      <a:r>
                        <a:rPr lang="en-US" sz="1200" b="0" kern="120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, 1</a:t>
                      </a:r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27.0) 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08673"/>
                  </a:ext>
                </a:extLst>
              </a:tr>
              <a:tr h="301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Device time, minutes</a:t>
                      </a:r>
                      <a:r>
                        <a:rPr lang="en-US" sz="1200" b="0" baseline="30000">
                          <a:solidFill>
                            <a:schemeClr val="bg2"/>
                          </a:solidFill>
                          <a:latin typeface="+mj-lt"/>
                        </a:rPr>
                        <a:t>c</a:t>
                      </a:r>
                      <a:endParaRPr lang="en-US" sz="1200" b="0" strike="sngStrike" baseline="3000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56.5 (41.0</a:t>
                      </a:r>
                      <a:r>
                        <a:rPr lang="en-US" sz="1200" b="0" kern="1200">
                          <a:solidFill>
                            <a:schemeClr val="bg2"/>
                          </a:solidFill>
                          <a:latin typeface="Arial"/>
                          <a:ea typeface="+mn-ea"/>
                          <a:cs typeface="+mn-cs"/>
                        </a:rPr>
                        <a:t>, 75.0)</a:t>
                      </a:r>
                      <a:endParaRPr lang="en-US" sz="1200" b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17443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Percutaneous access</a:t>
                      </a:r>
                    </a:p>
                    <a:p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     Right femoral vein</a:t>
                      </a:r>
                    </a:p>
                    <a:p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     Left femoral vein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100.0%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89.1%</a:t>
                      </a:r>
                    </a:p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10.9%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6004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Conversion to surgery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  <a:latin typeface="+mj-lt"/>
                        </a:rPr>
                        <a:t>1.2%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1179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Length of hospital stay (post procedure), days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3.0 (2.0, 6.0)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79193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Discharged to home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>
                          <a:solidFill>
                            <a:schemeClr val="bg2"/>
                          </a:solidFill>
                          <a:latin typeface="+mj-lt"/>
                        </a:rPr>
                        <a:t>93.0%</a:t>
                      </a:r>
                      <a:endParaRPr lang="en-US" sz="1200" b="0" strike="sngStrike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1556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A4BAA5-3FE9-4490-5288-261D20D0AA86}"/>
              </a:ext>
            </a:extLst>
          </p:cNvPr>
          <p:cNvSpPr txBox="1"/>
          <p:nvPr/>
        </p:nvSpPr>
        <p:spPr>
          <a:xfrm>
            <a:off x="1157467" y="4752674"/>
            <a:ext cx="77541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>
                <a:solidFill>
                  <a:schemeClr val="tx1"/>
                </a:solidFill>
              </a:rPr>
              <a:t>% or median (Q1</a:t>
            </a:r>
            <a:r>
              <a:rPr lang="en-US" sz="700" b="0" i="0" kern="120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en-US" sz="700" b="0" i="0">
                <a:solidFill>
                  <a:schemeClr val="tx1"/>
                </a:solidFill>
              </a:rPr>
              <a:t>Q3). </a:t>
            </a:r>
            <a:r>
              <a:rPr lang="en-US" sz="700" b="0" i="0" baseline="30000" err="1">
                <a:solidFill>
                  <a:schemeClr val="tx1"/>
                </a:solidFill>
              </a:rPr>
              <a:t>a</a:t>
            </a:r>
            <a:r>
              <a:rPr lang="en-US" sz="700" b="0" i="0" err="1">
                <a:solidFill>
                  <a:schemeClr val="tx1"/>
                </a:solidFill>
              </a:rPr>
              <a:t>Twelve</a:t>
            </a:r>
            <a:r>
              <a:rPr lang="en-US" sz="700" b="0" i="0">
                <a:solidFill>
                  <a:schemeClr val="tx1"/>
                </a:solidFill>
              </a:rPr>
              <a:t> patients did not receive an EVOQUE valve 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due to challenging anatomy (n=7), imaging preventing confirmation of leaflet capture (n=4), or TR that was no longer severe on transesophageal echocardiography (n=1). </a:t>
            </a:r>
            <a:r>
              <a:rPr lang="en-US" sz="700" b="0" i="0" baseline="3000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sz="700" b="0" i="0" err="1">
                <a:solidFill>
                  <a:schemeClr val="tx1"/>
                </a:solidFill>
                <a:latin typeface="+mn-lt"/>
              </a:rPr>
              <a:t>Time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 from skin incision to closure. </a:t>
            </a:r>
            <a:r>
              <a:rPr lang="en-US" sz="700" b="0" i="0" baseline="30000" err="1">
                <a:solidFill>
                  <a:schemeClr val="tx1"/>
                </a:solidFill>
                <a:latin typeface="+mn-lt"/>
              </a:rPr>
              <a:t>c</a:t>
            </a:r>
            <a:r>
              <a:rPr lang="en-US" sz="700" b="0" i="0" err="1">
                <a:solidFill>
                  <a:schemeClr val="tx1"/>
                </a:solidFill>
                <a:effectLst/>
                <a:latin typeface="+mn-lt"/>
                <a:ea typeface="Yu Mincho" panose="02020400000000000000" pitchFamily="18" charset="-128"/>
              </a:rPr>
              <a:t>Time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Yu Mincho" panose="02020400000000000000" pitchFamily="18" charset="-128"/>
              </a:rPr>
              <a:t> from delivery </a:t>
            </a:r>
            <a:r>
              <a:rPr lang="en-US" sz="700" b="0" i="0">
                <a:solidFill>
                  <a:schemeClr val="tx1"/>
                </a:solidFill>
                <a:latin typeface="+mn-lt"/>
                <a:ea typeface="Yu Mincho" panose="02020400000000000000" pitchFamily="18" charset="-128"/>
              </a:rPr>
              <a:t>s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Yu Mincho" panose="02020400000000000000" pitchFamily="18" charset="-128"/>
              </a:rPr>
              <a:t>ystem </a:t>
            </a:r>
            <a:r>
              <a:rPr lang="en-US" sz="700" b="0" i="0">
                <a:solidFill>
                  <a:schemeClr val="tx1"/>
                </a:solidFill>
                <a:latin typeface="+mn-lt"/>
                <a:ea typeface="Yu Mincho" panose="02020400000000000000" pitchFamily="18" charset="-128"/>
              </a:rPr>
              <a:t>i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Yu Mincho" panose="02020400000000000000" pitchFamily="18" charset="-128"/>
              </a:rPr>
              <a:t>nsertion to removal.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TTVR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transcatheter tricuspid 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367531611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400" i="0" kern="0"/>
              <a:t>Safety Outcomes</a:t>
            </a:r>
            <a:endParaRPr lang="en-US" sz="24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3E09F69B-023A-C1EB-2301-E6EBA75F9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CDADFF-844B-DCBE-02D9-F81F3BA72C7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30925985"/>
              </p:ext>
            </p:extLst>
          </p:nvPr>
        </p:nvGraphicFramePr>
        <p:xfrm>
          <a:off x="568080" y="837109"/>
          <a:ext cx="8007840" cy="3282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75">
                  <a:extLst>
                    <a:ext uri="{9D8B030D-6E8A-4147-A177-3AD203B41FA5}">
                      <a16:colId xmlns:a16="http://schemas.microsoft.com/office/drawing/2014/main" val="523967139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1127297104"/>
                    </a:ext>
                  </a:extLst>
                </a:gridCol>
                <a:gridCol w="1203929">
                  <a:extLst>
                    <a:ext uri="{9D8B030D-6E8A-4147-A177-3AD203B41FA5}">
                      <a16:colId xmlns:a16="http://schemas.microsoft.com/office/drawing/2014/main" val="589108695"/>
                    </a:ext>
                  </a:extLst>
                </a:gridCol>
                <a:gridCol w="1309428">
                  <a:extLst>
                    <a:ext uri="{9D8B030D-6E8A-4147-A177-3AD203B41FA5}">
                      <a16:colId xmlns:a16="http://schemas.microsoft.com/office/drawing/2014/main" val="2665393480"/>
                    </a:ext>
                  </a:extLst>
                </a:gridCol>
                <a:gridCol w="1309428">
                  <a:extLst>
                    <a:ext uri="{9D8B030D-6E8A-4147-A177-3AD203B41FA5}">
                      <a16:colId xmlns:a16="http://schemas.microsoft.com/office/drawing/2014/main" val="91019516"/>
                    </a:ext>
                  </a:extLst>
                </a:gridCol>
              </a:tblGrid>
              <a:tr h="395216">
                <a:tc rowSpan="2"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CEC-adjudicated Event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Early Events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(≤ 30 Days)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Late Events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(31 to 365 Days)</a:t>
                      </a:r>
                      <a:r>
                        <a:rPr lang="en-US" sz="1200" kern="1200" baseline="300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75786"/>
                  </a:ext>
                </a:extLst>
              </a:tr>
              <a:tr h="592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TTVR​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N=259​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% (n)​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Control 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N=133​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% (n)​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TTVR​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N=247​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% (n)​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Control 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N=128​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</a:rPr>
                        <a:t>% (n)​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952218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2"/>
                          </a:solidFill>
                          <a:effectLst/>
                        </a:rPr>
                        <a:t>Cardiovascular mortality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3.1% (8)​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0.0% (0)​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5.7% (14)​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7.8% (10)​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8447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2"/>
                          </a:solidFill>
                          <a:effectLst/>
                        </a:rPr>
                        <a:t>Myocardial infarction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0.8% (2)​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0.0% (0)​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1.2% (3)​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0.8% (1)​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50866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2"/>
                          </a:solidFill>
                          <a:effectLst/>
                        </a:rPr>
                        <a:t>Stroke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0.4% (1)​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0.0% (0)​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1.2% (3)​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0.0% (0)​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66707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2"/>
                          </a:solidFill>
                          <a:effectLst/>
                        </a:rPr>
                        <a:t>Severe </a:t>
                      </a:r>
                      <a:r>
                        <a:rPr lang="en-US" sz="1200" kern="1200" err="1">
                          <a:solidFill>
                            <a:schemeClr val="bg2"/>
                          </a:solidFill>
                          <a:effectLst/>
                        </a:rPr>
                        <a:t>bleeding</a:t>
                      </a:r>
                      <a:r>
                        <a:rPr lang="en-US" sz="1200" kern="1200" baseline="30000" err="1">
                          <a:solidFill>
                            <a:schemeClr val="bg2"/>
                          </a:solidFill>
                          <a:effectLst/>
                        </a:rPr>
                        <a:t>b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10.4% (27)​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1.5% (2)​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5.3% (13)​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4.7% (6)​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850901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2"/>
                          </a:solidFill>
                          <a:effectLst/>
                        </a:rPr>
                        <a:t>Nonelective TV reintervention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0.8% (2)​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0.8% (1)​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0.0% (0)​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2.3% (3)​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50484"/>
                  </a:ext>
                </a:extLst>
              </a:tr>
              <a:tr h="306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New Pacemaker/CIED Implantation</a:t>
                      </a: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aseline="30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96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1430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2"/>
                          </a:solidFill>
                          <a:effectLst/>
                        </a:rPr>
                        <a:t>CIED implant in pacemaker-naïve </a:t>
                      </a:r>
                      <a:r>
                        <a:rPr lang="en-US" sz="1200" kern="1200" err="1">
                          <a:solidFill>
                            <a:schemeClr val="bg2"/>
                          </a:solidFill>
                          <a:effectLst/>
                        </a:rPr>
                        <a:t>patients</a:t>
                      </a:r>
                      <a:r>
                        <a:rPr lang="en-US" sz="1200" baseline="30000" err="1">
                          <a:solidFill>
                            <a:schemeClr val="bg2"/>
                          </a:solidFill>
                          <a:effectLst/>
                        </a:rPr>
                        <a:t>c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24.7% (40/162)</a:t>
                      </a:r>
                      <a:endParaRPr lang="en-US" sz="1200" baseline="300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0.0% (0/80)​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4.2% (5/118)</a:t>
                      </a:r>
                      <a:r>
                        <a:rPr lang="en-US" sz="1200" baseline="30000">
                          <a:solidFill>
                            <a:schemeClr val="bg2"/>
                          </a:solidFill>
                          <a:effectLst/>
                        </a:rPr>
                        <a:t>d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2"/>
                          </a:solidFill>
                          <a:effectLst/>
                        </a:rPr>
                        <a:t>3.9% (3/76)</a:t>
                      </a:r>
                      <a:r>
                        <a:rPr lang="en-US" sz="1100" baseline="30000">
                          <a:solidFill>
                            <a:schemeClr val="bg2"/>
                          </a:solidFill>
                          <a:effectLst/>
                        </a:rPr>
                        <a:t>d</a:t>
                      </a:r>
                      <a:endParaRPr lang="en-US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9188" marR="49188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968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6435A0D-B543-9010-E150-6A82A23D6449}"/>
              </a:ext>
            </a:extLst>
          </p:cNvPr>
          <p:cNvSpPr txBox="1"/>
          <p:nvPr/>
        </p:nvSpPr>
        <p:spPr>
          <a:xfrm>
            <a:off x="1192192" y="4728002"/>
            <a:ext cx="79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00" b="0" i="0" baseline="30000" err="1">
                <a:solidFill>
                  <a:schemeClr val="tx1"/>
                </a:solidFill>
                <a:effectLst/>
              </a:rPr>
              <a:t>a</a:t>
            </a:r>
            <a:r>
              <a:rPr lang="en-US" sz="700" b="0" i="0" err="1">
                <a:solidFill>
                  <a:schemeClr val="tx1"/>
                </a:solidFill>
                <a:effectLst/>
              </a:rPr>
              <a:t>Patients</a:t>
            </a:r>
            <a:r>
              <a:rPr lang="en-US" sz="700" b="0" i="0">
                <a:solidFill>
                  <a:schemeClr val="tx1"/>
                </a:solidFill>
                <a:effectLst/>
              </a:rPr>
              <a:t> must have at least 31 days in study to count in denominator. </a:t>
            </a:r>
            <a:r>
              <a:rPr lang="en-US" sz="700" b="0" i="0" kern="1200" baseline="30000" err="1">
                <a:solidFill>
                  <a:schemeClr val="tx1"/>
                </a:solidFill>
                <a:effectLst/>
              </a:rPr>
              <a:t>b</a:t>
            </a:r>
            <a:r>
              <a:rPr lang="en-US" sz="700" b="0" i="0" kern="1200" err="1">
                <a:solidFill>
                  <a:schemeClr val="tx1"/>
                </a:solidFill>
                <a:effectLst/>
              </a:rPr>
              <a:t>Severe</a:t>
            </a:r>
            <a:r>
              <a:rPr lang="en-US" sz="700" b="0" i="0" kern="1200">
                <a:solidFill>
                  <a:schemeClr val="tx1"/>
                </a:solidFill>
                <a:effectLst/>
              </a:rPr>
              <a:t> bleeding defined as fatal, life-threatening, extensive or major per the Mitral Valve Academic Research Consortium. </a:t>
            </a:r>
            <a:r>
              <a:rPr lang="en-US" sz="700" b="0" i="0" kern="1200" baseline="30000" err="1">
                <a:solidFill>
                  <a:schemeClr val="tx1"/>
                </a:solidFill>
                <a:effectLst/>
              </a:rPr>
              <a:t>c</a:t>
            </a:r>
            <a:r>
              <a:rPr lang="en-US" sz="700" b="0" i="0" err="1">
                <a:solidFill>
                  <a:schemeClr val="tx1"/>
                </a:solidFill>
                <a:effectLst/>
              </a:rPr>
              <a:t>Excludes</a:t>
            </a:r>
            <a:r>
              <a:rPr lang="en-US" sz="700" b="0" i="0">
                <a:solidFill>
                  <a:schemeClr val="tx1"/>
                </a:solidFill>
                <a:effectLst/>
              </a:rPr>
              <a:t> patients with pre-existing </a:t>
            </a:r>
            <a:r>
              <a:rPr lang="en-US" sz="700" b="0" i="0">
                <a:solidFill>
                  <a:schemeClr val="tx1"/>
                </a:solidFill>
              </a:rPr>
              <a:t>CIED</a:t>
            </a:r>
            <a:r>
              <a:rPr lang="en-US" sz="700" b="0" i="0">
                <a:solidFill>
                  <a:schemeClr val="tx1"/>
                </a:solidFill>
                <a:effectLst/>
              </a:rPr>
              <a:t>.</a:t>
            </a:r>
            <a:r>
              <a:rPr lang="en-US" sz="700" b="0" i="0" kern="1200" baseline="30000">
                <a:solidFill>
                  <a:schemeClr val="tx1"/>
                </a:solidFill>
                <a:effectLst/>
              </a:rPr>
              <a:t> </a:t>
            </a:r>
            <a:r>
              <a:rPr lang="en-US" sz="700" b="0" i="0" kern="1200" baseline="30000" err="1">
                <a:solidFill>
                  <a:schemeClr val="tx1"/>
                </a:solidFill>
                <a:effectLst/>
              </a:rPr>
              <a:t>d</a:t>
            </a:r>
            <a:r>
              <a:rPr lang="en-US" sz="700" b="0" i="0" kern="1200" err="1">
                <a:solidFill>
                  <a:schemeClr val="tx1"/>
                </a:solidFill>
                <a:effectLst/>
              </a:rPr>
              <a:t>Patients</a:t>
            </a:r>
            <a:r>
              <a:rPr lang="en-US" sz="700" b="0" i="0" kern="1200">
                <a:solidFill>
                  <a:schemeClr val="tx1"/>
                </a:solidFill>
                <a:effectLst/>
              </a:rPr>
              <a:t> who had a pacemaker implanted in the first 30 days are excluded. </a:t>
            </a:r>
            <a:r>
              <a:rPr lang="en-US" sz="700" b="0">
                <a:solidFill>
                  <a:schemeClr val="tx1"/>
                </a:solidFill>
                <a:effectLst/>
              </a:rPr>
              <a:t>CEC</a:t>
            </a:r>
            <a:r>
              <a:rPr lang="en-US" sz="700" b="0" i="0">
                <a:solidFill>
                  <a:schemeClr val="tx1"/>
                </a:solidFill>
                <a:effectLst/>
              </a:rPr>
              <a:t>, clinical events committee; </a:t>
            </a:r>
            <a:r>
              <a:rPr lang="en-US" sz="700" b="0">
                <a:solidFill>
                  <a:schemeClr val="tx1"/>
                </a:solidFill>
                <a:effectLst/>
              </a:rPr>
              <a:t>CIED</a:t>
            </a:r>
            <a:r>
              <a:rPr lang="en-US" sz="700" b="0" i="0">
                <a:solidFill>
                  <a:schemeClr val="tx1"/>
                </a:solidFill>
                <a:effectLst/>
              </a:rPr>
              <a:t>, cardiac implantable electronic device; </a:t>
            </a:r>
            <a:r>
              <a:rPr lang="en-US" sz="700" b="0">
                <a:solidFill>
                  <a:schemeClr val="tx1"/>
                </a:solidFill>
                <a:effectLst/>
              </a:rPr>
              <a:t>TTVR</a:t>
            </a:r>
            <a:r>
              <a:rPr lang="en-US" sz="700" b="0" i="0">
                <a:solidFill>
                  <a:schemeClr val="tx1"/>
                </a:solidFill>
                <a:effectLst/>
              </a:rPr>
              <a:t>, transcatheter tricuspid valve replacement; </a:t>
            </a:r>
            <a:r>
              <a:rPr lang="en-US" sz="700" b="0">
                <a:solidFill>
                  <a:schemeClr val="tx1"/>
                </a:solidFill>
                <a:effectLst/>
              </a:rPr>
              <a:t>TV</a:t>
            </a:r>
            <a:r>
              <a:rPr lang="en-US" sz="700" b="0" i="0">
                <a:solidFill>
                  <a:schemeClr val="tx1"/>
                </a:solidFill>
                <a:effectLst/>
              </a:rPr>
              <a:t>, tricuspid valve</a:t>
            </a:r>
            <a:endParaRPr lang="en-US" sz="800" b="0" i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6865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200" i="0" kern="0"/>
              <a:t>TR Grade Reduction at 1 Year with EVOQUE System</a:t>
            </a:r>
            <a:endParaRPr lang="en-US" sz="2200"/>
          </a:p>
        </p:txBody>
      </p:sp>
      <p:pic>
        <p:nvPicPr>
          <p:cNvPr id="21" name="Picture 20" descr="A screenshot of a graph&#10;&#10;Description automatically generated">
            <a:extLst>
              <a:ext uri="{FF2B5EF4-FFF2-40B4-BE49-F238E27FC236}">
                <a16:creationId xmlns:a16="http://schemas.microsoft.com/office/drawing/2014/main" id="{0E3A55D6-A344-CC44-3FED-3071006882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56" y="757730"/>
            <a:ext cx="6276109" cy="3737956"/>
          </a:xfrm>
          <a:prstGeom prst="rect">
            <a:avLst/>
          </a:prstGeom>
        </p:spPr>
      </p:pic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AAE5E817-6839-A220-5950-45527E754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F0E49AC-913F-07FE-9BCD-F2D065F0B9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86171" y="990903"/>
            <a:ext cx="6939406" cy="3285631"/>
            <a:chOff x="1666460" y="1229869"/>
            <a:chExt cx="6418255" cy="32856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F7430D-D40C-0EBE-B9E3-E647B2C5ABA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29052" y="1551654"/>
              <a:ext cx="1038571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99.1%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≤ moderate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C9B68ACC-3446-3A02-3B45-62B809AABBB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913705" y="1296116"/>
              <a:ext cx="353494" cy="2559662"/>
            </a:xfrm>
            <a:prstGeom prst="rightBrace">
              <a:avLst>
                <a:gd name="adj1" fmla="val 35145"/>
                <a:gd name="adj2" fmla="val 18767"/>
              </a:avLst>
            </a:prstGeom>
            <a:noFill/>
            <a:ln w="9525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F05528-53AE-286D-D610-05C136B5B0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784614" y="3402042"/>
              <a:ext cx="1300101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16.1%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≤ moderate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A406EB-FA6F-E3CD-3E30-C99F1BAC183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471493" y="4084613"/>
              <a:ext cx="12849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TTVR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n=212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1EAB83-0909-061E-5E32-43A1EC3601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75371" y="4080558"/>
              <a:ext cx="1237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Control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n=87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D9B11C-5CEC-9271-A60A-5CC0380DCE0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998622" y="2342848"/>
              <a:ext cx="15972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Patients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(%)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9DC06AA5-8645-4307-617B-5DC9EB1799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92015" y="3442453"/>
              <a:ext cx="122841" cy="409704"/>
            </a:xfrm>
            <a:prstGeom prst="rightBrace">
              <a:avLst>
                <a:gd name="adj1" fmla="val 42642"/>
                <a:gd name="adj2" fmla="val 50000"/>
              </a:avLst>
            </a:prstGeom>
            <a:noFill/>
            <a:ln w="9525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FD6E4157-615B-3A48-7E4F-49AD5296889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5989" y="1379221"/>
              <a:ext cx="169950" cy="2476558"/>
            </a:xfrm>
            <a:prstGeom prst="rightBrace">
              <a:avLst>
                <a:gd name="adj1" fmla="val 56278"/>
                <a:gd name="adj2" fmla="val 50000"/>
              </a:avLst>
            </a:prstGeom>
            <a:noFill/>
            <a:ln w="9525" cap="sq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3154FB-D55B-22F7-DB41-EABE82D185C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89371" y="2480122"/>
              <a:ext cx="1038571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95.3%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≤ mild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C8C44E-1CCB-37E5-E8C8-7CAC89EDD93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V="1">
              <a:off x="3885989" y="1229869"/>
              <a:ext cx="27716" cy="48429"/>
            </a:xfrm>
            <a:prstGeom prst="line">
              <a:avLst/>
            </a:prstGeom>
            <a:noFill/>
            <a:ln w="12700" cap="sq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808EE9F-D386-9714-CDB3-1CA7CEC65A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 flipH="1" flipV="1">
              <a:off x="5963438" y="3733800"/>
              <a:ext cx="109702" cy="99118"/>
            </a:xfrm>
            <a:prstGeom prst="line">
              <a:avLst/>
            </a:prstGeom>
            <a:noFill/>
            <a:ln w="12700" cap="sq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4B3E76-BA18-7C7C-BD28-B25B8A881A0F}"/>
              </a:ext>
            </a:extLst>
          </p:cNvPr>
          <p:cNvSpPr txBox="1"/>
          <p:nvPr/>
        </p:nvSpPr>
        <p:spPr>
          <a:xfrm>
            <a:off x="983385" y="4812179"/>
            <a:ext cx="84873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>
                <a:solidFill>
                  <a:schemeClr val="tx1"/>
                </a:solidFill>
              </a:rPr>
              <a:t>Baylor Scott and White Research Institute Cardiac Imaging Core Laboratory, Plano, TX, USA. Graphs show paired analysis. </a:t>
            </a:r>
            <a:r>
              <a:rPr lang="en-US" sz="700" b="0">
                <a:solidFill>
                  <a:schemeClr val="tx1"/>
                </a:solidFill>
              </a:rPr>
              <a:t>TR, </a:t>
            </a:r>
            <a:r>
              <a:rPr lang="en-US" sz="700" b="0" i="0">
                <a:solidFill>
                  <a:schemeClr val="tx1"/>
                </a:solidFill>
              </a:rPr>
              <a:t>tricuspid regurgitation;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3833790672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84214" y="165694"/>
            <a:ext cx="7769225" cy="566738"/>
          </a:xfrm>
        </p:spPr>
        <p:txBody>
          <a:bodyPr/>
          <a:lstStyle/>
          <a:p>
            <a:pPr algn="l"/>
            <a:r>
              <a:rPr lang="en-US" sz="1800">
                <a:solidFill>
                  <a:srgbClr val="0070C0"/>
                </a:solidFill>
              </a:rPr>
              <a:t>Primary Safety and Effectiveness Endpoint – Percent Wins </a:t>
            </a:r>
            <a:br>
              <a:rPr lang="en-US" sz="2400"/>
            </a:br>
            <a:r>
              <a:rPr lang="en-US" sz="2400"/>
              <a:t>Superior Clinical Benefits with EVOQUE System</a:t>
            </a:r>
            <a:endParaRPr lang="en-US" sz="18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F6F0B58A-84E0-419C-E76F-D858AD708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23C90B-89B1-87BD-CDB5-5CFC9F5F3DC1}"/>
              </a:ext>
            </a:extLst>
          </p:cNvPr>
          <p:cNvSpPr txBox="1"/>
          <p:nvPr/>
        </p:nvSpPr>
        <p:spPr>
          <a:xfrm>
            <a:off x="1133686" y="4757788"/>
            <a:ext cx="6898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6MWD</a:t>
            </a:r>
            <a:r>
              <a:rPr lang="en-US" sz="700" b="0" i="0">
                <a:solidFill>
                  <a:schemeClr val="tx1"/>
                </a:solidFill>
              </a:rPr>
              <a:t>, 6-minute walk distance; </a:t>
            </a:r>
            <a:r>
              <a:rPr lang="en-US" sz="700" b="0">
                <a:solidFill>
                  <a:schemeClr val="tx1"/>
                </a:solidFill>
              </a:rPr>
              <a:t>CEC</a:t>
            </a:r>
            <a:r>
              <a:rPr lang="en-US" sz="700" b="0" i="0">
                <a:solidFill>
                  <a:schemeClr val="tx1"/>
                </a:solidFill>
              </a:rPr>
              <a:t>, clinical events committee; </a:t>
            </a:r>
            <a:r>
              <a:rPr lang="en-US" sz="700" b="0">
                <a:solidFill>
                  <a:schemeClr val="tx1"/>
                </a:solidFill>
              </a:rPr>
              <a:t>HFH</a:t>
            </a:r>
            <a:r>
              <a:rPr lang="en-US" sz="700" b="0" i="0">
                <a:solidFill>
                  <a:schemeClr val="tx1"/>
                </a:solidFill>
              </a:rPr>
              <a:t>, heart failure hospitalization, </a:t>
            </a:r>
            <a:r>
              <a:rPr lang="en-US" sz="700" b="0">
                <a:solidFill>
                  <a:schemeClr val="tx1"/>
                </a:solidFill>
              </a:rPr>
              <a:t>KCCQ-OS</a:t>
            </a:r>
            <a:r>
              <a:rPr lang="en-US" sz="700" b="0" i="0">
                <a:solidFill>
                  <a:schemeClr val="tx1"/>
                </a:solidFill>
              </a:rPr>
              <a:t>, Kansas City Cardiomyopathy Questionnaire Overall Summary score; </a:t>
            </a:r>
            <a:r>
              <a:rPr lang="en-US" sz="700" b="0">
                <a:solidFill>
                  <a:schemeClr val="tx1"/>
                </a:solidFill>
              </a:rPr>
              <a:t>NYHA</a:t>
            </a:r>
            <a:r>
              <a:rPr lang="en-US" sz="700" b="0" i="0">
                <a:solidFill>
                  <a:schemeClr val="tx1"/>
                </a:solidFill>
              </a:rPr>
              <a:t>, New York Heart Association; </a:t>
            </a:r>
            <a:r>
              <a:rPr lang="en-US" sz="700" b="0">
                <a:solidFill>
                  <a:schemeClr val="tx1"/>
                </a:solidFill>
              </a:rPr>
              <a:t>RVAD</a:t>
            </a:r>
            <a:r>
              <a:rPr lang="en-US" sz="700" b="0" i="0">
                <a:solidFill>
                  <a:schemeClr val="tx1"/>
                </a:solidFill>
              </a:rPr>
              <a:t>, right ventricular assist device;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replacement; </a:t>
            </a:r>
            <a:r>
              <a:rPr lang="en-US" sz="700" b="0">
                <a:solidFill>
                  <a:schemeClr val="tx1"/>
                </a:solidFill>
              </a:rPr>
              <a:t>TV</a:t>
            </a:r>
            <a:r>
              <a:rPr lang="en-US" sz="700" b="0" i="0">
                <a:solidFill>
                  <a:schemeClr val="tx1"/>
                </a:solidFill>
              </a:rPr>
              <a:t>, tricuspid valve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98352-1A30-2C58-56F4-AAD48FF824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2277" y="2123354"/>
            <a:ext cx="2231969" cy="102893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 Ratio = </a:t>
            </a:r>
            <a:r>
              <a:rPr kumimoji="0" lang="it-IT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2.02</a:t>
            </a:r>
            <a:endParaRPr lang="it-IT" sz="1600" b="0" i="0" ker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(95% CI, 1.56, 2.62)</a:t>
            </a:r>
            <a:br>
              <a:rPr kumimoji="0" lang="it-IT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it-IT" sz="1200" b="0" i="0" ker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Finkelstein-Schoenfeld: </a:t>
            </a:r>
            <a:r>
              <a:rPr kumimoji="0" lang="en-US" sz="11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  <a:endParaRPr kumimoji="0" lang="it-IT" sz="12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74B55-8DFB-F04A-B0C9-EC8B251E0DB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86441" y="889825"/>
            <a:ext cx="7329537" cy="3686133"/>
            <a:chOff x="-397456" y="854331"/>
            <a:chExt cx="7329537" cy="36861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4B3EC2-CCC4-7F26-59AE-63C0F0A9B9E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776710" y="1312692"/>
              <a:ext cx="2155371" cy="27699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% Control Wins</a:t>
              </a:r>
              <a:endParaRPr kumimoji="0" lang="en-US" sz="9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3D7E4E-94BC-AC94-7827-AD915C6EECE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397456" y="854331"/>
              <a:ext cx="7026369" cy="3686133"/>
              <a:chOff x="235591" y="714002"/>
              <a:chExt cx="7026369" cy="368613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F4C27C-17CB-B259-B769-1E40F0891AB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269852" y="1172366"/>
                <a:ext cx="1631904" cy="2769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% TTVR Wins</a:t>
                </a:r>
                <a:endParaRPr kumimoji="0" lang="en-US" sz="9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B585E5-5962-EB12-CC32-4C36987F2E0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5597" y="1468314"/>
                <a:ext cx="2020242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All-cause Mortality</a:t>
                </a:r>
                <a:endParaRPr kumimoji="0" lang="en-US" sz="110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Site reported + vital status sweep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98A05F-13A0-F285-048D-0494BA8453B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5597" y="1839013"/>
                <a:ext cx="2020242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RVAD or Heart Transplant</a:t>
                </a:r>
              </a:p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CEC adjudicated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7B5055-EB53-FF2B-6263-920E13E9A4F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5597" y="2202016"/>
                <a:ext cx="2020242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TV Intervention</a:t>
                </a:r>
                <a:b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</a:b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CEC adjudicated</a:t>
                </a: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907FCC-B453-0B5F-8460-FD982E69C6D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5591" y="2565019"/>
                <a:ext cx="2330248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Annualized Rate of HFH</a:t>
                </a:r>
                <a:endParaRPr kumimoji="0" lang="en-US" sz="120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CEC adjudicated</a:t>
                </a: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138BF7-A0CC-8824-58FE-82A70389880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5591" y="2935717"/>
                <a:ext cx="2330248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KCCQ-OS Improvement</a:t>
                </a:r>
              </a:p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Δ Score ≥ 10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353514-4520-A800-5440-A8F365532A87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5591" y="3306415"/>
                <a:ext cx="2330248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NYHA Improvement</a:t>
                </a:r>
              </a:p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Δ ≥ 1 Class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BB6DE5-FB5C-2DC2-7BCD-6DE3D0E3415A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5591" y="3677110"/>
                <a:ext cx="2330248" cy="3847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6MWD Improvement</a:t>
                </a:r>
              </a:p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Δ ≥ 30 Meters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79EBEB-B824-A1B4-D10D-31E3D573F6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1496083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14.8%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5B831C-18E0-28EE-F171-96E68AF87D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1863973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0.0%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340138-87AE-5445-D401-89691EE4E6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2231803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3.2%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5367593-3D6F-B02B-7C04-7D01F88A188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2599633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9.7%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186FD7-0A97-3CC4-DA1E-0C6B8C43C5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2967463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23.1%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3F5397-E47B-3C17-4A46-113CF144E4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3335293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10.2%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A40FA27-676E-B3B9-21BC-F0FCD0FB6A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3704879"/>
                <a:ext cx="830168" cy="329184"/>
              </a:xfrm>
              <a:prstGeom prst="rect">
                <a:avLst/>
              </a:prstGeom>
              <a:solidFill>
                <a:srgbClr val="5C8AE7">
                  <a:lumMod val="20000"/>
                  <a:lumOff val="80000"/>
                </a:srgb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1.1%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DF119-AB73-F29B-42C7-BEBB659F83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149614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12.5%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91FBAAC-0FCA-8CE0-4459-5311223788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186397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0.0%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B9EE65-F067-3FA1-379E-95657F1CA6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223180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0.6%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53150E-515B-073C-07EE-A698BB735E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259963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10.0%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95B74F4-5F03-BF65-2AFE-256529F15A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296746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6.0%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751D0E2-0F18-28ED-6AC3-33823336BF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333529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0.8%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369D07D-25E0-8903-DB4D-08F785609E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8" y="3703123"/>
                <a:ext cx="709455" cy="329184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0.9%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0807F50-3B64-51C1-83A9-7A3B6B7C9B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32716" y="4070951"/>
                <a:ext cx="709455" cy="329184"/>
              </a:xfrm>
              <a:prstGeom prst="rect">
                <a:avLst/>
              </a:prstGeom>
              <a:solidFill>
                <a:srgbClr val="9A9A9C"/>
              </a:solidFill>
              <a:ln w="12700">
                <a:solidFill>
                  <a:srgbClr val="9A9A9C"/>
                </a:solidFill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30.7%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E3DAC7-8B6C-9D72-DCBC-194930940C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670720" y="4070951"/>
                <a:ext cx="830168" cy="329184"/>
              </a:xfrm>
              <a:prstGeom prst="rect">
                <a:avLst/>
              </a:prstGeom>
              <a:solidFill>
                <a:srgbClr val="0070C0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</a:rPr>
                  <a:t>62.1%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E02502-57FE-15F8-A7B4-FF2DDFC5F69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993654" y="1134626"/>
                <a:ext cx="1585941" cy="27699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Ties</a:t>
                </a:r>
                <a:endParaRPr kumimoji="0" lang="en-US" sz="90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86A7D6F-3BD2-4A66-DFB8-3B11D01048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5909" y="1830968"/>
                <a:ext cx="719120" cy="2743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72.7%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49822D9-ACF9-66DC-5DF8-BFA37F8D24F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5909" y="2209727"/>
                <a:ext cx="719120" cy="2743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68.9%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7F4F2AA-26B4-D377-ECA8-F023FA2C3D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5909" y="2578036"/>
                <a:ext cx="719120" cy="2743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49.2%</a:t>
                </a: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89F62DE-83F1-F3EC-AEF7-73A1CAAC45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5909" y="2951570"/>
                <a:ext cx="719120" cy="2743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20.1%</a:t>
                </a:r>
                <a:endPara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35C285D-338D-E511-B0E7-B0A0040382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5909" y="3325104"/>
                <a:ext cx="719120" cy="2743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9.1%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F77E0E2-D39A-10D5-648D-4B950EFDFB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0115" y="3714315"/>
                <a:ext cx="719120" cy="274320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7.1%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7490292-F092-07FE-1543-EDFD23A369D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535066" y="2865391"/>
                <a:ext cx="2563475" cy="187204"/>
                <a:chOff x="3784095" y="2669020"/>
                <a:chExt cx="2563475" cy="187204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58282BBA-1ADB-DCBC-C134-04F7AE744838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 flipH="1">
                  <a:off x="3784095" y="2671347"/>
                  <a:ext cx="1283315" cy="184877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EA94272-B477-3BFE-DF30-2AFED6EB059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2671347"/>
                  <a:ext cx="1280160" cy="184877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218BF250-61C6-3ACA-9095-29D2C9AED70D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2669020"/>
                  <a:ext cx="0" cy="109728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626458A-52D6-EA92-697D-36F224A1EC5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535066" y="2497921"/>
                <a:ext cx="2563475" cy="185207"/>
                <a:chOff x="3784095" y="2293570"/>
                <a:chExt cx="2563475" cy="185207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7568620A-BF81-5262-0282-28B41DF3852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 flipH="1">
                  <a:off x="3784095" y="2293900"/>
                  <a:ext cx="1283315" cy="184877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17A80F2F-7E5D-B8F5-6253-E3AA1B189AC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2293900"/>
                  <a:ext cx="1280160" cy="184877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08F1A151-7549-8AFD-CC87-2B89956DEDDE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2293570"/>
                  <a:ext cx="0" cy="109728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A697434-C2CA-DB80-3469-12352B04F15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535066" y="2128452"/>
                <a:ext cx="2563475" cy="187206"/>
                <a:chOff x="3784095" y="1930723"/>
                <a:chExt cx="2563475" cy="187206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0057C75A-AAEB-22A8-C3B7-0244E0C2FCD9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 flipH="1">
                  <a:off x="3784095" y="1933050"/>
                  <a:ext cx="1283315" cy="184879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F7795B6F-5FDC-49B5-7F24-8CF471BD6967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1933050"/>
                  <a:ext cx="1280160" cy="182880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DA42CC24-1DFD-DD7B-CE9C-9071949817B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1930723"/>
                  <a:ext cx="0" cy="109728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DCB2540-F316-A9BA-1166-9D3C1F68D59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535066" y="1762063"/>
                <a:ext cx="2563475" cy="184126"/>
                <a:chOff x="3784095" y="1599908"/>
                <a:chExt cx="2563475" cy="184126"/>
              </a:xfrm>
            </p:grpSpPr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7640391F-5B91-D651-E3C3-8A230D3B5369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 flipH="1">
                  <a:off x="3784095" y="1601154"/>
                  <a:ext cx="1280160" cy="182880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DBC1B412-4998-0597-8876-1A8324FA1E88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1601154"/>
                  <a:ext cx="1280160" cy="182880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41A4FBD5-B007-FD65-D61B-E674CBCAE642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5277" y="1599908"/>
                  <a:ext cx="0" cy="109728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77D6FA9-5C76-AB0D-0105-F1CD8CCB450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535066" y="3234858"/>
                <a:ext cx="2563475" cy="186879"/>
                <a:chOff x="3784095" y="3034572"/>
                <a:chExt cx="2563475" cy="186879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7608E407-205F-D7F8-624D-E60574F82E41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 flipH="1">
                  <a:off x="3784095" y="3036899"/>
                  <a:ext cx="1283315" cy="184552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436DC264-78CB-A836-95DD-AF9605D49D4F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3036899"/>
                  <a:ext cx="1280160" cy="184552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98186CEE-6E64-7B03-8603-7CABCEDCB0A4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3034572"/>
                  <a:ext cx="0" cy="109728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4A77CDA-EACE-2088-2FBB-B57BBE1DFBF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3535066" y="3603999"/>
                <a:ext cx="2563475" cy="185208"/>
                <a:chOff x="3784095" y="3405653"/>
                <a:chExt cx="2563475" cy="185208"/>
              </a:xfrm>
            </p:grpSpPr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4BDA84D5-C905-3AE4-7386-E57CBCA4ABCA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 flipH="1">
                  <a:off x="3784095" y="3407981"/>
                  <a:ext cx="1283315" cy="182880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5B928082-2EF0-2E44-24CE-B31D89ADF4C3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3407981"/>
                  <a:ext cx="1280160" cy="182880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CE77C37F-8F01-0F70-EC75-7BDCE6D93C0E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/>
              </p:nvCxnSpPr>
              <p:spPr bwMode="auto">
                <a:xfrm>
                  <a:off x="5067410" y="3405653"/>
                  <a:ext cx="0" cy="109728"/>
                </a:xfrm>
                <a:prstGeom prst="straightConnector1">
                  <a:avLst/>
                </a:prstGeom>
                <a:solidFill>
                  <a:srgbClr val="00FF00"/>
                </a:solidFill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ED1D527-C50A-DF1D-1537-EFC4753601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75909" y="1462659"/>
                <a:ext cx="719120" cy="274320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72.7%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8A863B0-3CC1-2436-43AD-19EF8A9E52E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 bwMode="auto">
              <a:xfrm>
                <a:off x="3860318" y="933292"/>
                <a:ext cx="185261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47051D5-4AAB-663C-5FB9-C1910A6CB04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252511" y="717848"/>
                <a:ext cx="1068227" cy="43088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34,447 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Patient Pairs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5175E17-F20E-1F08-1E15-9DBA107005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2932" y="714002"/>
                <a:ext cx="1549028" cy="420624"/>
              </a:xfrm>
              <a:prstGeom prst="rect">
                <a:avLst/>
              </a:prstGeom>
              <a:solidFill>
                <a:srgbClr val="9A9A9C"/>
              </a:solidFill>
              <a:ln w="12700">
                <a:solidFill>
                  <a:srgbClr val="9A9A9C"/>
                </a:solidFill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Control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N = 133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00DA06-8069-2A79-5E18-E3B1FA1BF0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11290" y="714002"/>
                <a:ext cx="1549028" cy="420624"/>
              </a:xfrm>
              <a:prstGeom prst="rect">
                <a:avLst/>
              </a:prstGeom>
              <a:solidFill>
                <a:srgbClr val="0070C0"/>
              </a:solidFill>
              <a:ln w="12700">
                <a:noFill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TTVR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rPr>
                  <a:t>N = 259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21095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200" i="0" kern="0"/>
              <a:t>Clinical Benefits Maintained in Subgroups to 1 Year</a:t>
            </a:r>
            <a:endParaRPr lang="en-US" sz="22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8A5D8A9F-5E82-7AB8-B7BD-F373A53BA4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4B19A5-6805-BBB0-2B91-E2E9D402D0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7063" y="4710931"/>
            <a:ext cx="80574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700" b="0" i="0" baseline="3000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</a:t>
            </a:r>
            <a:r>
              <a:rPr lang="en-US" sz="700" b="0" i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Adjudicated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by clinical events committee. </a:t>
            </a:r>
            <a:r>
              <a:rPr lang="en-US" sz="700" b="0" i="0" baseline="3000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b</a:t>
            </a:r>
            <a:r>
              <a:rPr lang="en-US" sz="700" b="0" i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In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pacemaker-naïve patients. 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6MWD,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6-minute walk distance;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HFH,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heart failure hospitalization;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ICD,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implantable cardioverter defibrillator;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KCCQ-OS,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Kansas City Cardiomyopathy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Questionnaire </a:t>
            </a:r>
            <a:r>
              <a:rPr lang="en-US" sz="700" b="0" i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veral</a:t>
            </a:r>
            <a:r>
              <a:rPr lang="en-US" sz="700" b="0" i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l Summary score; 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MV,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mitral valve;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NYHA,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New York Heart Association;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PASP,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pulmonary artery systolic pressure;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PPM,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permanent pacemaker;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RV,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right ventricle;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STS, </a:t>
            </a:r>
            <a:r>
              <a:rPr lang="en-US" sz="700" b="0" i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Society of Thoracic Surgeons;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TAPSE;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tricuspid annular plane systolic excursion; 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TR,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tricuspid regurgitation;</a:t>
            </a:r>
            <a:r>
              <a:rPr lang="en-US" sz="700" b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TTVR,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transcatheter tricuspid valve replacement</a:t>
            </a:r>
            <a:endParaRPr lang="en-US" sz="700" b="0" i="0">
              <a:solidFill>
                <a:schemeClr val="tx1"/>
              </a:solidFill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EE448313-242E-8506-8B1B-72509197F5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5055" b="5650"/>
          <a:stretch/>
        </p:blipFill>
        <p:spPr>
          <a:xfrm>
            <a:off x="4566929" y="595682"/>
            <a:ext cx="4407001" cy="357632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637AC2A-9709-4C22-E141-B3F7AD8A66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" r="89" b="5144"/>
          <a:stretch/>
        </p:blipFill>
        <p:spPr>
          <a:xfrm>
            <a:off x="170078" y="542180"/>
            <a:ext cx="4397991" cy="3903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3D8BD-CF17-10B2-2CE0-7633845964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70078" y="3813777"/>
            <a:ext cx="4362622" cy="26517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87759-1AC9-EE65-98B4-ADBB5F3EBB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572000" y="1251202"/>
            <a:ext cx="4401922" cy="37971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13716C6-3D96-59A4-262C-AC9AC50A6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2597076" y="4519766"/>
            <a:ext cx="193824" cy="69851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431E8E8-C917-D483-586C-60440DEA30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7003976" y="4269066"/>
            <a:ext cx="193824" cy="69851"/>
          </a:xfrm>
          <a:prstGeom prst="triangle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A9ACB-3A26-5D56-2476-0E233D6073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3988" y="4456700"/>
            <a:ext cx="949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70C0"/>
                </a:solidFill>
              </a:rPr>
              <a:t>Favors TTVR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86F96-DECE-F41A-8FEA-7C81A82B96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18351" y="4191921"/>
            <a:ext cx="949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0070C0"/>
                </a:solidFill>
              </a:rPr>
              <a:t>Favors TTVR</a:t>
            </a:r>
          </a:p>
        </p:txBody>
      </p:sp>
    </p:spTree>
    <p:extLst>
      <p:ext uri="{BB962C8B-B14F-4D97-AF65-F5344CB8AC3E}">
        <p14:creationId xmlns:p14="http://schemas.microsoft.com/office/powerpoint/2010/main" val="2518809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400"/>
              <a:t>CEC-adjudicated All-cause Mortality to 1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4D76A-FF52-F8B1-FF03-4B0FC866C8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2182" y="520191"/>
            <a:ext cx="6407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Kaplan-Meier Analysis</a:t>
            </a:r>
            <a:endParaRPr lang="en-US" sz="1600" i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50FF4D78-2C06-DB2F-004F-ED18DD58A6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8D9928-65E2-36CC-30C8-B61C87FD07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2" y="987744"/>
            <a:ext cx="4206240" cy="349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984F14-A08E-5110-E47D-17241B357D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35696"/>
          <a:stretch/>
        </p:blipFill>
        <p:spPr>
          <a:xfrm>
            <a:off x="4151292" y="918214"/>
            <a:ext cx="4786702" cy="3566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AD4A2B-E1BF-1968-6BF0-2C5D9E56C2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4799" y="4814449"/>
            <a:ext cx="788911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Kaplan-Meier estimates include standard error. </a:t>
            </a:r>
            <a:r>
              <a:rPr lang="en-US" sz="700" b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</a:t>
            </a:r>
            <a:r>
              <a:rPr lang="en-US" sz="700" b="0" i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clinical events committee;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90AA5-9464-E3DE-5CE2-AAB6D25A63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59061" y="2416501"/>
            <a:ext cx="1809642" cy="50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12700" algn="r" defTabSz="769938" fontAlgn="auto">
              <a:spcBef>
                <a:spcPts val="0"/>
              </a:spcBef>
              <a:spcAft>
                <a:spcPts val="300"/>
              </a:spcAft>
            </a:pPr>
            <a:r>
              <a:rPr lang="en-US" sz="1200" i="0" kern="0">
                <a:solidFill>
                  <a:schemeClr val="tx1"/>
                </a:solidFill>
                <a:latin typeface="Arial"/>
                <a:cs typeface="Arial"/>
              </a:rPr>
              <a:t>TTVR</a:t>
            </a:r>
            <a:r>
              <a:rPr lang="en-US" sz="1200" i="0" kern="0" spc="-60">
                <a:solidFill>
                  <a:schemeClr val="tx1"/>
                </a:solidFill>
                <a:latin typeface="Arial"/>
                <a:cs typeface="Arial"/>
              </a:rPr>
              <a:t>     </a:t>
            </a:r>
            <a:r>
              <a:rPr lang="en-US" sz="1200" i="0" kern="0" spc="-10">
                <a:solidFill>
                  <a:schemeClr val="tx1"/>
                </a:solidFill>
                <a:latin typeface="Arial"/>
                <a:cs typeface="Arial"/>
              </a:rPr>
              <a:t>12.6 ± 2.1%</a:t>
            </a:r>
            <a:endParaRPr lang="en-US" sz="1200" i="0" kern="0">
              <a:solidFill>
                <a:schemeClr val="tx1"/>
              </a:solidFill>
              <a:latin typeface="Arial"/>
              <a:cs typeface="Arial"/>
            </a:endParaRPr>
          </a:p>
          <a:p>
            <a:pPr marR="5080" algn="r" fontAlgn="auto">
              <a:spcBef>
                <a:spcPts val="0"/>
              </a:spcBef>
              <a:spcAft>
                <a:spcPts val="300"/>
              </a:spcAft>
            </a:pPr>
            <a:r>
              <a:rPr lang="en-US" sz="1200" i="0" kern="0">
                <a:solidFill>
                  <a:schemeClr val="tx1"/>
                </a:solidFill>
                <a:latin typeface="Arial"/>
                <a:cs typeface="Arial"/>
              </a:rPr>
              <a:t>Control    </a:t>
            </a:r>
            <a:r>
              <a:rPr lang="en-US" sz="1200" i="0" kern="0" spc="-10">
                <a:solidFill>
                  <a:schemeClr val="tx1"/>
                </a:solidFill>
                <a:latin typeface="Arial"/>
                <a:cs typeface="Arial"/>
              </a:rPr>
              <a:t>15.2 ± 3.3%</a:t>
            </a:r>
            <a:endParaRPr lang="en-US" sz="1200" i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DCD49-3A2A-34AC-6983-79151B4041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80069" y="2527494"/>
            <a:ext cx="1841360" cy="50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 defTabSz="769938" fontAlgn="auto">
              <a:spcBef>
                <a:spcPts val="0"/>
              </a:spcBef>
              <a:spcAft>
                <a:spcPts val="300"/>
              </a:spcAft>
            </a:pPr>
            <a:r>
              <a:rPr lang="en-US" sz="1200" i="0" kern="0">
                <a:solidFill>
                  <a:schemeClr val="tx1"/>
                </a:solidFill>
                <a:latin typeface="Arial"/>
                <a:cs typeface="Arial"/>
              </a:rPr>
              <a:t>TTVR</a:t>
            </a:r>
            <a:r>
              <a:rPr lang="en-US" sz="1200" i="0" kern="0" spc="-60">
                <a:solidFill>
                  <a:schemeClr val="tx1"/>
                </a:solidFill>
                <a:latin typeface="Arial"/>
                <a:cs typeface="Arial"/>
              </a:rPr>
              <a:t>      </a:t>
            </a:r>
            <a:r>
              <a:rPr lang="en-US" sz="1200" i="0" kern="0" spc="-10">
                <a:solidFill>
                  <a:schemeClr val="tx1"/>
                </a:solidFill>
                <a:latin typeface="Arial"/>
                <a:cs typeface="Arial"/>
              </a:rPr>
              <a:t>9.4 ± 1.9%</a:t>
            </a:r>
            <a:endParaRPr lang="en-US" sz="1200" i="0" kern="0">
              <a:solidFill>
                <a:schemeClr val="tx1"/>
              </a:solidFill>
              <a:latin typeface="Arial"/>
              <a:cs typeface="Arial"/>
            </a:endParaRPr>
          </a:p>
          <a:p>
            <a:pPr marR="5080" algn="r" fontAlgn="auto">
              <a:spcBef>
                <a:spcPts val="0"/>
              </a:spcBef>
              <a:spcAft>
                <a:spcPts val="300"/>
              </a:spcAft>
            </a:pPr>
            <a:r>
              <a:rPr lang="en-US" sz="1200" i="0" kern="0">
                <a:solidFill>
                  <a:schemeClr val="tx1"/>
                </a:solidFill>
                <a:latin typeface="Arial"/>
                <a:cs typeface="Arial"/>
              </a:rPr>
              <a:t>Control </a:t>
            </a:r>
            <a:r>
              <a:rPr lang="en-US" sz="1200" i="0" kern="0" spc="-6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1200" i="0" kern="0" spc="-10">
                <a:solidFill>
                  <a:schemeClr val="tx1"/>
                </a:solidFill>
                <a:latin typeface="Arial"/>
                <a:cs typeface="Arial"/>
              </a:rPr>
              <a:t>15.2 ± 3.3%</a:t>
            </a:r>
            <a:endParaRPr lang="en-US" sz="1200" i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42C49-174D-D127-D608-CEB1921BB1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4992385" y="2078868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>
                <a:solidFill>
                  <a:schemeClr val="bg2"/>
                </a:solidFill>
              </a:rPr>
              <a:t>30-day Landmark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BA7368-E0D0-5CFC-BAC4-38C37ABE5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757855" y="1806615"/>
            <a:ext cx="1615966" cy="5044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A10F08-1DE8-8B1E-F187-5395A24958C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87073" y="535405"/>
            <a:ext cx="973675" cy="574642"/>
            <a:chOff x="4475968" y="4237743"/>
            <a:chExt cx="973675" cy="574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8E886-13A0-F971-F3A2-A29B5B7462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4475968" y="4237743"/>
              <a:ext cx="973675" cy="5746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AEEFB8-BD51-A932-8E79-186BFE4D68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4579396" y="4384514"/>
              <a:ext cx="225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BC6E1A-C910-D0D3-BC8D-BB7B690943D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579401" y="4253709"/>
              <a:ext cx="863658" cy="515887"/>
              <a:chOff x="4415589" y="4261277"/>
              <a:chExt cx="785223" cy="51588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6CFBCB8-BE88-B8C3-3374-F1128D8CE89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 bwMode="auto">
              <a:xfrm>
                <a:off x="4415589" y="4638664"/>
                <a:ext cx="204758" cy="0"/>
              </a:xfrm>
              <a:prstGeom prst="line">
                <a:avLst/>
              </a:prstGeom>
              <a:ln w="28575">
                <a:solidFill>
                  <a:srgbClr val="808285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C48DD1-E7F3-BD3D-7445-381C2F88F06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0347" y="4515554"/>
                <a:ext cx="5804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0" i="0">
                    <a:solidFill>
                      <a:schemeClr val="bg2"/>
                    </a:solidFill>
                  </a:rPr>
                  <a:t>Control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88531A-3C65-1448-DD58-11A7B37AE44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0347" y="4261277"/>
                <a:ext cx="5505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0" i="0">
                    <a:solidFill>
                      <a:schemeClr val="bg2"/>
                    </a:solidFill>
                  </a:rPr>
                  <a:t>TTVR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869E5D6-D463-8EE5-036A-873722B401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9824" y="1239617"/>
            <a:ext cx="15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0">
                <a:solidFill>
                  <a:schemeClr val="bg1"/>
                </a:solidFill>
              </a:rPr>
              <a:t>All-cause Mortality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EC81E-69C6-3373-392B-DE66E1880C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25936" y="1147284"/>
            <a:ext cx="222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1"/>
                </a:solidFill>
              </a:rPr>
              <a:t>All-cause Mortality Landmarked at 30 Days</a:t>
            </a:r>
          </a:p>
        </p:txBody>
      </p:sp>
    </p:spTree>
    <p:extLst>
      <p:ext uri="{BB962C8B-B14F-4D97-AF65-F5344CB8AC3E}">
        <p14:creationId xmlns:p14="http://schemas.microsoft.com/office/powerpoint/2010/main" val="3622162562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400"/>
              <a:t>CEC-adjudicated HF Hospitalization to 1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4D76A-FF52-F8B1-FF03-4B0FC866C8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2182" y="520191"/>
            <a:ext cx="6407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Kaplan-Meier Analysis</a:t>
            </a:r>
            <a:endParaRPr lang="en-US" sz="1600" i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50FF4D78-2C06-DB2F-004F-ED18DD58A6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A10F08-1DE8-8B1E-F187-5395A24958C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87073" y="535405"/>
            <a:ext cx="973675" cy="574642"/>
            <a:chOff x="4475968" y="4237743"/>
            <a:chExt cx="973675" cy="5746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98E886-13A0-F971-F3A2-A29B5B7462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 bwMode="auto">
            <a:xfrm>
              <a:off x="4475968" y="4237743"/>
              <a:ext cx="973675" cy="5746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1" u="none" strike="noStrike" cap="none" normalizeH="0" baseline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AEEFB8-BD51-A932-8E79-186BFE4D685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4579396" y="4384514"/>
              <a:ext cx="22521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BC6E1A-C910-D0D3-BC8D-BB7B690943D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579401" y="4253709"/>
              <a:ext cx="863658" cy="515887"/>
              <a:chOff x="4415589" y="4261277"/>
              <a:chExt cx="785223" cy="51588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6CFBCB8-BE88-B8C3-3374-F1128D8CE89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 bwMode="auto">
              <a:xfrm>
                <a:off x="4415589" y="4638664"/>
                <a:ext cx="204758" cy="0"/>
              </a:xfrm>
              <a:prstGeom prst="line">
                <a:avLst/>
              </a:prstGeom>
              <a:ln w="28575">
                <a:solidFill>
                  <a:srgbClr val="808285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C48DD1-E7F3-BD3D-7445-381C2F88F06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0347" y="4515554"/>
                <a:ext cx="5804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0" i="0">
                    <a:solidFill>
                      <a:schemeClr val="bg2"/>
                    </a:solidFill>
                  </a:rPr>
                  <a:t>Control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88531A-3C65-1448-DD58-11A7B37AE44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0347" y="4261277"/>
                <a:ext cx="5505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0" i="0">
                    <a:solidFill>
                      <a:schemeClr val="bg2"/>
                    </a:solidFill>
                  </a:rPr>
                  <a:t>TTVR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132F86F-9815-4143-7E66-6310BA31B7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7854" y="4817172"/>
            <a:ext cx="684921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>
                <a:solidFill>
                  <a:schemeClr val="tx1"/>
                </a:solidFill>
              </a:rPr>
              <a:t>Kaplan-Meier estimates include standard error. </a:t>
            </a:r>
            <a:r>
              <a:rPr lang="en-US" sz="700" b="0">
                <a:solidFill>
                  <a:schemeClr val="tx1"/>
                </a:solidFill>
              </a:rPr>
              <a:t>CEC</a:t>
            </a:r>
            <a:r>
              <a:rPr lang="en-US" sz="700" b="0" i="0">
                <a:solidFill>
                  <a:schemeClr val="tx1"/>
                </a:solidFill>
              </a:rPr>
              <a:t>, clinical events committee; </a:t>
            </a:r>
            <a:r>
              <a:rPr lang="en-US" sz="700" b="0">
                <a:solidFill>
                  <a:schemeClr val="tx1"/>
                </a:solidFill>
              </a:rPr>
              <a:t>HF</a:t>
            </a:r>
            <a:r>
              <a:rPr lang="en-US" sz="700" b="0" i="0">
                <a:solidFill>
                  <a:schemeClr val="tx1"/>
                </a:solidFill>
              </a:rPr>
              <a:t>, heart failure;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B3DB6C-EAF8-CA42-524D-A2A6273031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6477" y="2211994"/>
            <a:ext cx="1780724" cy="500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12700" algn="r" defTabSz="769938" fontAlgn="auto">
              <a:spcBef>
                <a:spcPts val="0"/>
              </a:spcBef>
              <a:spcAft>
                <a:spcPts val="300"/>
              </a:spcAft>
            </a:pPr>
            <a:r>
              <a:rPr lang="en-US" sz="1200" i="0" kern="0">
                <a:solidFill>
                  <a:schemeClr val="tx1"/>
                </a:solidFill>
                <a:latin typeface="Arial"/>
                <a:cs typeface="Arial"/>
              </a:rPr>
              <a:t>TTVR</a:t>
            </a:r>
            <a:r>
              <a:rPr lang="en-US" sz="1200" i="0" kern="0" spc="-60">
                <a:solidFill>
                  <a:schemeClr val="tx1"/>
                </a:solidFill>
                <a:latin typeface="Arial"/>
                <a:cs typeface="Arial"/>
              </a:rPr>
              <a:t>     </a:t>
            </a:r>
            <a:r>
              <a:rPr lang="en-US" sz="1200" i="0" kern="0" spc="-10">
                <a:solidFill>
                  <a:schemeClr val="tx1"/>
                </a:solidFill>
                <a:latin typeface="Arial"/>
                <a:cs typeface="Arial"/>
              </a:rPr>
              <a:t>20.9 ± 2.6%</a:t>
            </a:r>
          </a:p>
          <a:p>
            <a:pPr marR="5080" algn="r" fontAlgn="auto">
              <a:spcBef>
                <a:spcPts val="0"/>
              </a:spcBef>
              <a:spcAft>
                <a:spcPts val="300"/>
              </a:spcAft>
            </a:pPr>
            <a:r>
              <a:rPr lang="en-US" sz="1200" i="0" kern="0">
                <a:solidFill>
                  <a:schemeClr val="tx1"/>
                </a:solidFill>
                <a:latin typeface="Arial"/>
                <a:cs typeface="Arial"/>
              </a:rPr>
              <a:t>Control    </a:t>
            </a:r>
            <a:r>
              <a:rPr lang="en-US" sz="1200" i="0" kern="0" spc="-10">
                <a:solidFill>
                  <a:schemeClr val="tx1"/>
                </a:solidFill>
                <a:latin typeface="Arial"/>
                <a:cs typeface="Arial"/>
              </a:rPr>
              <a:t>26.1 ± 4.1%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24B4F3-7334-1048-B73B-8E6861B63E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05" y="944229"/>
            <a:ext cx="6583680" cy="36279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98E9FA-21EA-751B-E6F4-DBE84F6AA3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264119" y="2341792"/>
            <a:ext cx="207438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i="0">
                <a:solidFill>
                  <a:schemeClr val="bg2"/>
                </a:solidFill>
              </a:rPr>
              <a:t>HF Hospitalization (%)</a:t>
            </a:r>
          </a:p>
        </p:txBody>
      </p:sp>
    </p:spTree>
    <p:extLst>
      <p:ext uri="{BB962C8B-B14F-4D97-AF65-F5344CB8AC3E}">
        <p14:creationId xmlns:p14="http://schemas.microsoft.com/office/powerpoint/2010/main" val="2736147162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numbers&#10;&#10;Description automatically generated with medium confidence">
            <a:extLst>
              <a:ext uri="{FF2B5EF4-FFF2-40B4-BE49-F238E27FC236}">
                <a16:creationId xmlns:a16="http://schemas.microsoft.com/office/drawing/2014/main" id="{6B6D342F-473B-9356-7780-12AACAA8BD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0" y="721814"/>
            <a:ext cx="7390015" cy="4228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000"/>
              <a:t>Functional and Quality-of-Life Improvements at 1 Year</a:t>
            </a:r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916A4819-0086-D5F1-5B41-DBC4239E68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DEF3351-86C2-5953-6414-32B70AD12D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9932" y="4761816"/>
            <a:ext cx="7928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23">
              <a:defRPr/>
            </a:pPr>
            <a:r>
              <a:rPr lang="en-US" sz="700" b="0">
                <a:solidFill>
                  <a:srgbClr val="FFFFFF"/>
                </a:solidFill>
                <a:latin typeface="+mn-lt"/>
              </a:rPr>
              <a:t>6MWD,</a:t>
            </a:r>
            <a:r>
              <a:rPr lang="en-US" sz="700" b="0" i="0">
                <a:solidFill>
                  <a:srgbClr val="FFFFFF"/>
                </a:solidFill>
                <a:latin typeface="+mn-lt"/>
              </a:rPr>
              <a:t> 6-minute walk distance;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KCCQ-OS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Kansas City Cardiomyopathy Questionnaire Overall Summary score; </a:t>
            </a:r>
            <a:r>
              <a:rPr lang="en-US" sz="700" b="0">
                <a:solidFill>
                  <a:srgbClr val="FFFFFF"/>
                </a:solidFill>
                <a:latin typeface="+mn-lt"/>
              </a:rPr>
              <a:t>NYHA</a:t>
            </a:r>
            <a:r>
              <a:rPr lang="en-US" sz="700" b="0" i="0">
                <a:solidFill>
                  <a:srgbClr val="FFFFFF"/>
                </a:solidFill>
                <a:latin typeface="+mn-lt"/>
              </a:rPr>
              <a:t>, New York Heart Association; </a:t>
            </a:r>
            <a:r>
              <a:rPr lang="en-US" sz="700" b="0">
                <a:solidFill>
                  <a:srgbClr val="FFFFFF"/>
                </a:solidFill>
                <a:latin typeface="+mn-lt"/>
              </a:rPr>
              <a:t>TTVR</a:t>
            </a:r>
            <a:r>
              <a:rPr lang="en-US" sz="700" b="0" i="0">
                <a:solidFill>
                  <a:srgbClr val="FFFFFF"/>
                </a:solidFill>
                <a:latin typeface="+mn-lt"/>
              </a:rPr>
              <a:t>, transcatheter tricuspid valve replacement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0582CB-423E-DE2C-16B6-EE75156551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21284" y="700727"/>
            <a:ext cx="4654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Difference between </a:t>
            </a:r>
            <a:r>
              <a:rPr lang="en-US" sz="1200" b="0" i="0" ker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g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roups (paired)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4670BF-7966-59F6-6759-AE6B32574D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183" y="839227"/>
            <a:ext cx="45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EE7729-FD79-7E0D-893C-BCE58F98B1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183" y="1408327"/>
            <a:ext cx="45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ACDEF5A-1D62-F0AD-8B74-CD66BE21AC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183" y="1944843"/>
            <a:ext cx="45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4E6BF5-3377-EEC1-3EC8-C2E7037A01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183" y="2497651"/>
            <a:ext cx="45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D199D6-1DF4-7F10-7BF0-F318C8A150D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183" y="3050458"/>
            <a:ext cx="45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F5B4B1-6BB7-4BDF-5908-4C197B5645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91183" y="3603261"/>
            <a:ext cx="452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24F50E-748D-18CF-9A11-09B237CAC2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5264" y="4231316"/>
            <a:ext cx="729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N: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211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213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   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185             </a:t>
            </a: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  <a:endParaRPr kumimoji="0" lang="en-US" sz="1200" i="0" u="none" strike="noStrike" kern="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99266F0-8E5F-1D71-8B2E-B584B25FA31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2715" y="108654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54.9%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E98B0B-A40E-5011-19B7-AE62F4CF3F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2828" y="108654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15.8%</a:t>
            </a:r>
            <a:endParaRPr kumimoji="0" lang="en-US" sz="120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6F69DB-7B79-6618-8FD3-2A04BAB914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84674" y="108654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29.9%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BC13A1-B6B7-47FC-C628-D45D0CBA30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507196" y="833031"/>
            <a:ext cx="1119053" cy="0"/>
          </a:xfrm>
          <a:prstGeom prst="line">
            <a:avLst/>
          </a:prstGeom>
          <a:noFill/>
          <a:ln w="12700" cap="flat" cmpd="sng" algn="ctr">
            <a:solidFill>
              <a:srgbClr val="E8E8E8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58EEB0-EC7D-2951-52B3-6E63A19C07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507196" y="857313"/>
            <a:ext cx="0" cy="229234"/>
          </a:xfrm>
          <a:prstGeom prst="line">
            <a:avLst/>
          </a:prstGeom>
          <a:noFill/>
          <a:ln w="12700" cap="flat" cmpd="sng" algn="ctr">
            <a:solidFill>
              <a:srgbClr val="E8E8E8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533375-3669-4823-8C69-A4EA4645FFC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865951" y="954101"/>
            <a:ext cx="0" cy="161926"/>
          </a:xfrm>
          <a:prstGeom prst="line">
            <a:avLst/>
          </a:prstGeom>
          <a:noFill/>
          <a:ln w="12700" cap="flat" cmpd="sng" algn="ctr">
            <a:solidFill>
              <a:srgbClr val="E8E8E8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24980D-DA74-205F-5DD7-68599DD406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90028" y="826559"/>
            <a:ext cx="0" cy="208505"/>
          </a:xfrm>
          <a:prstGeom prst="line">
            <a:avLst/>
          </a:prstGeom>
          <a:noFill/>
          <a:ln w="12700" cap="flat" cmpd="sng" algn="ctr">
            <a:solidFill>
              <a:srgbClr val="E8E8E8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BF6EA-04A5-11C9-3640-BFC85BBB6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61166" y="833031"/>
            <a:ext cx="1128862" cy="0"/>
          </a:xfrm>
          <a:prstGeom prst="line">
            <a:avLst/>
          </a:prstGeom>
          <a:noFill/>
          <a:ln w="12700" cap="flat" cmpd="sng" algn="ctr">
            <a:solidFill>
              <a:srgbClr val="E8E8E8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80494AB4-E0F2-FC2A-75F0-4F59513947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647228" y="1641644"/>
            <a:ext cx="182296" cy="18229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C565A14-A67C-430D-FD4D-69FE695593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647228" y="1944843"/>
            <a:ext cx="182296" cy="182296"/>
          </a:xfrm>
          <a:prstGeom prst="rect">
            <a:avLst/>
          </a:prstGeom>
          <a:solidFill>
            <a:srgbClr val="9A9A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0CA295-56F9-2760-C7F1-F534DFBE44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90139" y="159429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>
                <a:solidFill>
                  <a:schemeClr val="bg2"/>
                </a:solidFill>
              </a:rPr>
              <a:t>TTVR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EC76F45-348D-FADE-DCE0-5421190D64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90139" y="189471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>
                <a:solidFill>
                  <a:schemeClr val="bg2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94746998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02" y="730117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Within the prior 24 months, I have had a financial relationship with</a:t>
            </a:r>
            <a:br>
              <a:rPr lang="en-US" sz="1800"/>
            </a:br>
            <a:r>
              <a:rPr lang="en-US" sz="1800"/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41759"/>
              </p:ext>
            </p:extLst>
          </p:nvPr>
        </p:nvGraphicFramePr>
        <p:xfrm>
          <a:off x="832757" y="1657784"/>
          <a:ext cx="7682594" cy="288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  <a:endParaRPr lang="en-US" sz="1400" u="sng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chemeClr val="bg1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Susheel Kodali, MD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852149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lvl="1"/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Edwards Lifesciences, Medtronic, Boston Scientific, Abbott Vascular, JenaValve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lvl="1"/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Consultant Fees</a:t>
                      </a:r>
                      <a:r>
                        <a:rPr lang="en-US" sz="1400" baseline="0">
                          <a:solidFill>
                            <a:schemeClr val="bg1"/>
                          </a:solidFill>
                          <a:latin typeface="+mn-lt"/>
                        </a:rPr>
                        <a:t>/Honoraria</a:t>
                      </a:r>
                      <a:endParaRPr lang="en-US" sz="14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Anteris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Dura Biotech,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Shifamed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Tricares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Phillips,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Nyra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 Medical, Helix Valve Repair, X-Dot,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MicroInterventional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 Devices, Moray Medical,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Supira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Adona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Tioga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lvl="1"/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Thubrikar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 Aortic Valve, Inc, Dura Biotech,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Supira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MID,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TriFlo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Adona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Tioga,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Xdot</a:t>
                      </a: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, Moray Medical, </a:t>
                      </a:r>
                      <a:r>
                        <a:rPr lang="en-US" sz="1200" err="1">
                          <a:solidFill>
                            <a:schemeClr val="accent2"/>
                          </a:solidFill>
                          <a:latin typeface="+mn-lt"/>
                        </a:rPr>
                        <a:t>Cardiomech</a:t>
                      </a:r>
                      <a:endParaRPr lang="en-US" sz="120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lvl="0"/>
                      <a:r>
                        <a:rPr lang="en-US" sz="1400" b="1">
                          <a:solidFill>
                            <a:schemeClr val="bg1"/>
                          </a:solidFill>
                          <a:latin typeface="+mn-lt"/>
                        </a:rPr>
                        <a:t>Suzanne V. Arnold, MD, MHA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25628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pPr lvl="1"/>
                      <a:r>
                        <a:rPr lang="en-US" sz="1400">
                          <a:solidFill>
                            <a:schemeClr val="bg1"/>
                          </a:solidFill>
                          <a:latin typeface="+mn-lt"/>
                        </a:rPr>
                        <a:t>Grant/Research Support (Institutional)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>
                          <a:solidFill>
                            <a:schemeClr val="accent2"/>
                          </a:solidFill>
                          <a:latin typeface="+mn-lt"/>
                        </a:rPr>
                        <a:t>FDA, NIH/NHLBI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759292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64551" y="286343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of Relevant Financial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1159329" y="4681835"/>
            <a:ext cx="7437664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All relevant financial relationships have been mitigated.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Faculty disclosure information can be found on the app. TRISCEND II Trial (NCT04482062) is funded by Edwards Lifesciences.</a:t>
            </a:r>
            <a:endParaRPr kumimoji="0" lang="en-US" sz="14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6843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79B2-415F-E9D3-65B9-EA4F2D99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3" y="374928"/>
            <a:ext cx="7769225" cy="464750"/>
          </a:xfrm>
        </p:spPr>
        <p:txBody>
          <a:bodyPr/>
          <a:lstStyle/>
          <a:p>
            <a:r>
              <a:rPr lang="en-US"/>
              <a:t>Quality of Life After Transcatheter Tricuspid Valve Replacement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D3DE0-DFD3-54DC-99FA-492B08B6F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743" y="2542032"/>
            <a:ext cx="7546888" cy="9144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Suzanne V. Arnold, MD, MHA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Saint Luke's Mid America Heart Institute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University of Missouri-Kansas City, Kansas City, Missouri, USA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on behalf of the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TRISCEND II Trial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t>investigators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5EFEB49-8170-724E-E16B-6D5E1441B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39" y="4139882"/>
            <a:ext cx="2343889" cy="50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3813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E5309F-A191-881E-F3F4-D2EF566B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400" i="0" kern="0"/>
              <a:t>Health Status Methods</a:t>
            </a:r>
            <a:endParaRPr lang="en-US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8F567-A16C-5BD8-ABAF-876EFB96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75607"/>
            <a:ext cx="8019288" cy="34201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000"/>
              <a:t>Health status assessed at baseline, 30 days, 6 months, 1 year</a:t>
            </a:r>
          </a:p>
          <a:p>
            <a:pPr marL="576263" lvl="1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>
                <a:solidFill>
                  <a:srgbClr val="0070C0"/>
                </a:solidFill>
              </a:rPr>
              <a:t>Kansas City Cardiomyopathy Questionnaire (KCCQ)</a:t>
            </a:r>
            <a:r>
              <a:rPr lang="en-US" sz="1600" baseline="30000">
                <a:solidFill>
                  <a:srgbClr val="0070C0"/>
                </a:solidFill>
              </a:rPr>
              <a:t>*</a:t>
            </a:r>
            <a:endParaRPr lang="en-US" sz="1600">
              <a:solidFill>
                <a:srgbClr val="0070C0"/>
              </a:solidFill>
            </a:endParaRPr>
          </a:p>
          <a:p>
            <a:pPr marL="804863" lvl="2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/>
              <a:t>Scores 0-100; higher=better; MCID=5 points</a:t>
            </a:r>
          </a:p>
          <a:p>
            <a:pPr marL="804863" lvl="2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 u="sng"/>
              <a:t>Primary Health Status Endpoint:</a:t>
            </a:r>
            <a:r>
              <a:rPr lang="en-US" sz="1400"/>
              <a:t> Overall Summary score (KCCQ-OS)</a:t>
            </a:r>
          </a:p>
          <a:p>
            <a:pPr marL="576263" lvl="1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>
                <a:solidFill>
                  <a:srgbClr val="0070C0"/>
                </a:solidFill>
              </a:rPr>
              <a:t>SF-36 Physical and Mental Summary Scores</a:t>
            </a:r>
          </a:p>
          <a:p>
            <a:pPr marL="804863" lvl="2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400"/>
              <a:t>Population mean 50 ± 10; higher=better; MCID=2.5 points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000"/>
              <a:t>Health status over 1 year compared between groups using mixed effects linear repeated measures models</a:t>
            </a:r>
            <a:endParaRPr lang="en-US" sz="70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2000"/>
              <a:t>Categorical analyses integrated survival and health status at 1 year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600">
                <a:solidFill>
                  <a:srgbClr val="0070C0"/>
                </a:solidFill>
              </a:rPr>
              <a:t>Alive and well = KCCQ-OS ≥60, no decline ≥10 points from baseline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D2C27-8BE4-07F3-2535-C030EBA99618}"/>
              </a:ext>
            </a:extLst>
          </p:cNvPr>
          <p:cNvSpPr txBox="1"/>
          <p:nvPr/>
        </p:nvSpPr>
        <p:spPr>
          <a:xfrm>
            <a:off x="1170590" y="4827070"/>
            <a:ext cx="59012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baseline="30000">
                <a:solidFill>
                  <a:schemeClr val="tx1"/>
                </a:solidFill>
                <a:latin typeface="+mn-lt"/>
              </a:rPr>
              <a:t>*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Validated in TR: Arnold SV et al. JAMA </a:t>
            </a:r>
            <a:r>
              <a:rPr lang="en-US" sz="700" b="0" i="0" err="1">
                <a:solidFill>
                  <a:schemeClr val="tx1"/>
                </a:solidFill>
                <a:latin typeface="+mn-lt"/>
              </a:rPr>
              <a:t>Cardiol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. 2024.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MCID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minimal clinically important difference</a:t>
            </a:r>
          </a:p>
        </p:txBody>
      </p:sp>
      <p:pic>
        <p:nvPicPr>
          <p:cNvPr id="6" name="Picture 5" descr="A blue and grey logo&#10;&#10;Description automatically generated">
            <a:extLst>
              <a:ext uri="{FF2B5EF4-FFF2-40B4-BE49-F238E27FC236}">
                <a16:creationId xmlns:a16="http://schemas.microsoft.com/office/drawing/2014/main" id="{0FA7C8CB-E727-8FB5-5BAA-74ED8656BE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192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Key Health Status Outcome: KCCQ-OS</a:t>
            </a:r>
            <a:endParaRPr lang="en-US" sz="24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FECA5CF7-D4DA-6010-379A-9D2DE748E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69B5DC-CEB3-1EAB-C692-B9F7FDDC5A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128952"/>
              </p:ext>
            </p:extLst>
          </p:nvPr>
        </p:nvGraphicFramePr>
        <p:xfrm>
          <a:off x="293513" y="609602"/>
          <a:ext cx="8401034" cy="412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31AD4725-F944-EED7-FF04-6F7ACD5D810E}"/>
              </a:ext>
            </a:extLst>
          </p:cNvPr>
          <p:cNvSpPr txBox="1"/>
          <p:nvPr/>
        </p:nvSpPr>
        <p:spPr>
          <a:xfrm>
            <a:off x="1701794" y="4140200"/>
            <a:ext cx="212521" cy="20045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768FD0-C534-097F-CACE-F71CCD411C8B}"/>
              </a:ext>
            </a:extLst>
          </p:cNvPr>
          <p:cNvCxnSpPr/>
          <p:nvPr/>
        </p:nvCxnSpPr>
        <p:spPr bwMode="auto">
          <a:xfrm>
            <a:off x="1808055" y="404876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52C3D37-E7DB-409D-DFF3-8D2520B28036}"/>
              </a:ext>
            </a:extLst>
          </p:cNvPr>
          <p:cNvSpPr txBox="1"/>
          <p:nvPr/>
        </p:nvSpPr>
        <p:spPr>
          <a:xfrm>
            <a:off x="1074338" y="4828408"/>
            <a:ext cx="59012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KCCQ-OS</a:t>
            </a:r>
            <a:r>
              <a:rPr lang="en-US" sz="700" b="0" i="0">
                <a:solidFill>
                  <a:schemeClr val="tx1"/>
                </a:solidFill>
              </a:rPr>
              <a:t>, Kansas City Cardiomyopathy Questionnaire Overall Summary score</a:t>
            </a:r>
          </a:p>
        </p:txBody>
      </p:sp>
    </p:spTree>
    <p:extLst>
      <p:ext uri="{BB962C8B-B14F-4D97-AF65-F5344CB8AC3E}">
        <p14:creationId xmlns:p14="http://schemas.microsoft.com/office/powerpoint/2010/main" val="3567949710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Key Health Status Outcome: KCCQ-OS</a:t>
            </a:r>
            <a:endParaRPr lang="en-US" sz="24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FECA5CF7-D4DA-6010-379A-9D2DE748E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C3D37-E7DB-409D-DFF3-8D2520B28036}"/>
              </a:ext>
            </a:extLst>
          </p:cNvPr>
          <p:cNvSpPr txBox="1"/>
          <p:nvPr/>
        </p:nvSpPr>
        <p:spPr>
          <a:xfrm>
            <a:off x="1074338" y="4828408"/>
            <a:ext cx="590129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KCCQ-OS</a:t>
            </a:r>
            <a:r>
              <a:rPr lang="en-US" sz="700" b="0" i="0">
                <a:solidFill>
                  <a:schemeClr val="tx1"/>
                </a:solidFill>
              </a:rPr>
              <a:t>, Kansas City Cardiomyopathy Questionnaire Overall Summary score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55DC7E6-C5CC-31FA-1428-77EACE7787EA}"/>
              </a:ext>
            </a:extLst>
          </p:cNvPr>
          <p:cNvGraphicFramePr>
            <a:graphicFrameLocks/>
          </p:cNvGraphicFramePr>
          <p:nvPr/>
        </p:nvGraphicFramePr>
        <p:xfrm>
          <a:off x="293513" y="609602"/>
          <a:ext cx="8401034" cy="412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F949EFEF-F038-3699-F2B2-C5E03A045ED1}"/>
              </a:ext>
            </a:extLst>
          </p:cNvPr>
          <p:cNvSpPr txBox="1"/>
          <p:nvPr/>
        </p:nvSpPr>
        <p:spPr>
          <a:xfrm>
            <a:off x="1701794" y="4140200"/>
            <a:ext cx="212521" cy="20045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348F42-FF3D-EAEA-C9CF-4E5FCFFD1198}"/>
              </a:ext>
            </a:extLst>
          </p:cNvPr>
          <p:cNvCxnSpPr/>
          <p:nvPr/>
        </p:nvCxnSpPr>
        <p:spPr bwMode="auto">
          <a:xfrm>
            <a:off x="1808055" y="404876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EA8AD9-863D-D0F5-B181-38C9C2F0366F}"/>
              </a:ext>
            </a:extLst>
          </p:cNvPr>
          <p:cNvCxnSpPr/>
          <p:nvPr/>
        </p:nvCxnSpPr>
        <p:spPr bwMode="auto">
          <a:xfrm>
            <a:off x="4777577" y="2217420"/>
            <a:ext cx="0" cy="237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A9A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9415B7-E8E7-5D71-12F1-110429AB6B69}"/>
              </a:ext>
            </a:extLst>
          </p:cNvPr>
          <p:cNvCxnSpPr/>
          <p:nvPr/>
        </p:nvCxnSpPr>
        <p:spPr bwMode="auto">
          <a:xfrm>
            <a:off x="8339950" y="2159000"/>
            <a:ext cx="0" cy="246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A9A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B4873E-793F-2F2A-2023-487D78DEA0E0}"/>
              </a:ext>
            </a:extLst>
          </p:cNvPr>
          <p:cNvCxnSpPr/>
          <p:nvPr/>
        </p:nvCxnSpPr>
        <p:spPr bwMode="auto">
          <a:xfrm>
            <a:off x="1803400" y="2133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A9A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C9E3DD7-5523-399F-7333-2B3926F0FBEC}"/>
              </a:ext>
            </a:extLst>
          </p:cNvPr>
          <p:cNvSpPr txBox="1"/>
          <p:nvPr/>
        </p:nvSpPr>
        <p:spPr>
          <a:xfrm>
            <a:off x="5851801" y="2353692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rgbClr val="9A9A9C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426670189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Key Health Status Outcome: KCCQ-OS</a:t>
            </a:r>
            <a:endParaRPr lang="en-US" sz="24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FECA5CF7-D4DA-6010-379A-9D2DE748E9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C3D37-E7DB-409D-DFF3-8D2520B280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4338" y="4766474"/>
            <a:ext cx="3497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KCCQ-OS</a:t>
            </a:r>
            <a:r>
              <a:rPr lang="en-US" sz="700" b="0" i="0">
                <a:solidFill>
                  <a:schemeClr val="tx1"/>
                </a:solidFill>
              </a:rPr>
              <a:t>, Kansas City Cardiomyopathy Questionnaire Overall Summary score;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8DA850F-DBDA-2566-A80C-78E3638037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573345175"/>
              </p:ext>
            </p:extLst>
          </p:nvPr>
        </p:nvGraphicFramePr>
        <p:xfrm>
          <a:off x="293513" y="609602"/>
          <a:ext cx="8401034" cy="412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8AF08C-CD50-21EE-9132-972CD644E2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7722" y="812513"/>
            <a:ext cx="7769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l-GR" sz="160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Δ</a:t>
            </a:r>
            <a:r>
              <a:rPr lang="en-US" sz="160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11.8                                           </a:t>
            </a:r>
            <a:r>
              <a:rPr lang="el-GR" sz="160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Δ</a:t>
            </a:r>
            <a:r>
              <a:rPr lang="en-US" sz="160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20.8                                                     </a:t>
            </a:r>
            <a:r>
              <a:rPr lang="el-GR" sz="160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Δ</a:t>
            </a:r>
            <a:r>
              <a:rPr lang="en-US" sz="160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17.8    </a:t>
            </a:r>
          </a:p>
          <a:p>
            <a:r>
              <a:rPr lang="en-US"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(7.4, 16.3)                               	     (16.1, 25.5)                                        	    (13.0, 22.5)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7EDD9E0-6285-EC04-7CE9-528287B44B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1794" y="4140200"/>
            <a:ext cx="212521" cy="200452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B9C3FD-B514-0DAD-51F3-F92E312F48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1808055" y="4048760"/>
            <a:ext cx="0" cy="914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844BC9-F57B-0A6C-E58C-88C2D103915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1808480" y="1788160"/>
            <a:ext cx="0" cy="1554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D5FE1E-80C6-0C78-73EC-C6E5F54453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4779270" y="1579880"/>
            <a:ext cx="0" cy="173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0FB779-73AF-ADF6-E7B5-6B6777C8477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8343173" y="1613916"/>
            <a:ext cx="0" cy="182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0771BC-E766-2BB5-F61A-95AC4BAC56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4777577" y="2217420"/>
            <a:ext cx="0" cy="2377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A9A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3B52C5-7D4A-1789-2F9F-66F7745C128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8339950" y="2159000"/>
            <a:ext cx="0" cy="2468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A9A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2C7A49-79E6-172F-90B6-B75578FFB06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1803400" y="2133600"/>
            <a:ext cx="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9A9A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4EBB02-83F4-9D8D-F79E-3AB4CBA377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51801" y="2353692"/>
            <a:ext cx="138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rgbClr val="9A9A9C"/>
                </a:solidFill>
              </a:rPr>
              <a:t>Control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3F8CD0-DE3A-A4D4-E91A-7F5F42C8EB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13703" y="1316025"/>
            <a:ext cx="146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>
                <a:solidFill>
                  <a:srgbClr val="0070C0"/>
                </a:solidFill>
              </a:rPr>
              <a:t>TTVR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0A55C5-D3E8-4F13-C03C-8FA0339B2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40951" y="4741982"/>
            <a:ext cx="40218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>
                <a:solidFill>
                  <a:schemeClr val="tx1"/>
                </a:solidFill>
              </a:rPr>
              <a:t>All treatment comparisons P&lt;0.001</a:t>
            </a:r>
          </a:p>
        </p:txBody>
      </p:sp>
    </p:spTree>
    <p:extLst>
      <p:ext uri="{BB962C8B-B14F-4D97-AF65-F5344CB8AC3E}">
        <p14:creationId xmlns:p14="http://schemas.microsoft.com/office/powerpoint/2010/main" val="4211656368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/>
              <a:t>KCCQ Domains and SF-36 at 1 Year</a:t>
            </a:r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792CADF9-D424-DB87-0455-EA22BA7028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4AB32F-0567-8347-965D-68F8F32EB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6019"/>
          <a:stretch/>
        </p:blipFill>
        <p:spPr>
          <a:xfrm rot="5400000">
            <a:off x="3142298" y="-1126718"/>
            <a:ext cx="3437468" cy="73152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3CBF6F-6D1C-0A76-368C-E77A63E49FE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38012010"/>
              </p:ext>
            </p:extLst>
          </p:nvPr>
        </p:nvGraphicFramePr>
        <p:xfrm>
          <a:off x="397400" y="738554"/>
          <a:ext cx="1978913" cy="337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13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</a:tblGrid>
              <a:tr h="562274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Physical Limitations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Total Symptoms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Quality of Life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Social Limitations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Physical Summary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Mental Summary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1B2A785-9C81-BE1C-EF08-C0A44FA32C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95020"/>
          <a:stretch/>
        </p:blipFill>
        <p:spPr>
          <a:xfrm rot="5400000">
            <a:off x="4769955" y="406464"/>
            <a:ext cx="182154" cy="7315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82737A6-8C43-0E33-54F7-756FDF26B176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25514280"/>
              </p:ext>
            </p:extLst>
          </p:nvPr>
        </p:nvGraphicFramePr>
        <p:xfrm>
          <a:off x="876300" y="4137790"/>
          <a:ext cx="797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50">
                  <a:extLst>
                    <a:ext uri="{9D8B030D-6E8A-4147-A177-3AD203B41FA5}">
                      <a16:colId xmlns:a16="http://schemas.microsoft.com/office/drawing/2014/main" val="407035003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196376605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32609827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402131784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412104484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3040576123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82738032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1702058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139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C7BD068-A7F4-2887-9127-A3E2C87090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80244" y="700362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10.7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2B3A-FD48-70D4-D5B3-60829C066B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03366" y="1256048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16.8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0CABB-75C2-8D10-C0BA-6212956BC3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20248" y="1828668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23.4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9211D-DCCE-14CE-A479-2023AE46E2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47710" y="2386294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21.5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4C3F81-7F51-BC0D-D1FB-7B994EE814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33" y="527379"/>
            <a:ext cx="2729449" cy="3366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0" u="sng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KCCQ</a:t>
            </a:r>
            <a:endParaRPr lang="en-US" sz="1600" i="0" u="sng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6F2A4B-B1CD-0E11-8B24-33CE8EFDDE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32" y="2820417"/>
            <a:ext cx="2997201" cy="3366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0" u="sng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SF-36</a:t>
            </a:r>
            <a:endParaRPr lang="en-US" sz="1600" i="0" u="sng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303AF-50E8-083E-772B-E485E06711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1461" y="810708"/>
            <a:ext cx="1571978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rgbClr val="00B050"/>
                </a:solidFill>
              </a:rPr>
              <a:t>MCID 5 points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15A3FC-A53B-9545-EC5C-A2C18E1942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82333" y="2988733"/>
            <a:ext cx="1619357" cy="9842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B6710A-2D89-14C9-7B09-5E1D921073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288" y="4826800"/>
            <a:ext cx="60228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</a:t>
            </a:r>
            <a:r>
              <a:rPr lang="en-US" sz="700" b="0" i="0">
                <a:solidFill>
                  <a:schemeClr val="tx1"/>
                </a:solidFill>
              </a:rPr>
              <a:t>, Kansas City Cardiomyopathy Questionnaire; </a:t>
            </a:r>
            <a:r>
              <a:rPr lang="en-US" sz="700" b="0">
                <a:solidFill>
                  <a:schemeClr val="tx1"/>
                </a:solidFill>
              </a:rPr>
              <a:t>MCID</a:t>
            </a:r>
            <a:r>
              <a:rPr lang="en-US" sz="700" b="0" i="0">
                <a:solidFill>
                  <a:schemeClr val="tx1"/>
                </a:solidFill>
              </a:rPr>
              <a:t>, minimal clinically important difference;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B10C4B-53D5-C667-90EB-D8F8F690F31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2335639" y="2985512"/>
            <a:ext cx="6244046" cy="0"/>
          </a:xfrm>
          <a:prstGeom prst="line">
            <a:avLst/>
          </a:prstGeom>
          <a:ln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91D8AA-645B-9C03-1FF0-EDC1071A21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 flipV="1">
            <a:off x="3364992" y="738554"/>
            <a:ext cx="0" cy="2211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D6FFB8-67C9-F299-DDA0-FCD81ECEF82B}"/>
              </a:ext>
            </a:extLst>
          </p:cNvPr>
          <p:cNvSpPr txBox="1"/>
          <p:nvPr/>
        </p:nvSpPr>
        <p:spPr>
          <a:xfrm>
            <a:off x="2207059" y="4269214"/>
            <a:ext cx="4729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Mean Between Group Difference (95% CI</a:t>
            </a: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latin typeface="+mj-lt"/>
              </a:rPr>
              <a:t>(TTVR – Control)</a:t>
            </a:r>
          </a:p>
        </p:txBody>
      </p:sp>
    </p:spTree>
    <p:extLst>
      <p:ext uri="{BB962C8B-B14F-4D97-AF65-F5344CB8AC3E}">
        <p14:creationId xmlns:p14="http://schemas.microsoft.com/office/powerpoint/2010/main" val="330267579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D07D6-99B1-E4EE-6EB1-946DCB7C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6A23-D1D6-B353-D255-6F771444D5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/>
              <a:t>KCCQ Domains and SF-36 at 1 Year</a:t>
            </a:r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71B6B48B-44E3-2E52-C4F9-75D949A413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2E4F2A-6DB2-8F8C-40DF-D460DB72D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7059" y="4269214"/>
            <a:ext cx="4729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Mean Between Group Difference (95% CI</a:t>
            </a: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latin typeface="+mj-lt"/>
              </a:rPr>
              <a:t>(TTVR – Control)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49AE05-AD7F-976C-0A65-A7A7EB1606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6019"/>
          <a:stretch/>
        </p:blipFill>
        <p:spPr>
          <a:xfrm rot="5400000">
            <a:off x="3142298" y="-1126718"/>
            <a:ext cx="3437468" cy="7315200"/>
          </a:xfrm>
          <a:prstGeom prst="rect">
            <a:avLst/>
          </a:prstGeom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AAAFA0E-6A29-9D64-9958-ECB968B78212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397400" y="738554"/>
          <a:ext cx="1978913" cy="337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13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</a:tblGrid>
              <a:tr h="562274"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Physical Limitations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Total Symptoms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Quality of Life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Social Limitations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Physical Summary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562274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solidFill>
                            <a:schemeClr val="bg2"/>
                          </a:solidFill>
                        </a:rPr>
                        <a:t>Mental Summary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0D9327A6-4340-D084-29AC-BCF04AC898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r="95020"/>
          <a:stretch/>
        </p:blipFill>
        <p:spPr>
          <a:xfrm rot="5400000">
            <a:off x="4769955" y="406464"/>
            <a:ext cx="182154" cy="73152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4D67295-9D00-1CCC-3F30-9E7D45ED12C8}"/>
              </a:ext>
            </a:extLst>
          </p:cNvPr>
          <p:cNvGraphicFramePr>
            <a:graphicFrameLocks noGrp="1" noDrilldown="1" noMove="1" noResize="1"/>
          </p:cNvGraphicFramePr>
          <p:nvPr/>
        </p:nvGraphicFramePr>
        <p:xfrm>
          <a:off x="876300" y="4137790"/>
          <a:ext cx="797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50">
                  <a:extLst>
                    <a:ext uri="{9D8B030D-6E8A-4147-A177-3AD203B41FA5}">
                      <a16:colId xmlns:a16="http://schemas.microsoft.com/office/drawing/2014/main" val="407035003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196376605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32609827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402131784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412104484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3040576123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82738032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17020586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1392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5DFDBCC-2E28-FF1F-73DC-59E35298DC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80244" y="700362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10.7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6E2D3D-C91F-335E-887E-69FC5128A6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03366" y="1256048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16.8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50D453-9ACF-6520-C89E-89523F4486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20248" y="1828668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23.4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F8EE0F-8292-F965-A9A5-BDA51D3B34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47710" y="2386294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21.5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C77997-A95F-A31A-DD0D-C8D3DC86D9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3309" y="2949661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4.3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1C3A21-1344-196B-A39A-936F4A267A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29448" y="3524596"/>
            <a:ext cx="1619357" cy="30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6.0</a:t>
            </a:r>
            <a:endParaRPr lang="en-US" sz="1400" i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0DDA27-E078-BCB6-359F-45163E94C5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>
            <a:off x="2335639" y="2985512"/>
            <a:ext cx="6244046" cy="0"/>
          </a:xfrm>
          <a:prstGeom prst="line">
            <a:avLst/>
          </a:prstGeom>
          <a:ln>
            <a:solidFill>
              <a:schemeClr val="accent6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70AB2A0-7019-42FA-5526-066BE43654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1461" y="3100696"/>
            <a:ext cx="1571978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0" i="0">
                <a:solidFill>
                  <a:srgbClr val="00B050"/>
                </a:solidFill>
              </a:defRPr>
            </a:lvl1pPr>
          </a:lstStyle>
          <a:p>
            <a:r>
              <a:rPr lang="en-US"/>
              <a:t>MCID 2.5 points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75C2D1-1EB2-44D2-0511-FC6C1624EF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81461" y="810708"/>
            <a:ext cx="1571978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i="0">
                <a:solidFill>
                  <a:srgbClr val="00B050"/>
                </a:solidFill>
              </a:rPr>
              <a:t>MCID 5 points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79EB2C-B57F-FB2A-600D-EE310025F6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33" y="527379"/>
            <a:ext cx="2729449" cy="3366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0" u="sng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KCCQ</a:t>
            </a:r>
            <a:endParaRPr lang="en-US" sz="1600" i="0" u="sng">
              <a:solidFill>
                <a:schemeClr val="bg2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1214CF-CD28-39CC-90E4-C10EE0AD12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32" y="2820417"/>
            <a:ext cx="2997201" cy="3366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0" u="sng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SF-36</a:t>
            </a:r>
            <a:endParaRPr lang="en-US" sz="1600" i="0" u="sng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61462F-BC76-40C2-5FB3-A4EF770567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 flipV="1">
            <a:off x="3364992" y="738554"/>
            <a:ext cx="0" cy="2211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0B35A5-6E24-CF7C-F27B-05816B3FFCE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 flipV="1">
            <a:off x="2859024" y="2985512"/>
            <a:ext cx="0" cy="11031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3A955BE-1259-E691-AA94-6A6CB2EACA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288" y="4826800"/>
            <a:ext cx="60228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</a:t>
            </a:r>
            <a:r>
              <a:rPr lang="en-US" sz="700" b="0" i="0">
                <a:solidFill>
                  <a:schemeClr val="tx1"/>
                </a:solidFill>
              </a:rPr>
              <a:t>, Kansas City Cardiomyopathy Questionnaire; </a:t>
            </a:r>
            <a:r>
              <a:rPr lang="en-US" sz="700" b="0">
                <a:solidFill>
                  <a:schemeClr val="tx1"/>
                </a:solidFill>
              </a:rPr>
              <a:t>MCID</a:t>
            </a:r>
            <a:r>
              <a:rPr lang="en-US" sz="700" b="0" i="0">
                <a:solidFill>
                  <a:schemeClr val="tx1"/>
                </a:solidFill>
              </a:rPr>
              <a:t>, minimal clinically important difference;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193156186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300" i="0" kern="0"/>
              <a:t>Survival and Health Status by KCCQ-OS at 1 Year</a:t>
            </a:r>
            <a:endParaRPr lang="en-US" sz="23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D266DDA7-C364-BB3F-D7A0-1D61A1AF9A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7A1A2C87-DCBD-BAA0-E901-7A541DAFE1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091863" y="2188177"/>
            <a:ext cx="999314" cy="642938"/>
          </a:xfrm>
          <a:prstGeom prst="bentConnector3">
            <a:avLst>
              <a:gd name="adj1" fmla="val -55443"/>
            </a:avLst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E27F3DE-9F3F-D88E-87F5-2699925187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4481257" y="2734477"/>
            <a:ext cx="692528" cy="642938"/>
          </a:xfrm>
          <a:prstGeom prst="bentConnector3">
            <a:avLst>
              <a:gd name="adj1" fmla="val -180808"/>
            </a:avLst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D4DE5674-DEB3-1794-C83F-A762CC74D5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6443296" y="2062260"/>
            <a:ext cx="1251153" cy="642938"/>
          </a:xfrm>
          <a:prstGeom prst="bentConnector3">
            <a:avLst>
              <a:gd name="adj1" fmla="val -24227"/>
            </a:avLst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130E33-A987-9D84-CDF0-43E685FFEE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90427" y="1154513"/>
            <a:ext cx="10021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NNT 3.8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2578F-7AEF-5D38-3427-A2DA644FEE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6317" y="1154513"/>
            <a:ext cx="10021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NNT 5.0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7E535-6DD9-B96D-3FD6-C6B70B00D0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67779" y="1154513"/>
            <a:ext cx="100218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NNT 3.0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A7A29-BD23-6224-27FF-BEAD3F49B363}"/>
              </a:ext>
            </a:extLst>
          </p:cNvPr>
          <p:cNvSpPr txBox="1"/>
          <p:nvPr/>
        </p:nvSpPr>
        <p:spPr>
          <a:xfrm>
            <a:off x="4740951" y="4750146"/>
            <a:ext cx="40218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>
                <a:solidFill>
                  <a:schemeClr val="tx1"/>
                </a:solidFill>
              </a:rPr>
              <a:t>All treatment comparisons P&lt;0.001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9115FE9-FF3C-B445-1184-5C691FE1C8E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85174240"/>
              </p:ext>
            </p:extLst>
          </p:nvPr>
        </p:nvGraphicFramePr>
        <p:xfrm>
          <a:off x="748243" y="647917"/>
          <a:ext cx="7715250" cy="405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1A467B-4325-B9A8-7185-2BD434F9B4A4}"/>
              </a:ext>
            </a:extLst>
          </p:cNvPr>
          <p:cNvSpPr txBox="1"/>
          <p:nvPr/>
        </p:nvSpPr>
        <p:spPr>
          <a:xfrm>
            <a:off x="1064664" y="4668380"/>
            <a:ext cx="3461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b="0" i="0">
                <a:solidFill>
                  <a:schemeClr val="tx1"/>
                </a:solidFill>
              </a:rPr>
              <a:t>Moderate improvement: increase in KCCQ-OS ≥10; Large improvement: increase in KCCQ-OS ≥20; Alive and well: KCCQ-OS at 1 year of ≥60 and no decline from baseline of ≥10 points.</a:t>
            </a:r>
            <a:r>
              <a:rPr lang="en-US" sz="650" b="0">
                <a:solidFill>
                  <a:schemeClr val="tx1"/>
                </a:solidFill>
              </a:rPr>
              <a:t> KCCQ-OS, </a:t>
            </a:r>
            <a:r>
              <a:rPr lang="en-US" sz="650" b="0" i="0">
                <a:solidFill>
                  <a:schemeClr val="tx1"/>
                </a:solidFill>
              </a:rPr>
              <a:t>Kansas City Cardiomyopathy Questionnaire Overall Summary score</a:t>
            </a:r>
            <a:r>
              <a:rPr lang="en-US" sz="650" b="0">
                <a:solidFill>
                  <a:schemeClr val="tx1"/>
                </a:solidFill>
              </a:rPr>
              <a:t>; NNT</a:t>
            </a:r>
            <a:r>
              <a:rPr lang="en-US" sz="650" b="0" i="0">
                <a:solidFill>
                  <a:schemeClr val="tx1"/>
                </a:solidFill>
              </a:rPr>
              <a:t>, number needed to treat; </a:t>
            </a:r>
            <a:r>
              <a:rPr lang="en-US" sz="650" b="0">
                <a:solidFill>
                  <a:schemeClr val="tx1"/>
                </a:solidFill>
              </a:rPr>
              <a:t>TTVR,</a:t>
            </a:r>
            <a:r>
              <a:rPr lang="en-US" sz="65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F74BCF7-32D0-85A7-5E58-E5EDD14DA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86979" y="739027"/>
            <a:ext cx="113364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>
                <a:solidFill>
                  <a:schemeClr val="bg2"/>
                </a:solidFill>
              </a:rPr>
              <a:t>TTVR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D04796BA-6AB6-47DE-C5C4-6A6C929CA1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34136" y="740229"/>
            <a:ext cx="1133643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>
                <a:solidFill>
                  <a:schemeClr val="bg2"/>
                </a:solidFill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130597557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BFBE-4C95-D53C-8C3B-CEEBD8B4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Change in Health Status by KCCQ-OS at 1 Year</a:t>
            </a:r>
            <a:endParaRPr lang="en-US" sz="2400"/>
          </a:p>
        </p:txBody>
      </p: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3713145C-D758-9EC2-B24E-6E9350237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08F4F0-9692-8FA5-77AB-DE3C791162D0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30669344"/>
              </p:ext>
            </p:extLst>
          </p:nvPr>
        </p:nvGraphicFramePr>
        <p:xfrm>
          <a:off x="414867" y="658736"/>
          <a:ext cx="8255000" cy="393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BFC20D-9C9D-B304-A661-5973A503CA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413098" y="1989221"/>
            <a:ext cx="1324586" cy="1022732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BC944-8775-0AC1-BC96-C6C852E69BD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3177540" y="1989221"/>
            <a:ext cx="1254092" cy="1022732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8D0A54-937C-1E62-9FF8-2A7306EE8C6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3894221" y="1989221"/>
            <a:ext cx="1716230" cy="1022732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CDE9C8-3B29-D8C8-BAA8-D48B7CBD61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4519863" y="1989221"/>
            <a:ext cx="1540427" cy="1022732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18A3DF-B1F8-F5AF-9515-4F5E6531A5E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7357165" y="1989221"/>
            <a:ext cx="99114" cy="1022732"/>
          </a:xfrm>
          <a:prstGeom prst="line">
            <a:avLst/>
          </a:prstGeom>
          <a:ln w="12700">
            <a:solidFill>
              <a:schemeClr val="bg2"/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82EB89-A4C0-0474-4F8E-9AE605AA8F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08661" y="3225470"/>
            <a:ext cx="450056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4B59C-2C35-9935-4073-34BBA3AF57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45771" y="1502703"/>
            <a:ext cx="450056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0F6F6-B39E-E7A3-7DD8-6A1F8E6145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2815" y="1502703"/>
            <a:ext cx="514350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7A193-54E3-E15C-016A-5993E83072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8617" y="3225470"/>
            <a:ext cx="514350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1C212-79FF-06C6-F01B-CDDA89A6AB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60290" y="1401803"/>
            <a:ext cx="707231" cy="4326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E2187-B290-19A2-CC50-5E68988212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63375" y="3106380"/>
            <a:ext cx="632222" cy="4326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40729-345F-F9A3-76FC-96F7448965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10451" y="1502703"/>
            <a:ext cx="450056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6F0B-B4D6-1FBD-4F57-52B6BDFB38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991306" y="3225470"/>
            <a:ext cx="450056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1B47C-EA2E-7EE3-1950-3120939B10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5058" y="3225470"/>
            <a:ext cx="810816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7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B52DBA-50BA-58FD-06BB-47DBD95862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650949" y="1502703"/>
            <a:ext cx="762149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C7E49-70B2-AE85-FF0D-D0BF51F94D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6035" y="1502703"/>
            <a:ext cx="531316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213871-29B1-BF60-FB2A-B379BA2FFA3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65958" y="3225470"/>
            <a:ext cx="558998" cy="2163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6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36D32B6-BB84-F7E0-90B3-60FAC4C043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7407139" y="441956"/>
            <a:ext cx="233032" cy="1535875"/>
          </a:xfrm>
          <a:prstGeom prst="leftBrace">
            <a:avLst>
              <a:gd name="adj1" fmla="val 44102"/>
              <a:gd name="adj2" fmla="val 49497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7A0AAF2-DF3A-CED9-70E9-A14E7DC40E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16200000" flipV="1">
            <a:off x="6744747" y="2373192"/>
            <a:ext cx="222946" cy="2870746"/>
          </a:xfrm>
          <a:prstGeom prst="leftBrace">
            <a:avLst>
              <a:gd name="adj1" fmla="val 34563"/>
              <a:gd name="adj2" fmla="val 49497"/>
            </a:avLst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C458C-E303-52A4-7242-2C5FDC27E9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69621" y="839919"/>
            <a:ext cx="5313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0" i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E207EA-CA15-C489-DCCC-F5D84EB910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08885" y="3934760"/>
            <a:ext cx="5313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0" i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63AD30EB-8B0F-11E5-942A-3F59FF547C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5400000">
            <a:off x="3667344" y="-658635"/>
            <a:ext cx="222946" cy="3663268"/>
          </a:xfrm>
          <a:prstGeom prst="leftBrace">
            <a:avLst>
              <a:gd name="adj1" fmla="val 58408"/>
              <a:gd name="adj2" fmla="val 49497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C325E1D-78CC-26DA-EC15-14B67E67F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16200000" flipV="1">
            <a:off x="2809229" y="2835046"/>
            <a:ext cx="222946" cy="1947038"/>
          </a:xfrm>
          <a:prstGeom prst="leftBrace">
            <a:avLst>
              <a:gd name="adj1" fmla="val 36948"/>
              <a:gd name="adj2" fmla="val 49497"/>
            </a:avLst>
          </a:prstGeom>
          <a:ln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A1F979-8929-ECA8-49F4-926B66C212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76586" y="820167"/>
            <a:ext cx="5313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0" i="0">
                <a:solidFill>
                  <a:srgbClr val="00B050"/>
                </a:solidFill>
                <a:latin typeface="Arial"/>
                <a:cs typeface="Arial"/>
              </a:rPr>
              <a:t>58%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D4B30A-E5B6-BB91-1F43-5D2354188F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80377" y="3920038"/>
            <a:ext cx="5313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b="0" i="0">
                <a:solidFill>
                  <a:srgbClr val="009900"/>
                </a:solidFill>
                <a:latin typeface="Arial"/>
                <a:cs typeface="Arial"/>
              </a:rPr>
              <a:t>31%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77E287-6165-E5B4-4820-0A127F0B267E}"/>
              </a:ext>
            </a:extLst>
          </p:cNvPr>
          <p:cNvSpPr txBox="1"/>
          <p:nvPr/>
        </p:nvSpPr>
        <p:spPr>
          <a:xfrm>
            <a:off x="1123285" y="4703818"/>
            <a:ext cx="41723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0">
                <a:solidFill>
                  <a:schemeClr val="tx1"/>
                </a:solidFill>
              </a:rPr>
              <a:t>Degree of change (in points): large: ≥20; moderate: ≥10 and &lt;20; small: ≥5 and &lt;10; no change &gt;-5 and &lt;5; worse: ≤-5. </a:t>
            </a:r>
            <a:r>
              <a:rPr lang="en-US" sz="700" b="0">
                <a:solidFill>
                  <a:schemeClr val="tx1"/>
                </a:solidFill>
              </a:rPr>
              <a:t>KCCQ-OS, </a:t>
            </a:r>
            <a:r>
              <a:rPr lang="en-US" sz="700" b="0" i="0">
                <a:solidFill>
                  <a:schemeClr val="tx1"/>
                </a:solidFill>
              </a:rPr>
              <a:t>Kansas City Cardiomyopathy Questionnaire Overall Summary score</a:t>
            </a:r>
            <a:r>
              <a:rPr lang="en-US" sz="700" b="0">
                <a:solidFill>
                  <a:schemeClr val="tx1"/>
                </a:solidFill>
              </a:rPr>
              <a:t>; 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126C2F-7FF2-A084-599B-DB16330D1FF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4133" y="1465154"/>
            <a:ext cx="12983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0">
                <a:solidFill>
                  <a:srgbClr val="0070C0"/>
                </a:solidFill>
              </a:rPr>
              <a:t>TTVR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C3640C-4F27-ABD5-B7E5-74024A2215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7034" y="3164784"/>
            <a:ext cx="100540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i="0">
                <a:solidFill>
                  <a:srgbClr val="808285"/>
                </a:solidFill>
              </a:rPr>
              <a:t>Control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DFE7CF-2534-C5FA-9287-56A2EA033AA8}"/>
              </a:ext>
            </a:extLst>
          </p:cNvPr>
          <p:cNvSpPr txBox="1"/>
          <p:nvPr/>
        </p:nvSpPr>
        <p:spPr>
          <a:xfrm>
            <a:off x="4938227" y="4739374"/>
            <a:ext cx="402183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0">
                <a:solidFill>
                  <a:schemeClr val="tx1"/>
                </a:solidFill>
              </a:rPr>
              <a:t>Treatment comparison P&lt;0.001</a:t>
            </a:r>
          </a:p>
        </p:txBody>
      </p:sp>
    </p:spTree>
    <p:extLst>
      <p:ext uri="{BB962C8B-B14F-4D97-AF65-F5344CB8AC3E}">
        <p14:creationId xmlns:p14="http://schemas.microsoft.com/office/powerpoint/2010/main" val="1457964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200" i="0" kern="0"/>
              <a:t>Baseline Subgroup Analyses at 1 Year by KCCQ-OS</a:t>
            </a: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80D4F00A-5D26-DB74-C391-7B043D06D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BA0F2-FD9B-2B28-3D52-C25D004066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5537" r="62448"/>
          <a:stretch/>
        </p:blipFill>
        <p:spPr>
          <a:xfrm rot="5400000">
            <a:off x="4394618" y="-1872045"/>
            <a:ext cx="109777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6B1022-95E5-D942-31CF-C3F1F50A54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7939" y="836558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11.3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656AF-DF78-4E8E-FCBD-02E291ADCC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7418" y="1192771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22.6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0C16C2-06EF-9CC8-6675-26A7C6C4FC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5469" y="1544235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DC1082-8E44-C61E-ACE0-0572E8436EA4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290266391"/>
              </p:ext>
            </p:extLst>
          </p:nvPr>
        </p:nvGraphicFramePr>
        <p:xfrm>
          <a:off x="7538196" y="596391"/>
          <a:ext cx="1619357" cy="352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357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</a:tblGrid>
              <a:tr h="352729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1"/>
                          </a:solidFill>
                        </a:rPr>
                        <a:t>Interaction P-value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00300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0.049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15189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17107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25110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650A72-3EFE-72D9-0B74-EEC69BD898EF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529677268"/>
              </p:ext>
            </p:extLst>
          </p:nvPr>
        </p:nvGraphicFramePr>
        <p:xfrm>
          <a:off x="1098433" y="4123685"/>
          <a:ext cx="76965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03">
                  <a:extLst>
                    <a:ext uri="{9D8B030D-6E8A-4147-A177-3AD203B41FA5}">
                      <a16:colId xmlns:a16="http://schemas.microsoft.com/office/drawing/2014/main" val="1780699213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070350031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1963766052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326098275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02131784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121044846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304057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-20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-10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1392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7C0E88E-C53B-7029-C5D6-2F053A4CA7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r="94606"/>
          <a:stretch/>
        </p:blipFill>
        <p:spPr>
          <a:xfrm rot="5400000">
            <a:off x="4851017" y="649735"/>
            <a:ext cx="184970" cy="6858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F1E456-706A-CBB4-A8E6-E3852DDB591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2362537603"/>
              </p:ext>
            </p:extLst>
          </p:nvPr>
        </p:nvGraphicFramePr>
        <p:xfrm>
          <a:off x="121757" y="596391"/>
          <a:ext cx="2870747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547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2890962"/>
                    </a:ext>
                  </a:extLst>
                </a:gridCol>
              </a:tblGrid>
              <a:tr h="342513"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>
                          <a:solidFill>
                            <a:schemeClr val="bg2"/>
                          </a:solidFill>
                        </a:rPr>
                        <a:t>TR grade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2"/>
                          </a:solidFill>
                        </a:rPr>
                        <a:t>n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00300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Severe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15189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Massive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17107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Torrential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25110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endParaRPr lang="en-US" sz="14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C1EC13B-6D98-6DEE-EA2C-848B8D227C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4713" t="62084" r="34464" b="28904"/>
          <a:stretch/>
        </p:blipFill>
        <p:spPr>
          <a:xfrm rot="5400000">
            <a:off x="2762979" y="2771862"/>
            <a:ext cx="2085572" cy="6180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4C6CC-5E81-8CD6-30EB-58B864D906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7059" y="4277378"/>
            <a:ext cx="4729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Mean Between Group Difference (95% CI</a:t>
            </a: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latin typeface="+mj-lt"/>
              </a:rPr>
              <a:t>(TTVR – Control)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446E0-2C1B-F6E7-70AA-4CC5D8809B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2574" y="4826800"/>
            <a:ext cx="64107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KCCQ-OS, </a:t>
            </a:r>
            <a:r>
              <a:rPr lang="en-US" sz="700" b="0" i="0">
                <a:solidFill>
                  <a:schemeClr val="tx1"/>
                </a:solidFill>
              </a:rPr>
              <a:t>Kansas City Cardiomyopathy Questionnaire Overall Summary score;</a:t>
            </a:r>
            <a:r>
              <a:rPr lang="en-US" sz="700" b="0">
                <a:solidFill>
                  <a:schemeClr val="tx1"/>
                </a:solidFill>
              </a:rPr>
              <a:t> TR,</a:t>
            </a:r>
            <a:r>
              <a:rPr lang="en-US" sz="700" b="0" i="0">
                <a:solidFill>
                  <a:schemeClr val="tx1"/>
                </a:solidFill>
              </a:rPr>
              <a:t> tricuspid regurgitation;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</p:spTree>
    <p:extLst>
      <p:ext uri="{BB962C8B-B14F-4D97-AF65-F5344CB8AC3E}">
        <p14:creationId xmlns:p14="http://schemas.microsoft.com/office/powerpoint/2010/main" val="268795555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algn="l" eaLnBrk="1" hangingPunct="1"/>
            <a:r>
              <a:rPr lang="en-US" sz="2400"/>
              <a:t>Background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>
              <a:buClr>
                <a:schemeClr val="bg1"/>
              </a:buClr>
            </a:pPr>
            <a:r>
              <a:rPr lang="en-US" sz="2000"/>
              <a:t>Severe TR causes debilitating symptoms, significantly impacting </a:t>
            </a:r>
            <a:br>
              <a:rPr lang="en-US" sz="2000"/>
            </a:br>
            <a:r>
              <a:rPr lang="en-US" sz="2000"/>
              <a:t>quality of life</a:t>
            </a:r>
          </a:p>
          <a:p>
            <a:pPr marL="214313" indent="-214313" eaLnBrk="1" hangingPunct="1">
              <a:buClr>
                <a:schemeClr val="bg1"/>
              </a:buClr>
            </a:pPr>
            <a:r>
              <a:rPr lang="en-US" sz="2000"/>
              <a:t>Current treatment options are limited</a:t>
            </a:r>
          </a:p>
          <a:p>
            <a:pPr marL="214313" indent="-214313" eaLnBrk="1" hangingPunct="1">
              <a:buClr>
                <a:schemeClr val="bg1"/>
              </a:buClr>
            </a:pPr>
            <a:r>
              <a:rPr lang="en-US" sz="2000"/>
              <a:t>The TRISCEND II trial previously met 30-day safety and 6-month effectiveness endpoints in the cohort of first 150 patients enrolled</a:t>
            </a:r>
          </a:p>
          <a:p>
            <a:pPr marL="214313" indent="-214313" eaLnBrk="1" hangingPunct="1">
              <a:buClr>
                <a:schemeClr val="bg1"/>
              </a:buClr>
            </a:pPr>
            <a:r>
              <a:rPr lang="en-US" sz="2000"/>
              <a:t>We report the 1-year primary endpoint and clinical and quality-of-life outcomes for the randomized full cohort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09E9F-37D1-7450-3BBE-BAF8B61A1671}"/>
              </a:ext>
            </a:extLst>
          </p:cNvPr>
          <p:cNvSpPr txBox="1"/>
          <p:nvPr/>
        </p:nvSpPr>
        <p:spPr>
          <a:xfrm>
            <a:off x="1134318" y="4826840"/>
            <a:ext cx="80424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700" b="0">
                <a:solidFill>
                  <a:schemeClr val="tx1"/>
                </a:solidFill>
              </a:rPr>
              <a:t>TR, </a:t>
            </a:r>
            <a:r>
              <a:rPr lang="en-US" sz="700" b="0" i="0">
                <a:solidFill>
                  <a:schemeClr val="tx1"/>
                </a:solidFill>
              </a:rPr>
              <a:t>tricuspid regurgitation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200" i="0" kern="0"/>
              <a:t>Baseline Subgroup Analyses at 1 Year by KCCQ-OS</a:t>
            </a: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80D4F00A-5D26-DB74-C391-7B043D06D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446E0-2C1B-F6E7-70AA-4CC5D8809B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2574" y="4826800"/>
            <a:ext cx="64107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0">
                <a:solidFill>
                  <a:schemeClr val="tx1"/>
                </a:solidFill>
              </a:rPr>
              <a:t>KCCQ-OS, </a:t>
            </a:r>
            <a:r>
              <a:rPr lang="en-US" sz="700" b="0" i="0">
                <a:solidFill>
                  <a:schemeClr val="tx1"/>
                </a:solidFill>
              </a:rPr>
              <a:t>Kansas City Cardiomyopathy Questionnaire Overall Summary score;</a:t>
            </a:r>
            <a:r>
              <a:rPr lang="en-US" sz="700" b="0">
                <a:solidFill>
                  <a:schemeClr val="tx1"/>
                </a:solidFill>
              </a:rPr>
              <a:t> TR,</a:t>
            </a:r>
            <a:r>
              <a:rPr lang="en-US" sz="700" b="0" i="0">
                <a:solidFill>
                  <a:schemeClr val="tx1"/>
                </a:solidFill>
              </a:rPr>
              <a:t> tricuspid regurgitation; </a:t>
            </a:r>
            <a:r>
              <a:rPr lang="en-US" sz="700" b="0">
                <a:solidFill>
                  <a:schemeClr val="tx1"/>
                </a:solidFill>
              </a:rPr>
              <a:t>TTVR,</a:t>
            </a:r>
            <a:r>
              <a:rPr lang="en-US" sz="700" b="0" i="0">
                <a:solidFill>
                  <a:schemeClr val="tx1"/>
                </a:solidFill>
              </a:rPr>
              <a:t> transcatheter tricuspid valve replacement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DD382E-9DA4-31FA-DD7B-BC564A634F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5537" t="62084" r="24918" b="28904"/>
          <a:stretch/>
        </p:blipFill>
        <p:spPr>
          <a:xfrm rot="5400000">
            <a:off x="2613412" y="1891389"/>
            <a:ext cx="2384707" cy="618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5D6296-41EF-A492-8260-FFA11F0E0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7939" y="836558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11.3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FA4321D-10F1-BC4C-0752-733474EE50E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35759617"/>
              </p:ext>
            </p:extLst>
          </p:nvPr>
        </p:nvGraphicFramePr>
        <p:xfrm>
          <a:off x="7538196" y="596391"/>
          <a:ext cx="1619357" cy="352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357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</a:tblGrid>
              <a:tr h="352729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1"/>
                          </a:solidFill>
                        </a:rPr>
                        <a:t>Interaction P-value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00300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0.049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15189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17107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25110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>
                          <a:solidFill>
                            <a:schemeClr val="bg1"/>
                          </a:solidFill>
                        </a:rPr>
                        <a:t>0.016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E01E5B7-E162-D95D-4BEC-F626CEC34855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89823964"/>
              </p:ext>
            </p:extLst>
          </p:nvPr>
        </p:nvGraphicFramePr>
        <p:xfrm>
          <a:off x="1098433" y="4123685"/>
          <a:ext cx="76965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03">
                  <a:extLst>
                    <a:ext uri="{9D8B030D-6E8A-4147-A177-3AD203B41FA5}">
                      <a16:colId xmlns:a16="http://schemas.microsoft.com/office/drawing/2014/main" val="1780699213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070350031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1963766052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326098275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02131784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121044846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304057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-20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-10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13923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02E7ECB-6FB6-6926-D64F-44A0D7BC84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r="94606"/>
          <a:stretch/>
        </p:blipFill>
        <p:spPr>
          <a:xfrm rot="5400000">
            <a:off x="4851017" y="649735"/>
            <a:ext cx="184970" cy="6858000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98CCDCF-C8AE-28EC-9243-BB90840B438E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857813042"/>
              </p:ext>
            </p:extLst>
          </p:nvPr>
        </p:nvGraphicFramePr>
        <p:xfrm>
          <a:off x="121757" y="596391"/>
          <a:ext cx="2870747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547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2890962"/>
                    </a:ext>
                  </a:extLst>
                </a:gridCol>
              </a:tblGrid>
              <a:tr h="342513"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>
                          <a:solidFill>
                            <a:schemeClr val="bg2"/>
                          </a:solidFill>
                        </a:rPr>
                        <a:t>TR grade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2"/>
                          </a:solidFill>
                        </a:rPr>
                        <a:t>n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00300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Severe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15189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Massive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17107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Torrential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25110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>
                          <a:solidFill>
                            <a:schemeClr val="bg2"/>
                          </a:solidFill>
                        </a:rPr>
                        <a:t>6-min walk distance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&lt;238.5 meters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196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≥238.5 meters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28826A3B-2834-C43B-A4E7-AF1CDF66E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26936" t="62084" r="34464" b="28904"/>
          <a:stretch/>
        </p:blipFill>
        <p:spPr>
          <a:xfrm rot="5400000">
            <a:off x="3143979" y="3152862"/>
            <a:ext cx="1323572" cy="6180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6F8F70E-F8A1-F0EB-7068-882E2164CD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5537" r="33313"/>
          <a:stretch/>
        </p:blipFill>
        <p:spPr>
          <a:xfrm rot="5400000">
            <a:off x="3895085" y="-1372512"/>
            <a:ext cx="2096838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D9B908-B7DE-7163-6E67-CA92BCAEBD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7059" y="4277378"/>
            <a:ext cx="4729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Mean Between Group Difference (95% CI</a:t>
            </a: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latin typeface="+mj-lt"/>
              </a:rPr>
              <a:t>(TTVR – Control)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F85101-F92E-FBE8-F50C-E1345AF71B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7418" y="1192771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22.6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8048F8-54BF-B6E5-5C6C-EE8DED3906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5469" y="1544235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A9EDEA-136E-8131-4512-C524714E6A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31753" y="2250824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11.9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381B14-E85F-BDFD-69F3-231D4058D5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3621" y="2607125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864079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sz="2200" i="0" kern="0"/>
              <a:t>Baseline Subgroup Analyses at 1 Year by KCCQ-OS</a:t>
            </a: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80D4F00A-5D26-DB74-C391-7B043D06D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446E0-2C1B-F6E7-70AA-4CC5D8809B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72574" y="4766640"/>
            <a:ext cx="786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ヒラギノ角ゴ Pro W3"/>
                <a:cs typeface="Arial" charset="0"/>
              </a:rPr>
              <a:t>Additional non-significant treatment interactions: age, sex, COPD, LVEF, </a:t>
            </a:r>
            <a:r>
              <a:rPr lang="en-US" sz="700" b="0" i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tricuspid annular plane systolic excursion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ヒラギノ角ゴ Pro W3"/>
                <a:cs typeface="Arial" charset="0"/>
              </a:rPr>
              <a:t>, cardiac index, pulmonary hypertension, HF hospitalization in prior year, daily diuretic dose, baseline KCCQ-OS.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KCCQ-OS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Kansas City Cardiomyopathy Questionnaire Overall Summary score;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RV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, right ventricle; </a:t>
            </a:r>
            <a:r>
              <a:rPr lang="en-US" sz="700" b="0">
                <a:solidFill>
                  <a:schemeClr val="tx1"/>
                </a:solidFill>
                <a:latin typeface="+mn-lt"/>
              </a:rPr>
              <a:t>TTVR,</a:t>
            </a:r>
            <a:r>
              <a:rPr lang="en-US" sz="700" b="0" i="0">
                <a:solidFill>
                  <a:schemeClr val="tx1"/>
                </a:solidFill>
                <a:latin typeface="+mn-lt"/>
              </a:rPr>
              <a:t> transcatheter tricuspid valve replacement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F8943E-4D95-B38B-4E18-2F463169A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5537"/>
          <a:stretch/>
        </p:blipFill>
        <p:spPr>
          <a:xfrm rot="5400000">
            <a:off x="3323935" y="-801362"/>
            <a:ext cx="32391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7AB294-7CDA-594D-AC33-824464A563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7939" y="836558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11.3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CBBA4-B455-7356-28BB-F8D322AA14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7418" y="1192771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22.6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0708E-BAC8-7953-7365-AEA6EFA83E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5469" y="1544235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384034-D215-A895-47C6-91C40A9FAB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31753" y="2250824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11.9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66B70-C23E-050E-B915-7B5A9E9C0D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93621" y="2607125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23.3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4DA1F-5F9D-F73D-A952-7DE6B59DDA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06879" y="3300507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7.1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B49C6-7996-3BC1-3D31-E38A15611E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93251" y="3657385"/>
            <a:ext cx="1619357" cy="275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21.4</a:t>
            </a:r>
            <a:endParaRPr lang="en-US" sz="1200" i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00317B-DDF9-7AC4-3A63-AF24E40123BD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011682781"/>
              </p:ext>
            </p:extLst>
          </p:nvPr>
        </p:nvGraphicFramePr>
        <p:xfrm>
          <a:off x="7538196" y="596391"/>
          <a:ext cx="1619357" cy="352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357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</a:tblGrid>
              <a:tr h="352729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1"/>
                          </a:solidFill>
                        </a:rPr>
                        <a:t>Interaction P-value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00300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0.049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15189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17107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25110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>
                          <a:solidFill>
                            <a:schemeClr val="bg1"/>
                          </a:solidFill>
                        </a:rPr>
                        <a:t>0.016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>
                          <a:solidFill>
                            <a:schemeClr val="bg1"/>
                          </a:solidFill>
                        </a:rPr>
                        <a:t>0.013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3527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4438679-84D2-26AE-9BD3-22DD39677AC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07490150"/>
              </p:ext>
            </p:extLst>
          </p:nvPr>
        </p:nvGraphicFramePr>
        <p:xfrm>
          <a:off x="1098433" y="4123685"/>
          <a:ext cx="76965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503">
                  <a:extLst>
                    <a:ext uri="{9D8B030D-6E8A-4147-A177-3AD203B41FA5}">
                      <a16:colId xmlns:a16="http://schemas.microsoft.com/office/drawing/2014/main" val="1780699213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070350031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1963766052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326098275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02131784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4121044846"/>
                    </a:ext>
                  </a:extLst>
                </a:gridCol>
                <a:gridCol w="1099503">
                  <a:extLst>
                    <a:ext uri="{9D8B030D-6E8A-4147-A177-3AD203B41FA5}">
                      <a16:colId xmlns:a16="http://schemas.microsoft.com/office/drawing/2014/main" val="3040576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-20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-10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bg2"/>
                          </a:solidFill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1392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DDB86C25-C3F1-F44A-D67B-BE1C0D10EC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r="94606"/>
          <a:stretch/>
        </p:blipFill>
        <p:spPr>
          <a:xfrm rot="5400000">
            <a:off x="4851017" y="649735"/>
            <a:ext cx="184970" cy="68580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9DFD4CB-182A-C183-74AC-E9B1742B633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608139525"/>
              </p:ext>
            </p:extLst>
          </p:nvPr>
        </p:nvGraphicFramePr>
        <p:xfrm>
          <a:off x="121757" y="596391"/>
          <a:ext cx="2870747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547">
                  <a:extLst>
                    <a:ext uri="{9D8B030D-6E8A-4147-A177-3AD203B41FA5}">
                      <a16:colId xmlns:a16="http://schemas.microsoft.com/office/drawing/2014/main" val="201865374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222890962"/>
                    </a:ext>
                  </a:extLst>
                </a:gridCol>
              </a:tblGrid>
              <a:tr h="342513"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>
                          <a:solidFill>
                            <a:schemeClr val="bg2"/>
                          </a:solidFill>
                        </a:rPr>
                        <a:t>TR grade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>
                          <a:solidFill>
                            <a:schemeClr val="bg2"/>
                          </a:solidFill>
                        </a:rPr>
                        <a:t>n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00300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Severe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15189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Massive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817107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Torrential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126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25110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algn="l"/>
                      <a:r>
                        <a:rPr lang="en-US" sz="1400" b="1" u="sng">
                          <a:solidFill>
                            <a:schemeClr val="bg2"/>
                          </a:solidFill>
                        </a:rPr>
                        <a:t>6-min walk distance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98570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&lt;238.5 meters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196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97299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≥238.5 meters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8584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>
                          <a:solidFill>
                            <a:schemeClr val="bg2"/>
                          </a:solidFill>
                        </a:rPr>
                        <a:t>RV fractional area change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sng">
                        <a:solidFill>
                          <a:schemeClr val="bg2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3471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&lt;35%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862212"/>
                  </a:ext>
                </a:extLst>
              </a:tr>
              <a:tr h="3531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2"/>
                          </a:solidFill>
                        </a:rPr>
                        <a:t>   ≥35%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</a:rPr>
                        <a:t>257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62568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02ECF5B-8A1F-4EC2-3B4E-2EB16289B7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07059" y="4277378"/>
            <a:ext cx="472988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Mean Between Group Difference (95% CI</a:t>
            </a:r>
            <a:r>
              <a:rPr lang="en-US" sz="1200" i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i="0">
                <a:solidFill>
                  <a:schemeClr val="bg2"/>
                </a:solidFill>
                <a:latin typeface="+mj-lt"/>
              </a:rPr>
              <a:t>(TTVR – Control)</a:t>
            </a:r>
          </a:p>
        </p:txBody>
      </p:sp>
    </p:spTree>
    <p:extLst>
      <p:ext uri="{BB962C8B-B14F-4D97-AF65-F5344CB8AC3E}">
        <p14:creationId xmlns:p14="http://schemas.microsoft.com/office/powerpoint/2010/main" val="722100981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algn="l" eaLnBrk="1" hangingPunct="1"/>
            <a:r>
              <a:rPr lang="en-US" sz="2400"/>
              <a:t>Summary and Conclusions</a:t>
            </a:r>
          </a:p>
        </p:txBody>
      </p:sp>
      <p:sp>
        <p:nvSpPr>
          <p:cNvPr id="18435" name="Rectangle 3"/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610850" y="861550"/>
            <a:ext cx="8231188" cy="3341708"/>
          </a:xfrm>
        </p:spPr>
        <p:txBody>
          <a:bodyPr/>
          <a:lstStyle/>
          <a:p>
            <a:pPr marL="228600" indent="-228600" defTabSz="685783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defRPr/>
            </a:pPr>
            <a:r>
              <a:rPr lang="en-US" sz="1800">
                <a:latin typeface="+mj-lt"/>
                <a:cs typeface="Arial"/>
              </a:rPr>
              <a:t>At 1 year, TRISCEND II primary endpoint demonstrated superiority of </a:t>
            </a:r>
            <a:br>
              <a:rPr lang="en-US" sz="1800">
                <a:latin typeface="+mj-lt"/>
                <a:cs typeface="Arial"/>
              </a:rPr>
            </a:br>
            <a:r>
              <a:rPr lang="en-US" sz="1800">
                <a:latin typeface="+mj-lt"/>
                <a:cs typeface="Arial"/>
              </a:rPr>
              <a:t>EVOQUE TTVR for a patient population with limited treatment options</a:t>
            </a:r>
          </a:p>
          <a:p>
            <a:pPr marL="228600" indent="-228600" defTabSz="68578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1800">
                <a:latin typeface="+mj-lt"/>
                <a:cs typeface="Arial"/>
              </a:rPr>
              <a:t>TTVR with the EVOQUE system led to sustained TR reduction to ≤ mild in nearly all patients</a:t>
            </a:r>
          </a:p>
          <a:p>
            <a:pPr marL="228600" indent="-228600" defTabSz="68578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1800">
                <a:latin typeface="+mj-lt"/>
                <a:cs typeface="Arial"/>
              </a:rPr>
              <a:t>These TR reductions were associated with significant and marked improvement in symptoms, function, and quality of life at 1 year with favorable numerical trends in mortality and HF hospitalization</a:t>
            </a:r>
          </a:p>
          <a:p>
            <a:pPr marL="228600" indent="-228600" defTabSz="68578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defRPr/>
            </a:pPr>
            <a:r>
              <a:rPr lang="en-US" sz="1800">
                <a:latin typeface="+mj-lt"/>
                <a:cs typeface="Arial"/>
              </a:rPr>
              <a:t>These quality-of-life and symptomatic benefits should be balanced against periprocedural risks</a:t>
            </a:r>
            <a:endParaRPr lang="en-US" sz="2400">
              <a:latin typeface="+mj-lt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342AE1-3D05-E7F1-2A75-E820D88068D6}"/>
              </a:ext>
            </a:extLst>
          </p:cNvPr>
          <p:cNvSpPr/>
          <p:nvPr/>
        </p:nvSpPr>
        <p:spPr bwMode="auto">
          <a:xfrm>
            <a:off x="-183" y="3738495"/>
            <a:ext cx="9146049" cy="695485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The TRISCEND II trial confirms the clinical and quality-of-life benefits of the 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rPr>
              <a:t>EVOQUE system for patients with ≥ severe TR</a:t>
            </a:r>
            <a:endParaRPr 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767B9-B119-F8FD-5AA7-67689DEA8CF4}"/>
              </a:ext>
            </a:extLst>
          </p:cNvPr>
          <p:cNvSpPr txBox="1"/>
          <p:nvPr/>
        </p:nvSpPr>
        <p:spPr>
          <a:xfrm>
            <a:off x="1251284" y="4818102"/>
            <a:ext cx="73509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HF,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heart failure; </a:t>
            </a: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TR,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tricuspid regurgitation; </a:t>
            </a: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TTVR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 charset="0"/>
              </a:rPr>
              <a:t>, transcatheter tricuspid valve replacement</a:t>
            </a:r>
            <a:endParaRPr kumimoji="0" lang="en-US" sz="700" b="0" i="0" u="none" strike="sng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ヒラギノ角ゴ Pro W3"/>
              <a:cs typeface="Arial" charset="0"/>
            </a:endParaRP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8E203650-F8BE-0A3D-B6BD-F4E817577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54402"/>
            <a:ext cx="1399270" cy="3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19837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DBD2-1BED-F84D-5576-E69768A9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Simultaneously Published in NEJM and JACC</a:t>
            </a:r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03562BCF-EF23-75D0-3549-AF83A4AE54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3"/>
          <a:stretch/>
        </p:blipFill>
        <p:spPr>
          <a:xfrm>
            <a:off x="5164700" y="3154141"/>
            <a:ext cx="1043819" cy="1049172"/>
          </a:xfrm>
          <a:prstGeom prst="rect">
            <a:avLst/>
          </a:prstGeom>
        </p:spPr>
      </p:pic>
      <p:pic>
        <p:nvPicPr>
          <p:cNvPr id="9" name="Picture 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F182CF57-FE5E-8753-F8BB-BA5A1DD47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64" y="3362106"/>
            <a:ext cx="2034431" cy="575135"/>
          </a:xfrm>
          <a:prstGeom prst="rect">
            <a:avLst/>
          </a:prstGeom>
        </p:spPr>
      </p:pic>
      <p:pic>
        <p:nvPicPr>
          <p:cNvPr id="7" name="Picture 6" descr="A blue and grey logo&#10;&#10;Description automatically generated">
            <a:extLst>
              <a:ext uri="{FF2B5EF4-FFF2-40B4-BE49-F238E27FC236}">
                <a16:creationId xmlns:a16="http://schemas.microsoft.com/office/drawing/2014/main" id="{F9B38D81-4753-631B-BE0C-1183A0BF42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41824-508C-F94F-A91D-C836E0933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50" y="908856"/>
            <a:ext cx="4163783" cy="2055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EDBEB9-EB4A-0A07-F31B-4E2088800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18" y="3206874"/>
            <a:ext cx="936391" cy="9437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05BA54-CD65-D73B-A6D8-43889A47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269" y="3355326"/>
            <a:ext cx="2994998" cy="588697"/>
          </a:xfrm>
          <a:prstGeom prst="rect">
            <a:avLst/>
          </a:prstGeom>
        </p:spPr>
      </p:pic>
      <p:pic>
        <p:nvPicPr>
          <p:cNvPr id="19" name="Picture 18" descr="A document with text on it&#10;&#10;Description automatically generated">
            <a:extLst>
              <a:ext uri="{FF2B5EF4-FFF2-40B4-BE49-F238E27FC236}">
                <a16:creationId xmlns:a16="http://schemas.microsoft.com/office/drawing/2014/main" id="{FB7CC2E9-1F67-3717-BABE-B0352FFB6C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9907" r="4474" b="66451"/>
          <a:stretch/>
        </p:blipFill>
        <p:spPr>
          <a:xfrm>
            <a:off x="4623116" y="1063229"/>
            <a:ext cx="4250534" cy="1732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CDDEAD-4331-4F06-2114-C907A2DBE4D3}"/>
              </a:ext>
            </a:extLst>
          </p:cNvPr>
          <p:cNvSpPr/>
          <p:nvPr/>
        </p:nvSpPr>
        <p:spPr bwMode="auto">
          <a:xfrm>
            <a:off x="190404" y="908856"/>
            <a:ext cx="4307756" cy="3325788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E49332-FEC4-3C91-977E-5AE3BC56C78F}"/>
              </a:ext>
            </a:extLst>
          </p:cNvPr>
          <p:cNvSpPr/>
          <p:nvPr/>
        </p:nvSpPr>
        <p:spPr bwMode="auto">
          <a:xfrm>
            <a:off x="4594505" y="908856"/>
            <a:ext cx="4307756" cy="3325788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70012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887861" cy="566738"/>
          </a:xfrm>
        </p:spPr>
        <p:txBody>
          <a:bodyPr/>
          <a:lstStyle/>
          <a:p>
            <a:pPr algn="l" eaLnBrk="1" hangingPunct="1"/>
            <a:r>
              <a:rPr lang="en-US" sz="2100"/>
              <a:t>EVOQUE Transcatheter Tricuspid Valve Replacement System</a:t>
            </a:r>
          </a:p>
        </p:txBody>
      </p:sp>
      <p:pic>
        <p:nvPicPr>
          <p:cNvPr id="30" name="Picture 29" descr="A white and silver coat rack&#10;&#10;Description automatically generated">
            <a:extLst>
              <a:ext uri="{FF2B5EF4-FFF2-40B4-BE49-F238E27FC236}">
                <a16:creationId xmlns:a16="http://schemas.microsoft.com/office/drawing/2014/main" id="{DF6119D5-B437-3BA0-D326-9ECF7F708D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4" y="536246"/>
            <a:ext cx="5484491" cy="30850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28F0F6A-BD8B-C9D3-C39B-97778F09D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60149" y="3718264"/>
            <a:ext cx="21451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3 planes of movement</a:t>
            </a:r>
            <a:endParaRPr lang="en-US" sz="1000" i="0" baseline="3000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0EC674D-2A59-6B12-A80A-6BC74BB4DF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74" y="3907295"/>
            <a:ext cx="6977063" cy="49979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73F00F6-910A-F6AF-C897-B8FDF8FF6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2854" y="3934831"/>
            <a:ext cx="1070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Delivery System</a:t>
            </a:r>
            <a:endParaRPr lang="en-US" sz="1000" b="0" i="0" baseline="3000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14E3A8-D584-37F9-E04C-A92806DC11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29705" y="1304405"/>
            <a:ext cx="3044571" cy="1585117"/>
          </a:xfrm>
          <a:prstGeom prst="roundRect">
            <a:avLst>
              <a:gd name="adj" fmla="val 824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9C4A4D-3506-925F-245C-346EC04A1B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1760" y="3718264"/>
            <a:ext cx="1622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28 Fr </a:t>
            </a:r>
            <a:r>
              <a:rPr lang="en-US" sz="1000" b="0" i="0">
                <a:solidFill>
                  <a:schemeClr val="bg2"/>
                </a:solidFill>
                <a:latin typeface="Arial"/>
                <a:ea typeface="+mn-ea"/>
                <a:cs typeface="+mn-cs"/>
              </a:rPr>
              <a:t>outer diameter</a:t>
            </a:r>
            <a:endParaRPr lang="en-US" sz="900" b="0" i="0">
              <a:solidFill>
                <a:schemeClr val="bg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B6D50D-B176-8561-B99A-F9173BAF42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3371" y="3718264"/>
            <a:ext cx="1622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Transfemoral </a:t>
            </a:r>
            <a:endParaRPr lang="en-US" sz="1000" i="0" baseline="3000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497EA52-02F3-6AD2-47E3-9784F690BA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5220" y="3509703"/>
            <a:ext cx="8406874" cy="952594"/>
          </a:xfrm>
          <a:prstGeom prst="roundRect">
            <a:avLst>
              <a:gd name="adj" fmla="val 786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D3C910-B6E8-BBD5-CDD1-CC0F5A9C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86029" y="1573553"/>
            <a:ext cx="2934245" cy="25391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4 sizes treat wide range of anatomies</a:t>
            </a:r>
            <a:endParaRPr lang="en-US" sz="1000" b="0" i="0" baseline="30000">
              <a:solidFill>
                <a:schemeClr val="bg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36AB7C-F432-0BDB-1A3F-78667A1B80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71324" y="2515217"/>
            <a:ext cx="617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44mm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0BBA43-4A42-BED7-713E-1812019D26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197" y="2515217"/>
            <a:ext cx="617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48mm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571309-6A6F-9455-8F7B-BB24985FF6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22969" y="2515217"/>
            <a:ext cx="617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52mm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641D11-BA64-1E10-D20B-AB003C78CB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65" y="2515217"/>
            <a:ext cx="651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56mm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C5E462-7CB1-8F63-1101-DB570AE33C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22520" y="1470500"/>
            <a:ext cx="3044571" cy="1585117"/>
          </a:xfrm>
          <a:prstGeom prst="roundRect">
            <a:avLst>
              <a:gd name="adj" fmla="val 824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39F64D9-AE45-FB4C-F2BC-3E7E706F3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30866" y="1379274"/>
            <a:ext cx="3044571" cy="1543260"/>
          </a:xfrm>
          <a:prstGeom prst="roundRect">
            <a:avLst>
              <a:gd name="adj" fmla="val 7076"/>
            </a:avLst>
          </a:prstGeom>
          <a:noFill/>
          <a:ln w="12700" cap="sq" cmpd="sng" algn="ctr">
            <a:solidFill>
              <a:srgbClr val="898D8D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0" i="0" kern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4BBCDC-898D-1514-A26C-D77FCEA08F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4552" y="1020695"/>
            <a:ext cx="208892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Designed for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anatomical compatibility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Self-expanding shape-memory nitinol frame designed to conform to native valve</a:t>
            </a:r>
            <a:r>
              <a:rPr lang="en-US"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anatomy 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0" i="0" baseline="30000">
              <a:solidFill>
                <a:schemeClr val="bg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513A1A-1DAE-D8EC-D069-F5A5192AAB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9611" y="2569638"/>
            <a:ext cx="2187914" cy="900246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Designed to seal within native tricuspid annulus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Intra-annular sealing skirt and frame </a:t>
            </a:r>
            <a:endParaRPr lang="en-US" sz="1000" b="0" i="0" baseline="30000">
              <a:solidFill>
                <a:schemeClr val="bg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0">
              <a:solidFill>
                <a:schemeClr val="bg2"/>
              </a:solidFill>
              <a:latin typeface="Arial"/>
              <a:ea typeface="+mn-ea"/>
              <a:cs typeface="+mn-cs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i="0" baseline="30000">
              <a:solidFill>
                <a:schemeClr val="bg2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6303EA-461C-D721-8CB0-96E62A8CBB8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 flipV="1">
            <a:off x="2572846" y="1301125"/>
            <a:ext cx="704365" cy="396194"/>
            <a:chOff x="7293289" y="3391686"/>
            <a:chExt cx="651355" cy="488155"/>
          </a:xfrm>
        </p:grpSpPr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301576FE-B840-EF3D-10FD-E5A5B10240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7307278" y="3405089"/>
              <a:ext cx="637366" cy="474752"/>
            </a:xfrm>
            <a:custGeom>
              <a:avLst/>
              <a:gdLst>
                <a:gd name="connsiteX0" fmla="*/ 0 w 114300"/>
                <a:gd name="connsiteY0" fmla="*/ 885825 h 885825"/>
                <a:gd name="connsiteX1" fmla="*/ 0 w 114300"/>
                <a:gd name="connsiteY1" fmla="*/ 0 h 885825"/>
                <a:gd name="connsiteX2" fmla="*/ 28575 w 114300"/>
                <a:gd name="connsiteY2" fmla="*/ 0 h 885825"/>
                <a:gd name="connsiteX3" fmla="*/ 114300 w 114300"/>
                <a:gd name="connsiteY3" fmla="*/ 0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885825">
                  <a:moveTo>
                    <a:pt x="0" y="885825"/>
                  </a:moveTo>
                  <a:lnTo>
                    <a:pt x="0" y="0"/>
                  </a:lnTo>
                  <a:lnTo>
                    <a:pt x="28575" y="0"/>
                  </a:lnTo>
                  <a:lnTo>
                    <a:pt x="114300" y="0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 i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9" name="Flowchart: Process 48">
              <a:extLst>
                <a:ext uri="{FF2B5EF4-FFF2-40B4-BE49-F238E27FC236}">
                  <a16:creationId xmlns:a16="http://schemas.microsoft.com/office/drawing/2014/main" id="{15FAD77F-F8AC-2F4B-ADFE-BF2747CC46E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3289" y="3391686"/>
              <a:ext cx="30834" cy="42250"/>
            </a:xfrm>
            <a:prstGeom prst="flowChartProcess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 i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617C1E7-E680-BC4C-F62B-A41AA6ED159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 flipH="1">
            <a:off x="2572940" y="2718972"/>
            <a:ext cx="1114203" cy="180286"/>
            <a:chOff x="6817650" y="3391686"/>
            <a:chExt cx="1030361" cy="22213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5E1E90-E52F-D4FE-750B-E01B64607F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17650" y="3391686"/>
              <a:ext cx="30834" cy="4225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 i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518EA269-824B-ADF7-5A64-C05040C3E4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6832966" y="3405125"/>
              <a:ext cx="1015045" cy="208698"/>
            </a:xfrm>
            <a:custGeom>
              <a:avLst/>
              <a:gdLst>
                <a:gd name="connsiteX0" fmla="*/ 0 w 114300"/>
                <a:gd name="connsiteY0" fmla="*/ 885825 h 885825"/>
                <a:gd name="connsiteX1" fmla="*/ 0 w 114300"/>
                <a:gd name="connsiteY1" fmla="*/ 0 h 885825"/>
                <a:gd name="connsiteX2" fmla="*/ 28575 w 114300"/>
                <a:gd name="connsiteY2" fmla="*/ 0 h 885825"/>
                <a:gd name="connsiteX3" fmla="*/ 114300 w 114300"/>
                <a:gd name="connsiteY3" fmla="*/ 0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885825">
                  <a:moveTo>
                    <a:pt x="0" y="885825"/>
                  </a:moveTo>
                  <a:lnTo>
                    <a:pt x="0" y="0"/>
                  </a:lnTo>
                  <a:lnTo>
                    <a:pt x="28575" y="0"/>
                  </a:lnTo>
                  <a:lnTo>
                    <a:pt x="114300" y="0"/>
                  </a:lnTo>
                </a:path>
              </a:pathLst>
            </a:custGeom>
            <a:noFill/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b="0" i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53" name="Picture 52" descr="A white object with holes&#10;&#10;Description automatically generated with medium confidence">
            <a:extLst>
              <a:ext uri="{FF2B5EF4-FFF2-40B4-BE49-F238E27FC236}">
                <a16:creationId xmlns:a16="http://schemas.microsoft.com/office/drawing/2014/main" id="{2B4FA0EE-759F-400F-710B-EA4373FA1E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t="1" r="22819" b="-1183"/>
          <a:stretch/>
        </p:blipFill>
        <p:spPr>
          <a:xfrm>
            <a:off x="7886275" y="1840009"/>
            <a:ext cx="685800" cy="713307"/>
          </a:xfrm>
          <a:prstGeom prst="rect">
            <a:avLst/>
          </a:prstGeom>
        </p:spPr>
      </p:pic>
      <p:pic>
        <p:nvPicPr>
          <p:cNvPr id="54" name="Picture 53" descr="A white chandelier with white walls and white ceiling&#10;&#10;Description automatically generated with medium confidence">
            <a:extLst>
              <a:ext uri="{FF2B5EF4-FFF2-40B4-BE49-F238E27FC236}">
                <a16:creationId xmlns:a16="http://schemas.microsoft.com/office/drawing/2014/main" id="{6B3ECF66-6812-E661-1619-944DAECAC7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320" r="22043" b="-3446"/>
          <a:stretch/>
        </p:blipFill>
        <p:spPr>
          <a:xfrm>
            <a:off x="7218494" y="1902570"/>
            <a:ext cx="630936" cy="650746"/>
          </a:xfrm>
          <a:prstGeom prst="rect">
            <a:avLst/>
          </a:prstGeom>
        </p:spPr>
      </p:pic>
      <p:pic>
        <p:nvPicPr>
          <p:cNvPr id="55" name="Picture 54" descr="A white object with a hole in it&#10;&#10;Description automatically generated">
            <a:extLst>
              <a:ext uri="{FF2B5EF4-FFF2-40B4-BE49-F238E27FC236}">
                <a16:creationId xmlns:a16="http://schemas.microsoft.com/office/drawing/2014/main" id="{622E9DC3-5E02-73F2-16C0-5D81D29161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6792" r="25533" b="5300"/>
          <a:stretch/>
        </p:blipFill>
        <p:spPr>
          <a:xfrm>
            <a:off x="6591861" y="1953230"/>
            <a:ext cx="589788" cy="600086"/>
          </a:xfrm>
          <a:prstGeom prst="rect">
            <a:avLst/>
          </a:prstGeom>
        </p:spPr>
      </p:pic>
      <p:pic>
        <p:nvPicPr>
          <p:cNvPr id="56" name="Picture 55" descr="A white object with a hole in it&#10;&#10;Description automatically generated">
            <a:extLst>
              <a:ext uri="{FF2B5EF4-FFF2-40B4-BE49-F238E27FC236}">
                <a16:creationId xmlns:a16="http://schemas.microsoft.com/office/drawing/2014/main" id="{48D9C0F8-35EA-623E-8473-8B0F2E8EA4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6396" r="25069" b="4997"/>
          <a:stretch/>
        </p:blipFill>
        <p:spPr>
          <a:xfrm>
            <a:off x="6013234" y="2000177"/>
            <a:ext cx="541782" cy="55313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F5E12A1-4412-3EB0-A029-94F2F530E22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5894" y="4838328"/>
            <a:ext cx="7660897" cy="18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>
              <a:lnSpc>
                <a:spcPct val="90000"/>
              </a:lnSpc>
              <a:spcBef>
                <a:spcPts val="563"/>
              </a:spcBef>
              <a:buClr>
                <a:prstClr val="black"/>
              </a:buClr>
              <a:defRPr/>
            </a:pPr>
            <a:r>
              <a:rPr lang="en-US" sz="70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CAUTION: </a:t>
            </a:r>
            <a:r>
              <a:rPr lang="en-US" sz="700" b="0" i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Federal (United States) law restricts this device to sale by or on the order of a physician. See instructions for use for full prescribing information. </a:t>
            </a:r>
            <a:endParaRPr lang="en-US" sz="700" b="0" i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0FE1F52-8467-A2D8-AFA2-F12981CF2D22}"/>
              </a:ext>
            </a:extLst>
          </p:cNvPr>
          <p:cNvSpPr/>
          <p:nvPr/>
        </p:nvSpPr>
        <p:spPr bwMode="auto">
          <a:xfrm>
            <a:off x="6588544" y="4124960"/>
            <a:ext cx="238211" cy="105262"/>
          </a:xfrm>
          <a:prstGeom prst="ellipse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55722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F194C5-1FFD-6531-D7FB-CC68F5A9D5AC}"/>
              </a:ext>
            </a:extLst>
          </p:cNvPr>
          <p:cNvSpPr/>
          <p:nvPr/>
        </p:nvSpPr>
        <p:spPr>
          <a:xfrm>
            <a:off x="609627" y="1029567"/>
            <a:ext cx="8018694" cy="1232217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Purpose</a:t>
            </a:r>
            <a:endParaRPr kumimoji="0" lang="en-US" sz="1050" i="0" u="non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Evaluate the safety and effectiveness of the EVOQUE tricuspid </a:t>
            </a:r>
            <a:r>
              <a:rPr lang="en-US" sz="1600" b="0" i="0">
                <a:solidFill>
                  <a:srgbClr val="000000"/>
                </a:solidFill>
                <a:latin typeface="Arial" panose="020B0604020202020204" pitchFamily="34" charset="0"/>
              </a:rPr>
              <a:t>v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alve </a:t>
            </a:r>
            <a:r>
              <a:rPr lang="en-US" sz="1600" b="0" i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eplacement </a:t>
            </a:r>
            <a:r>
              <a:rPr lang="en-US" sz="1600" b="0" i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ystem with </a:t>
            </a:r>
            <a:r>
              <a:rPr lang="en-US" sz="1600" b="0" i="0">
                <a:solidFill>
                  <a:srgbClr val="000000"/>
                </a:solidFill>
                <a:latin typeface="Arial" panose="020B0604020202020204" pitchFamily="34" charset="0"/>
              </a:rPr>
              <a:t>optimal medical therapy 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compared with </a:t>
            </a:r>
            <a:r>
              <a:rPr lang="en-US" sz="1600" b="0" i="0">
                <a:solidFill>
                  <a:srgbClr val="000000"/>
                </a:solidFill>
                <a:latin typeface="Arial" panose="020B0604020202020204" pitchFamily="34" charset="0"/>
              </a:rPr>
              <a:t>optimal medical therapy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alone in patients with at least severe TR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920D4D-0EFA-4C6E-0BB7-A0694848A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27" y="287516"/>
            <a:ext cx="2897801" cy="6236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4BACDB-3796-1630-F0DB-0C9C23A31476}"/>
              </a:ext>
            </a:extLst>
          </p:cNvPr>
          <p:cNvSpPr/>
          <p:nvPr/>
        </p:nvSpPr>
        <p:spPr>
          <a:xfrm>
            <a:off x="609627" y="2334000"/>
            <a:ext cx="3860077" cy="18867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Key Inclusion Criteria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 ≥ 18 years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Signs/symptoms of TR or prior heart failure hospitalization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Medical therapy at the time of screening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 ≥ severe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66C13-3AD7-0E17-92AE-FB4656384D09}"/>
              </a:ext>
            </a:extLst>
          </p:cNvPr>
          <p:cNvSpPr/>
          <p:nvPr/>
        </p:nvSpPr>
        <p:spPr>
          <a:xfrm>
            <a:off x="4674296" y="2334000"/>
            <a:ext cx="3860077" cy="188670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400" i="0" kern="0">
                <a:solidFill>
                  <a:schemeClr val="bg1"/>
                </a:solidFill>
              </a:rPr>
              <a:t>Key Exclusion Criteria</a:t>
            </a:r>
          </a:p>
          <a:p>
            <a:pPr marL="171450" marR="0" lvl="0" indent="-1714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Anatomy precluding proper implant</a:t>
            </a:r>
          </a:p>
          <a:p>
            <a:pPr marL="171450" marR="0" lvl="0" indent="-1714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Life expectancy &lt; 12 months </a:t>
            </a:r>
          </a:p>
          <a:p>
            <a:pPr marL="171450" marR="0" lvl="0" indent="-1714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LVEF &lt; 25%</a:t>
            </a:r>
          </a:p>
          <a:p>
            <a:pPr marL="171450" marR="0" lvl="0" indent="-1714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Evidence of severe RV </a:t>
            </a:r>
            <a:r>
              <a:rPr kumimoji="0" lang="en-US" sz="1300" b="0" i="0" u="none" kern="0" cap="none" spc="0" normalizeH="0" baseline="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dysfunction</a:t>
            </a:r>
            <a:r>
              <a:rPr kumimoji="0" lang="en-US" sz="1300" b="0" i="0" u="none" kern="0" cap="none" spc="0" normalizeH="0" baseline="3000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a</a:t>
            </a:r>
            <a:endParaRPr kumimoji="0" lang="en-US" sz="1300" b="0" i="0" u="none" kern="0" cap="none" spc="0" normalizeH="0" baseline="3000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marR="0" lvl="0" indent="-17145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Severe renal </a:t>
            </a:r>
            <a:r>
              <a:rPr kumimoji="0" lang="en-US" sz="1300" b="0" i="0" u="none" kern="0" cap="none" spc="0" normalizeH="0" baseline="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insufficiency</a:t>
            </a:r>
            <a:r>
              <a:rPr kumimoji="0" lang="en-US" sz="1300" b="0" i="0" u="none" kern="0" cap="none" spc="0" normalizeH="0" baseline="3000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b</a:t>
            </a:r>
            <a:endParaRPr kumimoji="0" lang="en-US" sz="1300" b="0" i="0" u="none" kern="0" cap="none" spc="0" normalizeH="0" baseline="30000" noProof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171450" indent="-171450" defTabSz="685800" fontAlgn="auto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300" b="0" i="0" strike="noStrike" kern="0">
                <a:solidFill>
                  <a:schemeClr val="bg2"/>
                </a:solidFill>
                <a:latin typeface="Arial"/>
                <a:ea typeface="+mn-ea"/>
                <a:cs typeface="+mn-cs"/>
              </a:rPr>
              <a:t>Severe pulmonary hypertension</a:t>
            </a:r>
            <a:r>
              <a:rPr kumimoji="0" lang="en-US" sz="1300" b="0" i="0" u="none" kern="0" cap="none" spc="0" normalizeH="0" baseline="3000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c</a:t>
            </a:r>
            <a:endParaRPr lang="en-US" sz="1300" b="0" i="0" strike="noStrike" kern="0">
              <a:solidFill>
                <a:schemeClr val="bg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1DA9F-6460-17D9-30F8-59ECE456A9EA}"/>
              </a:ext>
            </a:extLst>
          </p:cNvPr>
          <p:cNvSpPr txBox="1"/>
          <p:nvPr/>
        </p:nvSpPr>
        <p:spPr>
          <a:xfrm>
            <a:off x="1122744" y="4703510"/>
            <a:ext cx="78837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Assessed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by echo core lab; </a:t>
            </a:r>
            <a:r>
              <a:rPr lang="en-US" sz="700" b="0" i="0">
                <a:solidFill>
                  <a:schemeClr val="tx1"/>
                </a:solidFill>
              </a:rPr>
              <a:t>Baylor Scott and White Research Institute Cardiac Imaging Core Laboratory, Plano, TX, USA. </a:t>
            </a:r>
            <a:r>
              <a:rPr kumimoji="0" lang="en-US" sz="700" b="0" i="0" u="none" strike="noStrike" kern="1200" cap="none" spc="0" normalizeH="0" baseline="3000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b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Estimated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glomerular filtration rate ≤25 mL/min/1.73m</a:t>
            </a: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or requiring chronic renal replacement therapy. </a:t>
            </a:r>
            <a:r>
              <a:rPr kumimoji="0" lang="en-US" sz="700" b="0" i="0" u="none" strike="noStrike" kern="1200" cap="none" spc="0" normalizeH="0" baseline="3000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c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Pulmonary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 artery systolic pressure &gt;60 mmHg by echo Doppler or &gt;70 mmHg by right heart catheterization (RCH), or pulmonary vascular resistance &gt;5 Wood units by RHC. </a:t>
            </a:r>
            <a:r>
              <a:rPr lang="en-US" sz="700" b="0">
                <a:solidFill>
                  <a:schemeClr val="tx1"/>
                </a:solidFill>
              </a:rPr>
              <a:t>LVEF</a:t>
            </a:r>
            <a:r>
              <a:rPr lang="en-US" sz="700" b="0" i="0">
                <a:solidFill>
                  <a:schemeClr val="tx1"/>
                </a:solidFill>
              </a:rPr>
              <a:t>, left ventricular ejection fraction; </a:t>
            </a:r>
            <a:r>
              <a:rPr lang="en-US" sz="700" b="0">
                <a:solidFill>
                  <a:schemeClr val="tx1"/>
                </a:solidFill>
              </a:rPr>
              <a:t>RV</a:t>
            </a:r>
            <a:r>
              <a:rPr lang="en-US" sz="700" b="0" i="0">
                <a:solidFill>
                  <a:schemeClr val="tx1"/>
                </a:solidFill>
              </a:rPr>
              <a:t>, right ventricular; </a:t>
            </a:r>
            <a:r>
              <a:rPr lang="en-US" sz="700" b="0">
                <a:solidFill>
                  <a:schemeClr val="tx1"/>
                </a:solidFill>
              </a:rPr>
              <a:t>TR,</a:t>
            </a:r>
            <a:r>
              <a:rPr lang="en-US" sz="700" b="0" i="0">
                <a:solidFill>
                  <a:schemeClr val="tx1"/>
                </a:solidFill>
              </a:rPr>
              <a:t> tricuspid regurgitation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30274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4FFC6-70B9-8E07-033A-5C65F682FD6F}"/>
              </a:ext>
            </a:extLst>
          </p:cNvPr>
          <p:cNvSpPr txBox="1"/>
          <p:nvPr/>
        </p:nvSpPr>
        <p:spPr>
          <a:xfrm>
            <a:off x="1192191" y="4819446"/>
            <a:ext cx="71826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randomization; </a:t>
            </a:r>
            <a:r>
              <a:rPr lang="en-US" sz="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TTVR</a:t>
            </a:r>
            <a:r>
              <a:rPr lang="en-US" sz="7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transcatheter tricuspid valve replacement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5F9CE9-B677-06E1-AFDB-B080873B4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8" y="314097"/>
            <a:ext cx="2897801" cy="62363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531F267-6FA3-56A3-F0AD-3466616B82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82981" y="1217079"/>
            <a:ext cx="3914961" cy="881625"/>
          </a:xfrm>
          <a:prstGeom prst="homePlate">
            <a:avLst>
              <a:gd name="adj" fmla="val 20799"/>
            </a:avLst>
          </a:prstGeom>
          <a:solidFill>
            <a:srgbClr val="0070C0"/>
          </a:solidFill>
          <a:ln w="6350">
            <a:solidFill>
              <a:srgbClr val="FFFFFF"/>
            </a:solidFill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013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TTVR  </a:t>
            </a:r>
          </a:p>
          <a:p>
            <a:pPr marL="339320" marR="0" lvl="0" indent="-214308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Pre-procedure medical therapy continued ≥ 3 months 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post-implant​</a:t>
            </a:r>
          </a:p>
          <a:p>
            <a:pPr marL="339320" marR="0" lvl="0" indent="-214308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Concomitant procedures not permitted​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22C6BD4-F29A-8137-9801-E607B3637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82980" y="2347212"/>
            <a:ext cx="3914960" cy="881625"/>
          </a:xfrm>
          <a:prstGeom prst="homePlate">
            <a:avLst>
              <a:gd name="adj" fmla="val 20799"/>
            </a:avLst>
          </a:prstGeom>
          <a:solidFill>
            <a:srgbClr val="9A9A9C"/>
          </a:solidFill>
          <a:ln w="6350">
            <a:solidFill>
              <a:srgbClr val="FFFFFF"/>
            </a:solidFill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013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Control</a:t>
            </a:r>
            <a:endParaRPr kumimoji="0" lang="en-US" sz="2000" b="0" i="0" u="none" strike="noStrike" kern="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39320" marR="0" lvl="0" indent="-214308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Pre-study medical therapy continued (primarily </a:t>
            </a:r>
            <a:b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oral diuretics)​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3A7A172-6D1C-7413-334D-F82D11BF9B96}"/>
              </a:ext>
            </a:extLst>
          </p:cNvPr>
          <p:cNvCxnSpPr>
            <a:cxnSpLocks noGrp="1" noRot="1" noMove="1" noResize="1" noEditPoints="1" noAdjustHandles="1" noChangeArrowheads="1" noChangeShapeType="1"/>
            <a:endCxn id="4" idx="1"/>
          </p:cNvCxnSpPr>
          <p:nvPr/>
        </p:nvCxnSpPr>
        <p:spPr bwMode="auto">
          <a:xfrm flipV="1">
            <a:off x="1875778" y="1657892"/>
            <a:ext cx="1207203" cy="561980"/>
          </a:xfrm>
          <a:prstGeom prst="bentConnector3">
            <a:avLst>
              <a:gd name="adj1" fmla="val 30183"/>
            </a:avLst>
          </a:prstGeom>
          <a:solidFill>
            <a:srgbClr val="00FF00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E9401835-4154-CC12-5594-FF0B25181EF8}"/>
              </a:ext>
            </a:extLst>
          </p:cNvPr>
          <p:cNvCxnSpPr>
            <a:cxnSpLocks noGrp="1" noRot="1" noMove="1" noResize="1" noEditPoints="1" noAdjustHandles="1" noChangeArrowheads="1" noChangeShapeType="1"/>
            <a:stCxn id="14" idx="3"/>
            <a:endCxn id="5" idx="1"/>
          </p:cNvCxnSpPr>
          <p:nvPr/>
        </p:nvCxnSpPr>
        <p:spPr bwMode="auto">
          <a:xfrm>
            <a:off x="1760249" y="2219872"/>
            <a:ext cx="1322731" cy="568153"/>
          </a:xfrm>
          <a:prstGeom prst="bentConnector3">
            <a:avLst>
              <a:gd name="adj1" fmla="val 36335"/>
            </a:avLst>
          </a:prstGeom>
          <a:solidFill>
            <a:srgbClr val="00FF00"/>
          </a:solidFill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88B05DA4-F9BB-82E0-4A5C-F31B296640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86945" y="1217079"/>
            <a:ext cx="283565" cy="881625"/>
          </a:xfrm>
          <a:prstGeom prst="chevron">
            <a:avLst>
              <a:gd name="adj" fmla="val 68284"/>
            </a:avLst>
          </a:prstGeom>
          <a:solidFill>
            <a:srgbClr val="0070C0"/>
          </a:solidFill>
          <a:ln w="6350">
            <a:solidFill>
              <a:srgbClr val="FFFFFF"/>
            </a:solidFill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013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ED2521AC-FEFF-66AC-FDDD-026BF29099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86945" y="2345356"/>
            <a:ext cx="283565" cy="881625"/>
          </a:xfrm>
          <a:prstGeom prst="chevron">
            <a:avLst>
              <a:gd name="adj" fmla="val 68284"/>
            </a:avLst>
          </a:prstGeom>
          <a:solidFill>
            <a:srgbClr val="9A9A9C"/>
          </a:solidFill>
          <a:ln w="6350">
            <a:solidFill>
              <a:srgbClr val="FFFFFF"/>
            </a:solidFill>
          </a:ln>
          <a:effectLst>
            <a:outerShdw blurRad="381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013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11365DE6-58F9-82A5-32EB-5B9B8A2C22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rot="16200000">
            <a:off x="5754395" y="1519226"/>
            <a:ext cx="91440" cy="4190565"/>
          </a:xfrm>
          <a:prstGeom prst="rightBracket">
            <a:avLst>
              <a:gd name="adj" fmla="val 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6279C5-72A7-8850-8591-C70C3DDA5D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886945" y="3772396"/>
            <a:ext cx="1575867" cy="6707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 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Hierarchical Composite Safety and Effectiveness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B7AE81-6028-77D3-EC1B-D016F839351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 bwMode="auto">
          <a:xfrm flipH="1">
            <a:off x="5772634" y="3570145"/>
            <a:ext cx="52" cy="91440"/>
          </a:xfrm>
          <a:prstGeom prst="line">
            <a:avLst/>
          </a:prstGeom>
          <a:solidFill>
            <a:srgbClr val="00FF00"/>
          </a:solidFill>
          <a:ln w="19050" cap="flat" cmpd="sng" algn="ctr">
            <a:solidFill>
              <a:srgbClr val="1D384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53933A1-AC91-9794-19A8-3FFC572B6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41773" y="1939366"/>
            <a:ext cx="601780" cy="566254"/>
          </a:xfrm>
          <a:prstGeom prst="ellipse">
            <a:avLst/>
          </a:prstGeom>
          <a:solidFill>
            <a:schemeClr val="bg1"/>
          </a:solidFill>
          <a:ln w="12700">
            <a:solidFill>
              <a:srgbClr val="1D384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>
                <a:solidFill>
                  <a:srgbClr val="FFFFFF"/>
                </a:solidFill>
                <a:latin typeface="+mj-lt"/>
              </a:rPr>
              <a:t>2:1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34DA25-B0AC-E48F-31DC-DB4665F4F5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6881" y="1210907"/>
            <a:ext cx="1163368" cy="201793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9A9A9C">
                <a:lumMod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Screening and enrollment by Heart Team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 b="0" i="0" kern="0">
                <a:solidFill>
                  <a:srgbClr val="000000"/>
                </a:solidFill>
              </a:rPr>
              <a:t>Eligibility confirmed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by Central Screening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Committee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9EE92A-C3E6-D489-C242-E08DA2F795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13860" y="3733854"/>
            <a:ext cx="1125118" cy="70916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30 Days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0">
                <a:solidFill>
                  <a:schemeClr val="accent3">
                    <a:lumMod val="75000"/>
                  </a:schemeClr>
                </a:solidFill>
              </a:rPr>
              <a:t>Safety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290DA8-757A-BF89-AE2A-ED7737DBC6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10104" y="3772397"/>
            <a:ext cx="1125064" cy="67079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6 Months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0">
                <a:solidFill>
                  <a:schemeClr val="accent3">
                    <a:lumMod val="75000"/>
                  </a:schemeClr>
                </a:solidFill>
              </a:rPr>
              <a:t>Effectiveness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2CFA5A-73AD-C62C-7024-7E7B6AAAB3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05087" y="1217079"/>
            <a:ext cx="1157726" cy="2009903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Annual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follow-up to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5 years</a:t>
            </a: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996A3B-A0EB-0840-7A0A-6D7B79A44E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39050" y="3322648"/>
            <a:ext cx="38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chemeClr val="bg2"/>
                </a:solidFill>
              </a:rPr>
              <a:t>Primary endpoints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80D9F1-1177-D93B-C11D-1527E93855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67257" y="1399906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>
                <a:solidFill>
                  <a:srgbClr val="0070C0"/>
                </a:solidFill>
              </a:rPr>
              <a:t>N=267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5EBC7-8E9B-9A21-848F-A4A27D03DB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67257" y="2814853"/>
            <a:ext cx="6046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0">
                <a:solidFill>
                  <a:srgbClr val="808285"/>
                </a:solidFill>
              </a:rPr>
              <a:t>N=133</a:t>
            </a:r>
          </a:p>
        </p:txBody>
      </p:sp>
    </p:spTree>
    <p:extLst>
      <p:ext uri="{BB962C8B-B14F-4D97-AF65-F5344CB8AC3E}">
        <p14:creationId xmlns:p14="http://schemas.microsoft.com/office/powerpoint/2010/main" val="69012171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i="0" kern="0"/>
              <a:t>Trial Leadership &amp; Oversight </a:t>
            </a:r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0FFB87D1-65BE-81EA-54F2-D128ABA37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E31081-766B-925E-869F-587E5F5F73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7721" y="2564937"/>
            <a:ext cx="21990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Rebecca Hahn, MD</a:t>
            </a:r>
          </a:p>
          <a:p>
            <a:pPr algn="ctr" defTabSz="68580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Susheel Kodali, MD</a:t>
            </a:r>
          </a:p>
          <a:p>
            <a:pPr algn="ctr" defTabSz="68580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Vinod Thourani, MD</a:t>
            </a:r>
          </a:p>
          <a:p>
            <a:pPr algn="ctr" defTabSz="685800"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Philipp Lurz, MD, PhD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061D5-F706-710E-11C4-DDEF7E089E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03749" y="1274880"/>
            <a:ext cx="2199076" cy="47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Martin Leon, MD</a:t>
            </a:r>
          </a:p>
          <a:p>
            <a:pPr algn="ctr" defTabSz="685800" fontAlgn="auto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200" i="0">
                <a:solidFill>
                  <a:schemeClr val="bg1"/>
                </a:solidFill>
                <a:latin typeface="Arial"/>
                <a:ea typeface="+mn-ea"/>
                <a:cs typeface="+mn-cs"/>
              </a:rPr>
              <a:t>Michael Mack, MD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7D3D7-899E-FBF3-0886-53903C36BC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7722" y="2106887"/>
            <a:ext cx="2199076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1pPr>
          </a:lstStyle>
          <a:p>
            <a:pPr defTabSz="685800">
              <a:defRPr/>
            </a:pPr>
            <a:r>
              <a:rPr lang="en-US" sz="1000">
                <a:solidFill>
                  <a:schemeClr val="tx1"/>
                </a:solidFill>
                <a:ea typeface="+mn-ea"/>
                <a:cs typeface="+mn-cs"/>
              </a:rPr>
              <a:t>GLOBAL PRINCIPAL INVESTIGATORS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B9C9A-1631-0EF5-2CD7-F5AED634B9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692" y="765771"/>
            <a:ext cx="2191133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TRICUSPID PROGRAM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C7C5D-8543-1708-C023-441CB41BFF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72135" y="757730"/>
            <a:ext cx="6112568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defRPr>
            </a:lvl1pPr>
          </a:lstStyle>
          <a:p>
            <a:pPr defTabSz="685800">
              <a:defRPr/>
            </a:pPr>
            <a:r>
              <a:rPr lang="en-US" sz="1000">
                <a:solidFill>
                  <a:schemeClr val="tx1"/>
                </a:solidFill>
                <a:ea typeface="+mn-ea"/>
                <a:cs typeface="+mn-cs"/>
              </a:rPr>
              <a:t>TRIAL OVERSIGHT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8DCBC14F-3B2F-72B1-9845-BBFB2FE1CB9C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897080991"/>
              </p:ext>
            </p:extLst>
          </p:nvPr>
        </p:nvGraphicFramePr>
        <p:xfrm>
          <a:off x="2872135" y="965826"/>
          <a:ext cx="6166795" cy="36261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6112">
                  <a:extLst>
                    <a:ext uri="{9D8B030D-6E8A-4147-A177-3AD203B41FA5}">
                      <a16:colId xmlns:a16="http://schemas.microsoft.com/office/drawing/2014/main" val="2001707036"/>
                    </a:ext>
                  </a:extLst>
                </a:gridCol>
                <a:gridCol w="312241">
                  <a:extLst>
                    <a:ext uri="{9D8B030D-6E8A-4147-A177-3AD203B41FA5}">
                      <a16:colId xmlns:a16="http://schemas.microsoft.com/office/drawing/2014/main" val="4167668510"/>
                    </a:ext>
                  </a:extLst>
                </a:gridCol>
                <a:gridCol w="350113">
                  <a:extLst>
                    <a:ext uri="{9D8B030D-6E8A-4147-A177-3AD203B41FA5}">
                      <a16:colId xmlns:a16="http://schemas.microsoft.com/office/drawing/2014/main" val="2141680718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501129393"/>
                    </a:ext>
                  </a:extLst>
                </a:gridCol>
                <a:gridCol w="627767">
                  <a:extLst>
                    <a:ext uri="{9D8B030D-6E8A-4147-A177-3AD203B41FA5}">
                      <a16:colId xmlns:a16="http://schemas.microsoft.com/office/drawing/2014/main" val="4020879424"/>
                    </a:ext>
                  </a:extLst>
                </a:gridCol>
                <a:gridCol w="228063">
                  <a:extLst>
                    <a:ext uri="{9D8B030D-6E8A-4147-A177-3AD203B41FA5}">
                      <a16:colId xmlns:a16="http://schemas.microsoft.com/office/drawing/2014/main" val="1770439709"/>
                    </a:ext>
                  </a:extLst>
                </a:gridCol>
                <a:gridCol w="433708">
                  <a:extLst>
                    <a:ext uri="{9D8B030D-6E8A-4147-A177-3AD203B41FA5}">
                      <a16:colId xmlns:a16="http://schemas.microsoft.com/office/drawing/2014/main" val="858972029"/>
                    </a:ext>
                  </a:extLst>
                </a:gridCol>
                <a:gridCol w="819455">
                  <a:extLst>
                    <a:ext uri="{9D8B030D-6E8A-4147-A177-3AD203B41FA5}">
                      <a16:colId xmlns:a16="http://schemas.microsoft.com/office/drawing/2014/main" val="662028914"/>
                    </a:ext>
                  </a:extLst>
                </a:gridCol>
                <a:gridCol w="370437">
                  <a:extLst>
                    <a:ext uri="{9D8B030D-6E8A-4147-A177-3AD203B41FA5}">
                      <a16:colId xmlns:a16="http://schemas.microsoft.com/office/drawing/2014/main" val="678600961"/>
                    </a:ext>
                  </a:extLst>
                </a:gridCol>
                <a:gridCol w="1207914">
                  <a:extLst>
                    <a:ext uri="{9D8B030D-6E8A-4147-A177-3AD203B41FA5}">
                      <a16:colId xmlns:a16="http://schemas.microsoft.com/office/drawing/2014/main" val="1742559246"/>
                    </a:ext>
                  </a:extLst>
                </a:gridCol>
              </a:tblGrid>
              <a:tr h="204097">
                <a:tc gridSpan="10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 kern="0">
                          <a:solidFill>
                            <a:srgbClr val="0070C0"/>
                          </a:solidFill>
                          <a:latin typeface="+mn-lt"/>
                          <a:ea typeface="ＭＳ Ｐゴシック" pitchFamily="64" charset="-128"/>
                          <a:cs typeface="Arial" panose="020B0604020202020204" pitchFamily="34" charset="0"/>
                        </a:rPr>
                        <a:t>Steering Committee</a:t>
                      </a:r>
                      <a:endParaRPr lang="en-US" sz="80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>
                        <a:solidFill>
                          <a:srgbClr val="5C8AE7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652384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Teresa De Marco,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Jörg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 Hausleiter, MD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n-US" sz="300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 Reisman, MD</a:t>
                      </a: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3874823"/>
                  </a:ext>
                </a:extLst>
              </a:tr>
              <a:tr h="155448">
                <a:tc gridSpan="2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Tom Smith,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Ralph Stephan von Bardeleben, MD, PhD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Firas Zahr, MD</a:t>
                      </a: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711212"/>
                  </a:ext>
                </a:extLst>
              </a:tr>
              <a:tr h="204097">
                <a:tc gridSpan="10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 kern="0">
                          <a:solidFill>
                            <a:srgbClr val="0070C0"/>
                          </a:solidFill>
                          <a:latin typeface="+mn-lt"/>
                          <a:ea typeface="ＭＳ Ｐゴシック" pitchFamily="64" charset="-128"/>
                          <a:cs typeface="Arial" panose="020B0604020202020204" pitchFamily="34" charset="0"/>
                        </a:rPr>
                        <a:t>Echocardiographic Core Laboratory</a:t>
                      </a:r>
                      <a:r>
                        <a:rPr lang="en-US" sz="800" b="0" i="1" u="none" strike="noStrike" kern="120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Baylor Scott &amp; White, Plano, TX, USA 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8918289"/>
                  </a:ext>
                </a:extLst>
              </a:tr>
              <a:tr h="155256"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Paul Grayburn, MD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 Sannino, MD, PhD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9635596"/>
                  </a:ext>
                </a:extLst>
              </a:tr>
              <a:tr h="204097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 kern="0">
                          <a:solidFill>
                            <a:srgbClr val="0070C0"/>
                          </a:solidFill>
                          <a:latin typeface="+mn-lt"/>
                          <a:ea typeface="ＭＳ Ｐゴシック" pitchFamily="64" charset="-128"/>
                          <a:cs typeface="Arial" panose="020B0604020202020204" pitchFamily="34" charset="0"/>
                        </a:rPr>
                        <a:t>Clinical Events Committee (CEC)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0" kern="0">
                        <a:solidFill>
                          <a:srgbClr val="5C8AE7"/>
                        </a:solidFill>
                        <a:latin typeface="+mn-lt"/>
                        <a:ea typeface="ＭＳ Ｐゴシック" pitchFamily="6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0" kern="0">
                        <a:solidFill>
                          <a:srgbClr val="5C8AE7"/>
                        </a:solidFill>
                        <a:latin typeface="+mn-lt"/>
                        <a:ea typeface="ＭＳ Ｐゴシック" pitchFamily="6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0" kern="0">
                        <a:solidFill>
                          <a:srgbClr val="5C8AE7"/>
                        </a:solidFill>
                        <a:latin typeface="+mn-lt"/>
                        <a:ea typeface="ＭＳ Ｐゴシック" pitchFamily="6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9190515"/>
                  </a:ext>
                </a:extLst>
              </a:tr>
              <a:tr h="155256"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Carey D. Kimmelstiel,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Interventional Cardiologist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Gregory Smaroff,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Cardiothoracic Surgeon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4185442"/>
                  </a:ext>
                </a:extLst>
              </a:tr>
              <a:tr h="155256"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Pablo A. Quintero Pinzon,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, Cardiologist, Heart Failure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David E. Thaler, MD, PhD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, Neurologist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735325"/>
                  </a:ext>
                </a:extLst>
              </a:tr>
              <a:tr h="204097"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 kern="0">
                          <a:solidFill>
                            <a:srgbClr val="0070C0"/>
                          </a:solidFill>
                          <a:latin typeface="+mn-lt"/>
                          <a:ea typeface="ＭＳ Ｐゴシック" pitchFamily="64" charset="-128"/>
                          <a:cs typeface="Arial" panose="020B0604020202020204" pitchFamily="34" charset="0"/>
                        </a:rPr>
                        <a:t>Data Safety Monitoring Board (DSMB)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0" kern="0">
                        <a:solidFill>
                          <a:srgbClr val="5C8AE7"/>
                        </a:solidFill>
                        <a:latin typeface="+mn-lt"/>
                        <a:ea typeface="ＭＳ Ｐゴシック" pitchFamily="6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0" kern="0">
                        <a:solidFill>
                          <a:srgbClr val="5C8AE7"/>
                        </a:solidFill>
                        <a:latin typeface="+mn-lt"/>
                        <a:ea typeface="ＭＳ Ｐゴシック" pitchFamily="6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0" kern="0">
                        <a:solidFill>
                          <a:srgbClr val="5C8AE7"/>
                        </a:solidFill>
                        <a:latin typeface="+mn-lt"/>
                        <a:ea typeface="ＭＳ Ｐゴシック" pitchFamily="64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6219826"/>
                  </a:ext>
                </a:extLst>
              </a:tr>
              <a:tr h="155256"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Eugene A. Grossi,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, Cardiothoracic Surgery 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John Lopez,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, Interventional Cardiology </a:t>
                      </a: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091992"/>
                  </a:ext>
                </a:extLst>
              </a:tr>
              <a:tr h="155256"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Michael M. Givertz,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</a:rPr>
                        <a:t>, Cardiology / Heart Failure </a:t>
                      </a: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Frederick S. K. Ling, MD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Interventional Cardiology / Cardiovascular Disease</a:t>
                      </a: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6209328"/>
                  </a:ext>
                </a:extLst>
              </a:tr>
              <a:tr h="155256">
                <a:tc gridSpan="5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Orav, PhD</a:t>
                      </a:r>
                      <a:r>
                        <a:rPr lang="en-US" sz="800" b="0" i="1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Biostatistics</a:t>
                      </a: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 vMerge="1">
                  <a:txBody>
                    <a:bodyPr/>
                    <a:lstStyle/>
                    <a:p>
                      <a:pPr marL="0" indent="-73152">
                        <a:buFont typeface="Arial" panose="020B0604020202020204" pitchFamily="34" charset="0"/>
                        <a:buChar char="•"/>
                      </a:pPr>
                      <a:endParaRPr lang="en-US" sz="800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57415"/>
                  </a:ext>
                </a:extLst>
              </a:tr>
              <a:tr h="204097">
                <a:tc gridSpan="10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1" i="0" kern="0">
                          <a:solidFill>
                            <a:srgbClr val="0070C0"/>
                          </a:solidFill>
                          <a:latin typeface="+mn-lt"/>
                          <a:ea typeface="ＭＳ Ｐゴシック" pitchFamily="64" charset="-128"/>
                          <a:cs typeface="Arial" panose="020B0604020202020204" pitchFamily="34" charset="0"/>
                        </a:rPr>
                        <a:t>Central Screening Committee (CSC)</a:t>
                      </a:r>
                      <a:endParaRPr lang="en-US" sz="800" b="1" i="1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1" i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9587726"/>
                  </a:ext>
                </a:extLst>
              </a:tr>
              <a:tr h="15544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0" i="1">
                          <a:solidFill>
                            <a:srgbClr val="0070C0"/>
                          </a:solidFill>
                        </a:rPr>
                        <a:t>Cardiac Surgery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sz="800" b="0" i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Heart Failure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C8AE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Echocardiography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kumimoji="0" lang="en-US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C8AE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Echocardiography</a:t>
                      </a:r>
                      <a:endParaRPr lang="en-US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Echocardiography</a:t>
                      </a:r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3569771"/>
                  </a:ext>
                </a:extLst>
              </a:tr>
              <a:tr h="155448"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S. Chris Malaisrie,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Aasim Afzal, MD</a:t>
                      </a:r>
                    </a:p>
                  </a:txBody>
                  <a:tcPr marL="0" marR="0" marT="0" marB="0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Paul Grayburn, MD</a:t>
                      </a:r>
                      <a:endParaRPr lang="en-US" sz="800" b="1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Paul Grayburn, MD</a:t>
                      </a:r>
                      <a:endParaRPr lang="en-US" sz="800" b="1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Paul Grayburn, MD</a:t>
                      </a:r>
                      <a:endParaRPr lang="en-US" sz="800" b="1" i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14542"/>
                  </a:ext>
                </a:extLst>
              </a:tr>
              <a:tr h="155448"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Robert L. Smith,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Shirin Jimenez, MD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i="0">
                          <a:solidFill>
                            <a:schemeClr val="bg1"/>
                          </a:solidFill>
                          <a:latin typeface="+mn-lt"/>
                        </a:rPr>
                        <a:t>Anna Sannino, MD, PhD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i="0">
                          <a:solidFill>
                            <a:schemeClr val="bg1"/>
                          </a:solidFill>
                          <a:latin typeface="+mn-lt"/>
                        </a:rPr>
                        <a:t>Anna Sannino, MD, PhD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i="0">
                          <a:solidFill>
                            <a:schemeClr val="bg1"/>
                          </a:solidFill>
                          <a:latin typeface="+mn-lt"/>
                        </a:rPr>
                        <a:t>Anna Sannino, MD, PhD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737588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Howard K. Song, MD, PhD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Johannes Steiner, MD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Thomas Smith,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Thomas Smith,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Thomas Smith,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7727424"/>
                  </a:ext>
                </a:extLst>
              </a:tr>
              <a:tr h="155448">
                <a:tc gridSpan="7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800" b="0" i="1">
                          <a:solidFill>
                            <a:srgbClr val="0070C0"/>
                          </a:solidFill>
                        </a:rPr>
                        <a:t>Interventional Cardiology</a:t>
                      </a:r>
                      <a:endParaRPr lang="en-US" sz="800" b="0" i="1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>
                        <a:solidFill>
                          <a:srgbClr val="5C8AE7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800" b="0" i="1">
                        <a:solidFill>
                          <a:srgbClr val="5C8AE7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4246609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Colin Barker,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Marvin Eng, MD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Neil Fam,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Raj Makkar,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 Reisman,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Rahul Sharma, MD</a:t>
                      </a:r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58738" indent="-58738">
                        <a:buFont typeface="Arial" panose="020B0604020202020204" pitchFamily="34" charset="0"/>
                        <a:buChar char="•"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Rahul Sharma,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58738" marR="0" lvl="0" indent="-539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Ralph Stephan von Bardeleben, MD, PhD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813710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Charles Davidson,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Neil Fam,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 Reisman, MD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Andrew Rassi,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Volker Rudolph,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Brian Whisenant, MD</a:t>
                      </a:r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58738" indent="-53975">
                        <a:buFont typeface="Arial" panose="020B0604020202020204" pitchFamily="34" charset="0"/>
                        <a:buChar char="•"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Brian Whisenant,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368525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Mackram Eleid,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-730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Jörg</a:t>
                      </a: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 Hausleiter, MD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58738" marR="0" lvl="0" indent="-5873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Volker Rudolph, MD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58738" indent="-53975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Mark Reisman,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Pradeep Yadav,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Pradeep Yadav, MD</a:t>
                      </a:r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52388" indent="-52388">
                        <a:buFont typeface="Arial" panose="020B0604020202020204" pitchFamily="34" charset="0"/>
                        <a:buChar char="•"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Pradeep Yadav, MD</a:t>
                      </a:r>
                      <a:endParaRPr lang="en-US" sz="8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Ralph Stephan von Bardeleben, MD, PhD</a:t>
                      </a:r>
                      <a:endParaRPr lang="en-US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9731544"/>
                  </a:ext>
                </a:extLst>
              </a:tr>
              <a:tr h="138684">
                <a:tc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</a:rPr>
                        <a:t>Sammy Elmariah, MD</a:t>
                      </a:r>
                      <a:endParaRPr lang="en-US" sz="800" b="1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58738" indent="-58738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D. Scott Lim,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bg1"/>
                          </a:solidFill>
                          <a:latin typeface="+mn-lt"/>
                        </a:rPr>
                        <a:t>Rahul Sharma, MD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58738" indent="-58738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Volker Rudolph, MD</a:t>
                      </a:r>
                      <a:endParaRPr lang="en-US" sz="80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-73152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Firas Zahr, MD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Firas Zahr, MD</a:t>
                      </a:r>
                      <a:endParaRPr lang="en-US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53975" indent="-53975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Firas </a:t>
                      </a:r>
                      <a:r>
                        <a:rPr lang="en-US" sz="800" b="1" kern="120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Zahr</a:t>
                      </a:r>
                      <a:r>
                        <a:rPr lang="en-US" sz="8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MD</a:t>
                      </a:r>
                      <a:endParaRPr lang="en-US" sz="80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480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97201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>
                <a:solidFill>
                  <a:schemeClr val="bg1"/>
                </a:solidFill>
              </a:rPr>
              <a:t>45 Enrolling Sites</a:t>
            </a:r>
            <a:endParaRPr lang="en-US" sz="2400"/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D0E67E2A-4DF2-CCAB-6D94-EA2F2D6F7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100620F-C061-1D87-952C-A5FA93148F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78521" y="3288704"/>
            <a:ext cx="1849596" cy="1338438"/>
            <a:chOff x="4164348" y="4313974"/>
            <a:chExt cx="2466133" cy="17845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0807A5-00BE-638C-5EF0-0EEB90FF10F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164348" y="4313974"/>
              <a:ext cx="2466133" cy="1784584"/>
              <a:chOff x="4164348" y="4313974"/>
              <a:chExt cx="2466133" cy="1784584"/>
            </a:xfrm>
          </p:grpSpPr>
          <p:sp>
            <p:nvSpPr>
              <p:cNvPr id="11" name="Freeform 2">
                <a:extLst>
                  <a:ext uri="{FF2B5EF4-FFF2-40B4-BE49-F238E27FC236}">
                    <a16:creationId xmlns:a16="http://schemas.microsoft.com/office/drawing/2014/main" id="{942B3C7F-EE5D-A1A9-472A-C82479517E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730076">
                <a:off x="4164348" y="5393165"/>
                <a:ext cx="641986" cy="536581"/>
              </a:xfrm>
              <a:custGeom>
                <a:avLst/>
                <a:gdLst>
                  <a:gd name="T0" fmla="*/ 2147483647 w 10000"/>
                  <a:gd name="T1" fmla="*/ 2147483647 h 10009"/>
                  <a:gd name="T2" fmla="*/ 2147483647 w 10000"/>
                  <a:gd name="T3" fmla="*/ 2147483647 h 10009"/>
                  <a:gd name="T4" fmla="*/ 2147483647 w 10000"/>
                  <a:gd name="T5" fmla="*/ 2147483647 h 10009"/>
                  <a:gd name="T6" fmla="*/ 2147483647 w 10000"/>
                  <a:gd name="T7" fmla="*/ 2147483647 h 10009"/>
                  <a:gd name="T8" fmla="*/ 2147483647 w 10000"/>
                  <a:gd name="T9" fmla="*/ 2147483647 h 10009"/>
                  <a:gd name="T10" fmla="*/ 2147483647 w 10000"/>
                  <a:gd name="T11" fmla="*/ 2147483647 h 10009"/>
                  <a:gd name="T12" fmla="*/ 2147483647 w 10000"/>
                  <a:gd name="T13" fmla="*/ 161364554 h 10009"/>
                  <a:gd name="T14" fmla="*/ 2147483647 w 10000"/>
                  <a:gd name="T15" fmla="*/ 2147483647 h 10009"/>
                  <a:gd name="T16" fmla="*/ 2147483647 w 10000"/>
                  <a:gd name="T17" fmla="*/ 161364554 h 10009"/>
                  <a:gd name="T18" fmla="*/ 2147483647 w 10000"/>
                  <a:gd name="T19" fmla="*/ 2147483647 h 10009"/>
                  <a:gd name="T20" fmla="*/ 0 w 10000"/>
                  <a:gd name="T21" fmla="*/ 2147483647 h 10009"/>
                  <a:gd name="T22" fmla="*/ 2147483647 w 10000"/>
                  <a:gd name="T23" fmla="*/ 2147483647 h 10009"/>
                  <a:gd name="T24" fmla="*/ 2147483647 w 10000"/>
                  <a:gd name="T25" fmla="*/ 2147483647 h 10009"/>
                  <a:gd name="T26" fmla="*/ 2147483647 w 10000"/>
                  <a:gd name="T27" fmla="*/ 2147483647 h 10009"/>
                  <a:gd name="T28" fmla="*/ 2147483647 w 10000"/>
                  <a:gd name="T29" fmla="*/ 2147483647 h 10009"/>
                  <a:gd name="T30" fmla="*/ 2147483647 w 10000"/>
                  <a:gd name="T31" fmla="*/ 2147483647 h 10009"/>
                  <a:gd name="T32" fmla="*/ 2147483647 w 10000"/>
                  <a:gd name="T33" fmla="*/ 2147483647 h 10009"/>
                  <a:gd name="T34" fmla="*/ 2147483647 w 10000"/>
                  <a:gd name="T35" fmla="*/ 2147483647 h 10009"/>
                  <a:gd name="T36" fmla="*/ 2147483647 w 10000"/>
                  <a:gd name="T37" fmla="*/ 2147483647 h 10009"/>
                  <a:gd name="T38" fmla="*/ 2147483647 w 10000"/>
                  <a:gd name="T39" fmla="*/ 2147483647 h 10009"/>
                  <a:gd name="T40" fmla="*/ 2147483647 w 10000"/>
                  <a:gd name="T41" fmla="*/ 2147483647 h 10009"/>
                  <a:gd name="T42" fmla="*/ 2147483647 w 10000"/>
                  <a:gd name="T43" fmla="*/ 2147483647 h 10009"/>
                  <a:gd name="T44" fmla="*/ 2147483647 w 10000"/>
                  <a:gd name="T45" fmla="*/ 2147483647 h 10009"/>
                  <a:gd name="T46" fmla="*/ 2147483647 w 10000"/>
                  <a:gd name="T47" fmla="*/ 2147483647 h 10009"/>
                  <a:gd name="T48" fmla="*/ 2147483647 w 10000"/>
                  <a:gd name="T49" fmla="*/ 2147483647 h 10009"/>
                  <a:gd name="T50" fmla="*/ 2147483647 w 10000"/>
                  <a:gd name="T51" fmla="*/ 2147483647 h 10009"/>
                  <a:gd name="T52" fmla="*/ 2147483647 w 10000"/>
                  <a:gd name="T53" fmla="*/ 2147483647 h 10009"/>
                  <a:gd name="T54" fmla="*/ 2147483647 w 10000"/>
                  <a:gd name="T55" fmla="*/ 2147483647 h 10009"/>
                  <a:gd name="T56" fmla="*/ 2147483647 w 10000"/>
                  <a:gd name="T57" fmla="*/ 2147483647 h 10009"/>
                  <a:gd name="T58" fmla="*/ 2147483647 w 10000"/>
                  <a:gd name="T59" fmla="*/ 2147483647 h 10009"/>
                  <a:gd name="T60" fmla="*/ 2147483647 w 10000"/>
                  <a:gd name="T61" fmla="*/ 2147483647 h 10009"/>
                  <a:gd name="T62" fmla="*/ 2147483647 w 10000"/>
                  <a:gd name="T63" fmla="*/ 2147483647 h 10009"/>
                  <a:gd name="T64" fmla="*/ 2147483647 w 10000"/>
                  <a:gd name="T65" fmla="*/ 2147483647 h 10009"/>
                  <a:gd name="T66" fmla="*/ 2147483647 w 10000"/>
                  <a:gd name="T67" fmla="*/ 2147483647 h 10009"/>
                  <a:gd name="T68" fmla="*/ 2147483647 w 10000"/>
                  <a:gd name="T69" fmla="*/ 2147483647 h 10009"/>
                  <a:gd name="T70" fmla="*/ 2147483647 w 10000"/>
                  <a:gd name="T71" fmla="*/ 2147483647 h 10009"/>
                  <a:gd name="T72" fmla="*/ 2147483647 w 10000"/>
                  <a:gd name="T73" fmla="*/ 2147483647 h 10009"/>
                  <a:gd name="T74" fmla="*/ 2147483647 w 10000"/>
                  <a:gd name="T75" fmla="*/ 2147483647 h 10009"/>
                  <a:gd name="T76" fmla="*/ 2147483647 w 10000"/>
                  <a:gd name="T77" fmla="*/ 2147483647 h 10009"/>
                  <a:gd name="T78" fmla="*/ 2147483647 w 10000"/>
                  <a:gd name="T79" fmla="*/ 2147483647 h 10009"/>
                  <a:gd name="T80" fmla="*/ 2147483647 w 10000"/>
                  <a:gd name="T81" fmla="*/ 2147483647 h 100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000" h="10009">
                    <a:moveTo>
                      <a:pt x="9121" y="1479"/>
                    </a:moveTo>
                    <a:cubicBezTo>
                      <a:pt x="8949" y="1545"/>
                      <a:pt x="8960" y="1470"/>
                      <a:pt x="8734" y="1437"/>
                    </a:cubicBezTo>
                    <a:cubicBezTo>
                      <a:pt x="8508" y="1404"/>
                      <a:pt x="8010" y="1295"/>
                      <a:pt x="7765" y="1279"/>
                    </a:cubicBezTo>
                    <a:cubicBezTo>
                      <a:pt x="7520" y="1263"/>
                      <a:pt x="7390" y="1332"/>
                      <a:pt x="7261" y="1342"/>
                    </a:cubicBezTo>
                    <a:cubicBezTo>
                      <a:pt x="7132" y="1353"/>
                      <a:pt x="7098" y="1443"/>
                      <a:pt x="6991" y="1342"/>
                    </a:cubicBezTo>
                    <a:cubicBezTo>
                      <a:pt x="6884" y="1241"/>
                      <a:pt x="6742" y="937"/>
                      <a:pt x="6618" y="734"/>
                    </a:cubicBezTo>
                    <a:cubicBezTo>
                      <a:pt x="5577" y="492"/>
                      <a:pt x="4284" y="74"/>
                      <a:pt x="3495" y="9"/>
                    </a:cubicBezTo>
                    <a:cubicBezTo>
                      <a:pt x="2706" y="-56"/>
                      <a:pt x="2420" y="231"/>
                      <a:pt x="1882" y="342"/>
                    </a:cubicBezTo>
                    <a:lnTo>
                      <a:pt x="1345" y="9"/>
                    </a:lnTo>
                    <a:lnTo>
                      <a:pt x="806" y="342"/>
                    </a:lnTo>
                    <a:cubicBezTo>
                      <a:pt x="806" y="342"/>
                      <a:pt x="268" y="1009"/>
                      <a:pt x="0" y="1009"/>
                    </a:cubicBezTo>
                    <a:lnTo>
                      <a:pt x="538" y="2676"/>
                    </a:lnTo>
                    <a:lnTo>
                      <a:pt x="1076" y="2009"/>
                    </a:lnTo>
                    <a:lnTo>
                      <a:pt x="2151" y="2342"/>
                    </a:lnTo>
                    <a:lnTo>
                      <a:pt x="2421" y="2676"/>
                    </a:lnTo>
                    <a:lnTo>
                      <a:pt x="2688" y="3009"/>
                    </a:lnTo>
                    <a:cubicBezTo>
                      <a:pt x="2600" y="3342"/>
                      <a:pt x="2510" y="3676"/>
                      <a:pt x="2421" y="4009"/>
                    </a:cubicBezTo>
                    <a:cubicBezTo>
                      <a:pt x="2330" y="4565"/>
                      <a:pt x="2241" y="5120"/>
                      <a:pt x="2151" y="5676"/>
                    </a:cubicBezTo>
                    <a:cubicBezTo>
                      <a:pt x="2062" y="6009"/>
                      <a:pt x="1971" y="6343"/>
                      <a:pt x="1882" y="6676"/>
                    </a:cubicBezTo>
                    <a:lnTo>
                      <a:pt x="1882" y="7342"/>
                    </a:lnTo>
                    <a:cubicBezTo>
                      <a:pt x="1882" y="7482"/>
                      <a:pt x="1889" y="7241"/>
                      <a:pt x="1884" y="7517"/>
                    </a:cubicBezTo>
                    <a:cubicBezTo>
                      <a:pt x="1879" y="7793"/>
                      <a:pt x="1882" y="7594"/>
                      <a:pt x="1882" y="7676"/>
                    </a:cubicBezTo>
                    <a:lnTo>
                      <a:pt x="1882" y="8009"/>
                    </a:lnTo>
                    <a:cubicBezTo>
                      <a:pt x="1792" y="8342"/>
                      <a:pt x="1703" y="8676"/>
                      <a:pt x="1613" y="9009"/>
                    </a:cubicBezTo>
                    <a:lnTo>
                      <a:pt x="2151" y="9009"/>
                    </a:lnTo>
                    <a:lnTo>
                      <a:pt x="3227" y="10009"/>
                    </a:lnTo>
                    <a:lnTo>
                      <a:pt x="4840" y="9342"/>
                    </a:lnTo>
                    <a:lnTo>
                      <a:pt x="6453" y="9009"/>
                    </a:lnTo>
                    <a:lnTo>
                      <a:pt x="7261" y="7676"/>
                    </a:lnTo>
                    <a:lnTo>
                      <a:pt x="8067" y="6342"/>
                    </a:lnTo>
                    <a:cubicBezTo>
                      <a:pt x="8067" y="6120"/>
                      <a:pt x="7941" y="6082"/>
                      <a:pt x="8067" y="5676"/>
                    </a:cubicBezTo>
                    <a:cubicBezTo>
                      <a:pt x="8193" y="5270"/>
                      <a:pt x="8503" y="4112"/>
                      <a:pt x="8822" y="3908"/>
                    </a:cubicBezTo>
                    <a:cubicBezTo>
                      <a:pt x="9185" y="3676"/>
                      <a:pt x="9126" y="3756"/>
                      <a:pt x="9189" y="3701"/>
                    </a:cubicBezTo>
                    <a:cubicBezTo>
                      <a:pt x="9252" y="3646"/>
                      <a:pt x="9284" y="3569"/>
                      <a:pt x="9318" y="3593"/>
                    </a:cubicBezTo>
                    <a:cubicBezTo>
                      <a:pt x="9388" y="3534"/>
                      <a:pt x="9296" y="3577"/>
                      <a:pt x="9415" y="3493"/>
                    </a:cubicBezTo>
                    <a:cubicBezTo>
                      <a:pt x="9534" y="3409"/>
                      <a:pt x="9908" y="3137"/>
                      <a:pt x="9969" y="2847"/>
                    </a:cubicBezTo>
                    <a:cubicBezTo>
                      <a:pt x="10030" y="2557"/>
                      <a:pt x="10018" y="1949"/>
                      <a:pt x="9783" y="1752"/>
                    </a:cubicBezTo>
                    <a:cubicBezTo>
                      <a:pt x="9774" y="1701"/>
                      <a:pt x="9763" y="1649"/>
                      <a:pt x="9754" y="1598"/>
                    </a:cubicBezTo>
                    <a:cubicBezTo>
                      <a:pt x="9738" y="1593"/>
                      <a:pt x="9576" y="1599"/>
                      <a:pt x="9561" y="1594"/>
                    </a:cubicBezTo>
                    <a:lnTo>
                      <a:pt x="9121" y="147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1A7BEF6F-ACB8-7D0E-CEAB-37798DDB4EF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926903">
                <a:off x="4181316" y="5429340"/>
                <a:ext cx="161202" cy="376811"/>
              </a:xfrm>
              <a:custGeom>
                <a:avLst/>
                <a:gdLst>
                  <a:gd name="T0" fmla="*/ 426029799 w 10000"/>
                  <a:gd name="T1" fmla="*/ 2147483647 h 10437"/>
                  <a:gd name="T2" fmla="*/ 426029799 w 10000"/>
                  <a:gd name="T3" fmla="*/ 2147483647 h 10437"/>
                  <a:gd name="T4" fmla="*/ 441127138 w 10000"/>
                  <a:gd name="T5" fmla="*/ 2147483647 h 10437"/>
                  <a:gd name="T6" fmla="*/ 486896829 w 10000"/>
                  <a:gd name="T7" fmla="*/ 2147483647 h 10437"/>
                  <a:gd name="T8" fmla="*/ 486896829 w 10000"/>
                  <a:gd name="T9" fmla="*/ 2147483647 h 10437"/>
                  <a:gd name="T10" fmla="*/ 505393367 w 10000"/>
                  <a:gd name="T11" fmla="*/ 2147483647 h 10437"/>
                  <a:gd name="T12" fmla="*/ 547757218 w 10000"/>
                  <a:gd name="T13" fmla="*/ 2147483647 h 10437"/>
                  <a:gd name="T14" fmla="*/ 556948788 w 10000"/>
                  <a:gd name="T15" fmla="*/ 2147483647 h 10437"/>
                  <a:gd name="T16" fmla="*/ 608617535 w 10000"/>
                  <a:gd name="T17" fmla="*/ 2147483647 h 10437"/>
                  <a:gd name="T18" fmla="*/ 547757218 w 10000"/>
                  <a:gd name="T19" fmla="*/ 2147483647 h 10437"/>
                  <a:gd name="T20" fmla="*/ 486896829 w 10000"/>
                  <a:gd name="T21" fmla="*/ 1175804211 h 10437"/>
                  <a:gd name="T22" fmla="*/ 304309174 w 10000"/>
                  <a:gd name="T23" fmla="*/ 0 h 10437"/>
                  <a:gd name="T24" fmla="*/ 182587736 w 10000"/>
                  <a:gd name="T25" fmla="*/ 1175804211 h 10437"/>
                  <a:gd name="T26" fmla="*/ 121720705 w 10000"/>
                  <a:gd name="T27" fmla="*/ 2147483647 h 10437"/>
                  <a:gd name="T28" fmla="*/ 75167108 w 10000"/>
                  <a:gd name="T29" fmla="*/ 2147483647 h 10437"/>
                  <a:gd name="T30" fmla="*/ 121720705 w 10000"/>
                  <a:gd name="T31" fmla="*/ 2147483647 h 10437"/>
                  <a:gd name="T32" fmla="*/ 121720705 w 10000"/>
                  <a:gd name="T33" fmla="*/ 2147483647 h 10437"/>
                  <a:gd name="T34" fmla="*/ 13937767 w 10000"/>
                  <a:gd name="T35" fmla="*/ 2147483647 h 10437"/>
                  <a:gd name="T36" fmla="*/ 0 w 10000"/>
                  <a:gd name="T37" fmla="*/ 2147483647 h 10437"/>
                  <a:gd name="T38" fmla="*/ 39560971 w 10000"/>
                  <a:gd name="T39" fmla="*/ 2147483647 h 10437"/>
                  <a:gd name="T40" fmla="*/ 121720705 w 10000"/>
                  <a:gd name="T41" fmla="*/ 2147483647 h 10437"/>
                  <a:gd name="T42" fmla="*/ 68959129 w 10000"/>
                  <a:gd name="T43" fmla="*/ 2147483647 h 10437"/>
                  <a:gd name="T44" fmla="*/ 394566826 w 10000"/>
                  <a:gd name="T45" fmla="*/ 2147483647 h 10437"/>
                  <a:gd name="T46" fmla="*/ 436863210 w 10000"/>
                  <a:gd name="T47" fmla="*/ 2147483647 h 10437"/>
                  <a:gd name="T48" fmla="*/ 426029799 w 10000"/>
                  <a:gd name="T49" fmla="*/ 2147483647 h 10437"/>
                  <a:gd name="T50" fmla="*/ 426029799 w 10000"/>
                  <a:gd name="T51" fmla="*/ 2147483647 h 104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000" h="10437">
                    <a:moveTo>
                      <a:pt x="7000" y="8110"/>
                    </a:moveTo>
                    <a:lnTo>
                      <a:pt x="7000" y="7638"/>
                    </a:lnTo>
                    <a:cubicBezTo>
                      <a:pt x="7083" y="7334"/>
                      <a:pt x="7165" y="7030"/>
                      <a:pt x="7248" y="6726"/>
                    </a:cubicBezTo>
                    <a:lnTo>
                      <a:pt x="8000" y="5748"/>
                    </a:lnTo>
                    <a:lnTo>
                      <a:pt x="8000" y="5276"/>
                    </a:lnTo>
                    <a:cubicBezTo>
                      <a:pt x="8101" y="4899"/>
                      <a:pt x="8203" y="4522"/>
                      <a:pt x="8304" y="4145"/>
                    </a:cubicBezTo>
                    <a:lnTo>
                      <a:pt x="9000" y="3386"/>
                    </a:lnTo>
                    <a:cubicBezTo>
                      <a:pt x="9050" y="3079"/>
                      <a:pt x="9101" y="2772"/>
                      <a:pt x="9151" y="2465"/>
                    </a:cubicBezTo>
                    <a:lnTo>
                      <a:pt x="10000" y="1496"/>
                    </a:lnTo>
                    <a:lnTo>
                      <a:pt x="9000" y="1024"/>
                    </a:lnTo>
                    <a:lnTo>
                      <a:pt x="8000" y="472"/>
                    </a:lnTo>
                    <a:lnTo>
                      <a:pt x="5000" y="0"/>
                    </a:lnTo>
                    <a:lnTo>
                      <a:pt x="3000" y="472"/>
                    </a:lnTo>
                    <a:lnTo>
                      <a:pt x="2000" y="1024"/>
                    </a:lnTo>
                    <a:lnTo>
                      <a:pt x="1235" y="1429"/>
                    </a:lnTo>
                    <a:lnTo>
                      <a:pt x="2000" y="2913"/>
                    </a:lnTo>
                    <a:lnTo>
                      <a:pt x="2000" y="4803"/>
                    </a:lnTo>
                    <a:lnTo>
                      <a:pt x="229" y="6206"/>
                    </a:lnTo>
                    <a:cubicBezTo>
                      <a:pt x="153" y="6526"/>
                      <a:pt x="76" y="6845"/>
                      <a:pt x="0" y="7165"/>
                    </a:cubicBezTo>
                    <a:lnTo>
                      <a:pt x="650" y="7719"/>
                    </a:lnTo>
                    <a:lnTo>
                      <a:pt x="2000" y="7638"/>
                    </a:lnTo>
                    <a:lnTo>
                      <a:pt x="1133" y="10397"/>
                    </a:lnTo>
                    <a:lnTo>
                      <a:pt x="6483" y="10437"/>
                    </a:lnTo>
                    <a:cubicBezTo>
                      <a:pt x="6656" y="10000"/>
                      <a:pt x="7005" y="9867"/>
                      <a:pt x="7178" y="9430"/>
                    </a:cubicBezTo>
                    <a:cubicBezTo>
                      <a:pt x="7119" y="9305"/>
                      <a:pt x="7059" y="9180"/>
                      <a:pt x="7000" y="9055"/>
                    </a:cubicBezTo>
                    <a:lnTo>
                      <a:pt x="7000" y="811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1D1A346E-2BAA-D788-5C27-4C9A4385EA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25914" y="5191193"/>
                <a:ext cx="339376" cy="159771"/>
              </a:xfrm>
              <a:custGeom>
                <a:avLst/>
                <a:gdLst>
                  <a:gd name="T0" fmla="*/ 2147483647 w 10000"/>
                  <a:gd name="T1" fmla="*/ 230353942 h 10000"/>
                  <a:gd name="T2" fmla="*/ 2147483647 w 10000"/>
                  <a:gd name="T3" fmla="*/ 153542679 h 10000"/>
                  <a:gd name="T4" fmla="*/ 2147483647 w 10000"/>
                  <a:gd name="T5" fmla="*/ 153542679 h 10000"/>
                  <a:gd name="T6" fmla="*/ 2147483647 w 10000"/>
                  <a:gd name="T7" fmla="*/ 76771339 h 10000"/>
                  <a:gd name="T8" fmla="*/ 2147483647 w 10000"/>
                  <a:gd name="T9" fmla="*/ 38383015 h 10000"/>
                  <a:gd name="T10" fmla="*/ 2147483647 w 10000"/>
                  <a:gd name="T11" fmla="*/ 38383015 h 10000"/>
                  <a:gd name="T12" fmla="*/ 2147483647 w 10000"/>
                  <a:gd name="T13" fmla="*/ 0 h 10000"/>
                  <a:gd name="T14" fmla="*/ 2147483647 w 10000"/>
                  <a:gd name="T15" fmla="*/ 38383015 h 10000"/>
                  <a:gd name="T16" fmla="*/ 2147483647 w 10000"/>
                  <a:gd name="T17" fmla="*/ 38383015 h 10000"/>
                  <a:gd name="T18" fmla="*/ 2147483647 w 10000"/>
                  <a:gd name="T19" fmla="*/ 76771339 h 10000"/>
                  <a:gd name="T20" fmla="*/ 2147483647 w 10000"/>
                  <a:gd name="T21" fmla="*/ 115154355 h 10000"/>
                  <a:gd name="T22" fmla="*/ 2147483647 w 10000"/>
                  <a:gd name="T23" fmla="*/ 191925686 h 10000"/>
                  <a:gd name="T24" fmla="*/ 2147483647 w 10000"/>
                  <a:gd name="T25" fmla="*/ 230353942 h 10000"/>
                  <a:gd name="T26" fmla="*/ 2147483647 w 10000"/>
                  <a:gd name="T27" fmla="*/ 230353942 h 10000"/>
                  <a:gd name="T28" fmla="*/ 2147483647 w 10000"/>
                  <a:gd name="T29" fmla="*/ 268737521 h 10000"/>
                  <a:gd name="T30" fmla="*/ 2147483647 w 10000"/>
                  <a:gd name="T31" fmla="*/ 268737521 h 10000"/>
                  <a:gd name="T32" fmla="*/ 1048843394 w 10000"/>
                  <a:gd name="T33" fmla="*/ 268737521 h 10000"/>
                  <a:gd name="T34" fmla="*/ 0 w 10000"/>
                  <a:gd name="T35" fmla="*/ 268737521 h 10000"/>
                  <a:gd name="T36" fmla="*/ 1048843394 w 10000"/>
                  <a:gd name="T37" fmla="*/ 307125281 h 10000"/>
                  <a:gd name="T38" fmla="*/ 2147483647 w 10000"/>
                  <a:gd name="T39" fmla="*/ 383896612 h 10000"/>
                  <a:gd name="T40" fmla="*/ 2147483647 w 10000"/>
                  <a:gd name="T41" fmla="*/ 422280200 h 10000"/>
                  <a:gd name="T42" fmla="*/ 2147483647 w 10000"/>
                  <a:gd name="T43" fmla="*/ 383896612 h 10000"/>
                  <a:gd name="T44" fmla="*/ 2147483647 w 10000"/>
                  <a:gd name="T45" fmla="*/ 383896612 h 10000"/>
                  <a:gd name="T46" fmla="*/ 2147483647 w 10000"/>
                  <a:gd name="T47" fmla="*/ 422280200 h 10000"/>
                  <a:gd name="T48" fmla="*/ 2147483647 w 10000"/>
                  <a:gd name="T49" fmla="*/ 422280200 h 10000"/>
                  <a:gd name="T50" fmla="*/ 2147483647 w 10000"/>
                  <a:gd name="T51" fmla="*/ 422280200 h 10000"/>
                  <a:gd name="T52" fmla="*/ 2147483647 w 10000"/>
                  <a:gd name="T53" fmla="*/ 345508860 h 10000"/>
                  <a:gd name="T54" fmla="*/ 2147483647 w 10000"/>
                  <a:gd name="T55" fmla="*/ 345508860 h 10000"/>
                  <a:gd name="T56" fmla="*/ 2147483647 w 10000"/>
                  <a:gd name="T57" fmla="*/ 230353942 h 100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000" h="10000">
                    <a:moveTo>
                      <a:pt x="9583" y="5455"/>
                    </a:moveTo>
                    <a:lnTo>
                      <a:pt x="10000" y="3636"/>
                    </a:lnTo>
                    <a:lnTo>
                      <a:pt x="9583" y="1818"/>
                    </a:lnTo>
                    <a:lnTo>
                      <a:pt x="9583" y="909"/>
                    </a:lnTo>
                    <a:lnTo>
                      <a:pt x="9167" y="909"/>
                    </a:lnTo>
                    <a:lnTo>
                      <a:pt x="7500" y="0"/>
                    </a:lnTo>
                    <a:lnTo>
                      <a:pt x="7083" y="909"/>
                    </a:lnTo>
                    <a:lnTo>
                      <a:pt x="5833" y="909"/>
                    </a:lnTo>
                    <a:lnTo>
                      <a:pt x="5417" y="1818"/>
                    </a:lnTo>
                    <a:lnTo>
                      <a:pt x="4583" y="2727"/>
                    </a:lnTo>
                    <a:lnTo>
                      <a:pt x="5000" y="4545"/>
                    </a:lnTo>
                    <a:cubicBezTo>
                      <a:pt x="5000" y="4545"/>
                      <a:pt x="5000" y="5455"/>
                      <a:pt x="4583" y="5455"/>
                    </a:cubicBezTo>
                    <a:lnTo>
                      <a:pt x="4167" y="5455"/>
                    </a:lnTo>
                    <a:lnTo>
                      <a:pt x="2500" y="6364"/>
                    </a:lnTo>
                    <a:lnTo>
                      <a:pt x="1667" y="6364"/>
                    </a:lnTo>
                    <a:lnTo>
                      <a:pt x="417" y="6364"/>
                    </a:lnTo>
                    <a:lnTo>
                      <a:pt x="0" y="6364"/>
                    </a:lnTo>
                    <a:lnTo>
                      <a:pt x="417" y="7273"/>
                    </a:lnTo>
                    <a:lnTo>
                      <a:pt x="1250" y="9091"/>
                    </a:lnTo>
                    <a:lnTo>
                      <a:pt x="1667" y="10000"/>
                    </a:lnTo>
                    <a:lnTo>
                      <a:pt x="2083" y="9091"/>
                    </a:lnTo>
                    <a:lnTo>
                      <a:pt x="3750" y="9091"/>
                    </a:lnTo>
                    <a:lnTo>
                      <a:pt x="5417" y="10000"/>
                    </a:lnTo>
                    <a:lnTo>
                      <a:pt x="5833" y="10000"/>
                    </a:lnTo>
                    <a:lnTo>
                      <a:pt x="7500" y="10000"/>
                    </a:lnTo>
                    <a:lnTo>
                      <a:pt x="8750" y="8182"/>
                    </a:lnTo>
                    <a:lnTo>
                      <a:pt x="9167" y="8182"/>
                    </a:lnTo>
                    <a:cubicBezTo>
                      <a:pt x="9306" y="7273"/>
                      <a:pt x="9444" y="6364"/>
                      <a:pt x="9583" y="5455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9F06C623-5295-875C-6FE9-1DB3E6D5A2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471028">
                <a:off x="4543536" y="4992237"/>
                <a:ext cx="543000" cy="557681"/>
              </a:xfrm>
              <a:custGeom>
                <a:avLst/>
                <a:gdLst>
                  <a:gd name="T0" fmla="*/ 2147483647 w 10043"/>
                  <a:gd name="T1" fmla="*/ 2147483647 h 10000"/>
                  <a:gd name="T2" fmla="*/ 2147483647 w 10043"/>
                  <a:gd name="T3" fmla="*/ 2147483647 h 10000"/>
                  <a:gd name="T4" fmla="*/ 2147483647 w 10043"/>
                  <a:gd name="T5" fmla="*/ 2147483647 h 10000"/>
                  <a:gd name="T6" fmla="*/ 2147483647 w 10043"/>
                  <a:gd name="T7" fmla="*/ 2147483647 h 10000"/>
                  <a:gd name="T8" fmla="*/ 2147483647 w 10043"/>
                  <a:gd name="T9" fmla="*/ 2147483647 h 10000"/>
                  <a:gd name="T10" fmla="*/ 2147483647 w 10043"/>
                  <a:gd name="T11" fmla="*/ 2147483647 h 10000"/>
                  <a:gd name="T12" fmla="*/ 2147483647 w 10043"/>
                  <a:gd name="T13" fmla="*/ 2147483647 h 10000"/>
                  <a:gd name="T14" fmla="*/ 2147483647 w 10043"/>
                  <a:gd name="T15" fmla="*/ 2147483647 h 10000"/>
                  <a:gd name="T16" fmla="*/ 2147483647 w 10043"/>
                  <a:gd name="T17" fmla="*/ 2147483647 h 10000"/>
                  <a:gd name="T18" fmla="*/ 2147483647 w 10043"/>
                  <a:gd name="T19" fmla="*/ 2147483647 h 10000"/>
                  <a:gd name="T20" fmla="*/ 2147483647 w 10043"/>
                  <a:gd name="T21" fmla="*/ 2147483647 h 10000"/>
                  <a:gd name="T22" fmla="*/ 2147483647 w 10043"/>
                  <a:gd name="T23" fmla="*/ 2147483647 h 10000"/>
                  <a:gd name="T24" fmla="*/ 2147483647 w 10043"/>
                  <a:gd name="T25" fmla="*/ 2147483647 h 10000"/>
                  <a:gd name="T26" fmla="*/ 2147483647 w 10043"/>
                  <a:gd name="T27" fmla="*/ 2147483647 h 10000"/>
                  <a:gd name="T28" fmla="*/ 2147483647 w 10043"/>
                  <a:gd name="T29" fmla="*/ 2147483647 h 10000"/>
                  <a:gd name="T30" fmla="*/ 2147483647 w 10043"/>
                  <a:gd name="T31" fmla="*/ 2147483647 h 10000"/>
                  <a:gd name="T32" fmla="*/ 2147483647 w 10043"/>
                  <a:gd name="T33" fmla="*/ 2147483647 h 10000"/>
                  <a:gd name="T34" fmla="*/ 2147483647 w 10043"/>
                  <a:gd name="T35" fmla="*/ 2147483647 h 10000"/>
                  <a:gd name="T36" fmla="*/ 2147483647 w 10043"/>
                  <a:gd name="T37" fmla="*/ 2147483647 h 10000"/>
                  <a:gd name="T38" fmla="*/ 2147483647 w 10043"/>
                  <a:gd name="T39" fmla="*/ 2147483647 h 10000"/>
                  <a:gd name="T40" fmla="*/ 2147483647 w 10043"/>
                  <a:gd name="T41" fmla="*/ 0 h 10000"/>
                  <a:gd name="T42" fmla="*/ 2147483647 w 10043"/>
                  <a:gd name="T43" fmla="*/ 2147483647 h 10000"/>
                  <a:gd name="T44" fmla="*/ 2147483647 w 10043"/>
                  <a:gd name="T45" fmla="*/ 2147483647 h 10000"/>
                  <a:gd name="T46" fmla="*/ 2147483647 w 10043"/>
                  <a:gd name="T47" fmla="*/ 2147483647 h 10000"/>
                  <a:gd name="T48" fmla="*/ 2147483647 w 10043"/>
                  <a:gd name="T49" fmla="*/ 2147483647 h 10000"/>
                  <a:gd name="T50" fmla="*/ 2147483647 w 10043"/>
                  <a:gd name="T51" fmla="*/ 2147483647 h 10000"/>
                  <a:gd name="T52" fmla="*/ 2147483647 w 10043"/>
                  <a:gd name="T53" fmla="*/ 2147483647 h 10000"/>
                  <a:gd name="T54" fmla="*/ 2147483647 w 10043"/>
                  <a:gd name="T55" fmla="*/ 2147483647 h 10000"/>
                  <a:gd name="T56" fmla="*/ 2147483647 w 10043"/>
                  <a:gd name="T57" fmla="*/ 2147483647 h 10000"/>
                  <a:gd name="T58" fmla="*/ 2147483647 w 10043"/>
                  <a:gd name="T59" fmla="*/ 2147483647 h 10000"/>
                  <a:gd name="T60" fmla="*/ 2147483647 w 10043"/>
                  <a:gd name="T61" fmla="*/ 2147483647 h 10000"/>
                  <a:gd name="T62" fmla="*/ 2147483647 w 10043"/>
                  <a:gd name="T63" fmla="*/ 2147483647 h 10000"/>
                  <a:gd name="T64" fmla="*/ 2147483647 w 10043"/>
                  <a:gd name="T65" fmla="*/ 2147483647 h 10000"/>
                  <a:gd name="T66" fmla="*/ 852645632 w 10043"/>
                  <a:gd name="T67" fmla="*/ 2147483647 h 10000"/>
                  <a:gd name="T68" fmla="*/ 2147483647 w 10043"/>
                  <a:gd name="T69" fmla="*/ 2147483647 h 10000"/>
                  <a:gd name="T70" fmla="*/ 2147483647 w 10043"/>
                  <a:gd name="T71" fmla="*/ 2147483647 h 10000"/>
                  <a:gd name="T72" fmla="*/ 2147483647 w 10043"/>
                  <a:gd name="T73" fmla="*/ 2147483647 h 10000"/>
                  <a:gd name="T74" fmla="*/ 2147483647 w 10043"/>
                  <a:gd name="T75" fmla="*/ 2147483647 h 10000"/>
                  <a:gd name="T76" fmla="*/ 2147483647 w 10043"/>
                  <a:gd name="T77" fmla="*/ 2147483647 h 10000"/>
                  <a:gd name="T78" fmla="*/ 2147483647 w 10043"/>
                  <a:gd name="T79" fmla="*/ 2147483647 h 10000"/>
                  <a:gd name="T80" fmla="*/ 2147483647 w 10043"/>
                  <a:gd name="T81" fmla="*/ 2147483647 h 10000"/>
                  <a:gd name="T82" fmla="*/ 2147483647 w 10043"/>
                  <a:gd name="T83" fmla="*/ 2147483647 h 10000"/>
                  <a:gd name="T84" fmla="*/ 2147483647 w 10043"/>
                  <a:gd name="T85" fmla="*/ 2147483647 h 10000"/>
                  <a:gd name="T86" fmla="*/ 2147483647 w 10043"/>
                  <a:gd name="T87" fmla="*/ 2147483647 h 10000"/>
                  <a:gd name="T88" fmla="*/ 2147483647 w 10043"/>
                  <a:gd name="T89" fmla="*/ 2147483647 h 10000"/>
                  <a:gd name="T90" fmla="*/ 2147483647 w 10043"/>
                  <a:gd name="T91" fmla="*/ 2147483647 h 10000"/>
                  <a:gd name="T92" fmla="*/ 2147483647 w 10043"/>
                  <a:gd name="T93" fmla="*/ 2147483647 h 10000"/>
                  <a:gd name="T94" fmla="*/ 2147483647 w 10043"/>
                  <a:gd name="T95" fmla="*/ 2147483647 h 10000"/>
                  <a:gd name="T96" fmla="*/ 2147483647 w 10043"/>
                  <a:gd name="T97" fmla="*/ 2147483647 h 10000"/>
                  <a:gd name="T98" fmla="*/ 2147483647 w 10043"/>
                  <a:gd name="T99" fmla="*/ 2147483647 h 10000"/>
                  <a:gd name="T100" fmla="*/ 2147483647 w 10043"/>
                  <a:gd name="T101" fmla="*/ 2147483647 h 10000"/>
                  <a:gd name="T102" fmla="*/ 2147483647 w 10043"/>
                  <a:gd name="T103" fmla="*/ 2147483647 h 10000"/>
                  <a:gd name="T104" fmla="*/ 2147483647 w 10043"/>
                  <a:gd name="T105" fmla="*/ 2147483647 h 10000"/>
                  <a:gd name="T106" fmla="*/ 2147483647 w 10043"/>
                  <a:gd name="T107" fmla="*/ 2147483647 h 10000"/>
                  <a:gd name="T108" fmla="*/ 2147483647 w 10043"/>
                  <a:gd name="T109" fmla="*/ 2147483647 h 10000"/>
                  <a:gd name="T110" fmla="*/ 2147483647 w 10043"/>
                  <a:gd name="T111" fmla="*/ 2147483647 h 10000"/>
                  <a:gd name="T112" fmla="*/ 2147483647 w 10043"/>
                  <a:gd name="T113" fmla="*/ 2147483647 h 10000"/>
                  <a:gd name="T114" fmla="*/ 2147483647 w 10043"/>
                  <a:gd name="T115" fmla="*/ 2147483647 h 10000"/>
                  <a:gd name="T116" fmla="*/ 2147483647 w 10043"/>
                  <a:gd name="T117" fmla="*/ 2147483647 h 10000"/>
                  <a:gd name="T118" fmla="*/ 2147483647 w 10043"/>
                  <a:gd name="T119" fmla="*/ 2147483647 h 10000"/>
                  <a:gd name="T120" fmla="*/ 2147483647 w 10043"/>
                  <a:gd name="T121" fmla="*/ 2147483647 h 100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043" h="10000">
                    <a:moveTo>
                      <a:pt x="9119" y="7195"/>
                    </a:moveTo>
                    <a:cubicBezTo>
                      <a:pt x="9204" y="7033"/>
                      <a:pt x="9249" y="6746"/>
                      <a:pt x="9276" y="6559"/>
                    </a:cubicBezTo>
                    <a:cubicBezTo>
                      <a:pt x="9302" y="6372"/>
                      <a:pt x="9276" y="6235"/>
                      <a:pt x="9276" y="6074"/>
                    </a:cubicBezTo>
                    <a:cubicBezTo>
                      <a:pt x="9191" y="5911"/>
                      <a:pt x="9105" y="5750"/>
                      <a:pt x="9020" y="5588"/>
                    </a:cubicBezTo>
                    <a:cubicBezTo>
                      <a:pt x="8849" y="5588"/>
                      <a:pt x="8579" y="5641"/>
                      <a:pt x="8508" y="5588"/>
                    </a:cubicBezTo>
                    <a:cubicBezTo>
                      <a:pt x="8437" y="5534"/>
                      <a:pt x="8566" y="5375"/>
                      <a:pt x="8596" y="5268"/>
                    </a:cubicBezTo>
                    <a:cubicBezTo>
                      <a:pt x="8822" y="4969"/>
                      <a:pt x="9120" y="4562"/>
                      <a:pt x="9276" y="4373"/>
                    </a:cubicBezTo>
                    <a:cubicBezTo>
                      <a:pt x="9431" y="4183"/>
                      <a:pt x="9446" y="4210"/>
                      <a:pt x="9531" y="4129"/>
                    </a:cubicBezTo>
                    <a:lnTo>
                      <a:pt x="9531" y="3158"/>
                    </a:lnTo>
                    <a:lnTo>
                      <a:pt x="10043" y="2672"/>
                    </a:lnTo>
                    <a:lnTo>
                      <a:pt x="9276" y="2429"/>
                    </a:lnTo>
                    <a:lnTo>
                      <a:pt x="8764" y="2186"/>
                    </a:lnTo>
                    <a:lnTo>
                      <a:pt x="7996" y="1943"/>
                    </a:lnTo>
                    <a:lnTo>
                      <a:pt x="7741" y="1700"/>
                    </a:lnTo>
                    <a:lnTo>
                      <a:pt x="7229" y="1457"/>
                    </a:lnTo>
                    <a:lnTo>
                      <a:pt x="6717" y="1215"/>
                    </a:lnTo>
                    <a:lnTo>
                      <a:pt x="6461" y="729"/>
                    </a:lnTo>
                    <a:lnTo>
                      <a:pt x="5950" y="486"/>
                    </a:lnTo>
                    <a:lnTo>
                      <a:pt x="5694" y="0"/>
                    </a:lnTo>
                    <a:lnTo>
                      <a:pt x="5182" y="243"/>
                    </a:lnTo>
                    <a:lnTo>
                      <a:pt x="4671" y="1215"/>
                    </a:lnTo>
                    <a:cubicBezTo>
                      <a:pt x="4586" y="1296"/>
                      <a:pt x="4545" y="1311"/>
                      <a:pt x="4415" y="1457"/>
                    </a:cubicBezTo>
                    <a:cubicBezTo>
                      <a:pt x="4285" y="1603"/>
                      <a:pt x="4129" y="1996"/>
                      <a:pt x="3890" y="2092"/>
                    </a:cubicBezTo>
                    <a:cubicBezTo>
                      <a:pt x="3651" y="2188"/>
                      <a:pt x="3168" y="2108"/>
                      <a:pt x="2979" y="2034"/>
                    </a:cubicBezTo>
                    <a:cubicBezTo>
                      <a:pt x="2790" y="1960"/>
                      <a:pt x="2862" y="1718"/>
                      <a:pt x="2757" y="1649"/>
                    </a:cubicBezTo>
                    <a:cubicBezTo>
                      <a:pt x="2652" y="1580"/>
                      <a:pt x="2418" y="1522"/>
                      <a:pt x="2348" y="1621"/>
                    </a:cubicBezTo>
                    <a:cubicBezTo>
                      <a:pt x="2279" y="1720"/>
                      <a:pt x="2337" y="2029"/>
                      <a:pt x="2340" y="2245"/>
                    </a:cubicBezTo>
                    <a:cubicBezTo>
                      <a:pt x="2343" y="2461"/>
                      <a:pt x="2491" y="2803"/>
                      <a:pt x="2368" y="2915"/>
                    </a:cubicBezTo>
                    <a:cubicBezTo>
                      <a:pt x="2245" y="3027"/>
                      <a:pt x="1781" y="2985"/>
                      <a:pt x="1601" y="2915"/>
                    </a:cubicBezTo>
                    <a:cubicBezTo>
                      <a:pt x="1421" y="2845"/>
                      <a:pt x="1442" y="2545"/>
                      <a:pt x="1289" y="2497"/>
                    </a:cubicBezTo>
                    <a:cubicBezTo>
                      <a:pt x="1136" y="2449"/>
                      <a:pt x="893" y="2584"/>
                      <a:pt x="684" y="2625"/>
                    </a:cubicBezTo>
                    <a:cubicBezTo>
                      <a:pt x="475" y="2666"/>
                      <a:pt x="131" y="2638"/>
                      <a:pt x="33" y="2742"/>
                    </a:cubicBezTo>
                    <a:cubicBezTo>
                      <a:pt x="-65" y="2846"/>
                      <a:pt x="82" y="3088"/>
                      <a:pt x="94" y="3251"/>
                    </a:cubicBezTo>
                    <a:cubicBezTo>
                      <a:pt x="106" y="3414"/>
                      <a:pt x="-17" y="3533"/>
                      <a:pt x="105" y="3720"/>
                    </a:cubicBezTo>
                    <a:cubicBezTo>
                      <a:pt x="228" y="3907"/>
                      <a:pt x="584" y="4264"/>
                      <a:pt x="833" y="4373"/>
                    </a:cubicBezTo>
                    <a:cubicBezTo>
                      <a:pt x="1082" y="4481"/>
                      <a:pt x="1345" y="4373"/>
                      <a:pt x="1601" y="4373"/>
                    </a:cubicBezTo>
                    <a:lnTo>
                      <a:pt x="1856" y="4616"/>
                    </a:lnTo>
                    <a:lnTo>
                      <a:pt x="1856" y="4859"/>
                    </a:lnTo>
                    <a:lnTo>
                      <a:pt x="2112" y="5345"/>
                    </a:lnTo>
                    <a:cubicBezTo>
                      <a:pt x="2197" y="5588"/>
                      <a:pt x="2283" y="5831"/>
                      <a:pt x="2368" y="6074"/>
                    </a:cubicBezTo>
                    <a:lnTo>
                      <a:pt x="2624" y="6316"/>
                    </a:lnTo>
                    <a:cubicBezTo>
                      <a:pt x="2624" y="6559"/>
                      <a:pt x="2696" y="6675"/>
                      <a:pt x="2624" y="7045"/>
                    </a:cubicBezTo>
                    <a:cubicBezTo>
                      <a:pt x="2551" y="7414"/>
                      <a:pt x="2272" y="8240"/>
                      <a:pt x="2188" y="8533"/>
                    </a:cubicBezTo>
                    <a:cubicBezTo>
                      <a:pt x="2104" y="8826"/>
                      <a:pt x="2064" y="8649"/>
                      <a:pt x="2118" y="8804"/>
                    </a:cubicBezTo>
                    <a:cubicBezTo>
                      <a:pt x="2173" y="8958"/>
                      <a:pt x="2390" y="9351"/>
                      <a:pt x="2516" y="9462"/>
                    </a:cubicBezTo>
                    <a:cubicBezTo>
                      <a:pt x="2643" y="9574"/>
                      <a:pt x="2734" y="9472"/>
                      <a:pt x="2880" y="9474"/>
                    </a:cubicBezTo>
                    <a:cubicBezTo>
                      <a:pt x="3025" y="9476"/>
                      <a:pt x="3220" y="9474"/>
                      <a:pt x="3391" y="9474"/>
                    </a:cubicBezTo>
                    <a:lnTo>
                      <a:pt x="4159" y="9717"/>
                    </a:lnTo>
                    <a:lnTo>
                      <a:pt x="4671" y="9717"/>
                    </a:lnTo>
                    <a:lnTo>
                      <a:pt x="5438" y="9960"/>
                    </a:lnTo>
                    <a:cubicBezTo>
                      <a:pt x="5609" y="9960"/>
                      <a:pt x="5793" y="10051"/>
                      <a:pt x="5950" y="9960"/>
                    </a:cubicBezTo>
                    <a:cubicBezTo>
                      <a:pt x="6106" y="9870"/>
                      <a:pt x="6222" y="9506"/>
                      <a:pt x="6375" y="9413"/>
                    </a:cubicBezTo>
                    <a:cubicBezTo>
                      <a:pt x="6529" y="9321"/>
                      <a:pt x="6594" y="9367"/>
                      <a:pt x="6869" y="9401"/>
                    </a:cubicBezTo>
                    <a:cubicBezTo>
                      <a:pt x="7143" y="9436"/>
                      <a:pt x="7722" y="9569"/>
                      <a:pt x="8022" y="9625"/>
                    </a:cubicBezTo>
                    <a:cubicBezTo>
                      <a:pt x="8322" y="9682"/>
                      <a:pt x="8393" y="9858"/>
                      <a:pt x="8668" y="9743"/>
                    </a:cubicBezTo>
                    <a:cubicBezTo>
                      <a:pt x="8942" y="9628"/>
                      <a:pt x="9580" y="8937"/>
                      <a:pt x="9665" y="8937"/>
                    </a:cubicBezTo>
                    <a:lnTo>
                      <a:pt x="9079" y="8091"/>
                    </a:lnTo>
                    <a:cubicBezTo>
                      <a:pt x="9008" y="7886"/>
                      <a:pt x="8985" y="7957"/>
                      <a:pt x="8942" y="7836"/>
                    </a:cubicBezTo>
                    <a:cubicBezTo>
                      <a:pt x="8899" y="7714"/>
                      <a:pt x="9114" y="7387"/>
                      <a:pt x="9119" y="7195"/>
                    </a:cubicBez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78049604-1D18-2311-CDB8-96E661A630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04302" y="5326845"/>
                <a:ext cx="554314" cy="599885"/>
              </a:xfrm>
              <a:custGeom>
                <a:avLst/>
                <a:gdLst>
                  <a:gd name="T0" fmla="*/ 2147483647 w 154"/>
                  <a:gd name="T1" fmla="*/ 2147483647 h 154"/>
                  <a:gd name="T2" fmla="*/ 2147483647 w 154"/>
                  <a:gd name="T3" fmla="*/ 0 h 154"/>
                  <a:gd name="T4" fmla="*/ 2147483647 w 154"/>
                  <a:gd name="T5" fmla="*/ 0 h 154"/>
                  <a:gd name="T6" fmla="*/ 2147483647 w 154"/>
                  <a:gd name="T7" fmla="*/ 2147483647 h 154"/>
                  <a:gd name="T8" fmla="*/ 2147483647 w 154"/>
                  <a:gd name="T9" fmla="*/ 2147483647 h 154"/>
                  <a:gd name="T10" fmla="*/ 2147483647 w 154"/>
                  <a:gd name="T11" fmla="*/ 2147483647 h 154"/>
                  <a:gd name="T12" fmla="*/ 2147483647 w 154"/>
                  <a:gd name="T13" fmla="*/ 2147483647 h 154"/>
                  <a:gd name="T14" fmla="*/ 2147483647 w 154"/>
                  <a:gd name="T15" fmla="*/ 2147483647 h 154"/>
                  <a:gd name="T16" fmla="*/ 2147483647 w 154"/>
                  <a:gd name="T17" fmla="*/ 2147483647 h 154"/>
                  <a:gd name="T18" fmla="*/ 2147483647 w 154"/>
                  <a:gd name="T19" fmla="*/ 2147483647 h 154"/>
                  <a:gd name="T20" fmla="*/ 2147483647 w 154"/>
                  <a:gd name="T21" fmla="*/ 2147483647 h 154"/>
                  <a:gd name="T22" fmla="*/ 0 w 154"/>
                  <a:gd name="T23" fmla="*/ 2147483647 h 154"/>
                  <a:gd name="T24" fmla="*/ 2147483647 w 154"/>
                  <a:gd name="T25" fmla="*/ 2147483647 h 154"/>
                  <a:gd name="T26" fmla="*/ 2147483647 w 154"/>
                  <a:gd name="T27" fmla="*/ 2147483647 h 154"/>
                  <a:gd name="T28" fmla="*/ 2147483647 w 154"/>
                  <a:gd name="T29" fmla="*/ 2147483647 h 154"/>
                  <a:gd name="T30" fmla="*/ 2147483647 w 154"/>
                  <a:gd name="T31" fmla="*/ 2147483647 h 154"/>
                  <a:gd name="T32" fmla="*/ 2147483647 w 154"/>
                  <a:gd name="T33" fmla="*/ 2147483647 h 154"/>
                  <a:gd name="T34" fmla="*/ 2147483647 w 154"/>
                  <a:gd name="T35" fmla="*/ 2147483647 h 154"/>
                  <a:gd name="T36" fmla="*/ 2147483647 w 154"/>
                  <a:gd name="T37" fmla="*/ 2147483647 h 154"/>
                  <a:gd name="T38" fmla="*/ 2147483647 w 154"/>
                  <a:gd name="T39" fmla="*/ 2147483647 h 154"/>
                  <a:gd name="T40" fmla="*/ 2147483647 w 154"/>
                  <a:gd name="T41" fmla="*/ 2147483647 h 154"/>
                  <a:gd name="T42" fmla="*/ 2147483647 w 154"/>
                  <a:gd name="T43" fmla="*/ 2147483647 h 154"/>
                  <a:gd name="T44" fmla="*/ 2147483647 w 154"/>
                  <a:gd name="T45" fmla="*/ 2147483647 h 154"/>
                  <a:gd name="T46" fmla="*/ 2147483647 w 154"/>
                  <a:gd name="T47" fmla="*/ 2147483647 h 154"/>
                  <a:gd name="T48" fmla="*/ 2147483647 w 154"/>
                  <a:gd name="T49" fmla="*/ 2147483647 h 154"/>
                  <a:gd name="T50" fmla="*/ 2147483647 w 154"/>
                  <a:gd name="T51" fmla="*/ 2147483647 h 154"/>
                  <a:gd name="T52" fmla="*/ 2147483647 w 154"/>
                  <a:gd name="T53" fmla="*/ 2147483647 h 154"/>
                  <a:gd name="T54" fmla="*/ 2147483647 w 154"/>
                  <a:gd name="T55" fmla="*/ 2147483647 h 154"/>
                  <a:gd name="T56" fmla="*/ 2147483647 w 154"/>
                  <a:gd name="T57" fmla="*/ 2147483647 h 154"/>
                  <a:gd name="T58" fmla="*/ 2147483647 w 154"/>
                  <a:gd name="T59" fmla="*/ 2147483647 h 154"/>
                  <a:gd name="T60" fmla="*/ 2147483647 w 154"/>
                  <a:gd name="T61" fmla="*/ 2147483647 h 154"/>
                  <a:gd name="T62" fmla="*/ 2147483647 w 154"/>
                  <a:gd name="T63" fmla="*/ 2147483647 h 154"/>
                  <a:gd name="T64" fmla="*/ 2147483647 w 154"/>
                  <a:gd name="T65" fmla="*/ 2147483647 h 154"/>
                  <a:gd name="T66" fmla="*/ 2147483647 w 154"/>
                  <a:gd name="T67" fmla="*/ 2147483647 h 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54" h="154">
                    <a:moveTo>
                      <a:pt x="87" y="4"/>
                    </a:moveTo>
                    <a:lnTo>
                      <a:pt x="71" y="0"/>
                    </a:lnTo>
                    <a:lnTo>
                      <a:pt x="54" y="0"/>
                    </a:lnTo>
                    <a:lnTo>
                      <a:pt x="50" y="4"/>
                    </a:lnTo>
                    <a:lnTo>
                      <a:pt x="46" y="4"/>
                    </a:lnTo>
                    <a:lnTo>
                      <a:pt x="37" y="8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4" y="45"/>
                    </a:lnTo>
                    <a:lnTo>
                      <a:pt x="12" y="54"/>
                    </a:lnTo>
                    <a:lnTo>
                      <a:pt x="21" y="45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7" y="95"/>
                    </a:lnTo>
                    <a:lnTo>
                      <a:pt x="96" y="112"/>
                    </a:lnTo>
                    <a:lnTo>
                      <a:pt x="114" y="126"/>
                    </a:lnTo>
                    <a:lnTo>
                      <a:pt x="106" y="154"/>
                    </a:lnTo>
                    <a:lnTo>
                      <a:pt x="133" y="133"/>
                    </a:lnTo>
                    <a:lnTo>
                      <a:pt x="133" y="120"/>
                    </a:lnTo>
                    <a:lnTo>
                      <a:pt x="146" y="124"/>
                    </a:lnTo>
                    <a:lnTo>
                      <a:pt x="154" y="124"/>
                    </a:lnTo>
                    <a:lnTo>
                      <a:pt x="133" y="104"/>
                    </a:lnTo>
                    <a:lnTo>
                      <a:pt x="117" y="91"/>
                    </a:lnTo>
                    <a:lnTo>
                      <a:pt x="104" y="87"/>
                    </a:lnTo>
                    <a:lnTo>
                      <a:pt x="87" y="58"/>
                    </a:lnTo>
                    <a:lnTo>
                      <a:pt x="79" y="41"/>
                    </a:lnTo>
                    <a:lnTo>
                      <a:pt x="83" y="25"/>
                    </a:lnTo>
                    <a:lnTo>
                      <a:pt x="87" y="25"/>
                    </a:lnTo>
                    <a:lnTo>
                      <a:pt x="87" y="16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D4780357-F200-575E-CF14-9BB32F807C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90165" y="4742033"/>
                <a:ext cx="356344" cy="554667"/>
              </a:xfrm>
              <a:custGeom>
                <a:avLst/>
                <a:gdLst>
                  <a:gd name="T0" fmla="*/ 2147483647 w 10045"/>
                  <a:gd name="T1" fmla="*/ 2147483647 h 10019"/>
                  <a:gd name="T2" fmla="*/ 2147483647 w 10045"/>
                  <a:gd name="T3" fmla="*/ 2147483647 h 10019"/>
                  <a:gd name="T4" fmla="*/ 2147483647 w 10045"/>
                  <a:gd name="T5" fmla="*/ 2147483647 h 10019"/>
                  <a:gd name="T6" fmla="*/ 2147483647 w 10045"/>
                  <a:gd name="T7" fmla="*/ 2147483647 h 10019"/>
                  <a:gd name="T8" fmla="*/ 2147483647 w 10045"/>
                  <a:gd name="T9" fmla="*/ 2147483647 h 10019"/>
                  <a:gd name="T10" fmla="*/ 1081275730 w 10045"/>
                  <a:gd name="T11" fmla="*/ 2147483647 h 10019"/>
                  <a:gd name="T12" fmla="*/ 1081275730 w 10045"/>
                  <a:gd name="T13" fmla="*/ 2147483647 h 10019"/>
                  <a:gd name="T14" fmla="*/ 2147483647 w 10045"/>
                  <a:gd name="T15" fmla="*/ 2147483647 h 10019"/>
                  <a:gd name="T16" fmla="*/ 1081275730 w 10045"/>
                  <a:gd name="T17" fmla="*/ 2147483647 h 10019"/>
                  <a:gd name="T18" fmla="*/ 0 w 10045"/>
                  <a:gd name="T19" fmla="*/ 2147483647 h 10019"/>
                  <a:gd name="T20" fmla="*/ 2147483647 w 10045"/>
                  <a:gd name="T21" fmla="*/ 2147483647 h 10019"/>
                  <a:gd name="T22" fmla="*/ 2147483647 w 10045"/>
                  <a:gd name="T23" fmla="*/ 2147483647 h 10019"/>
                  <a:gd name="T24" fmla="*/ 2147483647 w 10045"/>
                  <a:gd name="T25" fmla="*/ 2147483647 h 10019"/>
                  <a:gd name="T26" fmla="*/ 2147483647 w 10045"/>
                  <a:gd name="T27" fmla="*/ 2147483647 h 10019"/>
                  <a:gd name="T28" fmla="*/ 2147483647 w 10045"/>
                  <a:gd name="T29" fmla="*/ 2147483647 h 10019"/>
                  <a:gd name="T30" fmla="*/ 2147483647 w 10045"/>
                  <a:gd name="T31" fmla="*/ 2147483647 h 10019"/>
                  <a:gd name="T32" fmla="*/ 2147483647 w 10045"/>
                  <a:gd name="T33" fmla="*/ 2147483647 h 10019"/>
                  <a:gd name="T34" fmla="*/ 2147483647 w 10045"/>
                  <a:gd name="T35" fmla="*/ 2147483647 h 10019"/>
                  <a:gd name="T36" fmla="*/ 2147483647 w 10045"/>
                  <a:gd name="T37" fmla="*/ 2147483647 h 10019"/>
                  <a:gd name="T38" fmla="*/ 2147483647 w 10045"/>
                  <a:gd name="T39" fmla="*/ 2147483647 h 10019"/>
                  <a:gd name="T40" fmla="*/ 2147483647 w 10045"/>
                  <a:gd name="T41" fmla="*/ 2147483647 h 10019"/>
                  <a:gd name="T42" fmla="*/ 2147483647 w 10045"/>
                  <a:gd name="T43" fmla="*/ 2147483647 h 10019"/>
                  <a:gd name="T44" fmla="*/ 2147483647 w 10045"/>
                  <a:gd name="T45" fmla="*/ 2147483647 h 10019"/>
                  <a:gd name="T46" fmla="*/ 2147483647 w 10045"/>
                  <a:gd name="T47" fmla="*/ 2147483647 h 10019"/>
                  <a:gd name="T48" fmla="*/ 2147483647 w 10045"/>
                  <a:gd name="T49" fmla="*/ 2147483647 h 10019"/>
                  <a:gd name="T50" fmla="*/ 2147483647 w 10045"/>
                  <a:gd name="T51" fmla="*/ 2147483647 h 10019"/>
                  <a:gd name="T52" fmla="*/ 2147483647 w 10045"/>
                  <a:gd name="T53" fmla="*/ 2147483647 h 10019"/>
                  <a:gd name="T54" fmla="*/ 2147483647 w 10045"/>
                  <a:gd name="T55" fmla="*/ 2147483647 h 10019"/>
                  <a:gd name="T56" fmla="*/ 2147483647 w 10045"/>
                  <a:gd name="T57" fmla="*/ 2147483647 h 10019"/>
                  <a:gd name="T58" fmla="*/ 2147483647 w 10045"/>
                  <a:gd name="T59" fmla="*/ 2147483647 h 10019"/>
                  <a:gd name="T60" fmla="*/ 2147483647 w 10045"/>
                  <a:gd name="T61" fmla="*/ 2147483647 h 10019"/>
                  <a:gd name="T62" fmla="*/ 2147483647 w 10045"/>
                  <a:gd name="T63" fmla="*/ 2147483647 h 10019"/>
                  <a:gd name="T64" fmla="*/ 2147483647 w 10045"/>
                  <a:gd name="T65" fmla="*/ 2147483647 h 10019"/>
                  <a:gd name="T66" fmla="*/ 2147483647 w 10045"/>
                  <a:gd name="T67" fmla="*/ 2147483647 h 10019"/>
                  <a:gd name="T68" fmla="*/ 2147483647 w 10045"/>
                  <a:gd name="T69" fmla="*/ 2147483647 h 10019"/>
                  <a:gd name="T70" fmla="*/ 2147483647 w 10045"/>
                  <a:gd name="T71" fmla="*/ 2147483647 h 10019"/>
                  <a:gd name="T72" fmla="*/ 2147483647 w 10045"/>
                  <a:gd name="T73" fmla="*/ 2147483647 h 10019"/>
                  <a:gd name="T74" fmla="*/ 2147483647 w 10045"/>
                  <a:gd name="T75" fmla="*/ 2147483647 h 10019"/>
                  <a:gd name="T76" fmla="*/ 2147483647 w 10045"/>
                  <a:gd name="T77" fmla="*/ 2147483647 h 10019"/>
                  <a:gd name="T78" fmla="*/ 2147483647 w 10045"/>
                  <a:gd name="T79" fmla="*/ 2147483647 h 10019"/>
                  <a:gd name="T80" fmla="*/ 2147483647 w 10045"/>
                  <a:gd name="T81" fmla="*/ 2147483647 h 10019"/>
                  <a:gd name="T82" fmla="*/ 2147483647 w 10045"/>
                  <a:gd name="T83" fmla="*/ 2147483647 h 10019"/>
                  <a:gd name="T84" fmla="*/ 2147483647 w 10045"/>
                  <a:gd name="T85" fmla="*/ 2147483647 h 10019"/>
                  <a:gd name="T86" fmla="*/ 2147483647 w 10045"/>
                  <a:gd name="T87" fmla="*/ 2147483647 h 10019"/>
                  <a:gd name="T88" fmla="*/ 2147483647 w 10045"/>
                  <a:gd name="T89" fmla="*/ 2147483647 h 10019"/>
                  <a:gd name="T90" fmla="*/ 2147483647 w 10045"/>
                  <a:gd name="T91" fmla="*/ 2147483647 h 10019"/>
                  <a:gd name="T92" fmla="*/ 2147483647 w 10045"/>
                  <a:gd name="T93" fmla="*/ 2147483647 h 10019"/>
                  <a:gd name="T94" fmla="*/ 2147483647 w 10045"/>
                  <a:gd name="T95" fmla="*/ 2147483647 h 10019"/>
                  <a:gd name="T96" fmla="*/ 2147483647 w 10045"/>
                  <a:gd name="T97" fmla="*/ 2147483647 h 10019"/>
                  <a:gd name="T98" fmla="*/ 2147483647 w 10045"/>
                  <a:gd name="T99" fmla="*/ 2147483647 h 10019"/>
                  <a:gd name="T100" fmla="*/ 2147483647 w 10045"/>
                  <a:gd name="T101" fmla="*/ 2147483647 h 10019"/>
                  <a:gd name="T102" fmla="*/ 2147483647 w 10045"/>
                  <a:gd name="T103" fmla="*/ 0 h 10019"/>
                  <a:gd name="T104" fmla="*/ 2147483647 w 10045"/>
                  <a:gd name="T105" fmla="*/ 2147483647 h 10019"/>
                  <a:gd name="T106" fmla="*/ 2147483647 w 10045"/>
                  <a:gd name="T107" fmla="*/ 2147483647 h 10019"/>
                  <a:gd name="T108" fmla="*/ 2147483647 w 10045"/>
                  <a:gd name="T109" fmla="*/ 2147483647 h 10019"/>
                  <a:gd name="T110" fmla="*/ 2147483647 w 10045"/>
                  <a:gd name="T111" fmla="*/ 2147483647 h 10019"/>
                  <a:gd name="T112" fmla="*/ 2147483647 w 10045"/>
                  <a:gd name="T113" fmla="*/ 2147483647 h 10019"/>
                  <a:gd name="T114" fmla="*/ 2147483647 w 10045"/>
                  <a:gd name="T115" fmla="*/ 2147483647 h 10019"/>
                  <a:gd name="T116" fmla="*/ 2147483647 w 10045"/>
                  <a:gd name="T117" fmla="*/ 2147483647 h 10019"/>
                  <a:gd name="T118" fmla="*/ 2147483647 w 10045"/>
                  <a:gd name="T119" fmla="*/ 2147483647 h 1001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045" h="10019">
                    <a:moveTo>
                      <a:pt x="1724" y="2609"/>
                    </a:moveTo>
                    <a:lnTo>
                      <a:pt x="1379" y="3132"/>
                    </a:lnTo>
                    <a:lnTo>
                      <a:pt x="1379" y="3915"/>
                    </a:lnTo>
                    <a:lnTo>
                      <a:pt x="690" y="4436"/>
                    </a:lnTo>
                    <a:lnTo>
                      <a:pt x="690" y="5219"/>
                    </a:lnTo>
                    <a:lnTo>
                      <a:pt x="345" y="5741"/>
                    </a:lnTo>
                    <a:lnTo>
                      <a:pt x="690" y="6263"/>
                    </a:lnTo>
                    <a:lnTo>
                      <a:pt x="345" y="6786"/>
                    </a:lnTo>
                    <a:lnTo>
                      <a:pt x="0" y="7306"/>
                    </a:lnTo>
                    <a:lnTo>
                      <a:pt x="1034" y="7568"/>
                    </a:lnTo>
                    <a:lnTo>
                      <a:pt x="1724" y="7829"/>
                    </a:lnTo>
                    <a:cubicBezTo>
                      <a:pt x="2069" y="7916"/>
                      <a:pt x="2675" y="8005"/>
                      <a:pt x="2759" y="8090"/>
                    </a:cubicBezTo>
                    <a:cubicBezTo>
                      <a:pt x="2843" y="8175"/>
                      <a:pt x="2382" y="8117"/>
                      <a:pt x="2230" y="8339"/>
                    </a:cubicBezTo>
                    <a:cubicBezTo>
                      <a:pt x="2078" y="8560"/>
                      <a:pt x="1874" y="9189"/>
                      <a:pt x="1848" y="9422"/>
                    </a:cubicBezTo>
                    <a:cubicBezTo>
                      <a:pt x="1822" y="9656"/>
                      <a:pt x="1806" y="9700"/>
                      <a:pt x="2073" y="9738"/>
                    </a:cubicBezTo>
                    <a:cubicBezTo>
                      <a:pt x="2340" y="9777"/>
                      <a:pt x="3104" y="9626"/>
                      <a:pt x="3448" y="9656"/>
                    </a:cubicBezTo>
                    <a:cubicBezTo>
                      <a:pt x="3792" y="9686"/>
                      <a:pt x="3969" y="9858"/>
                      <a:pt x="4138" y="9917"/>
                    </a:cubicBezTo>
                    <a:cubicBezTo>
                      <a:pt x="4307" y="9976"/>
                      <a:pt x="4368" y="9999"/>
                      <a:pt x="4463" y="10013"/>
                    </a:cubicBezTo>
                    <a:cubicBezTo>
                      <a:pt x="4558" y="10027"/>
                      <a:pt x="4532" y="10015"/>
                      <a:pt x="4708" y="9999"/>
                    </a:cubicBezTo>
                    <a:cubicBezTo>
                      <a:pt x="4884" y="9983"/>
                      <a:pt x="5267" y="9931"/>
                      <a:pt x="5517" y="9917"/>
                    </a:cubicBezTo>
                    <a:cubicBezTo>
                      <a:pt x="5767" y="9903"/>
                      <a:pt x="5977" y="9917"/>
                      <a:pt x="6207" y="9917"/>
                    </a:cubicBezTo>
                    <a:cubicBezTo>
                      <a:pt x="6667" y="9830"/>
                      <a:pt x="7228" y="9704"/>
                      <a:pt x="7586" y="9656"/>
                    </a:cubicBezTo>
                    <a:cubicBezTo>
                      <a:pt x="7944" y="9608"/>
                      <a:pt x="8185" y="9677"/>
                      <a:pt x="8353" y="9629"/>
                    </a:cubicBezTo>
                    <a:cubicBezTo>
                      <a:pt x="8521" y="9581"/>
                      <a:pt x="8604" y="9494"/>
                      <a:pt x="8597" y="9368"/>
                    </a:cubicBezTo>
                    <a:cubicBezTo>
                      <a:pt x="8590" y="9242"/>
                      <a:pt x="8278" y="8989"/>
                      <a:pt x="8312" y="8872"/>
                    </a:cubicBezTo>
                    <a:cubicBezTo>
                      <a:pt x="8346" y="8755"/>
                      <a:pt x="8653" y="8734"/>
                      <a:pt x="8802" y="8668"/>
                    </a:cubicBezTo>
                    <a:cubicBezTo>
                      <a:pt x="8951" y="8602"/>
                      <a:pt x="9106" y="8518"/>
                      <a:pt x="9207" y="8474"/>
                    </a:cubicBezTo>
                    <a:cubicBezTo>
                      <a:pt x="9308" y="8430"/>
                      <a:pt x="9462" y="8479"/>
                      <a:pt x="9408" y="8406"/>
                    </a:cubicBezTo>
                    <a:cubicBezTo>
                      <a:pt x="9354" y="8333"/>
                      <a:pt x="9101" y="8223"/>
                      <a:pt x="8882" y="8035"/>
                    </a:cubicBezTo>
                    <a:cubicBezTo>
                      <a:pt x="8663" y="7847"/>
                      <a:pt x="8352" y="7492"/>
                      <a:pt x="8092" y="7279"/>
                    </a:cubicBezTo>
                    <a:cubicBezTo>
                      <a:pt x="7832" y="7066"/>
                      <a:pt x="7487" y="6889"/>
                      <a:pt x="7321" y="6759"/>
                    </a:cubicBezTo>
                    <a:cubicBezTo>
                      <a:pt x="7155" y="6629"/>
                      <a:pt x="7054" y="6580"/>
                      <a:pt x="7098" y="6497"/>
                    </a:cubicBezTo>
                    <a:cubicBezTo>
                      <a:pt x="7142" y="6414"/>
                      <a:pt x="7390" y="6345"/>
                      <a:pt x="7586" y="6263"/>
                    </a:cubicBezTo>
                    <a:cubicBezTo>
                      <a:pt x="7782" y="6181"/>
                      <a:pt x="8026" y="6082"/>
                      <a:pt x="8276" y="6002"/>
                    </a:cubicBezTo>
                    <a:cubicBezTo>
                      <a:pt x="8526" y="5922"/>
                      <a:pt x="8900" y="5853"/>
                      <a:pt x="9086" y="5782"/>
                    </a:cubicBezTo>
                    <a:cubicBezTo>
                      <a:pt x="9272" y="5711"/>
                      <a:pt x="9238" y="5584"/>
                      <a:pt x="9390" y="5577"/>
                    </a:cubicBezTo>
                    <a:cubicBezTo>
                      <a:pt x="9542" y="5570"/>
                      <a:pt x="9898" y="5757"/>
                      <a:pt x="10000" y="5741"/>
                    </a:cubicBezTo>
                    <a:cubicBezTo>
                      <a:pt x="10102" y="5725"/>
                      <a:pt x="10000" y="5568"/>
                      <a:pt x="10000" y="5481"/>
                    </a:cubicBezTo>
                    <a:lnTo>
                      <a:pt x="10000" y="4697"/>
                    </a:lnTo>
                    <a:cubicBezTo>
                      <a:pt x="9655" y="4697"/>
                      <a:pt x="9655" y="3654"/>
                      <a:pt x="9655" y="3654"/>
                    </a:cubicBezTo>
                    <a:lnTo>
                      <a:pt x="9655" y="2871"/>
                    </a:lnTo>
                    <a:lnTo>
                      <a:pt x="9655" y="2609"/>
                    </a:lnTo>
                    <a:lnTo>
                      <a:pt x="9310" y="1827"/>
                    </a:lnTo>
                    <a:lnTo>
                      <a:pt x="9310" y="1305"/>
                    </a:lnTo>
                    <a:lnTo>
                      <a:pt x="7931" y="783"/>
                    </a:lnTo>
                    <a:lnTo>
                      <a:pt x="6552" y="1305"/>
                    </a:lnTo>
                    <a:cubicBezTo>
                      <a:pt x="6552" y="1305"/>
                      <a:pt x="6207" y="1305"/>
                      <a:pt x="5862" y="1044"/>
                    </a:cubicBezTo>
                    <a:lnTo>
                      <a:pt x="5862" y="522"/>
                    </a:lnTo>
                    <a:lnTo>
                      <a:pt x="4828" y="261"/>
                    </a:lnTo>
                    <a:lnTo>
                      <a:pt x="4138" y="0"/>
                    </a:lnTo>
                    <a:lnTo>
                      <a:pt x="3793" y="261"/>
                    </a:lnTo>
                    <a:lnTo>
                      <a:pt x="3448" y="1305"/>
                    </a:lnTo>
                    <a:lnTo>
                      <a:pt x="3103" y="1827"/>
                    </a:lnTo>
                    <a:lnTo>
                      <a:pt x="2414" y="1827"/>
                    </a:lnTo>
                    <a:lnTo>
                      <a:pt x="1724" y="1827"/>
                    </a:lnTo>
                    <a:lnTo>
                      <a:pt x="1724" y="2088"/>
                    </a:lnTo>
                    <a:lnTo>
                      <a:pt x="1724" y="2609"/>
                    </a:lnTo>
                    <a:close/>
                  </a:path>
                </a:pathLst>
              </a:custGeom>
              <a:solidFill>
                <a:srgbClr val="1D384C"/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40A1E3-283F-3305-A02C-9B26D68B3B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44912" y="4856585"/>
                <a:ext cx="135750" cy="192927"/>
              </a:xfrm>
              <a:custGeom>
                <a:avLst/>
                <a:gdLst>
                  <a:gd name="T0" fmla="*/ 2147483647 w 66"/>
                  <a:gd name="T1" fmla="*/ 2147483647 h 90"/>
                  <a:gd name="T2" fmla="*/ 2147483647 w 66"/>
                  <a:gd name="T3" fmla="*/ 2147483647 h 90"/>
                  <a:gd name="T4" fmla="*/ 2147483647 w 66"/>
                  <a:gd name="T5" fmla="*/ 2147483647 h 90"/>
                  <a:gd name="T6" fmla="*/ 2147483647 w 66"/>
                  <a:gd name="T7" fmla="*/ 2147483647 h 90"/>
                  <a:gd name="T8" fmla="*/ 2147483647 w 66"/>
                  <a:gd name="T9" fmla="*/ 2147483647 h 90"/>
                  <a:gd name="T10" fmla="*/ 2147483647 w 66"/>
                  <a:gd name="T11" fmla="*/ 2147483647 h 90"/>
                  <a:gd name="T12" fmla="*/ 2147483647 w 66"/>
                  <a:gd name="T13" fmla="*/ 2147483647 h 90"/>
                  <a:gd name="T14" fmla="*/ 2147483647 w 66"/>
                  <a:gd name="T15" fmla="*/ 2147483647 h 90"/>
                  <a:gd name="T16" fmla="*/ 2147483647 w 66"/>
                  <a:gd name="T17" fmla="*/ 2147483647 h 90"/>
                  <a:gd name="T18" fmla="*/ 2147483647 w 66"/>
                  <a:gd name="T19" fmla="*/ 2147483647 h 90"/>
                  <a:gd name="T20" fmla="*/ 2147483647 w 66"/>
                  <a:gd name="T21" fmla="*/ 0 h 90"/>
                  <a:gd name="T22" fmla="*/ 2147483647 w 66"/>
                  <a:gd name="T23" fmla="*/ 2147483647 h 90"/>
                  <a:gd name="T24" fmla="*/ 2147483647 w 66"/>
                  <a:gd name="T25" fmla="*/ 2147483647 h 90"/>
                  <a:gd name="T26" fmla="*/ 2147483647 w 66"/>
                  <a:gd name="T27" fmla="*/ 2147483647 h 90"/>
                  <a:gd name="T28" fmla="*/ 2147483647 w 66"/>
                  <a:gd name="T29" fmla="*/ 2147483647 h 90"/>
                  <a:gd name="T30" fmla="*/ 2147483647 w 66"/>
                  <a:gd name="T31" fmla="*/ 2147483647 h 90"/>
                  <a:gd name="T32" fmla="*/ 0 w 66"/>
                  <a:gd name="T33" fmla="*/ 2147483647 h 90"/>
                  <a:gd name="T34" fmla="*/ 2147483647 w 66"/>
                  <a:gd name="T35" fmla="*/ 2147483647 h 90"/>
                  <a:gd name="T36" fmla="*/ 2147483647 w 66"/>
                  <a:gd name="T37" fmla="*/ 2147483647 h 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6" h="90">
                    <a:moveTo>
                      <a:pt x="18" y="72"/>
                    </a:moveTo>
                    <a:lnTo>
                      <a:pt x="30" y="78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8" y="78"/>
                    </a:lnTo>
                    <a:lnTo>
                      <a:pt x="48" y="60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66" y="0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30"/>
                    </a:lnTo>
                    <a:lnTo>
                      <a:pt x="24" y="18"/>
                    </a:lnTo>
                    <a:lnTo>
                      <a:pt x="12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1AB8B422-29ED-9864-5406-ACFE6231CB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20966185">
                <a:off x="5623665" y="5679541"/>
                <a:ext cx="282813" cy="310493"/>
              </a:xfrm>
              <a:custGeom>
                <a:avLst/>
                <a:gdLst>
                  <a:gd name="T0" fmla="*/ 2147483647 w 9874"/>
                  <a:gd name="T1" fmla="*/ 861456484 h 10000"/>
                  <a:gd name="T2" fmla="*/ 2147483647 w 9874"/>
                  <a:gd name="T3" fmla="*/ 573160271 h 10000"/>
                  <a:gd name="T4" fmla="*/ 2147483647 w 9874"/>
                  <a:gd name="T5" fmla="*/ 571945092 h 10000"/>
                  <a:gd name="T6" fmla="*/ 2147483647 w 9874"/>
                  <a:gd name="T7" fmla="*/ 0 h 10000"/>
                  <a:gd name="T8" fmla="*/ 2147483647 w 9874"/>
                  <a:gd name="T9" fmla="*/ 350414474 h 10000"/>
                  <a:gd name="T10" fmla="*/ 2147483647 w 9874"/>
                  <a:gd name="T11" fmla="*/ 1282208266 h 10000"/>
                  <a:gd name="T12" fmla="*/ 1792679761 w 9874"/>
                  <a:gd name="T13" fmla="*/ 1861231051 h 10000"/>
                  <a:gd name="T14" fmla="*/ 1792679761 w 9874"/>
                  <a:gd name="T15" fmla="*/ 2147483647 h 10000"/>
                  <a:gd name="T16" fmla="*/ 1194741583 w 9874"/>
                  <a:gd name="T17" fmla="*/ 2147483647 h 10000"/>
                  <a:gd name="T18" fmla="*/ 0 w 9874"/>
                  <a:gd name="T19" fmla="*/ 2147483647 h 10000"/>
                  <a:gd name="T20" fmla="*/ 1194741583 w 9874"/>
                  <a:gd name="T21" fmla="*/ 2147483647 h 10000"/>
                  <a:gd name="T22" fmla="*/ 2147483647 w 9874"/>
                  <a:gd name="T23" fmla="*/ 2147483647 h 10000"/>
                  <a:gd name="T24" fmla="*/ 2147483647 w 9874"/>
                  <a:gd name="T25" fmla="*/ 2147483647 h 10000"/>
                  <a:gd name="T26" fmla="*/ 2147483647 w 9874"/>
                  <a:gd name="T27" fmla="*/ 2147483647 h 10000"/>
                  <a:gd name="T28" fmla="*/ 2147483647 w 9874"/>
                  <a:gd name="T29" fmla="*/ 2147483647 h 10000"/>
                  <a:gd name="T30" fmla="*/ 2147483647 w 9874"/>
                  <a:gd name="T31" fmla="*/ 2147483647 h 10000"/>
                  <a:gd name="T32" fmla="*/ 2147483647 w 9874"/>
                  <a:gd name="T33" fmla="*/ 2147483647 h 10000"/>
                  <a:gd name="T34" fmla="*/ 2147483647 w 9874"/>
                  <a:gd name="T35" fmla="*/ 2147483647 h 10000"/>
                  <a:gd name="T36" fmla="*/ 2147483647 w 9874"/>
                  <a:gd name="T37" fmla="*/ 2147483647 h 10000"/>
                  <a:gd name="T38" fmla="*/ 2147483647 w 9874"/>
                  <a:gd name="T39" fmla="*/ 2147483647 h 10000"/>
                  <a:gd name="T40" fmla="*/ 2147483647 w 9874"/>
                  <a:gd name="T41" fmla="*/ 2147483647 h 10000"/>
                  <a:gd name="T42" fmla="*/ 2147483647 w 9874"/>
                  <a:gd name="T43" fmla="*/ 2147483647 h 10000"/>
                  <a:gd name="T44" fmla="*/ 2147483647 w 9874"/>
                  <a:gd name="T45" fmla="*/ 2083902531 h 10000"/>
                  <a:gd name="T46" fmla="*/ 2147483647 w 9874"/>
                  <a:gd name="T47" fmla="*/ 1331460655 h 10000"/>
                  <a:gd name="T48" fmla="*/ 2147483647 w 9874"/>
                  <a:gd name="T49" fmla="*/ 1056034845 h 10000"/>
                  <a:gd name="T50" fmla="*/ 2147483647 w 9874"/>
                  <a:gd name="T51" fmla="*/ 861456484 h 100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9874" h="10000">
                    <a:moveTo>
                      <a:pt x="9677" y="735"/>
                    </a:moveTo>
                    <a:lnTo>
                      <a:pt x="9874" y="489"/>
                    </a:lnTo>
                    <a:lnTo>
                      <a:pt x="9223" y="488"/>
                    </a:lnTo>
                    <a:lnTo>
                      <a:pt x="8813" y="0"/>
                    </a:lnTo>
                    <a:lnTo>
                      <a:pt x="5802" y="299"/>
                    </a:lnTo>
                    <a:lnTo>
                      <a:pt x="3889" y="1094"/>
                    </a:lnTo>
                    <a:lnTo>
                      <a:pt x="1667" y="1588"/>
                    </a:lnTo>
                    <a:lnTo>
                      <a:pt x="1667" y="2083"/>
                    </a:lnTo>
                    <a:lnTo>
                      <a:pt x="1111" y="3073"/>
                    </a:lnTo>
                    <a:lnTo>
                      <a:pt x="0" y="4062"/>
                    </a:lnTo>
                    <a:lnTo>
                      <a:pt x="1111" y="5547"/>
                    </a:lnTo>
                    <a:lnTo>
                      <a:pt x="3333" y="6042"/>
                    </a:lnTo>
                    <a:lnTo>
                      <a:pt x="2222" y="7031"/>
                    </a:lnTo>
                    <a:lnTo>
                      <a:pt x="2222" y="9010"/>
                    </a:lnTo>
                    <a:lnTo>
                      <a:pt x="4445" y="10000"/>
                    </a:lnTo>
                    <a:lnTo>
                      <a:pt x="5555" y="9010"/>
                    </a:lnTo>
                    <a:lnTo>
                      <a:pt x="5555" y="8021"/>
                    </a:lnTo>
                    <a:lnTo>
                      <a:pt x="7777" y="7031"/>
                    </a:lnTo>
                    <a:lnTo>
                      <a:pt x="5555" y="5052"/>
                    </a:lnTo>
                    <a:lnTo>
                      <a:pt x="5555" y="4062"/>
                    </a:lnTo>
                    <a:lnTo>
                      <a:pt x="4445" y="2578"/>
                    </a:lnTo>
                    <a:lnTo>
                      <a:pt x="7777" y="2083"/>
                    </a:lnTo>
                    <a:lnTo>
                      <a:pt x="9152" y="1778"/>
                    </a:lnTo>
                    <a:lnTo>
                      <a:pt x="9179" y="1136"/>
                    </a:lnTo>
                    <a:lnTo>
                      <a:pt x="9413" y="901"/>
                    </a:lnTo>
                    <a:lnTo>
                      <a:pt x="9677" y="735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91835821-6CB7-BFCD-0962-589BC0630B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06697" y="5197221"/>
                <a:ext cx="364828" cy="319537"/>
              </a:xfrm>
              <a:custGeom>
                <a:avLst/>
                <a:gdLst>
                  <a:gd name="T0" fmla="*/ 2147483647 w 10000"/>
                  <a:gd name="T1" fmla="*/ 2147483647 h 10000"/>
                  <a:gd name="T2" fmla="*/ 2147483647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0 h 10000"/>
                  <a:gd name="T8" fmla="*/ 2147483647 w 10000"/>
                  <a:gd name="T9" fmla="*/ 962987830 h 10000"/>
                  <a:gd name="T10" fmla="*/ 2147483647 w 10000"/>
                  <a:gd name="T11" fmla="*/ 1505821189 h 10000"/>
                  <a:gd name="T12" fmla="*/ 2147483647 w 10000"/>
                  <a:gd name="T13" fmla="*/ 962987830 h 10000"/>
                  <a:gd name="T14" fmla="*/ 2147483647 w 10000"/>
                  <a:gd name="T15" fmla="*/ 2147483647 h 10000"/>
                  <a:gd name="T16" fmla="*/ 1839321513 w 10000"/>
                  <a:gd name="T17" fmla="*/ 2147483647 h 10000"/>
                  <a:gd name="T18" fmla="*/ 1728171895 w 10000"/>
                  <a:gd name="T19" fmla="*/ 2147483647 h 10000"/>
                  <a:gd name="T20" fmla="*/ 1513069159 w 10000"/>
                  <a:gd name="T21" fmla="*/ 2147483647 h 10000"/>
                  <a:gd name="T22" fmla="*/ 7214134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2147483647 w 10000"/>
                  <a:gd name="T37" fmla="*/ 2147483647 h 10000"/>
                  <a:gd name="T38" fmla="*/ 2147483647 w 10000"/>
                  <a:gd name="T39" fmla="*/ 2147483647 h 10000"/>
                  <a:gd name="T40" fmla="*/ 2147483647 w 10000"/>
                  <a:gd name="T41" fmla="*/ 2147483647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000" h="10000">
                    <a:moveTo>
                      <a:pt x="8952" y="4746"/>
                    </a:moveTo>
                    <a:cubicBezTo>
                      <a:pt x="8952" y="4746"/>
                      <a:pt x="9789" y="4438"/>
                      <a:pt x="9789" y="4036"/>
                    </a:cubicBezTo>
                    <a:cubicBezTo>
                      <a:pt x="10125" y="3229"/>
                      <a:pt x="10054" y="3000"/>
                      <a:pt x="9628" y="2328"/>
                    </a:cubicBezTo>
                    <a:cubicBezTo>
                      <a:pt x="9201" y="1655"/>
                      <a:pt x="8028" y="776"/>
                      <a:pt x="7229" y="0"/>
                    </a:cubicBezTo>
                    <a:cubicBezTo>
                      <a:pt x="6677" y="239"/>
                      <a:pt x="6358" y="529"/>
                      <a:pt x="5576" y="715"/>
                    </a:cubicBezTo>
                    <a:cubicBezTo>
                      <a:pt x="4794" y="901"/>
                      <a:pt x="3551" y="983"/>
                      <a:pt x="2539" y="1118"/>
                    </a:cubicBezTo>
                    <a:lnTo>
                      <a:pt x="2201" y="715"/>
                    </a:lnTo>
                    <a:lnTo>
                      <a:pt x="1188" y="2730"/>
                    </a:lnTo>
                    <a:cubicBezTo>
                      <a:pt x="963" y="3268"/>
                      <a:pt x="631" y="4031"/>
                      <a:pt x="513" y="4343"/>
                    </a:cubicBezTo>
                    <a:cubicBezTo>
                      <a:pt x="396" y="4654"/>
                      <a:pt x="496" y="4524"/>
                      <a:pt x="482" y="4603"/>
                    </a:cubicBezTo>
                    <a:cubicBezTo>
                      <a:pt x="467" y="4681"/>
                      <a:pt x="503" y="4723"/>
                      <a:pt x="422" y="4817"/>
                    </a:cubicBezTo>
                    <a:cubicBezTo>
                      <a:pt x="342" y="4911"/>
                      <a:pt x="-28" y="5153"/>
                      <a:pt x="2" y="5165"/>
                    </a:cubicBezTo>
                    <a:cubicBezTo>
                      <a:pt x="871" y="6361"/>
                      <a:pt x="1309" y="7628"/>
                      <a:pt x="1789" y="8230"/>
                    </a:cubicBezTo>
                    <a:cubicBezTo>
                      <a:pt x="2266" y="8832"/>
                      <a:pt x="2645" y="8558"/>
                      <a:pt x="2875" y="8776"/>
                    </a:cubicBezTo>
                    <a:cubicBezTo>
                      <a:pt x="3105" y="8994"/>
                      <a:pt x="2722" y="9336"/>
                      <a:pt x="3174" y="9539"/>
                    </a:cubicBezTo>
                    <a:cubicBezTo>
                      <a:pt x="3626" y="9742"/>
                      <a:pt x="4682" y="10053"/>
                      <a:pt x="5588" y="9993"/>
                    </a:cubicBezTo>
                    <a:cubicBezTo>
                      <a:pt x="6494" y="9933"/>
                      <a:pt x="8055" y="9717"/>
                      <a:pt x="8615" y="9179"/>
                    </a:cubicBezTo>
                    <a:cubicBezTo>
                      <a:pt x="9175" y="8641"/>
                      <a:pt x="8840" y="7567"/>
                      <a:pt x="8952" y="6761"/>
                    </a:cubicBezTo>
                    <a:lnTo>
                      <a:pt x="9628" y="6358"/>
                    </a:lnTo>
                    <a:cubicBezTo>
                      <a:pt x="9591" y="6168"/>
                      <a:pt x="9555" y="5977"/>
                      <a:pt x="9518" y="5787"/>
                    </a:cubicBezTo>
                    <a:cubicBezTo>
                      <a:pt x="9629" y="5384"/>
                      <a:pt x="8840" y="5149"/>
                      <a:pt x="8952" y="4746"/>
                    </a:cubicBez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3F81ED2-1EC7-CDE4-3A99-40C6DF42A7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39039" y="5049512"/>
                <a:ext cx="282813" cy="156753"/>
              </a:xfrm>
              <a:custGeom>
                <a:avLst/>
                <a:gdLst>
                  <a:gd name="T0" fmla="*/ 2147483647 w 10569"/>
                  <a:gd name="T1" fmla="*/ 218132199 h 10092"/>
                  <a:gd name="T2" fmla="*/ 2147483647 w 10569"/>
                  <a:gd name="T3" fmla="*/ 122706788 h 10092"/>
                  <a:gd name="T4" fmla="*/ 2147483647 w 10569"/>
                  <a:gd name="T5" fmla="*/ 61371189 h 10092"/>
                  <a:gd name="T6" fmla="*/ 2147483647 w 10569"/>
                  <a:gd name="T7" fmla="*/ 0 h 10092"/>
                  <a:gd name="T8" fmla="*/ 2147483647 w 10569"/>
                  <a:gd name="T9" fmla="*/ 30665321 h 10092"/>
                  <a:gd name="T10" fmla="*/ 2147483647 w 10569"/>
                  <a:gd name="T11" fmla="*/ 0 h 10092"/>
                  <a:gd name="T12" fmla="*/ 2097951320 w 10569"/>
                  <a:gd name="T13" fmla="*/ 30665321 h 10092"/>
                  <a:gd name="T14" fmla="*/ 1401434486 w 10569"/>
                  <a:gd name="T15" fmla="*/ 61371189 h 10092"/>
                  <a:gd name="T16" fmla="*/ 704917667 w 10569"/>
                  <a:gd name="T17" fmla="*/ 92041467 h 10092"/>
                  <a:gd name="T18" fmla="*/ 8448222 w 10569"/>
                  <a:gd name="T19" fmla="*/ 122706788 h 10092"/>
                  <a:gd name="T20" fmla="*/ 357065685 w 10569"/>
                  <a:gd name="T21" fmla="*/ 164160932 h 10092"/>
                  <a:gd name="T22" fmla="*/ 1012965140 w 10569"/>
                  <a:gd name="T23" fmla="*/ 220119984 h 10092"/>
                  <a:gd name="T24" fmla="*/ 1750099564 w 10569"/>
                  <a:gd name="T25" fmla="*/ 306784830 h 10092"/>
                  <a:gd name="T26" fmla="*/ 2097951320 w 10569"/>
                  <a:gd name="T27" fmla="*/ 337490632 h 10092"/>
                  <a:gd name="T28" fmla="*/ 2147483647 w 10569"/>
                  <a:gd name="T29" fmla="*/ 371544855 h 10092"/>
                  <a:gd name="T30" fmla="*/ 2147483647 w 10569"/>
                  <a:gd name="T31" fmla="*/ 367936564 h 10092"/>
                  <a:gd name="T32" fmla="*/ 2147483647 w 10569"/>
                  <a:gd name="T33" fmla="*/ 337230696 h 10092"/>
                  <a:gd name="T34" fmla="*/ 2147483647 w 10569"/>
                  <a:gd name="T35" fmla="*/ 346435062 h 10092"/>
                  <a:gd name="T36" fmla="*/ 2147483647 w 10569"/>
                  <a:gd name="T37" fmla="*/ 347321125 h 10092"/>
                  <a:gd name="T38" fmla="*/ 2147483647 w 10569"/>
                  <a:gd name="T39" fmla="*/ 353615522 h 10092"/>
                  <a:gd name="T40" fmla="*/ 2147483647 w 10569"/>
                  <a:gd name="T41" fmla="*/ 369740943 h 10092"/>
                  <a:gd name="T42" fmla="*/ 2147483647 w 10569"/>
                  <a:gd name="T43" fmla="*/ 344411753 h 10092"/>
                  <a:gd name="T44" fmla="*/ 2147483647 w 10569"/>
                  <a:gd name="T45" fmla="*/ 359211597 h 1009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569" h="10092">
                    <a:moveTo>
                      <a:pt x="10569" y="5925"/>
                    </a:moveTo>
                    <a:cubicBezTo>
                      <a:pt x="10249" y="5077"/>
                      <a:pt x="8682" y="4197"/>
                      <a:pt x="7738" y="3333"/>
                    </a:cubicBezTo>
                    <a:lnTo>
                      <a:pt x="5920" y="1667"/>
                    </a:lnTo>
                    <a:lnTo>
                      <a:pt x="4102" y="0"/>
                    </a:lnTo>
                    <a:lnTo>
                      <a:pt x="4102" y="833"/>
                    </a:lnTo>
                    <a:lnTo>
                      <a:pt x="3193" y="0"/>
                    </a:lnTo>
                    <a:lnTo>
                      <a:pt x="2738" y="833"/>
                    </a:lnTo>
                    <a:lnTo>
                      <a:pt x="1829" y="1667"/>
                    </a:lnTo>
                    <a:lnTo>
                      <a:pt x="920" y="2500"/>
                    </a:lnTo>
                    <a:cubicBezTo>
                      <a:pt x="617" y="2778"/>
                      <a:pt x="87" y="3007"/>
                      <a:pt x="11" y="3333"/>
                    </a:cubicBezTo>
                    <a:cubicBezTo>
                      <a:pt x="-65" y="3659"/>
                      <a:pt x="248" y="4018"/>
                      <a:pt x="466" y="4459"/>
                    </a:cubicBezTo>
                    <a:cubicBezTo>
                      <a:pt x="684" y="4900"/>
                      <a:pt x="1019" y="5333"/>
                      <a:pt x="1322" y="5979"/>
                    </a:cubicBezTo>
                    <a:cubicBezTo>
                      <a:pt x="1625" y="6625"/>
                      <a:pt x="2048" y="7802"/>
                      <a:pt x="2284" y="8333"/>
                    </a:cubicBezTo>
                    <a:cubicBezTo>
                      <a:pt x="2520" y="8864"/>
                      <a:pt x="2583" y="8874"/>
                      <a:pt x="2738" y="9167"/>
                    </a:cubicBezTo>
                    <a:cubicBezTo>
                      <a:pt x="2893" y="9460"/>
                      <a:pt x="3217" y="10092"/>
                      <a:pt x="3217" y="10092"/>
                    </a:cubicBezTo>
                    <a:cubicBezTo>
                      <a:pt x="4581" y="10092"/>
                      <a:pt x="4900" y="9994"/>
                      <a:pt x="4900" y="9994"/>
                    </a:cubicBezTo>
                    <a:cubicBezTo>
                      <a:pt x="4785" y="9440"/>
                      <a:pt x="5654" y="9714"/>
                      <a:pt x="5539" y="9160"/>
                    </a:cubicBezTo>
                    <a:cubicBezTo>
                      <a:pt x="5853" y="9260"/>
                      <a:pt x="6250" y="9364"/>
                      <a:pt x="6402" y="9410"/>
                    </a:cubicBezTo>
                    <a:cubicBezTo>
                      <a:pt x="6554" y="9456"/>
                      <a:pt x="6377" y="9434"/>
                      <a:pt x="6453" y="9434"/>
                    </a:cubicBezTo>
                    <a:cubicBezTo>
                      <a:pt x="6529" y="9434"/>
                      <a:pt x="6505" y="9504"/>
                      <a:pt x="6723" y="9605"/>
                    </a:cubicBezTo>
                    <a:cubicBezTo>
                      <a:pt x="6941" y="9707"/>
                      <a:pt x="7421" y="10085"/>
                      <a:pt x="7759" y="10043"/>
                    </a:cubicBezTo>
                    <a:cubicBezTo>
                      <a:pt x="8097" y="10001"/>
                      <a:pt x="8436" y="9626"/>
                      <a:pt x="8753" y="9355"/>
                    </a:cubicBezTo>
                    <a:cubicBezTo>
                      <a:pt x="9070" y="9084"/>
                      <a:pt x="8347" y="9964"/>
                      <a:pt x="10391" y="9757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F5E2579B-6BA8-8521-3F2C-34757B1EF4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39835" y="5212295"/>
                <a:ext cx="246048" cy="180870"/>
              </a:xfrm>
              <a:custGeom>
                <a:avLst/>
                <a:gdLst>
                  <a:gd name="T0" fmla="*/ 2147483647 w 9980"/>
                  <a:gd name="T1" fmla="*/ 0 h 10000"/>
                  <a:gd name="T2" fmla="*/ 2147483647 w 9980"/>
                  <a:gd name="T3" fmla="*/ 120347451 h 10000"/>
                  <a:gd name="T4" fmla="*/ 2048295641 w 9980"/>
                  <a:gd name="T5" fmla="*/ 174854502 h 10000"/>
                  <a:gd name="T6" fmla="*/ 1295790420 w 9980"/>
                  <a:gd name="T7" fmla="*/ 229369258 h 10000"/>
                  <a:gd name="T8" fmla="*/ 794318046 w 9980"/>
                  <a:gd name="T9" fmla="*/ 209556601 h 10000"/>
                  <a:gd name="T10" fmla="*/ 543839063 w 9980"/>
                  <a:gd name="T11" fmla="*/ 174854502 h 10000"/>
                  <a:gd name="T12" fmla="*/ 292843180 w 9980"/>
                  <a:gd name="T13" fmla="*/ 283793289 h 10000"/>
                  <a:gd name="T14" fmla="*/ 41849789 w 9980"/>
                  <a:gd name="T15" fmla="*/ 447321156 h 10000"/>
                  <a:gd name="T16" fmla="*/ 11224449 w 9980"/>
                  <a:gd name="T17" fmla="*/ 470376980 h 10000"/>
                  <a:gd name="T18" fmla="*/ 159185930 w 9980"/>
                  <a:gd name="T19" fmla="*/ 536612402 h 10000"/>
                  <a:gd name="T20" fmla="*/ 838699122 w 9980"/>
                  <a:gd name="T21" fmla="*/ 744424260 h 10000"/>
                  <a:gd name="T22" fmla="*/ 1841683506 w 9980"/>
                  <a:gd name="T23" fmla="*/ 792279756 h 10000"/>
                  <a:gd name="T24" fmla="*/ 2147483647 w 9980"/>
                  <a:gd name="T25" fmla="*/ 746169002 h 10000"/>
                  <a:gd name="T26" fmla="*/ 2147483647 w 9980"/>
                  <a:gd name="T27" fmla="*/ 678509460 h 10000"/>
                  <a:gd name="T28" fmla="*/ 2147483647 w 9980"/>
                  <a:gd name="T29" fmla="*/ 678509460 h 10000"/>
                  <a:gd name="T30" fmla="*/ 2147483647 w 9980"/>
                  <a:gd name="T31" fmla="*/ 610766908 h 10000"/>
                  <a:gd name="T32" fmla="*/ 2147483647 w 9980"/>
                  <a:gd name="T33" fmla="*/ 392815010 h 10000"/>
                  <a:gd name="T34" fmla="*/ 2147483647 w 9980"/>
                  <a:gd name="T35" fmla="*/ 120347451 h 10000"/>
                  <a:gd name="T36" fmla="*/ 2147483647 w 9980"/>
                  <a:gd name="T37" fmla="*/ 9902428 h 10000"/>
                  <a:gd name="T38" fmla="*/ 2147483647 w 9980"/>
                  <a:gd name="T39" fmla="*/ 26306802 h 10000"/>
                  <a:gd name="T40" fmla="*/ 2147483647 w 9980"/>
                  <a:gd name="T41" fmla="*/ 0 h 100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980" h="10000">
                    <a:moveTo>
                      <a:pt x="7338" y="0"/>
                    </a:moveTo>
                    <a:cubicBezTo>
                      <a:pt x="6885" y="506"/>
                      <a:pt x="6535" y="1151"/>
                      <a:pt x="5980" y="1519"/>
                    </a:cubicBezTo>
                    <a:cubicBezTo>
                      <a:pt x="5426" y="1887"/>
                      <a:pt x="4670" y="1978"/>
                      <a:pt x="4015" y="2207"/>
                    </a:cubicBezTo>
                    <a:cubicBezTo>
                      <a:pt x="2540" y="2895"/>
                      <a:pt x="2950" y="2822"/>
                      <a:pt x="2540" y="2895"/>
                    </a:cubicBezTo>
                    <a:cubicBezTo>
                      <a:pt x="2130" y="2968"/>
                      <a:pt x="1557" y="2645"/>
                      <a:pt x="1557" y="2645"/>
                    </a:cubicBezTo>
                    <a:cubicBezTo>
                      <a:pt x="1066" y="1958"/>
                      <a:pt x="1230" y="2051"/>
                      <a:pt x="1066" y="2207"/>
                    </a:cubicBezTo>
                    <a:cubicBezTo>
                      <a:pt x="902" y="2363"/>
                      <a:pt x="574" y="3582"/>
                      <a:pt x="574" y="3582"/>
                    </a:cubicBezTo>
                    <a:cubicBezTo>
                      <a:pt x="409" y="4270"/>
                      <a:pt x="174" y="5254"/>
                      <a:pt x="82" y="5646"/>
                    </a:cubicBezTo>
                    <a:cubicBezTo>
                      <a:pt x="-10" y="6038"/>
                      <a:pt x="-16" y="5749"/>
                      <a:pt x="22" y="5937"/>
                    </a:cubicBezTo>
                    <a:cubicBezTo>
                      <a:pt x="60" y="6125"/>
                      <a:pt x="42" y="6197"/>
                      <a:pt x="312" y="6773"/>
                    </a:cubicBezTo>
                    <a:cubicBezTo>
                      <a:pt x="583" y="7349"/>
                      <a:pt x="1094" y="8858"/>
                      <a:pt x="1644" y="9396"/>
                    </a:cubicBezTo>
                    <a:cubicBezTo>
                      <a:pt x="2194" y="9934"/>
                      <a:pt x="3153" y="9997"/>
                      <a:pt x="3610" y="10000"/>
                    </a:cubicBezTo>
                    <a:cubicBezTo>
                      <a:pt x="4068" y="10003"/>
                      <a:pt x="3989" y="9657"/>
                      <a:pt x="4389" y="9418"/>
                    </a:cubicBezTo>
                    <a:cubicBezTo>
                      <a:pt x="4788" y="9179"/>
                      <a:pt x="5720" y="8707"/>
                      <a:pt x="6009" y="8564"/>
                    </a:cubicBezTo>
                    <a:cubicBezTo>
                      <a:pt x="6298" y="8421"/>
                      <a:pt x="5883" y="8706"/>
                      <a:pt x="6124" y="8564"/>
                    </a:cubicBezTo>
                    <a:cubicBezTo>
                      <a:pt x="6364" y="8422"/>
                      <a:pt x="7069" y="8310"/>
                      <a:pt x="7455" y="7709"/>
                    </a:cubicBezTo>
                    <a:cubicBezTo>
                      <a:pt x="7841" y="7109"/>
                      <a:pt x="8111" y="5875"/>
                      <a:pt x="8438" y="4958"/>
                    </a:cubicBezTo>
                    <a:cubicBezTo>
                      <a:pt x="8929" y="3812"/>
                      <a:pt x="9701" y="2324"/>
                      <a:pt x="9913" y="1519"/>
                    </a:cubicBezTo>
                    <a:cubicBezTo>
                      <a:pt x="10125" y="713"/>
                      <a:pt x="9778" y="589"/>
                      <a:pt x="9710" y="125"/>
                    </a:cubicBezTo>
                    <a:lnTo>
                      <a:pt x="9128" y="332"/>
                    </a:lnTo>
                    <a:lnTo>
                      <a:pt x="7338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94CB1278-1698-D525-9A72-F69D6D3E66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48322" y="5136933"/>
                <a:ext cx="237563" cy="132638"/>
              </a:xfrm>
              <a:custGeom>
                <a:avLst/>
                <a:gdLst>
                  <a:gd name="T0" fmla="*/ 2147483647 w 10000"/>
                  <a:gd name="T1" fmla="*/ 11717197 h 9595"/>
                  <a:gd name="T2" fmla="*/ 2117831042 w 10000"/>
                  <a:gd name="T3" fmla="*/ 1864984 h 9595"/>
                  <a:gd name="T4" fmla="*/ 1670018673 w 10000"/>
                  <a:gd name="T5" fmla="*/ 1985706 h 9595"/>
                  <a:gd name="T6" fmla="*/ 1192608324 w 10000"/>
                  <a:gd name="T7" fmla="*/ 11717197 h 9595"/>
                  <a:gd name="T8" fmla="*/ 954346452 w 10000"/>
                  <a:gd name="T9" fmla="*/ 56295023 h 9595"/>
                  <a:gd name="T10" fmla="*/ 0 w 10000"/>
                  <a:gd name="T11" fmla="*/ 100895271 h 9595"/>
                  <a:gd name="T12" fmla="*/ 238705181 w 10000"/>
                  <a:gd name="T13" fmla="*/ 145472777 h 9595"/>
                  <a:gd name="T14" fmla="*/ 413599734 w 10000"/>
                  <a:gd name="T15" fmla="*/ 172255509 h 9595"/>
                  <a:gd name="T16" fmla="*/ 852527046 w 10000"/>
                  <a:gd name="T17" fmla="*/ 192499706 h 9595"/>
                  <a:gd name="T18" fmla="*/ 1872358309 w 10000"/>
                  <a:gd name="T19" fmla="*/ 165736637 h 9595"/>
                  <a:gd name="T20" fmla="*/ 2147483647 w 10000"/>
                  <a:gd name="T21" fmla="*/ 153539079 h 9595"/>
                  <a:gd name="T22" fmla="*/ 2147483647 w 10000"/>
                  <a:gd name="T23" fmla="*/ 109902201 h 9595"/>
                  <a:gd name="T24" fmla="*/ 2147483647 w 10000"/>
                  <a:gd name="T25" fmla="*/ 118909553 h 9595"/>
                  <a:gd name="T26" fmla="*/ 2147483647 w 10000"/>
                  <a:gd name="T27" fmla="*/ 99771804 h 9595"/>
                  <a:gd name="T28" fmla="*/ 2147483647 w 10000"/>
                  <a:gd name="T29" fmla="*/ 78603679 h 9595"/>
                  <a:gd name="T30" fmla="*/ 2147483647 w 10000"/>
                  <a:gd name="T31" fmla="*/ 43215616 h 9595"/>
                  <a:gd name="T32" fmla="*/ 2147483647 w 10000"/>
                  <a:gd name="T33" fmla="*/ 24356051 h 9595"/>
                  <a:gd name="T34" fmla="*/ 2147483647 w 10000"/>
                  <a:gd name="T35" fmla="*/ 11717197 h 9595"/>
                  <a:gd name="T36" fmla="*/ 2147483647 w 10000"/>
                  <a:gd name="T37" fmla="*/ 11717197 h 95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000" h="9595">
                    <a:moveTo>
                      <a:pt x="6210" y="584"/>
                    </a:moveTo>
                    <a:cubicBezTo>
                      <a:pt x="5554" y="325"/>
                      <a:pt x="5389" y="258"/>
                      <a:pt x="5013" y="93"/>
                    </a:cubicBezTo>
                    <a:cubicBezTo>
                      <a:pt x="4637" y="-72"/>
                      <a:pt x="4318" y="17"/>
                      <a:pt x="3953" y="99"/>
                    </a:cubicBezTo>
                    <a:lnTo>
                      <a:pt x="2823" y="584"/>
                    </a:lnTo>
                    <a:lnTo>
                      <a:pt x="2259" y="2806"/>
                    </a:lnTo>
                    <a:lnTo>
                      <a:pt x="0" y="5029"/>
                    </a:lnTo>
                    <a:lnTo>
                      <a:pt x="565" y="7251"/>
                    </a:lnTo>
                    <a:lnTo>
                      <a:pt x="979" y="8586"/>
                    </a:lnTo>
                    <a:lnTo>
                      <a:pt x="2018" y="9595"/>
                    </a:lnTo>
                    <a:lnTo>
                      <a:pt x="4432" y="8261"/>
                    </a:lnTo>
                    <a:lnTo>
                      <a:pt x="6240" y="7653"/>
                    </a:lnTo>
                    <a:lnTo>
                      <a:pt x="7130" y="5478"/>
                    </a:lnTo>
                    <a:lnTo>
                      <a:pt x="9214" y="5927"/>
                    </a:lnTo>
                    <a:lnTo>
                      <a:pt x="9803" y="4973"/>
                    </a:lnTo>
                    <a:cubicBezTo>
                      <a:pt x="9735" y="4622"/>
                      <a:pt x="9905" y="4270"/>
                      <a:pt x="9837" y="3918"/>
                    </a:cubicBezTo>
                    <a:cubicBezTo>
                      <a:pt x="9758" y="2807"/>
                      <a:pt x="10067" y="3265"/>
                      <a:pt x="9987" y="2154"/>
                    </a:cubicBezTo>
                    <a:cubicBezTo>
                      <a:pt x="9527" y="1653"/>
                      <a:pt x="9037" y="1714"/>
                      <a:pt x="8578" y="1214"/>
                    </a:cubicBezTo>
                    <a:cubicBezTo>
                      <a:pt x="8542" y="1004"/>
                      <a:pt x="8505" y="794"/>
                      <a:pt x="8469" y="584"/>
                    </a:cubicBezTo>
                    <a:lnTo>
                      <a:pt x="6210" y="584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D92C482D-32A0-6B33-1B1D-1399297A3B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14164" y="5480584"/>
                <a:ext cx="325234" cy="268290"/>
              </a:xfrm>
              <a:custGeom>
                <a:avLst/>
                <a:gdLst>
                  <a:gd name="T0" fmla="*/ 2147483647 w 10000"/>
                  <a:gd name="T1" fmla="*/ 293810106 h 10000"/>
                  <a:gd name="T2" fmla="*/ 1846282842 w 10000"/>
                  <a:gd name="T3" fmla="*/ 293810106 h 10000"/>
                  <a:gd name="T4" fmla="*/ 0 w 10000"/>
                  <a:gd name="T5" fmla="*/ 0 h 10000"/>
                  <a:gd name="T6" fmla="*/ 0 w 10000"/>
                  <a:gd name="T7" fmla="*/ 587019553 h 10000"/>
                  <a:gd name="T8" fmla="*/ 924200281 w 10000"/>
                  <a:gd name="T9" fmla="*/ 1468447271 h 10000"/>
                  <a:gd name="T10" fmla="*/ 1379187541 w 10000"/>
                  <a:gd name="T11" fmla="*/ 2147483647 h 10000"/>
                  <a:gd name="T12" fmla="*/ 924200281 w 10000"/>
                  <a:gd name="T13" fmla="*/ 2147483647 h 10000"/>
                  <a:gd name="T14" fmla="*/ 1846282842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2147483647 w 10000"/>
                  <a:gd name="T37" fmla="*/ 2147483647 h 10000"/>
                  <a:gd name="T38" fmla="*/ 2147483647 w 10000"/>
                  <a:gd name="T39" fmla="*/ 2147483647 h 10000"/>
                  <a:gd name="T40" fmla="*/ 2147483647 w 10000"/>
                  <a:gd name="T41" fmla="*/ 1761659502 h 10000"/>
                  <a:gd name="T42" fmla="*/ 2147483647 w 10000"/>
                  <a:gd name="T43" fmla="*/ 587019553 h 10000"/>
                  <a:gd name="T44" fmla="*/ 2147483647 w 10000"/>
                  <a:gd name="T45" fmla="*/ 0 h 10000"/>
                  <a:gd name="T46" fmla="*/ 2147483647 w 10000"/>
                  <a:gd name="T47" fmla="*/ 293810106 h 100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00" h="10000">
                    <a:moveTo>
                      <a:pt x="3636" y="522"/>
                    </a:moveTo>
                    <a:lnTo>
                      <a:pt x="909" y="522"/>
                    </a:lnTo>
                    <a:lnTo>
                      <a:pt x="0" y="0"/>
                    </a:lnTo>
                    <a:lnTo>
                      <a:pt x="0" y="1043"/>
                    </a:lnTo>
                    <a:lnTo>
                      <a:pt x="455" y="2609"/>
                    </a:lnTo>
                    <a:cubicBezTo>
                      <a:pt x="530" y="3171"/>
                      <a:pt x="604" y="3733"/>
                      <a:pt x="679" y="4295"/>
                    </a:cubicBezTo>
                    <a:cubicBezTo>
                      <a:pt x="604" y="4631"/>
                      <a:pt x="530" y="4968"/>
                      <a:pt x="455" y="5304"/>
                    </a:cubicBezTo>
                    <a:lnTo>
                      <a:pt x="909" y="6348"/>
                    </a:lnTo>
                    <a:lnTo>
                      <a:pt x="1598" y="7682"/>
                    </a:lnTo>
                    <a:cubicBezTo>
                      <a:pt x="2779" y="7328"/>
                      <a:pt x="2976" y="7157"/>
                      <a:pt x="4110" y="6712"/>
                    </a:cubicBezTo>
                    <a:lnTo>
                      <a:pt x="4448" y="7069"/>
                    </a:lnTo>
                    <a:lnTo>
                      <a:pt x="5010" y="7076"/>
                    </a:lnTo>
                    <a:cubicBezTo>
                      <a:pt x="5007" y="7181"/>
                      <a:pt x="5003" y="7286"/>
                      <a:pt x="5000" y="7391"/>
                    </a:cubicBezTo>
                    <a:lnTo>
                      <a:pt x="4545" y="7913"/>
                    </a:lnTo>
                    <a:lnTo>
                      <a:pt x="5000" y="10000"/>
                    </a:lnTo>
                    <a:lnTo>
                      <a:pt x="6818" y="8435"/>
                    </a:lnTo>
                    <a:lnTo>
                      <a:pt x="8636" y="8435"/>
                    </a:lnTo>
                    <a:lnTo>
                      <a:pt x="9545" y="6870"/>
                    </a:lnTo>
                    <a:lnTo>
                      <a:pt x="10000" y="6870"/>
                    </a:lnTo>
                    <a:lnTo>
                      <a:pt x="7273" y="5826"/>
                    </a:lnTo>
                    <a:cubicBezTo>
                      <a:pt x="7121" y="4927"/>
                      <a:pt x="6970" y="4029"/>
                      <a:pt x="6818" y="3130"/>
                    </a:cubicBezTo>
                    <a:lnTo>
                      <a:pt x="8636" y="1043"/>
                    </a:lnTo>
                    <a:lnTo>
                      <a:pt x="5909" y="0"/>
                    </a:lnTo>
                    <a:lnTo>
                      <a:pt x="3636" y="52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6C3EA7B7-8CBB-F8AD-9349-D8018D25A1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888350" y="4986206"/>
                <a:ext cx="127265" cy="141683"/>
              </a:xfrm>
              <a:custGeom>
                <a:avLst/>
                <a:gdLst>
                  <a:gd name="T0" fmla="*/ 43091458 w 10056"/>
                  <a:gd name="T1" fmla="*/ 105833347 h 10000"/>
                  <a:gd name="T2" fmla="*/ 60516545 w 10056"/>
                  <a:gd name="T3" fmla="*/ 148181948 h 10000"/>
                  <a:gd name="T4" fmla="*/ 95382098 w 10056"/>
                  <a:gd name="T5" fmla="*/ 169343381 h 10000"/>
                  <a:gd name="T6" fmla="*/ 127165973 w 10056"/>
                  <a:gd name="T7" fmla="*/ 196710131 h 10000"/>
                  <a:gd name="T8" fmla="*/ 159904912 w 10056"/>
                  <a:gd name="T9" fmla="*/ 231533339 h 10000"/>
                  <a:gd name="T10" fmla="*/ 180375846 w 10056"/>
                  <a:gd name="T11" fmla="*/ 174299266 h 10000"/>
                  <a:gd name="T12" fmla="*/ 168237950 w 10056"/>
                  <a:gd name="T13" fmla="*/ 131951061 h 10000"/>
                  <a:gd name="T14" fmla="*/ 181386826 w 10056"/>
                  <a:gd name="T15" fmla="*/ 75990916 h 10000"/>
                  <a:gd name="T16" fmla="*/ 155827284 w 10056"/>
                  <a:gd name="T17" fmla="*/ 54825744 h 10000"/>
                  <a:gd name="T18" fmla="*/ 130232265 w 10056"/>
                  <a:gd name="T19" fmla="*/ 42323709 h 10000"/>
                  <a:gd name="T20" fmla="*/ 95382098 w 10056"/>
                  <a:gd name="T21" fmla="*/ 21161829 h 10000"/>
                  <a:gd name="T22" fmla="*/ 60516545 w 10056"/>
                  <a:gd name="T23" fmla="*/ 21161829 h 10000"/>
                  <a:gd name="T24" fmla="*/ 43091458 w 10056"/>
                  <a:gd name="T25" fmla="*/ 0 h 10000"/>
                  <a:gd name="T26" fmla="*/ 8243820 w 10056"/>
                  <a:gd name="T27" fmla="*/ 21161829 h 10000"/>
                  <a:gd name="T28" fmla="*/ 0 w 10056"/>
                  <a:gd name="T29" fmla="*/ 22481897 h 10000"/>
                  <a:gd name="T30" fmla="*/ 16414107 w 10056"/>
                  <a:gd name="T31" fmla="*/ 79716022 h 10000"/>
                  <a:gd name="T32" fmla="*/ 43091458 w 10056"/>
                  <a:gd name="T33" fmla="*/ 105833347 h 1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056" h="10000">
                    <a:moveTo>
                      <a:pt x="2389" y="4571"/>
                    </a:moveTo>
                    <a:lnTo>
                      <a:pt x="3355" y="6400"/>
                    </a:lnTo>
                    <a:lnTo>
                      <a:pt x="5288" y="7314"/>
                    </a:lnTo>
                    <a:lnTo>
                      <a:pt x="7050" y="8496"/>
                    </a:lnTo>
                    <a:lnTo>
                      <a:pt x="8865" y="10000"/>
                    </a:lnTo>
                    <a:cubicBezTo>
                      <a:pt x="8961" y="9105"/>
                      <a:pt x="9904" y="8423"/>
                      <a:pt x="10000" y="7528"/>
                    </a:cubicBezTo>
                    <a:lnTo>
                      <a:pt x="9327" y="5699"/>
                    </a:lnTo>
                    <a:cubicBezTo>
                      <a:pt x="9382" y="4965"/>
                      <a:pt x="10001" y="4016"/>
                      <a:pt x="10056" y="3282"/>
                    </a:cubicBezTo>
                    <a:lnTo>
                      <a:pt x="8639" y="2368"/>
                    </a:lnTo>
                    <a:lnTo>
                      <a:pt x="7220" y="1828"/>
                    </a:lnTo>
                    <a:lnTo>
                      <a:pt x="5288" y="914"/>
                    </a:lnTo>
                    <a:lnTo>
                      <a:pt x="3355" y="914"/>
                    </a:lnTo>
                    <a:lnTo>
                      <a:pt x="2389" y="0"/>
                    </a:lnTo>
                    <a:lnTo>
                      <a:pt x="457" y="914"/>
                    </a:lnTo>
                    <a:lnTo>
                      <a:pt x="0" y="971"/>
                    </a:lnTo>
                    <a:cubicBezTo>
                      <a:pt x="152" y="1866"/>
                      <a:pt x="757" y="2548"/>
                      <a:pt x="910" y="3443"/>
                    </a:cubicBezTo>
                    <a:lnTo>
                      <a:pt x="2389" y="4571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0AEC7796-EA5E-D5C2-D956-1E2E14BE657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21133526">
                <a:off x="5301258" y="5320817"/>
                <a:ext cx="158375" cy="90435"/>
              </a:xfrm>
              <a:custGeom>
                <a:avLst/>
                <a:gdLst>
                  <a:gd name="T0" fmla="*/ 0 w 1912593"/>
                  <a:gd name="T1" fmla="*/ 0 h 1229193"/>
                  <a:gd name="T2" fmla="*/ 0 w 1912593"/>
                  <a:gd name="T3" fmla="*/ 0 h 1229193"/>
                  <a:gd name="T4" fmla="*/ 0 w 1912593"/>
                  <a:gd name="T5" fmla="*/ 0 h 1229193"/>
                  <a:gd name="T6" fmla="*/ 0 w 1912593"/>
                  <a:gd name="T7" fmla="*/ 0 h 1229193"/>
                  <a:gd name="T8" fmla="*/ 0 w 1912593"/>
                  <a:gd name="T9" fmla="*/ 0 h 1229193"/>
                  <a:gd name="T10" fmla="*/ 0 w 1912593"/>
                  <a:gd name="T11" fmla="*/ 0 h 1229193"/>
                  <a:gd name="T12" fmla="*/ 0 w 1912593"/>
                  <a:gd name="T13" fmla="*/ 0 h 1229193"/>
                  <a:gd name="T14" fmla="*/ 0 w 1912593"/>
                  <a:gd name="T15" fmla="*/ 0 h 1229193"/>
                  <a:gd name="T16" fmla="*/ 0 w 1912593"/>
                  <a:gd name="T17" fmla="*/ 0 h 12291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12593" h="1229193">
                    <a:moveTo>
                      <a:pt x="0" y="233280"/>
                    </a:moveTo>
                    <a:lnTo>
                      <a:pt x="83793" y="1154242"/>
                    </a:lnTo>
                    <a:lnTo>
                      <a:pt x="1103124" y="1229193"/>
                    </a:lnTo>
                    <a:lnTo>
                      <a:pt x="1912593" y="314793"/>
                    </a:lnTo>
                    <a:lnTo>
                      <a:pt x="1792672" y="0"/>
                    </a:lnTo>
                    <a:lnTo>
                      <a:pt x="1124055" y="252554"/>
                    </a:lnTo>
                    <a:cubicBezTo>
                      <a:pt x="892871" y="224853"/>
                      <a:pt x="379360" y="273001"/>
                      <a:pt x="148176" y="245300"/>
                    </a:cubicBezTo>
                    <a:lnTo>
                      <a:pt x="128763" y="242675"/>
                    </a:lnTo>
                    <a:lnTo>
                      <a:pt x="0" y="23328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E60F2DB2-0010-F0C1-1ADF-90E8B391B9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09741" y="5338905"/>
                <a:ext cx="254531" cy="283362"/>
              </a:xfrm>
              <a:custGeom>
                <a:avLst/>
                <a:gdLst>
                  <a:gd name="T0" fmla="*/ 0 w 3644175"/>
                  <a:gd name="T1" fmla="*/ 0 h 3780713"/>
                  <a:gd name="T2" fmla="*/ 0 w 3644175"/>
                  <a:gd name="T3" fmla="*/ 0 h 3780713"/>
                  <a:gd name="T4" fmla="*/ 0 w 3644175"/>
                  <a:gd name="T5" fmla="*/ 0 h 3780713"/>
                  <a:gd name="T6" fmla="*/ 0 w 3644175"/>
                  <a:gd name="T7" fmla="*/ 0 h 3780713"/>
                  <a:gd name="T8" fmla="*/ 0 w 3644175"/>
                  <a:gd name="T9" fmla="*/ 0 h 3780713"/>
                  <a:gd name="T10" fmla="*/ 0 w 3644175"/>
                  <a:gd name="T11" fmla="*/ 0 h 3780713"/>
                  <a:gd name="T12" fmla="*/ 0 w 3644175"/>
                  <a:gd name="T13" fmla="*/ 0 h 3780713"/>
                  <a:gd name="T14" fmla="*/ 0 w 3644175"/>
                  <a:gd name="T15" fmla="*/ 0 h 3780713"/>
                  <a:gd name="T16" fmla="*/ 0 w 3644175"/>
                  <a:gd name="T17" fmla="*/ 0 h 3780713"/>
                  <a:gd name="T18" fmla="*/ 0 w 3644175"/>
                  <a:gd name="T19" fmla="*/ 0 h 3780713"/>
                  <a:gd name="T20" fmla="*/ 0 w 3644175"/>
                  <a:gd name="T21" fmla="*/ 0 h 3780713"/>
                  <a:gd name="T22" fmla="*/ 0 w 3644175"/>
                  <a:gd name="T23" fmla="*/ 0 h 3780713"/>
                  <a:gd name="T24" fmla="*/ 0 w 3644175"/>
                  <a:gd name="T25" fmla="*/ 0 h 3780713"/>
                  <a:gd name="T26" fmla="*/ 0 w 3644175"/>
                  <a:gd name="T27" fmla="*/ 0 h 3780713"/>
                  <a:gd name="T28" fmla="*/ 0 w 3644175"/>
                  <a:gd name="T29" fmla="*/ 0 h 3780713"/>
                  <a:gd name="T30" fmla="*/ 0 w 3644175"/>
                  <a:gd name="T31" fmla="*/ 0 h 3780713"/>
                  <a:gd name="T32" fmla="*/ 0 w 3644175"/>
                  <a:gd name="T33" fmla="*/ 0 h 3780713"/>
                  <a:gd name="T34" fmla="*/ 0 w 3644175"/>
                  <a:gd name="T35" fmla="*/ 0 h 3780713"/>
                  <a:gd name="T36" fmla="*/ 0 w 3644175"/>
                  <a:gd name="T37" fmla="*/ 0 h 3780713"/>
                  <a:gd name="T38" fmla="*/ 0 w 3644175"/>
                  <a:gd name="T39" fmla="*/ 0 h 37807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44175" h="3780713">
                    <a:moveTo>
                      <a:pt x="2018109" y="0"/>
                    </a:moveTo>
                    <a:lnTo>
                      <a:pt x="1131347" y="970851"/>
                    </a:lnTo>
                    <a:lnTo>
                      <a:pt x="106496" y="992543"/>
                    </a:lnTo>
                    <a:lnTo>
                      <a:pt x="0" y="1285960"/>
                    </a:lnTo>
                    <a:lnTo>
                      <a:pt x="250657" y="1838746"/>
                    </a:lnTo>
                    <a:lnTo>
                      <a:pt x="476240" y="1522355"/>
                    </a:lnTo>
                    <a:lnTo>
                      <a:pt x="637449" y="1360281"/>
                    </a:lnTo>
                    <a:lnTo>
                      <a:pt x="900975" y="1622129"/>
                    </a:lnTo>
                    <a:lnTo>
                      <a:pt x="1125827" y="2401618"/>
                    </a:lnTo>
                    <a:lnTo>
                      <a:pt x="1614428" y="2951232"/>
                    </a:lnTo>
                    <a:cubicBezTo>
                      <a:pt x="2156362" y="3074631"/>
                      <a:pt x="2677783" y="3504219"/>
                      <a:pt x="3209460" y="3780713"/>
                    </a:cubicBezTo>
                    <a:lnTo>
                      <a:pt x="1455611" y="1667100"/>
                    </a:lnTo>
                    <a:lnTo>
                      <a:pt x="1543203" y="1366330"/>
                    </a:lnTo>
                    <a:lnTo>
                      <a:pt x="1755414" y="1517198"/>
                    </a:lnTo>
                    <a:lnTo>
                      <a:pt x="3644175" y="1622129"/>
                    </a:lnTo>
                    <a:lnTo>
                      <a:pt x="3394079" y="610450"/>
                    </a:lnTo>
                    <a:lnTo>
                      <a:pt x="3170007" y="750786"/>
                    </a:lnTo>
                    <a:lnTo>
                      <a:pt x="2480463" y="641709"/>
                    </a:lnTo>
                    <a:lnTo>
                      <a:pt x="2078068" y="137463"/>
                    </a:lnTo>
                    <a:lnTo>
                      <a:pt x="2018109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8D3DDBC2-02CF-DE52-5904-9364A82528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414384" y="5438382"/>
                <a:ext cx="175344" cy="186898"/>
              </a:xfrm>
              <a:custGeom>
                <a:avLst/>
                <a:gdLst>
                  <a:gd name="T0" fmla="*/ 0 w 2398426"/>
                  <a:gd name="T1" fmla="*/ 0 h 2488994"/>
                  <a:gd name="T2" fmla="*/ 0 w 2398426"/>
                  <a:gd name="T3" fmla="*/ 0 h 2488994"/>
                  <a:gd name="T4" fmla="*/ 0 w 2398426"/>
                  <a:gd name="T5" fmla="*/ 0 h 2488994"/>
                  <a:gd name="T6" fmla="*/ 0 w 2398426"/>
                  <a:gd name="T7" fmla="*/ 0 h 2488994"/>
                  <a:gd name="T8" fmla="*/ 0 w 2398426"/>
                  <a:gd name="T9" fmla="*/ 0 h 2488994"/>
                  <a:gd name="T10" fmla="*/ 0 w 2398426"/>
                  <a:gd name="T11" fmla="*/ 0 h 2488994"/>
                  <a:gd name="T12" fmla="*/ 0 w 2398426"/>
                  <a:gd name="T13" fmla="*/ 0 h 2488994"/>
                  <a:gd name="T14" fmla="*/ 0 w 2398426"/>
                  <a:gd name="T15" fmla="*/ 0 h 24889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98426" h="2488994">
                    <a:moveTo>
                      <a:pt x="2113613" y="269822"/>
                    </a:moveTo>
                    <a:lnTo>
                      <a:pt x="254833" y="149901"/>
                    </a:lnTo>
                    <a:lnTo>
                      <a:pt x="74951" y="0"/>
                    </a:lnTo>
                    <a:lnTo>
                      <a:pt x="0" y="329783"/>
                    </a:lnTo>
                    <a:lnTo>
                      <a:pt x="1691048" y="2488994"/>
                    </a:lnTo>
                    <a:lnTo>
                      <a:pt x="2177788" y="1556144"/>
                    </a:lnTo>
                    <a:lnTo>
                      <a:pt x="2398426" y="1439055"/>
                    </a:lnTo>
                    <a:lnTo>
                      <a:pt x="2113613" y="26982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D176C7D2-413F-7F62-0C07-037BB05C4CE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 rot="286500">
                <a:off x="5541647" y="5552931"/>
                <a:ext cx="79188" cy="111536"/>
              </a:xfrm>
              <a:custGeom>
                <a:avLst/>
                <a:gdLst>
                  <a:gd name="T0" fmla="*/ 0 w 1259245"/>
                  <a:gd name="T1" fmla="*/ 0 h 1506961"/>
                  <a:gd name="T2" fmla="*/ 0 w 1259245"/>
                  <a:gd name="T3" fmla="*/ 0 h 1506961"/>
                  <a:gd name="T4" fmla="*/ 0 w 1259245"/>
                  <a:gd name="T5" fmla="*/ 0 h 1506961"/>
                  <a:gd name="T6" fmla="*/ 0 w 1259245"/>
                  <a:gd name="T7" fmla="*/ 0 h 1506961"/>
                  <a:gd name="T8" fmla="*/ 0 w 1259245"/>
                  <a:gd name="T9" fmla="*/ 0 h 15069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9245" h="1506961">
                    <a:moveTo>
                      <a:pt x="459998" y="0"/>
                    </a:moveTo>
                    <a:lnTo>
                      <a:pt x="0" y="967315"/>
                    </a:lnTo>
                    <a:lnTo>
                      <a:pt x="599606" y="1506961"/>
                    </a:lnTo>
                    <a:lnTo>
                      <a:pt x="1259243" y="571259"/>
                    </a:lnTo>
                    <a:lnTo>
                      <a:pt x="459998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A92E7B6A-B914-E681-D7DF-39FA99E55F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44478" y="5360005"/>
                <a:ext cx="127265" cy="108521"/>
              </a:xfrm>
              <a:custGeom>
                <a:avLst/>
                <a:gdLst>
                  <a:gd name="T0" fmla="*/ 0 w 1678899"/>
                  <a:gd name="T1" fmla="*/ 0 h 1259174"/>
                  <a:gd name="T2" fmla="*/ 0 w 1678899"/>
                  <a:gd name="T3" fmla="*/ 0 h 1259174"/>
                  <a:gd name="T4" fmla="*/ 0 w 1678899"/>
                  <a:gd name="T5" fmla="*/ 0 h 1259174"/>
                  <a:gd name="T6" fmla="*/ 0 w 1678899"/>
                  <a:gd name="T7" fmla="*/ 0 h 1259174"/>
                  <a:gd name="T8" fmla="*/ 0 w 1678899"/>
                  <a:gd name="T9" fmla="*/ 0 h 1259174"/>
                  <a:gd name="T10" fmla="*/ 0 w 1678899"/>
                  <a:gd name="T11" fmla="*/ 0 h 1259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78899" h="1259174">
                    <a:moveTo>
                      <a:pt x="209862" y="1154242"/>
                    </a:moveTo>
                    <a:lnTo>
                      <a:pt x="1678899" y="1259174"/>
                    </a:lnTo>
                    <a:lnTo>
                      <a:pt x="1663908" y="899410"/>
                    </a:lnTo>
                    <a:lnTo>
                      <a:pt x="854439" y="0"/>
                    </a:lnTo>
                    <a:lnTo>
                      <a:pt x="0" y="269823"/>
                    </a:lnTo>
                    <a:lnTo>
                      <a:pt x="209862" y="115424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2850B61B-6A50-5F95-A9F3-BF422B6CED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67103" y="5459484"/>
                <a:ext cx="178171" cy="183883"/>
              </a:xfrm>
              <a:custGeom>
                <a:avLst/>
                <a:gdLst>
                  <a:gd name="T0" fmla="*/ 0 w 2578308"/>
                  <a:gd name="T1" fmla="*/ 0 h 2368446"/>
                  <a:gd name="T2" fmla="*/ 0 w 2578308"/>
                  <a:gd name="T3" fmla="*/ 0 h 2368446"/>
                  <a:gd name="T4" fmla="*/ 0 w 2578308"/>
                  <a:gd name="T5" fmla="*/ 0 h 2368446"/>
                  <a:gd name="T6" fmla="*/ 0 w 2578308"/>
                  <a:gd name="T7" fmla="*/ 0 h 2368446"/>
                  <a:gd name="T8" fmla="*/ 0 w 2578308"/>
                  <a:gd name="T9" fmla="*/ 0 h 2368446"/>
                  <a:gd name="T10" fmla="*/ 0 w 2578308"/>
                  <a:gd name="T11" fmla="*/ 0 h 2368446"/>
                  <a:gd name="T12" fmla="*/ 0 w 2578308"/>
                  <a:gd name="T13" fmla="*/ 0 h 2368446"/>
                  <a:gd name="T14" fmla="*/ 0 w 2578308"/>
                  <a:gd name="T15" fmla="*/ 0 h 2368446"/>
                  <a:gd name="T16" fmla="*/ 0 w 2578308"/>
                  <a:gd name="T17" fmla="*/ 0 h 2368446"/>
                  <a:gd name="T18" fmla="*/ 0 w 2578308"/>
                  <a:gd name="T19" fmla="*/ 0 h 2368446"/>
                  <a:gd name="T20" fmla="*/ 0 w 2578308"/>
                  <a:gd name="T21" fmla="*/ 0 h 2368446"/>
                  <a:gd name="T22" fmla="*/ 0 w 2578308"/>
                  <a:gd name="T23" fmla="*/ 0 h 23684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78308" h="2368446">
                    <a:moveTo>
                      <a:pt x="0" y="0"/>
                    </a:moveTo>
                    <a:lnTo>
                      <a:pt x="254833" y="1154242"/>
                    </a:lnTo>
                    <a:lnTo>
                      <a:pt x="104931" y="1259173"/>
                    </a:lnTo>
                    <a:lnTo>
                      <a:pt x="855821" y="1873287"/>
                    </a:lnTo>
                    <a:lnTo>
                      <a:pt x="1111621" y="1524299"/>
                    </a:lnTo>
                    <a:lnTo>
                      <a:pt x="1734645" y="2033965"/>
                    </a:lnTo>
                    <a:lnTo>
                      <a:pt x="1633928" y="2368446"/>
                    </a:lnTo>
                    <a:lnTo>
                      <a:pt x="2338465" y="2263514"/>
                    </a:lnTo>
                    <a:lnTo>
                      <a:pt x="2578308" y="1514006"/>
                    </a:lnTo>
                    <a:lnTo>
                      <a:pt x="2113613" y="224852"/>
                    </a:lnTo>
                    <a:lnTo>
                      <a:pt x="1439056" y="149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EE46C50C-F011-7FA2-03D3-9488443ED7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15179" y="5574035"/>
                <a:ext cx="70705" cy="93448"/>
              </a:xfrm>
              <a:custGeom>
                <a:avLst/>
                <a:gdLst>
                  <a:gd name="T0" fmla="*/ 0 w 1097536"/>
                  <a:gd name="T1" fmla="*/ 0 h 1184223"/>
                  <a:gd name="T2" fmla="*/ 0 w 1097536"/>
                  <a:gd name="T3" fmla="*/ 0 h 1184223"/>
                  <a:gd name="T4" fmla="*/ 0 w 1097536"/>
                  <a:gd name="T5" fmla="*/ 0 h 1184223"/>
                  <a:gd name="T6" fmla="*/ 0 w 1097536"/>
                  <a:gd name="T7" fmla="*/ 0 h 1184223"/>
                  <a:gd name="T8" fmla="*/ 0 w 1097536"/>
                  <a:gd name="T9" fmla="*/ 0 h 1184223"/>
                  <a:gd name="T10" fmla="*/ 0 w 1097536"/>
                  <a:gd name="T11" fmla="*/ 0 h 1184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97536" h="1184223">
                    <a:moveTo>
                      <a:pt x="482939" y="0"/>
                    </a:moveTo>
                    <a:lnTo>
                      <a:pt x="0" y="416160"/>
                    </a:lnTo>
                    <a:lnTo>
                      <a:pt x="452959" y="1184223"/>
                    </a:lnTo>
                    <a:lnTo>
                      <a:pt x="1067555" y="824459"/>
                    </a:lnTo>
                    <a:lnTo>
                      <a:pt x="1097536" y="509666"/>
                    </a:lnTo>
                    <a:lnTo>
                      <a:pt x="482939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5308C79B-691C-BE3B-0E9C-C3E2D8D1EE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46289" y="5625279"/>
                <a:ext cx="115952" cy="114552"/>
              </a:xfrm>
              <a:custGeom>
                <a:avLst/>
                <a:gdLst>
                  <a:gd name="T0" fmla="*/ 0 w 1852882"/>
                  <a:gd name="T1" fmla="*/ 0 h 1521018"/>
                  <a:gd name="T2" fmla="*/ 0 w 1852882"/>
                  <a:gd name="T3" fmla="*/ 0 h 1521018"/>
                  <a:gd name="T4" fmla="*/ 0 w 1852882"/>
                  <a:gd name="T5" fmla="*/ 0 h 1521018"/>
                  <a:gd name="T6" fmla="*/ 0 w 1852882"/>
                  <a:gd name="T7" fmla="*/ 0 h 1521018"/>
                  <a:gd name="T8" fmla="*/ 0 w 1852882"/>
                  <a:gd name="T9" fmla="*/ 0 h 1521018"/>
                  <a:gd name="T10" fmla="*/ 0 w 1852882"/>
                  <a:gd name="T11" fmla="*/ 0 h 1521018"/>
                  <a:gd name="T12" fmla="*/ 0 w 1852882"/>
                  <a:gd name="T13" fmla="*/ 0 h 1521018"/>
                  <a:gd name="T14" fmla="*/ 0 w 1852882"/>
                  <a:gd name="T15" fmla="*/ 0 h 1521018"/>
                  <a:gd name="T16" fmla="*/ 0 w 1852882"/>
                  <a:gd name="T17" fmla="*/ 0 h 1521018"/>
                  <a:gd name="T18" fmla="*/ 0 w 1852882"/>
                  <a:gd name="T19" fmla="*/ 0 h 1521018"/>
                  <a:gd name="T20" fmla="*/ 0 w 1852882"/>
                  <a:gd name="T21" fmla="*/ 0 h 15210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2882" h="1521018">
                    <a:moveTo>
                      <a:pt x="0" y="507061"/>
                    </a:moveTo>
                    <a:lnTo>
                      <a:pt x="0" y="1211599"/>
                    </a:lnTo>
                    <a:lnTo>
                      <a:pt x="435424" y="1521018"/>
                    </a:lnTo>
                    <a:lnTo>
                      <a:pt x="839449" y="1391481"/>
                    </a:lnTo>
                    <a:lnTo>
                      <a:pt x="1763339" y="952692"/>
                    </a:lnTo>
                    <a:lnTo>
                      <a:pt x="1852882" y="743963"/>
                    </a:lnTo>
                    <a:lnTo>
                      <a:pt x="1756379" y="372784"/>
                    </a:lnTo>
                    <a:lnTo>
                      <a:pt x="1563372" y="307281"/>
                    </a:lnTo>
                    <a:lnTo>
                      <a:pt x="1370668" y="0"/>
                    </a:lnTo>
                    <a:lnTo>
                      <a:pt x="644577" y="177278"/>
                    </a:lnTo>
                    <a:lnTo>
                      <a:pt x="0" y="507061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83FBE0AA-8F1E-D344-C0FF-85F6E95AF4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75585" y="5607193"/>
                <a:ext cx="96157" cy="208002"/>
              </a:xfrm>
              <a:custGeom>
                <a:avLst/>
                <a:gdLst>
                  <a:gd name="T0" fmla="*/ 0 w 444747"/>
                  <a:gd name="T1" fmla="*/ 6 h 900169"/>
                  <a:gd name="T2" fmla="*/ 3 w 444747"/>
                  <a:gd name="T3" fmla="*/ 8 h 900169"/>
                  <a:gd name="T4" fmla="*/ 3 w 444747"/>
                  <a:gd name="T5" fmla="*/ 19 h 900169"/>
                  <a:gd name="T6" fmla="*/ 7 w 444747"/>
                  <a:gd name="T7" fmla="*/ 24 h 900169"/>
                  <a:gd name="T8" fmla="*/ 8 w 444747"/>
                  <a:gd name="T9" fmla="*/ 22 h 900169"/>
                  <a:gd name="T10" fmla="*/ 10 w 444747"/>
                  <a:gd name="T11" fmla="*/ 18 h 900169"/>
                  <a:gd name="T12" fmla="*/ 9 w 444747"/>
                  <a:gd name="T13" fmla="*/ 16 h 900169"/>
                  <a:gd name="T14" fmla="*/ 12 w 444747"/>
                  <a:gd name="T15" fmla="*/ 15 h 900169"/>
                  <a:gd name="T16" fmla="*/ 8 w 444747"/>
                  <a:gd name="T17" fmla="*/ 13 h 900169"/>
                  <a:gd name="T18" fmla="*/ 8 w 444747"/>
                  <a:gd name="T19" fmla="*/ 7 h 900169"/>
                  <a:gd name="T20" fmla="*/ 5 w 444747"/>
                  <a:gd name="T21" fmla="*/ 0 h 900169"/>
                  <a:gd name="T22" fmla="*/ 0 w 444747"/>
                  <a:gd name="T23" fmla="*/ 6 h 900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4747" h="900169">
                    <a:moveTo>
                      <a:pt x="0" y="238385"/>
                    </a:moveTo>
                    <a:lnTo>
                      <a:pt x="99623" y="298870"/>
                    </a:lnTo>
                    <a:lnTo>
                      <a:pt x="99623" y="715154"/>
                    </a:lnTo>
                    <a:lnTo>
                      <a:pt x="263290" y="900169"/>
                    </a:lnTo>
                    <a:lnTo>
                      <a:pt x="327333" y="836125"/>
                    </a:lnTo>
                    <a:lnTo>
                      <a:pt x="384261" y="683132"/>
                    </a:lnTo>
                    <a:lnTo>
                      <a:pt x="362913" y="608414"/>
                    </a:lnTo>
                    <a:lnTo>
                      <a:pt x="444747" y="576393"/>
                    </a:lnTo>
                    <a:lnTo>
                      <a:pt x="327333" y="476769"/>
                    </a:lnTo>
                    <a:lnTo>
                      <a:pt x="327333" y="266849"/>
                    </a:lnTo>
                    <a:lnTo>
                      <a:pt x="185014" y="0"/>
                    </a:lnTo>
                    <a:lnTo>
                      <a:pt x="0" y="238385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A162807E-C67C-22DF-B966-7AC42F7281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209600" y="4684757"/>
                <a:ext cx="195140" cy="310493"/>
              </a:xfrm>
              <a:custGeom>
                <a:avLst/>
                <a:gdLst>
                  <a:gd name="T0" fmla="*/ 2147483647 w 84"/>
                  <a:gd name="T1" fmla="*/ 2147483647 h 126"/>
                  <a:gd name="T2" fmla="*/ 0 w 84"/>
                  <a:gd name="T3" fmla="*/ 2147483647 h 126"/>
                  <a:gd name="T4" fmla="*/ 0 w 84"/>
                  <a:gd name="T5" fmla="*/ 2147483647 h 126"/>
                  <a:gd name="T6" fmla="*/ 2147483647 w 84"/>
                  <a:gd name="T7" fmla="*/ 2147483647 h 126"/>
                  <a:gd name="T8" fmla="*/ 2147483647 w 84"/>
                  <a:gd name="T9" fmla="*/ 2147483647 h 126"/>
                  <a:gd name="T10" fmla="*/ 2147483647 w 84"/>
                  <a:gd name="T11" fmla="*/ 2147483647 h 126"/>
                  <a:gd name="T12" fmla="*/ 2147483647 w 84"/>
                  <a:gd name="T13" fmla="*/ 2147483647 h 126"/>
                  <a:gd name="T14" fmla="*/ 2147483647 w 84"/>
                  <a:gd name="T15" fmla="*/ 2147483647 h 126"/>
                  <a:gd name="T16" fmla="*/ 2147483647 w 84"/>
                  <a:gd name="T17" fmla="*/ 2147483647 h 126"/>
                  <a:gd name="T18" fmla="*/ 2147483647 w 84"/>
                  <a:gd name="T19" fmla="*/ 2147483647 h 126"/>
                  <a:gd name="T20" fmla="*/ 2147483647 w 84"/>
                  <a:gd name="T21" fmla="*/ 2147483647 h 126"/>
                  <a:gd name="T22" fmla="*/ 2147483647 w 84"/>
                  <a:gd name="T23" fmla="*/ 0 h 126"/>
                  <a:gd name="T24" fmla="*/ 2147483647 w 84"/>
                  <a:gd name="T25" fmla="*/ 2147483647 h 126"/>
                  <a:gd name="T26" fmla="*/ 2147483647 w 84"/>
                  <a:gd name="T27" fmla="*/ 2147483647 h 126"/>
                  <a:gd name="T28" fmla="*/ 2147483647 w 84"/>
                  <a:gd name="T29" fmla="*/ 2147483647 h 126"/>
                  <a:gd name="T30" fmla="*/ 2147483647 w 84"/>
                  <a:gd name="T31" fmla="*/ 2147483647 h 126"/>
                  <a:gd name="T32" fmla="*/ 2147483647 w 84"/>
                  <a:gd name="T33" fmla="*/ 2147483647 h 126"/>
                  <a:gd name="T34" fmla="*/ 2147483647 w 84"/>
                  <a:gd name="T35" fmla="*/ 2147483647 h 126"/>
                  <a:gd name="T36" fmla="*/ 2147483647 w 84"/>
                  <a:gd name="T37" fmla="*/ 2147483647 h 126"/>
                  <a:gd name="T38" fmla="*/ 2147483647 w 84"/>
                  <a:gd name="T39" fmla="*/ 2147483647 h 126"/>
                  <a:gd name="T40" fmla="*/ 2147483647 w 84"/>
                  <a:gd name="T41" fmla="*/ 2147483647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126">
                    <a:moveTo>
                      <a:pt x="18" y="126"/>
                    </a:moveTo>
                    <a:lnTo>
                      <a:pt x="0" y="114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12" y="84"/>
                    </a:lnTo>
                    <a:lnTo>
                      <a:pt x="12" y="66"/>
                    </a:lnTo>
                    <a:lnTo>
                      <a:pt x="6" y="60"/>
                    </a:lnTo>
                    <a:lnTo>
                      <a:pt x="12" y="54"/>
                    </a:lnTo>
                    <a:lnTo>
                      <a:pt x="6" y="36"/>
                    </a:lnTo>
                    <a:lnTo>
                      <a:pt x="30" y="30"/>
                    </a:lnTo>
                    <a:lnTo>
                      <a:pt x="30" y="18"/>
                    </a:lnTo>
                    <a:lnTo>
                      <a:pt x="54" y="0"/>
                    </a:lnTo>
                    <a:lnTo>
                      <a:pt x="60" y="6"/>
                    </a:lnTo>
                    <a:lnTo>
                      <a:pt x="72" y="6"/>
                    </a:lnTo>
                    <a:lnTo>
                      <a:pt x="78" y="18"/>
                    </a:lnTo>
                    <a:lnTo>
                      <a:pt x="84" y="30"/>
                    </a:lnTo>
                    <a:lnTo>
                      <a:pt x="72" y="42"/>
                    </a:lnTo>
                    <a:lnTo>
                      <a:pt x="78" y="66"/>
                    </a:lnTo>
                    <a:lnTo>
                      <a:pt x="72" y="96"/>
                    </a:lnTo>
                    <a:lnTo>
                      <a:pt x="54" y="102"/>
                    </a:lnTo>
                    <a:lnTo>
                      <a:pt x="18" y="12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2FCDA87D-87C8-D29B-31D4-255656390B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10757" y="5887542"/>
                <a:ext cx="138578" cy="87419"/>
              </a:xfrm>
              <a:custGeom>
                <a:avLst/>
                <a:gdLst>
                  <a:gd name="T0" fmla="*/ 0 w 60"/>
                  <a:gd name="T1" fmla="*/ 2147483647 h 36"/>
                  <a:gd name="T2" fmla="*/ 2147483647 w 60"/>
                  <a:gd name="T3" fmla="*/ 0 h 36"/>
                  <a:gd name="T4" fmla="*/ 2147483647 w 60"/>
                  <a:gd name="T5" fmla="*/ 2147483647 h 36"/>
                  <a:gd name="T6" fmla="*/ 2147483647 w 60"/>
                  <a:gd name="T7" fmla="*/ 2147483647 h 36"/>
                  <a:gd name="T8" fmla="*/ 2147483647 w 60"/>
                  <a:gd name="T9" fmla="*/ 2147483647 h 36"/>
                  <a:gd name="T10" fmla="*/ 2147483647 w 60"/>
                  <a:gd name="T11" fmla="*/ 2147483647 h 36"/>
                  <a:gd name="T12" fmla="*/ 0 w 60"/>
                  <a:gd name="T13" fmla="*/ 214748364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0" h="36">
                    <a:moveTo>
                      <a:pt x="0" y="12"/>
                    </a:moveTo>
                    <a:lnTo>
                      <a:pt x="36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54" y="36"/>
                    </a:lnTo>
                    <a:lnTo>
                      <a:pt x="30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CDD6BF18-6B2F-CA4D-D408-88CDF322CD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55210" y="5718730"/>
                <a:ext cx="56562" cy="117565"/>
              </a:xfrm>
              <a:custGeom>
                <a:avLst/>
                <a:gdLst>
                  <a:gd name="T0" fmla="*/ 0 w 24"/>
                  <a:gd name="T1" fmla="*/ 2147483647 h 48"/>
                  <a:gd name="T2" fmla="*/ 2147483647 w 24"/>
                  <a:gd name="T3" fmla="*/ 2147483647 h 48"/>
                  <a:gd name="T4" fmla="*/ 2147483647 w 24"/>
                  <a:gd name="T5" fmla="*/ 0 h 48"/>
                  <a:gd name="T6" fmla="*/ 2147483647 w 24"/>
                  <a:gd name="T7" fmla="*/ 2147483647 h 48"/>
                  <a:gd name="T8" fmla="*/ 2147483647 w 24"/>
                  <a:gd name="T9" fmla="*/ 2147483647 h 48"/>
                  <a:gd name="T10" fmla="*/ 0 w 24"/>
                  <a:gd name="T11" fmla="*/ 2147483647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24" y="24"/>
                    </a:lnTo>
                    <a:lnTo>
                      <a:pt x="24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A07332A6-8357-A72C-D768-5D53AC5490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041069" y="5598150"/>
                <a:ext cx="70703" cy="90435"/>
              </a:xfrm>
              <a:custGeom>
                <a:avLst/>
                <a:gdLst>
                  <a:gd name="T0" fmla="*/ 0 w 30"/>
                  <a:gd name="T1" fmla="*/ 2147483647 h 37"/>
                  <a:gd name="T2" fmla="*/ 2147483647 w 30"/>
                  <a:gd name="T3" fmla="*/ 0 h 37"/>
                  <a:gd name="T4" fmla="*/ 2147483647 w 30"/>
                  <a:gd name="T5" fmla="*/ 2147483647 h 37"/>
                  <a:gd name="T6" fmla="*/ 2147483647 w 30"/>
                  <a:gd name="T7" fmla="*/ 2147483647 h 37"/>
                  <a:gd name="T8" fmla="*/ 0 w 30"/>
                  <a:gd name="T9" fmla="*/ 214748364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7">
                    <a:moveTo>
                      <a:pt x="0" y="12"/>
                    </a:moveTo>
                    <a:lnTo>
                      <a:pt x="24" y="0"/>
                    </a:lnTo>
                    <a:lnTo>
                      <a:pt x="30" y="24"/>
                    </a:lnTo>
                    <a:lnTo>
                      <a:pt x="24" y="3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29517D7-6024-F61A-D341-C61BC6D182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753760" y="5649396"/>
                <a:ext cx="876721" cy="340639"/>
              </a:xfrm>
              <a:custGeom>
                <a:avLst/>
                <a:gdLst>
                  <a:gd name="T0" fmla="*/ 2147483647 w 10616"/>
                  <a:gd name="T1" fmla="*/ 2147483647 h 10000"/>
                  <a:gd name="T2" fmla="*/ 2147483647 w 10616"/>
                  <a:gd name="T3" fmla="*/ 2147483647 h 10000"/>
                  <a:gd name="T4" fmla="*/ 2147483647 w 10616"/>
                  <a:gd name="T5" fmla="*/ 2147483647 h 10000"/>
                  <a:gd name="T6" fmla="*/ 2147483647 w 10616"/>
                  <a:gd name="T7" fmla="*/ 2147483647 h 10000"/>
                  <a:gd name="T8" fmla="*/ 2147483647 w 10616"/>
                  <a:gd name="T9" fmla="*/ 2147483647 h 10000"/>
                  <a:gd name="T10" fmla="*/ 2147483647 w 10616"/>
                  <a:gd name="T11" fmla="*/ 2147483647 h 10000"/>
                  <a:gd name="T12" fmla="*/ 2147483647 w 10616"/>
                  <a:gd name="T13" fmla="*/ 2147483647 h 10000"/>
                  <a:gd name="T14" fmla="*/ 2147483647 w 10616"/>
                  <a:gd name="T15" fmla="*/ 2147483647 h 10000"/>
                  <a:gd name="T16" fmla="*/ 2147483647 w 10616"/>
                  <a:gd name="T17" fmla="*/ 2147483647 h 10000"/>
                  <a:gd name="T18" fmla="*/ 2147483647 w 10616"/>
                  <a:gd name="T19" fmla="*/ 2147483647 h 10000"/>
                  <a:gd name="T20" fmla="*/ 2147483647 w 10616"/>
                  <a:gd name="T21" fmla="*/ 808041496 h 10000"/>
                  <a:gd name="T22" fmla="*/ 2147483647 w 10616"/>
                  <a:gd name="T23" fmla="*/ 808041496 h 10000"/>
                  <a:gd name="T24" fmla="*/ 2147483647 w 10616"/>
                  <a:gd name="T25" fmla="*/ 0 h 10000"/>
                  <a:gd name="T26" fmla="*/ 2147483647 w 10616"/>
                  <a:gd name="T27" fmla="*/ 0 h 10000"/>
                  <a:gd name="T28" fmla="*/ 2147483647 w 10616"/>
                  <a:gd name="T29" fmla="*/ 2147483647 h 10000"/>
                  <a:gd name="T30" fmla="*/ 2147483647 w 10616"/>
                  <a:gd name="T31" fmla="*/ 2147483647 h 10000"/>
                  <a:gd name="T32" fmla="*/ 2147483647 w 10616"/>
                  <a:gd name="T33" fmla="*/ 2147483647 h 10000"/>
                  <a:gd name="T34" fmla="*/ 2147483647 w 10616"/>
                  <a:gd name="T35" fmla="*/ 2147483647 h 10000"/>
                  <a:gd name="T36" fmla="*/ 2147483647 w 10616"/>
                  <a:gd name="T37" fmla="*/ 808041496 h 10000"/>
                  <a:gd name="T38" fmla="*/ 2147483647 w 10616"/>
                  <a:gd name="T39" fmla="*/ 0 h 10000"/>
                  <a:gd name="T40" fmla="*/ 2147483647 w 10616"/>
                  <a:gd name="T41" fmla="*/ 0 h 10000"/>
                  <a:gd name="T42" fmla="*/ 2147483647 w 10616"/>
                  <a:gd name="T43" fmla="*/ 0 h 10000"/>
                  <a:gd name="T44" fmla="*/ 2147483647 w 10616"/>
                  <a:gd name="T45" fmla="*/ 808041496 h 10000"/>
                  <a:gd name="T46" fmla="*/ 2147483647 w 10616"/>
                  <a:gd name="T47" fmla="*/ 2147483647 h 10000"/>
                  <a:gd name="T48" fmla="*/ 2147483647 w 10616"/>
                  <a:gd name="T49" fmla="*/ 2147483647 h 10000"/>
                  <a:gd name="T50" fmla="*/ 2147483647 w 10616"/>
                  <a:gd name="T51" fmla="*/ 2147483647 h 10000"/>
                  <a:gd name="T52" fmla="*/ 2147483647 w 10616"/>
                  <a:gd name="T53" fmla="*/ 2147483647 h 10000"/>
                  <a:gd name="T54" fmla="*/ 2147483647 w 10616"/>
                  <a:gd name="T55" fmla="*/ 2147483647 h 10000"/>
                  <a:gd name="T56" fmla="*/ 2147483647 w 10616"/>
                  <a:gd name="T57" fmla="*/ 2147483647 h 10000"/>
                  <a:gd name="T58" fmla="*/ 2147483647 w 10616"/>
                  <a:gd name="T59" fmla="*/ 2147483647 h 10000"/>
                  <a:gd name="T60" fmla="*/ 2147483647 w 10616"/>
                  <a:gd name="T61" fmla="*/ 2147483647 h 10000"/>
                  <a:gd name="T62" fmla="*/ 0 w 10616"/>
                  <a:gd name="T63" fmla="*/ 2147483647 h 10000"/>
                  <a:gd name="T64" fmla="*/ 2147483647 w 10616"/>
                  <a:gd name="T65" fmla="*/ 2147483647 h 10000"/>
                  <a:gd name="T66" fmla="*/ 2147483647 w 10616"/>
                  <a:gd name="T67" fmla="*/ 2147483647 h 10000"/>
                  <a:gd name="T68" fmla="*/ 2147483647 w 10616"/>
                  <a:gd name="T69" fmla="*/ 2147483647 h 10000"/>
                  <a:gd name="T70" fmla="*/ 2147483647 w 10616"/>
                  <a:gd name="T71" fmla="*/ 2147483647 h 10000"/>
                  <a:gd name="T72" fmla="*/ 2147483647 w 10616"/>
                  <a:gd name="T73" fmla="*/ 2147483647 h 10000"/>
                  <a:gd name="T74" fmla="*/ 2147483647 w 10616"/>
                  <a:gd name="T75" fmla="*/ 2147483647 h 10000"/>
                  <a:gd name="T76" fmla="*/ 2147483647 w 10616"/>
                  <a:gd name="T77" fmla="*/ 2147483647 h 10000"/>
                  <a:gd name="T78" fmla="*/ 2147483647 w 10616"/>
                  <a:gd name="T79" fmla="*/ 2147483647 h 10000"/>
                  <a:gd name="T80" fmla="*/ 2147483647 w 10616"/>
                  <a:gd name="T81" fmla="*/ 2147483647 h 10000"/>
                  <a:gd name="T82" fmla="*/ 2147483647 w 10616"/>
                  <a:gd name="T83" fmla="*/ 2147483647 h 10000"/>
                  <a:gd name="T84" fmla="*/ 2147483647 w 10616"/>
                  <a:gd name="T85" fmla="*/ 2147483647 h 1000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616" h="10000">
                    <a:moveTo>
                      <a:pt x="6379" y="8696"/>
                    </a:moveTo>
                    <a:lnTo>
                      <a:pt x="6718" y="9130"/>
                    </a:lnTo>
                    <a:lnTo>
                      <a:pt x="8582" y="8696"/>
                    </a:lnTo>
                    <a:lnTo>
                      <a:pt x="9430" y="8261"/>
                    </a:lnTo>
                    <a:lnTo>
                      <a:pt x="10277" y="7826"/>
                    </a:lnTo>
                    <a:lnTo>
                      <a:pt x="10616" y="8261"/>
                    </a:lnTo>
                    <a:cubicBezTo>
                      <a:pt x="10560" y="7826"/>
                      <a:pt x="10503" y="7392"/>
                      <a:pt x="10447" y="6957"/>
                    </a:cubicBezTo>
                    <a:lnTo>
                      <a:pt x="10447" y="3913"/>
                    </a:lnTo>
                    <a:cubicBezTo>
                      <a:pt x="10503" y="3768"/>
                      <a:pt x="10560" y="3623"/>
                      <a:pt x="10616" y="3478"/>
                    </a:cubicBezTo>
                    <a:lnTo>
                      <a:pt x="9938" y="1304"/>
                    </a:lnTo>
                    <a:lnTo>
                      <a:pt x="9599" y="435"/>
                    </a:lnTo>
                    <a:lnTo>
                      <a:pt x="9091" y="435"/>
                    </a:lnTo>
                    <a:cubicBezTo>
                      <a:pt x="9034" y="290"/>
                      <a:pt x="8978" y="145"/>
                      <a:pt x="8921" y="0"/>
                    </a:cubicBezTo>
                    <a:lnTo>
                      <a:pt x="8243" y="1304"/>
                    </a:lnTo>
                    <a:lnTo>
                      <a:pt x="7396" y="1304"/>
                    </a:lnTo>
                    <a:lnTo>
                      <a:pt x="7226" y="1304"/>
                    </a:lnTo>
                    <a:lnTo>
                      <a:pt x="6548" y="435"/>
                    </a:lnTo>
                    <a:lnTo>
                      <a:pt x="6040" y="0"/>
                    </a:lnTo>
                    <a:lnTo>
                      <a:pt x="4684" y="0"/>
                    </a:lnTo>
                    <a:lnTo>
                      <a:pt x="4345" y="0"/>
                    </a:lnTo>
                    <a:lnTo>
                      <a:pt x="3836" y="435"/>
                    </a:lnTo>
                    <a:lnTo>
                      <a:pt x="3497" y="1304"/>
                    </a:lnTo>
                    <a:lnTo>
                      <a:pt x="2650" y="1739"/>
                    </a:lnTo>
                    <a:cubicBezTo>
                      <a:pt x="2593" y="1594"/>
                      <a:pt x="2537" y="1449"/>
                      <a:pt x="2480" y="1304"/>
                    </a:cubicBezTo>
                    <a:lnTo>
                      <a:pt x="2311" y="1304"/>
                    </a:lnTo>
                    <a:lnTo>
                      <a:pt x="1972" y="2609"/>
                    </a:lnTo>
                    <a:cubicBezTo>
                      <a:pt x="1746" y="2609"/>
                      <a:pt x="1494" y="2631"/>
                      <a:pt x="1294" y="2609"/>
                    </a:cubicBezTo>
                    <a:cubicBezTo>
                      <a:pt x="1094" y="2587"/>
                      <a:pt x="883" y="2261"/>
                      <a:pt x="770" y="2478"/>
                    </a:cubicBezTo>
                    <a:cubicBezTo>
                      <a:pt x="657" y="2695"/>
                      <a:pt x="333" y="2962"/>
                      <a:pt x="205" y="3117"/>
                    </a:cubicBezTo>
                    <a:cubicBezTo>
                      <a:pt x="77" y="3272"/>
                      <a:pt x="0" y="3266"/>
                      <a:pt x="0" y="3407"/>
                    </a:cubicBezTo>
                    <a:cubicBezTo>
                      <a:pt x="113" y="3701"/>
                      <a:pt x="482" y="5084"/>
                      <a:pt x="698" y="5748"/>
                    </a:cubicBezTo>
                    <a:cubicBezTo>
                      <a:pt x="914" y="6412"/>
                      <a:pt x="1138" y="6900"/>
                      <a:pt x="1294" y="7391"/>
                    </a:cubicBezTo>
                    <a:cubicBezTo>
                      <a:pt x="1450" y="7882"/>
                      <a:pt x="1520" y="8261"/>
                      <a:pt x="1633" y="8696"/>
                    </a:cubicBezTo>
                    <a:lnTo>
                      <a:pt x="3158" y="9130"/>
                    </a:lnTo>
                    <a:lnTo>
                      <a:pt x="3328" y="9130"/>
                    </a:lnTo>
                    <a:lnTo>
                      <a:pt x="4514" y="10000"/>
                    </a:lnTo>
                    <a:lnTo>
                      <a:pt x="5192" y="9130"/>
                    </a:lnTo>
                    <a:lnTo>
                      <a:pt x="5870" y="10000"/>
                    </a:lnTo>
                    <a:lnTo>
                      <a:pt x="6379" y="869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904B73A6-6542-66CE-C806-A81F22D181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64274" y="4597337"/>
                <a:ext cx="282813" cy="204984"/>
              </a:xfrm>
              <a:custGeom>
                <a:avLst/>
                <a:gdLst>
                  <a:gd name="T0" fmla="*/ 2147483647 w 20"/>
                  <a:gd name="T1" fmla="*/ 2147483647 h 14"/>
                  <a:gd name="T2" fmla="*/ 2147483647 w 20"/>
                  <a:gd name="T3" fmla="*/ 2147483647 h 14"/>
                  <a:gd name="T4" fmla="*/ 2147483647 w 20"/>
                  <a:gd name="T5" fmla="*/ 0 h 14"/>
                  <a:gd name="T6" fmla="*/ 2147483647 w 20"/>
                  <a:gd name="T7" fmla="*/ 2147483647 h 14"/>
                  <a:gd name="T8" fmla="*/ 2147483647 w 20"/>
                  <a:gd name="T9" fmla="*/ 0 h 14"/>
                  <a:gd name="T10" fmla="*/ 2147483647 w 20"/>
                  <a:gd name="T11" fmla="*/ 0 h 14"/>
                  <a:gd name="T12" fmla="*/ 2147483647 w 20"/>
                  <a:gd name="T13" fmla="*/ 2147483647 h 14"/>
                  <a:gd name="T14" fmla="*/ 2147483647 w 20"/>
                  <a:gd name="T15" fmla="*/ 2147483647 h 14"/>
                  <a:gd name="T16" fmla="*/ 0 w 20"/>
                  <a:gd name="T17" fmla="*/ 2147483647 h 14"/>
                  <a:gd name="T18" fmla="*/ 2147483647 w 20"/>
                  <a:gd name="T19" fmla="*/ 2147483647 h 14"/>
                  <a:gd name="T20" fmla="*/ 2147483647 w 20"/>
                  <a:gd name="T21" fmla="*/ 2147483647 h 14"/>
                  <a:gd name="T22" fmla="*/ 2147483647 w 20"/>
                  <a:gd name="T23" fmla="*/ 2147483647 h 14"/>
                  <a:gd name="T24" fmla="*/ 2147483647 w 20"/>
                  <a:gd name="T25" fmla="*/ 2147483647 h 14"/>
                  <a:gd name="T26" fmla="*/ 2147483647 w 20"/>
                  <a:gd name="T27" fmla="*/ 2147483647 h 14"/>
                  <a:gd name="T28" fmla="*/ 2147483647 w 20"/>
                  <a:gd name="T29" fmla="*/ 2147483647 h 14"/>
                  <a:gd name="T30" fmla="*/ 2147483647 w 20"/>
                  <a:gd name="T31" fmla="*/ 2147483647 h 14"/>
                  <a:gd name="T32" fmla="*/ 2147483647 w 20"/>
                  <a:gd name="T33" fmla="*/ 2147483647 h 14"/>
                  <a:gd name="T34" fmla="*/ 2147483647 w 20"/>
                  <a:gd name="T35" fmla="*/ 2147483647 h 14"/>
                  <a:gd name="T36" fmla="*/ 2147483647 w 20"/>
                  <a:gd name="T37" fmla="*/ 2147483647 h 14"/>
                  <a:gd name="T38" fmla="*/ 2147483647 w 20"/>
                  <a:gd name="T39" fmla="*/ 2147483647 h 14"/>
                  <a:gd name="T40" fmla="*/ 2147483647 w 20"/>
                  <a:gd name="T41" fmla="*/ 2147483647 h 14"/>
                  <a:gd name="T42" fmla="*/ 2147483647 w 20"/>
                  <a:gd name="T43" fmla="*/ 2147483647 h 14"/>
                  <a:gd name="T44" fmla="*/ 2147483647 w 20"/>
                  <a:gd name="T45" fmla="*/ 2147483647 h 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4">
                    <a:moveTo>
                      <a:pt x="19" y="4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5" y="12"/>
                      <a:pt x="16" y="12"/>
                    </a:cubicBezTo>
                    <a:cubicBezTo>
                      <a:pt x="17" y="12"/>
                      <a:pt x="16" y="9"/>
                      <a:pt x="16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4"/>
                      <a:pt x="19" y="4"/>
                      <a:pt x="19" y="4"/>
                    </a:cubicBezTo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E53ADD7E-BD03-8E52-874D-C436081D3E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88710" y="4313974"/>
                <a:ext cx="212110" cy="192927"/>
              </a:xfrm>
              <a:custGeom>
                <a:avLst/>
                <a:gdLst>
                  <a:gd name="T0" fmla="*/ 2147483647 w 90"/>
                  <a:gd name="T1" fmla="*/ 2147483647 h 78"/>
                  <a:gd name="T2" fmla="*/ 2147483647 w 90"/>
                  <a:gd name="T3" fmla="*/ 2147483647 h 78"/>
                  <a:gd name="T4" fmla="*/ 2147483647 w 90"/>
                  <a:gd name="T5" fmla="*/ 2147483647 h 78"/>
                  <a:gd name="T6" fmla="*/ 2147483647 w 90"/>
                  <a:gd name="T7" fmla="*/ 2147483647 h 78"/>
                  <a:gd name="T8" fmla="*/ 2147483647 w 90"/>
                  <a:gd name="T9" fmla="*/ 2147483647 h 78"/>
                  <a:gd name="T10" fmla="*/ 2147483647 w 90"/>
                  <a:gd name="T11" fmla="*/ 0 h 78"/>
                  <a:gd name="T12" fmla="*/ 2147483647 w 90"/>
                  <a:gd name="T13" fmla="*/ 0 h 78"/>
                  <a:gd name="T14" fmla="*/ 2147483647 w 90"/>
                  <a:gd name="T15" fmla="*/ 0 h 78"/>
                  <a:gd name="T16" fmla="*/ 0 w 90"/>
                  <a:gd name="T17" fmla="*/ 2147483647 h 78"/>
                  <a:gd name="T18" fmla="*/ 0 w 90"/>
                  <a:gd name="T19" fmla="*/ 2147483647 h 78"/>
                  <a:gd name="T20" fmla="*/ 2147483647 w 90"/>
                  <a:gd name="T21" fmla="*/ 2147483647 h 78"/>
                  <a:gd name="T22" fmla="*/ 2147483647 w 90"/>
                  <a:gd name="T23" fmla="*/ 2147483647 h 78"/>
                  <a:gd name="T24" fmla="*/ 2147483647 w 90"/>
                  <a:gd name="T25" fmla="*/ 2147483647 h 78"/>
                  <a:gd name="T26" fmla="*/ 2147483647 w 90"/>
                  <a:gd name="T27" fmla="*/ 2147483647 h 78"/>
                  <a:gd name="T28" fmla="*/ 2147483647 w 90"/>
                  <a:gd name="T29" fmla="*/ 2147483647 h 78"/>
                  <a:gd name="T30" fmla="*/ 2147483647 w 90"/>
                  <a:gd name="T31" fmla="*/ 2147483647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0" h="78">
                    <a:moveTo>
                      <a:pt x="54" y="66"/>
                    </a:moveTo>
                    <a:lnTo>
                      <a:pt x="78" y="78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12" y="60"/>
                    </a:lnTo>
                    <a:lnTo>
                      <a:pt x="36" y="54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B9221EBB-5F2F-C77E-3FC0-9B781977CB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80227" y="4612409"/>
                <a:ext cx="415735" cy="400929"/>
              </a:xfrm>
              <a:custGeom>
                <a:avLst/>
                <a:gdLst>
                  <a:gd name="T0" fmla="*/ 2147483647 w 30"/>
                  <a:gd name="T1" fmla="*/ 2147483647 h 27"/>
                  <a:gd name="T2" fmla="*/ 2147483647 w 30"/>
                  <a:gd name="T3" fmla="*/ 2147483647 h 27"/>
                  <a:gd name="T4" fmla="*/ 2147483647 w 30"/>
                  <a:gd name="T5" fmla="*/ 2147483647 h 27"/>
                  <a:gd name="T6" fmla="*/ 2147483647 w 30"/>
                  <a:gd name="T7" fmla="*/ 2147483647 h 27"/>
                  <a:gd name="T8" fmla="*/ 2147483647 w 30"/>
                  <a:gd name="T9" fmla="*/ 0 h 27"/>
                  <a:gd name="T10" fmla="*/ 2147483647 w 30"/>
                  <a:gd name="T11" fmla="*/ 2147483647 h 27"/>
                  <a:gd name="T12" fmla="*/ 2147483647 w 30"/>
                  <a:gd name="T13" fmla="*/ 2147483647 h 27"/>
                  <a:gd name="T14" fmla="*/ 2147483647 w 30"/>
                  <a:gd name="T15" fmla="*/ 2147483647 h 27"/>
                  <a:gd name="T16" fmla="*/ 2147483647 w 30"/>
                  <a:gd name="T17" fmla="*/ 2147483647 h 27"/>
                  <a:gd name="T18" fmla="*/ 2147483647 w 30"/>
                  <a:gd name="T19" fmla="*/ 2147483647 h 27"/>
                  <a:gd name="T20" fmla="*/ 2147483647 w 30"/>
                  <a:gd name="T21" fmla="*/ 2147483647 h 27"/>
                  <a:gd name="T22" fmla="*/ 2147483647 w 30"/>
                  <a:gd name="T23" fmla="*/ 2147483647 h 27"/>
                  <a:gd name="T24" fmla="*/ 2147483647 w 30"/>
                  <a:gd name="T25" fmla="*/ 2147483647 h 27"/>
                  <a:gd name="T26" fmla="*/ 2147483647 w 30"/>
                  <a:gd name="T27" fmla="*/ 2147483647 h 27"/>
                  <a:gd name="T28" fmla="*/ 2147483647 w 30"/>
                  <a:gd name="T29" fmla="*/ 2147483647 h 27"/>
                  <a:gd name="T30" fmla="*/ 2147483647 w 30"/>
                  <a:gd name="T31" fmla="*/ 2147483647 h 27"/>
                  <a:gd name="T32" fmla="*/ 0 w 30"/>
                  <a:gd name="T33" fmla="*/ 2147483647 h 27"/>
                  <a:gd name="T34" fmla="*/ 2147483647 w 30"/>
                  <a:gd name="T35" fmla="*/ 2147483647 h 27"/>
                  <a:gd name="T36" fmla="*/ 2147483647 w 30"/>
                  <a:gd name="T37" fmla="*/ 2147483647 h 27"/>
                  <a:gd name="T38" fmla="*/ 2147483647 w 30"/>
                  <a:gd name="T39" fmla="*/ 2147483647 h 27"/>
                  <a:gd name="T40" fmla="*/ 2147483647 w 30"/>
                  <a:gd name="T41" fmla="*/ 2147483647 h 27"/>
                  <a:gd name="T42" fmla="*/ 2147483647 w 30"/>
                  <a:gd name="T43" fmla="*/ 2147483647 h 27"/>
                  <a:gd name="T44" fmla="*/ 2147483647 w 30"/>
                  <a:gd name="T45" fmla="*/ 2147483647 h 27"/>
                  <a:gd name="T46" fmla="*/ 2147483647 w 30"/>
                  <a:gd name="T47" fmla="*/ 2147483647 h 27"/>
                  <a:gd name="T48" fmla="*/ 2147483647 w 30"/>
                  <a:gd name="T49" fmla="*/ 2147483647 h 27"/>
                  <a:gd name="T50" fmla="*/ 2147483647 w 30"/>
                  <a:gd name="T51" fmla="*/ 2147483647 h 27"/>
                  <a:gd name="T52" fmla="*/ 2147483647 w 30"/>
                  <a:gd name="T53" fmla="*/ 2147483647 h 27"/>
                  <a:gd name="T54" fmla="*/ 2147483647 w 30"/>
                  <a:gd name="T55" fmla="*/ 2147483647 h 27"/>
                  <a:gd name="T56" fmla="*/ 2147483647 w 30"/>
                  <a:gd name="T57" fmla="*/ 2147483647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30" y="14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11"/>
                      <a:pt x="8" y="11"/>
                    </a:cubicBezTo>
                    <a:cubicBezTo>
                      <a:pt x="7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9" y="16"/>
                      <a:pt x="29" y="16"/>
                      <a:pt x="29" y="16"/>
                    </a:cubicBezTo>
                    <a:lnTo>
                      <a:pt x="30" y="14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088AC925-CBE2-7741-D366-BC6DBB98D2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78414" y="4449626"/>
                <a:ext cx="339376" cy="204984"/>
              </a:xfrm>
              <a:custGeom>
                <a:avLst/>
                <a:gdLst>
                  <a:gd name="T0" fmla="*/ 2147483647 w 24"/>
                  <a:gd name="T1" fmla="*/ 2147483647 h 14"/>
                  <a:gd name="T2" fmla="*/ 2147483647 w 24"/>
                  <a:gd name="T3" fmla="*/ 2147483647 h 14"/>
                  <a:gd name="T4" fmla="*/ 2147483647 w 24"/>
                  <a:gd name="T5" fmla="*/ 2147483647 h 14"/>
                  <a:gd name="T6" fmla="*/ 2147483647 w 24"/>
                  <a:gd name="T7" fmla="*/ 2147483647 h 14"/>
                  <a:gd name="T8" fmla="*/ 2147483647 w 24"/>
                  <a:gd name="T9" fmla="*/ 2147483647 h 14"/>
                  <a:gd name="T10" fmla="*/ 2147483647 w 24"/>
                  <a:gd name="T11" fmla="*/ 2147483647 h 14"/>
                  <a:gd name="T12" fmla="*/ 2147483647 w 24"/>
                  <a:gd name="T13" fmla="*/ 2147483647 h 14"/>
                  <a:gd name="T14" fmla="*/ 2147483647 w 24"/>
                  <a:gd name="T15" fmla="*/ 2147483647 h 14"/>
                  <a:gd name="T16" fmla="*/ 2147483647 w 24"/>
                  <a:gd name="T17" fmla="*/ 2147483647 h 14"/>
                  <a:gd name="T18" fmla="*/ 2147483647 w 24"/>
                  <a:gd name="T19" fmla="*/ 2147483647 h 14"/>
                  <a:gd name="T20" fmla="*/ 2147483647 w 24"/>
                  <a:gd name="T21" fmla="*/ 2147483647 h 14"/>
                  <a:gd name="T22" fmla="*/ 2147483647 w 24"/>
                  <a:gd name="T23" fmla="*/ 0 h 14"/>
                  <a:gd name="T24" fmla="*/ 2147483647 w 24"/>
                  <a:gd name="T25" fmla="*/ 2147483647 h 14"/>
                  <a:gd name="T26" fmla="*/ 2147483647 w 24"/>
                  <a:gd name="T27" fmla="*/ 2147483647 h 14"/>
                  <a:gd name="T28" fmla="*/ 2147483647 w 24"/>
                  <a:gd name="T29" fmla="*/ 2147483647 h 14"/>
                  <a:gd name="T30" fmla="*/ 2147483647 w 24"/>
                  <a:gd name="T31" fmla="*/ 2147483647 h 14"/>
                  <a:gd name="T32" fmla="*/ 2147483647 w 24"/>
                  <a:gd name="T33" fmla="*/ 2147483647 h 14"/>
                  <a:gd name="T34" fmla="*/ 2147483647 w 24"/>
                  <a:gd name="T35" fmla="*/ 2147483647 h 14"/>
                  <a:gd name="T36" fmla="*/ 0 w 24"/>
                  <a:gd name="T37" fmla="*/ 2147483647 h 14"/>
                  <a:gd name="T38" fmla="*/ 2147483647 w 24"/>
                  <a:gd name="T39" fmla="*/ 2147483647 h 14"/>
                  <a:gd name="T40" fmla="*/ 2147483647 w 24"/>
                  <a:gd name="T41" fmla="*/ 2147483647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4" h="14">
                    <a:moveTo>
                      <a:pt x="8" y="10"/>
                    </a:move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7"/>
                      <a:pt x="1" y="8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8" y="1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586288A1-5308-59BB-DD11-2A4988CE3B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53541" y="4922903"/>
                <a:ext cx="28280" cy="15072"/>
              </a:xfrm>
              <a:custGeom>
                <a:avLst/>
                <a:gdLst>
                  <a:gd name="T0" fmla="*/ 2147483647 w 12"/>
                  <a:gd name="T1" fmla="*/ 2147483647 h 6"/>
                  <a:gd name="T2" fmla="*/ 0 w 12"/>
                  <a:gd name="T3" fmla="*/ 0 h 6"/>
                  <a:gd name="T4" fmla="*/ 0 w 12"/>
                  <a:gd name="T5" fmla="*/ 2147483647 h 6"/>
                  <a:gd name="T6" fmla="*/ 2147483647 w 12"/>
                  <a:gd name="T7" fmla="*/ 2147483647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D339686-6CED-9808-FC8F-A81464957B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369132" y="5188178"/>
                <a:ext cx="16968" cy="3012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 defTabSz="514325" eaLnBrk="1" hangingPunct="1">
                  <a:spcBef>
                    <a:spcPct val="15000"/>
                  </a:spcBef>
                </a:pPr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F5E9C2EE-0CE6-4206-A969-8CF822888FB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623665" y="4922903"/>
                <a:ext cx="794705" cy="545623"/>
              </a:xfrm>
              <a:custGeom>
                <a:avLst/>
                <a:gdLst>
                  <a:gd name="T0" fmla="*/ 2147483647 w 57"/>
                  <a:gd name="T1" fmla="*/ 2147483647 h 37"/>
                  <a:gd name="T2" fmla="*/ 2147483647 w 57"/>
                  <a:gd name="T3" fmla="*/ 2147483647 h 37"/>
                  <a:gd name="T4" fmla="*/ 2147483647 w 57"/>
                  <a:gd name="T5" fmla="*/ 2147483647 h 37"/>
                  <a:gd name="T6" fmla="*/ 2147483647 w 57"/>
                  <a:gd name="T7" fmla="*/ 2147483647 h 37"/>
                  <a:gd name="T8" fmla="*/ 2147483647 w 57"/>
                  <a:gd name="T9" fmla="*/ 2147483647 h 37"/>
                  <a:gd name="T10" fmla="*/ 2147483647 w 57"/>
                  <a:gd name="T11" fmla="*/ 2147483647 h 37"/>
                  <a:gd name="T12" fmla="*/ 2147483647 w 57"/>
                  <a:gd name="T13" fmla="*/ 2147483647 h 37"/>
                  <a:gd name="T14" fmla="*/ 2147483647 w 57"/>
                  <a:gd name="T15" fmla="*/ 2147483647 h 37"/>
                  <a:gd name="T16" fmla="*/ 2147483647 w 57"/>
                  <a:gd name="T17" fmla="*/ 2147483647 h 37"/>
                  <a:gd name="T18" fmla="*/ 2147483647 w 57"/>
                  <a:gd name="T19" fmla="*/ 2147483647 h 37"/>
                  <a:gd name="T20" fmla="*/ 2147483647 w 57"/>
                  <a:gd name="T21" fmla="*/ 2147483647 h 37"/>
                  <a:gd name="T22" fmla="*/ 2147483647 w 57"/>
                  <a:gd name="T23" fmla="*/ 0 h 37"/>
                  <a:gd name="T24" fmla="*/ 2147483647 w 57"/>
                  <a:gd name="T25" fmla="*/ 0 h 37"/>
                  <a:gd name="T26" fmla="*/ 2147483647 w 57"/>
                  <a:gd name="T27" fmla="*/ 2147483647 h 37"/>
                  <a:gd name="T28" fmla="*/ 2147483647 w 57"/>
                  <a:gd name="T29" fmla="*/ 2147483647 h 37"/>
                  <a:gd name="T30" fmla="*/ 2147483647 w 57"/>
                  <a:gd name="T31" fmla="*/ 2147483647 h 37"/>
                  <a:gd name="T32" fmla="*/ 2147483647 w 57"/>
                  <a:gd name="T33" fmla="*/ 2147483647 h 37"/>
                  <a:gd name="T34" fmla="*/ 2147483647 w 57"/>
                  <a:gd name="T35" fmla="*/ 2147483647 h 37"/>
                  <a:gd name="T36" fmla="*/ 2147483647 w 57"/>
                  <a:gd name="T37" fmla="*/ 2147483647 h 37"/>
                  <a:gd name="T38" fmla="*/ 2147483647 w 57"/>
                  <a:gd name="T39" fmla="*/ 2147483647 h 37"/>
                  <a:gd name="T40" fmla="*/ 2147483647 w 57"/>
                  <a:gd name="T41" fmla="*/ 2147483647 h 37"/>
                  <a:gd name="T42" fmla="*/ 2147483647 w 57"/>
                  <a:gd name="T43" fmla="*/ 2147483647 h 37"/>
                  <a:gd name="T44" fmla="*/ 0 w 57"/>
                  <a:gd name="T45" fmla="*/ 2147483647 h 37"/>
                  <a:gd name="T46" fmla="*/ 0 w 57"/>
                  <a:gd name="T47" fmla="*/ 2147483647 h 37"/>
                  <a:gd name="T48" fmla="*/ 2147483647 w 57"/>
                  <a:gd name="T49" fmla="*/ 2147483647 h 37"/>
                  <a:gd name="T50" fmla="*/ 2147483647 w 57"/>
                  <a:gd name="T51" fmla="*/ 2147483647 h 37"/>
                  <a:gd name="T52" fmla="*/ 2147483647 w 57"/>
                  <a:gd name="T53" fmla="*/ 2147483647 h 37"/>
                  <a:gd name="T54" fmla="*/ 2147483647 w 57"/>
                  <a:gd name="T55" fmla="*/ 2147483647 h 37"/>
                  <a:gd name="T56" fmla="*/ 2147483647 w 57"/>
                  <a:gd name="T57" fmla="*/ 2147483647 h 37"/>
                  <a:gd name="T58" fmla="*/ 2147483647 w 57"/>
                  <a:gd name="T59" fmla="*/ 2147483647 h 37"/>
                  <a:gd name="T60" fmla="*/ 2147483647 w 57"/>
                  <a:gd name="T61" fmla="*/ 2147483647 h 37"/>
                  <a:gd name="T62" fmla="*/ 2147483647 w 57"/>
                  <a:gd name="T63" fmla="*/ 2147483647 h 37"/>
                  <a:gd name="T64" fmla="*/ 2147483647 w 57"/>
                  <a:gd name="T65" fmla="*/ 2147483647 h 37"/>
                  <a:gd name="T66" fmla="*/ 2147483647 w 57"/>
                  <a:gd name="T67" fmla="*/ 2147483647 h 37"/>
                  <a:gd name="T68" fmla="*/ 2147483647 w 57"/>
                  <a:gd name="T69" fmla="*/ 2147483647 h 37"/>
                  <a:gd name="T70" fmla="*/ 2147483647 w 57"/>
                  <a:gd name="T71" fmla="*/ 2147483647 h 37"/>
                  <a:gd name="T72" fmla="*/ 2147483647 w 57"/>
                  <a:gd name="T73" fmla="*/ 2147483647 h 37"/>
                  <a:gd name="T74" fmla="*/ 2147483647 w 57"/>
                  <a:gd name="T75" fmla="*/ 2147483647 h 37"/>
                  <a:gd name="T76" fmla="*/ 2147483647 w 57"/>
                  <a:gd name="T77" fmla="*/ 2147483647 h 37"/>
                  <a:gd name="T78" fmla="*/ 2147483647 w 57"/>
                  <a:gd name="T79" fmla="*/ 2147483647 h 37"/>
                  <a:gd name="T80" fmla="*/ 2147483647 w 57"/>
                  <a:gd name="T81" fmla="*/ 2147483647 h 37"/>
                  <a:gd name="T82" fmla="*/ 2147483647 w 57"/>
                  <a:gd name="T83" fmla="*/ 2147483647 h 37"/>
                  <a:gd name="T84" fmla="*/ 2147483647 w 57"/>
                  <a:gd name="T85" fmla="*/ 2147483647 h 37"/>
                  <a:gd name="T86" fmla="*/ 2147483647 w 57"/>
                  <a:gd name="T87" fmla="*/ 2147483647 h 37"/>
                  <a:gd name="T88" fmla="*/ 2147483647 w 57"/>
                  <a:gd name="T89" fmla="*/ 2147483647 h 37"/>
                  <a:gd name="T90" fmla="*/ 2147483647 w 57"/>
                  <a:gd name="T91" fmla="*/ 2147483647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7" h="37">
                    <a:moveTo>
                      <a:pt x="54" y="22"/>
                    </a:moveTo>
                    <a:cubicBezTo>
                      <a:pt x="56" y="21"/>
                      <a:pt x="56" y="21"/>
                      <a:pt x="56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6" y="26"/>
                      <a:pt x="25" y="28"/>
                    </a:cubicBezTo>
                    <a:cubicBezTo>
                      <a:pt x="25" y="29"/>
                      <a:pt x="22" y="30"/>
                      <a:pt x="22" y="30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5"/>
                      <a:pt x="51" y="25"/>
                      <a:pt x="51" y="25"/>
                    </a:cubicBezTo>
                    <a:lnTo>
                      <a:pt x="54" y="2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C9497273-6C63-6BA9-3C65-97C23EE4B9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81823" y="4922903"/>
                <a:ext cx="98983" cy="57274"/>
              </a:xfrm>
              <a:custGeom>
                <a:avLst/>
                <a:gdLst>
                  <a:gd name="T0" fmla="*/ 2147483647 w 42"/>
                  <a:gd name="T1" fmla="*/ 2147483647 h 24"/>
                  <a:gd name="T2" fmla="*/ 2147483647 w 42"/>
                  <a:gd name="T3" fmla="*/ 0 h 24"/>
                  <a:gd name="T4" fmla="*/ 0 w 42"/>
                  <a:gd name="T5" fmla="*/ 2147483647 h 24"/>
                  <a:gd name="T6" fmla="*/ 2147483647 w 42"/>
                  <a:gd name="T7" fmla="*/ 2147483647 h 24"/>
                  <a:gd name="T8" fmla="*/ 2147483647 w 42"/>
                  <a:gd name="T9" fmla="*/ 214748364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24">
                    <a:moveTo>
                      <a:pt x="36" y="24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42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:a16="http://schemas.microsoft.com/office/drawing/2014/main" id="{86C7F54F-DFA9-1C32-8A21-6ABE3DF22B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524680" y="4684757"/>
                <a:ext cx="138579" cy="90435"/>
              </a:xfrm>
              <a:custGeom>
                <a:avLst/>
                <a:gdLst>
                  <a:gd name="T0" fmla="*/ 2147483647 w 60"/>
                  <a:gd name="T1" fmla="*/ 2147483647 h 36"/>
                  <a:gd name="T2" fmla="*/ 2147483647 w 60"/>
                  <a:gd name="T3" fmla="*/ 2147483647 h 36"/>
                  <a:gd name="T4" fmla="*/ 2147483647 w 60"/>
                  <a:gd name="T5" fmla="*/ 2147483647 h 36"/>
                  <a:gd name="T6" fmla="*/ 2147483647 w 60"/>
                  <a:gd name="T7" fmla="*/ 2147483647 h 36"/>
                  <a:gd name="T8" fmla="*/ 2147483647 w 60"/>
                  <a:gd name="T9" fmla="*/ 0 h 36"/>
                  <a:gd name="T10" fmla="*/ 2147483647 w 60"/>
                  <a:gd name="T11" fmla="*/ 0 h 36"/>
                  <a:gd name="T12" fmla="*/ 2147483647 w 60"/>
                  <a:gd name="T13" fmla="*/ 2147483647 h 36"/>
                  <a:gd name="T14" fmla="*/ 0 w 60"/>
                  <a:gd name="T15" fmla="*/ 2147483647 h 36"/>
                  <a:gd name="T16" fmla="*/ 2147483647 w 60"/>
                  <a:gd name="T17" fmla="*/ 2147483647 h 36"/>
                  <a:gd name="T18" fmla="*/ 2147483647 w 60"/>
                  <a:gd name="T19" fmla="*/ 2147483647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24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:a16="http://schemas.microsoft.com/office/drawing/2014/main" id="{363F07DA-F4E9-6C0A-7F5D-E7D53BB89F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272976" y="4729976"/>
                <a:ext cx="432704" cy="412985"/>
              </a:xfrm>
              <a:custGeom>
                <a:avLst/>
                <a:gdLst>
                  <a:gd name="T0" fmla="*/ 2147483647 w 31"/>
                  <a:gd name="T1" fmla="*/ 2147483647 h 28"/>
                  <a:gd name="T2" fmla="*/ 2147483647 w 31"/>
                  <a:gd name="T3" fmla="*/ 2147483647 h 28"/>
                  <a:gd name="T4" fmla="*/ 2147483647 w 31"/>
                  <a:gd name="T5" fmla="*/ 2147483647 h 28"/>
                  <a:gd name="T6" fmla="*/ 2147483647 w 31"/>
                  <a:gd name="T7" fmla="*/ 2147483647 h 28"/>
                  <a:gd name="T8" fmla="*/ 2147483647 w 31"/>
                  <a:gd name="T9" fmla="*/ 2147483647 h 28"/>
                  <a:gd name="T10" fmla="*/ 2147483647 w 31"/>
                  <a:gd name="T11" fmla="*/ 2147483647 h 28"/>
                  <a:gd name="T12" fmla="*/ 2147483647 w 31"/>
                  <a:gd name="T13" fmla="*/ 2147483647 h 28"/>
                  <a:gd name="T14" fmla="*/ 2147483647 w 31"/>
                  <a:gd name="T15" fmla="*/ 2147483647 h 28"/>
                  <a:gd name="T16" fmla="*/ 2147483647 w 31"/>
                  <a:gd name="T17" fmla="*/ 2147483647 h 28"/>
                  <a:gd name="T18" fmla="*/ 2147483647 w 31"/>
                  <a:gd name="T19" fmla="*/ 2147483647 h 28"/>
                  <a:gd name="T20" fmla="*/ 2147483647 w 31"/>
                  <a:gd name="T21" fmla="*/ 2147483647 h 28"/>
                  <a:gd name="T22" fmla="*/ 2147483647 w 31"/>
                  <a:gd name="T23" fmla="*/ 2147483647 h 28"/>
                  <a:gd name="T24" fmla="*/ 2147483647 w 31"/>
                  <a:gd name="T25" fmla="*/ 2147483647 h 28"/>
                  <a:gd name="T26" fmla="*/ 2147483647 w 31"/>
                  <a:gd name="T27" fmla="*/ 2147483647 h 28"/>
                  <a:gd name="T28" fmla="*/ 2147483647 w 31"/>
                  <a:gd name="T29" fmla="*/ 2147483647 h 28"/>
                  <a:gd name="T30" fmla="*/ 2147483647 w 31"/>
                  <a:gd name="T31" fmla="*/ 2147483647 h 28"/>
                  <a:gd name="T32" fmla="*/ 2147483647 w 31"/>
                  <a:gd name="T33" fmla="*/ 2147483647 h 28"/>
                  <a:gd name="T34" fmla="*/ 2147483647 w 31"/>
                  <a:gd name="T35" fmla="*/ 2147483647 h 28"/>
                  <a:gd name="T36" fmla="*/ 2147483647 w 31"/>
                  <a:gd name="T37" fmla="*/ 2147483647 h 28"/>
                  <a:gd name="T38" fmla="*/ 2147483647 w 31"/>
                  <a:gd name="T39" fmla="*/ 2147483647 h 28"/>
                  <a:gd name="T40" fmla="*/ 2147483647 w 31"/>
                  <a:gd name="T41" fmla="*/ 2147483647 h 28"/>
                  <a:gd name="T42" fmla="*/ 2147483647 w 31"/>
                  <a:gd name="T43" fmla="*/ 2147483647 h 28"/>
                  <a:gd name="T44" fmla="*/ 2147483647 w 31"/>
                  <a:gd name="T45" fmla="*/ 2147483647 h 28"/>
                  <a:gd name="T46" fmla="*/ 2147483647 w 31"/>
                  <a:gd name="T47" fmla="*/ 0 h 28"/>
                  <a:gd name="T48" fmla="*/ 2147483647 w 31"/>
                  <a:gd name="T49" fmla="*/ 2147483647 h 28"/>
                  <a:gd name="T50" fmla="*/ 2147483647 w 31"/>
                  <a:gd name="T51" fmla="*/ 2147483647 h 28"/>
                  <a:gd name="T52" fmla="*/ 2147483647 w 31"/>
                  <a:gd name="T53" fmla="*/ 0 h 28"/>
                  <a:gd name="T54" fmla="*/ 2147483647 w 31"/>
                  <a:gd name="T55" fmla="*/ 0 h 28"/>
                  <a:gd name="T56" fmla="*/ 2147483647 w 31"/>
                  <a:gd name="T57" fmla="*/ 2147483647 h 28"/>
                  <a:gd name="T58" fmla="*/ 2147483647 w 31"/>
                  <a:gd name="T59" fmla="*/ 2147483647 h 28"/>
                  <a:gd name="T60" fmla="*/ 0 w 31"/>
                  <a:gd name="T61" fmla="*/ 2147483647 h 28"/>
                  <a:gd name="T62" fmla="*/ 0 w 31"/>
                  <a:gd name="T63" fmla="*/ 2147483647 h 28"/>
                  <a:gd name="T64" fmla="*/ 2147483647 w 31"/>
                  <a:gd name="T65" fmla="*/ 2147483647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1" h="28">
                    <a:moveTo>
                      <a:pt x="1" y="9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7"/>
                      <a:pt x="2" y="17"/>
                    </a:cubicBezTo>
                    <a:cubicBezTo>
                      <a:pt x="2" y="17"/>
                      <a:pt x="2" y="19"/>
                      <a:pt x="2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B9F9A31-67A1-4C68-EB51-F4B1E1993A9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 bwMode="auto">
              <a:xfrm>
                <a:off x="4280300" y="4401396"/>
                <a:ext cx="446844" cy="699363"/>
                <a:chOff x="2201" y="1250"/>
                <a:chExt cx="133" cy="193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53" name="Freeform 47">
                  <a:extLst>
                    <a:ext uri="{FF2B5EF4-FFF2-40B4-BE49-F238E27FC236}">
                      <a16:creationId xmlns:a16="http://schemas.microsoft.com/office/drawing/2014/main" id="{076BF6A1-17E3-AB03-15FE-C4A2329A090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234" y="1250"/>
                  <a:ext cx="100" cy="193"/>
                </a:xfrm>
                <a:custGeom>
                  <a:avLst/>
                  <a:gdLst>
                    <a:gd name="T0" fmla="*/ 543767 w 24"/>
                    <a:gd name="T1" fmla="*/ 2833725 h 47"/>
                    <a:gd name="T2" fmla="*/ 371667 w 24"/>
                    <a:gd name="T3" fmla="*/ 2675083 h 47"/>
                    <a:gd name="T4" fmla="*/ 915658 w 24"/>
                    <a:gd name="T5" fmla="*/ 2344646 h 47"/>
                    <a:gd name="T6" fmla="*/ 826458 w 24"/>
                    <a:gd name="T7" fmla="*/ 2028208 h 47"/>
                    <a:gd name="T8" fmla="*/ 722154 w 24"/>
                    <a:gd name="T9" fmla="*/ 1773736 h 47"/>
                    <a:gd name="T10" fmla="*/ 282692 w 24"/>
                    <a:gd name="T11" fmla="*/ 1773736 h 47"/>
                    <a:gd name="T12" fmla="*/ 371667 w 24"/>
                    <a:gd name="T13" fmla="*/ 1299416 h 47"/>
                    <a:gd name="T14" fmla="*/ 89200 w 24"/>
                    <a:gd name="T15" fmla="*/ 1457232 h 47"/>
                    <a:gd name="T16" fmla="*/ 0 w 24"/>
                    <a:gd name="T17" fmla="*/ 1044943 h 47"/>
                    <a:gd name="T18" fmla="*/ 0 w 24"/>
                    <a:gd name="T19" fmla="*/ 651445 h 47"/>
                    <a:gd name="T20" fmla="*/ 89200 w 24"/>
                    <a:gd name="T21" fmla="*/ 316438 h 47"/>
                    <a:gd name="T22" fmla="*/ 460867 w 24"/>
                    <a:gd name="T23" fmla="*/ 0 h 47"/>
                    <a:gd name="T24" fmla="*/ 722154 w 24"/>
                    <a:gd name="T25" fmla="*/ 77060 h 47"/>
                    <a:gd name="T26" fmla="*/ 632950 w 24"/>
                    <a:gd name="T27" fmla="*/ 493916 h 47"/>
                    <a:gd name="T28" fmla="*/ 1177883 w 24"/>
                    <a:gd name="T29" fmla="*/ 493916 h 47"/>
                    <a:gd name="T30" fmla="*/ 1004638 w 24"/>
                    <a:gd name="T31" fmla="*/ 887418 h 47"/>
                    <a:gd name="T32" fmla="*/ 826458 w 24"/>
                    <a:gd name="T33" fmla="*/ 1222355 h 47"/>
                    <a:gd name="T34" fmla="*/ 1177883 w 24"/>
                    <a:gd name="T35" fmla="*/ 1376492 h 47"/>
                    <a:gd name="T36" fmla="*/ 1548613 w 24"/>
                    <a:gd name="T37" fmla="*/ 1951148 h 47"/>
                    <a:gd name="T38" fmla="*/ 1721929 w 24"/>
                    <a:gd name="T39" fmla="*/ 2344646 h 47"/>
                    <a:gd name="T40" fmla="*/ 1721929 w 24"/>
                    <a:gd name="T41" fmla="*/ 2579252 h 47"/>
                    <a:gd name="T42" fmla="*/ 2093613 w 24"/>
                    <a:gd name="T43" fmla="*/ 2579252 h 47"/>
                    <a:gd name="T44" fmla="*/ 2004342 w 24"/>
                    <a:gd name="T45" fmla="*/ 3150228 h 47"/>
                    <a:gd name="T46" fmla="*/ 2182796 w 24"/>
                    <a:gd name="T47" fmla="*/ 3227223 h 47"/>
                    <a:gd name="T48" fmla="*/ 1548613 w 24"/>
                    <a:gd name="T49" fmla="*/ 3485436 h 47"/>
                    <a:gd name="T50" fmla="*/ 1004638 w 24"/>
                    <a:gd name="T51" fmla="*/ 3562497 h 47"/>
                    <a:gd name="T52" fmla="*/ 722154 w 24"/>
                    <a:gd name="T53" fmla="*/ 3644078 h 47"/>
                    <a:gd name="T54" fmla="*/ 371667 w 24"/>
                    <a:gd name="T55" fmla="*/ 3644078 h 47"/>
                    <a:gd name="T56" fmla="*/ 89200 w 24"/>
                    <a:gd name="T57" fmla="*/ 3721139 h 47"/>
                    <a:gd name="T58" fmla="*/ 460867 w 24"/>
                    <a:gd name="T59" fmla="*/ 3384752 h 47"/>
                    <a:gd name="T60" fmla="*/ 543767 w 24"/>
                    <a:gd name="T61" fmla="*/ 3073151 h 47"/>
                    <a:gd name="T62" fmla="*/ 282692 w 24"/>
                    <a:gd name="T63" fmla="*/ 2991521 h 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4" h="47">
                      <a:moveTo>
                        <a:pt x="3" y="37"/>
                      </a:move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5"/>
                        <a:pt x="0" y="13"/>
                        <a:pt x="0" y="13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3"/>
                        <a:pt x="9" y="43"/>
                      </a:cubicBezTo>
                      <a:cubicBezTo>
                        <a:pt x="9" y="43"/>
                        <a:pt x="8" y="45"/>
                        <a:pt x="8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lnTo>
                        <a:pt x="3" y="3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E7E6E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defTabSz="514325"/>
                  <a:endParaRPr lang="en-US" sz="10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Freeform 48">
                  <a:extLst>
                    <a:ext uri="{FF2B5EF4-FFF2-40B4-BE49-F238E27FC236}">
                      <a16:creationId xmlns:a16="http://schemas.microsoft.com/office/drawing/2014/main" id="{4DCDB3CE-2FF4-0032-2F19-7D806C2C400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 bwMode="auto">
                <a:xfrm>
                  <a:off x="2201" y="1331"/>
                  <a:ext cx="34" cy="22"/>
                </a:xfrm>
                <a:custGeom>
                  <a:avLst/>
                  <a:gdLst>
                    <a:gd name="T0" fmla="*/ 24 w 34"/>
                    <a:gd name="T1" fmla="*/ 22 h 22"/>
                    <a:gd name="T2" fmla="*/ 0 w 34"/>
                    <a:gd name="T3" fmla="*/ 18 h 22"/>
                    <a:gd name="T4" fmla="*/ 13 w 34"/>
                    <a:gd name="T5" fmla="*/ 0 h 22"/>
                    <a:gd name="T6" fmla="*/ 27 w 34"/>
                    <a:gd name="T7" fmla="*/ 3 h 22"/>
                    <a:gd name="T8" fmla="*/ 34 w 34"/>
                    <a:gd name="T9" fmla="*/ 15 h 22"/>
                    <a:gd name="T10" fmla="*/ 24 w 34"/>
                    <a:gd name="T11" fmla="*/ 22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4" h="22">
                      <a:moveTo>
                        <a:pt x="24" y="22"/>
                      </a:moveTo>
                      <a:lnTo>
                        <a:pt x="0" y="18"/>
                      </a:lnTo>
                      <a:lnTo>
                        <a:pt x="13" y="0"/>
                      </a:lnTo>
                      <a:lnTo>
                        <a:pt x="27" y="3"/>
                      </a:lnTo>
                      <a:lnTo>
                        <a:pt x="34" y="15"/>
                      </a:lnTo>
                      <a:lnTo>
                        <a:pt x="24" y="22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E7E6E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5pPr>
                  <a:lvl6pPr marL="22860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6pPr>
                  <a:lvl7pPr marL="27432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7pPr>
                  <a:lvl8pPr marL="32004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8pPr>
                  <a:lvl9pPr marL="3657600" algn="l" defTabSz="914400" rtl="0" eaLnBrk="1" latinLnBrk="0" hangingPunct="1">
                    <a:defRPr sz="1400" b="1" kern="1200">
                      <a:solidFill>
                        <a:schemeClr val="bg1"/>
                      </a:solidFill>
                      <a:latin typeface="Arial" charset="0"/>
                      <a:ea typeface="ＭＳ Ｐゴシック" pitchFamily="34" charset="-128"/>
                      <a:cs typeface="+mn-cs"/>
                    </a:defRPr>
                  </a:lvl9pPr>
                </a:lstStyle>
                <a:p>
                  <a:pPr defTabSz="514325"/>
                  <a:endParaRPr lang="en-US" sz="105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2FE0C2BA-69CC-4036-81F8-9EC4A90E9D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030916" y="6014153"/>
                <a:ext cx="130095" cy="84405"/>
              </a:xfrm>
              <a:custGeom>
                <a:avLst/>
                <a:gdLst>
                  <a:gd name="T0" fmla="*/ 0 w 46"/>
                  <a:gd name="T1" fmla="*/ 2147483647 h 28"/>
                  <a:gd name="T2" fmla="*/ 2147483647 w 46"/>
                  <a:gd name="T3" fmla="*/ 2147483647 h 28"/>
                  <a:gd name="T4" fmla="*/ 2147483647 w 46"/>
                  <a:gd name="T5" fmla="*/ 2147483647 h 28"/>
                  <a:gd name="T6" fmla="*/ 2147483647 w 46"/>
                  <a:gd name="T7" fmla="*/ 2147483647 h 28"/>
                  <a:gd name="T8" fmla="*/ 2147483647 w 46"/>
                  <a:gd name="T9" fmla="*/ 2147483647 h 28"/>
                  <a:gd name="T10" fmla="*/ 2147483647 w 46"/>
                  <a:gd name="T11" fmla="*/ 0 h 28"/>
                  <a:gd name="T12" fmla="*/ 2147483647 w 46"/>
                  <a:gd name="T13" fmla="*/ 2147483647 h 28"/>
                  <a:gd name="T14" fmla="*/ 2147483647 w 46"/>
                  <a:gd name="T15" fmla="*/ 2147483647 h 28"/>
                  <a:gd name="T16" fmla="*/ 2147483647 w 46"/>
                  <a:gd name="T17" fmla="*/ 2147483647 h 28"/>
                  <a:gd name="T18" fmla="*/ 2147483647 w 46"/>
                  <a:gd name="T19" fmla="*/ 2147483647 h 28"/>
                  <a:gd name="T20" fmla="*/ 2147483647 w 46"/>
                  <a:gd name="T21" fmla="*/ 2147483647 h 28"/>
                  <a:gd name="T22" fmla="*/ 2147483647 w 46"/>
                  <a:gd name="T23" fmla="*/ 2147483647 h 28"/>
                  <a:gd name="T24" fmla="*/ 2147483647 w 46"/>
                  <a:gd name="T25" fmla="*/ 2147483647 h 28"/>
                  <a:gd name="T26" fmla="*/ 2147483647 w 46"/>
                  <a:gd name="T27" fmla="*/ 2147483647 h 28"/>
                  <a:gd name="T28" fmla="*/ 0 w 46"/>
                  <a:gd name="T29" fmla="*/ 2147483647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0" y="15"/>
                    </a:moveTo>
                    <a:lnTo>
                      <a:pt x="3" y="17"/>
                    </a:lnTo>
                    <a:lnTo>
                      <a:pt x="12" y="14"/>
                    </a:lnTo>
                    <a:lnTo>
                      <a:pt x="13" y="8"/>
                    </a:lnTo>
                    <a:lnTo>
                      <a:pt x="27" y="9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33" y="11"/>
                    </a:lnTo>
                    <a:lnTo>
                      <a:pt x="36" y="18"/>
                    </a:lnTo>
                    <a:lnTo>
                      <a:pt x="27" y="21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8" y="26"/>
                    </a:lnTo>
                    <a:lnTo>
                      <a:pt x="2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 cap="flat" cmpd="sng">
                <a:solidFill>
                  <a:srgbClr val="E7E6E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8027891B-B8FF-BC1B-0BE6-C74400518C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5108945" y="4603371"/>
                <a:ext cx="87671" cy="183883"/>
              </a:xfrm>
              <a:custGeom>
                <a:avLst/>
                <a:gdLst>
                  <a:gd name="T0" fmla="*/ 1 w 429209"/>
                  <a:gd name="T1" fmla="*/ 16 h 839755"/>
                  <a:gd name="T2" fmla="*/ 1 w 429209"/>
                  <a:gd name="T3" fmla="*/ 11 h 839755"/>
                  <a:gd name="T4" fmla="*/ 0 w 429209"/>
                  <a:gd name="T5" fmla="*/ 11 h 839755"/>
                  <a:gd name="T6" fmla="*/ 2 w 429209"/>
                  <a:gd name="T7" fmla="*/ 3 h 839755"/>
                  <a:gd name="T8" fmla="*/ 5 w 429209"/>
                  <a:gd name="T9" fmla="*/ 3 h 839755"/>
                  <a:gd name="T10" fmla="*/ 8 w 429209"/>
                  <a:gd name="T11" fmla="*/ 0 h 839755"/>
                  <a:gd name="T12" fmla="*/ 8 w 429209"/>
                  <a:gd name="T13" fmla="*/ 5 h 839755"/>
                  <a:gd name="T14" fmla="*/ 8 w 429209"/>
                  <a:gd name="T15" fmla="*/ 8 h 839755"/>
                  <a:gd name="T16" fmla="*/ 4 w 429209"/>
                  <a:gd name="T17" fmla="*/ 13 h 839755"/>
                  <a:gd name="T18" fmla="*/ 4 w 429209"/>
                  <a:gd name="T19" fmla="*/ 17 h 839755"/>
                  <a:gd name="T20" fmla="*/ 2 w 429209"/>
                  <a:gd name="T21" fmla="*/ 16 h 839755"/>
                  <a:gd name="T22" fmla="*/ 1 w 429209"/>
                  <a:gd name="T23" fmla="*/ 16 h 839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9209" h="839755">
                    <a:moveTo>
                      <a:pt x="53214" y="797282"/>
                    </a:moveTo>
                    <a:cubicBezTo>
                      <a:pt x="54137" y="718133"/>
                      <a:pt x="55061" y="638985"/>
                      <a:pt x="55984" y="559836"/>
                    </a:cubicBezTo>
                    <a:lnTo>
                      <a:pt x="0" y="522514"/>
                    </a:lnTo>
                    <a:lnTo>
                      <a:pt x="111968" y="130628"/>
                    </a:lnTo>
                    <a:lnTo>
                      <a:pt x="261258" y="130628"/>
                    </a:lnTo>
                    <a:lnTo>
                      <a:pt x="391886" y="0"/>
                    </a:lnTo>
                    <a:lnTo>
                      <a:pt x="410547" y="261257"/>
                    </a:lnTo>
                    <a:lnTo>
                      <a:pt x="429209" y="410547"/>
                    </a:lnTo>
                    <a:lnTo>
                      <a:pt x="223935" y="634481"/>
                    </a:lnTo>
                    <a:lnTo>
                      <a:pt x="223935" y="839755"/>
                    </a:lnTo>
                    <a:lnTo>
                      <a:pt x="111968" y="783771"/>
                    </a:lnTo>
                    <a:lnTo>
                      <a:pt x="53214" y="797282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9C2166FA-14C0-F5D0-5EA8-ED8D3514E3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4990165" y="5263542"/>
                <a:ext cx="203626" cy="123597"/>
              </a:xfrm>
              <a:custGeom>
                <a:avLst/>
                <a:gdLst>
                  <a:gd name="T0" fmla="*/ 1523412940 w 10000"/>
                  <a:gd name="T1" fmla="*/ 20703172 h 11466"/>
                  <a:gd name="T2" fmla="*/ 1384973249 w 10000"/>
                  <a:gd name="T3" fmla="*/ 13260037 h 11466"/>
                  <a:gd name="T4" fmla="*/ 1107889269 w 10000"/>
                  <a:gd name="T5" fmla="*/ 5816929 h 11466"/>
                  <a:gd name="T6" fmla="*/ 705952907 w 10000"/>
                  <a:gd name="T7" fmla="*/ 11598732 h 11466"/>
                  <a:gd name="T8" fmla="*/ 629180878 w 10000"/>
                  <a:gd name="T9" fmla="*/ 0 h 11466"/>
                  <a:gd name="T10" fmla="*/ 415505657 w 10000"/>
                  <a:gd name="T11" fmla="*/ 11182239 h 11466"/>
                  <a:gd name="T12" fmla="*/ 0 w 10000"/>
                  <a:gd name="T13" fmla="*/ 35589387 h 11466"/>
                  <a:gd name="T14" fmla="*/ 0 w 10000"/>
                  <a:gd name="T15" fmla="*/ 50474506 h 11466"/>
                  <a:gd name="T16" fmla="*/ 277065955 w 10000"/>
                  <a:gd name="T17" fmla="*/ 50474506 h 11466"/>
                  <a:gd name="T18" fmla="*/ 408729233 w 10000"/>
                  <a:gd name="T19" fmla="*/ 68272305 h 11466"/>
                  <a:gd name="T20" fmla="*/ 553945349 w 10000"/>
                  <a:gd name="T21" fmla="*/ 65360750 h 11466"/>
                  <a:gd name="T22" fmla="*/ 860112323 w 10000"/>
                  <a:gd name="T23" fmla="*/ 53797304 h 11466"/>
                  <a:gd name="T24" fmla="*/ 1019100903 w 10000"/>
                  <a:gd name="T25" fmla="*/ 60412870 h 11466"/>
                  <a:gd name="T26" fmla="*/ 1523412940 w 10000"/>
                  <a:gd name="T27" fmla="*/ 50474506 h 11466"/>
                  <a:gd name="T28" fmla="*/ 1800478906 w 10000"/>
                  <a:gd name="T29" fmla="*/ 43031399 h 11466"/>
                  <a:gd name="T30" fmla="*/ 1938918597 w 10000"/>
                  <a:gd name="T31" fmla="*/ 43031399 h 11466"/>
                  <a:gd name="T32" fmla="*/ 1800478906 w 10000"/>
                  <a:gd name="T33" fmla="*/ 35589387 h 11466"/>
                  <a:gd name="T34" fmla="*/ 1523412940 w 10000"/>
                  <a:gd name="T35" fmla="*/ 20703172 h 114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1466">
                    <a:moveTo>
                      <a:pt x="7857" y="3477"/>
                    </a:moveTo>
                    <a:lnTo>
                      <a:pt x="7143" y="2227"/>
                    </a:lnTo>
                    <a:lnTo>
                      <a:pt x="5714" y="977"/>
                    </a:lnTo>
                    <a:lnTo>
                      <a:pt x="3641" y="1948"/>
                    </a:lnTo>
                    <a:cubicBezTo>
                      <a:pt x="3532" y="1206"/>
                      <a:pt x="3354" y="742"/>
                      <a:pt x="3245" y="0"/>
                    </a:cubicBezTo>
                    <a:lnTo>
                      <a:pt x="2143" y="1878"/>
                    </a:lnTo>
                    <a:lnTo>
                      <a:pt x="0" y="5977"/>
                    </a:lnTo>
                    <a:lnTo>
                      <a:pt x="0" y="8477"/>
                    </a:lnTo>
                    <a:lnTo>
                      <a:pt x="1429" y="8477"/>
                    </a:lnTo>
                    <a:lnTo>
                      <a:pt x="2108" y="11466"/>
                    </a:lnTo>
                    <a:lnTo>
                      <a:pt x="2857" y="10977"/>
                    </a:lnTo>
                    <a:lnTo>
                      <a:pt x="4436" y="9035"/>
                    </a:lnTo>
                    <a:lnTo>
                      <a:pt x="5256" y="10146"/>
                    </a:lnTo>
                    <a:lnTo>
                      <a:pt x="7857" y="8477"/>
                    </a:lnTo>
                    <a:lnTo>
                      <a:pt x="9286" y="7227"/>
                    </a:lnTo>
                    <a:lnTo>
                      <a:pt x="10000" y="7227"/>
                    </a:lnTo>
                    <a:lnTo>
                      <a:pt x="9286" y="5977"/>
                    </a:lnTo>
                    <a:lnTo>
                      <a:pt x="7857" y="347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solidFill>
                  <a:srgbClr val="E7E6E6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bg1"/>
                    </a:solidFill>
                    <a:latin typeface="Arial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defTabSz="514325"/>
                <a:endParaRPr lang="en-US" sz="10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אליפסה 223">
              <a:extLst>
                <a:ext uri="{FF2B5EF4-FFF2-40B4-BE49-F238E27FC236}">
                  <a16:creationId xmlns:a16="http://schemas.microsoft.com/office/drawing/2014/main" id="{00171B14-0186-B5D2-3E2B-08BAAE8248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90639" y="497204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6" name="אליפסה 223">
              <a:extLst>
                <a:ext uri="{FF2B5EF4-FFF2-40B4-BE49-F238E27FC236}">
                  <a16:creationId xmlns:a16="http://schemas.microsoft.com/office/drawing/2014/main" id="{32BB9EA8-4A26-256C-E187-D16E433DE0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55994" y="502735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7" name="אליפסה 223">
              <a:extLst>
                <a:ext uri="{FF2B5EF4-FFF2-40B4-BE49-F238E27FC236}">
                  <a16:creationId xmlns:a16="http://schemas.microsoft.com/office/drawing/2014/main" id="{7921D824-9A53-C972-535C-90501CFD99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79193" y="5192182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8" name="אליפסה 223">
              <a:extLst>
                <a:ext uri="{FF2B5EF4-FFF2-40B4-BE49-F238E27FC236}">
                  <a16:creationId xmlns:a16="http://schemas.microsoft.com/office/drawing/2014/main" id="{511E3ED4-B9A3-9EC7-BF34-2990F2DB10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83184" y="5110957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9" name="אליפסה 223">
              <a:extLst>
                <a:ext uri="{FF2B5EF4-FFF2-40B4-BE49-F238E27FC236}">
                  <a16:creationId xmlns:a16="http://schemas.microsoft.com/office/drawing/2014/main" id="{56E03628-FDE5-E253-0063-BA5B28F7B5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79300" y="5047125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/>
              </a:endParaRPr>
            </a:p>
          </p:txBody>
        </p:sp>
        <p:sp>
          <p:nvSpPr>
            <p:cNvPr id="10" name="אליפסה 223">
              <a:extLst>
                <a:ext uri="{FF2B5EF4-FFF2-40B4-BE49-F238E27FC236}">
                  <a16:creationId xmlns:a16="http://schemas.microsoft.com/office/drawing/2014/main" id="{345BA6B0-9268-E228-6233-8E9B359C286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120776" y="4865158"/>
              <a:ext cx="64008" cy="6400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/>
              </a:endParaRPr>
            </a:p>
          </p:txBody>
        </p:sp>
      </p:grpSp>
      <p:graphicFrame>
        <p:nvGraphicFramePr>
          <p:cNvPr id="55" name="Table 226">
            <a:extLst>
              <a:ext uri="{FF2B5EF4-FFF2-40B4-BE49-F238E27FC236}">
                <a16:creationId xmlns:a16="http://schemas.microsoft.com/office/drawing/2014/main" id="{2BFB4977-6BFF-4D3D-774D-77AD99F42439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083599233"/>
              </p:ext>
            </p:extLst>
          </p:nvPr>
        </p:nvGraphicFramePr>
        <p:xfrm>
          <a:off x="4866940" y="799468"/>
          <a:ext cx="4114800" cy="293843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6563017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86636434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198990862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18338261"/>
                    </a:ext>
                  </a:extLst>
                </a:gridCol>
              </a:tblGrid>
              <a:tr h="393358">
                <a:tc row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</a:rPr>
                        <a:t>CA</a:t>
                      </a:r>
                      <a:endParaRPr lang="en-US" sz="8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Cedars Sinai Medical Center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Kaiser Permanente San Francisco Medical Center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Stanford University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Scripps Memorial Hospital La Jolla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UC Davis Medical Center Sacramento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NJ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</a:rPr>
                        <a:t>Morristown Medical Center</a:t>
                      </a:r>
                    </a:p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</a:rPr>
                        <a:t>Rutgers Robert Wood Johnson Medical School</a:t>
                      </a:r>
                      <a:endParaRPr lang="en-US" sz="7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756489"/>
                  </a:ext>
                </a:extLst>
              </a:tr>
              <a:tr h="306033">
                <a:tc vMerge="1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endParaRPr lang="en-US" sz="700" kern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NY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</a:rPr>
                        <a:t>Columbia University Irving Medical Center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</a:rPr>
                        <a:t>Montefiore Medical Center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</a:rPr>
                        <a:t>NYU Langone Health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</a:rPr>
                        <a:t>St. Francis Medical Center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863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UTHealth Medical Center of the Rockies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36203"/>
                  </a:ext>
                </a:extLst>
              </a:tr>
              <a:tr h="259080">
                <a:tc rowSpan="2"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FL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Florida Heart &amp; Vascular Care–JFK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The Cardiac &amp; Vascular Institute Research Foundation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OH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The Christ Hospital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Cleveland Clinic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7776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OK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Oklahoma Heart Institute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128690"/>
                  </a:ext>
                </a:extLst>
              </a:tr>
              <a:tr h="160020">
                <a:tc row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GA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Emory University Hospital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Piedmont Heart Institute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OR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Oregon Health &amp; Science University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408278"/>
                  </a:ext>
                </a:extLst>
              </a:tr>
              <a:tr h="160020">
                <a:tc vMerge="1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200">
                        <a:solidFill>
                          <a:srgbClr val="4A5F6F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PA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Lankenau Medical Center</a:t>
                      </a:r>
                    </a:p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University of Pennsylvania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8587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IL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Northwestern University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/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414907"/>
                  </a:ext>
                </a:extLst>
              </a:tr>
              <a:tr h="38841"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IN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Ascension St. Vincent Heart Center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TN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Vanderbilt University Medical Center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749417"/>
                  </a:ext>
                </a:extLst>
              </a:tr>
              <a:tr h="201606"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KS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Cardiovascular Research Institute of Kansas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TX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Baylor Scott &amp; White The Heart Hospital – Plano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The University of Texas Health Science Center at Houston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35482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Brigham and Women’s Hospital 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Massachusetts General Hospital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endParaRPr lang="en-US" sz="700" kern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53505"/>
                  </a:ext>
                </a:extLst>
              </a:tr>
              <a:tr h="21336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MI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Henry Ford Hospital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University of Michigan Hospital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UT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Intermountain Medical Center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4017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Arial"/>
                          <a:ea typeface="+mn-ea"/>
                          <a:cs typeface="+mn-cs"/>
                        </a:rPr>
                        <a:t>MO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Saint Luke's Hospital of Kansas City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</a:rPr>
                        <a:t>VA</a:t>
                      </a:r>
                      <a:endParaRPr lang="en-US" sz="7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University of Virginia Health University Hospital</a:t>
                      </a:r>
                    </a:p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Sentara Norfolk General Hospital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15145"/>
                  </a:ext>
                </a:extLst>
              </a:tr>
              <a:tr h="160020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</a:rPr>
                        <a:t>MN</a:t>
                      </a:r>
                      <a:endParaRPr lang="en-US" sz="800" b="1" kern="1200">
                        <a:solidFill>
                          <a:srgbClr val="4A5F6F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Mayo Clinic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039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4A5F6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NC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marR="0" lvl="0" indent="-106363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Carolinas HealthCare System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kern="1200">
                          <a:solidFill>
                            <a:srgbClr val="4A5F6F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863" lvl="0" indent="-106363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Washington</a:t>
                      </a:r>
                      <a:endParaRPr lang="en-US" sz="700" kern="120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67699"/>
                  </a:ext>
                </a:extLst>
              </a:tr>
            </a:tbl>
          </a:graphicData>
        </a:graphic>
      </p:graphicFrame>
      <p:graphicFrame>
        <p:nvGraphicFramePr>
          <p:cNvPr id="56" name="Table 226">
            <a:extLst>
              <a:ext uri="{FF2B5EF4-FFF2-40B4-BE49-F238E27FC236}">
                <a16:creationId xmlns:a16="http://schemas.microsoft.com/office/drawing/2014/main" id="{CE266259-EC15-07AE-8E3F-9209E578021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172616416"/>
              </p:ext>
            </p:extLst>
          </p:nvPr>
        </p:nvGraphicFramePr>
        <p:xfrm>
          <a:off x="4866940" y="590953"/>
          <a:ext cx="4114800" cy="21308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656301730"/>
                    </a:ext>
                  </a:extLst>
                </a:gridCol>
              </a:tblGrid>
              <a:tr h="213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United States</a:t>
                      </a:r>
                      <a:endParaRPr lang="en-US" sz="1100" b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82400"/>
                  </a:ext>
                </a:extLst>
              </a:tr>
            </a:tbl>
          </a:graphicData>
        </a:graphic>
      </p:graphicFrame>
      <p:graphicFrame>
        <p:nvGraphicFramePr>
          <p:cNvPr id="57" name="Table 226">
            <a:extLst>
              <a:ext uri="{FF2B5EF4-FFF2-40B4-BE49-F238E27FC236}">
                <a16:creationId xmlns:a16="http://schemas.microsoft.com/office/drawing/2014/main" id="{6002E8EF-24E6-B749-8AB4-43AF14365CE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6365292"/>
              </p:ext>
            </p:extLst>
          </p:nvPr>
        </p:nvGraphicFramePr>
        <p:xfrm>
          <a:off x="4876906" y="3744946"/>
          <a:ext cx="4114800" cy="65576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65630173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68528628"/>
                    </a:ext>
                  </a:extLst>
                </a:gridCol>
              </a:tblGrid>
              <a:tr h="185692">
                <a:tc gridSpan="2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US" sz="10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8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40273"/>
                  </a:ext>
                </a:extLst>
              </a:tr>
              <a:tr h="470073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7338" marR="0" lvl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Herzzentrum Leipzig GmbH</a:t>
                      </a:r>
                    </a:p>
                    <a:p>
                      <a:pPr marL="287338" lvl="0" indent="-171450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Herzzentrum Universitätsklinik Bonn</a:t>
                      </a:r>
                    </a:p>
                    <a:p>
                      <a:pPr marL="287338" marR="0" lvl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Herzzentrum der UniKlinik Köln</a:t>
                      </a:r>
                      <a:endParaRPr lang="en-US" sz="700" kern="12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7338" lvl="0" indent="-171450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Herz-und Diabetiszentrum NRW</a:t>
                      </a:r>
                    </a:p>
                    <a:p>
                      <a:pPr marL="287338" lvl="0" indent="-171450" algn="l" defTabSz="457189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Johannes Gutenberg-Universität Mainz</a:t>
                      </a:r>
                    </a:p>
                    <a:p>
                      <a:pPr marL="287338" marR="0" lvl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8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kern="1200">
                          <a:solidFill>
                            <a:schemeClr val="bg1"/>
                          </a:solidFill>
                        </a:rPr>
                        <a:t>Klinikum der Universität München – Großhadern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987507"/>
                  </a:ext>
                </a:extLst>
              </a:tr>
            </a:tbl>
          </a:graphicData>
        </a:graphic>
      </p:graphicFrame>
      <p:pic>
        <p:nvPicPr>
          <p:cNvPr id="58" name="Picture 57">
            <a:extLst>
              <a:ext uri="{FF2B5EF4-FFF2-40B4-BE49-F238E27FC236}">
                <a16:creationId xmlns:a16="http://schemas.microsoft.com/office/drawing/2014/main" id="{B1C5633D-246C-90E2-4340-47E7CE1E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97" y="747017"/>
            <a:ext cx="310141" cy="2926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9" name="Picture 2">
            <a:extLst>
              <a:ext uri="{FF2B5EF4-FFF2-40B4-BE49-F238E27FC236}">
                <a16:creationId xmlns:a16="http://schemas.microsoft.com/office/drawing/2014/main" id="{24009F09-E646-31EC-7588-80CF489C37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18155" r="3166" b="20046"/>
          <a:stretch/>
        </p:blipFill>
        <p:spPr bwMode="auto">
          <a:xfrm>
            <a:off x="2560675" y="4046574"/>
            <a:ext cx="289798" cy="288769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0AC61EB-FE89-C6D4-8102-4118DBB1B5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45175" y="4033531"/>
            <a:ext cx="955048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400">
                <a:solidFill>
                  <a:srgbClr val="0070C0"/>
                </a:solidFill>
              </a:rPr>
              <a:t>Germany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3A6C98-D2B6-EE4A-AB7F-471EFDE680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8764" y="729921"/>
            <a:ext cx="1334132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400">
                <a:solidFill>
                  <a:srgbClr val="0070C0"/>
                </a:solidFill>
              </a:rPr>
              <a:t>United States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D95C1E8-DD0B-74E9-5F83-AEB1786DD8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7857" y="4827612"/>
            <a:ext cx="262633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700" b="0" i="0">
                <a:solidFill>
                  <a:srgbClr val="FFFFFF"/>
                </a:solidFill>
                <a:latin typeface="Arial" panose="020B0604020202020204"/>
              </a:rPr>
              <a:t>Enrolling sites for N=400 randomized patients</a:t>
            </a:r>
          </a:p>
        </p:txBody>
      </p:sp>
      <p:sp>
        <p:nvSpPr>
          <p:cNvPr id="63" name="אליפסה 223">
            <a:extLst>
              <a:ext uri="{FF2B5EF4-FFF2-40B4-BE49-F238E27FC236}">
                <a16:creationId xmlns:a16="http://schemas.microsoft.com/office/drawing/2014/main" id="{7EE20DDD-F490-DF3C-E630-D1A8F5AAE2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48912" y="1854944"/>
            <a:ext cx="63438" cy="595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kern="0">
              <a:solidFill>
                <a:srgbClr val="C00000"/>
              </a:solidFill>
              <a:latin typeface="Arial" panose="020B0604020202020204"/>
            </a:endParaRPr>
          </a:p>
        </p:txBody>
      </p:sp>
      <p:grpSp>
        <p:nvGrpSpPr>
          <p:cNvPr id="18535" name="Group 18534">
            <a:extLst>
              <a:ext uri="{FF2B5EF4-FFF2-40B4-BE49-F238E27FC236}">
                <a16:creationId xmlns:a16="http://schemas.microsoft.com/office/drawing/2014/main" id="{2165D560-2837-63E9-6562-A57FDB2205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8212" y="784168"/>
            <a:ext cx="4634067" cy="2997407"/>
            <a:chOff x="58212" y="784168"/>
            <a:chExt cx="4634067" cy="2997407"/>
          </a:xfrm>
        </p:grpSpPr>
        <p:grpSp>
          <p:nvGrpSpPr>
            <p:cNvPr id="18432" name="Group 18431">
              <a:extLst>
                <a:ext uri="{FF2B5EF4-FFF2-40B4-BE49-F238E27FC236}">
                  <a16:creationId xmlns:a16="http://schemas.microsoft.com/office/drawing/2014/main" id="{2636B1F1-2D8A-519A-50A7-DC9D5D47DF2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8212" y="784168"/>
              <a:ext cx="4634067" cy="2997407"/>
              <a:chOff x="58212" y="876768"/>
              <a:chExt cx="4634067" cy="2997407"/>
            </a:xfrm>
          </p:grpSpPr>
          <p:grpSp>
            <p:nvGrpSpPr>
              <p:cNvPr id="18433" name="Group 18432">
                <a:extLst>
                  <a:ext uri="{FF2B5EF4-FFF2-40B4-BE49-F238E27FC236}">
                    <a16:creationId xmlns:a16="http://schemas.microsoft.com/office/drawing/2014/main" id="{845B84A0-001C-7F54-6B08-BDAB5ACC6AC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8212" y="876768"/>
                <a:ext cx="4634067" cy="2997407"/>
                <a:chOff x="363969" y="1332648"/>
                <a:chExt cx="4675695" cy="3220407"/>
              </a:xfrm>
            </p:grpSpPr>
            <p:grpSp>
              <p:nvGrpSpPr>
                <p:cNvPr id="18437" name="Group 18436">
                  <a:extLst>
                    <a:ext uri="{FF2B5EF4-FFF2-40B4-BE49-F238E27FC236}">
                      <a16:creationId xmlns:a16="http://schemas.microsoft.com/office/drawing/2014/main" id="{29577FFF-FD38-B51C-1E80-56CCB1D9E88F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363969" y="1332648"/>
                  <a:ext cx="4675695" cy="3220407"/>
                  <a:chOff x="620088" y="3195994"/>
                  <a:chExt cx="3681345" cy="2535545"/>
                </a:xfrm>
              </p:grpSpPr>
              <p:sp>
                <p:nvSpPr>
                  <p:cNvPr id="18475" name="Freeform 60">
                    <a:extLst>
                      <a:ext uri="{FF2B5EF4-FFF2-40B4-BE49-F238E27FC236}">
                        <a16:creationId xmlns:a16="http://schemas.microsoft.com/office/drawing/2014/main" id="{C20E0A4C-2C85-62DE-2EFB-7A87CCF858B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 rot="19385699">
                    <a:off x="620088" y="4982536"/>
                    <a:ext cx="654757" cy="749003"/>
                  </a:xfrm>
                  <a:custGeom>
                    <a:avLst/>
                    <a:gdLst>
                      <a:gd name="T0" fmla="*/ 2656 w 3826"/>
                      <a:gd name="T1" fmla="*/ 2761 h 4380"/>
                      <a:gd name="T2" fmla="*/ 2806 w 3826"/>
                      <a:gd name="T3" fmla="*/ 2911 h 4380"/>
                      <a:gd name="T4" fmla="*/ 2866 w 3826"/>
                      <a:gd name="T5" fmla="*/ 3241 h 4380"/>
                      <a:gd name="T6" fmla="*/ 3166 w 3826"/>
                      <a:gd name="T7" fmla="*/ 3991 h 4380"/>
                      <a:gd name="T8" fmla="*/ 3264 w 3826"/>
                      <a:gd name="T9" fmla="*/ 4315 h 4380"/>
                      <a:gd name="T10" fmla="*/ 3118 w 3826"/>
                      <a:gd name="T11" fmla="*/ 4315 h 4380"/>
                      <a:gd name="T12" fmla="*/ 3099 w 3826"/>
                      <a:gd name="T13" fmla="*/ 4069 h 4380"/>
                      <a:gd name="T14" fmla="*/ 2898 w 3826"/>
                      <a:gd name="T15" fmla="*/ 3931 h 4380"/>
                      <a:gd name="T16" fmla="*/ 2990 w 3826"/>
                      <a:gd name="T17" fmla="*/ 4169 h 4380"/>
                      <a:gd name="T18" fmla="*/ 2862 w 3826"/>
                      <a:gd name="T19" fmla="*/ 4361 h 4380"/>
                      <a:gd name="T20" fmla="*/ 2807 w 3826"/>
                      <a:gd name="T21" fmla="*/ 3950 h 4380"/>
                      <a:gd name="T22" fmla="*/ 2807 w 3826"/>
                      <a:gd name="T23" fmla="*/ 3602 h 4380"/>
                      <a:gd name="T24" fmla="*/ 2746 w 3826"/>
                      <a:gd name="T25" fmla="*/ 3361 h 4380"/>
                      <a:gd name="T26" fmla="*/ 2688 w 3826"/>
                      <a:gd name="T27" fmla="*/ 3090 h 4380"/>
                      <a:gd name="T28" fmla="*/ 2416 w 3826"/>
                      <a:gd name="T29" fmla="*/ 2731 h 4380"/>
                      <a:gd name="T30" fmla="*/ 2286 w 3826"/>
                      <a:gd name="T31" fmla="*/ 2533 h 4380"/>
                      <a:gd name="T32" fmla="*/ 2094 w 3826"/>
                      <a:gd name="T33" fmla="*/ 2286 h 4380"/>
                      <a:gd name="T34" fmla="*/ 1847 w 3826"/>
                      <a:gd name="T35" fmla="*/ 2331 h 4380"/>
                      <a:gd name="T36" fmla="*/ 1545 w 3826"/>
                      <a:gd name="T37" fmla="*/ 2322 h 4380"/>
                      <a:gd name="T38" fmla="*/ 1664 w 3826"/>
                      <a:gd name="T39" fmla="*/ 2157 h 4380"/>
                      <a:gd name="T40" fmla="*/ 1929 w 3826"/>
                      <a:gd name="T41" fmla="*/ 2148 h 4380"/>
                      <a:gd name="T42" fmla="*/ 1947 w 3826"/>
                      <a:gd name="T43" fmla="*/ 2010 h 4380"/>
                      <a:gd name="T44" fmla="*/ 1655 w 3826"/>
                      <a:gd name="T45" fmla="*/ 2029 h 4380"/>
                      <a:gd name="T46" fmla="*/ 1362 w 3826"/>
                      <a:gd name="T47" fmla="*/ 2065 h 4380"/>
                      <a:gd name="T48" fmla="*/ 1234 w 3826"/>
                      <a:gd name="T49" fmla="*/ 2249 h 4380"/>
                      <a:gd name="T50" fmla="*/ 946 w 3826"/>
                      <a:gd name="T51" fmla="*/ 2221 h 4380"/>
                      <a:gd name="T52" fmla="*/ 128 w 3826"/>
                      <a:gd name="T53" fmla="*/ 1965 h 4380"/>
                      <a:gd name="T54" fmla="*/ 9 w 3826"/>
                      <a:gd name="T55" fmla="*/ 1764 h 4380"/>
                      <a:gd name="T56" fmla="*/ 357 w 3826"/>
                      <a:gd name="T57" fmla="*/ 1956 h 4380"/>
                      <a:gd name="T58" fmla="*/ 649 w 3826"/>
                      <a:gd name="T59" fmla="*/ 2047 h 4380"/>
                      <a:gd name="T60" fmla="*/ 933 w 3826"/>
                      <a:gd name="T61" fmla="*/ 2001 h 4380"/>
                      <a:gd name="T62" fmla="*/ 987 w 3826"/>
                      <a:gd name="T63" fmla="*/ 1846 h 4380"/>
                      <a:gd name="T64" fmla="*/ 905 w 3826"/>
                      <a:gd name="T65" fmla="*/ 1709 h 4380"/>
                      <a:gd name="T66" fmla="*/ 750 w 3826"/>
                      <a:gd name="T67" fmla="*/ 1608 h 4380"/>
                      <a:gd name="T68" fmla="*/ 826 w 3826"/>
                      <a:gd name="T69" fmla="*/ 1410 h 4380"/>
                      <a:gd name="T70" fmla="*/ 759 w 3826"/>
                      <a:gd name="T71" fmla="*/ 1233 h 4380"/>
                      <a:gd name="T72" fmla="*/ 796 w 3826"/>
                      <a:gd name="T73" fmla="*/ 1020 h 4380"/>
                      <a:gd name="T74" fmla="*/ 1006 w 3826"/>
                      <a:gd name="T75" fmla="*/ 776 h 4380"/>
                      <a:gd name="T76" fmla="*/ 1306 w 3826"/>
                      <a:gd name="T77" fmla="*/ 720 h 4380"/>
                      <a:gd name="T78" fmla="*/ 1472 w 3826"/>
                      <a:gd name="T79" fmla="*/ 895 h 4380"/>
                      <a:gd name="T80" fmla="*/ 1673 w 3826"/>
                      <a:gd name="T81" fmla="*/ 913 h 4380"/>
                      <a:gd name="T82" fmla="*/ 1710 w 3826"/>
                      <a:gd name="T83" fmla="*/ 758 h 4380"/>
                      <a:gd name="T84" fmla="*/ 1518 w 3826"/>
                      <a:gd name="T85" fmla="*/ 602 h 4380"/>
                      <a:gd name="T86" fmla="*/ 1546 w 3826"/>
                      <a:gd name="T87" fmla="*/ 270 h 4380"/>
                      <a:gd name="T88" fmla="*/ 1755 w 3826"/>
                      <a:gd name="T89" fmla="*/ 273 h 4380"/>
                      <a:gd name="T90" fmla="*/ 1846 w 3826"/>
                      <a:gd name="T91" fmla="*/ 480 h 4380"/>
                      <a:gd name="T92" fmla="*/ 2130 w 3826"/>
                      <a:gd name="T93" fmla="*/ 657 h 4380"/>
                      <a:gd name="T94" fmla="*/ 2139 w 3826"/>
                      <a:gd name="T95" fmla="*/ 511 h 4380"/>
                      <a:gd name="T96" fmla="*/ 2116 w 3826"/>
                      <a:gd name="T97" fmla="*/ 270 h 4380"/>
                      <a:gd name="T98" fmla="*/ 2139 w 3826"/>
                      <a:gd name="T99" fmla="*/ 81 h 4380"/>
                      <a:gd name="T100" fmla="*/ 2386 w 3826"/>
                      <a:gd name="T101" fmla="*/ 120 h 4380"/>
                      <a:gd name="T102" fmla="*/ 2679 w 3826"/>
                      <a:gd name="T103" fmla="*/ 63 h 4380"/>
                      <a:gd name="T104" fmla="*/ 2872 w 3826"/>
                      <a:gd name="T105" fmla="*/ 207 h 4380"/>
                      <a:gd name="T106" fmla="*/ 3032 w 3826"/>
                      <a:gd name="T107" fmla="*/ 231 h 4380"/>
                      <a:gd name="T108" fmla="*/ 3184 w 3826"/>
                      <a:gd name="T109" fmla="*/ 399 h 4380"/>
                      <a:gd name="T110" fmla="*/ 3368 w 3826"/>
                      <a:gd name="T111" fmla="*/ 551 h 4380"/>
                      <a:gd name="T112" fmla="*/ 3474 w 3826"/>
                      <a:gd name="T113" fmla="*/ 666 h 4380"/>
                      <a:gd name="T114" fmla="*/ 3685 w 3826"/>
                      <a:gd name="T115" fmla="*/ 950 h 4380"/>
                      <a:gd name="T116" fmla="*/ 3826 w 3826"/>
                      <a:gd name="T117" fmla="*/ 1170 h 438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3826" h="4380">
                        <a:moveTo>
                          <a:pt x="3826" y="1170"/>
                        </a:moveTo>
                        <a:lnTo>
                          <a:pt x="2656" y="2760"/>
                        </a:lnTo>
                        <a:lnTo>
                          <a:pt x="2706" y="2861"/>
                        </a:lnTo>
                        <a:lnTo>
                          <a:pt x="2806" y="2910"/>
                        </a:lnTo>
                        <a:lnTo>
                          <a:pt x="2807" y="3135"/>
                        </a:lnTo>
                        <a:lnTo>
                          <a:pt x="2866" y="3240"/>
                        </a:lnTo>
                        <a:lnTo>
                          <a:pt x="3072" y="3217"/>
                        </a:lnTo>
                        <a:lnTo>
                          <a:pt x="3166" y="3990"/>
                        </a:lnTo>
                        <a:lnTo>
                          <a:pt x="3256" y="4140"/>
                        </a:lnTo>
                        <a:lnTo>
                          <a:pt x="3264" y="4314"/>
                        </a:lnTo>
                        <a:lnTo>
                          <a:pt x="3166" y="4380"/>
                        </a:lnTo>
                        <a:lnTo>
                          <a:pt x="3118" y="4314"/>
                        </a:lnTo>
                        <a:lnTo>
                          <a:pt x="3154" y="4223"/>
                        </a:lnTo>
                        <a:lnTo>
                          <a:pt x="3099" y="4068"/>
                        </a:lnTo>
                        <a:lnTo>
                          <a:pt x="3008" y="3885"/>
                        </a:lnTo>
                        <a:lnTo>
                          <a:pt x="2898" y="3930"/>
                        </a:lnTo>
                        <a:lnTo>
                          <a:pt x="2953" y="4004"/>
                        </a:lnTo>
                        <a:lnTo>
                          <a:pt x="2990" y="4168"/>
                        </a:lnTo>
                        <a:lnTo>
                          <a:pt x="2981" y="4269"/>
                        </a:lnTo>
                        <a:lnTo>
                          <a:pt x="2862" y="4360"/>
                        </a:lnTo>
                        <a:lnTo>
                          <a:pt x="2862" y="4058"/>
                        </a:lnTo>
                        <a:lnTo>
                          <a:pt x="2807" y="3949"/>
                        </a:lnTo>
                        <a:lnTo>
                          <a:pt x="2798" y="3802"/>
                        </a:lnTo>
                        <a:lnTo>
                          <a:pt x="2807" y="3601"/>
                        </a:lnTo>
                        <a:lnTo>
                          <a:pt x="2834" y="3428"/>
                        </a:lnTo>
                        <a:lnTo>
                          <a:pt x="2746" y="3360"/>
                        </a:lnTo>
                        <a:lnTo>
                          <a:pt x="2743" y="3199"/>
                        </a:lnTo>
                        <a:lnTo>
                          <a:pt x="2688" y="3089"/>
                        </a:lnTo>
                        <a:lnTo>
                          <a:pt x="2566" y="2880"/>
                        </a:lnTo>
                        <a:lnTo>
                          <a:pt x="2416" y="2730"/>
                        </a:lnTo>
                        <a:lnTo>
                          <a:pt x="2286" y="2623"/>
                        </a:lnTo>
                        <a:lnTo>
                          <a:pt x="2286" y="2532"/>
                        </a:lnTo>
                        <a:lnTo>
                          <a:pt x="2203" y="2431"/>
                        </a:lnTo>
                        <a:lnTo>
                          <a:pt x="2094" y="2285"/>
                        </a:lnTo>
                        <a:lnTo>
                          <a:pt x="1984" y="2394"/>
                        </a:lnTo>
                        <a:lnTo>
                          <a:pt x="1847" y="2330"/>
                        </a:lnTo>
                        <a:lnTo>
                          <a:pt x="1666" y="2340"/>
                        </a:lnTo>
                        <a:lnTo>
                          <a:pt x="1545" y="2321"/>
                        </a:lnTo>
                        <a:lnTo>
                          <a:pt x="1582" y="2248"/>
                        </a:lnTo>
                        <a:lnTo>
                          <a:pt x="1664" y="2157"/>
                        </a:lnTo>
                        <a:lnTo>
                          <a:pt x="1846" y="2070"/>
                        </a:lnTo>
                        <a:lnTo>
                          <a:pt x="1929" y="2148"/>
                        </a:lnTo>
                        <a:lnTo>
                          <a:pt x="2026" y="2070"/>
                        </a:lnTo>
                        <a:lnTo>
                          <a:pt x="1947" y="2010"/>
                        </a:lnTo>
                        <a:lnTo>
                          <a:pt x="1786" y="2010"/>
                        </a:lnTo>
                        <a:lnTo>
                          <a:pt x="1655" y="2029"/>
                        </a:lnTo>
                        <a:lnTo>
                          <a:pt x="1554" y="2093"/>
                        </a:lnTo>
                        <a:lnTo>
                          <a:pt x="1362" y="2065"/>
                        </a:lnTo>
                        <a:lnTo>
                          <a:pt x="1353" y="2175"/>
                        </a:lnTo>
                        <a:lnTo>
                          <a:pt x="1234" y="2248"/>
                        </a:lnTo>
                        <a:lnTo>
                          <a:pt x="1051" y="2212"/>
                        </a:lnTo>
                        <a:lnTo>
                          <a:pt x="946" y="2220"/>
                        </a:lnTo>
                        <a:lnTo>
                          <a:pt x="496" y="2160"/>
                        </a:lnTo>
                        <a:lnTo>
                          <a:pt x="128" y="1965"/>
                        </a:lnTo>
                        <a:lnTo>
                          <a:pt x="0" y="1882"/>
                        </a:lnTo>
                        <a:lnTo>
                          <a:pt x="9" y="1764"/>
                        </a:lnTo>
                        <a:lnTo>
                          <a:pt x="210" y="1919"/>
                        </a:lnTo>
                        <a:lnTo>
                          <a:pt x="357" y="1956"/>
                        </a:lnTo>
                        <a:lnTo>
                          <a:pt x="466" y="2040"/>
                        </a:lnTo>
                        <a:lnTo>
                          <a:pt x="649" y="2047"/>
                        </a:lnTo>
                        <a:lnTo>
                          <a:pt x="766" y="2010"/>
                        </a:lnTo>
                        <a:lnTo>
                          <a:pt x="933" y="2001"/>
                        </a:lnTo>
                        <a:lnTo>
                          <a:pt x="1036" y="1920"/>
                        </a:lnTo>
                        <a:lnTo>
                          <a:pt x="987" y="1846"/>
                        </a:lnTo>
                        <a:lnTo>
                          <a:pt x="887" y="1818"/>
                        </a:lnTo>
                        <a:lnTo>
                          <a:pt x="905" y="1709"/>
                        </a:lnTo>
                        <a:lnTo>
                          <a:pt x="896" y="1590"/>
                        </a:lnTo>
                        <a:lnTo>
                          <a:pt x="750" y="1608"/>
                        </a:lnTo>
                        <a:lnTo>
                          <a:pt x="676" y="1530"/>
                        </a:lnTo>
                        <a:lnTo>
                          <a:pt x="826" y="1410"/>
                        </a:lnTo>
                        <a:lnTo>
                          <a:pt x="878" y="1316"/>
                        </a:lnTo>
                        <a:lnTo>
                          <a:pt x="759" y="1233"/>
                        </a:lnTo>
                        <a:lnTo>
                          <a:pt x="736" y="1110"/>
                        </a:lnTo>
                        <a:lnTo>
                          <a:pt x="796" y="1020"/>
                        </a:lnTo>
                        <a:lnTo>
                          <a:pt x="887" y="904"/>
                        </a:lnTo>
                        <a:lnTo>
                          <a:pt x="1006" y="776"/>
                        </a:lnTo>
                        <a:lnTo>
                          <a:pt x="1189" y="794"/>
                        </a:lnTo>
                        <a:lnTo>
                          <a:pt x="1306" y="720"/>
                        </a:lnTo>
                        <a:lnTo>
                          <a:pt x="1335" y="849"/>
                        </a:lnTo>
                        <a:lnTo>
                          <a:pt x="1472" y="895"/>
                        </a:lnTo>
                        <a:lnTo>
                          <a:pt x="1546" y="930"/>
                        </a:lnTo>
                        <a:lnTo>
                          <a:pt x="1673" y="913"/>
                        </a:lnTo>
                        <a:lnTo>
                          <a:pt x="1756" y="810"/>
                        </a:lnTo>
                        <a:lnTo>
                          <a:pt x="1710" y="758"/>
                        </a:lnTo>
                        <a:lnTo>
                          <a:pt x="1600" y="685"/>
                        </a:lnTo>
                        <a:lnTo>
                          <a:pt x="1518" y="602"/>
                        </a:lnTo>
                        <a:lnTo>
                          <a:pt x="1456" y="480"/>
                        </a:lnTo>
                        <a:lnTo>
                          <a:pt x="1546" y="270"/>
                        </a:lnTo>
                        <a:lnTo>
                          <a:pt x="1637" y="246"/>
                        </a:lnTo>
                        <a:lnTo>
                          <a:pt x="1755" y="273"/>
                        </a:lnTo>
                        <a:lnTo>
                          <a:pt x="1966" y="360"/>
                        </a:lnTo>
                        <a:lnTo>
                          <a:pt x="1846" y="480"/>
                        </a:lnTo>
                        <a:lnTo>
                          <a:pt x="2026" y="630"/>
                        </a:lnTo>
                        <a:lnTo>
                          <a:pt x="2130" y="657"/>
                        </a:lnTo>
                        <a:lnTo>
                          <a:pt x="2206" y="600"/>
                        </a:lnTo>
                        <a:lnTo>
                          <a:pt x="2139" y="511"/>
                        </a:lnTo>
                        <a:lnTo>
                          <a:pt x="2075" y="429"/>
                        </a:lnTo>
                        <a:lnTo>
                          <a:pt x="2116" y="270"/>
                        </a:lnTo>
                        <a:lnTo>
                          <a:pt x="2167" y="182"/>
                        </a:lnTo>
                        <a:lnTo>
                          <a:pt x="2139" y="81"/>
                        </a:lnTo>
                        <a:lnTo>
                          <a:pt x="2296" y="0"/>
                        </a:lnTo>
                        <a:lnTo>
                          <a:pt x="2386" y="120"/>
                        </a:lnTo>
                        <a:lnTo>
                          <a:pt x="2552" y="127"/>
                        </a:lnTo>
                        <a:lnTo>
                          <a:pt x="2679" y="63"/>
                        </a:lnTo>
                        <a:lnTo>
                          <a:pt x="2843" y="127"/>
                        </a:lnTo>
                        <a:lnTo>
                          <a:pt x="2872" y="207"/>
                        </a:lnTo>
                        <a:lnTo>
                          <a:pt x="2971" y="145"/>
                        </a:lnTo>
                        <a:lnTo>
                          <a:pt x="3032" y="231"/>
                        </a:lnTo>
                        <a:lnTo>
                          <a:pt x="3136" y="210"/>
                        </a:lnTo>
                        <a:lnTo>
                          <a:pt x="3184" y="399"/>
                        </a:lnTo>
                        <a:lnTo>
                          <a:pt x="3286" y="420"/>
                        </a:lnTo>
                        <a:lnTo>
                          <a:pt x="3368" y="551"/>
                        </a:lnTo>
                        <a:lnTo>
                          <a:pt x="3346" y="648"/>
                        </a:lnTo>
                        <a:lnTo>
                          <a:pt x="3474" y="666"/>
                        </a:lnTo>
                        <a:lnTo>
                          <a:pt x="3493" y="813"/>
                        </a:lnTo>
                        <a:lnTo>
                          <a:pt x="3685" y="950"/>
                        </a:lnTo>
                        <a:lnTo>
                          <a:pt x="3785" y="1050"/>
                        </a:lnTo>
                        <a:lnTo>
                          <a:pt x="3826" y="117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8476" name="组合 1">
                    <a:extLst>
                      <a:ext uri="{FF2B5EF4-FFF2-40B4-BE49-F238E27FC236}">
                        <a16:creationId xmlns:a16="http://schemas.microsoft.com/office/drawing/2014/main" id="{20E7EBBC-1EEA-27F3-B934-6C346A13CD60}"/>
                      </a:ext>
                    </a:extLst>
                  </p:cNvPr>
                  <p:cNvGrpSpPr>
                    <a:grpSpLocks noGrp="1" noUngrp="1" noRot="1" noMove="1" noResize="1"/>
                  </p:cNvGrpSpPr>
                  <p:nvPr/>
                </p:nvGrpSpPr>
                <p:grpSpPr>
                  <a:xfrm>
                    <a:off x="1239665" y="5207154"/>
                    <a:ext cx="569938" cy="354509"/>
                    <a:chOff x="1801542" y="4598262"/>
                    <a:chExt cx="734461" cy="456844"/>
                  </a:xfrm>
                  <a:solidFill>
                    <a:schemeClr val="bg2"/>
                  </a:solidFill>
                </p:grpSpPr>
                <p:sp>
                  <p:nvSpPr>
                    <p:cNvPr id="18529" name="Freeform 63">
                      <a:extLst>
                        <a:ext uri="{FF2B5EF4-FFF2-40B4-BE49-F238E27FC236}">
                          <a16:creationId xmlns:a16="http://schemas.microsoft.com/office/drawing/2014/main" id="{8202ECF0-DDC4-8DA9-C2CE-667CA12F48B8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 bwMode="auto">
                    <a:xfrm>
                      <a:off x="2352096" y="4838891"/>
                      <a:ext cx="183907" cy="216215"/>
                    </a:xfrm>
                    <a:custGeom>
                      <a:avLst/>
                      <a:gdLst>
                        <a:gd name="T0" fmla="*/ 43 w 834"/>
                        <a:gd name="T1" fmla="*/ 181 h 980"/>
                        <a:gd name="T2" fmla="*/ 35 w 834"/>
                        <a:gd name="T3" fmla="*/ 172 h 980"/>
                        <a:gd name="T4" fmla="*/ 26 w 834"/>
                        <a:gd name="T5" fmla="*/ 155 h 980"/>
                        <a:gd name="T6" fmla="*/ 32 w 834"/>
                        <a:gd name="T7" fmla="*/ 143 h 980"/>
                        <a:gd name="T8" fmla="*/ 26 w 834"/>
                        <a:gd name="T9" fmla="*/ 124 h 980"/>
                        <a:gd name="T10" fmla="*/ 17 w 834"/>
                        <a:gd name="T11" fmla="*/ 103 h 980"/>
                        <a:gd name="T12" fmla="*/ 0 w 834"/>
                        <a:gd name="T13" fmla="*/ 86 h 980"/>
                        <a:gd name="T14" fmla="*/ 9 w 834"/>
                        <a:gd name="T15" fmla="*/ 69 h 980"/>
                        <a:gd name="T16" fmla="*/ 19 w 834"/>
                        <a:gd name="T17" fmla="*/ 55 h 980"/>
                        <a:gd name="T18" fmla="*/ 28 w 834"/>
                        <a:gd name="T19" fmla="*/ 46 h 980"/>
                        <a:gd name="T20" fmla="*/ 20 w 834"/>
                        <a:gd name="T21" fmla="*/ 30 h 980"/>
                        <a:gd name="T22" fmla="*/ 9 w 834"/>
                        <a:gd name="T23" fmla="*/ 26 h 980"/>
                        <a:gd name="T24" fmla="*/ 9 w 834"/>
                        <a:gd name="T25" fmla="*/ 16 h 980"/>
                        <a:gd name="T26" fmla="*/ 17 w 834"/>
                        <a:gd name="T27" fmla="*/ 0 h 980"/>
                        <a:gd name="T28" fmla="*/ 26 w 834"/>
                        <a:gd name="T29" fmla="*/ 10 h 980"/>
                        <a:gd name="T30" fmla="*/ 44 w 834"/>
                        <a:gd name="T31" fmla="*/ 17 h 980"/>
                        <a:gd name="T32" fmla="*/ 60 w 834"/>
                        <a:gd name="T33" fmla="*/ 17 h 980"/>
                        <a:gd name="T34" fmla="*/ 76 w 834"/>
                        <a:gd name="T35" fmla="*/ 24 h 980"/>
                        <a:gd name="T36" fmla="*/ 91 w 834"/>
                        <a:gd name="T37" fmla="*/ 27 h 980"/>
                        <a:gd name="T38" fmla="*/ 103 w 834"/>
                        <a:gd name="T39" fmla="*/ 43 h 980"/>
                        <a:gd name="T40" fmla="*/ 117 w 834"/>
                        <a:gd name="T41" fmla="*/ 54 h 980"/>
                        <a:gd name="T42" fmla="*/ 120 w 834"/>
                        <a:gd name="T43" fmla="*/ 69 h 980"/>
                        <a:gd name="T44" fmla="*/ 144 w 834"/>
                        <a:gd name="T45" fmla="*/ 78 h 980"/>
                        <a:gd name="T46" fmla="*/ 158 w 834"/>
                        <a:gd name="T47" fmla="*/ 92 h 980"/>
                        <a:gd name="T48" fmla="*/ 150 w 834"/>
                        <a:gd name="T49" fmla="*/ 102 h 980"/>
                        <a:gd name="T50" fmla="*/ 140 w 834"/>
                        <a:gd name="T51" fmla="*/ 121 h 980"/>
                        <a:gd name="T52" fmla="*/ 125 w 834"/>
                        <a:gd name="T53" fmla="*/ 124 h 980"/>
                        <a:gd name="T54" fmla="*/ 103 w 834"/>
                        <a:gd name="T55" fmla="*/ 134 h 980"/>
                        <a:gd name="T56" fmla="*/ 91 w 834"/>
                        <a:gd name="T57" fmla="*/ 147 h 980"/>
                        <a:gd name="T58" fmla="*/ 79 w 834"/>
                        <a:gd name="T59" fmla="*/ 157 h 980"/>
                        <a:gd name="T60" fmla="*/ 76 w 834"/>
                        <a:gd name="T61" fmla="*/ 171 h 980"/>
                        <a:gd name="T62" fmla="*/ 67 w 834"/>
                        <a:gd name="T63" fmla="*/ 186 h 980"/>
                        <a:gd name="T64" fmla="*/ 43 w 834"/>
                        <a:gd name="T65" fmla="*/ 181 h 980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834" h="980">
                          <a:moveTo>
                            <a:pt x="226" y="952"/>
                          </a:moveTo>
                          <a:lnTo>
                            <a:pt x="186" y="908"/>
                          </a:lnTo>
                          <a:lnTo>
                            <a:pt x="136" y="816"/>
                          </a:lnTo>
                          <a:lnTo>
                            <a:pt x="170" y="756"/>
                          </a:lnTo>
                          <a:lnTo>
                            <a:pt x="138" y="652"/>
                          </a:lnTo>
                          <a:lnTo>
                            <a:pt x="90" y="544"/>
                          </a:lnTo>
                          <a:lnTo>
                            <a:pt x="0" y="453"/>
                          </a:lnTo>
                          <a:lnTo>
                            <a:pt x="45" y="363"/>
                          </a:lnTo>
                          <a:lnTo>
                            <a:pt x="98" y="292"/>
                          </a:lnTo>
                          <a:lnTo>
                            <a:pt x="146" y="244"/>
                          </a:lnTo>
                          <a:lnTo>
                            <a:pt x="106" y="156"/>
                          </a:lnTo>
                          <a:lnTo>
                            <a:pt x="45" y="136"/>
                          </a:lnTo>
                          <a:lnTo>
                            <a:pt x="50" y="84"/>
                          </a:lnTo>
                          <a:lnTo>
                            <a:pt x="90" y="0"/>
                          </a:lnTo>
                          <a:lnTo>
                            <a:pt x="138" y="52"/>
                          </a:lnTo>
                          <a:lnTo>
                            <a:pt x="234" y="92"/>
                          </a:lnTo>
                          <a:lnTo>
                            <a:pt x="317" y="91"/>
                          </a:lnTo>
                          <a:lnTo>
                            <a:pt x="402" y="124"/>
                          </a:lnTo>
                          <a:lnTo>
                            <a:pt x="482" y="140"/>
                          </a:lnTo>
                          <a:lnTo>
                            <a:pt x="544" y="227"/>
                          </a:lnTo>
                          <a:lnTo>
                            <a:pt x="618" y="284"/>
                          </a:lnTo>
                          <a:lnTo>
                            <a:pt x="635" y="363"/>
                          </a:lnTo>
                          <a:lnTo>
                            <a:pt x="762" y="412"/>
                          </a:lnTo>
                          <a:lnTo>
                            <a:pt x="834" y="484"/>
                          </a:lnTo>
                          <a:lnTo>
                            <a:pt x="794" y="540"/>
                          </a:lnTo>
                          <a:lnTo>
                            <a:pt x="738" y="636"/>
                          </a:lnTo>
                          <a:lnTo>
                            <a:pt x="658" y="652"/>
                          </a:lnTo>
                          <a:lnTo>
                            <a:pt x="546" y="708"/>
                          </a:lnTo>
                          <a:lnTo>
                            <a:pt x="482" y="772"/>
                          </a:lnTo>
                          <a:lnTo>
                            <a:pt x="418" y="828"/>
                          </a:lnTo>
                          <a:lnTo>
                            <a:pt x="402" y="900"/>
                          </a:lnTo>
                          <a:lnTo>
                            <a:pt x="354" y="980"/>
                          </a:lnTo>
                          <a:lnTo>
                            <a:pt x="226" y="952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defTabSz="685783"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30" name="Freeform 64">
                      <a:extLst>
                        <a:ext uri="{FF2B5EF4-FFF2-40B4-BE49-F238E27FC236}">
                          <a16:creationId xmlns:a16="http://schemas.microsoft.com/office/drawing/2014/main" id="{CEE0FF16-F037-CB72-6C03-060D08C8D214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 bwMode="auto">
                    <a:xfrm>
                      <a:off x="2012219" y="4658711"/>
                      <a:ext cx="90790" cy="80209"/>
                    </a:xfrm>
                    <a:custGeom>
                      <a:avLst/>
                      <a:gdLst>
                        <a:gd name="T0" fmla="*/ 0 w 414"/>
                        <a:gd name="T1" fmla="*/ 20 h 364"/>
                        <a:gd name="T2" fmla="*/ 20 w 414"/>
                        <a:gd name="T3" fmla="*/ 18 h 364"/>
                        <a:gd name="T4" fmla="*/ 24 w 414"/>
                        <a:gd name="T5" fmla="*/ 7 h 364"/>
                        <a:gd name="T6" fmla="*/ 37 w 414"/>
                        <a:gd name="T7" fmla="*/ 0 h 364"/>
                        <a:gd name="T8" fmla="*/ 49 w 414"/>
                        <a:gd name="T9" fmla="*/ 13 h 364"/>
                        <a:gd name="T10" fmla="*/ 57 w 414"/>
                        <a:gd name="T11" fmla="*/ 30 h 364"/>
                        <a:gd name="T12" fmla="*/ 66 w 414"/>
                        <a:gd name="T13" fmla="*/ 35 h 364"/>
                        <a:gd name="T14" fmla="*/ 77 w 414"/>
                        <a:gd name="T15" fmla="*/ 39 h 364"/>
                        <a:gd name="T16" fmla="*/ 78 w 414"/>
                        <a:gd name="T17" fmla="*/ 52 h 364"/>
                        <a:gd name="T18" fmla="*/ 61 w 414"/>
                        <a:gd name="T19" fmla="*/ 61 h 364"/>
                        <a:gd name="T20" fmla="*/ 43 w 414"/>
                        <a:gd name="T21" fmla="*/ 69 h 364"/>
                        <a:gd name="T22" fmla="*/ 26 w 414"/>
                        <a:gd name="T23" fmla="*/ 60 h 364"/>
                        <a:gd name="T24" fmla="*/ 17 w 414"/>
                        <a:gd name="T25" fmla="*/ 52 h 364"/>
                        <a:gd name="T26" fmla="*/ 17 w 414"/>
                        <a:gd name="T27" fmla="*/ 43 h 364"/>
                        <a:gd name="T28" fmla="*/ 2 w 414"/>
                        <a:gd name="T29" fmla="*/ 36 h 364"/>
                        <a:gd name="T30" fmla="*/ 0 w 414"/>
                        <a:gd name="T31" fmla="*/ 20 h 36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0" t="0" r="r" b="b"/>
                      <a:pathLst>
                        <a:path w="414" h="364">
                          <a:moveTo>
                            <a:pt x="0" y="108"/>
                          </a:moveTo>
                          <a:lnTo>
                            <a:pt x="108" y="96"/>
                          </a:lnTo>
                          <a:lnTo>
                            <a:pt x="126" y="36"/>
                          </a:lnTo>
                          <a:lnTo>
                            <a:pt x="198" y="0"/>
                          </a:lnTo>
                          <a:lnTo>
                            <a:pt x="258" y="66"/>
                          </a:lnTo>
                          <a:lnTo>
                            <a:pt x="300" y="156"/>
                          </a:lnTo>
                          <a:lnTo>
                            <a:pt x="348" y="186"/>
                          </a:lnTo>
                          <a:lnTo>
                            <a:pt x="408" y="204"/>
                          </a:lnTo>
                          <a:lnTo>
                            <a:pt x="414" y="276"/>
                          </a:lnTo>
                          <a:lnTo>
                            <a:pt x="324" y="324"/>
                          </a:lnTo>
                          <a:lnTo>
                            <a:pt x="226" y="364"/>
                          </a:lnTo>
                          <a:lnTo>
                            <a:pt x="136" y="319"/>
                          </a:lnTo>
                          <a:lnTo>
                            <a:pt x="90" y="274"/>
                          </a:lnTo>
                          <a:lnTo>
                            <a:pt x="90" y="228"/>
                          </a:lnTo>
                          <a:lnTo>
                            <a:pt x="12" y="192"/>
                          </a:lnTo>
                          <a:lnTo>
                            <a:pt x="0" y="108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defTabSz="685783"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31" name="Freeform 65">
                      <a:extLst>
                        <a:ext uri="{FF2B5EF4-FFF2-40B4-BE49-F238E27FC236}">
                          <a16:creationId xmlns:a16="http://schemas.microsoft.com/office/drawing/2014/main" id="{978AEF41-9F42-23F8-1412-62D65ECEB390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 bwMode="auto">
                    <a:xfrm>
                      <a:off x="1801542" y="4598262"/>
                      <a:ext cx="62854" cy="58123"/>
                    </a:xfrm>
                    <a:custGeom>
                      <a:avLst/>
                      <a:gdLst>
                        <a:gd name="T0" fmla="*/ 47 w 285"/>
                        <a:gd name="T1" fmla="*/ 47 h 259"/>
                        <a:gd name="T2" fmla="*/ 54 w 285"/>
                        <a:gd name="T3" fmla="*/ 35 h 259"/>
                        <a:gd name="T4" fmla="*/ 54 w 285"/>
                        <a:gd name="T5" fmla="*/ 18 h 259"/>
                        <a:gd name="T6" fmla="*/ 52 w 285"/>
                        <a:gd name="T7" fmla="*/ 1 h 259"/>
                        <a:gd name="T8" fmla="*/ 37 w 285"/>
                        <a:gd name="T9" fmla="*/ 0 h 259"/>
                        <a:gd name="T10" fmla="*/ 23 w 285"/>
                        <a:gd name="T11" fmla="*/ 1 h 259"/>
                        <a:gd name="T12" fmla="*/ 11 w 285"/>
                        <a:gd name="T13" fmla="*/ 9 h 259"/>
                        <a:gd name="T14" fmla="*/ 2 w 285"/>
                        <a:gd name="T15" fmla="*/ 26 h 259"/>
                        <a:gd name="T16" fmla="*/ 0 w 285"/>
                        <a:gd name="T17" fmla="*/ 40 h 259"/>
                        <a:gd name="T18" fmla="*/ 8 w 285"/>
                        <a:gd name="T19" fmla="*/ 47 h 259"/>
                        <a:gd name="T20" fmla="*/ 20 w 285"/>
                        <a:gd name="T21" fmla="*/ 44 h 259"/>
                        <a:gd name="T22" fmla="*/ 33 w 285"/>
                        <a:gd name="T23" fmla="*/ 50 h 259"/>
                        <a:gd name="T24" fmla="*/ 47 w 285"/>
                        <a:gd name="T25" fmla="*/ 47 h 25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0" t="0" r="r" b="b"/>
                      <a:pathLst>
                        <a:path w="285" h="259">
                          <a:moveTo>
                            <a:pt x="246" y="241"/>
                          </a:moveTo>
                          <a:lnTo>
                            <a:pt x="285" y="182"/>
                          </a:lnTo>
                          <a:lnTo>
                            <a:pt x="285" y="91"/>
                          </a:lnTo>
                          <a:lnTo>
                            <a:pt x="276" y="7"/>
                          </a:lnTo>
                          <a:lnTo>
                            <a:pt x="194" y="0"/>
                          </a:lnTo>
                          <a:lnTo>
                            <a:pt x="120" y="7"/>
                          </a:lnTo>
                          <a:lnTo>
                            <a:pt x="58" y="46"/>
                          </a:lnTo>
                          <a:lnTo>
                            <a:pt x="13" y="136"/>
                          </a:lnTo>
                          <a:lnTo>
                            <a:pt x="0" y="205"/>
                          </a:lnTo>
                          <a:lnTo>
                            <a:pt x="41" y="241"/>
                          </a:lnTo>
                          <a:lnTo>
                            <a:pt x="104" y="227"/>
                          </a:lnTo>
                          <a:lnTo>
                            <a:pt x="173" y="259"/>
                          </a:lnTo>
                          <a:lnTo>
                            <a:pt x="246" y="241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defTabSz="685783"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32" name="Freeform 66">
                      <a:extLst>
                        <a:ext uri="{FF2B5EF4-FFF2-40B4-BE49-F238E27FC236}">
                          <a16:creationId xmlns:a16="http://schemas.microsoft.com/office/drawing/2014/main" id="{2F5BDA17-3B8E-3C3D-6D6E-2E177B7521F6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 bwMode="auto">
                    <a:xfrm>
                      <a:off x="2241521" y="4743570"/>
                      <a:ext cx="100101" cy="66260"/>
                    </a:xfrm>
                    <a:custGeom>
                      <a:avLst/>
                      <a:gdLst>
                        <a:gd name="T0" fmla="*/ 50 w 453"/>
                        <a:gd name="T1" fmla="*/ 57 h 300"/>
                        <a:gd name="T2" fmla="*/ 43 w 453"/>
                        <a:gd name="T3" fmla="*/ 48 h 300"/>
                        <a:gd name="T4" fmla="*/ 36 w 453"/>
                        <a:gd name="T5" fmla="*/ 38 h 300"/>
                        <a:gd name="T6" fmla="*/ 23 w 453"/>
                        <a:gd name="T7" fmla="*/ 29 h 300"/>
                        <a:gd name="T8" fmla="*/ 9 w 453"/>
                        <a:gd name="T9" fmla="*/ 31 h 300"/>
                        <a:gd name="T10" fmla="*/ 2 w 453"/>
                        <a:gd name="T11" fmla="*/ 22 h 300"/>
                        <a:gd name="T12" fmla="*/ 0 w 453"/>
                        <a:gd name="T13" fmla="*/ 13 h 300"/>
                        <a:gd name="T14" fmla="*/ 9 w 453"/>
                        <a:gd name="T15" fmla="*/ 5 h 300"/>
                        <a:gd name="T16" fmla="*/ 10 w 453"/>
                        <a:gd name="T17" fmla="*/ 0 h 300"/>
                        <a:gd name="T18" fmla="*/ 26 w 453"/>
                        <a:gd name="T19" fmla="*/ 5 h 300"/>
                        <a:gd name="T20" fmla="*/ 37 w 453"/>
                        <a:gd name="T21" fmla="*/ 9 h 300"/>
                        <a:gd name="T22" fmla="*/ 43 w 453"/>
                        <a:gd name="T23" fmla="*/ 5 h 300"/>
                        <a:gd name="T24" fmla="*/ 61 w 453"/>
                        <a:gd name="T25" fmla="*/ 2 h 300"/>
                        <a:gd name="T26" fmla="*/ 69 w 453"/>
                        <a:gd name="T27" fmla="*/ 13 h 300"/>
                        <a:gd name="T28" fmla="*/ 86 w 453"/>
                        <a:gd name="T29" fmla="*/ 22 h 300"/>
                        <a:gd name="T30" fmla="*/ 86 w 453"/>
                        <a:gd name="T31" fmla="*/ 39 h 300"/>
                        <a:gd name="T32" fmla="*/ 74 w 453"/>
                        <a:gd name="T33" fmla="*/ 49 h 300"/>
                        <a:gd name="T34" fmla="*/ 67 w 453"/>
                        <a:gd name="T35" fmla="*/ 50 h 300"/>
                        <a:gd name="T36" fmla="*/ 58 w 453"/>
                        <a:gd name="T37" fmla="*/ 51 h 300"/>
                        <a:gd name="T38" fmla="*/ 50 w 453"/>
                        <a:gd name="T39" fmla="*/ 57 h 30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0" t="0" r="r" b="b"/>
                      <a:pathLst>
                        <a:path w="453" h="300">
                          <a:moveTo>
                            <a:pt x="265" y="300"/>
                          </a:moveTo>
                          <a:lnTo>
                            <a:pt x="226" y="252"/>
                          </a:lnTo>
                          <a:lnTo>
                            <a:pt x="187" y="198"/>
                          </a:lnTo>
                          <a:lnTo>
                            <a:pt x="121" y="150"/>
                          </a:lnTo>
                          <a:lnTo>
                            <a:pt x="45" y="162"/>
                          </a:lnTo>
                          <a:lnTo>
                            <a:pt x="13" y="114"/>
                          </a:lnTo>
                          <a:lnTo>
                            <a:pt x="0" y="71"/>
                          </a:lnTo>
                          <a:lnTo>
                            <a:pt x="45" y="26"/>
                          </a:lnTo>
                          <a:lnTo>
                            <a:pt x="55" y="0"/>
                          </a:lnTo>
                          <a:lnTo>
                            <a:pt x="136" y="26"/>
                          </a:lnTo>
                          <a:lnTo>
                            <a:pt x="193" y="48"/>
                          </a:lnTo>
                          <a:lnTo>
                            <a:pt x="226" y="26"/>
                          </a:lnTo>
                          <a:lnTo>
                            <a:pt x="319" y="12"/>
                          </a:lnTo>
                          <a:lnTo>
                            <a:pt x="363" y="71"/>
                          </a:lnTo>
                          <a:lnTo>
                            <a:pt x="453" y="116"/>
                          </a:lnTo>
                          <a:lnTo>
                            <a:pt x="453" y="207"/>
                          </a:lnTo>
                          <a:lnTo>
                            <a:pt x="391" y="258"/>
                          </a:lnTo>
                          <a:lnTo>
                            <a:pt x="355" y="264"/>
                          </a:lnTo>
                          <a:lnTo>
                            <a:pt x="307" y="270"/>
                          </a:lnTo>
                          <a:lnTo>
                            <a:pt x="265" y="300"/>
                          </a:lnTo>
                          <a:close/>
                        </a:path>
                      </a:pathLst>
                    </a:custGeom>
                    <a:solidFill>
                      <a:srgbClr val="D9D9D9"/>
                    </a:solidFill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defTabSz="685783"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33" name="Freeform 67">
                      <a:extLst>
                        <a:ext uri="{FF2B5EF4-FFF2-40B4-BE49-F238E27FC236}">
                          <a16:creationId xmlns:a16="http://schemas.microsoft.com/office/drawing/2014/main" id="{B2051195-A7A2-57F3-28E1-1BEFC25FDB27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 bwMode="auto">
                    <a:xfrm>
                      <a:off x="2151894" y="4719156"/>
                      <a:ext cx="89626" cy="30224"/>
                    </a:xfrm>
                    <a:custGeom>
                      <a:avLst/>
                      <a:gdLst>
                        <a:gd name="T0" fmla="*/ 27 w 409"/>
                        <a:gd name="T1" fmla="*/ 2 h 136"/>
                        <a:gd name="T2" fmla="*/ 13 w 409"/>
                        <a:gd name="T3" fmla="*/ 0 h 136"/>
                        <a:gd name="T4" fmla="*/ 0 w 409"/>
                        <a:gd name="T5" fmla="*/ 9 h 136"/>
                        <a:gd name="T6" fmla="*/ 8 w 409"/>
                        <a:gd name="T7" fmla="*/ 21 h 136"/>
                        <a:gd name="T8" fmla="*/ 17 w 409"/>
                        <a:gd name="T9" fmla="*/ 26 h 136"/>
                        <a:gd name="T10" fmla="*/ 34 w 409"/>
                        <a:gd name="T11" fmla="*/ 17 h 136"/>
                        <a:gd name="T12" fmla="*/ 43 w 409"/>
                        <a:gd name="T13" fmla="*/ 17 h 136"/>
                        <a:gd name="T14" fmla="*/ 63 w 409"/>
                        <a:gd name="T15" fmla="*/ 22 h 136"/>
                        <a:gd name="T16" fmla="*/ 70 w 409"/>
                        <a:gd name="T17" fmla="*/ 19 h 136"/>
                        <a:gd name="T18" fmla="*/ 77 w 409"/>
                        <a:gd name="T19" fmla="*/ 17 h 136"/>
                        <a:gd name="T20" fmla="*/ 77 w 409"/>
                        <a:gd name="T21" fmla="*/ 9 h 136"/>
                        <a:gd name="T22" fmla="*/ 68 w 409"/>
                        <a:gd name="T23" fmla="*/ 0 h 136"/>
                        <a:gd name="T24" fmla="*/ 57 w 409"/>
                        <a:gd name="T25" fmla="*/ 3 h 136"/>
                        <a:gd name="T26" fmla="*/ 43 w 409"/>
                        <a:gd name="T27" fmla="*/ 9 h 136"/>
                        <a:gd name="T28" fmla="*/ 27 w 409"/>
                        <a:gd name="T29" fmla="*/ 2 h 1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409" h="136">
                          <a:moveTo>
                            <a:pt x="146" y="8"/>
                          </a:moveTo>
                          <a:lnTo>
                            <a:pt x="68" y="2"/>
                          </a:lnTo>
                          <a:lnTo>
                            <a:pt x="0" y="45"/>
                          </a:lnTo>
                          <a:lnTo>
                            <a:pt x="44" y="110"/>
                          </a:lnTo>
                          <a:lnTo>
                            <a:pt x="91" y="136"/>
                          </a:lnTo>
                          <a:lnTo>
                            <a:pt x="182" y="90"/>
                          </a:lnTo>
                          <a:lnTo>
                            <a:pt x="227" y="90"/>
                          </a:lnTo>
                          <a:lnTo>
                            <a:pt x="332" y="116"/>
                          </a:lnTo>
                          <a:lnTo>
                            <a:pt x="374" y="98"/>
                          </a:lnTo>
                          <a:lnTo>
                            <a:pt x="409" y="90"/>
                          </a:lnTo>
                          <a:lnTo>
                            <a:pt x="409" y="45"/>
                          </a:lnTo>
                          <a:lnTo>
                            <a:pt x="363" y="0"/>
                          </a:lnTo>
                          <a:lnTo>
                            <a:pt x="302" y="14"/>
                          </a:lnTo>
                          <a:lnTo>
                            <a:pt x="227" y="45"/>
                          </a:lnTo>
                          <a:lnTo>
                            <a:pt x="146" y="8"/>
                          </a:lnTo>
                          <a:close/>
                        </a:path>
                      </a:pathLst>
                    </a:custGeom>
                    <a:grpFill/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defTabSz="685783"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34" name="Freeform 68">
                      <a:extLst>
                        <a:ext uri="{FF2B5EF4-FFF2-40B4-BE49-F238E27FC236}">
                          <a16:creationId xmlns:a16="http://schemas.microsoft.com/office/drawing/2014/main" id="{26D1CFFC-6DD2-B9A3-CCF4-8DCBE7D76C49}"/>
                        </a:ext>
                      </a:extLst>
                    </p:cNvPr>
                    <p:cNvSpPr>
                      <a:spLocks noGrp="1" noRot="1" noMove="1" noResize="1" noEditPoints="1" noAdjustHandles="1" noChangeArrowheads="1" noChangeShapeType="1"/>
                    </p:cNvSpPr>
                    <p:nvPr/>
                  </p:nvSpPr>
                  <p:spPr bwMode="auto">
                    <a:xfrm>
                      <a:off x="2191470" y="4758682"/>
                      <a:ext cx="36083" cy="40686"/>
                    </a:xfrm>
                    <a:custGeom>
                      <a:avLst/>
                      <a:gdLst>
                        <a:gd name="T0" fmla="*/ 31 w 162"/>
                        <a:gd name="T1" fmla="*/ 13 h 181"/>
                        <a:gd name="T2" fmla="*/ 17 w 162"/>
                        <a:gd name="T3" fmla="*/ 9 h 181"/>
                        <a:gd name="T4" fmla="*/ 9 w 162"/>
                        <a:gd name="T5" fmla="*/ 0 h 181"/>
                        <a:gd name="T6" fmla="*/ 0 w 162"/>
                        <a:gd name="T7" fmla="*/ 9 h 181"/>
                        <a:gd name="T8" fmla="*/ 7 w 162"/>
                        <a:gd name="T9" fmla="*/ 23 h 181"/>
                        <a:gd name="T10" fmla="*/ 13 w 162"/>
                        <a:gd name="T11" fmla="*/ 32 h 181"/>
                        <a:gd name="T12" fmla="*/ 20 w 162"/>
                        <a:gd name="T13" fmla="*/ 35 h 181"/>
                        <a:gd name="T14" fmla="*/ 29 w 162"/>
                        <a:gd name="T15" fmla="*/ 25 h 181"/>
                        <a:gd name="T16" fmla="*/ 31 w 162"/>
                        <a:gd name="T17" fmla="*/ 13 h 18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0" t="0" r="r" b="b"/>
                      <a:pathLst>
                        <a:path w="162" h="181">
                          <a:moveTo>
                            <a:pt x="162" y="67"/>
                          </a:moveTo>
                          <a:lnTo>
                            <a:pt x="91" y="45"/>
                          </a:lnTo>
                          <a:lnTo>
                            <a:pt x="45" y="0"/>
                          </a:lnTo>
                          <a:lnTo>
                            <a:pt x="0" y="45"/>
                          </a:lnTo>
                          <a:lnTo>
                            <a:pt x="36" y="121"/>
                          </a:lnTo>
                          <a:lnTo>
                            <a:pt x="66" y="163"/>
                          </a:lnTo>
                          <a:lnTo>
                            <a:pt x="102" y="181"/>
                          </a:lnTo>
                          <a:lnTo>
                            <a:pt x="150" y="127"/>
                          </a:lnTo>
                          <a:lnTo>
                            <a:pt x="162" y="67"/>
                          </a:lnTo>
                          <a:close/>
                        </a:path>
                      </a:pathLst>
                    </a:custGeom>
                    <a:grpFill/>
                    <a:ln w="19050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ffectLst>
                      <a:outerShdw dist="28398" dir="6993903" algn="ctr" rotWithShape="0">
                        <a:srgbClr val="B2B2B2">
                          <a:alpha val="50000"/>
                        </a:srgbClr>
                      </a:outerShdw>
                    </a:effectLst>
                  </p:spPr>
                  <p:txBody>
                    <a:bodyPr/>
                    <a:lstStyle/>
                    <a:p>
                      <a:pPr defTabSz="685783">
                        <a:defRPr/>
                      </a:pPr>
                      <a:endParaRPr lang="zh-CN" altLang="en-US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8477" name="Freeform 42">
                    <a:extLst>
                      <a:ext uri="{FF2B5EF4-FFF2-40B4-BE49-F238E27FC236}">
                        <a16:creationId xmlns:a16="http://schemas.microsoft.com/office/drawing/2014/main" id="{9F335947-A003-10EF-0D14-0F9787BD271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063883" y="3195994"/>
                    <a:ext cx="237550" cy="377961"/>
                  </a:xfrm>
                  <a:custGeom>
                    <a:avLst/>
                    <a:gdLst>
                      <a:gd name="T0" fmla="*/ 0 w 1386"/>
                      <a:gd name="T1" fmla="*/ 249 h 2211"/>
                      <a:gd name="T2" fmla="*/ 29 w 1386"/>
                      <a:gd name="T3" fmla="*/ 323 h 2211"/>
                      <a:gd name="T4" fmla="*/ 64 w 1386"/>
                      <a:gd name="T5" fmla="*/ 385 h 2211"/>
                      <a:gd name="T6" fmla="*/ 71 w 1386"/>
                      <a:gd name="T7" fmla="*/ 411 h 2211"/>
                      <a:gd name="T8" fmla="*/ 92 w 1386"/>
                      <a:gd name="T9" fmla="*/ 419 h 2211"/>
                      <a:gd name="T10" fmla="*/ 109 w 1386"/>
                      <a:gd name="T11" fmla="*/ 374 h 2211"/>
                      <a:gd name="T12" fmla="*/ 109 w 1386"/>
                      <a:gd name="T13" fmla="*/ 351 h 2211"/>
                      <a:gd name="T14" fmla="*/ 125 w 1386"/>
                      <a:gd name="T15" fmla="*/ 333 h 2211"/>
                      <a:gd name="T16" fmla="*/ 143 w 1386"/>
                      <a:gd name="T17" fmla="*/ 318 h 2211"/>
                      <a:gd name="T18" fmla="*/ 166 w 1386"/>
                      <a:gd name="T19" fmla="*/ 289 h 2211"/>
                      <a:gd name="T20" fmla="*/ 172 w 1386"/>
                      <a:gd name="T21" fmla="*/ 266 h 2211"/>
                      <a:gd name="T22" fmla="*/ 164 w 1386"/>
                      <a:gd name="T23" fmla="*/ 260 h 2211"/>
                      <a:gd name="T24" fmla="*/ 178 w 1386"/>
                      <a:gd name="T25" fmla="*/ 245 h 2211"/>
                      <a:gd name="T26" fmla="*/ 189 w 1386"/>
                      <a:gd name="T27" fmla="*/ 266 h 2211"/>
                      <a:gd name="T28" fmla="*/ 195 w 1386"/>
                      <a:gd name="T29" fmla="*/ 261 h 2211"/>
                      <a:gd name="T30" fmla="*/ 195 w 1386"/>
                      <a:gd name="T31" fmla="*/ 232 h 2211"/>
                      <a:gd name="T32" fmla="*/ 229 w 1386"/>
                      <a:gd name="T33" fmla="*/ 215 h 2211"/>
                      <a:gd name="T34" fmla="*/ 245 w 1386"/>
                      <a:gd name="T35" fmla="*/ 200 h 2211"/>
                      <a:gd name="T36" fmla="*/ 263 w 1386"/>
                      <a:gd name="T37" fmla="*/ 181 h 2211"/>
                      <a:gd name="T38" fmla="*/ 263 w 1386"/>
                      <a:gd name="T39" fmla="*/ 158 h 2211"/>
                      <a:gd name="T40" fmla="*/ 248 w 1386"/>
                      <a:gd name="T41" fmla="*/ 150 h 2211"/>
                      <a:gd name="T42" fmla="*/ 246 w 1386"/>
                      <a:gd name="T43" fmla="*/ 136 h 2211"/>
                      <a:gd name="T44" fmla="*/ 226 w 1386"/>
                      <a:gd name="T45" fmla="*/ 138 h 2211"/>
                      <a:gd name="T46" fmla="*/ 212 w 1386"/>
                      <a:gd name="T47" fmla="*/ 130 h 2211"/>
                      <a:gd name="T48" fmla="*/ 202 w 1386"/>
                      <a:gd name="T49" fmla="*/ 114 h 2211"/>
                      <a:gd name="T50" fmla="*/ 183 w 1386"/>
                      <a:gd name="T51" fmla="*/ 113 h 2211"/>
                      <a:gd name="T52" fmla="*/ 170 w 1386"/>
                      <a:gd name="T53" fmla="*/ 100 h 2211"/>
                      <a:gd name="T54" fmla="*/ 167 w 1386"/>
                      <a:gd name="T55" fmla="*/ 76 h 2211"/>
                      <a:gd name="T56" fmla="*/ 152 w 1386"/>
                      <a:gd name="T57" fmla="*/ 56 h 2211"/>
                      <a:gd name="T58" fmla="*/ 144 w 1386"/>
                      <a:gd name="T59" fmla="*/ 35 h 2211"/>
                      <a:gd name="T60" fmla="*/ 129 w 1386"/>
                      <a:gd name="T61" fmla="*/ 0 h 2211"/>
                      <a:gd name="T62" fmla="*/ 109 w 1386"/>
                      <a:gd name="T63" fmla="*/ 2 h 2211"/>
                      <a:gd name="T64" fmla="*/ 90 w 1386"/>
                      <a:gd name="T65" fmla="*/ 2 h 2211"/>
                      <a:gd name="T66" fmla="*/ 70 w 1386"/>
                      <a:gd name="T67" fmla="*/ 24 h 2211"/>
                      <a:gd name="T68" fmla="*/ 52 w 1386"/>
                      <a:gd name="T69" fmla="*/ 33 h 2211"/>
                      <a:gd name="T70" fmla="*/ 35 w 1386"/>
                      <a:gd name="T71" fmla="*/ 23 h 2211"/>
                      <a:gd name="T72" fmla="*/ 30 w 1386"/>
                      <a:gd name="T73" fmla="*/ 11 h 2211"/>
                      <a:gd name="T74" fmla="*/ 15 w 1386"/>
                      <a:gd name="T75" fmla="*/ 41 h 2211"/>
                      <a:gd name="T76" fmla="*/ 21 w 1386"/>
                      <a:gd name="T77" fmla="*/ 56 h 2211"/>
                      <a:gd name="T78" fmla="*/ 18 w 1386"/>
                      <a:gd name="T79" fmla="*/ 74 h 2211"/>
                      <a:gd name="T80" fmla="*/ 11 w 1386"/>
                      <a:gd name="T81" fmla="*/ 104 h 2211"/>
                      <a:gd name="T82" fmla="*/ 15 w 1386"/>
                      <a:gd name="T83" fmla="*/ 133 h 2211"/>
                      <a:gd name="T84" fmla="*/ 24 w 1386"/>
                      <a:gd name="T85" fmla="*/ 163 h 2211"/>
                      <a:gd name="T86" fmla="*/ 18 w 1386"/>
                      <a:gd name="T87" fmla="*/ 187 h 2211"/>
                      <a:gd name="T88" fmla="*/ 11 w 1386"/>
                      <a:gd name="T89" fmla="*/ 224 h 2211"/>
                      <a:gd name="T90" fmla="*/ 0 w 1386"/>
                      <a:gd name="T91" fmla="*/ 249 h 221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1386" h="2211">
                        <a:moveTo>
                          <a:pt x="0" y="1313"/>
                        </a:moveTo>
                        <a:lnTo>
                          <a:pt x="153" y="1703"/>
                        </a:lnTo>
                        <a:lnTo>
                          <a:pt x="337" y="2030"/>
                        </a:lnTo>
                        <a:lnTo>
                          <a:pt x="373" y="2169"/>
                        </a:lnTo>
                        <a:lnTo>
                          <a:pt x="483" y="2211"/>
                        </a:lnTo>
                        <a:lnTo>
                          <a:pt x="576" y="1976"/>
                        </a:lnTo>
                        <a:lnTo>
                          <a:pt x="577" y="1853"/>
                        </a:lnTo>
                        <a:lnTo>
                          <a:pt x="657" y="1757"/>
                        </a:lnTo>
                        <a:lnTo>
                          <a:pt x="753" y="1677"/>
                        </a:lnTo>
                        <a:lnTo>
                          <a:pt x="876" y="1526"/>
                        </a:lnTo>
                        <a:lnTo>
                          <a:pt x="906" y="1406"/>
                        </a:lnTo>
                        <a:lnTo>
                          <a:pt x="865" y="1373"/>
                        </a:lnTo>
                        <a:lnTo>
                          <a:pt x="937" y="1293"/>
                        </a:lnTo>
                        <a:lnTo>
                          <a:pt x="996" y="1406"/>
                        </a:lnTo>
                        <a:lnTo>
                          <a:pt x="1026" y="1376"/>
                        </a:lnTo>
                        <a:lnTo>
                          <a:pt x="1026" y="1226"/>
                        </a:lnTo>
                        <a:lnTo>
                          <a:pt x="1206" y="1136"/>
                        </a:lnTo>
                        <a:lnTo>
                          <a:pt x="1289" y="1056"/>
                        </a:lnTo>
                        <a:lnTo>
                          <a:pt x="1386" y="956"/>
                        </a:lnTo>
                        <a:lnTo>
                          <a:pt x="1386" y="836"/>
                        </a:lnTo>
                        <a:lnTo>
                          <a:pt x="1305" y="792"/>
                        </a:lnTo>
                        <a:lnTo>
                          <a:pt x="1296" y="716"/>
                        </a:lnTo>
                        <a:lnTo>
                          <a:pt x="1193" y="728"/>
                        </a:lnTo>
                        <a:lnTo>
                          <a:pt x="1116" y="686"/>
                        </a:lnTo>
                        <a:lnTo>
                          <a:pt x="1065" y="600"/>
                        </a:lnTo>
                        <a:lnTo>
                          <a:pt x="966" y="596"/>
                        </a:lnTo>
                        <a:lnTo>
                          <a:pt x="897" y="528"/>
                        </a:lnTo>
                        <a:lnTo>
                          <a:pt x="881" y="400"/>
                        </a:lnTo>
                        <a:lnTo>
                          <a:pt x="801" y="296"/>
                        </a:lnTo>
                        <a:lnTo>
                          <a:pt x="761" y="184"/>
                        </a:lnTo>
                        <a:lnTo>
                          <a:pt x="681" y="0"/>
                        </a:lnTo>
                        <a:lnTo>
                          <a:pt x="577" y="8"/>
                        </a:lnTo>
                        <a:lnTo>
                          <a:pt x="473" y="8"/>
                        </a:lnTo>
                        <a:lnTo>
                          <a:pt x="369" y="128"/>
                        </a:lnTo>
                        <a:lnTo>
                          <a:pt x="276" y="176"/>
                        </a:lnTo>
                        <a:lnTo>
                          <a:pt x="185" y="120"/>
                        </a:lnTo>
                        <a:lnTo>
                          <a:pt x="156" y="56"/>
                        </a:lnTo>
                        <a:lnTo>
                          <a:pt x="81" y="216"/>
                        </a:lnTo>
                        <a:lnTo>
                          <a:pt x="113" y="296"/>
                        </a:lnTo>
                        <a:lnTo>
                          <a:pt x="97" y="392"/>
                        </a:lnTo>
                        <a:lnTo>
                          <a:pt x="57" y="549"/>
                        </a:lnTo>
                        <a:lnTo>
                          <a:pt x="81" y="704"/>
                        </a:lnTo>
                        <a:lnTo>
                          <a:pt x="129" y="861"/>
                        </a:lnTo>
                        <a:lnTo>
                          <a:pt x="96" y="986"/>
                        </a:lnTo>
                        <a:lnTo>
                          <a:pt x="57" y="1184"/>
                        </a:lnTo>
                        <a:lnTo>
                          <a:pt x="0" y="131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78" name="Freeform 6">
                    <a:extLst>
                      <a:ext uri="{FF2B5EF4-FFF2-40B4-BE49-F238E27FC236}">
                        <a16:creationId xmlns:a16="http://schemas.microsoft.com/office/drawing/2014/main" id="{8AF79D18-1556-C4C5-4C9D-8082A8BC51D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398785" y="3381077"/>
                    <a:ext cx="697296" cy="418553"/>
                  </a:xfrm>
                  <a:custGeom>
                    <a:avLst/>
                    <a:gdLst>
                      <a:gd name="T0" fmla="*/ 6 w 4076"/>
                      <a:gd name="T1" fmla="*/ 0 h 2449"/>
                      <a:gd name="T2" fmla="*/ 221 w 4076"/>
                      <a:gd name="T3" fmla="*/ 36 h 2449"/>
                      <a:gd name="T4" fmla="*/ 511 w 4076"/>
                      <a:gd name="T5" fmla="*/ 70 h 2449"/>
                      <a:gd name="T6" fmla="*/ 772 w 4076"/>
                      <a:gd name="T7" fmla="*/ 88 h 2449"/>
                      <a:gd name="T8" fmla="*/ 755 w 4076"/>
                      <a:gd name="T9" fmla="*/ 457 h 2449"/>
                      <a:gd name="T10" fmla="*/ 385 w 4076"/>
                      <a:gd name="T11" fmla="*/ 429 h 2449"/>
                      <a:gd name="T12" fmla="*/ 277 w 4076"/>
                      <a:gd name="T13" fmla="*/ 417 h 2449"/>
                      <a:gd name="T14" fmla="*/ 267 w 4076"/>
                      <a:gd name="T15" fmla="*/ 452 h 2449"/>
                      <a:gd name="T16" fmla="*/ 239 w 4076"/>
                      <a:gd name="T17" fmla="*/ 441 h 2449"/>
                      <a:gd name="T18" fmla="*/ 239 w 4076"/>
                      <a:gd name="T19" fmla="*/ 459 h 2449"/>
                      <a:gd name="T20" fmla="*/ 217 w 4076"/>
                      <a:gd name="T21" fmla="*/ 464 h 2449"/>
                      <a:gd name="T22" fmla="*/ 199 w 4076"/>
                      <a:gd name="T23" fmla="*/ 453 h 2449"/>
                      <a:gd name="T24" fmla="*/ 154 w 4076"/>
                      <a:gd name="T25" fmla="*/ 453 h 2449"/>
                      <a:gd name="T26" fmla="*/ 136 w 4076"/>
                      <a:gd name="T27" fmla="*/ 444 h 2449"/>
                      <a:gd name="T28" fmla="*/ 120 w 4076"/>
                      <a:gd name="T29" fmla="*/ 426 h 2449"/>
                      <a:gd name="T30" fmla="*/ 110 w 4076"/>
                      <a:gd name="T31" fmla="*/ 409 h 2449"/>
                      <a:gd name="T32" fmla="*/ 108 w 4076"/>
                      <a:gd name="T33" fmla="*/ 380 h 2449"/>
                      <a:gd name="T34" fmla="*/ 92 w 4076"/>
                      <a:gd name="T35" fmla="*/ 327 h 2449"/>
                      <a:gd name="T36" fmla="*/ 60 w 4076"/>
                      <a:gd name="T37" fmla="*/ 329 h 2449"/>
                      <a:gd name="T38" fmla="*/ 60 w 4076"/>
                      <a:gd name="T39" fmla="*/ 287 h 2449"/>
                      <a:gd name="T40" fmla="*/ 80 w 4076"/>
                      <a:gd name="T41" fmla="*/ 231 h 2449"/>
                      <a:gd name="T42" fmla="*/ 57 w 4076"/>
                      <a:gd name="T43" fmla="*/ 219 h 2449"/>
                      <a:gd name="T44" fmla="*/ 46 w 4076"/>
                      <a:gd name="T45" fmla="*/ 197 h 2449"/>
                      <a:gd name="T46" fmla="*/ 18 w 4076"/>
                      <a:gd name="T47" fmla="*/ 167 h 2449"/>
                      <a:gd name="T48" fmla="*/ 0 w 4076"/>
                      <a:gd name="T49" fmla="*/ 140 h 2449"/>
                      <a:gd name="T50" fmla="*/ 0 w 4076"/>
                      <a:gd name="T51" fmla="*/ 87 h 2449"/>
                      <a:gd name="T52" fmla="*/ 1 w 4076"/>
                      <a:gd name="T53" fmla="*/ 49 h 2449"/>
                      <a:gd name="T54" fmla="*/ 6 w 4076"/>
                      <a:gd name="T55" fmla="*/ 0 h 244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4076" h="2449">
                        <a:moveTo>
                          <a:pt x="31" y="0"/>
                        </a:moveTo>
                        <a:lnTo>
                          <a:pt x="1165" y="192"/>
                        </a:lnTo>
                        <a:lnTo>
                          <a:pt x="2696" y="372"/>
                        </a:lnTo>
                        <a:lnTo>
                          <a:pt x="4076" y="462"/>
                        </a:lnTo>
                        <a:lnTo>
                          <a:pt x="3986" y="2412"/>
                        </a:lnTo>
                        <a:lnTo>
                          <a:pt x="2035" y="2262"/>
                        </a:lnTo>
                        <a:lnTo>
                          <a:pt x="1465" y="2202"/>
                        </a:lnTo>
                        <a:lnTo>
                          <a:pt x="1410" y="2388"/>
                        </a:lnTo>
                        <a:lnTo>
                          <a:pt x="1264" y="2329"/>
                        </a:lnTo>
                        <a:lnTo>
                          <a:pt x="1262" y="2421"/>
                        </a:lnTo>
                        <a:lnTo>
                          <a:pt x="1146" y="2449"/>
                        </a:lnTo>
                        <a:lnTo>
                          <a:pt x="1053" y="2390"/>
                        </a:lnTo>
                        <a:lnTo>
                          <a:pt x="811" y="2390"/>
                        </a:lnTo>
                        <a:lnTo>
                          <a:pt x="720" y="2341"/>
                        </a:lnTo>
                        <a:lnTo>
                          <a:pt x="632" y="2251"/>
                        </a:lnTo>
                        <a:lnTo>
                          <a:pt x="583" y="2159"/>
                        </a:lnTo>
                        <a:lnTo>
                          <a:pt x="572" y="2005"/>
                        </a:lnTo>
                        <a:lnTo>
                          <a:pt x="486" y="1727"/>
                        </a:lnTo>
                        <a:lnTo>
                          <a:pt x="319" y="1736"/>
                        </a:lnTo>
                        <a:lnTo>
                          <a:pt x="318" y="1515"/>
                        </a:lnTo>
                        <a:lnTo>
                          <a:pt x="421" y="1220"/>
                        </a:lnTo>
                        <a:lnTo>
                          <a:pt x="303" y="1154"/>
                        </a:lnTo>
                        <a:lnTo>
                          <a:pt x="241" y="1040"/>
                        </a:lnTo>
                        <a:lnTo>
                          <a:pt x="94" y="881"/>
                        </a:lnTo>
                        <a:lnTo>
                          <a:pt x="1" y="737"/>
                        </a:lnTo>
                        <a:lnTo>
                          <a:pt x="0" y="461"/>
                        </a:lnTo>
                        <a:lnTo>
                          <a:pt x="6" y="257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79" name="Freeform 7">
                    <a:extLst>
                      <a:ext uri="{FF2B5EF4-FFF2-40B4-BE49-F238E27FC236}">
                        <a16:creationId xmlns:a16="http://schemas.microsoft.com/office/drawing/2014/main" id="{8A304CF2-0E24-CE31-B1DE-9B55E506BD1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090320" y="3462100"/>
                    <a:ext cx="448003" cy="266106"/>
                  </a:xfrm>
                  <a:custGeom>
                    <a:avLst/>
                    <a:gdLst>
                      <a:gd name="T0" fmla="*/ 14 w 2622"/>
                      <a:gd name="T1" fmla="*/ 7 h 1560"/>
                      <a:gd name="T2" fmla="*/ 0 w 2622"/>
                      <a:gd name="T3" fmla="*/ 295 h 1560"/>
                      <a:gd name="T4" fmla="*/ 496 w 2622"/>
                      <a:gd name="T5" fmla="*/ 284 h 1560"/>
                      <a:gd name="T6" fmla="*/ 486 w 2622"/>
                      <a:gd name="T7" fmla="*/ 217 h 1560"/>
                      <a:gd name="T8" fmla="*/ 477 w 2622"/>
                      <a:gd name="T9" fmla="*/ 130 h 1560"/>
                      <a:gd name="T10" fmla="*/ 454 w 2622"/>
                      <a:gd name="T11" fmla="*/ 99 h 1560"/>
                      <a:gd name="T12" fmla="*/ 447 w 2622"/>
                      <a:gd name="T13" fmla="*/ 58 h 1560"/>
                      <a:gd name="T14" fmla="*/ 443 w 2622"/>
                      <a:gd name="T15" fmla="*/ 0 h 1560"/>
                      <a:gd name="T16" fmla="*/ 355 w 2622"/>
                      <a:gd name="T17" fmla="*/ 3 h 1560"/>
                      <a:gd name="T18" fmla="*/ 310 w 2622"/>
                      <a:gd name="T19" fmla="*/ 12 h 1560"/>
                      <a:gd name="T20" fmla="*/ 236 w 2622"/>
                      <a:gd name="T21" fmla="*/ 9 h 1560"/>
                      <a:gd name="T22" fmla="*/ 140 w 2622"/>
                      <a:gd name="T23" fmla="*/ 10 h 1560"/>
                      <a:gd name="T24" fmla="*/ 14 w 2622"/>
                      <a:gd name="T25" fmla="*/ 7 h 156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2622" h="1560">
                        <a:moveTo>
                          <a:pt x="72" y="35"/>
                        </a:moveTo>
                        <a:lnTo>
                          <a:pt x="0" y="1560"/>
                        </a:lnTo>
                        <a:lnTo>
                          <a:pt x="2622" y="1503"/>
                        </a:lnTo>
                        <a:lnTo>
                          <a:pt x="2568" y="1149"/>
                        </a:lnTo>
                        <a:lnTo>
                          <a:pt x="2520" y="690"/>
                        </a:lnTo>
                        <a:lnTo>
                          <a:pt x="2400" y="525"/>
                        </a:lnTo>
                        <a:lnTo>
                          <a:pt x="2364" y="309"/>
                        </a:lnTo>
                        <a:lnTo>
                          <a:pt x="2340" y="0"/>
                        </a:lnTo>
                        <a:lnTo>
                          <a:pt x="1878" y="15"/>
                        </a:lnTo>
                        <a:lnTo>
                          <a:pt x="1638" y="63"/>
                        </a:lnTo>
                        <a:lnTo>
                          <a:pt x="1248" y="45"/>
                        </a:lnTo>
                        <a:lnTo>
                          <a:pt x="738" y="51"/>
                        </a:lnTo>
                        <a:lnTo>
                          <a:pt x="72" y="35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0" name="Freeform 8">
                    <a:extLst>
                      <a:ext uri="{FF2B5EF4-FFF2-40B4-BE49-F238E27FC236}">
                        <a16:creationId xmlns:a16="http://schemas.microsoft.com/office/drawing/2014/main" id="{FEBB7FA5-A69A-3148-3E5D-ECDC618C229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370444" y="3988901"/>
                    <a:ext cx="385680" cy="480796"/>
                  </a:xfrm>
                  <a:custGeom>
                    <a:avLst/>
                    <a:gdLst>
                      <a:gd name="T0" fmla="*/ 71 w 2254"/>
                      <a:gd name="T1" fmla="*/ 0 h 2808"/>
                      <a:gd name="T2" fmla="*/ 181 w 2254"/>
                      <a:gd name="T3" fmla="*/ 16 h 2808"/>
                      <a:gd name="T4" fmla="*/ 279 w 2254"/>
                      <a:gd name="T5" fmla="*/ 42 h 2808"/>
                      <a:gd name="T6" fmla="*/ 273 w 2254"/>
                      <a:gd name="T7" fmla="*/ 81 h 2808"/>
                      <a:gd name="T8" fmla="*/ 270 w 2254"/>
                      <a:gd name="T9" fmla="*/ 133 h 2808"/>
                      <a:gd name="T10" fmla="*/ 365 w 2254"/>
                      <a:gd name="T11" fmla="*/ 139 h 2808"/>
                      <a:gd name="T12" fmla="*/ 427 w 2254"/>
                      <a:gd name="T13" fmla="*/ 146 h 2808"/>
                      <a:gd name="T14" fmla="*/ 405 w 2254"/>
                      <a:gd name="T15" fmla="*/ 284 h 2808"/>
                      <a:gd name="T16" fmla="*/ 383 w 2254"/>
                      <a:gd name="T17" fmla="*/ 533 h 2808"/>
                      <a:gd name="T18" fmla="*/ 0 w 2254"/>
                      <a:gd name="T19" fmla="*/ 476 h 2808"/>
                      <a:gd name="T20" fmla="*/ 11 w 2254"/>
                      <a:gd name="T21" fmla="*/ 386 h 2808"/>
                      <a:gd name="T22" fmla="*/ 36 w 2254"/>
                      <a:gd name="T23" fmla="*/ 231 h 2808"/>
                      <a:gd name="T24" fmla="*/ 44 w 2254"/>
                      <a:gd name="T25" fmla="*/ 159 h 2808"/>
                      <a:gd name="T26" fmla="*/ 50 w 2254"/>
                      <a:gd name="T27" fmla="*/ 95 h 2808"/>
                      <a:gd name="T28" fmla="*/ 65 w 2254"/>
                      <a:gd name="T29" fmla="*/ 22 h 2808"/>
                      <a:gd name="T30" fmla="*/ 71 w 2254"/>
                      <a:gd name="T31" fmla="*/ 0 h 280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254" h="2808">
                        <a:moveTo>
                          <a:pt x="377" y="0"/>
                        </a:moveTo>
                        <a:lnTo>
                          <a:pt x="956" y="85"/>
                        </a:lnTo>
                        <a:lnTo>
                          <a:pt x="1472" y="220"/>
                        </a:lnTo>
                        <a:lnTo>
                          <a:pt x="1441" y="428"/>
                        </a:lnTo>
                        <a:lnTo>
                          <a:pt x="1423" y="702"/>
                        </a:lnTo>
                        <a:lnTo>
                          <a:pt x="1926" y="730"/>
                        </a:lnTo>
                        <a:lnTo>
                          <a:pt x="2254" y="767"/>
                        </a:lnTo>
                        <a:lnTo>
                          <a:pt x="2136" y="1498"/>
                        </a:lnTo>
                        <a:lnTo>
                          <a:pt x="2024" y="2808"/>
                        </a:lnTo>
                        <a:lnTo>
                          <a:pt x="0" y="2509"/>
                        </a:lnTo>
                        <a:lnTo>
                          <a:pt x="56" y="2032"/>
                        </a:lnTo>
                        <a:lnTo>
                          <a:pt x="189" y="1219"/>
                        </a:lnTo>
                        <a:lnTo>
                          <a:pt x="234" y="838"/>
                        </a:lnTo>
                        <a:lnTo>
                          <a:pt x="266" y="501"/>
                        </a:lnTo>
                        <a:lnTo>
                          <a:pt x="345" y="118"/>
                        </a:lnTo>
                        <a:lnTo>
                          <a:pt x="377" y="0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1" name="Freeform 9">
                    <a:extLst>
                      <a:ext uri="{FF2B5EF4-FFF2-40B4-BE49-F238E27FC236}">
                        <a16:creationId xmlns:a16="http://schemas.microsoft.com/office/drawing/2014/main" id="{E9A407FB-8493-7FE6-B1B7-9163157358A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614316" y="3765191"/>
                    <a:ext cx="471488" cy="382471"/>
                  </a:xfrm>
                  <a:custGeom>
                    <a:avLst/>
                    <a:gdLst>
                      <a:gd name="T0" fmla="*/ 0 w 2757"/>
                      <a:gd name="T1" fmla="*/ 382 h 2235"/>
                      <a:gd name="T2" fmla="*/ 96 w 2757"/>
                      <a:gd name="T3" fmla="*/ 388 h 2235"/>
                      <a:gd name="T4" fmla="*/ 157 w 2757"/>
                      <a:gd name="T5" fmla="*/ 394 h 2235"/>
                      <a:gd name="T6" fmla="*/ 510 w 2757"/>
                      <a:gd name="T7" fmla="*/ 424 h 2235"/>
                      <a:gd name="T8" fmla="*/ 522 w 2757"/>
                      <a:gd name="T9" fmla="*/ 39 h 2235"/>
                      <a:gd name="T10" fmla="*/ 156 w 2757"/>
                      <a:gd name="T11" fmla="*/ 11 h 2235"/>
                      <a:gd name="T12" fmla="*/ 45 w 2757"/>
                      <a:gd name="T13" fmla="*/ 0 h 2235"/>
                      <a:gd name="T14" fmla="*/ 35 w 2757"/>
                      <a:gd name="T15" fmla="*/ 35 h 2235"/>
                      <a:gd name="T16" fmla="*/ 8 w 2757"/>
                      <a:gd name="T17" fmla="*/ 291 h 2235"/>
                      <a:gd name="T18" fmla="*/ 3 w 2757"/>
                      <a:gd name="T19" fmla="*/ 334 h 2235"/>
                      <a:gd name="T20" fmla="*/ 0 w 2757"/>
                      <a:gd name="T21" fmla="*/ 382 h 223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757" h="2235">
                        <a:moveTo>
                          <a:pt x="0" y="2014"/>
                        </a:moveTo>
                        <a:lnTo>
                          <a:pt x="508" y="2044"/>
                        </a:lnTo>
                        <a:lnTo>
                          <a:pt x="828" y="2078"/>
                        </a:lnTo>
                        <a:lnTo>
                          <a:pt x="2696" y="2235"/>
                        </a:lnTo>
                        <a:lnTo>
                          <a:pt x="2757" y="208"/>
                        </a:lnTo>
                        <a:lnTo>
                          <a:pt x="824" y="60"/>
                        </a:lnTo>
                        <a:lnTo>
                          <a:pt x="238" y="0"/>
                        </a:lnTo>
                        <a:lnTo>
                          <a:pt x="185" y="184"/>
                        </a:lnTo>
                        <a:lnTo>
                          <a:pt x="44" y="1536"/>
                        </a:lnTo>
                        <a:lnTo>
                          <a:pt x="16" y="1760"/>
                        </a:lnTo>
                        <a:lnTo>
                          <a:pt x="0" y="201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2" name="Freeform 10">
                    <a:extLst>
                      <a:ext uri="{FF2B5EF4-FFF2-40B4-BE49-F238E27FC236}">
                        <a16:creationId xmlns:a16="http://schemas.microsoft.com/office/drawing/2014/main" id="{97880128-47CC-EAD7-0AAA-46BB2759A58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264665" y="4416828"/>
                    <a:ext cx="451616" cy="545743"/>
                  </a:xfrm>
                  <a:custGeom>
                    <a:avLst/>
                    <a:gdLst>
                      <a:gd name="T0" fmla="*/ 116 w 2635"/>
                      <a:gd name="T1" fmla="*/ 0 h 3189"/>
                      <a:gd name="T2" fmla="*/ 500 w 2635"/>
                      <a:gd name="T3" fmla="*/ 57 h 3189"/>
                      <a:gd name="T4" fmla="*/ 458 w 2635"/>
                      <a:gd name="T5" fmla="*/ 605 h 3189"/>
                      <a:gd name="T6" fmla="*/ 396 w 2635"/>
                      <a:gd name="T7" fmla="*/ 596 h 3189"/>
                      <a:gd name="T8" fmla="*/ 334 w 2635"/>
                      <a:gd name="T9" fmla="*/ 593 h 3189"/>
                      <a:gd name="T10" fmla="*/ 289 w 2635"/>
                      <a:gd name="T11" fmla="*/ 585 h 3189"/>
                      <a:gd name="T12" fmla="*/ 105 w 2635"/>
                      <a:gd name="T13" fmla="*/ 477 h 3189"/>
                      <a:gd name="T14" fmla="*/ 20 w 2635"/>
                      <a:gd name="T15" fmla="*/ 434 h 3189"/>
                      <a:gd name="T16" fmla="*/ 3 w 2635"/>
                      <a:gd name="T17" fmla="*/ 411 h 3189"/>
                      <a:gd name="T18" fmla="*/ 0 w 2635"/>
                      <a:gd name="T19" fmla="*/ 405 h 3189"/>
                      <a:gd name="T20" fmla="*/ 18 w 2635"/>
                      <a:gd name="T21" fmla="*/ 396 h 3189"/>
                      <a:gd name="T22" fmla="*/ 18 w 2635"/>
                      <a:gd name="T23" fmla="*/ 373 h 3189"/>
                      <a:gd name="T24" fmla="*/ 10 w 2635"/>
                      <a:gd name="T25" fmla="*/ 350 h 3189"/>
                      <a:gd name="T26" fmla="*/ 18 w 2635"/>
                      <a:gd name="T27" fmla="*/ 329 h 3189"/>
                      <a:gd name="T28" fmla="*/ 35 w 2635"/>
                      <a:gd name="T29" fmla="*/ 316 h 3189"/>
                      <a:gd name="T30" fmla="*/ 30 w 2635"/>
                      <a:gd name="T31" fmla="*/ 299 h 3189"/>
                      <a:gd name="T32" fmla="*/ 39 w 2635"/>
                      <a:gd name="T33" fmla="*/ 286 h 3189"/>
                      <a:gd name="T34" fmla="*/ 52 w 2635"/>
                      <a:gd name="T35" fmla="*/ 265 h 3189"/>
                      <a:gd name="T36" fmla="*/ 64 w 2635"/>
                      <a:gd name="T37" fmla="*/ 265 h 3189"/>
                      <a:gd name="T38" fmla="*/ 68 w 2635"/>
                      <a:gd name="T39" fmla="*/ 250 h 3189"/>
                      <a:gd name="T40" fmla="*/ 47 w 2635"/>
                      <a:gd name="T41" fmla="*/ 213 h 3189"/>
                      <a:gd name="T42" fmla="*/ 41 w 2635"/>
                      <a:gd name="T43" fmla="*/ 180 h 3189"/>
                      <a:gd name="T44" fmla="*/ 34 w 2635"/>
                      <a:gd name="T45" fmla="*/ 170 h 3189"/>
                      <a:gd name="T46" fmla="*/ 47 w 2635"/>
                      <a:gd name="T47" fmla="*/ 153 h 3189"/>
                      <a:gd name="T48" fmla="*/ 49 w 2635"/>
                      <a:gd name="T49" fmla="*/ 130 h 3189"/>
                      <a:gd name="T50" fmla="*/ 42 w 2635"/>
                      <a:gd name="T51" fmla="*/ 98 h 3189"/>
                      <a:gd name="T52" fmla="*/ 43 w 2635"/>
                      <a:gd name="T53" fmla="*/ 82 h 3189"/>
                      <a:gd name="T54" fmla="*/ 58 w 2635"/>
                      <a:gd name="T55" fmla="*/ 73 h 3189"/>
                      <a:gd name="T56" fmla="*/ 78 w 2635"/>
                      <a:gd name="T57" fmla="*/ 79 h 3189"/>
                      <a:gd name="T58" fmla="*/ 105 w 2635"/>
                      <a:gd name="T59" fmla="*/ 87 h 3189"/>
                      <a:gd name="T60" fmla="*/ 100 w 2635"/>
                      <a:gd name="T61" fmla="*/ 61 h 3189"/>
                      <a:gd name="T62" fmla="*/ 110 w 2635"/>
                      <a:gd name="T63" fmla="*/ 48 h 3189"/>
                      <a:gd name="T64" fmla="*/ 110 w 2635"/>
                      <a:gd name="T65" fmla="*/ 23 h 3189"/>
                      <a:gd name="T66" fmla="*/ 114 w 2635"/>
                      <a:gd name="T67" fmla="*/ 6 h 3189"/>
                      <a:gd name="T68" fmla="*/ 116 w 2635"/>
                      <a:gd name="T69" fmla="*/ 0 h 3189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2635" h="3189">
                        <a:moveTo>
                          <a:pt x="609" y="0"/>
                        </a:moveTo>
                        <a:lnTo>
                          <a:pt x="2635" y="300"/>
                        </a:lnTo>
                        <a:lnTo>
                          <a:pt x="2416" y="3189"/>
                        </a:lnTo>
                        <a:lnTo>
                          <a:pt x="2089" y="3144"/>
                        </a:lnTo>
                        <a:lnTo>
                          <a:pt x="1759" y="3126"/>
                        </a:lnTo>
                        <a:lnTo>
                          <a:pt x="1525" y="3084"/>
                        </a:lnTo>
                        <a:lnTo>
                          <a:pt x="553" y="2514"/>
                        </a:lnTo>
                        <a:lnTo>
                          <a:pt x="106" y="2289"/>
                        </a:lnTo>
                        <a:lnTo>
                          <a:pt x="16" y="2169"/>
                        </a:lnTo>
                        <a:lnTo>
                          <a:pt x="0" y="2135"/>
                        </a:lnTo>
                        <a:lnTo>
                          <a:pt x="96" y="2088"/>
                        </a:lnTo>
                        <a:lnTo>
                          <a:pt x="94" y="1964"/>
                        </a:lnTo>
                        <a:lnTo>
                          <a:pt x="54" y="1844"/>
                        </a:lnTo>
                        <a:lnTo>
                          <a:pt x="96" y="1736"/>
                        </a:lnTo>
                        <a:lnTo>
                          <a:pt x="187" y="1665"/>
                        </a:lnTo>
                        <a:lnTo>
                          <a:pt x="157" y="1575"/>
                        </a:lnTo>
                        <a:lnTo>
                          <a:pt x="205" y="1509"/>
                        </a:lnTo>
                        <a:lnTo>
                          <a:pt x="276" y="1397"/>
                        </a:lnTo>
                        <a:lnTo>
                          <a:pt x="337" y="1395"/>
                        </a:lnTo>
                        <a:lnTo>
                          <a:pt x="360" y="1319"/>
                        </a:lnTo>
                        <a:lnTo>
                          <a:pt x="249" y="1124"/>
                        </a:lnTo>
                        <a:lnTo>
                          <a:pt x="217" y="948"/>
                        </a:lnTo>
                        <a:lnTo>
                          <a:pt x="178" y="897"/>
                        </a:lnTo>
                        <a:lnTo>
                          <a:pt x="249" y="809"/>
                        </a:lnTo>
                        <a:lnTo>
                          <a:pt x="258" y="687"/>
                        </a:lnTo>
                        <a:lnTo>
                          <a:pt x="223" y="515"/>
                        </a:lnTo>
                        <a:lnTo>
                          <a:pt x="228" y="431"/>
                        </a:lnTo>
                        <a:lnTo>
                          <a:pt x="307" y="384"/>
                        </a:lnTo>
                        <a:lnTo>
                          <a:pt x="411" y="414"/>
                        </a:lnTo>
                        <a:lnTo>
                          <a:pt x="553" y="461"/>
                        </a:lnTo>
                        <a:lnTo>
                          <a:pt x="528" y="320"/>
                        </a:lnTo>
                        <a:lnTo>
                          <a:pt x="582" y="252"/>
                        </a:lnTo>
                        <a:lnTo>
                          <a:pt x="582" y="122"/>
                        </a:lnTo>
                        <a:lnTo>
                          <a:pt x="603" y="32"/>
                        </a:lnTo>
                        <a:lnTo>
                          <a:pt x="609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3" name="Freeform 11">
                    <a:extLst>
                      <a:ext uri="{FF2B5EF4-FFF2-40B4-BE49-F238E27FC236}">
                        <a16:creationId xmlns:a16="http://schemas.microsoft.com/office/drawing/2014/main" id="{75AC0904-6467-A203-AAC3-CA7A1E76798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717285" y="4120421"/>
                    <a:ext cx="493165" cy="373451"/>
                  </a:xfrm>
                  <a:custGeom>
                    <a:avLst/>
                    <a:gdLst>
                      <a:gd name="T0" fmla="*/ 43 w 2886"/>
                      <a:gd name="T1" fmla="*/ 0 h 2181"/>
                      <a:gd name="T2" fmla="*/ 21 w 2886"/>
                      <a:gd name="T3" fmla="*/ 141 h 2181"/>
                      <a:gd name="T4" fmla="*/ 0 w 2886"/>
                      <a:gd name="T5" fmla="*/ 388 h 2181"/>
                      <a:gd name="T6" fmla="*/ 215 w 2886"/>
                      <a:gd name="T7" fmla="*/ 404 h 2181"/>
                      <a:gd name="T8" fmla="*/ 386 w 2886"/>
                      <a:gd name="T9" fmla="*/ 412 h 2181"/>
                      <a:gd name="T10" fmla="*/ 536 w 2886"/>
                      <a:gd name="T11" fmla="*/ 414 h 2181"/>
                      <a:gd name="T12" fmla="*/ 535 w 2886"/>
                      <a:gd name="T13" fmla="*/ 196 h 2181"/>
                      <a:gd name="T14" fmla="*/ 546 w 2886"/>
                      <a:gd name="T15" fmla="*/ 112 h 2181"/>
                      <a:gd name="T16" fmla="*/ 543 w 2886"/>
                      <a:gd name="T17" fmla="*/ 80 h 2181"/>
                      <a:gd name="T18" fmla="*/ 540 w 2886"/>
                      <a:gd name="T19" fmla="*/ 51 h 2181"/>
                      <a:gd name="T20" fmla="*/ 543 w 2886"/>
                      <a:gd name="T21" fmla="*/ 28 h 2181"/>
                      <a:gd name="T22" fmla="*/ 519 w 2886"/>
                      <a:gd name="T23" fmla="*/ 32 h 2181"/>
                      <a:gd name="T24" fmla="*/ 396 w 2886"/>
                      <a:gd name="T25" fmla="*/ 30 h 2181"/>
                      <a:gd name="T26" fmla="*/ 72 w 2886"/>
                      <a:gd name="T27" fmla="*/ 2 h 2181"/>
                      <a:gd name="T28" fmla="*/ 43 w 2886"/>
                      <a:gd name="T29" fmla="*/ 0 h 218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886" h="2181">
                        <a:moveTo>
                          <a:pt x="227" y="0"/>
                        </a:moveTo>
                        <a:lnTo>
                          <a:pt x="110" y="741"/>
                        </a:lnTo>
                        <a:lnTo>
                          <a:pt x="0" y="2044"/>
                        </a:lnTo>
                        <a:lnTo>
                          <a:pt x="1134" y="2128"/>
                        </a:lnTo>
                        <a:lnTo>
                          <a:pt x="2040" y="2170"/>
                        </a:lnTo>
                        <a:lnTo>
                          <a:pt x="2835" y="2181"/>
                        </a:lnTo>
                        <a:lnTo>
                          <a:pt x="2826" y="1035"/>
                        </a:lnTo>
                        <a:lnTo>
                          <a:pt x="2886" y="591"/>
                        </a:lnTo>
                        <a:lnTo>
                          <a:pt x="2868" y="423"/>
                        </a:lnTo>
                        <a:lnTo>
                          <a:pt x="2856" y="267"/>
                        </a:lnTo>
                        <a:lnTo>
                          <a:pt x="2868" y="147"/>
                        </a:lnTo>
                        <a:lnTo>
                          <a:pt x="2745" y="169"/>
                        </a:lnTo>
                        <a:lnTo>
                          <a:pt x="2093" y="157"/>
                        </a:lnTo>
                        <a:lnTo>
                          <a:pt x="380" y="12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4" name="Freeform 12">
                    <a:extLst>
                      <a:ext uri="{FF2B5EF4-FFF2-40B4-BE49-F238E27FC236}">
                        <a16:creationId xmlns:a16="http://schemas.microsoft.com/office/drawing/2014/main" id="{89EA5C5A-64F7-CBDB-3917-2F90541D298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081288" y="3719186"/>
                    <a:ext cx="483229" cy="285050"/>
                  </a:xfrm>
                  <a:custGeom>
                    <a:avLst/>
                    <a:gdLst>
                      <a:gd name="T0" fmla="*/ 0 w 2822"/>
                      <a:gd name="T1" fmla="*/ 276 h 1670"/>
                      <a:gd name="T2" fmla="*/ 108 w 2822"/>
                      <a:gd name="T3" fmla="*/ 285 h 1670"/>
                      <a:gd name="T4" fmla="*/ 217 w 2822"/>
                      <a:gd name="T5" fmla="*/ 286 h 1670"/>
                      <a:gd name="T6" fmla="*/ 295 w 2822"/>
                      <a:gd name="T7" fmla="*/ 285 h 1670"/>
                      <a:gd name="T8" fmla="*/ 349 w 2822"/>
                      <a:gd name="T9" fmla="*/ 283 h 1670"/>
                      <a:gd name="T10" fmla="*/ 376 w 2822"/>
                      <a:gd name="T11" fmla="*/ 281 h 1670"/>
                      <a:gd name="T12" fmla="*/ 422 w 2822"/>
                      <a:gd name="T13" fmla="*/ 298 h 1670"/>
                      <a:gd name="T14" fmla="*/ 439 w 2822"/>
                      <a:gd name="T15" fmla="*/ 286 h 1670"/>
                      <a:gd name="T16" fmla="*/ 473 w 2822"/>
                      <a:gd name="T17" fmla="*/ 286 h 1670"/>
                      <a:gd name="T18" fmla="*/ 485 w 2822"/>
                      <a:gd name="T19" fmla="*/ 303 h 1670"/>
                      <a:gd name="T20" fmla="*/ 535 w 2822"/>
                      <a:gd name="T21" fmla="*/ 316 h 1670"/>
                      <a:gd name="T22" fmla="*/ 535 w 2822"/>
                      <a:gd name="T23" fmla="*/ 259 h 1670"/>
                      <a:gd name="T24" fmla="*/ 528 w 2822"/>
                      <a:gd name="T25" fmla="*/ 233 h 1670"/>
                      <a:gd name="T26" fmla="*/ 533 w 2822"/>
                      <a:gd name="T27" fmla="*/ 181 h 1670"/>
                      <a:gd name="T28" fmla="*/ 526 w 2822"/>
                      <a:gd name="T29" fmla="*/ 72 h 1670"/>
                      <a:gd name="T30" fmla="*/ 502 w 2822"/>
                      <a:gd name="T31" fmla="*/ 43 h 1670"/>
                      <a:gd name="T32" fmla="*/ 509 w 2822"/>
                      <a:gd name="T33" fmla="*/ 22 h 1670"/>
                      <a:gd name="T34" fmla="*/ 507 w 2822"/>
                      <a:gd name="T35" fmla="*/ 0 h 1670"/>
                      <a:gd name="T36" fmla="*/ 388 w 2822"/>
                      <a:gd name="T37" fmla="*/ 3 h 1670"/>
                      <a:gd name="T38" fmla="*/ 10 w 2822"/>
                      <a:gd name="T39" fmla="*/ 10 h 1670"/>
                      <a:gd name="T40" fmla="*/ 5 w 2822"/>
                      <a:gd name="T41" fmla="*/ 90 h 1670"/>
                      <a:gd name="T42" fmla="*/ 0 w 2822"/>
                      <a:gd name="T43" fmla="*/ 276 h 167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822" h="1670">
                        <a:moveTo>
                          <a:pt x="0" y="1456"/>
                        </a:moveTo>
                        <a:lnTo>
                          <a:pt x="570" y="1505"/>
                        </a:lnTo>
                        <a:lnTo>
                          <a:pt x="1143" y="1513"/>
                        </a:lnTo>
                        <a:lnTo>
                          <a:pt x="1558" y="1505"/>
                        </a:lnTo>
                        <a:lnTo>
                          <a:pt x="1842" y="1496"/>
                        </a:lnTo>
                        <a:lnTo>
                          <a:pt x="1985" y="1483"/>
                        </a:lnTo>
                        <a:lnTo>
                          <a:pt x="2225" y="1573"/>
                        </a:lnTo>
                        <a:lnTo>
                          <a:pt x="2315" y="1513"/>
                        </a:lnTo>
                        <a:lnTo>
                          <a:pt x="2496" y="1513"/>
                        </a:lnTo>
                        <a:lnTo>
                          <a:pt x="2556" y="1603"/>
                        </a:lnTo>
                        <a:lnTo>
                          <a:pt x="2822" y="1670"/>
                        </a:lnTo>
                        <a:lnTo>
                          <a:pt x="2822" y="1369"/>
                        </a:lnTo>
                        <a:lnTo>
                          <a:pt x="2785" y="1232"/>
                        </a:lnTo>
                        <a:lnTo>
                          <a:pt x="2813" y="957"/>
                        </a:lnTo>
                        <a:lnTo>
                          <a:pt x="2776" y="382"/>
                        </a:lnTo>
                        <a:lnTo>
                          <a:pt x="2646" y="226"/>
                        </a:lnTo>
                        <a:lnTo>
                          <a:pt x="2685" y="118"/>
                        </a:lnTo>
                        <a:lnTo>
                          <a:pt x="2674" y="0"/>
                        </a:lnTo>
                        <a:lnTo>
                          <a:pt x="2045" y="16"/>
                        </a:lnTo>
                        <a:lnTo>
                          <a:pt x="54" y="54"/>
                        </a:lnTo>
                        <a:lnTo>
                          <a:pt x="28" y="476"/>
                        </a:lnTo>
                        <a:lnTo>
                          <a:pt x="0" y="1456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5" name="Freeform 13">
                    <a:extLst>
                      <a:ext uri="{FF2B5EF4-FFF2-40B4-BE49-F238E27FC236}">
                        <a16:creationId xmlns:a16="http://schemas.microsoft.com/office/drawing/2014/main" id="{83C44EE5-0653-25FE-8BD5-DEAD9F288DF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075868" y="3969055"/>
                    <a:ext cx="568133" cy="253478"/>
                  </a:xfrm>
                  <a:custGeom>
                    <a:avLst/>
                    <a:gdLst>
                      <a:gd name="T0" fmla="*/ 7 w 3321"/>
                      <a:gd name="T1" fmla="*/ 0 h 1486"/>
                      <a:gd name="T2" fmla="*/ 0 w 3321"/>
                      <a:gd name="T3" fmla="*/ 197 h 1486"/>
                      <a:gd name="T4" fmla="*/ 123 w 3321"/>
                      <a:gd name="T5" fmla="*/ 200 h 1486"/>
                      <a:gd name="T6" fmla="*/ 146 w 3321"/>
                      <a:gd name="T7" fmla="*/ 196 h 1486"/>
                      <a:gd name="T8" fmla="*/ 144 w 3321"/>
                      <a:gd name="T9" fmla="*/ 218 h 1486"/>
                      <a:gd name="T10" fmla="*/ 147 w 3321"/>
                      <a:gd name="T11" fmla="*/ 252 h 1486"/>
                      <a:gd name="T12" fmla="*/ 150 w 3321"/>
                      <a:gd name="T13" fmla="*/ 281 h 1486"/>
                      <a:gd name="T14" fmla="*/ 413 w 3321"/>
                      <a:gd name="T15" fmla="*/ 281 h 1486"/>
                      <a:gd name="T16" fmla="*/ 529 w 3321"/>
                      <a:gd name="T17" fmla="*/ 275 h 1486"/>
                      <a:gd name="T18" fmla="*/ 557 w 3321"/>
                      <a:gd name="T19" fmla="*/ 272 h 1486"/>
                      <a:gd name="T20" fmla="*/ 588 w 3321"/>
                      <a:gd name="T21" fmla="*/ 271 h 1486"/>
                      <a:gd name="T22" fmla="*/ 629 w 3321"/>
                      <a:gd name="T23" fmla="*/ 269 h 1486"/>
                      <a:gd name="T24" fmla="*/ 607 w 3321"/>
                      <a:gd name="T25" fmla="*/ 225 h 1486"/>
                      <a:gd name="T26" fmla="*/ 607 w 3321"/>
                      <a:gd name="T27" fmla="*/ 179 h 1486"/>
                      <a:gd name="T28" fmla="*/ 556 w 3321"/>
                      <a:gd name="T29" fmla="*/ 78 h 1486"/>
                      <a:gd name="T30" fmla="*/ 540 w 3321"/>
                      <a:gd name="T31" fmla="*/ 40 h 1486"/>
                      <a:gd name="T32" fmla="*/ 490 w 3321"/>
                      <a:gd name="T33" fmla="*/ 28 h 1486"/>
                      <a:gd name="T34" fmla="*/ 480 w 3321"/>
                      <a:gd name="T35" fmla="*/ 11 h 1486"/>
                      <a:gd name="T36" fmla="*/ 445 w 3321"/>
                      <a:gd name="T37" fmla="*/ 11 h 1486"/>
                      <a:gd name="T38" fmla="*/ 428 w 3321"/>
                      <a:gd name="T39" fmla="*/ 22 h 1486"/>
                      <a:gd name="T40" fmla="*/ 382 w 3321"/>
                      <a:gd name="T41" fmla="*/ 5 h 1486"/>
                      <a:gd name="T42" fmla="*/ 353 w 3321"/>
                      <a:gd name="T43" fmla="*/ 8 h 1486"/>
                      <a:gd name="T44" fmla="*/ 301 w 3321"/>
                      <a:gd name="T45" fmla="*/ 9 h 1486"/>
                      <a:gd name="T46" fmla="*/ 220 w 3321"/>
                      <a:gd name="T47" fmla="*/ 11 h 1486"/>
                      <a:gd name="T48" fmla="*/ 115 w 3321"/>
                      <a:gd name="T49" fmla="*/ 9 h 1486"/>
                      <a:gd name="T50" fmla="*/ 7 w 3321"/>
                      <a:gd name="T51" fmla="*/ 0 h 148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3321" h="1486">
                        <a:moveTo>
                          <a:pt x="35" y="0"/>
                        </a:moveTo>
                        <a:lnTo>
                          <a:pt x="0" y="1044"/>
                        </a:lnTo>
                        <a:lnTo>
                          <a:pt x="651" y="1058"/>
                        </a:lnTo>
                        <a:lnTo>
                          <a:pt x="769" y="1034"/>
                        </a:lnTo>
                        <a:lnTo>
                          <a:pt x="761" y="1152"/>
                        </a:lnTo>
                        <a:lnTo>
                          <a:pt x="775" y="1332"/>
                        </a:lnTo>
                        <a:lnTo>
                          <a:pt x="793" y="1486"/>
                        </a:lnTo>
                        <a:lnTo>
                          <a:pt x="2181" y="1486"/>
                        </a:lnTo>
                        <a:lnTo>
                          <a:pt x="2791" y="1454"/>
                        </a:lnTo>
                        <a:lnTo>
                          <a:pt x="2939" y="1436"/>
                        </a:lnTo>
                        <a:lnTo>
                          <a:pt x="3107" y="1432"/>
                        </a:lnTo>
                        <a:lnTo>
                          <a:pt x="3321" y="1424"/>
                        </a:lnTo>
                        <a:lnTo>
                          <a:pt x="3203" y="1190"/>
                        </a:lnTo>
                        <a:lnTo>
                          <a:pt x="3203" y="946"/>
                        </a:lnTo>
                        <a:lnTo>
                          <a:pt x="2937" y="414"/>
                        </a:lnTo>
                        <a:lnTo>
                          <a:pt x="2849" y="212"/>
                        </a:lnTo>
                        <a:lnTo>
                          <a:pt x="2587" y="146"/>
                        </a:lnTo>
                        <a:lnTo>
                          <a:pt x="2533" y="56"/>
                        </a:lnTo>
                        <a:lnTo>
                          <a:pt x="2348" y="58"/>
                        </a:lnTo>
                        <a:lnTo>
                          <a:pt x="2259" y="116"/>
                        </a:lnTo>
                        <a:lnTo>
                          <a:pt x="2017" y="24"/>
                        </a:lnTo>
                        <a:lnTo>
                          <a:pt x="1862" y="42"/>
                        </a:lnTo>
                        <a:lnTo>
                          <a:pt x="1587" y="50"/>
                        </a:lnTo>
                        <a:lnTo>
                          <a:pt x="1159" y="56"/>
                        </a:lnTo>
                        <a:lnTo>
                          <a:pt x="607" y="48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6" name="Freeform 14">
                    <a:extLst>
                      <a:ext uri="{FF2B5EF4-FFF2-40B4-BE49-F238E27FC236}">
                        <a16:creationId xmlns:a16="http://schemas.microsoft.com/office/drawing/2014/main" id="{186BD946-4E90-F8EC-336D-718BE16DA31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200514" y="4212611"/>
                    <a:ext cx="519359" cy="281441"/>
                  </a:xfrm>
                  <a:custGeom>
                    <a:avLst/>
                    <a:gdLst>
                      <a:gd name="T0" fmla="*/ 12 w 3036"/>
                      <a:gd name="T1" fmla="*/ 11 h 1646"/>
                      <a:gd name="T2" fmla="*/ 0 w 3036"/>
                      <a:gd name="T3" fmla="*/ 93 h 1646"/>
                      <a:gd name="T4" fmla="*/ 2 w 3036"/>
                      <a:gd name="T5" fmla="*/ 311 h 1646"/>
                      <a:gd name="T6" fmla="*/ 265 w 3036"/>
                      <a:gd name="T7" fmla="*/ 312 h 1646"/>
                      <a:gd name="T8" fmla="*/ 435 w 3036"/>
                      <a:gd name="T9" fmla="*/ 298 h 1646"/>
                      <a:gd name="T10" fmla="*/ 575 w 3036"/>
                      <a:gd name="T11" fmla="*/ 286 h 1646"/>
                      <a:gd name="T12" fmla="*/ 575 w 3036"/>
                      <a:gd name="T13" fmla="*/ 251 h 1646"/>
                      <a:gd name="T14" fmla="*/ 570 w 3036"/>
                      <a:gd name="T15" fmla="*/ 198 h 1646"/>
                      <a:gd name="T16" fmla="*/ 570 w 3036"/>
                      <a:gd name="T17" fmla="*/ 135 h 1646"/>
                      <a:gd name="T18" fmla="*/ 566 w 3036"/>
                      <a:gd name="T19" fmla="*/ 87 h 1646"/>
                      <a:gd name="T20" fmla="*/ 542 w 3036"/>
                      <a:gd name="T21" fmla="*/ 73 h 1646"/>
                      <a:gd name="T22" fmla="*/ 532 w 3036"/>
                      <a:gd name="T23" fmla="*/ 42 h 1646"/>
                      <a:gd name="T24" fmla="*/ 537 w 3036"/>
                      <a:gd name="T25" fmla="*/ 25 h 1646"/>
                      <a:gd name="T26" fmla="*/ 518 w 3036"/>
                      <a:gd name="T27" fmla="*/ 14 h 1646"/>
                      <a:gd name="T28" fmla="*/ 491 w 3036"/>
                      <a:gd name="T29" fmla="*/ 0 h 1646"/>
                      <a:gd name="T30" fmla="*/ 453 w 3036"/>
                      <a:gd name="T31" fmla="*/ 0 h 1646"/>
                      <a:gd name="T32" fmla="*/ 419 w 3036"/>
                      <a:gd name="T33" fmla="*/ 2 h 1646"/>
                      <a:gd name="T34" fmla="*/ 391 w 3036"/>
                      <a:gd name="T35" fmla="*/ 5 h 1646"/>
                      <a:gd name="T36" fmla="*/ 279 w 3036"/>
                      <a:gd name="T37" fmla="*/ 11 h 1646"/>
                      <a:gd name="T38" fmla="*/ 12 w 3036"/>
                      <a:gd name="T39" fmla="*/ 11 h 16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0" t="0" r="r" b="b"/>
                    <a:pathLst>
                      <a:path w="3036" h="1646">
                        <a:moveTo>
                          <a:pt x="62" y="59"/>
                        </a:moveTo>
                        <a:lnTo>
                          <a:pt x="0" y="491"/>
                        </a:lnTo>
                        <a:lnTo>
                          <a:pt x="13" y="1641"/>
                        </a:lnTo>
                        <a:lnTo>
                          <a:pt x="1401" y="1646"/>
                        </a:lnTo>
                        <a:lnTo>
                          <a:pt x="2298" y="1572"/>
                        </a:lnTo>
                        <a:lnTo>
                          <a:pt x="3036" y="1509"/>
                        </a:lnTo>
                        <a:lnTo>
                          <a:pt x="3036" y="1326"/>
                        </a:lnTo>
                        <a:lnTo>
                          <a:pt x="3009" y="1043"/>
                        </a:lnTo>
                        <a:lnTo>
                          <a:pt x="3009" y="713"/>
                        </a:lnTo>
                        <a:lnTo>
                          <a:pt x="2987" y="461"/>
                        </a:lnTo>
                        <a:lnTo>
                          <a:pt x="2862" y="384"/>
                        </a:lnTo>
                        <a:lnTo>
                          <a:pt x="2807" y="221"/>
                        </a:lnTo>
                        <a:lnTo>
                          <a:pt x="2837" y="131"/>
                        </a:lnTo>
                        <a:lnTo>
                          <a:pt x="2734" y="73"/>
                        </a:lnTo>
                        <a:lnTo>
                          <a:pt x="2593" y="0"/>
                        </a:lnTo>
                        <a:lnTo>
                          <a:pt x="2392" y="2"/>
                        </a:lnTo>
                        <a:lnTo>
                          <a:pt x="2212" y="11"/>
                        </a:lnTo>
                        <a:lnTo>
                          <a:pt x="2062" y="27"/>
                        </a:lnTo>
                        <a:lnTo>
                          <a:pt x="1474" y="60"/>
                        </a:lnTo>
                        <a:lnTo>
                          <a:pt x="62" y="59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7" name="Freeform 15">
                    <a:extLst>
                      <a:ext uri="{FF2B5EF4-FFF2-40B4-BE49-F238E27FC236}">
                        <a16:creationId xmlns:a16="http://schemas.microsoft.com/office/drawing/2014/main" id="{22C38358-86B0-06DA-A062-42724957174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679349" y="4469697"/>
                    <a:ext cx="454325" cy="497032"/>
                  </a:xfrm>
                  <a:custGeom>
                    <a:avLst/>
                    <a:gdLst>
                      <a:gd name="T0" fmla="*/ 41 w 2655"/>
                      <a:gd name="T1" fmla="*/ 0 h 2904"/>
                      <a:gd name="T2" fmla="*/ 261 w 2655"/>
                      <a:gd name="T3" fmla="*/ 16 h 2904"/>
                      <a:gd name="T4" fmla="*/ 411 w 2655"/>
                      <a:gd name="T5" fmla="*/ 23 h 2904"/>
                      <a:gd name="T6" fmla="*/ 503 w 2655"/>
                      <a:gd name="T7" fmla="*/ 25 h 2904"/>
                      <a:gd name="T8" fmla="*/ 500 w 2655"/>
                      <a:gd name="T9" fmla="*/ 75 h 2904"/>
                      <a:gd name="T10" fmla="*/ 503 w 2655"/>
                      <a:gd name="T11" fmla="*/ 283 h 2904"/>
                      <a:gd name="T12" fmla="*/ 497 w 2655"/>
                      <a:gd name="T13" fmla="*/ 505 h 2904"/>
                      <a:gd name="T14" fmla="*/ 194 w 2655"/>
                      <a:gd name="T15" fmla="*/ 494 h 2904"/>
                      <a:gd name="T16" fmla="*/ 206 w 2655"/>
                      <a:gd name="T17" fmla="*/ 516 h 2904"/>
                      <a:gd name="T18" fmla="*/ 171 w 2655"/>
                      <a:gd name="T19" fmla="*/ 510 h 2904"/>
                      <a:gd name="T20" fmla="*/ 130 w 2655"/>
                      <a:gd name="T21" fmla="*/ 512 h 2904"/>
                      <a:gd name="T22" fmla="*/ 80 w 2655"/>
                      <a:gd name="T23" fmla="*/ 505 h 2904"/>
                      <a:gd name="T24" fmla="*/ 78 w 2655"/>
                      <a:gd name="T25" fmla="*/ 532 h 2904"/>
                      <a:gd name="T26" fmla="*/ 73 w 2655"/>
                      <a:gd name="T27" fmla="*/ 551 h 2904"/>
                      <a:gd name="T28" fmla="*/ 0 w 2655"/>
                      <a:gd name="T29" fmla="*/ 549 h 2904"/>
                      <a:gd name="T30" fmla="*/ 41 w 2655"/>
                      <a:gd name="T31" fmla="*/ 0 h 290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655" h="2904">
                        <a:moveTo>
                          <a:pt x="217" y="0"/>
                        </a:moveTo>
                        <a:lnTo>
                          <a:pt x="1377" y="84"/>
                        </a:lnTo>
                        <a:lnTo>
                          <a:pt x="2169" y="122"/>
                        </a:lnTo>
                        <a:lnTo>
                          <a:pt x="2653" y="132"/>
                        </a:lnTo>
                        <a:lnTo>
                          <a:pt x="2637" y="396"/>
                        </a:lnTo>
                        <a:lnTo>
                          <a:pt x="2655" y="1494"/>
                        </a:lnTo>
                        <a:lnTo>
                          <a:pt x="2625" y="2664"/>
                        </a:lnTo>
                        <a:lnTo>
                          <a:pt x="1026" y="2601"/>
                        </a:lnTo>
                        <a:lnTo>
                          <a:pt x="1086" y="2721"/>
                        </a:lnTo>
                        <a:lnTo>
                          <a:pt x="903" y="2688"/>
                        </a:lnTo>
                        <a:lnTo>
                          <a:pt x="687" y="2700"/>
                        </a:lnTo>
                        <a:lnTo>
                          <a:pt x="423" y="2664"/>
                        </a:lnTo>
                        <a:lnTo>
                          <a:pt x="411" y="2802"/>
                        </a:lnTo>
                        <a:lnTo>
                          <a:pt x="387" y="2904"/>
                        </a:lnTo>
                        <a:lnTo>
                          <a:pt x="0" y="2892"/>
                        </a:lnTo>
                        <a:lnTo>
                          <a:pt x="217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8" name="Freeform 16">
                    <a:extLst>
                      <a:ext uri="{FF2B5EF4-FFF2-40B4-BE49-F238E27FC236}">
                        <a16:creationId xmlns:a16="http://schemas.microsoft.com/office/drawing/2014/main" id="{CF1692E7-3358-8D0E-4B86-CB7BD1D105B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130625" y="4470597"/>
                    <a:ext cx="619617" cy="294973"/>
                  </a:xfrm>
                  <a:custGeom>
                    <a:avLst/>
                    <a:gdLst>
                      <a:gd name="T0" fmla="*/ 3 w 3616"/>
                      <a:gd name="T1" fmla="*/ 24 h 1724"/>
                      <a:gd name="T2" fmla="*/ 0 w 3616"/>
                      <a:gd name="T3" fmla="*/ 74 h 1724"/>
                      <a:gd name="T4" fmla="*/ 109 w 3616"/>
                      <a:gd name="T5" fmla="*/ 73 h 1724"/>
                      <a:gd name="T6" fmla="*/ 169 w 3616"/>
                      <a:gd name="T7" fmla="*/ 71 h 1724"/>
                      <a:gd name="T8" fmla="*/ 231 w 3616"/>
                      <a:gd name="T9" fmla="*/ 71 h 1724"/>
                      <a:gd name="T10" fmla="*/ 234 w 3616"/>
                      <a:gd name="T11" fmla="*/ 106 h 1724"/>
                      <a:gd name="T12" fmla="*/ 235 w 3616"/>
                      <a:gd name="T13" fmla="*/ 158 h 1724"/>
                      <a:gd name="T14" fmla="*/ 230 w 3616"/>
                      <a:gd name="T15" fmla="*/ 187 h 1724"/>
                      <a:gd name="T16" fmla="*/ 223 w 3616"/>
                      <a:gd name="T17" fmla="*/ 211 h 1724"/>
                      <a:gd name="T18" fmla="*/ 230 w 3616"/>
                      <a:gd name="T19" fmla="*/ 234 h 1724"/>
                      <a:gd name="T20" fmla="*/ 231 w 3616"/>
                      <a:gd name="T21" fmla="*/ 259 h 1724"/>
                      <a:gd name="T22" fmla="*/ 261 w 3616"/>
                      <a:gd name="T23" fmla="*/ 262 h 1724"/>
                      <a:gd name="T24" fmla="*/ 280 w 3616"/>
                      <a:gd name="T25" fmla="*/ 274 h 1724"/>
                      <a:gd name="T26" fmla="*/ 306 w 3616"/>
                      <a:gd name="T27" fmla="*/ 276 h 1724"/>
                      <a:gd name="T28" fmla="*/ 338 w 3616"/>
                      <a:gd name="T29" fmla="*/ 295 h 1724"/>
                      <a:gd name="T30" fmla="*/ 381 w 3616"/>
                      <a:gd name="T31" fmla="*/ 288 h 1724"/>
                      <a:gd name="T32" fmla="*/ 412 w 3616"/>
                      <a:gd name="T33" fmla="*/ 315 h 1724"/>
                      <a:gd name="T34" fmla="*/ 440 w 3616"/>
                      <a:gd name="T35" fmla="*/ 309 h 1724"/>
                      <a:gd name="T36" fmla="*/ 464 w 3616"/>
                      <a:gd name="T37" fmla="*/ 321 h 1724"/>
                      <a:gd name="T38" fmla="*/ 492 w 3616"/>
                      <a:gd name="T39" fmla="*/ 319 h 1724"/>
                      <a:gd name="T40" fmla="*/ 544 w 3616"/>
                      <a:gd name="T41" fmla="*/ 327 h 1724"/>
                      <a:gd name="T42" fmla="*/ 591 w 3616"/>
                      <a:gd name="T43" fmla="*/ 309 h 1724"/>
                      <a:gd name="T44" fmla="*/ 617 w 3616"/>
                      <a:gd name="T45" fmla="*/ 312 h 1724"/>
                      <a:gd name="T46" fmla="*/ 636 w 3616"/>
                      <a:gd name="T47" fmla="*/ 303 h 1724"/>
                      <a:gd name="T48" fmla="*/ 657 w 3616"/>
                      <a:gd name="T49" fmla="*/ 321 h 1724"/>
                      <a:gd name="T50" fmla="*/ 686 w 3616"/>
                      <a:gd name="T51" fmla="*/ 327 h 1724"/>
                      <a:gd name="T52" fmla="*/ 686 w 3616"/>
                      <a:gd name="T53" fmla="*/ 173 h 1724"/>
                      <a:gd name="T54" fmla="*/ 673 w 3616"/>
                      <a:gd name="T55" fmla="*/ 112 h 1724"/>
                      <a:gd name="T56" fmla="*/ 669 w 3616"/>
                      <a:gd name="T57" fmla="*/ 74 h 1724"/>
                      <a:gd name="T58" fmla="*/ 669 w 3616"/>
                      <a:gd name="T59" fmla="*/ 48 h 1724"/>
                      <a:gd name="T60" fmla="*/ 664 w 3616"/>
                      <a:gd name="T61" fmla="*/ 26 h 1724"/>
                      <a:gd name="T62" fmla="*/ 654 w 3616"/>
                      <a:gd name="T63" fmla="*/ 0 h 1724"/>
                      <a:gd name="T64" fmla="*/ 587 w 3616"/>
                      <a:gd name="T65" fmla="*/ 5 h 1724"/>
                      <a:gd name="T66" fmla="*/ 344 w 3616"/>
                      <a:gd name="T67" fmla="*/ 25 h 1724"/>
                      <a:gd name="T68" fmla="*/ 219 w 3616"/>
                      <a:gd name="T69" fmla="*/ 25 h 1724"/>
                      <a:gd name="T70" fmla="*/ 79 w 3616"/>
                      <a:gd name="T71" fmla="*/ 25 h 1724"/>
                      <a:gd name="T72" fmla="*/ 3 w 3616"/>
                      <a:gd name="T73" fmla="*/ 24 h 172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3616" h="1724">
                        <a:moveTo>
                          <a:pt x="14" y="124"/>
                        </a:moveTo>
                        <a:lnTo>
                          <a:pt x="0" y="392"/>
                        </a:lnTo>
                        <a:lnTo>
                          <a:pt x="573" y="383"/>
                        </a:lnTo>
                        <a:lnTo>
                          <a:pt x="893" y="374"/>
                        </a:lnTo>
                        <a:lnTo>
                          <a:pt x="1215" y="374"/>
                        </a:lnTo>
                        <a:lnTo>
                          <a:pt x="1231" y="557"/>
                        </a:lnTo>
                        <a:lnTo>
                          <a:pt x="1241" y="831"/>
                        </a:lnTo>
                        <a:lnTo>
                          <a:pt x="1213" y="987"/>
                        </a:lnTo>
                        <a:lnTo>
                          <a:pt x="1177" y="1115"/>
                        </a:lnTo>
                        <a:lnTo>
                          <a:pt x="1213" y="1233"/>
                        </a:lnTo>
                        <a:lnTo>
                          <a:pt x="1215" y="1364"/>
                        </a:lnTo>
                        <a:lnTo>
                          <a:pt x="1378" y="1380"/>
                        </a:lnTo>
                        <a:lnTo>
                          <a:pt x="1478" y="1444"/>
                        </a:lnTo>
                        <a:lnTo>
                          <a:pt x="1615" y="1453"/>
                        </a:lnTo>
                        <a:lnTo>
                          <a:pt x="1780" y="1553"/>
                        </a:lnTo>
                        <a:lnTo>
                          <a:pt x="2009" y="1517"/>
                        </a:lnTo>
                        <a:lnTo>
                          <a:pt x="2173" y="1663"/>
                        </a:lnTo>
                        <a:lnTo>
                          <a:pt x="2319" y="1627"/>
                        </a:lnTo>
                        <a:lnTo>
                          <a:pt x="2446" y="1694"/>
                        </a:lnTo>
                        <a:lnTo>
                          <a:pt x="2594" y="1681"/>
                        </a:lnTo>
                        <a:lnTo>
                          <a:pt x="2866" y="1724"/>
                        </a:lnTo>
                        <a:lnTo>
                          <a:pt x="3115" y="1627"/>
                        </a:lnTo>
                        <a:lnTo>
                          <a:pt x="3252" y="1645"/>
                        </a:lnTo>
                        <a:lnTo>
                          <a:pt x="3353" y="1599"/>
                        </a:lnTo>
                        <a:lnTo>
                          <a:pt x="3462" y="1691"/>
                        </a:lnTo>
                        <a:lnTo>
                          <a:pt x="3616" y="1724"/>
                        </a:lnTo>
                        <a:lnTo>
                          <a:pt x="3616" y="914"/>
                        </a:lnTo>
                        <a:lnTo>
                          <a:pt x="3545" y="593"/>
                        </a:lnTo>
                        <a:lnTo>
                          <a:pt x="3526" y="392"/>
                        </a:lnTo>
                        <a:lnTo>
                          <a:pt x="3526" y="254"/>
                        </a:lnTo>
                        <a:lnTo>
                          <a:pt x="3499" y="136"/>
                        </a:lnTo>
                        <a:lnTo>
                          <a:pt x="3446" y="0"/>
                        </a:lnTo>
                        <a:lnTo>
                          <a:pt x="3096" y="28"/>
                        </a:lnTo>
                        <a:lnTo>
                          <a:pt x="1814" y="134"/>
                        </a:lnTo>
                        <a:lnTo>
                          <a:pt x="1155" y="134"/>
                        </a:lnTo>
                        <a:lnTo>
                          <a:pt x="416" y="130"/>
                        </a:lnTo>
                        <a:lnTo>
                          <a:pt x="14" y="124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89" name="Freeform 17">
                    <a:extLst>
                      <a:ext uri="{FF2B5EF4-FFF2-40B4-BE49-F238E27FC236}">
                        <a16:creationId xmlns:a16="http://schemas.microsoft.com/office/drawing/2014/main" id="{F5A0C66B-C3A9-8964-251F-4182C21D5BB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856493" y="4534554"/>
                    <a:ext cx="985427" cy="920999"/>
                  </a:xfrm>
                  <a:custGeom>
                    <a:avLst/>
                    <a:gdLst>
                      <a:gd name="T0" fmla="*/ 11 w 5759"/>
                      <a:gd name="T1" fmla="*/ 444 h 5383"/>
                      <a:gd name="T2" fmla="*/ 68 w 5759"/>
                      <a:gd name="T3" fmla="*/ 494 h 5383"/>
                      <a:gd name="T4" fmla="*/ 108 w 5759"/>
                      <a:gd name="T5" fmla="*/ 540 h 5383"/>
                      <a:gd name="T6" fmla="*/ 137 w 5759"/>
                      <a:gd name="T7" fmla="*/ 574 h 5383"/>
                      <a:gd name="T8" fmla="*/ 163 w 5759"/>
                      <a:gd name="T9" fmla="*/ 636 h 5383"/>
                      <a:gd name="T10" fmla="*/ 205 w 5759"/>
                      <a:gd name="T11" fmla="*/ 693 h 5383"/>
                      <a:gd name="T12" fmla="*/ 271 w 5759"/>
                      <a:gd name="T13" fmla="*/ 730 h 5383"/>
                      <a:gd name="T14" fmla="*/ 313 w 5759"/>
                      <a:gd name="T15" fmla="*/ 710 h 5383"/>
                      <a:gd name="T16" fmla="*/ 353 w 5759"/>
                      <a:gd name="T17" fmla="*/ 666 h 5383"/>
                      <a:gd name="T18" fmla="*/ 412 w 5759"/>
                      <a:gd name="T19" fmla="*/ 661 h 5383"/>
                      <a:gd name="T20" fmla="*/ 488 w 5759"/>
                      <a:gd name="T21" fmla="*/ 727 h 5383"/>
                      <a:gd name="T22" fmla="*/ 563 w 5759"/>
                      <a:gd name="T23" fmla="*/ 841 h 5383"/>
                      <a:gd name="T24" fmla="*/ 606 w 5759"/>
                      <a:gd name="T25" fmla="*/ 909 h 5383"/>
                      <a:gd name="T26" fmla="*/ 637 w 5759"/>
                      <a:gd name="T27" fmla="*/ 983 h 5383"/>
                      <a:gd name="T28" fmla="*/ 745 w 5759"/>
                      <a:gd name="T29" fmla="*/ 1018 h 5383"/>
                      <a:gd name="T30" fmla="*/ 811 w 5759"/>
                      <a:gd name="T31" fmla="*/ 1021 h 5383"/>
                      <a:gd name="T32" fmla="*/ 794 w 5759"/>
                      <a:gd name="T33" fmla="*/ 979 h 5383"/>
                      <a:gd name="T34" fmla="*/ 768 w 5759"/>
                      <a:gd name="T35" fmla="*/ 938 h 5383"/>
                      <a:gd name="T36" fmla="*/ 773 w 5759"/>
                      <a:gd name="T37" fmla="*/ 892 h 5383"/>
                      <a:gd name="T38" fmla="*/ 777 w 5759"/>
                      <a:gd name="T39" fmla="*/ 868 h 5383"/>
                      <a:gd name="T40" fmla="*/ 762 w 5759"/>
                      <a:gd name="T41" fmla="*/ 830 h 5383"/>
                      <a:gd name="T42" fmla="*/ 779 w 5759"/>
                      <a:gd name="T43" fmla="*/ 796 h 5383"/>
                      <a:gd name="T44" fmla="*/ 830 w 5759"/>
                      <a:gd name="T45" fmla="*/ 762 h 5383"/>
                      <a:gd name="T46" fmla="*/ 859 w 5759"/>
                      <a:gd name="T47" fmla="*/ 739 h 5383"/>
                      <a:gd name="T48" fmla="*/ 930 w 5759"/>
                      <a:gd name="T49" fmla="*/ 725 h 5383"/>
                      <a:gd name="T50" fmla="*/ 955 w 5759"/>
                      <a:gd name="T51" fmla="*/ 688 h 5383"/>
                      <a:gd name="T52" fmla="*/ 967 w 5759"/>
                      <a:gd name="T53" fmla="*/ 636 h 5383"/>
                      <a:gd name="T54" fmla="*/ 1001 w 5759"/>
                      <a:gd name="T55" fmla="*/ 653 h 5383"/>
                      <a:gd name="T56" fmla="*/ 1080 w 5759"/>
                      <a:gd name="T57" fmla="*/ 625 h 5383"/>
                      <a:gd name="T58" fmla="*/ 1075 w 5759"/>
                      <a:gd name="T59" fmla="*/ 523 h 5383"/>
                      <a:gd name="T60" fmla="*/ 1083 w 5759"/>
                      <a:gd name="T61" fmla="*/ 469 h 5383"/>
                      <a:gd name="T62" fmla="*/ 1049 w 5759"/>
                      <a:gd name="T63" fmla="*/ 422 h 5383"/>
                      <a:gd name="T64" fmla="*/ 1038 w 5759"/>
                      <a:gd name="T65" fmla="*/ 367 h 5383"/>
                      <a:gd name="T66" fmla="*/ 1038 w 5759"/>
                      <a:gd name="T67" fmla="*/ 317 h 5383"/>
                      <a:gd name="T68" fmla="*/ 1036 w 5759"/>
                      <a:gd name="T69" fmla="*/ 277 h 5383"/>
                      <a:gd name="T70" fmla="*/ 991 w 5759"/>
                      <a:gd name="T71" fmla="*/ 256 h 5383"/>
                      <a:gd name="T72" fmla="*/ 940 w 5759"/>
                      <a:gd name="T73" fmla="*/ 233 h 5383"/>
                      <a:gd name="T74" fmla="*/ 895 w 5759"/>
                      <a:gd name="T75" fmla="*/ 237 h 5383"/>
                      <a:gd name="T76" fmla="*/ 797 w 5759"/>
                      <a:gd name="T77" fmla="*/ 248 h 5383"/>
                      <a:gd name="T78" fmla="*/ 744 w 5759"/>
                      <a:gd name="T79" fmla="*/ 237 h 5383"/>
                      <a:gd name="T80" fmla="*/ 686 w 5759"/>
                      <a:gd name="T81" fmla="*/ 217 h 5383"/>
                      <a:gd name="T82" fmla="*/ 611 w 5759"/>
                      <a:gd name="T83" fmla="*/ 205 h 5383"/>
                      <a:gd name="T84" fmla="*/ 566 w 5759"/>
                      <a:gd name="T85" fmla="*/ 191 h 5383"/>
                      <a:gd name="T86" fmla="*/ 535 w 5759"/>
                      <a:gd name="T87" fmla="*/ 163 h 5383"/>
                      <a:gd name="T88" fmla="*/ 535 w 5759"/>
                      <a:gd name="T89" fmla="*/ 118 h 5383"/>
                      <a:gd name="T90" fmla="*/ 539 w 5759"/>
                      <a:gd name="T91" fmla="*/ 38 h 5383"/>
                      <a:gd name="T92" fmla="*/ 473 w 5759"/>
                      <a:gd name="T93" fmla="*/ 0 h 5383"/>
                      <a:gd name="T94" fmla="*/ 305 w 5759"/>
                      <a:gd name="T95" fmla="*/ 3 h 5383"/>
                      <a:gd name="T96" fmla="*/ 303 w 5759"/>
                      <a:gd name="T97" fmla="*/ 433 h 5383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5759" h="5383">
                        <a:moveTo>
                          <a:pt x="0" y="2219"/>
                        </a:moveTo>
                        <a:lnTo>
                          <a:pt x="60" y="2339"/>
                        </a:lnTo>
                        <a:lnTo>
                          <a:pt x="199" y="2439"/>
                        </a:lnTo>
                        <a:lnTo>
                          <a:pt x="361" y="2605"/>
                        </a:lnTo>
                        <a:lnTo>
                          <a:pt x="421" y="2755"/>
                        </a:lnTo>
                        <a:lnTo>
                          <a:pt x="571" y="2845"/>
                        </a:lnTo>
                        <a:lnTo>
                          <a:pt x="661" y="2875"/>
                        </a:lnTo>
                        <a:lnTo>
                          <a:pt x="721" y="3025"/>
                        </a:lnTo>
                        <a:lnTo>
                          <a:pt x="841" y="3175"/>
                        </a:lnTo>
                        <a:lnTo>
                          <a:pt x="863" y="3351"/>
                        </a:lnTo>
                        <a:lnTo>
                          <a:pt x="951" y="3519"/>
                        </a:lnTo>
                        <a:lnTo>
                          <a:pt x="1081" y="3655"/>
                        </a:lnTo>
                        <a:lnTo>
                          <a:pt x="1261" y="3685"/>
                        </a:lnTo>
                        <a:lnTo>
                          <a:pt x="1431" y="3847"/>
                        </a:lnTo>
                        <a:lnTo>
                          <a:pt x="1535" y="3815"/>
                        </a:lnTo>
                        <a:lnTo>
                          <a:pt x="1651" y="3745"/>
                        </a:lnTo>
                        <a:lnTo>
                          <a:pt x="1681" y="3595"/>
                        </a:lnTo>
                        <a:lnTo>
                          <a:pt x="1863" y="3511"/>
                        </a:lnTo>
                        <a:lnTo>
                          <a:pt x="1981" y="3415"/>
                        </a:lnTo>
                        <a:lnTo>
                          <a:pt x="2175" y="3487"/>
                        </a:lnTo>
                        <a:lnTo>
                          <a:pt x="2319" y="3567"/>
                        </a:lnTo>
                        <a:lnTo>
                          <a:pt x="2575" y="3831"/>
                        </a:lnTo>
                        <a:lnTo>
                          <a:pt x="2735" y="4095"/>
                        </a:lnTo>
                        <a:lnTo>
                          <a:pt x="2972" y="4435"/>
                        </a:lnTo>
                        <a:lnTo>
                          <a:pt x="3122" y="4555"/>
                        </a:lnTo>
                        <a:lnTo>
                          <a:pt x="3199" y="4791"/>
                        </a:lnTo>
                        <a:lnTo>
                          <a:pt x="3327" y="5023"/>
                        </a:lnTo>
                        <a:lnTo>
                          <a:pt x="3362" y="5185"/>
                        </a:lnTo>
                        <a:lnTo>
                          <a:pt x="3631" y="5279"/>
                        </a:lnTo>
                        <a:lnTo>
                          <a:pt x="3932" y="5365"/>
                        </a:lnTo>
                        <a:lnTo>
                          <a:pt x="4119" y="5383"/>
                        </a:lnTo>
                        <a:lnTo>
                          <a:pt x="4279" y="5383"/>
                        </a:lnTo>
                        <a:lnTo>
                          <a:pt x="4207" y="5271"/>
                        </a:lnTo>
                        <a:lnTo>
                          <a:pt x="4191" y="5159"/>
                        </a:lnTo>
                        <a:lnTo>
                          <a:pt x="4119" y="5079"/>
                        </a:lnTo>
                        <a:lnTo>
                          <a:pt x="4052" y="4945"/>
                        </a:lnTo>
                        <a:lnTo>
                          <a:pt x="4079" y="4839"/>
                        </a:lnTo>
                        <a:lnTo>
                          <a:pt x="4082" y="4705"/>
                        </a:lnTo>
                        <a:lnTo>
                          <a:pt x="3975" y="4639"/>
                        </a:lnTo>
                        <a:lnTo>
                          <a:pt x="4103" y="4575"/>
                        </a:lnTo>
                        <a:lnTo>
                          <a:pt x="4112" y="4435"/>
                        </a:lnTo>
                        <a:lnTo>
                          <a:pt x="4022" y="4375"/>
                        </a:lnTo>
                        <a:lnTo>
                          <a:pt x="4202" y="4345"/>
                        </a:lnTo>
                        <a:lnTo>
                          <a:pt x="4112" y="4195"/>
                        </a:lnTo>
                        <a:lnTo>
                          <a:pt x="4322" y="4165"/>
                        </a:lnTo>
                        <a:lnTo>
                          <a:pt x="4382" y="4015"/>
                        </a:lnTo>
                        <a:lnTo>
                          <a:pt x="4472" y="4015"/>
                        </a:lnTo>
                        <a:lnTo>
                          <a:pt x="4532" y="3895"/>
                        </a:lnTo>
                        <a:lnTo>
                          <a:pt x="4772" y="3895"/>
                        </a:lnTo>
                        <a:lnTo>
                          <a:pt x="4911" y="3823"/>
                        </a:lnTo>
                        <a:lnTo>
                          <a:pt x="5042" y="3745"/>
                        </a:lnTo>
                        <a:lnTo>
                          <a:pt x="5042" y="3625"/>
                        </a:lnTo>
                        <a:lnTo>
                          <a:pt x="5192" y="3535"/>
                        </a:lnTo>
                        <a:lnTo>
                          <a:pt x="5102" y="3355"/>
                        </a:lnTo>
                        <a:lnTo>
                          <a:pt x="5252" y="3325"/>
                        </a:lnTo>
                        <a:lnTo>
                          <a:pt x="5282" y="3445"/>
                        </a:lnTo>
                        <a:lnTo>
                          <a:pt x="5463" y="3391"/>
                        </a:lnTo>
                        <a:lnTo>
                          <a:pt x="5702" y="3295"/>
                        </a:lnTo>
                        <a:lnTo>
                          <a:pt x="5695" y="3031"/>
                        </a:lnTo>
                        <a:lnTo>
                          <a:pt x="5672" y="2755"/>
                        </a:lnTo>
                        <a:lnTo>
                          <a:pt x="5759" y="2671"/>
                        </a:lnTo>
                        <a:lnTo>
                          <a:pt x="5719" y="2471"/>
                        </a:lnTo>
                        <a:lnTo>
                          <a:pt x="5612" y="2305"/>
                        </a:lnTo>
                        <a:lnTo>
                          <a:pt x="5535" y="2223"/>
                        </a:lnTo>
                        <a:lnTo>
                          <a:pt x="5462" y="2035"/>
                        </a:lnTo>
                        <a:lnTo>
                          <a:pt x="5479" y="1935"/>
                        </a:lnTo>
                        <a:lnTo>
                          <a:pt x="5463" y="1799"/>
                        </a:lnTo>
                        <a:lnTo>
                          <a:pt x="5479" y="1671"/>
                        </a:lnTo>
                        <a:lnTo>
                          <a:pt x="5439" y="1559"/>
                        </a:lnTo>
                        <a:lnTo>
                          <a:pt x="5471" y="1463"/>
                        </a:lnTo>
                        <a:lnTo>
                          <a:pt x="5432" y="1345"/>
                        </a:lnTo>
                        <a:lnTo>
                          <a:pt x="5231" y="1351"/>
                        </a:lnTo>
                        <a:lnTo>
                          <a:pt x="5075" y="1317"/>
                        </a:lnTo>
                        <a:lnTo>
                          <a:pt x="4964" y="1226"/>
                        </a:lnTo>
                        <a:lnTo>
                          <a:pt x="4865" y="1271"/>
                        </a:lnTo>
                        <a:lnTo>
                          <a:pt x="4727" y="1251"/>
                        </a:lnTo>
                        <a:lnTo>
                          <a:pt x="4479" y="1350"/>
                        </a:lnTo>
                        <a:lnTo>
                          <a:pt x="4208" y="1305"/>
                        </a:lnTo>
                        <a:lnTo>
                          <a:pt x="4055" y="1319"/>
                        </a:lnTo>
                        <a:lnTo>
                          <a:pt x="3927" y="1251"/>
                        </a:lnTo>
                        <a:lnTo>
                          <a:pt x="3786" y="1287"/>
                        </a:lnTo>
                        <a:lnTo>
                          <a:pt x="3620" y="1143"/>
                        </a:lnTo>
                        <a:lnTo>
                          <a:pt x="3392" y="1179"/>
                        </a:lnTo>
                        <a:lnTo>
                          <a:pt x="3227" y="1079"/>
                        </a:lnTo>
                        <a:lnTo>
                          <a:pt x="3084" y="1068"/>
                        </a:lnTo>
                        <a:lnTo>
                          <a:pt x="2988" y="1005"/>
                        </a:lnTo>
                        <a:lnTo>
                          <a:pt x="2828" y="989"/>
                        </a:lnTo>
                        <a:lnTo>
                          <a:pt x="2823" y="858"/>
                        </a:lnTo>
                        <a:lnTo>
                          <a:pt x="2786" y="740"/>
                        </a:lnTo>
                        <a:lnTo>
                          <a:pt x="2823" y="620"/>
                        </a:lnTo>
                        <a:lnTo>
                          <a:pt x="2852" y="458"/>
                        </a:lnTo>
                        <a:lnTo>
                          <a:pt x="2843" y="198"/>
                        </a:lnTo>
                        <a:lnTo>
                          <a:pt x="2825" y="0"/>
                        </a:lnTo>
                        <a:lnTo>
                          <a:pt x="2498" y="0"/>
                        </a:lnTo>
                        <a:lnTo>
                          <a:pt x="2156" y="9"/>
                        </a:lnTo>
                        <a:lnTo>
                          <a:pt x="1611" y="18"/>
                        </a:lnTo>
                        <a:lnTo>
                          <a:pt x="1629" y="1167"/>
                        </a:lnTo>
                        <a:lnTo>
                          <a:pt x="1598" y="2282"/>
                        </a:lnTo>
                        <a:lnTo>
                          <a:pt x="0" y="2219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0" name="Freeform 18">
                    <a:extLst>
                      <a:ext uri="{FF2B5EF4-FFF2-40B4-BE49-F238E27FC236}">
                        <a16:creationId xmlns:a16="http://schemas.microsoft.com/office/drawing/2014/main" id="{DC65E7DF-9F3B-FDF3-4B59-3EE3CEA3584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489549" y="3420606"/>
                    <a:ext cx="446197" cy="509661"/>
                  </a:xfrm>
                  <a:custGeom>
                    <a:avLst/>
                    <a:gdLst>
                      <a:gd name="T0" fmla="*/ 0 w 2604"/>
                      <a:gd name="T1" fmla="*/ 45 h 2977"/>
                      <a:gd name="T2" fmla="*/ 31 w 2604"/>
                      <a:gd name="T3" fmla="*/ 46 h 2977"/>
                      <a:gd name="T4" fmla="*/ 64 w 2604"/>
                      <a:gd name="T5" fmla="*/ 43 h 2977"/>
                      <a:gd name="T6" fmla="*/ 91 w 2604"/>
                      <a:gd name="T7" fmla="*/ 46 h 2977"/>
                      <a:gd name="T8" fmla="*/ 117 w 2604"/>
                      <a:gd name="T9" fmla="*/ 40 h 2977"/>
                      <a:gd name="T10" fmla="*/ 117 w 2604"/>
                      <a:gd name="T11" fmla="*/ 0 h 2977"/>
                      <a:gd name="T12" fmla="*/ 137 w 2604"/>
                      <a:gd name="T13" fmla="*/ 5 h 2977"/>
                      <a:gd name="T14" fmla="*/ 125 w 2604"/>
                      <a:gd name="T15" fmla="*/ 25 h 2977"/>
                      <a:gd name="T16" fmla="*/ 134 w 2604"/>
                      <a:gd name="T17" fmla="*/ 40 h 2977"/>
                      <a:gd name="T18" fmla="*/ 163 w 2604"/>
                      <a:gd name="T19" fmla="*/ 51 h 2977"/>
                      <a:gd name="T20" fmla="*/ 184 w 2604"/>
                      <a:gd name="T21" fmla="*/ 61 h 2977"/>
                      <a:gd name="T22" fmla="*/ 225 w 2604"/>
                      <a:gd name="T23" fmla="*/ 68 h 2977"/>
                      <a:gd name="T24" fmla="*/ 265 w 2604"/>
                      <a:gd name="T25" fmla="*/ 68 h 2977"/>
                      <a:gd name="T26" fmla="*/ 282 w 2604"/>
                      <a:gd name="T27" fmla="*/ 57 h 2977"/>
                      <a:gd name="T28" fmla="*/ 305 w 2604"/>
                      <a:gd name="T29" fmla="*/ 74 h 2977"/>
                      <a:gd name="T30" fmla="*/ 339 w 2604"/>
                      <a:gd name="T31" fmla="*/ 80 h 2977"/>
                      <a:gd name="T32" fmla="*/ 373 w 2604"/>
                      <a:gd name="T33" fmla="*/ 97 h 2977"/>
                      <a:gd name="T34" fmla="*/ 407 w 2604"/>
                      <a:gd name="T35" fmla="*/ 85 h 2977"/>
                      <a:gd name="T36" fmla="*/ 419 w 2604"/>
                      <a:gd name="T37" fmla="*/ 93 h 2977"/>
                      <a:gd name="T38" fmla="*/ 447 w 2604"/>
                      <a:gd name="T39" fmla="*/ 91 h 2977"/>
                      <a:gd name="T40" fmla="*/ 469 w 2604"/>
                      <a:gd name="T41" fmla="*/ 91 h 2977"/>
                      <a:gd name="T42" fmla="*/ 494 w 2604"/>
                      <a:gd name="T43" fmla="*/ 90 h 2977"/>
                      <a:gd name="T44" fmla="*/ 492 w 2604"/>
                      <a:gd name="T45" fmla="*/ 94 h 2977"/>
                      <a:gd name="T46" fmla="*/ 428 w 2604"/>
                      <a:gd name="T47" fmla="*/ 136 h 2977"/>
                      <a:gd name="T48" fmla="*/ 402 w 2604"/>
                      <a:gd name="T49" fmla="*/ 160 h 2977"/>
                      <a:gd name="T50" fmla="*/ 390 w 2604"/>
                      <a:gd name="T51" fmla="*/ 188 h 2977"/>
                      <a:gd name="T52" fmla="*/ 351 w 2604"/>
                      <a:gd name="T53" fmla="*/ 216 h 2977"/>
                      <a:gd name="T54" fmla="*/ 328 w 2604"/>
                      <a:gd name="T55" fmla="*/ 245 h 2977"/>
                      <a:gd name="T56" fmla="*/ 339 w 2604"/>
                      <a:gd name="T57" fmla="*/ 279 h 2977"/>
                      <a:gd name="T58" fmla="*/ 319 w 2604"/>
                      <a:gd name="T59" fmla="*/ 307 h 2977"/>
                      <a:gd name="T60" fmla="*/ 299 w 2604"/>
                      <a:gd name="T61" fmla="*/ 330 h 2977"/>
                      <a:gd name="T62" fmla="*/ 322 w 2604"/>
                      <a:gd name="T63" fmla="*/ 359 h 2977"/>
                      <a:gd name="T64" fmla="*/ 319 w 2604"/>
                      <a:gd name="T65" fmla="*/ 400 h 2977"/>
                      <a:gd name="T66" fmla="*/ 311 w 2604"/>
                      <a:gd name="T67" fmla="*/ 421 h 2977"/>
                      <a:gd name="T68" fmla="*/ 330 w 2604"/>
                      <a:gd name="T69" fmla="*/ 430 h 2977"/>
                      <a:gd name="T70" fmla="*/ 356 w 2604"/>
                      <a:gd name="T71" fmla="*/ 427 h 2977"/>
                      <a:gd name="T72" fmla="*/ 393 w 2604"/>
                      <a:gd name="T73" fmla="*/ 460 h 2977"/>
                      <a:gd name="T74" fmla="*/ 453 w 2604"/>
                      <a:gd name="T75" fmla="*/ 501 h 2977"/>
                      <a:gd name="T76" fmla="*/ 442 w 2604"/>
                      <a:gd name="T77" fmla="*/ 530 h 2977"/>
                      <a:gd name="T78" fmla="*/ 75 w 2604"/>
                      <a:gd name="T79" fmla="*/ 565 h 2977"/>
                      <a:gd name="T80" fmla="*/ 80 w 2604"/>
                      <a:gd name="T81" fmla="*/ 513 h 2977"/>
                      <a:gd name="T82" fmla="*/ 73 w 2604"/>
                      <a:gd name="T83" fmla="*/ 403 h 2977"/>
                      <a:gd name="T84" fmla="*/ 49 w 2604"/>
                      <a:gd name="T85" fmla="*/ 374 h 2977"/>
                      <a:gd name="T86" fmla="*/ 56 w 2604"/>
                      <a:gd name="T87" fmla="*/ 353 h 2977"/>
                      <a:gd name="T88" fmla="*/ 53 w 2604"/>
                      <a:gd name="T89" fmla="*/ 330 h 2977"/>
                      <a:gd name="T90" fmla="*/ 43 w 2604"/>
                      <a:gd name="T91" fmla="*/ 263 h 2977"/>
                      <a:gd name="T92" fmla="*/ 34 w 2604"/>
                      <a:gd name="T93" fmla="*/ 176 h 2977"/>
                      <a:gd name="T94" fmla="*/ 11 w 2604"/>
                      <a:gd name="T95" fmla="*/ 145 h 2977"/>
                      <a:gd name="T96" fmla="*/ 5 w 2604"/>
                      <a:gd name="T97" fmla="*/ 106 h 2977"/>
                      <a:gd name="T98" fmla="*/ 0 w 2604"/>
                      <a:gd name="T99" fmla="*/ 45 h 297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0" t="0" r="r" b="b"/>
                    <a:pathLst>
                      <a:path w="2604" h="2977">
                        <a:moveTo>
                          <a:pt x="0" y="239"/>
                        </a:moveTo>
                        <a:lnTo>
                          <a:pt x="161" y="242"/>
                        </a:lnTo>
                        <a:lnTo>
                          <a:pt x="337" y="226"/>
                        </a:lnTo>
                        <a:lnTo>
                          <a:pt x="481" y="242"/>
                        </a:lnTo>
                        <a:lnTo>
                          <a:pt x="617" y="210"/>
                        </a:lnTo>
                        <a:lnTo>
                          <a:pt x="617" y="0"/>
                        </a:lnTo>
                        <a:lnTo>
                          <a:pt x="721" y="26"/>
                        </a:lnTo>
                        <a:lnTo>
                          <a:pt x="657" y="130"/>
                        </a:lnTo>
                        <a:lnTo>
                          <a:pt x="705" y="210"/>
                        </a:lnTo>
                        <a:lnTo>
                          <a:pt x="857" y="270"/>
                        </a:lnTo>
                        <a:lnTo>
                          <a:pt x="969" y="322"/>
                        </a:lnTo>
                        <a:lnTo>
                          <a:pt x="1187" y="360"/>
                        </a:lnTo>
                        <a:lnTo>
                          <a:pt x="1398" y="360"/>
                        </a:lnTo>
                        <a:lnTo>
                          <a:pt x="1488" y="300"/>
                        </a:lnTo>
                        <a:lnTo>
                          <a:pt x="1608" y="390"/>
                        </a:lnTo>
                        <a:lnTo>
                          <a:pt x="1788" y="420"/>
                        </a:lnTo>
                        <a:lnTo>
                          <a:pt x="1968" y="510"/>
                        </a:lnTo>
                        <a:lnTo>
                          <a:pt x="2148" y="450"/>
                        </a:lnTo>
                        <a:lnTo>
                          <a:pt x="2209" y="490"/>
                        </a:lnTo>
                        <a:lnTo>
                          <a:pt x="2358" y="480"/>
                        </a:lnTo>
                        <a:lnTo>
                          <a:pt x="2473" y="482"/>
                        </a:lnTo>
                        <a:lnTo>
                          <a:pt x="2604" y="476"/>
                        </a:lnTo>
                        <a:lnTo>
                          <a:pt x="2596" y="497"/>
                        </a:lnTo>
                        <a:lnTo>
                          <a:pt x="2257" y="714"/>
                        </a:lnTo>
                        <a:lnTo>
                          <a:pt x="2121" y="842"/>
                        </a:lnTo>
                        <a:lnTo>
                          <a:pt x="2058" y="990"/>
                        </a:lnTo>
                        <a:lnTo>
                          <a:pt x="1848" y="1140"/>
                        </a:lnTo>
                        <a:lnTo>
                          <a:pt x="1728" y="1290"/>
                        </a:lnTo>
                        <a:lnTo>
                          <a:pt x="1788" y="1470"/>
                        </a:lnTo>
                        <a:lnTo>
                          <a:pt x="1681" y="1618"/>
                        </a:lnTo>
                        <a:lnTo>
                          <a:pt x="1578" y="1740"/>
                        </a:lnTo>
                        <a:lnTo>
                          <a:pt x="1698" y="1890"/>
                        </a:lnTo>
                        <a:lnTo>
                          <a:pt x="1681" y="2106"/>
                        </a:lnTo>
                        <a:lnTo>
                          <a:pt x="1638" y="2220"/>
                        </a:lnTo>
                        <a:lnTo>
                          <a:pt x="1737" y="2266"/>
                        </a:lnTo>
                        <a:lnTo>
                          <a:pt x="1878" y="2250"/>
                        </a:lnTo>
                        <a:lnTo>
                          <a:pt x="2073" y="2426"/>
                        </a:lnTo>
                        <a:lnTo>
                          <a:pt x="2388" y="2640"/>
                        </a:lnTo>
                        <a:lnTo>
                          <a:pt x="2329" y="2794"/>
                        </a:lnTo>
                        <a:lnTo>
                          <a:pt x="394" y="2977"/>
                        </a:lnTo>
                        <a:lnTo>
                          <a:pt x="421" y="2701"/>
                        </a:lnTo>
                        <a:lnTo>
                          <a:pt x="385" y="2123"/>
                        </a:lnTo>
                        <a:lnTo>
                          <a:pt x="256" y="1969"/>
                        </a:lnTo>
                        <a:lnTo>
                          <a:pt x="294" y="1862"/>
                        </a:lnTo>
                        <a:lnTo>
                          <a:pt x="282" y="1741"/>
                        </a:lnTo>
                        <a:lnTo>
                          <a:pt x="229" y="1387"/>
                        </a:lnTo>
                        <a:lnTo>
                          <a:pt x="181" y="928"/>
                        </a:lnTo>
                        <a:lnTo>
                          <a:pt x="60" y="763"/>
                        </a:lnTo>
                        <a:lnTo>
                          <a:pt x="25" y="556"/>
                        </a:lnTo>
                        <a:lnTo>
                          <a:pt x="0" y="239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1" name="Freeform 19">
                    <a:extLst>
                      <a:ext uri="{FF2B5EF4-FFF2-40B4-BE49-F238E27FC236}">
                        <a16:creationId xmlns:a16="http://schemas.microsoft.com/office/drawing/2014/main" id="{C359F3A5-B428-6AFD-5AEB-47DFE999EF6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760518" y="3604625"/>
                    <a:ext cx="376648" cy="370745"/>
                  </a:xfrm>
                  <a:custGeom>
                    <a:avLst/>
                    <a:gdLst>
                      <a:gd name="T0" fmla="*/ 51 w 2202"/>
                      <a:gd name="T1" fmla="*/ 13 h 2170"/>
                      <a:gd name="T2" fmla="*/ 28 w 2202"/>
                      <a:gd name="T3" fmla="*/ 41 h 2170"/>
                      <a:gd name="T4" fmla="*/ 40 w 2202"/>
                      <a:gd name="T5" fmla="*/ 76 h 2170"/>
                      <a:gd name="T6" fmla="*/ 19 w 2202"/>
                      <a:gd name="T7" fmla="*/ 103 h 2170"/>
                      <a:gd name="T8" fmla="*/ 0 w 2202"/>
                      <a:gd name="T9" fmla="*/ 126 h 2170"/>
                      <a:gd name="T10" fmla="*/ 23 w 2202"/>
                      <a:gd name="T11" fmla="*/ 155 h 2170"/>
                      <a:gd name="T12" fmla="*/ 19 w 2202"/>
                      <a:gd name="T13" fmla="*/ 196 h 2170"/>
                      <a:gd name="T14" fmla="*/ 11 w 2202"/>
                      <a:gd name="T15" fmla="*/ 217 h 2170"/>
                      <a:gd name="T16" fmla="*/ 30 w 2202"/>
                      <a:gd name="T17" fmla="*/ 226 h 2170"/>
                      <a:gd name="T18" fmla="*/ 56 w 2202"/>
                      <a:gd name="T19" fmla="*/ 223 h 2170"/>
                      <a:gd name="T20" fmla="*/ 95 w 2202"/>
                      <a:gd name="T21" fmla="*/ 257 h 2170"/>
                      <a:gd name="T22" fmla="*/ 153 w 2202"/>
                      <a:gd name="T23" fmla="*/ 297 h 2170"/>
                      <a:gd name="T24" fmla="*/ 142 w 2202"/>
                      <a:gd name="T25" fmla="*/ 326 h 2170"/>
                      <a:gd name="T26" fmla="*/ 154 w 2202"/>
                      <a:gd name="T27" fmla="*/ 341 h 2170"/>
                      <a:gd name="T28" fmla="*/ 154 w 2202"/>
                      <a:gd name="T29" fmla="*/ 367 h 2170"/>
                      <a:gd name="T30" fmla="*/ 162 w 2202"/>
                      <a:gd name="T31" fmla="*/ 391 h 2170"/>
                      <a:gd name="T32" fmla="*/ 186 w 2202"/>
                      <a:gd name="T33" fmla="*/ 402 h 2170"/>
                      <a:gd name="T34" fmla="*/ 204 w 2202"/>
                      <a:gd name="T35" fmla="*/ 411 h 2170"/>
                      <a:gd name="T36" fmla="*/ 400 w 2202"/>
                      <a:gd name="T37" fmla="*/ 381 h 2170"/>
                      <a:gd name="T38" fmla="*/ 400 w 2202"/>
                      <a:gd name="T39" fmla="*/ 341 h 2170"/>
                      <a:gd name="T40" fmla="*/ 383 w 2202"/>
                      <a:gd name="T41" fmla="*/ 324 h 2170"/>
                      <a:gd name="T42" fmla="*/ 380 w 2202"/>
                      <a:gd name="T43" fmla="*/ 294 h 2170"/>
                      <a:gd name="T44" fmla="*/ 383 w 2202"/>
                      <a:gd name="T45" fmla="*/ 267 h 2170"/>
                      <a:gd name="T46" fmla="*/ 389 w 2202"/>
                      <a:gd name="T47" fmla="*/ 256 h 2170"/>
                      <a:gd name="T48" fmla="*/ 383 w 2202"/>
                      <a:gd name="T49" fmla="*/ 227 h 2170"/>
                      <a:gd name="T50" fmla="*/ 389 w 2202"/>
                      <a:gd name="T51" fmla="*/ 205 h 2170"/>
                      <a:gd name="T52" fmla="*/ 389 w 2202"/>
                      <a:gd name="T53" fmla="*/ 188 h 2170"/>
                      <a:gd name="T54" fmla="*/ 417 w 2202"/>
                      <a:gd name="T55" fmla="*/ 125 h 2170"/>
                      <a:gd name="T56" fmla="*/ 411 w 2202"/>
                      <a:gd name="T57" fmla="*/ 108 h 2170"/>
                      <a:gd name="T58" fmla="*/ 400 w 2202"/>
                      <a:gd name="T59" fmla="*/ 125 h 2170"/>
                      <a:gd name="T60" fmla="*/ 389 w 2202"/>
                      <a:gd name="T61" fmla="*/ 142 h 2170"/>
                      <a:gd name="T62" fmla="*/ 383 w 2202"/>
                      <a:gd name="T63" fmla="*/ 159 h 2170"/>
                      <a:gd name="T64" fmla="*/ 355 w 2202"/>
                      <a:gd name="T65" fmla="*/ 199 h 2170"/>
                      <a:gd name="T66" fmla="*/ 355 w 2202"/>
                      <a:gd name="T67" fmla="*/ 176 h 2170"/>
                      <a:gd name="T68" fmla="*/ 356 w 2202"/>
                      <a:gd name="T69" fmla="*/ 155 h 2170"/>
                      <a:gd name="T70" fmla="*/ 368 w 2202"/>
                      <a:gd name="T71" fmla="*/ 135 h 2170"/>
                      <a:gd name="T72" fmla="*/ 366 w 2202"/>
                      <a:gd name="T73" fmla="*/ 108 h 2170"/>
                      <a:gd name="T74" fmla="*/ 349 w 2202"/>
                      <a:gd name="T75" fmla="*/ 91 h 2170"/>
                      <a:gd name="T76" fmla="*/ 348 w 2202"/>
                      <a:gd name="T77" fmla="*/ 79 h 2170"/>
                      <a:gd name="T78" fmla="*/ 320 w 2202"/>
                      <a:gd name="T79" fmla="*/ 57 h 2170"/>
                      <a:gd name="T80" fmla="*/ 286 w 2202"/>
                      <a:gd name="T81" fmla="*/ 63 h 2170"/>
                      <a:gd name="T82" fmla="*/ 281 w 2202"/>
                      <a:gd name="T83" fmla="*/ 51 h 2170"/>
                      <a:gd name="T84" fmla="*/ 260 w 2202"/>
                      <a:gd name="T85" fmla="*/ 52 h 2170"/>
                      <a:gd name="T86" fmla="*/ 233 w 2202"/>
                      <a:gd name="T87" fmla="*/ 50 h 2170"/>
                      <a:gd name="T88" fmla="*/ 201 w 2202"/>
                      <a:gd name="T89" fmla="*/ 51 h 2170"/>
                      <a:gd name="T90" fmla="*/ 184 w 2202"/>
                      <a:gd name="T91" fmla="*/ 38 h 2170"/>
                      <a:gd name="T92" fmla="*/ 173 w 2202"/>
                      <a:gd name="T93" fmla="*/ 23 h 2170"/>
                      <a:gd name="T94" fmla="*/ 127 w 2202"/>
                      <a:gd name="T95" fmla="*/ 23 h 2170"/>
                      <a:gd name="T96" fmla="*/ 122 w 2202"/>
                      <a:gd name="T97" fmla="*/ 0 h 2170"/>
                      <a:gd name="T98" fmla="*/ 70 w 2202"/>
                      <a:gd name="T99" fmla="*/ 23 h 2170"/>
                      <a:gd name="T100" fmla="*/ 51 w 2202"/>
                      <a:gd name="T101" fmla="*/ 13 h 217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0" t="0" r="r" b="b"/>
                    <a:pathLst>
                      <a:path w="2202" h="2170">
                        <a:moveTo>
                          <a:pt x="267" y="70"/>
                        </a:moveTo>
                        <a:lnTo>
                          <a:pt x="150" y="216"/>
                        </a:lnTo>
                        <a:lnTo>
                          <a:pt x="209" y="400"/>
                        </a:lnTo>
                        <a:lnTo>
                          <a:pt x="102" y="544"/>
                        </a:lnTo>
                        <a:lnTo>
                          <a:pt x="0" y="667"/>
                        </a:lnTo>
                        <a:lnTo>
                          <a:pt x="119" y="820"/>
                        </a:lnTo>
                        <a:lnTo>
                          <a:pt x="102" y="1035"/>
                        </a:lnTo>
                        <a:lnTo>
                          <a:pt x="59" y="1146"/>
                        </a:lnTo>
                        <a:lnTo>
                          <a:pt x="158" y="1195"/>
                        </a:lnTo>
                        <a:lnTo>
                          <a:pt x="297" y="1177"/>
                        </a:lnTo>
                        <a:lnTo>
                          <a:pt x="501" y="1359"/>
                        </a:lnTo>
                        <a:lnTo>
                          <a:pt x="809" y="1567"/>
                        </a:lnTo>
                        <a:lnTo>
                          <a:pt x="750" y="1723"/>
                        </a:lnTo>
                        <a:lnTo>
                          <a:pt x="814" y="1802"/>
                        </a:lnTo>
                        <a:lnTo>
                          <a:pt x="814" y="1938"/>
                        </a:lnTo>
                        <a:lnTo>
                          <a:pt x="854" y="2066"/>
                        </a:lnTo>
                        <a:lnTo>
                          <a:pt x="982" y="2122"/>
                        </a:lnTo>
                        <a:lnTo>
                          <a:pt x="1078" y="2170"/>
                        </a:lnTo>
                        <a:lnTo>
                          <a:pt x="2112" y="2010"/>
                        </a:lnTo>
                        <a:lnTo>
                          <a:pt x="2112" y="1800"/>
                        </a:lnTo>
                        <a:lnTo>
                          <a:pt x="2022" y="1710"/>
                        </a:lnTo>
                        <a:lnTo>
                          <a:pt x="2006" y="1554"/>
                        </a:lnTo>
                        <a:lnTo>
                          <a:pt x="2022" y="1410"/>
                        </a:lnTo>
                        <a:lnTo>
                          <a:pt x="2052" y="1350"/>
                        </a:lnTo>
                        <a:lnTo>
                          <a:pt x="2022" y="1200"/>
                        </a:lnTo>
                        <a:lnTo>
                          <a:pt x="2052" y="1080"/>
                        </a:lnTo>
                        <a:lnTo>
                          <a:pt x="2052" y="990"/>
                        </a:lnTo>
                        <a:lnTo>
                          <a:pt x="2202" y="660"/>
                        </a:lnTo>
                        <a:lnTo>
                          <a:pt x="2172" y="570"/>
                        </a:lnTo>
                        <a:lnTo>
                          <a:pt x="2112" y="660"/>
                        </a:lnTo>
                        <a:lnTo>
                          <a:pt x="2052" y="750"/>
                        </a:lnTo>
                        <a:lnTo>
                          <a:pt x="2022" y="840"/>
                        </a:lnTo>
                        <a:lnTo>
                          <a:pt x="1872" y="1050"/>
                        </a:lnTo>
                        <a:lnTo>
                          <a:pt x="1872" y="930"/>
                        </a:lnTo>
                        <a:lnTo>
                          <a:pt x="1878" y="818"/>
                        </a:lnTo>
                        <a:lnTo>
                          <a:pt x="1942" y="714"/>
                        </a:lnTo>
                        <a:lnTo>
                          <a:pt x="1932" y="570"/>
                        </a:lnTo>
                        <a:lnTo>
                          <a:pt x="1842" y="480"/>
                        </a:lnTo>
                        <a:lnTo>
                          <a:pt x="1838" y="418"/>
                        </a:lnTo>
                        <a:lnTo>
                          <a:pt x="1692" y="300"/>
                        </a:lnTo>
                        <a:lnTo>
                          <a:pt x="1512" y="330"/>
                        </a:lnTo>
                        <a:lnTo>
                          <a:pt x="1482" y="270"/>
                        </a:lnTo>
                        <a:lnTo>
                          <a:pt x="1374" y="274"/>
                        </a:lnTo>
                        <a:lnTo>
                          <a:pt x="1230" y="266"/>
                        </a:lnTo>
                        <a:lnTo>
                          <a:pt x="1062" y="270"/>
                        </a:lnTo>
                        <a:lnTo>
                          <a:pt x="974" y="202"/>
                        </a:lnTo>
                        <a:lnTo>
                          <a:pt x="912" y="120"/>
                        </a:lnTo>
                        <a:lnTo>
                          <a:pt x="672" y="120"/>
                        </a:lnTo>
                        <a:lnTo>
                          <a:pt x="642" y="0"/>
                        </a:lnTo>
                        <a:lnTo>
                          <a:pt x="372" y="120"/>
                        </a:lnTo>
                        <a:lnTo>
                          <a:pt x="267" y="7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2" name="Freeform 20">
                    <a:extLst>
                      <a:ext uri="{FF2B5EF4-FFF2-40B4-BE49-F238E27FC236}">
                        <a16:creationId xmlns:a16="http://schemas.microsoft.com/office/drawing/2014/main" id="{1408F6C6-DCC6-0098-646C-081AC69FA58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558195" y="3898695"/>
                    <a:ext cx="425423" cy="273323"/>
                  </a:xfrm>
                  <a:custGeom>
                    <a:avLst/>
                    <a:gdLst>
                      <a:gd name="T0" fmla="*/ 0 w 2485"/>
                      <a:gd name="T1" fmla="*/ 35 h 1601"/>
                      <a:gd name="T2" fmla="*/ 367 w 2485"/>
                      <a:gd name="T3" fmla="*/ 0 h 1601"/>
                      <a:gd name="T4" fmla="*/ 378 w 2485"/>
                      <a:gd name="T5" fmla="*/ 14 h 1601"/>
                      <a:gd name="T6" fmla="*/ 379 w 2485"/>
                      <a:gd name="T7" fmla="*/ 40 h 1601"/>
                      <a:gd name="T8" fmla="*/ 386 w 2485"/>
                      <a:gd name="T9" fmla="*/ 65 h 1601"/>
                      <a:gd name="T10" fmla="*/ 408 w 2485"/>
                      <a:gd name="T11" fmla="*/ 74 h 1601"/>
                      <a:gd name="T12" fmla="*/ 428 w 2485"/>
                      <a:gd name="T13" fmla="*/ 85 h 1601"/>
                      <a:gd name="T14" fmla="*/ 447 w 2485"/>
                      <a:gd name="T15" fmla="*/ 109 h 1601"/>
                      <a:gd name="T16" fmla="*/ 463 w 2485"/>
                      <a:gd name="T17" fmla="*/ 127 h 1601"/>
                      <a:gd name="T18" fmla="*/ 471 w 2485"/>
                      <a:gd name="T19" fmla="*/ 154 h 1601"/>
                      <a:gd name="T20" fmla="*/ 451 w 2485"/>
                      <a:gd name="T21" fmla="*/ 178 h 1601"/>
                      <a:gd name="T22" fmla="*/ 426 w 2485"/>
                      <a:gd name="T23" fmla="*/ 189 h 1601"/>
                      <a:gd name="T24" fmla="*/ 399 w 2485"/>
                      <a:gd name="T25" fmla="*/ 189 h 1601"/>
                      <a:gd name="T26" fmla="*/ 416 w 2485"/>
                      <a:gd name="T27" fmla="*/ 217 h 1601"/>
                      <a:gd name="T28" fmla="*/ 407 w 2485"/>
                      <a:gd name="T29" fmla="*/ 248 h 1601"/>
                      <a:gd name="T30" fmla="*/ 394 w 2485"/>
                      <a:gd name="T31" fmla="*/ 274 h 1601"/>
                      <a:gd name="T32" fmla="*/ 388 w 2485"/>
                      <a:gd name="T33" fmla="*/ 295 h 1601"/>
                      <a:gd name="T34" fmla="*/ 360 w 2485"/>
                      <a:gd name="T35" fmla="*/ 274 h 1601"/>
                      <a:gd name="T36" fmla="*/ 277 w 2485"/>
                      <a:gd name="T37" fmla="*/ 289 h 1601"/>
                      <a:gd name="T38" fmla="*/ 195 w 2485"/>
                      <a:gd name="T39" fmla="*/ 297 h 1601"/>
                      <a:gd name="T40" fmla="*/ 73 w 2485"/>
                      <a:gd name="T41" fmla="*/ 303 h 1601"/>
                      <a:gd name="T42" fmla="*/ 73 w 2485"/>
                      <a:gd name="T43" fmla="*/ 256 h 1601"/>
                      <a:gd name="T44" fmla="*/ 23 w 2485"/>
                      <a:gd name="T45" fmla="*/ 157 h 1601"/>
                      <a:gd name="T46" fmla="*/ 6 w 2485"/>
                      <a:gd name="T47" fmla="*/ 117 h 1601"/>
                      <a:gd name="T48" fmla="*/ 6 w 2485"/>
                      <a:gd name="T49" fmla="*/ 59 h 1601"/>
                      <a:gd name="T50" fmla="*/ 0 w 2485"/>
                      <a:gd name="T51" fmla="*/ 35 h 160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2485" h="1601">
                        <a:moveTo>
                          <a:pt x="0" y="183"/>
                        </a:moveTo>
                        <a:lnTo>
                          <a:pt x="1935" y="0"/>
                        </a:lnTo>
                        <a:lnTo>
                          <a:pt x="1996" y="75"/>
                        </a:lnTo>
                        <a:lnTo>
                          <a:pt x="1998" y="212"/>
                        </a:lnTo>
                        <a:lnTo>
                          <a:pt x="2037" y="344"/>
                        </a:lnTo>
                        <a:lnTo>
                          <a:pt x="2155" y="393"/>
                        </a:lnTo>
                        <a:lnTo>
                          <a:pt x="2257" y="447"/>
                        </a:lnTo>
                        <a:lnTo>
                          <a:pt x="2357" y="575"/>
                        </a:lnTo>
                        <a:lnTo>
                          <a:pt x="2445" y="671"/>
                        </a:lnTo>
                        <a:lnTo>
                          <a:pt x="2485" y="815"/>
                        </a:lnTo>
                        <a:lnTo>
                          <a:pt x="2377" y="939"/>
                        </a:lnTo>
                        <a:lnTo>
                          <a:pt x="2245" y="999"/>
                        </a:lnTo>
                        <a:lnTo>
                          <a:pt x="2107" y="999"/>
                        </a:lnTo>
                        <a:lnTo>
                          <a:pt x="2197" y="1149"/>
                        </a:lnTo>
                        <a:lnTo>
                          <a:pt x="2149" y="1311"/>
                        </a:lnTo>
                        <a:lnTo>
                          <a:pt x="2077" y="1449"/>
                        </a:lnTo>
                        <a:lnTo>
                          <a:pt x="2045" y="1559"/>
                        </a:lnTo>
                        <a:lnTo>
                          <a:pt x="1897" y="1449"/>
                        </a:lnTo>
                        <a:lnTo>
                          <a:pt x="1461" y="1527"/>
                        </a:lnTo>
                        <a:lnTo>
                          <a:pt x="1029" y="1567"/>
                        </a:lnTo>
                        <a:lnTo>
                          <a:pt x="384" y="1601"/>
                        </a:lnTo>
                        <a:lnTo>
                          <a:pt x="384" y="1355"/>
                        </a:lnTo>
                        <a:lnTo>
                          <a:pt x="120" y="827"/>
                        </a:lnTo>
                        <a:lnTo>
                          <a:pt x="33" y="620"/>
                        </a:lnTo>
                        <a:lnTo>
                          <a:pt x="34" y="312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3" name="Freeform 21">
                    <a:extLst>
                      <a:ext uri="{FF2B5EF4-FFF2-40B4-BE49-F238E27FC236}">
                        <a16:creationId xmlns:a16="http://schemas.microsoft.com/office/drawing/2014/main" id="{0983A1DE-D982-AC81-6221-481AD0528CD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624130" y="4146761"/>
                    <a:ext cx="479616" cy="377059"/>
                  </a:xfrm>
                  <a:custGeom>
                    <a:avLst/>
                    <a:gdLst>
                      <a:gd name="T0" fmla="*/ 0 w 2800"/>
                      <a:gd name="T1" fmla="*/ 29 h 2206"/>
                      <a:gd name="T2" fmla="*/ 22 w 2800"/>
                      <a:gd name="T3" fmla="*/ 73 h 2206"/>
                      <a:gd name="T4" fmla="*/ 47 w 2800"/>
                      <a:gd name="T5" fmla="*/ 86 h 2206"/>
                      <a:gd name="T6" fmla="*/ 69 w 2800"/>
                      <a:gd name="T7" fmla="*/ 98 h 2206"/>
                      <a:gd name="T8" fmla="*/ 63 w 2800"/>
                      <a:gd name="T9" fmla="*/ 115 h 2206"/>
                      <a:gd name="T10" fmla="*/ 74 w 2800"/>
                      <a:gd name="T11" fmla="*/ 146 h 2206"/>
                      <a:gd name="T12" fmla="*/ 97 w 2800"/>
                      <a:gd name="T13" fmla="*/ 160 h 2206"/>
                      <a:gd name="T14" fmla="*/ 101 w 2800"/>
                      <a:gd name="T15" fmla="*/ 211 h 2206"/>
                      <a:gd name="T16" fmla="*/ 101 w 2800"/>
                      <a:gd name="T17" fmla="*/ 271 h 2206"/>
                      <a:gd name="T18" fmla="*/ 107 w 2800"/>
                      <a:gd name="T19" fmla="*/ 324 h 2206"/>
                      <a:gd name="T20" fmla="*/ 107 w 2800"/>
                      <a:gd name="T21" fmla="*/ 359 h 2206"/>
                      <a:gd name="T22" fmla="*/ 117 w 2800"/>
                      <a:gd name="T23" fmla="*/ 385 h 2206"/>
                      <a:gd name="T24" fmla="*/ 122 w 2800"/>
                      <a:gd name="T25" fmla="*/ 409 h 2206"/>
                      <a:gd name="T26" fmla="*/ 335 w 2800"/>
                      <a:gd name="T27" fmla="*/ 382 h 2206"/>
                      <a:gd name="T28" fmla="*/ 393 w 2800"/>
                      <a:gd name="T29" fmla="*/ 376 h 2206"/>
                      <a:gd name="T30" fmla="*/ 452 w 2800"/>
                      <a:gd name="T31" fmla="*/ 364 h 2206"/>
                      <a:gd name="T32" fmla="*/ 463 w 2800"/>
                      <a:gd name="T33" fmla="*/ 375 h 2206"/>
                      <a:gd name="T34" fmla="*/ 446 w 2800"/>
                      <a:gd name="T35" fmla="*/ 398 h 2206"/>
                      <a:gd name="T36" fmla="*/ 458 w 2800"/>
                      <a:gd name="T37" fmla="*/ 409 h 2206"/>
                      <a:gd name="T38" fmla="*/ 478 w 2800"/>
                      <a:gd name="T39" fmla="*/ 418 h 2206"/>
                      <a:gd name="T40" fmla="*/ 497 w 2800"/>
                      <a:gd name="T41" fmla="*/ 409 h 2206"/>
                      <a:gd name="T42" fmla="*/ 503 w 2800"/>
                      <a:gd name="T43" fmla="*/ 398 h 2206"/>
                      <a:gd name="T44" fmla="*/ 497 w 2800"/>
                      <a:gd name="T45" fmla="*/ 381 h 2206"/>
                      <a:gd name="T46" fmla="*/ 507 w 2800"/>
                      <a:gd name="T47" fmla="*/ 363 h 2206"/>
                      <a:gd name="T48" fmla="*/ 515 w 2800"/>
                      <a:gd name="T49" fmla="*/ 347 h 2206"/>
                      <a:gd name="T50" fmla="*/ 531 w 2800"/>
                      <a:gd name="T51" fmla="*/ 339 h 2206"/>
                      <a:gd name="T52" fmla="*/ 529 w 2800"/>
                      <a:gd name="T53" fmla="*/ 324 h 2206"/>
                      <a:gd name="T54" fmla="*/ 528 w 2800"/>
                      <a:gd name="T55" fmla="*/ 306 h 2206"/>
                      <a:gd name="T56" fmla="*/ 509 w 2800"/>
                      <a:gd name="T57" fmla="*/ 296 h 2206"/>
                      <a:gd name="T58" fmla="*/ 492 w 2800"/>
                      <a:gd name="T59" fmla="*/ 273 h 2206"/>
                      <a:gd name="T60" fmla="*/ 486 w 2800"/>
                      <a:gd name="T61" fmla="*/ 244 h 2206"/>
                      <a:gd name="T62" fmla="*/ 458 w 2800"/>
                      <a:gd name="T63" fmla="*/ 222 h 2206"/>
                      <a:gd name="T64" fmla="*/ 435 w 2800"/>
                      <a:gd name="T65" fmla="*/ 210 h 2206"/>
                      <a:gd name="T66" fmla="*/ 418 w 2800"/>
                      <a:gd name="T67" fmla="*/ 187 h 2206"/>
                      <a:gd name="T68" fmla="*/ 426 w 2800"/>
                      <a:gd name="T69" fmla="*/ 166 h 2206"/>
                      <a:gd name="T70" fmla="*/ 429 w 2800"/>
                      <a:gd name="T71" fmla="*/ 142 h 2206"/>
                      <a:gd name="T72" fmla="*/ 414 w 2800"/>
                      <a:gd name="T73" fmla="*/ 133 h 2206"/>
                      <a:gd name="T74" fmla="*/ 396 w 2800"/>
                      <a:gd name="T75" fmla="*/ 128 h 2206"/>
                      <a:gd name="T76" fmla="*/ 378 w 2800"/>
                      <a:gd name="T77" fmla="*/ 114 h 2206"/>
                      <a:gd name="T78" fmla="*/ 355 w 2800"/>
                      <a:gd name="T79" fmla="*/ 85 h 2206"/>
                      <a:gd name="T80" fmla="*/ 337 w 2800"/>
                      <a:gd name="T81" fmla="*/ 74 h 2206"/>
                      <a:gd name="T82" fmla="*/ 321 w 2800"/>
                      <a:gd name="T83" fmla="*/ 51 h 2206"/>
                      <a:gd name="T84" fmla="*/ 315 w 2800"/>
                      <a:gd name="T85" fmla="*/ 21 h 2206"/>
                      <a:gd name="T86" fmla="*/ 287 w 2800"/>
                      <a:gd name="T87" fmla="*/ 0 h 2206"/>
                      <a:gd name="T88" fmla="*/ 260 w 2800"/>
                      <a:gd name="T89" fmla="*/ 4 h 2206"/>
                      <a:gd name="T90" fmla="*/ 200 w 2800"/>
                      <a:gd name="T91" fmla="*/ 15 h 2206"/>
                      <a:gd name="T92" fmla="*/ 122 w 2800"/>
                      <a:gd name="T93" fmla="*/ 22 h 2206"/>
                      <a:gd name="T94" fmla="*/ 58 w 2800"/>
                      <a:gd name="T95" fmla="*/ 26 h 2206"/>
                      <a:gd name="T96" fmla="*/ 0 w 2800"/>
                      <a:gd name="T97" fmla="*/ 29 h 220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800" h="2206">
                        <a:moveTo>
                          <a:pt x="0" y="152"/>
                        </a:moveTo>
                        <a:lnTo>
                          <a:pt x="118" y="387"/>
                        </a:lnTo>
                        <a:lnTo>
                          <a:pt x="247" y="452"/>
                        </a:lnTo>
                        <a:lnTo>
                          <a:pt x="363" y="518"/>
                        </a:lnTo>
                        <a:lnTo>
                          <a:pt x="333" y="608"/>
                        </a:lnTo>
                        <a:lnTo>
                          <a:pt x="388" y="771"/>
                        </a:lnTo>
                        <a:lnTo>
                          <a:pt x="513" y="845"/>
                        </a:lnTo>
                        <a:lnTo>
                          <a:pt x="535" y="1115"/>
                        </a:lnTo>
                        <a:lnTo>
                          <a:pt x="535" y="1431"/>
                        </a:lnTo>
                        <a:lnTo>
                          <a:pt x="562" y="1710"/>
                        </a:lnTo>
                        <a:lnTo>
                          <a:pt x="562" y="1895"/>
                        </a:lnTo>
                        <a:lnTo>
                          <a:pt x="618" y="2034"/>
                        </a:lnTo>
                        <a:lnTo>
                          <a:pt x="645" y="2160"/>
                        </a:lnTo>
                        <a:lnTo>
                          <a:pt x="1769" y="2014"/>
                        </a:lnTo>
                        <a:lnTo>
                          <a:pt x="2073" y="1982"/>
                        </a:lnTo>
                        <a:lnTo>
                          <a:pt x="2383" y="1920"/>
                        </a:lnTo>
                        <a:lnTo>
                          <a:pt x="2443" y="1980"/>
                        </a:lnTo>
                        <a:lnTo>
                          <a:pt x="2353" y="2100"/>
                        </a:lnTo>
                        <a:lnTo>
                          <a:pt x="2413" y="2160"/>
                        </a:lnTo>
                        <a:lnTo>
                          <a:pt x="2520" y="2206"/>
                        </a:lnTo>
                        <a:lnTo>
                          <a:pt x="2623" y="2160"/>
                        </a:lnTo>
                        <a:lnTo>
                          <a:pt x="2653" y="2100"/>
                        </a:lnTo>
                        <a:lnTo>
                          <a:pt x="2623" y="2010"/>
                        </a:lnTo>
                        <a:lnTo>
                          <a:pt x="2672" y="1918"/>
                        </a:lnTo>
                        <a:lnTo>
                          <a:pt x="2713" y="1830"/>
                        </a:lnTo>
                        <a:lnTo>
                          <a:pt x="2800" y="1790"/>
                        </a:lnTo>
                        <a:lnTo>
                          <a:pt x="2792" y="1710"/>
                        </a:lnTo>
                        <a:lnTo>
                          <a:pt x="2784" y="1614"/>
                        </a:lnTo>
                        <a:lnTo>
                          <a:pt x="2683" y="1560"/>
                        </a:lnTo>
                        <a:lnTo>
                          <a:pt x="2593" y="1440"/>
                        </a:lnTo>
                        <a:lnTo>
                          <a:pt x="2563" y="1290"/>
                        </a:lnTo>
                        <a:lnTo>
                          <a:pt x="2413" y="1170"/>
                        </a:lnTo>
                        <a:lnTo>
                          <a:pt x="2293" y="1110"/>
                        </a:lnTo>
                        <a:lnTo>
                          <a:pt x="2203" y="989"/>
                        </a:lnTo>
                        <a:lnTo>
                          <a:pt x="2248" y="878"/>
                        </a:lnTo>
                        <a:lnTo>
                          <a:pt x="2263" y="749"/>
                        </a:lnTo>
                        <a:lnTo>
                          <a:pt x="2184" y="702"/>
                        </a:lnTo>
                        <a:lnTo>
                          <a:pt x="2089" y="678"/>
                        </a:lnTo>
                        <a:lnTo>
                          <a:pt x="1994" y="599"/>
                        </a:lnTo>
                        <a:lnTo>
                          <a:pt x="1874" y="449"/>
                        </a:lnTo>
                        <a:lnTo>
                          <a:pt x="1777" y="390"/>
                        </a:lnTo>
                        <a:lnTo>
                          <a:pt x="1694" y="269"/>
                        </a:lnTo>
                        <a:lnTo>
                          <a:pt x="1659" y="110"/>
                        </a:lnTo>
                        <a:lnTo>
                          <a:pt x="1511" y="0"/>
                        </a:lnTo>
                        <a:lnTo>
                          <a:pt x="1373" y="23"/>
                        </a:lnTo>
                        <a:lnTo>
                          <a:pt x="1055" y="80"/>
                        </a:lnTo>
                        <a:lnTo>
                          <a:pt x="643" y="117"/>
                        </a:lnTo>
                        <a:lnTo>
                          <a:pt x="306" y="135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4" name="Freeform 22">
                    <a:extLst>
                      <a:ext uri="{FF2B5EF4-FFF2-40B4-BE49-F238E27FC236}">
                        <a16:creationId xmlns:a16="http://schemas.microsoft.com/office/drawing/2014/main" id="{929707EE-AEAA-04A1-B981-2AD245AB826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734324" y="4475108"/>
                    <a:ext cx="341422" cy="344585"/>
                  </a:xfrm>
                  <a:custGeom>
                    <a:avLst/>
                    <a:gdLst>
                      <a:gd name="T0" fmla="*/ 0 w 1990"/>
                      <a:gd name="T1" fmla="*/ 45 h 2015"/>
                      <a:gd name="T2" fmla="*/ 215 w 1990"/>
                      <a:gd name="T3" fmla="*/ 18 h 2015"/>
                      <a:gd name="T4" fmla="*/ 273 w 1990"/>
                      <a:gd name="T5" fmla="*/ 12 h 2015"/>
                      <a:gd name="T6" fmla="*/ 331 w 1990"/>
                      <a:gd name="T7" fmla="*/ 0 h 2015"/>
                      <a:gd name="T8" fmla="*/ 342 w 1990"/>
                      <a:gd name="T9" fmla="*/ 12 h 2015"/>
                      <a:gd name="T10" fmla="*/ 325 w 1990"/>
                      <a:gd name="T11" fmla="*/ 34 h 2015"/>
                      <a:gd name="T12" fmla="*/ 337 w 1990"/>
                      <a:gd name="T13" fmla="*/ 46 h 2015"/>
                      <a:gd name="T14" fmla="*/ 357 w 1990"/>
                      <a:gd name="T15" fmla="*/ 54 h 2015"/>
                      <a:gd name="T16" fmla="*/ 376 w 1990"/>
                      <a:gd name="T17" fmla="*/ 45 h 2015"/>
                      <a:gd name="T18" fmla="*/ 378 w 1990"/>
                      <a:gd name="T19" fmla="*/ 63 h 2015"/>
                      <a:gd name="T20" fmla="*/ 367 w 1990"/>
                      <a:gd name="T21" fmla="*/ 77 h 2015"/>
                      <a:gd name="T22" fmla="*/ 366 w 1990"/>
                      <a:gd name="T23" fmla="*/ 94 h 2015"/>
                      <a:gd name="T24" fmla="*/ 355 w 1990"/>
                      <a:gd name="T25" fmla="*/ 106 h 2015"/>
                      <a:gd name="T26" fmla="*/ 350 w 1990"/>
                      <a:gd name="T27" fmla="*/ 143 h 2015"/>
                      <a:gd name="T28" fmla="*/ 338 w 1990"/>
                      <a:gd name="T29" fmla="*/ 163 h 2015"/>
                      <a:gd name="T30" fmla="*/ 322 w 1990"/>
                      <a:gd name="T31" fmla="*/ 209 h 2015"/>
                      <a:gd name="T32" fmla="*/ 301 w 1990"/>
                      <a:gd name="T33" fmla="*/ 238 h 2015"/>
                      <a:gd name="T34" fmla="*/ 293 w 1990"/>
                      <a:gd name="T35" fmla="*/ 274 h 2015"/>
                      <a:gd name="T36" fmla="*/ 296 w 1990"/>
                      <a:gd name="T37" fmla="*/ 329 h 2015"/>
                      <a:gd name="T38" fmla="*/ 293 w 1990"/>
                      <a:gd name="T39" fmla="*/ 359 h 2015"/>
                      <a:gd name="T40" fmla="*/ 249 w 1990"/>
                      <a:gd name="T41" fmla="*/ 365 h 2015"/>
                      <a:gd name="T42" fmla="*/ 190 w 1990"/>
                      <a:gd name="T43" fmla="*/ 365 h 2015"/>
                      <a:gd name="T44" fmla="*/ 115 w 1990"/>
                      <a:gd name="T45" fmla="*/ 368 h 2015"/>
                      <a:gd name="T46" fmla="*/ 65 w 1990"/>
                      <a:gd name="T47" fmla="*/ 382 h 2015"/>
                      <a:gd name="T48" fmla="*/ 58 w 1990"/>
                      <a:gd name="T49" fmla="*/ 363 h 2015"/>
                      <a:gd name="T50" fmla="*/ 63 w 1990"/>
                      <a:gd name="T51" fmla="*/ 344 h 2015"/>
                      <a:gd name="T52" fmla="*/ 56 w 1990"/>
                      <a:gd name="T53" fmla="*/ 322 h 2015"/>
                      <a:gd name="T54" fmla="*/ 17 w 1990"/>
                      <a:gd name="T55" fmla="*/ 322 h 2015"/>
                      <a:gd name="T56" fmla="*/ 17 w 1990"/>
                      <a:gd name="T57" fmla="*/ 168 h 2015"/>
                      <a:gd name="T58" fmla="*/ 4 w 1990"/>
                      <a:gd name="T59" fmla="*/ 110 h 2015"/>
                      <a:gd name="T60" fmla="*/ 0 w 1990"/>
                      <a:gd name="T61" fmla="*/ 71 h 2015"/>
                      <a:gd name="T62" fmla="*/ 0 w 1990"/>
                      <a:gd name="T63" fmla="*/ 45 h 201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990" h="2015">
                        <a:moveTo>
                          <a:pt x="2" y="240"/>
                        </a:moveTo>
                        <a:lnTo>
                          <a:pt x="1130" y="93"/>
                        </a:lnTo>
                        <a:lnTo>
                          <a:pt x="1435" y="62"/>
                        </a:lnTo>
                        <a:lnTo>
                          <a:pt x="1742" y="0"/>
                        </a:lnTo>
                        <a:lnTo>
                          <a:pt x="1798" y="61"/>
                        </a:lnTo>
                        <a:lnTo>
                          <a:pt x="1711" y="179"/>
                        </a:lnTo>
                        <a:lnTo>
                          <a:pt x="1775" y="243"/>
                        </a:lnTo>
                        <a:lnTo>
                          <a:pt x="1877" y="287"/>
                        </a:lnTo>
                        <a:lnTo>
                          <a:pt x="1979" y="240"/>
                        </a:lnTo>
                        <a:lnTo>
                          <a:pt x="1990" y="334"/>
                        </a:lnTo>
                        <a:lnTo>
                          <a:pt x="1934" y="406"/>
                        </a:lnTo>
                        <a:lnTo>
                          <a:pt x="1926" y="494"/>
                        </a:lnTo>
                        <a:lnTo>
                          <a:pt x="1870" y="558"/>
                        </a:lnTo>
                        <a:lnTo>
                          <a:pt x="1842" y="756"/>
                        </a:lnTo>
                        <a:lnTo>
                          <a:pt x="1782" y="862"/>
                        </a:lnTo>
                        <a:lnTo>
                          <a:pt x="1694" y="1102"/>
                        </a:lnTo>
                        <a:lnTo>
                          <a:pt x="1582" y="1254"/>
                        </a:lnTo>
                        <a:lnTo>
                          <a:pt x="1542" y="1446"/>
                        </a:lnTo>
                        <a:lnTo>
                          <a:pt x="1558" y="1734"/>
                        </a:lnTo>
                        <a:lnTo>
                          <a:pt x="1542" y="1894"/>
                        </a:lnTo>
                        <a:lnTo>
                          <a:pt x="1310" y="1926"/>
                        </a:lnTo>
                        <a:lnTo>
                          <a:pt x="1002" y="1926"/>
                        </a:lnTo>
                        <a:lnTo>
                          <a:pt x="607" y="1942"/>
                        </a:lnTo>
                        <a:lnTo>
                          <a:pt x="342" y="2015"/>
                        </a:lnTo>
                        <a:lnTo>
                          <a:pt x="303" y="1913"/>
                        </a:lnTo>
                        <a:lnTo>
                          <a:pt x="333" y="1814"/>
                        </a:lnTo>
                        <a:lnTo>
                          <a:pt x="297" y="1697"/>
                        </a:lnTo>
                        <a:lnTo>
                          <a:pt x="92" y="1701"/>
                        </a:lnTo>
                        <a:lnTo>
                          <a:pt x="92" y="888"/>
                        </a:lnTo>
                        <a:lnTo>
                          <a:pt x="21" y="578"/>
                        </a:lnTo>
                        <a:lnTo>
                          <a:pt x="0" y="377"/>
                        </a:lnTo>
                        <a:lnTo>
                          <a:pt x="2" y="24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5" name="Freeform 23">
                    <a:extLst>
                      <a:ext uri="{FF2B5EF4-FFF2-40B4-BE49-F238E27FC236}">
                        <a16:creationId xmlns:a16="http://schemas.microsoft.com/office/drawing/2014/main" id="{B68B14AD-45B6-10AD-B38B-46246E82BF5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790324" y="4798045"/>
                    <a:ext cx="398325" cy="335564"/>
                  </a:xfrm>
                  <a:custGeom>
                    <a:avLst/>
                    <a:gdLst>
                      <a:gd name="T0" fmla="*/ 54 w 2329"/>
                      <a:gd name="T1" fmla="*/ 9 h 1959"/>
                      <a:gd name="T2" fmla="*/ 187 w 2329"/>
                      <a:gd name="T3" fmla="*/ 6 h 1959"/>
                      <a:gd name="T4" fmla="*/ 240 w 2329"/>
                      <a:gd name="T5" fmla="*/ 21 h 1959"/>
                      <a:gd name="T6" fmla="*/ 242 w 2329"/>
                      <a:gd name="T7" fmla="*/ 48 h 1959"/>
                      <a:gd name="T8" fmla="*/ 237 w 2329"/>
                      <a:gd name="T9" fmla="*/ 80 h 1959"/>
                      <a:gd name="T10" fmla="*/ 218 w 2329"/>
                      <a:gd name="T11" fmla="*/ 128 h 1959"/>
                      <a:gd name="T12" fmla="*/ 214 w 2329"/>
                      <a:gd name="T13" fmla="*/ 176 h 1959"/>
                      <a:gd name="T14" fmla="*/ 298 w 2329"/>
                      <a:gd name="T15" fmla="*/ 177 h 1959"/>
                      <a:gd name="T16" fmla="*/ 352 w 2329"/>
                      <a:gd name="T17" fmla="*/ 166 h 1959"/>
                      <a:gd name="T18" fmla="*/ 364 w 2329"/>
                      <a:gd name="T19" fmla="*/ 190 h 1959"/>
                      <a:gd name="T20" fmla="*/ 374 w 2329"/>
                      <a:gd name="T21" fmla="*/ 216 h 1959"/>
                      <a:gd name="T22" fmla="*/ 384 w 2329"/>
                      <a:gd name="T23" fmla="*/ 239 h 1959"/>
                      <a:gd name="T24" fmla="*/ 339 w 2329"/>
                      <a:gd name="T25" fmla="*/ 222 h 1959"/>
                      <a:gd name="T26" fmla="*/ 319 w 2329"/>
                      <a:gd name="T27" fmla="*/ 252 h 1959"/>
                      <a:gd name="T28" fmla="*/ 342 w 2329"/>
                      <a:gd name="T29" fmla="*/ 264 h 1959"/>
                      <a:gd name="T30" fmla="*/ 373 w 2329"/>
                      <a:gd name="T31" fmla="*/ 250 h 1959"/>
                      <a:gd name="T32" fmla="*/ 384 w 2329"/>
                      <a:gd name="T33" fmla="*/ 259 h 1959"/>
                      <a:gd name="T34" fmla="*/ 405 w 2329"/>
                      <a:gd name="T35" fmla="*/ 254 h 1959"/>
                      <a:gd name="T36" fmla="*/ 427 w 2329"/>
                      <a:gd name="T37" fmla="*/ 267 h 1959"/>
                      <a:gd name="T38" fmla="*/ 410 w 2329"/>
                      <a:gd name="T39" fmla="*/ 292 h 1959"/>
                      <a:gd name="T40" fmla="*/ 436 w 2329"/>
                      <a:gd name="T41" fmla="*/ 320 h 1959"/>
                      <a:gd name="T42" fmla="*/ 425 w 2329"/>
                      <a:gd name="T43" fmla="*/ 362 h 1959"/>
                      <a:gd name="T44" fmla="*/ 396 w 2329"/>
                      <a:gd name="T45" fmla="*/ 333 h 1959"/>
                      <a:gd name="T46" fmla="*/ 369 w 2329"/>
                      <a:gd name="T47" fmla="*/ 320 h 1959"/>
                      <a:gd name="T48" fmla="*/ 327 w 2329"/>
                      <a:gd name="T49" fmla="*/ 296 h 1959"/>
                      <a:gd name="T50" fmla="*/ 357 w 2329"/>
                      <a:gd name="T51" fmla="*/ 341 h 1959"/>
                      <a:gd name="T52" fmla="*/ 333 w 2329"/>
                      <a:gd name="T53" fmla="*/ 361 h 1959"/>
                      <a:gd name="T54" fmla="*/ 302 w 2329"/>
                      <a:gd name="T55" fmla="*/ 353 h 1959"/>
                      <a:gd name="T56" fmla="*/ 266 w 2329"/>
                      <a:gd name="T57" fmla="*/ 369 h 1959"/>
                      <a:gd name="T58" fmla="*/ 257 w 2329"/>
                      <a:gd name="T59" fmla="*/ 342 h 1959"/>
                      <a:gd name="T60" fmla="*/ 248 w 2329"/>
                      <a:gd name="T61" fmla="*/ 298 h 1959"/>
                      <a:gd name="T62" fmla="*/ 242 w 2329"/>
                      <a:gd name="T63" fmla="*/ 330 h 1959"/>
                      <a:gd name="T64" fmla="*/ 201 w 2329"/>
                      <a:gd name="T65" fmla="*/ 309 h 1959"/>
                      <a:gd name="T66" fmla="*/ 171 w 2329"/>
                      <a:gd name="T67" fmla="*/ 336 h 1959"/>
                      <a:gd name="T68" fmla="*/ 119 w 2329"/>
                      <a:gd name="T69" fmla="*/ 326 h 1959"/>
                      <a:gd name="T70" fmla="*/ 74 w 2329"/>
                      <a:gd name="T71" fmla="*/ 330 h 1959"/>
                      <a:gd name="T72" fmla="*/ 44 w 2329"/>
                      <a:gd name="T73" fmla="*/ 284 h 1959"/>
                      <a:gd name="T74" fmla="*/ 56 w 2329"/>
                      <a:gd name="T75" fmla="*/ 215 h 1959"/>
                      <a:gd name="T76" fmla="*/ 30 w 2329"/>
                      <a:gd name="T77" fmla="*/ 146 h 1959"/>
                      <a:gd name="T78" fmla="*/ 0 w 2329"/>
                      <a:gd name="T79" fmla="*/ 93 h 1959"/>
                      <a:gd name="T80" fmla="*/ 0 w 2329"/>
                      <a:gd name="T81" fmla="*/ 50 h 195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2329" h="1959">
                        <a:moveTo>
                          <a:pt x="16" y="123"/>
                        </a:moveTo>
                        <a:lnTo>
                          <a:pt x="283" y="48"/>
                        </a:lnTo>
                        <a:lnTo>
                          <a:pt x="694" y="33"/>
                        </a:lnTo>
                        <a:lnTo>
                          <a:pt x="988" y="32"/>
                        </a:lnTo>
                        <a:lnTo>
                          <a:pt x="1216" y="0"/>
                        </a:lnTo>
                        <a:lnTo>
                          <a:pt x="1267" y="108"/>
                        </a:lnTo>
                        <a:lnTo>
                          <a:pt x="1309" y="177"/>
                        </a:lnTo>
                        <a:lnTo>
                          <a:pt x="1279" y="252"/>
                        </a:lnTo>
                        <a:lnTo>
                          <a:pt x="1309" y="327"/>
                        </a:lnTo>
                        <a:lnTo>
                          <a:pt x="1249" y="420"/>
                        </a:lnTo>
                        <a:lnTo>
                          <a:pt x="1249" y="537"/>
                        </a:lnTo>
                        <a:lnTo>
                          <a:pt x="1153" y="672"/>
                        </a:lnTo>
                        <a:lnTo>
                          <a:pt x="1129" y="807"/>
                        </a:lnTo>
                        <a:lnTo>
                          <a:pt x="1129" y="927"/>
                        </a:lnTo>
                        <a:lnTo>
                          <a:pt x="1339" y="927"/>
                        </a:lnTo>
                        <a:lnTo>
                          <a:pt x="1573" y="930"/>
                        </a:lnTo>
                        <a:lnTo>
                          <a:pt x="1729" y="897"/>
                        </a:lnTo>
                        <a:lnTo>
                          <a:pt x="1861" y="876"/>
                        </a:lnTo>
                        <a:lnTo>
                          <a:pt x="1939" y="897"/>
                        </a:lnTo>
                        <a:lnTo>
                          <a:pt x="1921" y="1002"/>
                        </a:lnTo>
                        <a:lnTo>
                          <a:pt x="1939" y="1047"/>
                        </a:lnTo>
                        <a:lnTo>
                          <a:pt x="1975" y="1137"/>
                        </a:lnTo>
                        <a:lnTo>
                          <a:pt x="2035" y="1215"/>
                        </a:lnTo>
                        <a:lnTo>
                          <a:pt x="2029" y="1257"/>
                        </a:lnTo>
                        <a:lnTo>
                          <a:pt x="1909" y="1209"/>
                        </a:lnTo>
                        <a:lnTo>
                          <a:pt x="1789" y="1167"/>
                        </a:lnTo>
                        <a:lnTo>
                          <a:pt x="1609" y="1257"/>
                        </a:lnTo>
                        <a:lnTo>
                          <a:pt x="1687" y="1329"/>
                        </a:lnTo>
                        <a:lnTo>
                          <a:pt x="1729" y="1497"/>
                        </a:lnTo>
                        <a:lnTo>
                          <a:pt x="1807" y="1392"/>
                        </a:lnTo>
                        <a:lnTo>
                          <a:pt x="1867" y="1299"/>
                        </a:lnTo>
                        <a:lnTo>
                          <a:pt x="1969" y="1317"/>
                        </a:lnTo>
                        <a:lnTo>
                          <a:pt x="1969" y="1377"/>
                        </a:lnTo>
                        <a:lnTo>
                          <a:pt x="2029" y="1362"/>
                        </a:lnTo>
                        <a:lnTo>
                          <a:pt x="2071" y="1314"/>
                        </a:lnTo>
                        <a:lnTo>
                          <a:pt x="2137" y="1338"/>
                        </a:lnTo>
                        <a:lnTo>
                          <a:pt x="2209" y="1347"/>
                        </a:lnTo>
                        <a:lnTo>
                          <a:pt x="2257" y="1407"/>
                        </a:lnTo>
                        <a:lnTo>
                          <a:pt x="2209" y="1470"/>
                        </a:lnTo>
                        <a:lnTo>
                          <a:pt x="2167" y="1536"/>
                        </a:lnTo>
                        <a:lnTo>
                          <a:pt x="2179" y="1647"/>
                        </a:lnTo>
                        <a:lnTo>
                          <a:pt x="2305" y="1683"/>
                        </a:lnTo>
                        <a:lnTo>
                          <a:pt x="2329" y="1797"/>
                        </a:lnTo>
                        <a:lnTo>
                          <a:pt x="2245" y="1905"/>
                        </a:lnTo>
                        <a:lnTo>
                          <a:pt x="2161" y="1815"/>
                        </a:lnTo>
                        <a:lnTo>
                          <a:pt x="2089" y="1755"/>
                        </a:lnTo>
                        <a:lnTo>
                          <a:pt x="2011" y="1731"/>
                        </a:lnTo>
                        <a:lnTo>
                          <a:pt x="1951" y="1683"/>
                        </a:lnTo>
                        <a:lnTo>
                          <a:pt x="1789" y="1557"/>
                        </a:lnTo>
                        <a:lnTo>
                          <a:pt x="1729" y="1557"/>
                        </a:lnTo>
                        <a:lnTo>
                          <a:pt x="1837" y="1689"/>
                        </a:lnTo>
                        <a:lnTo>
                          <a:pt x="1885" y="1797"/>
                        </a:lnTo>
                        <a:lnTo>
                          <a:pt x="1825" y="1875"/>
                        </a:lnTo>
                        <a:lnTo>
                          <a:pt x="1759" y="1902"/>
                        </a:lnTo>
                        <a:lnTo>
                          <a:pt x="1705" y="1857"/>
                        </a:lnTo>
                        <a:lnTo>
                          <a:pt x="1597" y="1857"/>
                        </a:lnTo>
                        <a:lnTo>
                          <a:pt x="1537" y="1959"/>
                        </a:lnTo>
                        <a:lnTo>
                          <a:pt x="1405" y="1944"/>
                        </a:lnTo>
                        <a:lnTo>
                          <a:pt x="1369" y="1905"/>
                        </a:lnTo>
                        <a:lnTo>
                          <a:pt x="1357" y="1803"/>
                        </a:lnTo>
                        <a:lnTo>
                          <a:pt x="1399" y="1647"/>
                        </a:lnTo>
                        <a:lnTo>
                          <a:pt x="1309" y="1569"/>
                        </a:lnTo>
                        <a:lnTo>
                          <a:pt x="1321" y="1647"/>
                        </a:lnTo>
                        <a:lnTo>
                          <a:pt x="1279" y="1737"/>
                        </a:lnTo>
                        <a:lnTo>
                          <a:pt x="1177" y="1659"/>
                        </a:lnTo>
                        <a:lnTo>
                          <a:pt x="1063" y="1626"/>
                        </a:lnTo>
                        <a:lnTo>
                          <a:pt x="949" y="1677"/>
                        </a:lnTo>
                        <a:lnTo>
                          <a:pt x="901" y="1770"/>
                        </a:lnTo>
                        <a:lnTo>
                          <a:pt x="769" y="1797"/>
                        </a:lnTo>
                        <a:lnTo>
                          <a:pt x="631" y="1719"/>
                        </a:lnTo>
                        <a:lnTo>
                          <a:pt x="469" y="1677"/>
                        </a:lnTo>
                        <a:lnTo>
                          <a:pt x="391" y="1737"/>
                        </a:lnTo>
                        <a:lnTo>
                          <a:pt x="241" y="1751"/>
                        </a:lnTo>
                        <a:lnTo>
                          <a:pt x="234" y="1496"/>
                        </a:lnTo>
                        <a:lnTo>
                          <a:pt x="211" y="1214"/>
                        </a:lnTo>
                        <a:lnTo>
                          <a:pt x="297" y="1130"/>
                        </a:lnTo>
                        <a:lnTo>
                          <a:pt x="258" y="932"/>
                        </a:lnTo>
                        <a:lnTo>
                          <a:pt x="156" y="770"/>
                        </a:lnTo>
                        <a:lnTo>
                          <a:pt x="73" y="681"/>
                        </a:lnTo>
                        <a:lnTo>
                          <a:pt x="0" y="491"/>
                        </a:lnTo>
                        <a:lnTo>
                          <a:pt x="18" y="389"/>
                        </a:lnTo>
                        <a:lnTo>
                          <a:pt x="1" y="263"/>
                        </a:lnTo>
                        <a:lnTo>
                          <a:pt x="16" y="12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6" name="Freeform 24">
                    <a:extLst>
                      <a:ext uri="{FF2B5EF4-FFF2-40B4-BE49-F238E27FC236}">
                        <a16:creationId xmlns:a16="http://schemas.microsoft.com/office/drawing/2014/main" id="{45F79E8B-C73D-64EE-F506-0F70D905022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908648" y="3948308"/>
                    <a:ext cx="280905" cy="464559"/>
                  </a:xfrm>
                  <a:custGeom>
                    <a:avLst/>
                    <a:gdLst>
                      <a:gd name="T0" fmla="*/ 40 w 1641"/>
                      <a:gd name="T1" fmla="*/ 30 h 2721"/>
                      <a:gd name="T2" fmla="*/ 56 w 1641"/>
                      <a:gd name="T3" fmla="*/ 52 h 2721"/>
                      <a:gd name="T4" fmla="*/ 76 w 1641"/>
                      <a:gd name="T5" fmla="*/ 73 h 2721"/>
                      <a:gd name="T6" fmla="*/ 83 w 1641"/>
                      <a:gd name="T7" fmla="*/ 100 h 2721"/>
                      <a:gd name="T8" fmla="*/ 63 w 1641"/>
                      <a:gd name="T9" fmla="*/ 123 h 2721"/>
                      <a:gd name="T10" fmla="*/ 38 w 1641"/>
                      <a:gd name="T11" fmla="*/ 135 h 2721"/>
                      <a:gd name="T12" fmla="*/ 12 w 1641"/>
                      <a:gd name="T13" fmla="*/ 135 h 2721"/>
                      <a:gd name="T14" fmla="*/ 28 w 1641"/>
                      <a:gd name="T15" fmla="*/ 164 h 2721"/>
                      <a:gd name="T16" fmla="*/ 20 w 1641"/>
                      <a:gd name="T17" fmla="*/ 193 h 2721"/>
                      <a:gd name="T18" fmla="*/ 6 w 1641"/>
                      <a:gd name="T19" fmla="*/ 220 h 2721"/>
                      <a:gd name="T20" fmla="*/ 0 w 1641"/>
                      <a:gd name="T21" fmla="*/ 240 h 2721"/>
                      <a:gd name="T22" fmla="*/ 6 w 1641"/>
                      <a:gd name="T23" fmla="*/ 270 h 2721"/>
                      <a:gd name="T24" fmla="*/ 23 w 1641"/>
                      <a:gd name="T25" fmla="*/ 293 h 2721"/>
                      <a:gd name="T26" fmla="*/ 41 w 1641"/>
                      <a:gd name="T27" fmla="*/ 305 h 2721"/>
                      <a:gd name="T28" fmla="*/ 63 w 1641"/>
                      <a:gd name="T29" fmla="*/ 333 h 2721"/>
                      <a:gd name="T30" fmla="*/ 82 w 1641"/>
                      <a:gd name="T31" fmla="*/ 348 h 2721"/>
                      <a:gd name="T32" fmla="*/ 100 w 1641"/>
                      <a:gd name="T33" fmla="*/ 353 h 2721"/>
                      <a:gd name="T34" fmla="*/ 115 w 1641"/>
                      <a:gd name="T35" fmla="*/ 362 h 2721"/>
                      <a:gd name="T36" fmla="*/ 111 w 1641"/>
                      <a:gd name="T37" fmla="*/ 387 h 2721"/>
                      <a:gd name="T38" fmla="*/ 103 w 1641"/>
                      <a:gd name="T39" fmla="*/ 407 h 2721"/>
                      <a:gd name="T40" fmla="*/ 121 w 1641"/>
                      <a:gd name="T41" fmla="*/ 430 h 2721"/>
                      <a:gd name="T42" fmla="*/ 143 w 1641"/>
                      <a:gd name="T43" fmla="*/ 441 h 2721"/>
                      <a:gd name="T44" fmla="*/ 172 w 1641"/>
                      <a:gd name="T45" fmla="*/ 464 h 2721"/>
                      <a:gd name="T46" fmla="*/ 177 w 1641"/>
                      <a:gd name="T47" fmla="*/ 492 h 2721"/>
                      <a:gd name="T48" fmla="*/ 194 w 1641"/>
                      <a:gd name="T49" fmla="*/ 515 h 2721"/>
                      <a:gd name="T50" fmla="*/ 194 w 1641"/>
                      <a:gd name="T51" fmla="*/ 515 h 2721"/>
                      <a:gd name="T52" fmla="*/ 220 w 1641"/>
                      <a:gd name="T53" fmla="*/ 504 h 2721"/>
                      <a:gd name="T54" fmla="*/ 235 w 1641"/>
                      <a:gd name="T55" fmla="*/ 498 h 2721"/>
                      <a:gd name="T56" fmla="*/ 254 w 1641"/>
                      <a:gd name="T57" fmla="*/ 487 h 2721"/>
                      <a:gd name="T58" fmla="*/ 271 w 1641"/>
                      <a:gd name="T59" fmla="*/ 476 h 2721"/>
                      <a:gd name="T60" fmla="*/ 285 w 1641"/>
                      <a:gd name="T61" fmla="*/ 460 h 2721"/>
                      <a:gd name="T62" fmla="*/ 284 w 1641"/>
                      <a:gd name="T63" fmla="*/ 441 h 2721"/>
                      <a:gd name="T64" fmla="*/ 285 w 1641"/>
                      <a:gd name="T65" fmla="*/ 403 h 2721"/>
                      <a:gd name="T66" fmla="*/ 305 w 1641"/>
                      <a:gd name="T67" fmla="*/ 351 h 2721"/>
                      <a:gd name="T68" fmla="*/ 300 w 1641"/>
                      <a:gd name="T69" fmla="*/ 316 h 2721"/>
                      <a:gd name="T70" fmla="*/ 294 w 1641"/>
                      <a:gd name="T71" fmla="*/ 278 h 2721"/>
                      <a:gd name="T72" fmla="*/ 311 w 1641"/>
                      <a:gd name="T73" fmla="*/ 249 h 2721"/>
                      <a:gd name="T74" fmla="*/ 300 w 1641"/>
                      <a:gd name="T75" fmla="*/ 209 h 2721"/>
                      <a:gd name="T76" fmla="*/ 298 w 1641"/>
                      <a:gd name="T77" fmla="*/ 176 h 2721"/>
                      <a:gd name="T78" fmla="*/ 285 w 1641"/>
                      <a:gd name="T79" fmla="*/ 141 h 2721"/>
                      <a:gd name="T80" fmla="*/ 273 w 1641"/>
                      <a:gd name="T81" fmla="*/ 103 h 2721"/>
                      <a:gd name="T82" fmla="*/ 271 w 1641"/>
                      <a:gd name="T83" fmla="*/ 67 h 2721"/>
                      <a:gd name="T84" fmla="*/ 248 w 1641"/>
                      <a:gd name="T85" fmla="*/ 44 h 2721"/>
                      <a:gd name="T86" fmla="*/ 236 w 1641"/>
                      <a:gd name="T87" fmla="*/ 0 h 2721"/>
                      <a:gd name="T88" fmla="*/ 40 w 1641"/>
                      <a:gd name="T89" fmla="*/ 30 h 272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641" h="2721">
                        <a:moveTo>
                          <a:pt x="213" y="160"/>
                        </a:moveTo>
                        <a:lnTo>
                          <a:pt x="298" y="274"/>
                        </a:lnTo>
                        <a:lnTo>
                          <a:pt x="399" y="384"/>
                        </a:lnTo>
                        <a:lnTo>
                          <a:pt x="438" y="529"/>
                        </a:lnTo>
                        <a:lnTo>
                          <a:pt x="333" y="652"/>
                        </a:lnTo>
                        <a:lnTo>
                          <a:pt x="201" y="712"/>
                        </a:lnTo>
                        <a:lnTo>
                          <a:pt x="61" y="711"/>
                        </a:lnTo>
                        <a:lnTo>
                          <a:pt x="150" y="864"/>
                        </a:lnTo>
                        <a:lnTo>
                          <a:pt x="105" y="1020"/>
                        </a:lnTo>
                        <a:lnTo>
                          <a:pt x="31" y="1162"/>
                        </a:lnTo>
                        <a:lnTo>
                          <a:pt x="0" y="1270"/>
                        </a:lnTo>
                        <a:lnTo>
                          <a:pt x="34" y="1428"/>
                        </a:lnTo>
                        <a:lnTo>
                          <a:pt x="120" y="1550"/>
                        </a:lnTo>
                        <a:lnTo>
                          <a:pt x="216" y="1611"/>
                        </a:lnTo>
                        <a:lnTo>
                          <a:pt x="333" y="1757"/>
                        </a:lnTo>
                        <a:lnTo>
                          <a:pt x="433" y="1839"/>
                        </a:lnTo>
                        <a:lnTo>
                          <a:pt x="529" y="1863"/>
                        </a:lnTo>
                        <a:lnTo>
                          <a:pt x="605" y="1910"/>
                        </a:lnTo>
                        <a:lnTo>
                          <a:pt x="587" y="2045"/>
                        </a:lnTo>
                        <a:lnTo>
                          <a:pt x="543" y="2153"/>
                        </a:lnTo>
                        <a:lnTo>
                          <a:pt x="636" y="2270"/>
                        </a:lnTo>
                        <a:lnTo>
                          <a:pt x="756" y="2331"/>
                        </a:lnTo>
                        <a:lnTo>
                          <a:pt x="906" y="2451"/>
                        </a:lnTo>
                        <a:lnTo>
                          <a:pt x="933" y="2597"/>
                        </a:lnTo>
                        <a:lnTo>
                          <a:pt x="1023" y="2720"/>
                        </a:lnTo>
                        <a:lnTo>
                          <a:pt x="1022" y="2721"/>
                        </a:lnTo>
                        <a:lnTo>
                          <a:pt x="1161" y="2664"/>
                        </a:lnTo>
                        <a:lnTo>
                          <a:pt x="1238" y="2631"/>
                        </a:lnTo>
                        <a:lnTo>
                          <a:pt x="1341" y="2574"/>
                        </a:lnTo>
                        <a:lnTo>
                          <a:pt x="1431" y="2514"/>
                        </a:lnTo>
                        <a:lnTo>
                          <a:pt x="1502" y="2431"/>
                        </a:lnTo>
                        <a:lnTo>
                          <a:pt x="1496" y="2330"/>
                        </a:lnTo>
                        <a:lnTo>
                          <a:pt x="1502" y="2127"/>
                        </a:lnTo>
                        <a:lnTo>
                          <a:pt x="1611" y="1854"/>
                        </a:lnTo>
                        <a:lnTo>
                          <a:pt x="1582" y="1671"/>
                        </a:lnTo>
                        <a:lnTo>
                          <a:pt x="1550" y="1471"/>
                        </a:lnTo>
                        <a:lnTo>
                          <a:pt x="1641" y="1314"/>
                        </a:lnTo>
                        <a:lnTo>
                          <a:pt x="1582" y="1104"/>
                        </a:lnTo>
                        <a:lnTo>
                          <a:pt x="1574" y="928"/>
                        </a:lnTo>
                        <a:lnTo>
                          <a:pt x="1502" y="744"/>
                        </a:lnTo>
                        <a:lnTo>
                          <a:pt x="1438" y="544"/>
                        </a:lnTo>
                        <a:lnTo>
                          <a:pt x="1431" y="354"/>
                        </a:lnTo>
                        <a:lnTo>
                          <a:pt x="1311" y="234"/>
                        </a:lnTo>
                        <a:lnTo>
                          <a:pt x="1246" y="0"/>
                        </a:lnTo>
                        <a:lnTo>
                          <a:pt x="213" y="160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7" name="Freeform 25">
                    <a:extLst>
                      <a:ext uri="{FF2B5EF4-FFF2-40B4-BE49-F238E27FC236}">
                        <a16:creationId xmlns:a16="http://schemas.microsoft.com/office/drawing/2014/main" id="{BD9F8013-FB5D-16D9-F8E9-EBC8FACAC78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153425" y="3963643"/>
                    <a:ext cx="214970" cy="383373"/>
                  </a:xfrm>
                  <a:custGeom>
                    <a:avLst/>
                    <a:gdLst>
                      <a:gd name="T0" fmla="*/ 0 w 1255"/>
                      <a:gd name="T1" fmla="*/ 49 h 2237"/>
                      <a:gd name="T2" fmla="*/ 2 w 1255"/>
                      <a:gd name="T3" fmla="*/ 86 h 2237"/>
                      <a:gd name="T4" fmla="*/ 13 w 1255"/>
                      <a:gd name="T5" fmla="*/ 123 h 2237"/>
                      <a:gd name="T6" fmla="*/ 27 w 1255"/>
                      <a:gd name="T7" fmla="*/ 158 h 2237"/>
                      <a:gd name="T8" fmla="*/ 29 w 1255"/>
                      <a:gd name="T9" fmla="*/ 192 h 2237"/>
                      <a:gd name="T10" fmla="*/ 40 w 1255"/>
                      <a:gd name="T11" fmla="*/ 231 h 2237"/>
                      <a:gd name="T12" fmla="*/ 23 w 1255"/>
                      <a:gd name="T13" fmla="*/ 262 h 2237"/>
                      <a:gd name="T14" fmla="*/ 34 w 1255"/>
                      <a:gd name="T15" fmla="*/ 335 h 2237"/>
                      <a:gd name="T16" fmla="*/ 14 w 1255"/>
                      <a:gd name="T17" fmla="*/ 386 h 2237"/>
                      <a:gd name="T18" fmla="*/ 12 w 1255"/>
                      <a:gd name="T19" fmla="*/ 425 h 2237"/>
                      <a:gd name="T20" fmla="*/ 33 w 1255"/>
                      <a:gd name="T21" fmla="*/ 414 h 2237"/>
                      <a:gd name="T22" fmla="*/ 49 w 1255"/>
                      <a:gd name="T23" fmla="*/ 399 h 2237"/>
                      <a:gd name="T24" fmla="*/ 68 w 1255"/>
                      <a:gd name="T25" fmla="*/ 412 h 2237"/>
                      <a:gd name="T26" fmla="*/ 88 w 1255"/>
                      <a:gd name="T27" fmla="*/ 393 h 2237"/>
                      <a:gd name="T28" fmla="*/ 111 w 1255"/>
                      <a:gd name="T29" fmla="*/ 382 h 2237"/>
                      <a:gd name="T30" fmla="*/ 120 w 1255"/>
                      <a:gd name="T31" fmla="*/ 363 h 2237"/>
                      <a:gd name="T32" fmla="*/ 145 w 1255"/>
                      <a:gd name="T33" fmla="*/ 371 h 2237"/>
                      <a:gd name="T34" fmla="*/ 162 w 1255"/>
                      <a:gd name="T35" fmla="*/ 348 h 2237"/>
                      <a:gd name="T36" fmla="*/ 180 w 1255"/>
                      <a:gd name="T37" fmla="*/ 321 h 2237"/>
                      <a:gd name="T38" fmla="*/ 180 w 1255"/>
                      <a:gd name="T39" fmla="*/ 300 h 2237"/>
                      <a:gd name="T40" fmla="*/ 203 w 1255"/>
                      <a:gd name="T41" fmla="*/ 286 h 2237"/>
                      <a:gd name="T42" fmla="*/ 238 w 1255"/>
                      <a:gd name="T43" fmla="*/ 280 h 2237"/>
                      <a:gd name="T44" fmla="*/ 230 w 1255"/>
                      <a:gd name="T45" fmla="*/ 260 h 2237"/>
                      <a:gd name="T46" fmla="*/ 236 w 1255"/>
                      <a:gd name="T47" fmla="*/ 234 h 2237"/>
                      <a:gd name="T48" fmla="*/ 230 w 1255"/>
                      <a:gd name="T49" fmla="*/ 195 h 2237"/>
                      <a:gd name="T50" fmla="*/ 217 w 1255"/>
                      <a:gd name="T51" fmla="*/ 160 h 2237"/>
                      <a:gd name="T52" fmla="*/ 214 w 1255"/>
                      <a:gd name="T53" fmla="*/ 108 h 2237"/>
                      <a:gd name="T54" fmla="*/ 205 w 1255"/>
                      <a:gd name="T55" fmla="*/ 90 h 2237"/>
                      <a:gd name="T56" fmla="*/ 197 w 1255"/>
                      <a:gd name="T57" fmla="*/ 69 h 2237"/>
                      <a:gd name="T58" fmla="*/ 191 w 1255"/>
                      <a:gd name="T59" fmla="*/ 52 h 2237"/>
                      <a:gd name="T60" fmla="*/ 197 w 1255"/>
                      <a:gd name="T61" fmla="*/ 37 h 2237"/>
                      <a:gd name="T62" fmla="*/ 185 w 1255"/>
                      <a:gd name="T63" fmla="*/ 11 h 2237"/>
                      <a:gd name="T64" fmla="*/ 168 w 1255"/>
                      <a:gd name="T65" fmla="*/ 0 h 2237"/>
                      <a:gd name="T66" fmla="*/ 126 w 1255"/>
                      <a:gd name="T67" fmla="*/ 8 h 2237"/>
                      <a:gd name="T68" fmla="*/ 80 w 1255"/>
                      <a:gd name="T69" fmla="*/ 17 h 2237"/>
                      <a:gd name="T70" fmla="*/ 49 w 1255"/>
                      <a:gd name="T71" fmla="*/ 22 h 2237"/>
                      <a:gd name="T72" fmla="*/ 24 w 1255"/>
                      <a:gd name="T73" fmla="*/ 35 h 2237"/>
                      <a:gd name="T74" fmla="*/ 0 w 1255"/>
                      <a:gd name="T75" fmla="*/ 49 h 2237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1255" h="2237">
                        <a:moveTo>
                          <a:pt x="0" y="260"/>
                        </a:moveTo>
                        <a:lnTo>
                          <a:pt x="9" y="452"/>
                        </a:lnTo>
                        <a:lnTo>
                          <a:pt x="70" y="645"/>
                        </a:lnTo>
                        <a:lnTo>
                          <a:pt x="144" y="833"/>
                        </a:lnTo>
                        <a:lnTo>
                          <a:pt x="151" y="1011"/>
                        </a:lnTo>
                        <a:lnTo>
                          <a:pt x="211" y="1217"/>
                        </a:lnTo>
                        <a:lnTo>
                          <a:pt x="120" y="1379"/>
                        </a:lnTo>
                        <a:lnTo>
                          <a:pt x="181" y="1763"/>
                        </a:lnTo>
                        <a:lnTo>
                          <a:pt x="73" y="2033"/>
                        </a:lnTo>
                        <a:lnTo>
                          <a:pt x="64" y="2237"/>
                        </a:lnTo>
                        <a:lnTo>
                          <a:pt x="176" y="2178"/>
                        </a:lnTo>
                        <a:lnTo>
                          <a:pt x="256" y="2101"/>
                        </a:lnTo>
                        <a:lnTo>
                          <a:pt x="360" y="2170"/>
                        </a:lnTo>
                        <a:lnTo>
                          <a:pt x="466" y="2071"/>
                        </a:lnTo>
                        <a:lnTo>
                          <a:pt x="586" y="2011"/>
                        </a:lnTo>
                        <a:lnTo>
                          <a:pt x="631" y="1913"/>
                        </a:lnTo>
                        <a:lnTo>
                          <a:pt x="766" y="1951"/>
                        </a:lnTo>
                        <a:lnTo>
                          <a:pt x="855" y="1833"/>
                        </a:lnTo>
                        <a:lnTo>
                          <a:pt x="951" y="1689"/>
                        </a:lnTo>
                        <a:lnTo>
                          <a:pt x="951" y="1577"/>
                        </a:lnTo>
                        <a:lnTo>
                          <a:pt x="1071" y="1505"/>
                        </a:lnTo>
                        <a:lnTo>
                          <a:pt x="1255" y="1473"/>
                        </a:lnTo>
                        <a:lnTo>
                          <a:pt x="1215" y="1369"/>
                        </a:lnTo>
                        <a:lnTo>
                          <a:pt x="1246" y="1231"/>
                        </a:lnTo>
                        <a:lnTo>
                          <a:pt x="1215" y="1025"/>
                        </a:lnTo>
                        <a:lnTo>
                          <a:pt x="1143" y="841"/>
                        </a:lnTo>
                        <a:lnTo>
                          <a:pt x="1126" y="570"/>
                        </a:lnTo>
                        <a:lnTo>
                          <a:pt x="1079" y="473"/>
                        </a:lnTo>
                        <a:lnTo>
                          <a:pt x="1039" y="361"/>
                        </a:lnTo>
                        <a:lnTo>
                          <a:pt x="1007" y="273"/>
                        </a:lnTo>
                        <a:lnTo>
                          <a:pt x="1039" y="193"/>
                        </a:lnTo>
                        <a:lnTo>
                          <a:pt x="976" y="60"/>
                        </a:lnTo>
                        <a:lnTo>
                          <a:pt x="886" y="0"/>
                        </a:lnTo>
                        <a:lnTo>
                          <a:pt x="663" y="41"/>
                        </a:lnTo>
                        <a:lnTo>
                          <a:pt x="423" y="89"/>
                        </a:lnTo>
                        <a:lnTo>
                          <a:pt x="256" y="114"/>
                        </a:lnTo>
                        <a:lnTo>
                          <a:pt x="127" y="185"/>
                        </a:lnTo>
                        <a:lnTo>
                          <a:pt x="0" y="2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8" name="Freeform 26">
                    <a:extLst>
                      <a:ext uri="{FF2B5EF4-FFF2-40B4-BE49-F238E27FC236}">
                        <a16:creationId xmlns:a16="http://schemas.microsoft.com/office/drawing/2014/main" id="{D44E2158-0C31-179C-BF84-CFC1D172D7D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319619" y="3875242"/>
                    <a:ext cx="292648" cy="331054"/>
                  </a:xfrm>
                  <a:custGeom>
                    <a:avLst/>
                    <a:gdLst>
                      <a:gd name="T0" fmla="*/ 0 w 1707"/>
                      <a:gd name="T1" fmla="*/ 109 h 1934"/>
                      <a:gd name="T2" fmla="*/ 23 w 1707"/>
                      <a:gd name="T3" fmla="*/ 94 h 1934"/>
                      <a:gd name="T4" fmla="*/ 60 w 1707"/>
                      <a:gd name="T5" fmla="*/ 93 h 1934"/>
                      <a:gd name="T6" fmla="*/ 60 w 1707"/>
                      <a:gd name="T7" fmla="*/ 85 h 1934"/>
                      <a:gd name="T8" fmla="*/ 96 w 1707"/>
                      <a:gd name="T9" fmla="*/ 82 h 1934"/>
                      <a:gd name="T10" fmla="*/ 122 w 1707"/>
                      <a:gd name="T11" fmla="*/ 90 h 1934"/>
                      <a:gd name="T12" fmla="*/ 153 w 1707"/>
                      <a:gd name="T13" fmla="*/ 99 h 1934"/>
                      <a:gd name="T14" fmla="*/ 218 w 1707"/>
                      <a:gd name="T15" fmla="*/ 59 h 1934"/>
                      <a:gd name="T16" fmla="*/ 295 w 1707"/>
                      <a:gd name="T17" fmla="*/ 0 h 1934"/>
                      <a:gd name="T18" fmla="*/ 318 w 1707"/>
                      <a:gd name="T19" fmla="*/ 82 h 1934"/>
                      <a:gd name="T20" fmla="*/ 321 w 1707"/>
                      <a:gd name="T21" fmla="*/ 140 h 1934"/>
                      <a:gd name="T22" fmla="*/ 324 w 1707"/>
                      <a:gd name="T23" fmla="*/ 190 h 1934"/>
                      <a:gd name="T24" fmla="*/ 312 w 1707"/>
                      <a:gd name="T25" fmla="*/ 225 h 1934"/>
                      <a:gd name="T26" fmla="*/ 292 w 1707"/>
                      <a:gd name="T27" fmla="*/ 250 h 1934"/>
                      <a:gd name="T28" fmla="*/ 272 w 1707"/>
                      <a:gd name="T29" fmla="*/ 265 h 1934"/>
                      <a:gd name="T30" fmla="*/ 275 w 1707"/>
                      <a:gd name="T31" fmla="*/ 284 h 1934"/>
                      <a:gd name="T32" fmla="*/ 268 w 1707"/>
                      <a:gd name="T33" fmla="*/ 302 h 1934"/>
                      <a:gd name="T34" fmla="*/ 250 w 1707"/>
                      <a:gd name="T35" fmla="*/ 299 h 1934"/>
                      <a:gd name="T36" fmla="*/ 250 w 1707"/>
                      <a:gd name="T37" fmla="*/ 325 h 1934"/>
                      <a:gd name="T38" fmla="*/ 244 w 1707"/>
                      <a:gd name="T39" fmla="*/ 344 h 1934"/>
                      <a:gd name="T40" fmla="*/ 221 w 1707"/>
                      <a:gd name="T41" fmla="*/ 367 h 1934"/>
                      <a:gd name="T42" fmla="*/ 206 w 1707"/>
                      <a:gd name="T43" fmla="*/ 349 h 1934"/>
                      <a:gd name="T44" fmla="*/ 184 w 1707"/>
                      <a:gd name="T45" fmla="*/ 332 h 1934"/>
                      <a:gd name="T46" fmla="*/ 168 w 1707"/>
                      <a:gd name="T47" fmla="*/ 349 h 1934"/>
                      <a:gd name="T48" fmla="*/ 147 w 1707"/>
                      <a:gd name="T49" fmla="*/ 356 h 1934"/>
                      <a:gd name="T50" fmla="*/ 113 w 1707"/>
                      <a:gd name="T51" fmla="*/ 356 h 1934"/>
                      <a:gd name="T52" fmla="*/ 83 w 1707"/>
                      <a:gd name="T53" fmla="*/ 352 h 1934"/>
                      <a:gd name="T54" fmla="*/ 52 w 1707"/>
                      <a:gd name="T55" fmla="*/ 332 h 1934"/>
                      <a:gd name="T56" fmla="*/ 46 w 1707"/>
                      <a:gd name="T57" fmla="*/ 293 h 1934"/>
                      <a:gd name="T58" fmla="*/ 32 w 1707"/>
                      <a:gd name="T59" fmla="*/ 258 h 1934"/>
                      <a:gd name="T60" fmla="*/ 29 w 1707"/>
                      <a:gd name="T61" fmla="*/ 206 h 1934"/>
                      <a:gd name="T62" fmla="*/ 20 w 1707"/>
                      <a:gd name="T63" fmla="*/ 189 h 1934"/>
                      <a:gd name="T64" fmla="*/ 7 w 1707"/>
                      <a:gd name="T65" fmla="*/ 150 h 1934"/>
                      <a:gd name="T66" fmla="*/ 13 w 1707"/>
                      <a:gd name="T67" fmla="*/ 135 h 1934"/>
                      <a:gd name="T68" fmla="*/ 0 w 1707"/>
                      <a:gd name="T69" fmla="*/ 109 h 193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707" h="1934">
                        <a:moveTo>
                          <a:pt x="0" y="575"/>
                        </a:moveTo>
                        <a:lnTo>
                          <a:pt x="123" y="496"/>
                        </a:lnTo>
                        <a:lnTo>
                          <a:pt x="315" y="488"/>
                        </a:lnTo>
                        <a:lnTo>
                          <a:pt x="315" y="448"/>
                        </a:lnTo>
                        <a:lnTo>
                          <a:pt x="507" y="432"/>
                        </a:lnTo>
                        <a:lnTo>
                          <a:pt x="643" y="472"/>
                        </a:lnTo>
                        <a:lnTo>
                          <a:pt x="805" y="523"/>
                        </a:lnTo>
                        <a:lnTo>
                          <a:pt x="1147" y="312"/>
                        </a:lnTo>
                        <a:lnTo>
                          <a:pt x="1555" y="0"/>
                        </a:lnTo>
                        <a:lnTo>
                          <a:pt x="1675" y="433"/>
                        </a:lnTo>
                        <a:lnTo>
                          <a:pt x="1691" y="736"/>
                        </a:lnTo>
                        <a:lnTo>
                          <a:pt x="1707" y="1000"/>
                        </a:lnTo>
                        <a:lnTo>
                          <a:pt x="1645" y="1184"/>
                        </a:lnTo>
                        <a:lnTo>
                          <a:pt x="1539" y="1320"/>
                        </a:lnTo>
                        <a:lnTo>
                          <a:pt x="1435" y="1394"/>
                        </a:lnTo>
                        <a:lnTo>
                          <a:pt x="1451" y="1496"/>
                        </a:lnTo>
                        <a:lnTo>
                          <a:pt x="1411" y="1592"/>
                        </a:lnTo>
                        <a:lnTo>
                          <a:pt x="1315" y="1574"/>
                        </a:lnTo>
                        <a:lnTo>
                          <a:pt x="1315" y="1712"/>
                        </a:lnTo>
                        <a:lnTo>
                          <a:pt x="1285" y="1814"/>
                        </a:lnTo>
                        <a:lnTo>
                          <a:pt x="1165" y="1934"/>
                        </a:lnTo>
                        <a:lnTo>
                          <a:pt x="1083" y="1840"/>
                        </a:lnTo>
                        <a:lnTo>
                          <a:pt x="971" y="1752"/>
                        </a:lnTo>
                        <a:lnTo>
                          <a:pt x="883" y="1840"/>
                        </a:lnTo>
                        <a:lnTo>
                          <a:pt x="775" y="1874"/>
                        </a:lnTo>
                        <a:lnTo>
                          <a:pt x="595" y="1874"/>
                        </a:lnTo>
                        <a:lnTo>
                          <a:pt x="435" y="1856"/>
                        </a:lnTo>
                        <a:lnTo>
                          <a:pt x="275" y="1750"/>
                        </a:lnTo>
                        <a:lnTo>
                          <a:pt x="242" y="1544"/>
                        </a:lnTo>
                        <a:lnTo>
                          <a:pt x="170" y="1361"/>
                        </a:lnTo>
                        <a:lnTo>
                          <a:pt x="153" y="1085"/>
                        </a:lnTo>
                        <a:lnTo>
                          <a:pt x="107" y="998"/>
                        </a:lnTo>
                        <a:lnTo>
                          <a:pt x="35" y="791"/>
                        </a:lnTo>
                        <a:lnTo>
                          <a:pt x="66" y="710"/>
                        </a:lnTo>
                        <a:lnTo>
                          <a:pt x="0" y="575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99" name="Freeform 27">
                    <a:extLst>
                      <a:ext uri="{FF2B5EF4-FFF2-40B4-BE49-F238E27FC236}">
                        <a16:creationId xmlns:a16="http://schemas.microsoft.com/office/drawing/2014/main" id="{DB6809A3-B9B1-CEAC-D861-675131ECEC6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083876" y="4174724"/>
                    <a:ext cx="469681" cy="280539"/>
                  </a:xfrm>
                  <a:custGeom>
                    <a:avLst/>
                    <a:gdLst>
                      <a:gd name="T0" fmla="*/ 0 w 2741"/>
                      <a:gd name="T1" fmla="*/ 264 h 1641"/>
                      <a:gd name="T2" fmla="*/ 19 w 2741"/>
                      <a:gd name="T3" fmla="*/ 275 h 1641"/>
                      <a:gd name="T4" fmla="*/ 22 w 2741"/>
                      <a:gd name="T5" fmla="*/ 308 h 1641"/>
                      <a:gd name="T6" fmla="*/ 45 w 2741"/>
                      <a:gd name="T7" fmla="*/ 311 h 1641"/>
                      <a:gd name="T8" fmla="*/ 66 w 2741"/>
                      <a:gd name="T9" fmla="*/ 305 h 1641"/>
                      <a:gd name="T10" fmla="*/ 93 w 2741"/>
                      <a:gd name="T11" fmla="*/ 304 h 1641"/>
                      <a:gd name="T12" fmla="*/ 124 w 2741"/>
                      <a:gd name="T13" fmla="*/ 292 h 1641"/>
                      <a:gd name="T14" fmla="*/ 155 w 2741"/>
                      <a:gd name="T15" fmla="*/ 279 h 1641"/>
                      <a:gd name="T16" fmla="*/ 189 w 2741"/>
                      <a:gd name="T17" fmla="*/ 280 h 1641"/>
                      <a:gd name="T18" fmla="*/ 240 w 2741"/>
                      <a:gd name="T19" fmla="*/ 264 h 1641"/>
                      <a:gd name="T20" fmla="*/ 313 w 2741"/>
                      <a:gd name="T21" fmla="*/ 250 h 1641"/>
                      <a:gd name="T22" fmla="*/ 357 w 2741"/>
                      <a:gd name="T23" fmla="*/ 244 h 1641"/>
                      <a:gd name="T24" fmla="*/ 412 w 2741"/>
                      <a:gd name="T25" fmla="*/ 235 h 1641"/>
                      <a:gd name="T26" fmla="*/ 456 w 2741"/>
                      <a:gd name="T27" fmla="*/ 222 h 1641"/>
                      <a:gd name="T28" fmla="*/ 513 w 2741"/>
                      <a:gd name="T29" fmla="*/ 209 h 1641"/>
                      <a:gd name="T30" fmla="*/ 518 w 2741"/>
                      <a:gd name="T31" fmla="*/ 193 h 1641"/>
                      <a:gd name="T32" fmla="*/ 507 w 2741"/>
                      <a:gd name="T33" fmla="*/ 165 h 1641"/>
                      <a:gd name="T34" fmla="*/ 518 w 2741"/>
                      <a:gd name="T35" fmla="*/ 145 h 1641"/>
                      <a:gd name="T36" fmla="*/ 520 w 2741"/>
                      <a:gd name="T37" fmla="*/ 121 h 1641"/>
                      <a:gd name="T38" fmla="*/ 517 w 2741"/>
                      <a:gd name="T39" fmla="*/ 97 h 1641"/>
                      <a:gd name="T40" fmla="*/ 496 w 2741"/>
                      <a:gd name="T41" fmla="*/ 80 h 1641"/>
                      <a:gd name="T42" fmla="*/ 493 w 2741"/>
                      <a:gd name="T43" fmla="*/ 47 h 1641"/>
                      <a:gd name="T44" fmla="*/ 482 w 2741"/>
                      <a:gd name="T45" fmla="*/ 34 h 1641"/>
                      <a:gd name="T46" fmla="*/ 469 w 2741"/>
                      <a:gd name="T47" fmla="*/ 19 h 1641"/>
                      <a:gd name="T48" fmla="*/ 445 w 2741"/>
                      <a:gd name="T49" fmla="*/ 0 h 1641"/>
                      <a:gd name="T50" fmla="*/ 430 w 2741"/>
                      <a:gd name="T51" fmla="*/ 16 h 1641"/>
                      <a:gd name="T52" fmla="*/ 409 w 2741"/>
                      <a:gd name="T53" fmla="*/ 23 h 1641"/>
                      <a:gd name="T54" fmla="*/ 375 w 2741"/>
                      <a:gd name="T55" fmla="*/ 23 h 1641"/>
                      <a:gd name="T56" fmla="*/ 344 w 2741"/>
                      <a:gd name="T57" fmla="*/ 20 h 1641"/>
                      <a:gd name="T58" fmla="*/ 313 w 2741"/>
                      <a:gd name="T59" fmla="*/ 0 h 1641"/>
                      <a:gd name="T60" fmla="*/ 307 w 2741"/>
                      <a:gd name="T61" fmla="*/ 26 h 1641"/>
                      <a:gd name="T62" fmla="*/ 315 w 2741"/>
                      <a:gd name="T63" fmla="*/ 46 h 1641"/>
                      <a:gd name="T64" fmla="*/ 280 w 2741"/>
                      <a:gd name="T65" fmla="*/ 52 h 1641"/>
                      <a:gd name="T66" fmla="*/ 257 w 2741"/>
                      <a:gd name="T67" fmla="*/ 65 h 1641"/>
                      <a:gd name="T68" fmla="*/ 257 w 2741"/>
                      <a:gd name="T69" fmla="*/ 87 h 1641"/>
                      <a:gd name="T70" fmla="*/ 241 w 2741"/>
                      <a:gd name="T71" fmla="*/ 111 h 1641"/>
                      <a:gd name="T72" fmla="*/ 223 w 2741"/>
                      <a:gd name="T73" fmla="*/ 136 h 1641"/>
                      <a:gd name="T74" fmla="*/ 196 w 2741"/>
                      <a:gd name="T75" fmla="*/ 129 h 1641"/>
                      <a:gd name="T76" fmla="*/ 188 w 2741"/>
                      <a:gd name="T77" fmla="*/ 148 h 1641"/>
                      <a:gd name="T78" fmla="*/ 165 w 2741"/>
                      <a:gd name="T79" fmla="*/ 159 h 1641"/>
                      <a:gd name="T80" fmla="*/ 145 w 2741"/>
                      <a:gd name="T81" fmla="*/ 178 h 1641"/>
                      <a:gd name="T82" fmla="*/ 126 w 2741"/>
                      <a:gd name="T83" fmla="*/ 165 h 1641"/>
                      <a:gd name="T84" fmla="*/ 111 w 2741"/>
                      <a:gd name="T85" fmla="*/ 179 h 1641"/>
                      <a:gd name="T86" fmla="*/ 89 w 2741"/>
                      <a:gd name="T87" fmla="*/ 190 h 1641"/>
                      <a:gd name="T88" fmla="*/ 91 w 2741"/>
                      <a:gd name="T89" fmla="*/ 210 h 1641"/>
                      <a:gd name="T90" fmla="*/ 78 w 2741"/>
                      <a:gd name="T91" fmla="*/ 225 h 1641"/>
                      <a:gd name="T92" fmla="*/ 60 w 2741"/>
                      <a:gd name="T93" fmla="*/ 237 h 1641"/>
                      <a:gd name="T94" fmla="*/ 40 w 2741"/>
                      <a:gd name="T95" fmla="*/ 248 h 1641"/>
                      <a:gd name="T96" fmla="*/ 0 w 2741"/>
                      <a:gd name="T97" fmla="*/ 264 h 1641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741" h="1641">
                        <a:moveTo>
                          <a:pt x="0" y="1394"/>
                        </a:moveTo>
                        <a:lnTo>
                          <a:pt x="100" y="1452"/>
                        </a:lnTo>
                        <a:lnTo>
                          <a:pt x="117" y="1626"/>
                        </a:lnTo>
                        <a:lnTo>
                          <a:pt x="237" y="1641"/>
                        </a:lnTo>
                        <a:lnTo>
                          <a:pt x="350" y="1611"/>
                        </a:lnTo>
                        <a:lnTo>
                          <a:pt x="488" y="1605"/>
                        </a:lnTo>
                        <a:lnTo>
                          <a:pt x="656" y="1539"/>
                        </a:lnTo>
                        <a:lnTo>
                          <a:pt x="818" y="1473"/>
                        </a:lnTo>
                        <a:lnTo>
                          <a:pt x="998" y="1479"/>
                        </a:lnTo>
                        <a:lnTo>
                          <a:pt x="1267" y="1395"/>
                        </a:lnTo>
                        <a:lnTo>
                          <a:pt x="1651" y="1317"/>
                        </a:lnTo>
                        <a:lnTo>
                          <a:pt x="1884" y="1287"/>
                        </a:lnTo>
                        <a:lnTo>
                          <a:pt x="2172" y="1239"/>
                        </a:lnTo>
                        <a:lnTo>
                          <a:pt x="2402" y="1172"/>
                        </a:lnTo>
                        <a:lnTo>
                          <a:pt x="2705" y="1101"/>
                        </a:lnTo>
                        <a:lnTo>
                          <a:pt x="2729" y="1017"/>
                        </a:lnTo>
                        <a:lnTo>
                          <a:pt x="2672" y="872"/>
                        </a:lnTo>
                        <a:lnTo>
                          <a:pt x="2729" y="765"/>
                        </a:lnTo>
                        <a:lnTo>
                          <a:pt x="2741" y="639"/>
                        </a:lnTo>
                        <a:lnTo>
                          <a:pt x="2723" y="513"/>
                        </a:lnTo>
                        <a:lnTo>
                          <a:pt x="2615" y="423"/>
                        </a:lnTo>
                        <a:lnTo>
                          <a:pt x="2597" y="249"/>
                        </a:lnTo>
                        <a:lnTo>
                          <a:pt x="2540" y="182"/>
                        </a:lnTo>
                        <a:lnTo>
                          <a:pt x="2470" y="99"/>
                        </a:lnTo>
                        <a:lnTo>
                          <a:pt x="2347" y="2"/>
                        </a:lnTo>
                        <a:lnTo>
                          <a:pt x="2266" y="87"/>
                        </a:lnTo>
                        <a:lnTo>
                          <a:pt x="2154" y="123"/>
                        </a:lnTo>
                        <a:lnTo>
                          <a:pt x="1976" y="123"/>
                        </a:lnTo>
                        <a:lnTo>
                          <a:pt x="1813" y="107"/>
                        </a:lnTo>
                        <a:lnTo>
                          <a:pt x="1651" y="0"/>
                        </a:lnTo>
                        <a:lnTo>
                          <a:pt x="1620" y="138"/>
                        </a:lnTo>
                        <a:lnTo>
                          <a:pt x="1659" y="242"/>
                        </a:lnTo>
                        <a:lnTo>
                          <a:pt x="1476" y="272"/>
                        </a:lnTo>
                        <a:lnTo>
                          <a:pt x="1357" y="344"/>
                        </a:lnTo>
                        <a:lnTo>
                          <a:pt x="1356" y="458"/>
                        </a:lnTo>
                        <a:lnTo>
                          <a:pt x="1269" y="588"/>
                        </a:lnTo>
                        <a:lnTo>
                          <a:pt x="1173" y="717"/>
                        </a:lnTo>
                        <a:lnTo>
                          <a:pt x="1035" y="681"/>
                        </a:lnTo>
                        <a:lnTo>
                          <a:pt x="992" y="780"/>
                        </a:lnTo>
                        <a:lnTo>
                          <a:pt x="871" y="837"/>
                        </a:lnTo>
                        <a:lnTo>
                          <a:pt x="766" y="938"/>
                        </a:lnTo>
                        <a:lnTo>
                          <a:pt x="662" y="870"/>
                        </a:lnTo>
                        <a:lnTo>
                          <a:pt x="583" y="944"/>
                        </a:lnTo>
                        <a:lnTo>
                          <a:pt x="471" y="1005"/>
                        </a:lnTo>
                        <a:lnTo>
                          <a:pt x="479" y="1106"/>
                        </a:lnTo>
                        <a:lnTo>
                          <a:pt x="409" y="1185"/>
                        </a:lnTo>
                        <a:lnTo>
                          <a:pt x="315" y="1250"/>
                        </a:lnTo>
                        <a:lnTo>
                          <a:pt x="213" y="1307"/>
                        </a:lnTo>
                        <a:lnTo>
                          <a:pt x="0" y="139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0" name="Freeform 28">
                    <a:extLst>
                      <a:ext uri="{FF2B5EF4-FFF2-40B4-BE49-F238E27FC236}">
                        <a16:creationId xmlns:a16="http://schemas.microsoft.com/office/drawing/2014/main" id="{BEDACDDB-F474-4DC9-80C1-EEA8C211C2F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049553" y="4344310"/>
                    <a:ext cx="564520" cy="258890"/>
                  </a:xfrm>
                  <a:custGeom>
                    <a:avLst/>
                    <a:gdLst>
                      <a:gd name="T0" fmla="*/ 27 w 3296"/>
                      <a:gd name="T1" fmla="*/ 190 h 1514"/>
                      <a:gd name="T2" fmla="*/ 28 w 3296"/>
                      <a:gd name="T3" fmla="*/ 207 h 1514"/>
                      <a:gd name="T4" fmla="*/ 17 w 3296"/>
                      <a:gd name="T5" fmla="*/ 222 h 1514"/>
                      <a:gd name="T6" fmla="*/ 16 w 3296"/>
                      <a:gd name="T7" fmla="*/ 238 h 1514"/>
                      <a:gd name="T8" fmla="*/ 5 w 3296"/>
                      <a:gd name="T9" fmla="*/ 250 h 1514"/>
                      <a:gd name="T10" fmla="*/ 0 w 3296"/>
                      <a:gd name="T11" fmla="*/ 287 h 1514"/>
                      <a:gd name="T12" fmla="*/ 10 w 3296"/>
                      <a:gd name="T13" fmla="*/ 286 h 1514"/>
                      <a:gd name="T14" fmla="*/ 44 w 3296"/>
                      <a:gd name="T15" fmla="*/ 280 h 1514"/>
                      <a:gd name="T16" fmla="*/ 77 w 3296"/>
                      <a:gd name="T17" fmla="*/ 277 h 1514"/>
                      <a:gd name="T18" fmla="*/ 97 w 3296"/>
                      <a:gd name="T19" fmla="*/ 273 h 1514"/>
                      <a:gd name="T20" fmla="*/ 114 w 3296"/>
                      <a:gd name="T21" fmla="*/ 273 h 1514"/>
                      <a:gd name="T22" fmla="*/ 143 w 3296"/>
                      <a:gd name="T23" fmla="*/ 272 h 1514"/>
                      <a:gd name="T24" fmla="*/ 157 w 3296"/>
                      <a:gd name="T25" fmla="*/ 261 h 1514"/>
                      <a:gd name="T26" fmla="*/ 162 w 3296"/>
                      <a:gd name="T27" fmla="*/ 250 h 1514"/>
                      <a:gd name="T28" fmla="*/ 181 w 3296"/>
                      <a:gd name="T29" fmla="*/ 255 h 1514"/>
                      <a:gd name="T30" fmla="*/ 196 w 3296"/>
                      <a:gd name="T31" fmla="*/ 244 h 1514"/>
                      <a:gd name="T32" fmla="*/ 208 w 3296"/>
                      <a:gd name="T33" fmla="*/ 248 h 1514"/>
                      <a:gd name="T34" fmla="*/ 211 w 3296"/>
                      <a:gd name="T35" fmla="*/ 260 h 1514"/>
                      <a:gd name="T36" fmla="*/ 236 w 3296"/>
                      <a:gd name="T37" fmla="*/ 256 h 1514"/>
                      <a:gd name="T38" fmla="*/ 275 w 3296"/>
                      <a:gd name="T39" fmla="*/ 244 h 1514"/>
                      <a:gd name="T40" fmla="*/ 302 w 3296"/>
                      <a:gd name="T41" fmla="*/ 241 h 1514"/>
                      <a:gd name="T42" fmla="*/ 338 w 3296"/>
                      <a:gd name="T43" fmla="*/ 228 h 1514"/>
                      <a:gd name="T44" fmla="*/ 373 w 3296"/>
                      <a:gd name="T45" fmla="*/ 227 h 1514"/>
                      <a:gd name="T46" fmla="*/ 396 w 3296"/>
                      <a:gd name="T47" fmla="*/ 216 h 1514"/>
                      <a:gd name="T48" fmla="*/ 426 w 3296"/>
                      <a:gd name="T49" fmla="*/ 218 h 1514"/>
                      <a:gd name="T50" fmla="*/ 447 w 3296"/>
                      <a:gd name="T51" fmla="*/ 204 h 1514"/>
                      <a:gd name="T52" fmla="*/ 447 w 3296"/>
                      <a:gd name="T53" fmla="*/ 176 h 1514"/>
                      <a:gd name="T54" fmla="*/ 464 w 3296"/>
                      <a:gd name="T55" fmla="*/ 171 h 1514"/>
                      <a:gd name="T56" fmla="*/ 479 w 3296"/>
                      <a:gd name="T57" fmla="*/ 146 h 1514"/>
                      <a:gd name="T58" fmla="*/ 550 w 3296"/>
                      <a:gd name="T59" fmla="*/ 92 h 1514"/>
                      <a:gd name="T60" fmla="*/ 543 w 3296"/>
                      <a:gd name="T61" fmla="*/ 74 h 1514"/>
                      <a:gd name="T62" fmla="*/ 612 w 3296"/>
                      <a:gd name="T63" fmla="*/ 39 h 1514"/>
                      <a:gd name="T64" fmla="*/ 625 w 3296"/>
                      <a:gd name="T65" fmla="*/ 21 h 1514"/>
                      <a:gd name="T66" fmla="*/ 624 w 3296"/>
                      <a:gd name="T67" fmla="*/ 0 h 1514"/>
                      <a:gd name="T68" fmla="*/ 598 w 3296"/>
                      <a:gd name="T69" fmla="*/ 12 h 1514"/>
                      <a:gd name="T70" fmla="*/ 551 w 3296"/>
                      <a:gd name="T71" fmla="*/ 20 h 1514"/>
                      <a:gd name="T72" fmla="*/ 491 w 3296"/>
                      <a:gd name="T73" fmla="*/ 35 h 1514"/>
                      <a:gd name="T74" fmla="*/ 450 w 3296"/>
                      <a:gd name="T75" fmla="*/ 46 h 1514"/>
                      <a:gd name="T76" fmla="*/ 396 w 3296"/>
                      <a:gd name="T77" fmla="*/ 55 h 1514"/>
                      <a:gd name="T78" fmla="*/ 352 w 3296"/>
                      <a:gd name="T79" fmla="*/ 61 h 1514"/>
                      <a:gd name="T80" fmla="*/ 279 w 3296"/>
                      <a:gd name="T81" fmla="*/ 76 h 1514"/>
                      <a:gd name="T82" fmla="*/ 228 w 3296"/>
                      <a:gd name="T83" fmla="*/ 92 h 1514"/>
                      <a:gd name="T84" fmla="*/ 193 w 3296"/>
                      <a:gd name="T85" fmla="*/ 91 h 1514"/>
                      <a:gd name="T86" fmla="*/ 131 w 3296"/>
                      <a:gd name="T87" fmla="*/ 116 h 1514"/>
                      <a:gd name="T88" fmla="*/ 104 w 3296"/>
                      <a:gd name="T89" fmla="*/ 117 h 1514"/>
                      <a:gd name="T90" fmla="*/ 82 w 3296"/>
                      <a:gd name="T91" fmla="*/ 123 h 1514"/>
                      <a:gd name="T92" fmla="*/ 60 w 3296"/>
                      <a:gd name="T93" fmla="*/ 120 h 1514"/>
                      <a:gd name="T94" fmla="*/ 43 w 3296"/>
                      <a:gd name="T95" fmla="*/ 127 h 1514"/>
                      <a:gd name="T96" fmla="*/ 36 w 3296"/>
                      <a:gd name="T97" fmla="*/ 144 h 1514"/>
                      <a:gd name="T98" fmla="*/ 27 w 3296"/>
                      <a:gd name="T99" fmla="*/ 162 h 1514"/>
                      <a:gd name="T100" fmla="*/ 32 w 3296"/>
                      <a:gd name="T101" fmla="*/ 179 h 1514"/>
                      <a:gd name="T102" fmla="*/ 27 w 3296"/>
                      <a:gd name="T103" fmla="*/ 190 h 1514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0" t="0" r="r" b="b"/>
                    <a:pathLst>
                      <a:path w="3296" h="1514">
                        <a:moveTo>
                          <a:pt x="140" y="1004"/>
                        </a:moveTo>
                        <a:lnTo>
                          <a:pt x="150" y="1093"/>
                        </a:lnTo>
                        <a:lnTo>
                          <a:pt x="92" y="1169"/>
                        </a:lnTo>
                        <a:lnTo>
                          <a:pt x="86" y="1255"/>
                        </a:lnTo>
                        <a:lnTo>
                          <a:pt x="29" y="1321"/>
                        </a:lnTo>
                        <a:lnTo>
                          <a:pt x="0" y="1514"/>
                        </a:lnTo>
                        <a:lnTo>
                          <a:pt x="51" y="1511"/>
                        </a:lnTo>
                        <a:lnTo>
                          <a:pt x="231" y="1475"/>
                        </a:lnTo>
                        <a:lnTo>
                          <a:pt x="405" y="1463"/>
                        </a:lnTo>
                        <a:lnTo>
                          <a:pt x="513" y="1439"/>
                        </a:lnTo>
                        <a:lnTo>
                          <a:pt x="603" y="1439"/>
                        </a:lnTo>
                        <a:lnTo>
                          <a:pt x="753" y="1433"/>
                        </a:lnTo>
                        <a:lnTo>
                          <a:pt x="826" y="1378"/>
                        </a:lnTo>
                        <a:lnTo>
                          <a:pt x="856" y="1318"/>
                        </a:lnTo>
                        <a:lnTo>
                          <a:pt x="957" y="1343"/>
                        </a:lnTo>
                        <a:lnTo>
                          <a:pt x="1036" y="1288"/>
                        </a:lnTo>
                        <a:lnTo>
                          <a:pt x="1095" y="1307"/>
                        </a:lnTo>
                        <a:lnTo>
                          <a:pt x="1113" y="1373"/>
                        </a:lnTo>
                        <a:lnTo>
                          <a:pt x="1246" y="1348"/>
                        </a:lnTo>
                        <a:lnTo>
                          <a:pt x="1449" y="1289"/>
                        </a:lnTo>
                        <a:lnTo>
                          <a:pt x="1593" y="1271"/>
                        </a:lnTo>
                        <a:lnTo>
                          <a:pt x="1784" y="1205"/>
                        </a:lnTo>
                        <a:lnTo>
                          <a:pt x="1965" y="1198"/>
                        </a:lnTo>
                        <a:lnTo>
                          <a:pt x="2090" y="1139"/>
                        </a:lnTo>
                        <a:lnTo>
                          <a:pt x="2246" y="1151"/>
                        </a:lnTo>
                        <a:lnTo>
                          <a:pt x="2355" y="1078"/>
                        </a:lnTo>
                        <a:lnTo>
                          <a:pt x="2357" y="931"/>
                        </a:lnTo>
                        <a:lnTo>
                          <a:pt x="2445" y="903"/>
                        </a:lnTo>
                        <a:lnTo>
                          <a:pt x="2528" y="769"/>
                        </a:lnTo>
                        <a:lnTo>
                          <a:pt x="2900" y="483"/>
                        </a:lnTo>
                        <a:lnTo>
                          <a:pt x="2865" y="388"/>
                        </a:lnTo>
                        <a:lnTo>
                          <a:pt x="3225" y="208"/>
                        </a:lnTo>
                        <a:lnTo>
                          <a:pt x="3296" y="113"/>
                        </a:lnTo>
                        <a:lnTo>
                          <a:pt x="3293" y="0"/>
                        </a:lnTo>
                        <a:lnTo>
                          <a:pt x="3152" y="65"/>
                        </a:lnTo>
                        <a:lnTo>
                          <a:pt x="2906" y="107"/>
                        </a:lnTo>
                        <a:lnTo>
                          <a:pt x="2590" y="182"/>
                        </a:lnTo>
                        <a:lnTo>
                          <a:pt x="2372" y="245"/>
                        </a:lnTo>
                        <a:lnTo>
                          <a:pt x="2086" y="292"/>
                        </a:lnTo>
                        <a:lnTo>
                          <a:pt x="1856" y="322"/>
                        </a:lnTo>
                        <a:lnTo>
                          <a:pt x="1472" y="400"/>
                        </a:lnTo>
                        <a:lnTo>
                          <a:pt x="1200" y="485"/>
                        </a:lnTo>
                        <a:lnTo>
                          <a:pt x="1017" y="479"/>
                        </a:lnTo>
                        <a:lnTo>
                          <a:pt x="689" y="613"/>
                        </a:lnTo>
                        <a:lnTo>
                          <a:pt x="549" y="617"/>
                        </a:lnTo>
                        <a:lnTo>
                          <a:pt x="435" y="649"/>
                        </a:lnTo>
                        <a:lnTo>
                          <a:pt x="315" y="632"/>
                        </a:lnTo>
                        <a:lnTo>
                          <a:pt x="228" y="671"/>
                        </a:lnTo>
                        <a:lnTo>
                          <a:pt x="189" y="761"/>
                        </a:lnTo>
                        <a:lnTo>
                          <a:pt x="140" y="853"/>
                        </a:lnTo>
                        <a:lnTo>
                          <a:pt x="170" y="943"/>
                        </a:lnTo>
                        <a:lnTo>
                          <a:pt x="140" y="1004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1" name="Freeform 29">
                    <a:extLst>
                      <a:ext uri="{FF2B5EF4-FFF2-40B4-BE49-F238E27FC236}">
                        <a16:creationId xmlns:a16="http://schemas.microsoft.com/office/drawing/2014/main" id="{75013F28-C438-5185-90F9-F21CFABB628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982714" y="4589670"/>
                    <a:ext cx="240260" cy="416750"/>
                  </a:xfrm>
                  <a:custGeom>
                    <a:avLst/>
                    <a:gdLst>
                      <a:gd name="T0" fmla="*/ 74 w 1400"/>
                      <a:gd name="T1" fmla="*/ 16 h 2439"/>
                      <a:gd name="T2" fmla="*/ 63 w 1400"/>
                      <a:gd name="T3" fmla="*/ 36 h 2439"/>
                      <a:gd name="T4" fmla="*/ 46 w 1400"/>
                      <a:gd name="T5" fmla="*/ 82 h 2439"/>
                      <a:gd name="T6" fmla="*/ 25 w 1400"/>
                      <a:gd name="T7" fmla="*/ 110 h 2439"/>
                      <a:gd name="T8" fmla="*/ 17 w 1400"/>
                      <a:gd name="T9" fmla="*/ 147 h 2439"/>
                      <a:gd name="T10" fmla="*/ 20 w 1400"/>
                      <a:gd name="T11" fmla="*/ 200 h 2439"/>
                      <a:gd name="T12" fmla="*/ 17 w 1400"/>
                      <a:gd name="T13" fmla="*/ 231 h 2439"/>
                      <a:gd name="T14" fmla="*/ 26 w 1400"/>
                      <a:gd name="T15" fmla="*/ 252 h 2439"/>
                      <a:gd name="T16" fmla="*/ 34 w 1400"/>
                      <a:gd name="T17" fmla="*/ 265 h 2439"/>
                      <a:gd name="T18" fmla="*/ 29 w 1400"/>
                      <a:gd name="T19" fmla="*/ 279 h 2439"/>
                      <a:gd name="T20" fmla="*/ 34 w 1400"/>
                      <a:gd name="T21" fmla="*/ 293 h 2439"/>
                      <a:gd name="T22" fmla="*/ 23 w 1400"/>
                      <a:gd name="T23" fmla="*/ 311 h 2439"/>
                      <a:gd name="T24" fmla="*/ 23 w 1400"/>
                      <a:gd name="T25" fmla="*/ 333 h 2439"/>
                      <a:gd name="T26" fmla="*/ 5 w 1400"/>
                      <a:gd name="T27" fmla="*/ 359 h 2439"/>
                      <a:gd name="T28" fmla="*/ 0 w 1400"/>
                      <a:gd name="T29" fmla="*/ 384 h 2439"/>
                      <a:gd name="T30" fmla="*/ 1 w 1400"/>
                      <a:gd name="T31" fmla="*/ 407 h 2439"/>
                      <a:gd name="T32" fmla="*/ 84 w 1400"/>
                      <a:gd name="T33" fmla="*/ 407 h 2439"/>
                      <a:gd name="T34" fmla="*/ 111 w 1400"/>
                      <a:gd name="T35" fmla="*/ 402 h 2439"/>
                      <a:gd name="T36" fmla="*/ 139 w 1400"/>
                      <a:gd name="T37" fmla="*/ 397 h 2439"/>
                      <a:gd name="T38" fmla="*/ 154 w 1400"/>
                      <a:gd name="T39" fmla="*/ 401 h 2439"/>
                      <a:gd name="T40" fmla="*/ 151 w 1400"/>
                      <a:gd name="T41" fmla="*/ 421 h 2439"/>
                      <a:gd name="T42" fmla="*/ 161 w 1400"/>
                      <a:gd name="T43" fmla="*/ 446 h 2439"/>
                      <a:gd name="T44" fmla="*/ 173 w 1400"/>
                      <a:gd name="T45" fmla="*/ 462 h 2439"/>
                      <a:gd name="T46" fmla="*/ 218 w 1400"/>
                      <a:gd name="T47" fmla="*/ 437 h 2439"/>
                      <a:gd name="T48" fmla="*/ 258 w 1400"/>
                      <a:gd name="T49" fmla="*/ 437 h 2439"/>
                      <a:gd name="T50" fmla="*/ 264 w 1400"/>
                      <a:gd name="T51" fmla="*/ 426 h 2439"/>
                      <a:gd name="T52" fmla="*/ 266 w 1400"/>
                      <a:gd name="T53" fmla="*/ 386 h 2439"/>
                      <a:gd name="T54" fmla="*/ 259 w 1400"/>
                      <a:gd name="T55" fmla="*/ 336 h 2439"/>
                      <a:gd name="T56" fmla="*/ 252 w 1400"/>
                      <a:gd name="T57" fmla="*/ 278 h 2439"/>
                      <a:gd name="T58" fmla="*/ 243 w 1400"/>
                      <a:gd name="T59" fmla="*/ 159 h 2439"/>
                      <a:gd name="T60" fmla="*/ 235 w 1400"/>
                      <a:gd name="T61" fmla="*/ 96 h 2439"/>
                      <a:gd name="T62" fmla="*/ 236 w 1400"/>
                      <a:gd name="T63" fmla="*/ 52 h 2439"/>
                      <a:gd name="T64" fmla="*/ 218 w 1400"/>
                      <a:gd name="T65" fmla="*/ 0 h 2439"/>
                      <a:gd name="T66" fmla="*/ 188 w 1400"/>
                      <a:gd name="T67" fmla="*/ 1 h 2439"/>
                      <a:gd name="T68" fmla="*/ 171 w 1400"/>
                      <a:gd name="T69" fmla="*/ 1 h 2439"/>
                      <a:gd name="T70" fmla="*/ 149 w 1400"/>
                      <a:gd name="T71" fmla="*/ 6 h 2439"/>
                      <a:gd name="T72" fmla="*/ 118 w 1400"/>
                      <a:gd name="T73" fmla="*/ 8 h 2439"/>
                      <a:gd name="T74" fmla="*/ 84 w 1400"/>
                      <a:gd name="T75" fmla="*/ 15 h 2439"/>
                      <a:gd name="T76" fmla="*/ 74 w 1400"/>
                      <a:gd name="T77" fmla="*/ 16 h 2439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1400" h="2439">
                        <a:moveTo>
                          <a:pt x="390" y="83"/>
                        </a:moveTo>
                        <a:lnTo>
                          <a:pt x="330" y="189"/>
                        </a:lnTo>
                        <a:lnTo>
                          <a:pt x="241" y="431"/>
                        </a:lnTo>
                        <a:lnTo>
                          <a:pt x="129" y="582"/>
                        </a:lnTo>
                        <a:lnTo>
                          <a:pt x="87" y="774"/>
                        </a:lnTo>
                        <a:lnTo>
                          <a:pt x="106" y="1056"/>
                        </a:lnTo>
                        <a:lnTo>
                          <a:pt x="90" y="1221"/>
                        </a:lnTo>
                        <a:lnTo>
                          <a:pt x="139" y="1329"/>
                        </a:lnTo>
                        <a:lnTo>
                          <a:pt x="180" y="1398"/>
                        </a:lnTo>
                        <a:lnTo>
                          <a:pt x="151" y="1472"/>
                        </a:lnTo>
                        <a:lnTo>
                          <a:pt x="180" y="1548"/>
                        </a:lnTo>
                        <a:lnTo>
                          <a:pt x="120" y="1640"/>
                        </a:lnTo>
                        <a:lnTo>
                          <a:pt x="121" y="1758"/>
                        </a:lnTo>
                        <a:lnTo>
                          <a:pt x="25" y="1893"/>
                        </a:lnTo>
                        <a:lnTo>
                          <a:pt x="0" y="2027"/>
                        </a:lnTo>
                        <a:lnTo>
                          <a:pt x="3" y="2147"/>
                        </a:lnTo>
                        <a:lnTo>
                          <a:pt x="444" y="2151"/>
                        </a:lnTo>
                        <a:lnTo>
                          <a:pt x="585" y="2121"/>
                        </a:lnTo>
                        <a:lnTo>
                          <a:pt x="732" y="2097"/>
                        </a:lnTo>
                        <a:lnTo>
                          <a:pt x="811" y="2117"/>
                        </a:lnTo>
                        <a:lnTo>
                          <a:pt x="793" y="2223"/>
                        </a:lnTo>
                        <a:lnTo>
                          <a:pt x="847" y="2357"/>
                        </a:lnTo>
                        <a:lnTo>
                          <a:pt x="910" y="2439"/>
                        </a:lnTo>
                        <a:lnTo>
                          <a:pt x="1148" y="2309"/>
                        </a:lnTo>
                        <a:lnTo>
                          <a:pt x="1358" y="2309"/>
                        </a:lnTo>
                        <a:lnTo>
                          <a:pt x="1388" y="2249"/>
                        </a:lnTo>
                        <a:lnTo>
                          <a:pt x="1400" y="2037"/>
                        </a:lnTo>
                        <a:lnTo>
                          <a:pt x="1363" y="1772"/>
                        </a:lnTo>
                        <a:lnTo>
                          <a:pt x="1327" y="1470"/>
                        </a:lnTo>
                        <a:lnTo>
                          <a:pt x="1281" y="839"/>
                        </a:lnTo>
                        <a:lnTo>
                          <a:pt x="1238" y="509"/>
                        </a:lnTo>
                        <a:lnTo>
                          <a:pt x="1244" y="272"/>
                        </a:lnTo>
                        <a:lnTo>
                          <a:pt x="1146" y="0"/>
                        </a:lnTo>
                        <a:lnTo>
                          <a:pt x="988" y="5"/>
                        </a:lnTo>
                        <a:lnTo>
                          <a:pt x="900" y="6"/>
                        </a:lnTo>
                        <a:lnTo>
                          <a:pt x="786" y="30"/>
                        </a:lnTo>
                        <a:lnTo>
                          <a:pt x="621" y="42"/>
                        </a:lnTo>
                        <a:lnTo>
                          <a:pt x="444" y="77"/>
                        </a:lnTo>
                        <a:lnTo>
                          <a:pt x="390" y="8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2" name="Freeform 30">
                    <a:extLst>
                      <a:ext uri="{FF2B5EF4-FFF2-40B4-BE49-F238E27FC236}">
                        <a16:creationId xmlns:a16="http://schemas.microsoft.com/office/drawing/2014/main" id="{DEE58A83-D219-1C9B-5DB5-D0F24BC7D09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178715" y="4549077"/>
                    <a:ext cx="282712" cy="439301"/>
                  </a:xfrm>
                  <a:custGeom>
                    <a:avLst/>
                    <a:gdLst>
                      <a:gd name="T0" fmla="*/ 0 w 1649"/>
                      <a:gd name="T1" fmla="*/ 44 h 2568"/>
                      <a:gd name="T2" fmla="*/ 19 w 1649"/>
                      <a:gd name="T3" fmla="*/ 96 h 2568"/>
                      <a:gd name="T4" fmla="*/ 18 w 1649"/>
                      <a:gd name="T5" fmla="*/ 141 h 2568"/>
                      <a:gd name="T6" fmla="*/ 27 w 1649"/>
                      <a:gd name="T7" fmla="*/ 212 h 2568"/>
                      <a:gd name="T8" fmla="*/ 35 w 1649"/>
                      <a:gd name="T9" fmla="*/ 326 h 2568"/>
                      <a:gd name="T10" fmla="*/ 48 w 1649"/>
                      <a:gd name="T11" fmla="*/ 432 h 2568"/>
                      <a:gd name="T12" fmla="*/ 46 w 1649"/>
                      <a:gd name="T13" fmla="*/ 471 h 2568"/>
                      <a:gd name="T14" fmla="*/ 41 w 1649"/>
                      <a:gd name="T15" fmla="*/ 482 h 2568"/>
                      <a:gd name="T16" fmla="*/ 72 w 1649"/>
                      <a:gd name="T17" fmla="*/ 469 h 2568"/>
                      <a:gd name="T18" fmla="*/ 78 w 1649"/>
                      <a:gd name="T19" fmla="*/ 446 h 2568"/>
                      <a:gd name="T20" fmla="*/ 90 w 1649"/>
                      <a:gd name="T21" fmla="*/ 461 h 2568"/>
                      <a:gd name="T22" fmla="*/ 97 w 1649"/>
                      <a:gd name="T23" fmla="*/ 478 h 2568"/>
                      <a:gd name="T24" fmla="*/ 116 w 1649"/>
                      <a:gd name="T25" fmla="*/ 487 h 2568"/>
                      <a:gd name="T26" fmla="*/ 123 w 1649"/>
                      <a:gd name="T27" fmla="*/ 469 h 2568"/>
                      <a:gd name="T28" fmla="*/ 117 w 1649"/>
                      <a:gd name="T29" fmla="*/ 435 h 2568"/>
                      <a:gd name="T30" fmla="*/ 117 w 1649"/>
                      <a:gd name="T31" fmla="*/ 412 h 2568"/>
                      <a:gd name="T32" fmla="*/ 154 w 1649"/>
                      <a:gd name="T33" fmla="*/ 404 h 2568"/>
                      <a:gd name="T34" fmla="*/ 179 w 1649"/>
                      <a:gd name="T35" fmla="*/ 401 h 2568"/>
                      <a:gd name="T36" fmla="*/ 242 w 1649"/>
                      <a:gd name="T37" fmla="*/ 381 h 2568"/>
                      <a:gd name="T38" fmla="*/ 305 w 1649"/>
                      <a:gd name="T39" fmla="*/ 366 h 2568"/>
                      <a:gd name="T40" fmla="*/ 313 w 1649"/>
                      <a:gd name="T41" fmla="*/ 338 h 2568"/>
                      <a:gd name="T42" fmla="*/ 305 w 1649"/>
                      <a:gd name="T43" fmla="*/ 314 h 2568"/>
                      <a:gd name="T44" fmla="*/ 301 w 1649"/>
                      <a:gd name="T45" fmla="*/ 281 h 2568"/>
                      <a:gd name="T46" fmla="*/ 298 w 1649"/>
                      <a:gd name="T47" fmla="*/ 262 h 2568"/>
                      <a:gd name="T48" fmla="*/ 304 w 1649"/>
                      <a:gd name="T49" fmla="*/ 232 h 2568"/>
                      <a:gd name="T50" fmla="*/ 293 w 1649"/>
                      <a:gd name="T51" fmla="*/ 212 h 2568"/>
                      <a:gd name="T52" fmla="*/ 272 w 1649"/>
                      <a:gd name="T53" fmla="*/ 176 h 2568"/>
                      <a:gd name="T54" fmla="*/ 260 w 1649"/>
                      <a:gd name="T55" fmla="*/ 127 h 2568"/>
                      <a:gd name="T56" fmla="*/ 239 w 1649"/>
                      <a:gd name="T57" fmla="*/ 52 h 2568"/>
                      <a:gd name="T58" fmla="*/ 225 w 1649"/>
                      <a:gd name="T59" fmla="*/ 27 h 2568"/>
                      <a:gd name="T60" fmla="*/ 229 w 1649"/>
                      <a:gd name="T61" fmla="*/ 0 h 2568"/>
                      <a:gd name="T62" fmla="*/ 195 w 1649"/>
                      <a:gd name="T63" fmla="*/ 1 h 2568"/>
                      <a:gd name="T64" fmla="*/ 159 w 1649"/>
                      <a:gd name="T65" fmla="*/ 13 h 2568"/>
                      <a:gd name="T66" fmla="*/ 132 w 1649"/>
                      <a:gd name="T67" fmla="*/ 17 h 2568"/>
                      <a:gd name="T68" fmla="*/ 93 w 1649"/>
                      <a:gd name="T69" fmla="*/ 28 h 2568"/>
                      <a:gd name="T70" fmla="*/ 68 w 1649"/>
                      <a:gd name="T71" fmla="*/ 33 h 2568"/>
                      <a:gd name="T72" fmla="*/ 65 w 1649"/>
                      <a:gd name="T73" fmla="*/ 20 h 2568"/>
                      <a:gd name="T74" fmla="*/ 64 w 1649"/>
                      <a:gd name="T75" fmla="*/ 20 h 2568"/>
                      <a:gd name="T76" fmla="*/ 52 w 1649"/>
                      <a:gd name="T77" fmla="*/ 17 h 2568"/>
                      <a:gd name="T78" fmla="*/ 38 w 1649"/>
                      <a:gd name="T79" fmla="*/ 27 h 2568"/>
                      <a:gd name="T80" fmla="*/ 19 w 1649"/>
                      <a:gd name="T81" fmla="*/ 22 h 2568"/>
                      <a:gd name="T82" fmla="*/ 14 w 1649"/>
                      <a:gd name="T83" fmla="*/ 34 h 2568"/>
                      <a:gd name="T84" fmla="*/ 0 w 1649"/>
                      <a:gd name="T85" fmla="*/ 44 h 2568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1649" h="2568">
                        <a:moveTo>
                          <a:pt x="0" y="234"/>
                        </a:moveTo>
                        <a:lnTo>
                          <a:pt x="99" y="506"/>
                        </a:lnTo>
                        <a:lnTo>
                          <a:pt x="95" y="741"/>
                        </a:lnTo>
                        <a:lnTo>
                          <a:pt x="141" y="1116"/>
                        </a:lnTo>
                        <a:lnTo>
                          <a:pt x="185" y="1721"/>
                        </a:lnTo>
                        <a:lnTo>
                          <a:pt x="255" y="2280"/>
                        </a:lnTo>
                        <a:lnTo>
                          <a:pt x="243" y="2483"/>
                        </a:lnTo>
                        <a:lnTo>
                          <a:pt x="216" y="2544"/>
                        </a:lnTo>
                        <a:lnTo>
                          <a:pt x="379" y="2472"/>
                        </a:lnTo>
                        <a:lnTo>
                          <a:pt x="409" y="2352"/>
                        </a:lnTo>
                        <a:lnTo>
                          <a:pt x="473" y="2432"/>
                        </a:lnTo>
                        <a:lnTo>
                          <a:pt x="513" y="2520"/>
                        </a:lnTo>
                        <a:lnTo>
                          <a:pt x="609" y="2568"/>
                        </a:lnTo>
                        <a:lnTo>
                          <a:pt x="649" y="2472"/>
                        </a:lnTo>
                        <a:lnTo>
                          <a:pt x="619" y="2292"/>
                        </a:lnTo>
                        <a:lnTo>
                          <a:pt x="619" y="2172"/>
                        </a:lnTo>
                        <a:lnTo>
                          <a:pt x="809" y="2128"/>
                        </a:lnTo>
                        <a:lnTo>
                          <a:pt x="945" y="2112"/>
                        </a:lnTo>
                        <a:lnTo>
                          <a:pt x="1273" y="2008"/>
                        </a:lnTo>
                        <a:lnTo>
                          <a:pt x="1609" y="1932"/>
                        </a:lnTo>
                        <a:lnTo>
                          <a:pt x="1649" y="1784"/>
                        </a:lnTo>
                        <a:lnTo>
                          <a:pt x="1609" y="1656"/>
                        </a:lnTo>
                        <a:lnTo>
                          <a:pt x="1585" y="1480"/>
                        </a:lnTo>
                        <a:lnTo>
                          <a:pt x="1569" y="1384"/>
                        </a:lnTo>
                        <a:lnTo>
                          <a:pt x="1601" y="1224"/>
                        </a:lnTo>
                        <a:lnTo>
                          <a:pt x="1545" y="1120"/>
                        </a:lnTo>
                        <a:lnTo>
                          <a:pt x="1433" y="928"/>
                        </a:lnTo>
                        <a:lnTo>
                          <a:pt x="1369" y="672"/>
                        </a:lnTo>
                        <a:lnTo>
                          <a:pt x="1257" y="272"/>
                        </a:lnTo>
                        <a:lnTo>
                          <a:pt x="1185" y="144"/>
                        </a:lnTo>
                        <a:lnTo>
                          <a:pt x="1209" y="0"/>
                        </a:lnTo>
                        <a:lnTo>
                          <a:pt x="1029" y="5"/>
                        </a:lnTo>
                        <a:lnTo>
                          <a:pt x="839" y="71"/>
                        </a:lnTo>
                        <a:lnTo>
                          <a:pt x="696" y="90"/>
                        </a:lnTo>
                        <a:lnTo>
                          <a:pt x="489" y="149"/>
                        </a:lnTo>
                        <a:lnTo>
                          <a:pt x="356" y="174"/>
                        </a:lnTo>
                        <a:lnTo>
                          <a:pt x="341" y="107"/>
                        </a:lnTo>
                        <a:lnTo>
                          <a:pt x="339" y="108"/>
                        </a:lnTo>
                        <a:lnTo>
                          <a:pt x="276" y="90"/>
                        </a:lnTo>
                        <a:lnTo>
                          <a:pt x="201" y="143"/>
                        </a:lnTo>
                        <a:lnTo>
                          <a:pt x="99" y="117"/>
                        </a:lnTo>
                        <a:lnTo>
                          <a:pt x="72" y="177"/>
                        </a:lnTo>
                        <a:lnTo>
                          <a:pt x="0" y="23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3" name="Freeform 31">
                    <a:extLst>
                      <a:ext uri="{FF2B5EF4-FFF2-40B4-BE49-F238E27FC236}">
                        <a16:creationId xmlns:a16="http://schemas.microsoft.com/office/drawing/2014/main" id="{8F4B3C5A-A0AF-BFA8-317F-380E3E97D86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381943" y="4478794"/>
                    <a:ext cx="362196" cy="387884"/>
                  </a:xfrm>
                  <a:custGeom>
                    <a:avLst/>
                    <a:gdLst>
                      <a:gd name="T0" fmla="*/ 5 w 2113"/>
                      <a:gd name="T1" fmla="*/ 43 h 2269"/>
                      <a:gd name="T2" fmla="*/ 28 w 2113"/>
                      <a:gd name="T3" fmla="*/ 31 h 2269"/>
                      <a:gd name="T4" fmla="*/ 58 w 2113"/>
                      <a:gd name="T5" fmla="*/ 33 h 2269"/>
                      <a:gd name="T6" fmla="*/ 79 w 2113"/>
                      <a:gd name="T7" fmla="*/ 19 h 2269"/>
                      <a:gd name="T8" fmla="*/ 110 w 2113"/>
                      <a:gd name="T9" fmla="*/ 16 h 2269"/>
                      <a:gd name="T10" fmla="*/ 148 w 2113"/>
                      <a:gd name="T11" fmla="*/ 3 h 2269"/>
                      <a:gd name="T12" fmla="*/ 171 w 2113"/>
                      <a:gd name="T13" fmla="*/ 0 h 2269"/>
                      <a:gd name="T14" fmla="*/ 179 w 2113"/>
                      <a:gd name="T15" fmla="*/ 26 h 2269"/>
                      <a:gd name="T16" fmla="*/ 191 w 2113"/>
                      <a:gd name="T17" fmla="*/ 45 h 2269"/>
                      <a:gd name="T18" fmla="*/ 214 w 2113"/>
                      <a:gd name="T19" fmla="*/ 54 h 2269"/>
                      <a:gd name="T20" fmla="*/ 219 w 2113"/>
                      <a:gd name="T21" fmla="*/ 72 h 2269"/>
                      <a:gd name="T22" fmla="*/ 247 w 2113"/>
                      <a:gd name="T23" fmla="*/ 83 h 2269"/>
                      <a:gd name="T24" fmla="*/ 270 w 2113"/>
                      <a:gd name="T25" fmla="*/ 97 h 2269"/>
                      <a:gd name="T26" fmla="*/ 289 w 2113"/>
                      <a:gd name="T27" fmla="*/ 116 h 2269"/>
                      <a:gd name="T28" fmla="*/ 316 w 2113"/>
                      <a:gd name="T29" fmla="*/ 129 h 2269"/>
                      <a:gd name="T30" fmla="*/ 355 w 2113"/>
                      <a:gd name="T31" fmla="*/ 163 h 2269"/>
                      <a:gd name="T32" fmla="*/ 350 w 2113"/>
                      <a:gd name="T33" fmla="*/ 180 h 2269"/>
                      <a:gd name="T34" fmla="*/ 377 w 2113"/>
                      <a:gd name="T35" fmla="*/ 204 h 2269"/>
                      <a:gd name="T36" fmla="*/ 401 w 2113"/>
                      <a:gd name="T37" fmla="*/ 231 h 2269"/>
                      <a:gd name="T38" fmla="*/ 384 w 2113"/>
                      <a:gd name="T39" fmla="*/ 263 h 2269"/>
                      <a:gd name="T40" fmla="*/ 377 w 2113"/>
                      <a:gd name="T41" fmla="*/ 303 h 2269"/>
                      <a:gd name="T42" fmla="*/ 384 w 2113"/>
                      <a:gd name="T43" fmla="*/ 334 h 2269"/>
                      <a:gd name="T44" fmla="*/ 388 w 2113"/>
                      <a:gd name="T45" fmla="*/ 367 h 2269"/>
                      <a:gd name="T46" fmla="*/ 367 w 2113"/>
                      <a:gd name="T47" fmla="*/ 378 h 2269"/>
                      <a:gd name="T48" fmla="*/ 344 w 2113"/>
                      <a:gd name="T49" fmla="*/ 373 h 2269"/>
                      <a:gd name="T50" fmla="*/ 334 w 2113"/>
                      <a:gd name="T51" fmla="*/ 388 h 2269"/>
                      <a:gd name="T52" fmla="*/ 334 w 2113"/>
                      <a:gd name="T53" fmla="*/ 402 h 2269"/>
                      <a:gd name="T54" fmla="*/ 329 w 2113"/>
                      <a:gd name="T55" fmla="*/ 417 h 2269"/>
                      <a:gd name="T56" fmla="*/ 318 w 2113"/>
                      <a:gd name="T57" fmla="*/ 409 h 2269"/>
                      <a:gd name="T58" fmla="*/ 284 w 2113"/>
                      <a:gd name="T59" fmla="*/ 414 h 2269"/>
                      <a:gd name="T60" fmla="*/ 216 w 2113"/>
                      <a:gd name="T61" fmla="*/ 417 h 2269"/>
                      <a:gd name="T62" fmla="*/ 162 w 2113"/>
                      <a:gd name="T63" fmla="*/ 426 h 2269"/>
                      <a:gd name="T64" fmla="*/ 116 w 2113"/>
                      <a:gd name="T65" fmla="*/ 430 h 2269"/>
                      <a:gd name="T66" fmla="*/ 96 w 2113"/>
                      <a:gd name="T67" fmla="*/ 423 h 2269"/>
                      <a:gd name="T68" fmla="*/ 81 w 2113"/>
                      <a:gd name="T69" fmla="*/ 409 h 2269"/>
                      <a:gd name="T70" fmla="*/ 88 w 2113"/>
                      <a:gd name="T71" fmla="*/ 380 h 2269"/>
                      <a:gd name="T72" fmla="*/ 80 w 2113"/>
                      <a:gd name="T73" fmla="*/ 356 h 2269"/>
                      <a:gd name="T74" fmla="*/ 76 w 2113"/>
                      <a:gd name="T75" fmla="*/ 326 h 2269"/>
                      <a:gd name="T76" fmla="*/ 73 w 2113"/>
                      <a:gd name="T77" fmla="*/ 305 h 2269"/>
                      <a:gd name="T78" fmla="*/ 79 w 2113"/>
                      <a:gd name="T79" fmla="*/ 274 h 2269"/>
                      <a:gd name="T80" fmla="*/ 47 w 2113"/>
                      <a:gd name="T81" fmla="*/ 218 h 2269"/>
                      <a:gd name="T82" fmla="*/ 33 w 2113"/>
                      <a:gd name="T83" fmla="*/ 162 h 2269"/>
                      <a:gd name="T84" fmla="*/ 14 w 2113"/>
                      <a:gd name="T85" fmla="*/ 95 h 2269"/>
                      <a:gd name="T86" fmla="*/ 0 w 2113"/>
                      <a:gd name="T87" fmla="*/ 70 h 2269"/>
                      <a:gd name="T88" fmla="*/ 5 w 2113"/>
                      <a:gd name="T89" fmla="*/ 43 h 226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2113" h="2269">
                        <a:moveTo>
                          <a:pt x="26" y="225"/>
                        </a:moveTo>
                        <a:lnTo>
                          <a:pt x="150" y="164"/>
                        </a:lnTo>
                        <a:lnTo>
                          <a:pt x="308" y="176"/>
                        </a:lnTo>
                        <a:lnTo>
                          <a:pt x="416" y="102"/>
                        </a:lnTo>
                        <a:lnTo>
                          <a:pt x="579" y="82"/>
                        </a:lnTo>
                        <a:lnTo>
                          <a:pt x="781" y="18"/>
                        </a:lnTo>
                        <a:lnTo>
                          <a:pt x="899" y="0"/>
                        </a:lnTo>
                        <a:lnTo>
                          <a:pt x="943" y="139"/>
                        </a:lnTo>
                        <a:lnTo>
                          <a:pt x="1009" y="238"/>
                        </a:lnTo>
                        <a:lnTo>
                          <a:pt x="1128" y="283"/>
                        </a:lnTo>
                        <a:lnTo>
                          <a:pt x="1153" y="379"/>
                        </a:lnTo>
                        <a:lnTo>
                          <a:pt x="1302" y="439"/>
                        </a:lnTo>
                        <a:lnTo>
                          <a:pt x="1421" y="512"/>
                        </a:lnTo>
                        <a:lnTo>
                          <a:pt x="1521" y="612"/>
                        </a:lnTo>
                        <a:lnTo>
                          <a:pt x="1663" y="679"/>
                        </a:lnTo>
                        <a:lnTo>
                          <a:pt x="1873" y="859"/>
                        </a:lnTo>
                        <a:lnTo>
                          <a:pt x="1843" y="949"/>
                        </a:lnTo>
                        <a:lnTo>
                          <a:pt x="1987" y="1079"/>
                        </a:lnTo>
                        <a:lnTo>
                          <a:pt x="2113" y="1219"/>
                        </a:lnTo>
                        <a:lnTo>
                          <a:pt x="2024" y="1390"/>
                        </a:lnTo>
                        <a:lnTo>
                          <a:pt x="1987" y="1600"/>
                        </a:lnTo>
                        <a:lnTo>
                          <a:pt x="2024" y="1764"/>
                        </a:lnTo>
                        <a:lnTo>
                          <a:pt x="2042" y="1938"/>
                        </a:lnTo>
                        <a:lnTo>
                          <a:pt x="1933" y="1993"/>
                        </a:lnTo>
                        <a:lnTo>
                          <a:pt x="1813" y="1969"/>
                        </a:lnTo>
                        <a:lnTo>
                          <a:pt x="1759" y="2048"/>
                        </a:lnTo>
                        <a:lnTo>
                          <a:pt x="1759" y="2121"/>
                        </a:lnTo>
                        <a:lnTo>
                          <a:pt x="1731" y="2203"/>
                        </a:lnTo>
                        <a:lnTo>
                          <a:pt x="1677" y="2158"/>
                        </a:lnTo>
                        <a:lnTo>
                          <a:pt x="1494" y="2185"/>
                        </a:lnTo>
                        <a:lnTo>
                          <a:pt x="1137" y="2203"/>
                        </a:lnTo>
                        <a:lnTo>
                          <a:pt x="854" y="2249"/>
                        </a:lnTo>
                        <a:lnTo>
                          <a:pt x="613" y="2269"/>
                        </a:lnTo>
                        <a:lnTo>
                          <a:pt x="506" y="2231"/>
                        </a:lnTo>
                        <a:lnTo>
                          <a:pt x="426" y="2156"/>
                        </a:lnTo>
                        <a:lnTo>
                          <a:pt x="464" y="2007"/>
                        </a:lnTo>
                        <a:lnTo>
                          <a:pt x="423" y="1877"/>
                        </a:lnTo>
                        <a:lnTo>
                          <a:pt x="402" y="1718"/>
                        </a:lnTo>
                        <a:lnTo>
                          <a:pt x="383" y="1610"/>
                        </a:lnTo>
                        <a:lnTo>
                          <a:pt x="416" y="1448"/>
                        </a:lnTo>
                        <a:lnTo>
                          <a:pt x="246" y="1148"/>
                        </a:lnTo>
                        <a:lnTo>
                          <a:pt x="173" y="857"/>
                        </a:lnTo>
                        <a:lnTo>
                          <a:pt x="72" y="500"/>
                        </a:lnTo>
                        <a:lnTo>
                          <a:pt x="0" y="369"/>
                        </a:lnTo>
                        <a:lnTo>
                          <a:pt x="26" y="225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4" name="Freeform 32">
                    <a:extLst>
                      <a:ext uri="{FF2B5EF4-FFF2-40B4-BE49-F238E27FC236}">
                        <a16:creationId xmlns:a16="http://schemas.microsoft.com/office/drawing/2014/main" id="{9CF10177-A1D9-758B-CBE9-D3C7F33F0F4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285222" y="4815213"/>
                    <a:ext cx="611489" cy="477187"/>
                  </a:xfrm>
                  <a:custGeom>
                    <a:avLst/>
                    <a:gdLst>
                      <a:gd name="T0" fmla="*/ 33 w 3573"/>
                      <a:gd name="T1" fmla="*/ 131 h 2793"/>
                      <a:gd name="T2" fmla="*/ 62 w 3573"/>
                      <a:gd name="T3" fmla="*/ 131 h 2793"/>
                      <a:gd name="T4" fmla="*/ 118 w 3573"/>
                      <a:gd name="T5" fmla="*/ 129 h 2793"/>
                      <a:gd name="T6" fmla="*/ 175 w 3573"/>
                      <a:gd name="T7" fmla="*/ 153 h 2793"/>
                      <a:gd name="T8" fmla="*/ 221 w 3573"/>
                      <a:gd name="T9" fmla="*/ 160 h 2793"/>
                      <a:gd name="T10" fmla="*/ 257 w 3573"/>
                      <a:gd name="T11" fmla="*/ 136 h 2793"/>
                      <a:gd name="T12" fmla="*/ 301 w 3573"/>
                      <a:gd name="T13" fmla="*/ 113 h 2793"/>
                      <a:gd name="T14" fmla="*/ 339 w 3573"/>
                      <a:gd name="T15" fmla="*/ 148 h 2793"/>
                      <a:gd name="T16" fmla="*/ 380 w 3573"/>
                      <a:gd name="T17" fmla="*/ 177 h 2793"/>
                      <a:gd name="T18" fmla="*/ 414 w 3573"/>
                      <a:gd name="T19" fmla="*/ 220 h 2793"/>
                      <a:gd name="T20" fmla="*/ 419 w 3573"/>
                      <a:gd name="T21" fmla="*/ 266 h 2793"/>
                      <a:gd name="T22" fmla="*/ 426 w 3573"/>
                      <a:gd name="T23" fmla="*/ 308 h 2793"/>
                      <a:gd name="T24" fmla="*/ 448 w 3573"/>
                      <a:gd name="T25" fmla="*/ 296 h 2793"/>
                      <a:gd name="T26" fmla="*/ 448 w 3573"/>
                      <a:gd name="T27" fmla="*/ 319 h 2793"/>
                      <a:gd name="T28" fmla="*/ 461 w 3573"/>
                      <a:gd name="T29" fmla="*/ 369 h 2793"/>
                      <a:gd name="T30" fmla="*/ 500 w 3573"/>
                      <a:gd name="T31" fmla="*/ 370 h 2793"/>
                      <a:gd name="T32" fmla="*/ 537 w 3573"/>
                      <a:gd name="T33" fmla="*/ 429 h 2793"/>
                      <a:gd name="T34" fmla="*/ 551 w 3573"/>
                      <a:gd name="T35" fmla="*/ 472 h 2793"/>
                      <a:gd name="T36" fmla="*/ 596 w 3573"/>
                      <a:gd name="T37" fmla="*/ 501 h 2793"/>
                      <a:gd name="T38" fmla="*/ 602 w 3573"/>
                      <a:gd name="T39" fmla="*/ 529 h 2793"/>
                      <a:gd name="T40" fmla="*/ 638 w 3573"/>
                      <a:gd name="T41" fmla="*/ 525 h 2793"/>
                      <a:gd name="T42" fmla="*/ 659 w 3573"/>
                      <a:gd name="T43" fmla="*/ 518 h 2793"/>
                      <a:gd name="T44" fmla="*/ 662 w 3573"/>
                      <a:gd name="T45" fmla="*/ 474 h 2793"/>
                      <a:gd name="T46" fmla="*/ 677 w 3573"/>
                      <a:gd name="T47" fmla="*/ 429 h 2793"/>
                      <a:gd name="T48" fmla="*/ 670 w 3573"/>
                      <a:gd name="T49" fmla="*/ 353 h 2793"/>
                      <a:gd name="T50" fmla="*/ 591 w 3573"/>
                      <a:gd name="T51" fmla="*/ 222 h 2793"/>
                      <a:gd name="T52" fmla="*/ 591 w 3573"/>
                      <a:gd name="T53" fmla="*/ 188 h 2793"/>
                      <a:gd name="T54" fmla="*/ 613 w 3573"/>
                      <a:gd name="T55" fmla="*/ 227 h 2793"/>
                      <a:gd name="T56" fmla="*/ 596 w 3573"/>
                      <a:gd name="T57" fmla="*/ 182 h 2793"/>
                      <a:gd name="T58" fmla="*/ 551 w 3573"/>
                      <a:gd name="T59" fmla="*/ 137 h 2793"/>
                      <a:gd name="T60" fmla="*/ 528 w 3573"/>
                      <a:gd name="T61" fmla="*/ 93 h 2793"/>
                      <a:gd name="T62" fmla="*/ 513 w 3573"/>
                      <a:gd name="T63" fmla="*/ 43 h 2793"/>
                      <a:gd name="T64" fmla="*/ 492 w 3573"/>
                      <a:gd name="T65" fmla="*/ 50 h 2793"/>
                      <a:gd name="T66" fmla="*/ 483 w 3573"/>
                      <a:gd name="T67" fmla="*/ 69 h 2793"/>
                      <a:gd name="T68" fmla="*/ 494 w 3573"/>
                      <a:gd name="T69" fmla="*/ 18 h 2793"/>
                      <a:gd name="T70" fmla="*/ 474 w 3573"/>
                      <a:gd name="T71" fmla="*/ 10 h 2793"/>
                      <a:gd name="T72" fmla="*/ 441 w 3573"/>
                      <a:gd name="T73" fmla="*/ 21 h 2793"/>
                      <a:gd name="T74" fmla="*/ 435 w 3573"/>
                      <a:gd name="T75" fmla="*/ 51 h 2793"/>
                      <a:gd name="T76" fmla="*/ 388 w 3573"/>
                      <a:gd name="T77" fmla="*/ 47 h 2793"/>
                      <a:gd name="T78" fmla="*/ 271 w 3573"/>
                      <a:gd name="T79" fmla="*/ 59 h 2793"/>
                      <a:gd name="T80" fmla="*/ 204 w 3573"/>
                      <a:gd name="T81" fmla="*/ 56 h 2793"/>
                      <a:gd name="T82" fmla="*/ 124 w 3573"/>
                      <a:gd name="T83" fmla="*/ 56 h 2793"/>
                      <a:gd name="T84" fmla="*/ 37 w 3573"/>
                      <a:gd name="T85" fmla="*/ 78 h 2793"/>
                      <a:gd name="T86" fmla="*/ 0 w 3573"/>
                      <a:gd name="T87" fmla="*/ 110 h 279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3573" h="2793">
                        <a:moveTo>
                          <a:pt x="32" y="756"/>
                        </a:moveTo>
                        <a:lnTo>
                          <a:pt x="176" y="693"/>
                        </a:lnTo>
                        <a:lnTo>
                          <a:pt x="206" y="633"/>
                        </a:lnTo>
                        <a:lnTo>
                          <a:pt x="326" y="693"/>
                        </a:lnTo>
                        <a:lnTo>
                          <a:pt x="441" y="616"/>
                        </a:lnTo>
                        <a:lnTo>
                          <a:pt x="621" y="682"/>
                        </a:lnTo>
                        <a:lnTo>
                          <a:pt x="795" y="646"/>
                        </a:lnTo>
                        <a:lnTo>
                          <a:pt x="921" y="808"/>
                        </a:lnTo>
                        <a:lnTo>
                          <a:pt x="1016" y="873"/>
                        </a:lnTo>
                        <a:lnTo>
                          <a:pt x="1166" y="843"/>
                        </a:lnTo>
                        <a:lnTo>
                          <a:pt x="1269" y="820"/>
                        </a:lnTo>
                        <a:lnTo>
                          <a:pt x="1359" y="718"/>
                        </a:lnTo>
                        <a:lnTo>
                          <a:pt x="1443" y="628"/>
                        </a:lnTo>
                        <a:lnTo>
                          <a:pt x="1587" y="598"/>
                        </a:lnTo>
                        <a:lnTo>
                          <a:pt x="1676" y="663"/>
                        </a:lnTo>
                        <a:lnTo>
                          <a:pt x="1791" y="784"/>
                        </a:lnTo>
                        <a:lnTo>
                          <a:pt x="1827" y="873"/>
                        </a:lnTo>
                        <a:lnTo>
                          <a:pt x="2007" y="934"/>
                        </a:lnTo>
                        <a:lnTo>
                          <a:pt x="2127" y="994"/>
                        </a:lnTo>
                        <a:lnTo>
                          <a:pt x="2187" y="1162"/>
                        </a:lnTo>
                        <a:lnTo>
                          <a:pt x="2187" y="1263"/>
                        </a:lnTo>
                        <a:lnTo>
                          <a:pt x="2211" y="1402"/>
                        </a:lnTo>
                        <a:lnTo>
                          <a:pt x="2211" y="1516"/>
                        </a:lnTo>
                        <a:lnTo>
                          <a:pt x="2247" y="1624"/>
                        </a:lnTo>
                        <a:lnTo>
                          <a:pt x="2289" y="1582"/>
                        </a:lnTo>
                        <a:lnTo>
                          <a:pt x="2367" y="1563"/>
                        </a:lnTo>
                        <a:lnTo>
                          <a:pt x="2391" y="1636"/>
                        </a:lnTo>
                        <a:lnTo>
                          <a:pt x="2367" y="1683"/>
                        </a:lnTo>
                        <a:lnTo>
                          <a:pt x="2349" y="1786"/>
                        </a:lnTo>
                        <a:lnTo>
                          <a:pt x="2433" y="1948"/>
                        </a:lnTo>
                        <a:lnTo>
                          <a:pt x="2565" y="2050"/>
                        </a:lnTo>
                        <a:lnTo>
                          <a:pt x="2637" y="1953"/>
                        </a:lnTo>
                        <a:lnTo>
                          <a:pt x="2715" y="2152"/>
                        </a:lnTo>
                        <a:lnTo>
                          <a:pt x="2835" y="2266"/>
                        </a:lnTo>
                        <a:lnTo>
                          <a:pt x="2883" y="2404"/>
                        </a:lnTo>
                        <a:lnTo>
                          <a:pt x="2907" y="2493"/>
                        </a:lnTo>
                        <a:lnTo>
                          <a:pt x="3057" y="2493"/>
                        </a:lnTo>
                        <a:lnTo>
                          <a:pt x="3147" y="2643"/>
                        </a:lnTo>
                        <a:lnTo>
                          <a:pt x="3237" y="2703"/>
                        </a:lnTo>
                        <a:lnTo>
                          <a:pt x="3177" y="2793"/>
                        </a:lnTo>
                        <a:lnTo>
                          <a:pt x="3267" y="2793"/>
                        </a:lnTo>
                        <a:lnTo>
                          <a:pt x="3369" y="2770"/>
                        </a:lnTo>
                        <a:lnTo>
                          <a:pt x="3387" y="2703"/>
                        </a:lnTo>
                        <a:lnTo>
                          <a:pt x="3477" y="2733"/>
                        </a:lnTo>
                        <a:lnTo>
                          <a:pt x="3537" y="2583"/>
                        </a:lnTo>
                        <a:lnTo>
                          <a:pt x="3495" y="2500"/>
                        </a:lnTo>
                        <a:lnTo>
                          <a:pt x="3549" y="2428"/>
                        </a:lnTo>
                        <a:lnTo>
                          <a:pt x="3573" y="2266"/>
                        </a:lnTo>
                        <a:lnTo>
                          <a:pt x="3573" y="2086"/>
                        </a:lnTo>
                        <a:lnTo>
                          <a:pt x="3537" y="1863"/>
                        </a:lnTo>
                        <a:lnTo>
                          <a:pt x="3387" y="1503"/>
                        </a:lnTo>
                        <a:lnTo>
                          <a:pt x="3117" y="1173"/>
                        </a:lnTo>
                        <a:lnTo>
                          <a:pt x="3027" y="993"/>
                        </a:lnTo>
                        <a:lnTo>
                          <a:pt x="3117" y="993"/>
                        </a:lnTo>
                        <a:lnTo>
                          <a:pt x="3183" y="1096"/>
                        </a:lnTo>
                        <a:lnTo>
                          <a:pt x="3237" y="1198"/>
                        </a:lnTo>
                        <a:lnTo>
                          <a:pt x="3273" y="1198"/>
                        </a:lnTo>
                        <a:lnTo>
                          <a:pt x="3147" y="963"/>
                        </a:lnTo>
                        <a:lnTo>
                          <a:pt x="3021" y="832"/>
                        </a:lnTo>
                        <a:lnTo>
                          <a:pt x="2907" y="723"/>
                        </a:lnTo>
                        <a:lnTo>
                          <a:pt x="2865" y="604"/>
                        </a:lnTo>
                        <a:lnTo>
                          <a:pt x="2787" y="490"/>
                        </a:lnTo>
                        <a:lnTo>
                          <a:pt x="2733" y="370"/>
                        </a:lnTo>
                        <a:lnTo>
                          <a:pt x="2709" y="226"/>
                        </a:lnTo>
                        <a:lnTo>
                          <a:pt x="2637" y="183"/>
                        </a:lnTo>
                        <a:lnTo>
                          <a:pt x="2595" y="262"/>
                        </a:lnTo>
                        <a:lnTo>
                          <a:pt x="2643" y="448"/>
                        </a:lnTo>
                        <a:lnTo>
                          <a:pt x="2547" y="364"/>
                        </a:lnTo>
                        <a:lnTo>
                          <a:pt x="2547" y="213"/>
                        </a:lnTo>
                        <a:lnTo>
                          <a:pt x="2607" y="93"/>
                        </a:lnTo>
                        <a:lnTo>
                          <a:pt x="2609" y="0"/>
                        </a:lnTo>
                        <a:lnTo>
                          <a:pt x="2499" y="55"/>
                        </a:lnTo>
                        <a:lnTo>
                          <a:pt x="2379" y="31"/>
                        </a:lnTo>
                        <a:lnTo>
                          <a:pt x="2325" y="112"/>
                        </a:lnTo>
                        <a:lnTo>
                          <a:pt x="2325" y="184"/>
                        </a:lnTo>
                        <a:lnTo>
                          <a:pt x="2298" y="268"/>
                        </a:lnTo>
                        <a:lnTo>
                          <a:pt x="2246" y="220"/>
                        </a:lnTo>
                        <a:lnTo>
                          <a:pt x="2049" y="249"/>
                        </a:lnTo>
                        <a:lnTo>
                          <a:pt x="1703" y="265"/>
                        </a:lnTo>
                        <a:lnTo>
                          <a:pt x="1430" y="310"/>
                        </a:lnTo>
                        <a:lnTo>
                          <a:pt x="1185" y="333"/>
                        </a:lnTo>
                        <a:lnTo>
                          <a:pt x="1076" y="295"/>
                        </a:lnTo>
                        <a:lnTo>
                          <a:pt x="992" y="220"/>
                        </a:lnTo>
                        <a:lnTo>
                          <a:pt x="653" y="297"/>
                        </a:lnTo>
                        <a:lnTo>
                          <a:pt x="329" y="400"/>
                        </a:lnTo>
                        <a:lnTo>
                          <a:pt x="195" y="414"/>
                        </a:lnTo>
                        <a:lnTo>
                          <a:pt x="2" y="459"/>
                        </a:lnTo>
                        <a:lnTo>
                          <a:pt x="0" y="580"/>
                        </a:lnTo>
                        <a:lnTo>
                          <a:pt x="32" y="7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5" name="Freeform 33">
                    <a:extLst>
                      <a:ext uri="{FF2B5EF4-FFF2-40B4-BE49-F238E27FC236}">
                        <a16:creationId xmlns:a16="http://schemas.microsoft.com/office/drawing/2014/main" id="{3C915153-3F7F-AFFB-E72B-DA69C96A46E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536396" y="4448949"/>
                    <a:ext cx="338712" cy="270616"/>
                  </a:xfrm>
                  <a:custGeom>
                    <a:avLst/>
                    <a:gdLst>
                      <a:gd name="T0" fmla="*/ 0 w 1978"/>
                      <a:gd name="T1" fmla="*/ 68 h 1580"/>
                      <a:gd name="T2" fmla="*/ 67 w 1978"/>
                      <a:gd name="T3" fmla="*/ 37 h 1580"/>
                      <a:gd name="T4" fmla="*/ 114 w 1978"/>
                      <a:gd name="T5" fmla="*/ 23 h 1580"/>
                      <a:gd name="T6" fmla="*/ 150 w 1978"/>
                      <a:gd name="T7" fmla="*/ 13 h 1580"/>
                      <a:gd name="T8" fmla="*/ 182 w 1978"/>
                      <a:gd name="T9" fmla="*/ 17 h 1580"/>
                      <a:gd name="T10" fmla="*/ 199 w 1978"/>
                      <a:gd name="T11" fmla="*/ 34 h 1580"/>
                      <a:gd name="T12" fmla="*/ 234 w 1978"/>
                      <a:gd name="T13" fmla="*/ 23 h 1580"/>
                      <a:gd name="T14" fmla="*/ 279 w 1978"/>
                      <a:gd name="T15" fmla="*/ 0 h 1580"/>
                      <a:gd name="T16" fmla="*/ 325 w 1978"/>
                      <a:gd name="T17" fmla="*/ 40 h 1580"/>
                      <a:gd name="T18" fmla="*/ 364 w 1978"/>
                      <a:gd name="T19" fmla="*/ 63 h 1580"/>
                      <a:gd name="T20" fmla="*/ 375 w 1978"/>
                      <a:gd name="T21" fmla="*/ 85 h 1580"/>
                      <a:gd name="T22" fmla="*/ 359 w 1978"/>
                      <a:gd name="T23" fmla="*/ 119 h 1580"/>
                      <a:gd name="T24" fmla="*/ 330 w 1978"/>
                      <a:gd name="T25" fmla="*/ 148 h 1580"/>
                      <a:gd name="T26" fmla="*/ 330 w 1978"/>
                      <a:gd name="T27" fmla="*/ 176 h 1580"/>
                      <a:gd name="T28" fmla="*/ 307 w 1978"/>
                      <a:gd name="T29" fmla="*/ 193 h 1580"/>
                      <a:gd name="T30" fmla="*/ 296 w 1978"/>
                      <a:gd name="T31" fmla="*/ 222 h 1580"/>
                      <a:gd name="T32" fmla="*/ 273 w 1978"/>
                      <a:gd name="T33" fmla="*/ 249 h 1580"/>
                      <a:gd name="T34" fmla="*/ 247 w 1978"/>
                      <a:gd name="T35" fmla="*/ 246 h 1580"/>
                      <a:gd name="T36" fmla="*/ 237 w 1978"/>
                      <a:gd name="T37" fmla="*/ 257 h 1580"/>
                      <a:gd name="T38" fmla="*/ 234 w 1978"/>
                      <a:gd name="T39" fmla="*/ 275 h 1580"/>
                      <a:gd name="T40" fmla="*/ 230 w 1978"/>
                      <a:gd name="T41" fmla="*/ 300 h 1580"/>
                      <a:gd name="T42" fmla="*/ 206 w 1978"/>
                      <a:gd name="T43" fmla="*/ 274 h 1580"/>
                      <a:gd name="T44" fmla="*/ 178 w 1978"/>
                      <a:gd name="T45" fmla="*/ 249 h 1580"/>
                      <a:gd name="T46" fmla="*/ 184 w 1978"/>
                      <a:gd name="T47" fmla="*/ 232 h 1580"/>
                      <a:gd name="T48" fmla="*/ 145 w 1978"/>
                      <a:gd name="T49" fmla="*/ 198 h 1580"/>
                      <a:gd name="T50" fmla="*/ 118 w 1978"/>
                      <a:gd name="T51" fmla="*/ 185 h 1580"/>
                      <a:gd name="T52" fmla="*/ 99 w 1978"/>
                      <a:gd name="T53" fmla="*/ 166 h 1580"/>
                      <a:gd name="T54" fmla="*/ 75 w 1978"/>
                      <a:gd name="T55" fmla="*/ 152 h 1580"/>
                      <a:gd name="T56" fmla="*/ 48 w 1978"/>
                      <a:gd name="T57" fmla="*/ 141 h 1580"/>
                      <a:gd name="T58" fmla="*/ 43 w 1978"/>
                      <a:gd name="T59" fmla="*/ 122 h 1580"/>
                      <a:gd name="T60" fmla="*/ 21 w 1978"/>
                      <a:gd name="T61" fmla="*/ 114 h 1580"/>
                      <a:gd name="T62" fmla="*/ 8 w 1978"/>
                      <a:gd name="T63" fmla="*/ 95 h 1580"/>
                      <a:gd name="T64" fmla="*/ 0 w 1978"/>
                      <a:gd name="T65" fmla="*/ 68 h 15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978" h="1580">
                        <a:moveTo>
                          <a:pt x="0" y="359"/>
                        </a:moveTo>
                        <a:lnTo>
                          <a:pt x="352" y="195"/>
                        </a:lnTo>
                        <a:lnTo>
                          <a:pt x="599" y="120"/>
                        </a:lnTo>
                        <a:lnTo>
                          <a:pt x="793" y="67"/>
                        </a:lnTo>
                        <a:lnTo>
                          <a:pt x="960" y="90"/>
                        </a:lnTo>
                        <a:lnTo>
                          <a:pt x="1050" y="180"/>
                        </a:lnTo>
                        <a:lnTo>
                          <a:pt x="1233" y="123"/>
                        </a:lnTo>
                        <a:lnTo>
                          <a:pt x="1470" y="0"/>
                        </a:lnTo>
                        <a:lnTo>
                          <a:pt x="1714" y="211"/>
                        </a:lnTo>
                        <a:lnTo>
                          <a:pt x="1921" y="330"/>
                        </a:lnTo>
                        <a:lnTo>
                          <a:pt x="1978" y="450"/>
                        </a:lnTo>
                        <a:lnTo>
                          <a:pt x="1891" y="629"/>
                        </a:lnTo>
                        <a:lnTo>
                          <a:pt x="1741" y="779"/>
                        </a:lnTo>
                        <a:lnTo>
                          <a:pt x="1741" y="929"/>
                        </a:lnTo>
                        <a:lnTo>
                          <a:pt x="1621" y="1019"/>
                        </a:lnTo>
                        <a:lnTo>
                          <a:pt x="1561" y="1169"/>
                        </a:lnTo>
                        <a:lnTo>
                          <a:pt x="1441" y="1309"/>
                        </a:lnTo>
                        <a:lnTo>
                          <a:pt x="1305" y="1297"/>
                        </a:lnTo>
                        <a:lnTo>
                          <a:pt x="1249" y="1353"/>
                        </a:lnTo>
                        <a:lnTo>
                          <a:pt x="1233" y="1449"/>
                        </a:lnTo>
                        <a:lnTo>
                          <a:pt x="1211" y="1580"/>
                        </a:lnTo>
                        <a:lnTo>
                          <a:pt x="1088" y="1442"/>
                        </a:lnTo>
                        <a:lnTo>
                          <a:pt x="941" y="1311"/>
                        </a:lnTo>
                        <a:lnTo>
                          <a:pt x="971" y="1220"/>
                        </a:lnTo>
                        <a:lnTo>
                          <a:pt x="765" y="1042"/>
                        </a:lnTo>
                        <a:lnTo>
                          <a:pt x="621" y="973"/>
                        </a:lnTo>
                        <a:lnTo>
                          <a:pt x="521" y="874"/>
                        </a:lnTo>
                        <a:lnTo>
                          <a:pt x="397" y="798"/>
                        </a:lnTo>
                        <a:lnTo>
                          <a:pt x="253" y="742"/>
                        </a:lnTo>
                        <a:lnTo>
                          <a:pt x="228" y="641"/>
                        </a:lnTo>
                        <a:lnTo>
                          <a:pt x="109" y="598"/>
                        </a:lnTo>
                        <a:lnTo>
                          <a:pt x="43" y="500"/>
                        </a:lnTo>
                        <a:lnTo>
                          <a:pt x="0" y="359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6" name="Freeform 34">
                    <a:extLst>
                      <a:ext uri="{FF2B5EF4-FFF2-40B4-BE49-F238E27FC236}">
                        <a16:creationId xmlns:a16="http://schemas.microsoft.com/office/drawing/2014/main" id="{7DEF2ADE-6246-4B0F-9DD8-3A3F31BC8E5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453297" y="4227946"/>
                    <a:ext cx="585295" cy="300384"/>
                  </a:xfrm>
                  <a:custGeom>
                    <a:avLst/>
                    <a:gdLst>
                      <a:gd name="T0" fmla="*/ 0 w 3422"/>
                      <a:gd name="T1" fmla="*/ 333 h 1760"/>
                      <a:gd name="T2" fmla="*/ 32 w 3422"/>
                      <a:gd name="T3" fmla="*/ 329 h 1760"/>
                      <a:gd name="T4" fmla="*/ 70 w 3422"/>
                      <a:gd name="T5" fmla="*/ 317 h 1760"/>
                      <a:gd name="T6" fmla="*/ 92 w 3422"/>
                      <a:gd name="T7" fmla="*/ 314 h 1760"/>
                      <a:gd name="T8" fmla="*/ 161 w 3422"/>
                      <a:gd name="T9" fmla="*/ 282 h 1760"/>
                      <a:gd name="T10" fmla="*/ 205 w 3422"/>
                      <a:gd name="T11" fmla="*/ 268 h 1760"/>
                      <a:gd name="T12" fmla="*/ 243 w 3422"/>
                      <a:gd name="T13" fmla="*/ 258 h 1760"/>
                      <a:gd name="T14" fmla="*/ 275 w 3422"/>
                      <a:gd name="T15" fmla="*/ 262 h 1760"/>
                      <a:gd name="T16" fmla="*/ 292 w 3422"/>
                      <a:gd name="T17" fmla="*/ 280 h 1760"/>
                      <a:gd name="T18" fmla="*/ 327 w 3422"/>
                      <a:gd name="T19" fmla="*/ 268 h 1760"/>
                      <a:gd name="T20" fmla="*/ 371 w 3422"/>
                      <a:gd name="T21" fmla="*/ 246 h 1760"/>
                      <a:gd name="T22" fmla="*/ 418 w 3422"/>
                      <a:gd name="T23" fmla="*/ 286 h 1760"/>
                      <a:gd name="T24" fmla="*/ 457 w 3422"/>
                      <a:gd name="T25" fmla="*/ 308 h 1760"/>
                      <a:gd name="T26" fmla="*/ 467 w 3422"/>
                      <a:gd name="T27" fmla="*/ 331 h 1760"/>
                      <a:gd name="T28" fmla="*/ 506 w 3422"/>
                      <a:gd name="T29" fmla="*/ 301 h 1760"/>
                      <a:gd name="T30" fmla="*/ 525 w 3422"/>
                      <a:gd name="T31" fmla="*/ 276 h 1760"/>
                      <a:gd name="T32" fmla="*/ 537 w 3422"/>
                      <a:gd name="T33" fmla="*/ 246 h 1760"/>
                      <a:gd name="T34" fmla="*/ 554 w 3422"/>
                      <a:gd name="T35" fmla="*/ 217 h 1760"/>
                      <a:gd name="T36" fmla="*/ 582 w 3422"/>
                      <a:gd name="T37" fmla="*/ 202 h 1760"/>
                      <a:gd name="T38" fmla="*/ 603 w 3422"/>
                      <a:gd name="T39" fmla="*/ 187 h 1760"/>
                      <a:gd name="T40" fmla="*/ 614 w 3422"/>
                      <a:gd name="T41" fmla="*/ 176 h 1760"/>
                      <a:gd name="T42" fmla="*/ 603 w 3422"/>
                      <a:gd name="T43" fmla="*/ 165 h 1760"/>
                      <a:gd name="T44" fmla="*/ 568 w 3422"/>
                      <a:gd name="T45" fmla="*/ 182 h 1760"/>
                      <a:gd name="T46" fmla="*/ 563 w 3422"/>
                      <a:gd name="T47" fmla="*/ 165 h 1760"/>
                      <a:gd name="T48" fmla="*/ 582 w 3422"/>
                      <a:gd name="T49" fmla="*/ 160 h 1760"/>
                      <a:gd name="T50" fmla="*/ 592 w 3422"/>
                      <a:gd name="T51" fmla="*/ 148 h 1760"/>
                      <a:gd name="T52" fmla="*/ 591 w 3422"/>
                      <a:gd name="T53" fmla="*/ 125 h 1760"/>
                      <a:gd name="T54" fmla="*/ 625 w 3422"/>
                      <a:gd name="T55" fmla="*/ 114 h 1760"/>
                      <a:gd name="T56" fmla="*/ 645 w 3422"/>
                      <a:gd name="T57" fmla="*/ 90 h 1760"/>
                      <a:gd name="T58" fmla="*/ 648 w 3422"/>
                      <a:gd name="T59" fmla="*/ 68 h 1760"/>
                      <a:gd name="T60" fmla="*/ 625 w 3422"/>
                      <a:gd name="T61" fmla="*/ 45 h 1760"/>
                      <a:gd name="T62" fmla="*/ 620 w 3422"/>
                      <a:gd name="T63" fmla="*/ 68 h 1760"/>
                      <a:gd name="T64" fmla="*/ 602 w 3422"/>
                      <a:gd name="T65" fmla="*/ 63 h 1760"/>
                      <a:gd name="T66" fmla="*/ 570 w 3422"/>
                      <a:gd name="T67" fmla="*/ 70 h 1760"/>
                      <a:gd name="T68" fmla="*/ 551 w 3422"/>
                      <a:gd name="T69" fmla="*/ 51 h 1760"/>
                      <a:gd name="T70" fmla="*/ 564 w 3422"/>
                      <a:gd name="T71" fmla="*/ 39 h 1760"/>
                      <a:gd name="T72" fmla="*/ 586 w 3422"/>
                      <a:gd name="T73" fmla="*/ 49 h 1760"/>
                      <a:gd name="T74" fmla="*/ 599 w 3422"/>
                      <a:gd name="T75" fmla="*/ 34 h 1760"/>
                      <a:gd name="T76" fmla="*/ 620 w 3422"/>
                      <a:gd name="T77" fmla="*/ 28 h 1760"/>
                      <a:gd name="T78" fmla="*/ 591 w 3422"/>
                      <a:gd name="T79" fmla="*/ 0 h 1760"/>
                      <a:gd name="T80" fmla="*/ 554 w 3422"/>
                      <a:gd name="T81" fmla="*/ 17 h 1760"/>
                      <a:gd name="T82" fmla="*/ 512 w 3422"/>
                      <a:gd name="T83" fmla="*/ 23 h 1760"/>
                      <a:gd name="T84" fmla="*/ 351 w 3422"/>
                      <a:gd name="T85" fmla="*/ 70 h 1760"/>
                      <a:gd name="T86" fmla="*/ 280 w 3422"/>
                      <a:gd name="T87" fmla="*/ 101 h 1760"/>
                      <a:gd name="T88" fmla="*/ 178 w 3422"/>
                      <a:gd name="T89" fmla="*/ 129 h 1760"/>
                      <a:gd name="T90" fmla="*/ 178 w 3422"/>
                      <a:gd name="T91" fmla="*/ 151 h 1760"/>
                      <a:gd name="T92" fmla="*/ 165 w 3422"/>
                      <a:gd name="T93" fmla="*/ 169 h 1760"/>
                      <a:gd name="T94" fmla="*/ 97 w 3422"/>
                      <a:gd name="T95" fmla="*/ 202 h 1760"/>
                      <a:gd name="T96" fmla="*/ 103 w 3422"/>
                      <a:gd name="T97" fmla="*/ 220 h 1760"/>
                      <a:gd name="T98" fmla="*/ 32 w 3422"/>
                      <a:gd name="T99" fmla="*/ 275 h 1760"/>
                      <a:gd name="T100" fmla="*/ 18 w 3422"/>
                      <a:gd name="T101" fmla="*/ 300 h 1760"/>
                      <a:gd name="T102" fmla="*/ 1 w 3422"/>
                      <a:gd name="T103" fmla="*/ 305 h 1760"/>
                      <a:gd name="T104" fmla="*/ 0 w 3422"/>
                      <a:gd name="T105" fmla="*/ 333 h 176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3422" h="1760">
                        <a:moveTo>
                          <a:pt x="0" y="1760"/>
                        </a:moveTo>
                        <a:lnTo>
                          <a:pt x="168" y="1738"/>
                        </a:lnTo>
                        <a:lnTo>
                          <a:pt x="369" y="1675"/>
                        </a:lnTo>
                        <a:lnTo>
                          <a:pt x="487" y="1657"/>
                        </a:lnTo>
                        <a:lnTo>
                          <a:pt x="848" y="1490"/>
                        </a:lnTo>
                        <a:lnTo>
                          <a:pt x="1082" y="1419"/>
                        </a:lnTo>
                        <a:lnTo>
                          <a:pt x="1283" y="1365"/>
                        </a:lnTo>
                        <a:lnTo>
                          <a:pt x="1452" y="1386"/>
                        </a:lnTo>
                        <a:lnTo>
                          <a:pt x="1542" y="1478"/>
                        </a:lnTo>
                        <a:lnTo>
                          <a:pt x="1726" y="1418"/>
                        </a:lnTo>
                        <a:lnTo>
                          <a:pt x="1961" y="1298"/>
                        </a:lnTo>
                        <a:lnTo>
                          <a:pt x="2209" y="1511"/>
                        </a:lnTo>
                        <a:lnTo>
                          <a:pt x="2411" y="1626"/>
                        </a:lnTo>
                        <a:lnTo>
                          <a:pt x="2468" y="1748"/>
                        </a:lnTo>
                        <a:lnTo>
                          <a:pt x="2672" y="1590"/>
                        </a:lnTo>
                        <a:lnTo>
                          <a:pt x="2772" y="1460"/>
                        </a:lnTo>
                        <a:lnTo>
                          <a:pt x="2836" y="1300"/>
                        </a:lnTo>
                        <a:lnTo>
                          <a:pt x="2924" y="1148"/>
                        </a:lnTo>
                        <a:lnTo>
                          <a:pt x="3076" y="1068"/>
                        </a:lnTo>
                        <a:lnTo>
                          <a:pt x="3182" y="990"/>
                        </a:lnTo>
                        <a:lnTo>
                          <a:pt x="3244" y="932"/>
                        </a:lnTo>
                        <a:lnTo>
                          <a:pt x="3182" y="870"/>
                        </a:lnTo>
                        <a:lnTo>
                          <a:pt x="3002" y="960"/>
                        </a:lnTo>
                        <a:lnTo>
                          <a:pt x="2972" y="870"/>
                        </a:lnTo>
                        <a:lnTo>
                          <a:pt x="3076" y="844"/>
                        </a:lnTo>
                        <a:lnTo>
                          <a:pt x="3124" y="780"/>
                        </a:lnTo>
                        <a:lnTo>
                          <a:pt x="3122" y="660"/>
                        </a:lnTo>
                        <a:lnTo>
                          <a:pt x="3302" y="600"/>
                        </a:lnTo>
                        <a:lnTo>
                          <a:pt x="3404" y="476"/>
                        </a:lnTo>
                        <a:lnTo>
                          <a:pt x="3422" y="360"/>
                        </a:lnTo>
                        <a:lnTo>
                          <a:pt x="3302" y="240"/>
                        </a:lnTo>
                        <a:lnTo>
                          <a:pt x="3272" y="360"/>
                        </a:lnTo>
                        <a:lnTo>
                          <a:pt x="3180" y="332"/>
                        </a:lnTo>
                        <a:lnTo>
                          <a:pt x="3012" y="372"/>
                        </a:lnTo>
                        <a:lnTo>
                          <a:pt x="2912" y="270"/>
                        </a:lnTo>
                        <a:lnTo>
                          <a:pt x="2980" y="204"/>
                        </a:lnTo>
                        <a:lnTo>
                          <a:pt x="3092" y="260"/>
                        </a:lnTo>
                        <a:lnTo>
                          <a:pt x="3164" y="180"/>
                        </a:lnTo>
                        <a:lnTo>
                          <a:pt x="3272" y="150"/>
                        </a:lnTo>
                        <a:lnTo>
                          <a:pt x="3122" y="0"/>
                        </a:lnTo>
                        <a:lnTo>
                          <a:pt x="2924" y="92"/>
                        </a:lnTo>
                        <a:lnTo>
                          <a:pt x="2702" y="120"/>
                        </a:lnTo>
                        <a:lnTo>
                          <a:pt x="1852" y="372"/>
                        </a:lnTo>
                        <a:lnTo>
                          <a:pt x="1477" y="532"/>
                        </a:lnTo>
                        <a:lnTo>
                          <a:pt x="939" y="683"/>
                        </a:lnTo>
                        <a:lnTo>
                          <a:pt x="942" y="797"/>
                        </a:lnTo>
                        <a:lnTo>
                          <a:pt x="871" y="892"/>
                        </a:lnTo>
                        <a:lnTo>
                          <a:pt x="513" y="1070"/>
                        </a:lnTo>
                        <a:lnTo>
                          <a:pt x="545" y="1164"/>
                        </a:lnTo>
                        <a:lnTo>
                          <a:pt x="171" y="1451"/>
                        </a:lnTo>
                        <a:lnTo>
                          <a:pt x="93" y="1583"/>
                        </a:lnTo>
                        <a:lnTo>
                          <a:pt x="3" y="1614"/>
                        </a:lnTo>
                        <a:lnTo>
                          <a:pt x="0" y="176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7" name="Freeform 35">
                    <a:extLst>
                      <a:ext uri="{FF2B5EF4-FFF2-40B4-BE49-F238E27FC236}">
                        <a16:creationId xmlns:a16="http://schemas.microsoft.com/office/drawing/2014/main" id="{76FA405E-93CF-09E3-616C-E811B151847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586073" y="3772408"/>
                    <a:ext cx="396519" cy="288657"/>
                  </a:xfrm>
                  <a:custGeom>
                    <a:avLst/>
                    <a:gdLst>
                      <a:gd name="T0" fmla="*/ 0 w 2320"/>
                      <a:gd name="T1" fmla="*/ 115 h 1689"/>
                      <a:gd name="T2" fmla="*/ 21 w 2320"/>
                      <a:gd name="T3" fmla="*/ 97 h 1689"/>
                      <a:gd name="T4" fmla="*/ 45 w 2320"/>
                      <a:gd name="T5" fmla="*/ 98 h 1689"/>
                      <a:gd name="T6" fmla="*/ 118 w 2320"/>
                      <a:gd name="T7" fmla="*/ 74 h 1689"/>
                      <a:gd name="T8" fmla="*/ 226 w 2320"/>
                      <a:gd name="T9" fmla="*/ 38 h 1689"/>
                      <a:gd name="T10" fmla="*/ 350 w 2320"/>
                      <a:gd name="T11" fmla="*/ 0 h 1689"/>
                      <a:gd name="T12" fmla="*/ 399 w 2320"/>
                      <a:gd name="T13" fmla="*/ 33 h 1689"/>
                      <a:gd name="T14" fmla="*/ 417 w 2320"/>
                      <a:gd name="T15" fmla="*/ 41 h 1689"/>
                      <a:gd name="T16" fmla="*/ 402 w 2320"/>
                      <a:gd name="T17" fmla="*/ 64 h 1689"/>
                      <a:gd name="T18" fmla="*/ 392 w 2320"/>
                      <a:gd name="T19" fmla="*/ 92 h 1689"/>
                      <a:gd name="T20" fmla="*/ 412 w 2320"/>
                      <a:gd name="T21" fmla="*/ 124 h 1689"/>
                      <a:gd name="T22" fmla="*/ 438 w 2320"/>
                      <a:gd name="T23" fmla="*/ 143 h 1689"/>
                      <a:gd name="T24" fmla="*/ 439 w 2320"/>
                      <a:gd name="T25" fmla="*/ 159 h 1689"/>
                      <a:gd name="T26" fmla="*/ 429 w 2320"/>
                      <a:gd name="T27" fmla="*/ 177 h 1689"/>
                      <a:gd name="T28" fmla="*/ 422 w 2320"/>
                      <a:gd name="T29" fmla="*/ 196 h 1689"/>
                      <a:gd name="T30" fmla="*/ 408 w 2320"/>
                      <a:gd name="T31" fmla="*/ 211 h 1689"/>
                      <a:gd name="T32" fmla="*/ 386 w 2320"/>
                      <a:gd name="T33" fmla="*/ 213 h 1689"/>
                      <a:gd name="T34" fmla="*/ 374 w 2320"/>
                      <a:gd name="T35" fmla="*/ 221 h 1689"/>
                      <a:gd name="T36" fmla="*/ 362 w 2320"/>
                      <a:gd name="T37" fmla="*/ 225 h 1689"/>
                      <a:gd name="T38" fmla="*/ 338 w 2320"/>
                      <a:gd name="T39" fmla="*/ 224 h 1689"/>
                      <a:gd name="T40" fmla="*/ 325 w 2320"/>
                      <a:gd name="T41" fmla="*/ 225 h 1689"/>
                      <a:gd name="T42" fmla="*/ 298 w 2320"/>
                      <a:gd name="T43" fmla="*/ 237 h 1689"/>
                      <a:gd name="T44" fmla="*/ 277 w 2320"/>
                      <a:gd name="T45" fmla="*/ 242 h 1689"/>
                      <a:gd name="T46" fmla="*/ 262 w 2320"/>
                      <a:gd name="T47" fmla="*/ 259 h 1689"/>
                      <a:gd name="T48" fmla="*/ 229 w 2320"/>
                      <a:gd name="T49" fmla="*/ 265 h 1689"/>
                      <a:gd name="T50" fmla="*/ 204 w 2320"/>
                      <a:gd name="T51" fmla="*/ 274 h 1689"/>
                      <a:gd name="T52" fmla="*/ 164 w 2320"/>
                      <a:gd name="T53" fmla="*/ 285 h 1689"/>
                      <a:gd name="T54" fmla="*/ 130 w 2320"/>
                      <a:gd name="T55" fmla="*/ 297 h 1689"/>
                      <a:gd name="T56" fmla="*/ 113 w 2320"/>
                      <a:gd name="T57" fmla="*/ 297 h 1689"/>
                      <a:gd name="T58" fmla="*/ 93 w 2320"/>
                      <a:gd name="T59" fmla="*/ 313 h 1689"/>
                      <a:gd name="T60" fmla="*/ 56 w 2320"/>
                      <a:gd name="T61" fmla="*/ 320 h 1689"/>
                      <a:gd name="T62" fmla="*/ 44 w 2320"/>
                      <a:gd name="T63" fmla="*/ 300 h 1689"/>
                      <a:gd name="T64" fmla="*/ 39 w 2320"/>
                      <a:gd name="T65" fmla="*/ 248 h 1689"/>
                      <a:gd name="T66" fmla="*/ 26 w 2320"/>
                      <a:gd name="T67" fmla="*/ 252 h 1689"/>
                      <a:gd name="T68" fmla="*/ 23 w 2320"/>
                      <a:gd name="T69" fmla="*/ 196 h 1689"/>
                      <a:gd name="T70" fmla="*/ 0 w 2320"/>
                      <a:gd name="T71" fmla="*/ 115 h 16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2320" h="1689">
                        <a:moveTo>
                          <a:pt x="0" y="606"/>
                        </a:moveTo>
                        <a:lnTo>
                          <a:pt x="112" y="510"/>
                        </a:lnTo>
                        <a:lnTo>
                          <a:pt x="238" y="516"/>
                        </a:lnTo>
                        <a:lnTo>
                          <a:pt x="622" y="390"/>
                        </a:lnTo>
                        <a:lnTo>
                          <a:pt x="1192" y="198"/>
                        </a:lnTo>
                        <a:lnTo>
                          <a:pt x="1852" y="0"/>
                        </a:lnTo>
                        <a:lnTo>
                          <a:pt x="2110" y="174"/>
                        </a:lnTo>
                        <a:lnTo>
                          <a:pt x="2206" y="216"/>
                        </a:lnTo>
                        <a:lnTo>
                          <a:pt x="2122" y="336"/>
                        </a:lnTo>
                        <a:lnTo>
                          <a:pt x="2071" y="486"/>
                        </a:lnTo>
                        <a:lnTo>
                          <a:pt x="2176" y="654"/>
                        </a:lnTo>
                        <a:lnTo>
                          <a:pt x="2314" y="756"/>
                        </a:lnTo>
                        <a:lnTo>
                          <a:pt x="2320" y="840"/>
                        </a:lnTo>
                        <a:lnTo>
                          <a:pt x="2266" y="935"/>
                        </a:lnTo>
                        <a:lnTo>
                          <a:pt x="2230" y="1037"/>
                        </a:lnTo>
                        <a:lnTo>
                          <a:pt x="2156" y="1115"/>
                        </a:lnTo>
                        <a:lnTo>
                          <a:pt x="2042" y="1125"/>
                        </a:lnTo>
                        <a:lnTo>
                          <a:pt x="1978" y="1167"/>
                        </a:lnTo>
                        <a:lnTo>
                          <a:pt x="1912" y="1189"/>
                        </a:lnTo>
                        <a:lnTo>
                          <a:pt x="1786" y="1181"/>
                        </a:lnTo>
                        <a:lnTo>
                          <a:pt x="1718" y="1187"/>
                        </a:lnTo>
                        <a:lnTo>
                          <a:pt x="1574" y="1251"/>
                        </a:lnTo>
                        <a:lnTo>
                          <a:pt x="1462" y="1275"/>
                        </a:lnTo>
                        <a:lnTo>
                          <a:pt x="1382" y="1367"/>
                        </a:lnTo>
                        <a:lnTo>
                          <a:pt x="1208" y="1397"/>
                        </a:lnTo>
                        <a:lnTo>
                          <a:pt x="1080" y="1445"/>
                        </a:lnTo>
                        <a:lnTo>
                          <a:pt x="866" y="1505"/>
                        </a:lnTo>
                        <a:lnTo>
                          <a:pt x="687" y="1568"/>
                        </a:lnTo>
                        <a:lnTo>
                          <a:pt x="597" y="1568"/>
                        </a:lnTo>
                        <a:lnTo>
                          <a:pt x="489" y="1653"/>
                        </a:lnTo>
                        <a:lnTo>
                          <a:pt x="297" y="1689"/>
                        </a:lnTo>
                        <a:lnTo>
                          <a:pt x="234" y="1581"/>
                        </a:lnTo>
                        <a:lnTo>
                          <a:pt x="208" y="1307"/>
                        </a:lnTo>
                        <a:lnTo>
                          <a:pt x="136" y="1329"/>
                        </a:lnTo>
                        <a:lnTo>
                          <a:pt x="122" y="1035"/>
                        </a:lnTo>
                        <a:lnTo>
                          <a:pt x="0" y="606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8" name="Freeform 36">
                    <a:extLst>
                      <a:ext uri="{FF2B5EF4-FFF2-40B4-BE49-F238E27FC236}">
                        <a16:creationId xmlns:a16="http://schemas.microsoft.com/office/drawing/2014/main" id="{DC688D2F-A694-D630-2C5E-ABA5B5586C6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604137" y="3479240"/>
                    <a:ext cx="445294" cy="380668"/>
                  </a:xfrm>
                  <a:custGeom>
                    <a:avLst/>
                    <a:gdLst>
                      <a:gd name="T0" fmla="*/ 0 w 2597"/>
                      <a:gd name="T1" fmla="*/ 421 h 2224"/>
                      <a:gd name="T2" fmla="*/ 24 w 2597"/>
                      <a:gd name="T3" fmla="*/ 422 h 2224"/>
                      <a:gd name="T4" fmla="*/ 207 w 2597"/>
                      <a:gd name="T5" fmla="*/ 361 h 2224"/>
                      <a:gd name="T6" fmla="*/ 330 w 2597"/>
                      <a:gd name="T7" fmla="*/ 324 h 2224"/>
                      <a:gd name="T8" fmla="*/ 380 w 2597"/>
                      <a:gd name="T9" fmla="*/ 357 h 2224"/>
                      <a:gd name="T10" fmla="*/ 398 w 2597"/>
                      <a:gd name="T11" fmla="*/ 365 h 2224"/>
                      <a:gd name="T12" fmla="*/ 436 w 2597"/>
                      <a:gd name="T13" fmla="*/ 367 h 2224"/>
                      <a:gd name="T14" fmla="*/ 474 w 2597"/>
                      <a:gd name="T15" fmla="*/ 373 h 2224"/>
                      <a:gd name="T16" fmla="*/ 493 w 2597"/>
                      <a:gd name="T17" fmla="*/ 346 h 2224"/>
                      <a:gd name="T18" fmla="*/ 483 w 2597"/>
                      <a:gd name="T19" fmla="*/ 334 h 2224"/>
                      <a:gd name="T20" fmla="*/ 482 w 2597"/>
                      <a:gd name="T21" fmla="*/ 314 h 2224"/>
                      <a:gd name="T22" fmla="*/ 465 w 2597"/>
                      <a:gd name="T23" fmla="*/ 301 h 2224"/>
                      <a:gd name="T24" fmla="*/ 459 w 2597"/>
                      <a:gd name="T25" fmla="*/ 278 h 2224"/>
                      <a:gd name="T26" fmla="*/ 454 w 2597"/>
                      <a:gd name="T27" fmla="*/ 241 h 2224"/>
                      <a:gd name="T28" fmla="*/ 447 w 2597"/>
                      <a:gd name="T29" fmla="*/ 198 h 2224"/>
                      <a:gd name="T30" fmla="*/ 439 w 2597"/>
                      <a:gd name="T31" fmla="*/ 170 h 2224"/>
                      <a:gd name="T32" fmla="*/ 433 w 2597"/>
                      <a:gd name="T33" fmla="*/ 132 h 2224"/>
                      <a:gd name="T34" fmla="*/ 396 w 2597"/>
                      <a:gd name="T35" fmla="*/ 73 h 2224"/>
                      <a:gd name="T36" fmla="*/ 385 w 2597"/>
                      <a:gd name="T37" fmla="*/ 28 h 2224"/>
                      <a:gd name="T38" fmla="*/ 377 w 2597"/>
                      <a:gd name="T39" fmla="*/ 11 h 2224"/>
                      <a:gd name="T40" fmla="*/ 362 w 2597"/>
                      <a:gd name="T41" fmla="*/ 0 h 2224"/>
                      <a:gd name="T42" fmla="*/ 351 w 2597"/>
                      <a:gd name="T43" fmla="*/ 11 h 2224"/>
                      <a:gd name="T44" fmla="*/ 328 w 2597"/>
                      <a:gd name="T45" fmla="*/ 16 h 2224"/>
                      <a:gd name="T46" fmla="*/ 301 w 2597"/>
                      <a:gd name="T47" fmla="*/ 29 h 2224"/>
                      <a:gd name="T48" fmla="*/ 260 w 2597"/>
                      <a:gd name="T49" fmla="*/ 39 h 2224"/>
                      <a:gd name="T50" fmla="*/ 243 w 2597"/>
                      <a:gd name="T51" fmla="*/ 61 h 2224"/>
                      <a:gd name="T52" fmla="*/ 225 w 2597"/>
                      <a:gd name="T53" fmla="*/ 85 h 2224"/>
                      <a:gd name="T54" fmla="*/ 227 w 2597"/>
                      <a:gd name="T55" fmla="*/ 108 h 2224"/>
                      <a:gd name="T56" fmla="*/ 233 w 2597"/>
                      <a:gd name="T57" fmla="*/ 123 h 2224"/>
                      <a:gd name="T58" fmla="*/ 197 w 2597"/>
                      <a:gd name="T59" fmla="*/ 159 h 2224"/>
                      <a:gd name="T60" fmla="*/ 211 w 2597"/>
                      <a:gd name="T61" fmla="*/ 165 h 2224"/>
                      <a:gd name="T62" fmla="*/ 225 w 2597"/>
                      <a:gd name="T63" fmla="*/ 159 h 2224"/>
                      <a:gd name="T64" fmla="*/ 228 w 2597"/>
                      <a:gd name="T65" fmla="*/ 173 h 2224"/>
                      <a:gd name="T66" fmla="*/ 214 w 2597"/>
                      <a:gd name="T67" fmla="*/ 187 h 2224"/>
                      <a:gd name="T68" fmla="*/ 237 w 2597"/>
                      <a:gd name="T69" fmla="*/ 198 h 2224"/>
                      <a:gd name="T70" fmla="*/ 242 w 2597"/>
                      <a:gd name="T71" fmla="*/ 216 h 2224"/>
                      <a:gd name="T72" fmla="*/ 213 w 2597"/>
                      <a:gd name="T73" fmla="*/ 225 h 2224"/>
                      <a:gd name="T74" fmla="*/ 183 w 2597"/>
                      <a:gd name="T75" fmla="*/ 243 h 2224"/>
                      <a:gd name="T76" fmla="*/ 151 w 2597"/>
                      <a:gd name="T77" fmla="*/ 267 h 2224"/>
                      <a:gd name="T78" fmla="*/ 120 w 2597"/>
                      <a:gd name="T79" fmla="*/ 261 h 2224"/>
                      <a:gd name="T80" fmla="*/ 88 w 2597"/>
                      <a:gd name="T81" fmla="*/ 273 h 2224"/>
                      <a:gd name="T82" fmla="*/ 60 w 2597"/>
                      <a:gd name="T83" fmla="*/ 291 h 2224"/>
                      <a:gd name="T84" fmla="*/ 58 w 2597"/>
                      <a:gd name="T85" fmla="*/ 310 h 2224"/>
                      <a:gd name="T86" fmla="*/ 77 w 2597"/>
                      <a:gd name="T87" fmla="*/ 329 h 2224"/>
                      <a:gd name="T88" fmla="*/ 76 w 2597"/>
                      <a:gd name="T89" fmla="*/ 351 h 2224"/>
                      <a:gd name="T90" fmla="*/ 60 w 2597"/>
                      <a:gd name="T91" fmla="*/ 369 h 2224"/>
                      <a:gd name="T92" fmla="*/ 0 w 2597"/>
                      <a:gd name="T93" fmla="*/ 421 h 222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597" h="2224">
                        <a:moveTo>
                          <a:pt x="0" y="2218"/>
                        </a:moveTo>
                        <a:lnTo>
                          <a:pt x="128" y="2224"/>
                        </a:lnTo>
                        <a:lnTo>
                          <a:pt x="1088" y="1905"/>
                        </a:lnTo>
                        <a:lnTo>
                          <a:pt x="1737" y="1708"/>
                        </a:lnTo>
                        <a:lnTo>
                          <a:pt x="2003" y="1884"/>
                        </a:lnTo>
                        <a:lnTo>
                          <a:pt x="2094" y="1924"/>
                        </a:lnTo>
                        <a:lnTo>
                          <a:pt x="2298" y="1936"/>
                        </a:lnTo>
                        <a:lnTo>
                          <a:pt x="2498" y="1968"/>
                        </a:lnTo>
                        <a:lnTo>
                          <a:pt x="2597" y="1826"/>
                        </a:lnTo>
                        <a:lnTo>
                          <a:pt x="2546" y="1760"/>
                        </a:lnTo>
                        <a:lnTo>
                          <a:pt x="2538" y="1656"/>
                        </a:lnTo>
                        <a:lnTo>
                          <a:pt x="2450" y="1584"/>
                        </a:lnTo>
                        <a:lnTo>
                          <a:pt x="2417" y="1466"/>
                        </a:lnTo>
                        <a:lnTo>
                          <a:pt x="2394" y="1272"/>
                        </a:lnTo>
                        <a:lnTo>
                          <a:pt x="2357" y="1046"/>
                        </a:lnTo>
                        <a:lnTo>
                          <a:pt x="2314" y="896"/>
                        </a:lnTo>
                        <a:lnTo>
                          <a:pt x="2282" y="696"/>
                        </a:lnTo>
                        <a:lnTo>
                          <a:pt x="2087" y="386"/>
                        </a:lnTo>
                        <a:lnTo>
                          <a:pt x="2027" y="146"/>
                        </a:lnTo>
                        <a:lnTo>
                          <a:pt x="1986" y="56"/>
                        </a:lnTo>
                        <a:lnTo>
                          <a:pt x="1906" y="0"/>
                        </a:lnTo>
                        <a:lnTo>
                          <a:pt x="1847" y="56"/>
                        </a:lnTo>
                        <a:lnTo>
                          <a:pt x="1727" y="86"/>
                        </a:lnTo>
                        <a:lnTo>
                          <a:pt x="1586" y="152"/>
                        </a:lnTo>
                        <a:lnTo>
                          <a:pt x="1367" y="206"/>
                        </a:lnTo>
                        <a:lnTo>
                          <a:pt x="1282" y="320"/>
                        </a:lnTo>
                        <a:lnTo>
                          <a:pt x="1186" y="446"/>
                        </a:lnTo>
                        <a:lnTo>
                          <a:pt x="1194" y="568"/>
                        </a:lnTo>
                        <a:lnTo>
                          <a:pt x="1226" y="648"/>
                        </a:lnTo>
                        <a:lnTo>
                          <a:pt x="1036" y="836"/>
                        </a:lnTo>
                        <a:lnTo>
                          <a:pt x="1114" y="872"/>
                        </a:lnTo>
                        <a:lnTo>
                          <a:pt x="1186" y="836"/>
                        </a:lnTo>
                        <a:lnTo>
                          <a:pt x="1202" y="912"/>
                        </a:lnTo>
                        <a:lnTo>
                          <a:pt x="1126" y="986"/>
                        </a:lnTo>
                        <a:lnTo>
                          <a:pt x="1247" y="1046"/>
                        </a:lnTo>
                        <a:lnTo>
                          <a:pt x="1277" y="1136"/>
                        </a:lnTo>
                        <a:lnTo>
                          <a:pt x="1122" y="1184"/>
                        </a:lnTo>
                        <a:lnTo>
                          <a:pt x="962" y="1280"/>
                        </a:lnTo>
                        <a:lnTo>
                          <a:pt x="796" y="1406"/>
                        </a:lnTo>
                        <a:lnTo>
                          <a:pt x="634" y="1376"/>
                        </a:lnTo>
                        <a:lnTo>
                          <a:pt x="466" y="1440"/>
                        </a:lnTo>
                        <a:lnTo>
                          <a:pt x="314" y="1536"/>
                        </a:lnTo>
                        <a:lnTo>
                          <a:pt x="306" y="1632"/>
                        </a:lnTo>
                        <a:lnTo>
                          <a:pt x="406" y="1736"/>
                        </a:lnTo>
                        <a:lnTo>
                          <a:pt x="402" y="1848"/>
                        </a:lnTo>
                        <a:lnTo>
                          <a:pt x="316" y="1946"/>
                        </a:lnTo>
                        <a:lnTo>
                          <a:pt x="0" y="2218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09" name="Freeform 37">
                    <a:extLst>
                      <a:ext uri="{FF2B5EF4-FFF2-40B4-BE49-F238E27FC236}">
                        <a16:creationId xmlns:a16="http://schemas.microsoft.com/office/drawing/2014/main" id="{0F0BA205-B21D-58A0-23C8-DA9DEEF835B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931108" y="3435940"/>
                    <a:ext cx="126453" cy="224612"/>
                  </a:xfrm>
                  <a:custGeom>
                    <a:avLst/>
                    <a:gdLst>
                      <a:gd name="T0" fmla="*/ 0 w 734"/>
                      <a:gd name="T1" fmla="*/ 48 h 1311"/>
                      <a:gd name="T2" fmla="*/ 68 w 734"/>
                      <a:gd name="T3" fmla="*/ 27 h 1311"/>
                      <a:gd name="T4" fmla="*/ 106 w 734"/>
                      <a:gd name="T5" fmla="*/ 4 h 1311"/>
                      <a:gd name="T6" fmla="*/ 124 w 734"/>
                      <a:gd name="T7" fmla="*/ 0 h 1311"/>
                      <a:gd name="T8" fmla="*/ 136 w 734"/>
                      <a:gd name="T9" fmla="*/ 34 h 1311"/>
                      <a:gd name="T10" fmla="*/ 140 w 734"/>
                      <a:gd name="T11" fmla="*/ 56 h 1311"/>
                      <a:gd name="T12" fmla="*/ 124 w 734"/>
                      <a:gd name="T13" fmla="*/ 80 h 1311"/>
                      <a:gd name="T14" fmla="*/ 122 w 734"/>
                      <a:gd name="T15" fmla="*/ 126 h 1311"/>
                      <a:gd name="T16" fmla="*/ 124 w 734"/>
                      <a:gd name="T17" fmla="*/ 154 h 1311"/>
                      <a:gd name="T18" fmla="*/ 126 w 734"/>
                      <a:gd name="T19" fmla="*/ 182 h 1311"/>
                      <a:gd name="T20" fmla="*/ 134 w 734"/>
                      <a:gd name="T21" fmla="*/ 217 h 1311"/>
                      <a:gd name="T22" fmla="*/ 140 w 734"/>
                      <a:gd name="T23" fmla="*/ 231 h 1311"/>
                      <a:gd name="T24" fmla="*/ 87 w 734"/>
                      <a:gd name="T25" fmla="*/ 249 h 1311"/>
                      <a:gd name="T26" fmla="*/ 77 w 734"/>
                      <a:gd name="T27" fmla="*/ 219 h 1311"/>
                      <a:gd name="T28" fmla="*/ 71 w 734"/>
                      <a:gd name="T29" fmla="*/ 181 h 1311"/>
                      <a:gd name="T30" fmla="*/ 34 w 734"/>
                      <a:gd name="T31" fmla="*/ 121 h 1311"/>
                      <a:gd name="T32" fmla="*/ 23 w 734"/>
                      <a:gd name="T33" fmla="*/ 78 h 1311"/>
                      <a:gd name="T34" fmla="*/ 16 w 734"/>
                      <a:gd name="T35" fmla="*/ 60 h 1311"/>
                      <a:gd name="T36" fmla="*/ 0 w 734"/>
                      <a:gd name="T37" fmla="*/ 48 h 131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734" h="1311">
                        <a:moveTo>
                          <a:pt x="0" y="255"/>
                        </a:moveTo>
                        <a:lnTo>
                          <a:pt x="358" y="143"/>
                        </a:lnTo>
                        <a:lnTo>
                          <a:pt x="558" y="23"/>
                        </a:lnTo>
                        <a:lnTo>
                          <a:pt x="651" y="0"/>
                        </a:lnTo>
                        <a:lnTo>
                          <a:pt x="711" y="180"/>
                        </a:lnTo>
                        <a:lnTo>
                          <a:pt x="734" y="295"/>
                        </a:lnTo>
                        <a:lnTo>
                          <a:pt x="651" y="420"/>
                        </a:lnTo>
                        <a:lnTo>
                          <a:pt x="638" y="663"/>
                        </a:lnTo>
                        <a:lnTo>
                          <a:pt x="651" y="810"/>
                        </a:lnTo>
                        <a:lnTo>
                          <a:pt x="662" y="959"/>
                        </a:lnTo>
                        <a:lnTo>
                          <a:pt x="702" y="1143"/>
                        </a:lnTo>
                        <a:lnTo>
                          <a:pt x="734" y="1215"/>
                        </a:lnTo>
                        <a:lnTo>
                          <a:pt x="454" y="1311"/>
                        </a:lnTo>
                        <a:lnTo>
                          <a:pt x="406" y="1155"/>
                        </a:lnTo>
                        <a:lnTo>
                          <a:pt x="374" y="953"/>
                        </a:lnTo>
                        <a:lnTo>
                          <a:pt x="180" y="639"/>
                        </a:lnTo>
                        <a:lnTo>
                          <a:pt x="122" y="409"/>
                        </a:lnTo>
                        <a:lnTo>
                          <a:pt x="82" y="315"/>
                        </a:lnTo>
                        <a:lnTo>
                          <a:pt x="0" y="255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0" name="Freeform 38">
                    <a:extLst>
                      <a:ext uri="{FF2B5EF4-FFF2-40B4-BE49-F238E27FC236}">
                        <a16:creationId xmlns:a16="http://schemas.microsoft.com/office/drawing/2014/main" id="{0170AA67-D4E5-BB2E-7718-A713DEEE57E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940139" y="3808657"/>
                    <a:ext cx="102968" cy="203865"/>
                  </a:xfrm>
                  <a:custGeom>
                    <a:avLst/>
                    <a:gdLst>
                      <a:gd name="T0" fmla="*/ 10 w 601"/>
                      <a:gd name="T1" fmla="*/ 23 h 1190"/>
                      <a:gd name="T2" fmla="*/ 0 w 601"/>
                      <a:gd name="T3" fmla="*/ 51 h 1190"/>
                      <a:gd name="T4" fmla="*/ 20 w 601"/>
                      <a:gd name="T5" fmla="*/ 84 h 1190"/>
                      <a:gd name="T6" fmla="*/ 46 w 601"/>
                      <a:gd name="T7" fmla="*/ 103 h 1190"/>
                      <a:gd name="T8" fmla="*/ 47 w 601"/>
                      <a:gd name="T9" fmla="*/ 119 h 1190"/>
                      <a:gd name="T10" fmla="*/ 38 w 601"/>
                      <a:gd name="T11" fmla="*/ 136 h 1190"/>
                      <a:gd name="T12" fmla="*/ 30 w 601"/>
                      <a:gd name="T13" fmla="*/ 156 h 1190"/>
                      <a:gd name="T14" fmla="*/ 17 w 601"/>
                      <a:gd name="T15" fmla="*/ 171 h 1190"/>
                      <a:gd name="T16" fmla="*/ 27 w 601"/>
                      <a:gd name="T17" fmla="*/ 201 h 1190"/>
                      <a:gd name="T18" fmla="*/ 48 w 601"/>
                      <a:gd name="T19" fmla="*/ 198 h 1190"/>
                      <a:gd name="T20" fmla="*/ 66 w 601"/>
                      <a:gd name="T21" fmla="*/ 216 h 1190"/>
                      <a:gd name="T22" fmla="*/ 85 w 601"/>
                      <a:gd name="T23" fmla="*/ 226 h 1190"/>
                      <a:gd name="T24" fmla="*/ 91 w 601"/>
                      <a:gd name="T25" fmla="*/ 188 h 1190"/>
                      <a:gd name="T26" fmla="*/ 97 w 601"/>
                      <a:gd name="T27" fmla="*/ 165 h 1190"/>
                      <a:gd name="T28" fmla="*/ 102 w 601"/>
                      <a:gd name="T29" fmla="*/ 137 h 1190"/>
                      <a:gd name="T30" fmla="*/ 114 w 601"/>
                      <a:gd name="T31" fmla="*/ 108 h 1190"/>
                      <a:gd name="T32" fmla="*/ 108 w 601"/>
                      <a:gd name="T33" fmla="*/ 74 h 1190"/>
                      <a:gd name="T34" fmla="*/ 86 w 601"/>
                      <a:gd name="T35" fmla="*/ 57 h 1190"/>
                      <a:gd name="T36" fmla="*/ 86 w 601"/>
                      <a:gd name="T37" fmla="*/ 33 h 1190"/>
                      <a:gd name="T38" fmla="*/ 102 w 601"/>
                      <a:gd name="T39" fmla="*/ 9 h 1190"/>
                      <a:gd name="T40" fmla="*/ 64 w 601"/>
                      <a:gd name="T41" fmla="*/ 2 h 1190"/>
                      <a:gd name="T42" fmla="*/ 26 w 601"/>
                      <a:gd name="T43" fmla="*/ 0 h 1190"/>
                      <a:gd name="T44" fmla="*/ 10 w 601"/>
                      <a:gd name="T45" fmla="*/ 23 h 119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601" h="1190">
                        <a:moveTo>
                          <a:pt x="54" y="119"/>
                        </a:moveTo>
                        <a:lnTo>
                          <a:pt x="0" y="269"/>
                        </a:lnTo>
                        <a:lnTo>
                          <a:pt x="106" y="440"/>
                        </a:lnTo>
                        <a:lnTo>
                          <a:pt x="244" y="540"/>
                        </a:lnTo>
                        <a:lnTo>
                          <a:pt x="250" y="624"/>
                        </a:lnTo>
                        <a:lnTo>
                          <a:pt x="199" y="716"/>
                        </a:lnTo>
                        <a:lnTo>
                          <a:pt x="159" y="821"/>
                        </a:lnTo>
                        <a:lnTo>
                          <a:pt x="87" y="902"/>
                        </a:lnTo>
                        <a:lnTo>
                          <a:pt x="141" y="1059"/>
                        </a:lnTo>
                        <a:lnTo>
                          <a:pt x="254" y="1044"/>
                        </a:lnTo>
                        <a:lnTo>
                          <a:pt x="346" y="1135"/>
                        </a:lnTo>
                        <a:lnTo>
                          <a:pt x="446" y="1190"/>
                        </a:lnTo>
                        <a:lnTo>
                          <a:pt x="481" y="989"/>
                        </a:lnTo>
                        <a:lnTo>
                          <a:pt x="511" y="869"/>
                        </a:lnTo>
                        <a:lnTo>
                          <a:pt x="538" y="724"/>
                        </a:lnTo>
                        <a:lnTo>
                          <a:pt x="601" y="569"/>
                        </a:lnTo>
                        <a:lnTo>
                          <a:pt x="571" y="389"/>
                        </a:lnTo>
                        <a:lnTo>
                          <a:pt x="451" y="299"/>
                        </a:lnTo>
                        <a:lnTo>
                          <a:pt x="455" y="175"/>
                        </a:lnTo>
                        <a:lnTo>
                          <a:pt x="540" y="45"/>
                        </a:lnTo>
                        <a:lnTo>
                          <a:pt x="340" y="12"/>
                        </a:lnTo>
                        <a:lnTo>
                          <a:pt x="135" y="0"/>
                        </a:lnTo>
                        <a:lnTo>
                          <a:pt x="54" y="119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1" name="Freeform 39">
                    <a:extLst>
                      <a:ext uri="{FF2B5EF4-FFF2-40B4-BE49-F238E27FC236}">
                        <a16:creationId xmlns:a16="http://schemas.microsoft.com/office/drawing/2014/main" id="{6465BFCA-E5A6-9385-19C3-C81C91AA637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018721" y="3684006"/>
                    <a:ext cx="120130" cy="107345"/>
                  </a:xfrm>
                  <a:custGeom>
                    <a:avLst/>
                    <a:gdLst>
                      <a:gd name="T0" fmla="*/ 34 w 700"/>
                      <a:gd name="T1" fmla="*/ 119 h 630"/>
                      <a:gd name="T2" fmla="*/ 93 w 700"/>
                      <a:gd name="T3" fmla="*/ 80 h 630"/>
                      <a:gd name="T4" fmla="*/ 133 w 700"/>
                      <a:gd name="T5" fmla="*/ 55 h 630"/>
                      <a:gd name="T6" fmla="*/ 130 w 700"/>
                      <a:gd name="T7" fmla="*/ 24 h 630"/>
                      <a:gd name="T8" fmla="*/ 104 w 700"/>
                      <a:gd name="T9" fmla="*/ 0 h 630"/>
                      <a:gd name="T10" fmla="*/ 0 w 700"/>
                      <a:gd name="T11" fmla="*/ 52 h 630"/>
                      <a:gd name="T12" fmla="*/ 6 w 700"/>
                      <a:gd name="T13" fmla="*/ 73 h 630"/>
                      <a:gd name="T14" fmla="*/ 23 w 700"/>
                      <a:gd name="T15" fmla="*/ 87 h 630"/>
                      <a:gd name="T16" fmla="*/ 25 w 700"/>
                      <a:gd name="T17" fmla="*/ 108 h 630"/>
                      <a:gd name="T18" fmla="*/ 34 w 700"/>
                      <a:gd name="T19" fmla="*/ 119 h 6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00" h="630">
                        <a:moveTo>
                          <a:pt x="181" y="630"/>
                        </a:moveTo>
                        <a:lnTo>
                          <a:pt x="490" y="421"/>
                        </a:lnTo>
                        <a:lnTo>
                          <a:pt x="700" y="293"/>
                        </a:lnTo>
                        <a:lnTo>
                          <a:pt x="682" y="128"/>
                        </a:lnTo>
                        <a:lnTo>
                          <a:pt x="545" y="0"/>
                        </a:lnTo>
                        <a:lnTo>
                          <a:pt x="0" y="276"/>
                        </a:lnTo>
                        <a:lnTo>
                          <a:pt x="31" y="388"/>
                        </a:lnTo>
                        <a:lnTo>
                          <a:pt x="120" y="463"/>
                        </a:lnTo>
                        <a:lnTo>
                          <a:pt x="130" y="570"/>
                        </a:lnTo>
                        <a:lnTo>
                          <a:pt x="181" y="63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2" name="Freeform 40">
                    <a:extLst>
                      <a:ext uri="{FF2B5EF4-FFF2-40B4-BE49-F238E27FC236}">
                        <a16:creationId xmlns:a16="http://schemas.microsoft.com/office/drawing/2014/main" id="{3CDC54EC-D7A4-C5EC-EB12-7EE3385982B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009689" y="3586584"/>
                    <a:ext cx="235744" cy="145231"/>
                  </a:xfrm>
                  <a:custGeom>
                    <a:avLst/>
                    <a:gdLst>
                      <a:gd name="T0" fmla="*/ 142 w 1383"/>
                      <a:gd name="T1" fmla="*/ 17 h 850"/>
                      <a:gd name="T2" fmla="*/ 131 w 1383"/>
                      <a:gd name="T3" fmla="*/ 40 h 850"/>
                      <a:gd name="T4" fmla="*/ 53 w 1383"/>
                      <a:gd name="T5" fmla="*/ 64 h 850"/>
                      <a:gd name="T6" fmla="*/ 0 w 1383"/>
                      <a:gd name="T7" fmla="*/ 83 h 850"/>
                      <a:gd name="T8" fmla="*/ 6 w 1383"/>
                      <a:gd name="T9" fmla="*/ 122 h 850"/>
                      <a:gd name="T10" fmla="*/ 11 w 1383"/>
                      <a:gd name="T11" fmla="*/ 161 h 850"/>
                      <a:gd name="T12" fmla="*/ 113 w 1383"/>
                      <a:gd name="T13" fmla="*/ 109 h 850"/>
                      <a:gd name="T14" fmla="*/ 156 w 1383"/>
                      <a:gd name="T15" fmla="*/ 96 h 850"/>
                      <a:gd name="T16" fmla="*/ 172 w 1383"/>
                      <a:gd name="T17" fmla="*/ 128 h 850"/>
                      <a:gd name="T18" fmla="*/ 193 w 1383"/>
                      <a:gd name="T19" fmla="*/ 142 h 850"/>
                      <a:gd name="T20" fmla="*/ 201 w 1383"/>
                      <a:gd name="T21" fmla="*/ 125 h 850"/>
                      <a:gd name="T22" fmla="*/ 233 w 1383"/>
                      <a:gd name="T23" fmla="*/ 102 h 850"/>
                      <a:gd name="T24" fmla="*/ 261 w 1383"/>
                      <a:gd name="T25" fmla="*/ 85 h 850"/>
                      <a:gd name="T26" fmla="*/ 252 w 1383"/>
                      <a:gd name="T27" fmla="*/ 73 h 850"/>
                      <a:gd name="T28" fmla="*/ 250 w 1383"/>
                      <a:gd name="T29" fmla="*/ 62 h 850"/>
                      <a:gd name="T30" fmla="*/ 245 w 1383"/>
                      <a:gd name="T31" fmla="*/ 44 h 850"/>
                      <a:gd name="T32" fmla="*/ 240 w 1383"/>
                      <a:gd name="T33" fmla="*/ 50 h 850"/>
                      <a:gd name="T34" fmla="*/ 243 w 1383"/>
                      <a:gd name="T35" fmla="*/ 60 h 850"/>
                      <a:gd name="T36" fmla="*/ 240 w 1383"/>
                      <a:gd name="T37" fmla="*/ 70 h 850"/>
                      <a:gd name="T38" fmla="*/ 245 w 1383"/>
                      <a:gd name="T39" fmla="*/ 82 h 850"/>
                      <a:gd name="T40" fmla="*/ 227 w 1383"/>
                      <a:gd name="T41" fmla="*/ 97 h 850"/>
                      <a:gd name="T42" fmla="*/ 204 w 1383"/>
                      <a:gd name="T43" fmla="*/ 85 h 850"/>
                      <a:gd name="T44" fmla="*/ 176 w 1383"/>
                      <a:gd name="T45" fmla="*/ 51 h 850"/>
                      <a:gd name="T46" fmla="*/ 168 w 1383"/>
                      <a:gd name="T47" fmla="*/ 23 h 850"/>
                      <a:gd name="T48" fmla="*/ 142 w 1383"/>
                      <a:gd name="T49" fmla="*/ 0 h 850"/>
                      <a:gd name="T50" fmla="*/ 142 w 1383"/>
                      <a:gd name="T51" fmla="*/ 17 h 85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1383" h="850">
                        <a:moveTo>
                          <a:pt x="753" y="90"/>
                        </a:moveTo>
                        <a:lnTo>
                          <a:pt x="693" y="210"/>
                        </a:lnTo>
                        <a:lnTo>
                          <a:pt x="281" y="340"/>
                        </a:lnTo>
                        <a:lnTo>
                          <a:pt x="0" y="436"/>
                        </a:lnTo>
                        <a:lnTo>
                          <a:pt x="30" y="645"/>
                        </a:lnTo>
                        <a:lnTo>
                          <a:pt x="57" y="850"/>
                        </a:lnTo>
                        <a:lnTo>
                          <a:pt x="597" y="573"/>
                        </a:lnTo>
                        <a:lnTo>
                          <a:pt x="825" y="507"/>
                        </a:lnTo>
                        <a:lnTo>
                          <a:pt x="913" y="675"/>
                        </a:lnTo>
                        <a:lnTo>
                          <a:pt x="1023" y="750"/>
                        </a:lnTo>
                        <a:lnTo>
                          <a:pt x="1065" y="659"/>
                        </a:lnTo>
                        <a:lnTo>
                          <a:pt x="1233" y="540"/>
                        </a:lnTo>
                        <a:lnTo>
                          <a:pt x="1383" y="450"/>
                        </a:lnTo>
                        <a:lnTo>
                          <a:pt x="1337" y="383"/>
                        </a:lnTo>
                        <a:lnTo>
                          <a:pt x="1325" y="325"/>
                        </a:lnTo>
                        <a:lnTo>
                          <a:pt x="1297" y="233"/>
                        </a:lnTo>
                        <a:lnTo>
                          <a:pt x="1273" y="263"/>
                        </a:lnTo>
                        <a:lnTo>
                          <a:pt x="1285" y="319"/>
                        </a:lnTo>
                        <a:lnTo>
                          <a:pt x="1273" y="371"/>
                        </a:lnTo>
                        <a:lnTo>
                          <a:pt x="1297" y="435"/>
                        </a:lnTo>
                        <a:lnTo>
                          <a:pt x="1203" y="510"/>
                        </a:lnTo>
                        <a:lnTo>
                          <a:pt x="1081" y="451"/>
                        </a:lnTo>
                        <a:lnTo>
                          <a:pt x="933" y="270"/>
                        </a:lnTo>
                        <a:lnTo>
                          <a:pt x="889" y="123"/>
                        </a:lnTo>
                        <a:lnTo>
                          <a:pt x="753" y="0"/>
                        </a:lnTo>
                        <a:lnTo>
                          <a:pt x="753" y="90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3" name="Freeform 41">
                    <a:extLst>
                      <a:ext uri="{FF2B5EF4-FFF2-40B4-BE49-F238E27FC236}">
                        <a16:creationId xmlns:a16="http://schemas.microsoft.com/office/drawing/2014/main" id="{FCC23221-C51D-72F4-2E5F-03100A9D11B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041302" y="3419704"/>
                    <a:ext cx="104775" cy="223710"/>
                  </a:xfrm>
                  <a:custGeom>
                    <a:avLst/>
                    <a:gdLst>
                      <a:gd name="T0" fmla="*/ 66 w 615"/>
                      <a:gd name="T1" fmla="*/ 233 h 1311"/>
                      <a:gd name="T2" fmla="*/ 96 w 615"/>
                      <a:gd name="T3" fmla="*/ 224 h 1311"/>
                      <a:gd name="T4" fmla="*/ 107 w 615"/>
                      <a:gd name="T5" fmla="*/ 201 h 1311"/>
                      <a:gd name="T6" fmla="*/ 107 w 615"/>
                      <a:gd name="T7" fmla="*/ 184 h 1311"/>
                      <a:gd name="T8" fmla="*/ 116 w 615"/>
                      <a:gd name="T9" fmla="*/ 170 h 1311"/>
                      <a:gd name="T10" fmla="*/ 96 w 615"/>
                      <a:gd name="T11" fmla="*/ 162 h 1311"/>
                      <a:gd name="T12" fmla="*/ 89 w 615"/>
                      <a:gd name="T13" fmla="*/ 136 h 1311"/>
                      <a:gd name="T14" fmla="*/ 54 w 615"/>
                      <a:gd name="T15" fmla="*/ 74 h 1311"/>
                      <a:gd name="T16" fmla="*/ 25 w 615"/>
                      <a:gd name="T17" fmla="*/ 0 h 1311"/>
                      <a:gd name="T18" fmla="*/ 9 w 615"/>
                      <a:gd name="T19" fmla="*/ 6 h 1311"/>
                      <a:gd name="T20" fmla="*/ 2 w 615"/>
                      <a:gd name="T21" fmla="*/ 18 h 1311"/>
                      <a:gd name="T22" fmla="*/ 14 w 615"/>
                      <a:gd name="T23" fmla="*/ 52 h 1311"/>
                      <a:gd name="T24" fmla="*/ 18 w 615"/>
                      <a:gd name="T25" fmla="*/ 74 h 1311"/>
                      <a:gd name="T26" fmla="*/ 2 w 615"/>
                      <a:gd name="T27" fmla="*/ 97 h 1311"/>
                      <a:gd name="T28" fmla="*/ 0 w 615"/>
                      <a:gd name="T29" fmla="*/ 145 h 1311"/>
                      <a:gd name="T30" fmla="*/ 5 w 615"/>
                      <a:gd name="T31" fmla="*/ 200 h 1311"/>
                      <a:gd name="T32" fmla="*/ 12 w 615"/>
                      <a:gd name="T33" fmla="*/ 234 h 1311"/>
                      <a:gd name="T34" fmla="*/ 18 w 615"/>
                      <a:gd name="T35" fmla="*/ 248 h 1311"/>
                      <a:gd name="T36" fmla="*/ 66 w 615"/>
                      <a:gd name="T37" fmla="*/ 233 h 131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15" h="1311">
                        <a:moveTo>
                          <a:pt x="349" y="1231"/>
                        </a:moveTo>
                        <a:lnTo>
                          <a:pt x="507" y="1183"/>
                        </a:lnTo>
                        <a:lnTo>
                          <a:pt x="567" y="1063"/>
                        </a:lnTo>
                        <a:lnTo>
                          <a:pt x="567" y="975"/>
                        </a:lnTo>
                        <a:lnTo>
                          <a:pt x="615" y="900"/>
                        </a:lnTo>
                        <a:lnTo>
                          <a:pt x="508" y="859"/>
                        </a:lnTo>
                        <a:lnTo>
                          <a:pt x="472" y="721"/>
                        </a:lnTo>
                        <a:lnTo>
                          <a:pt x="285" y="390"/>
                        </a:lnTo>
                        <a:lnTo>
                          <a:pt x="135" y="0"/>
                        </a:lnTo>
                        <a:lnTo>
                          <a:pt x="46" y="31"/>
                        </a:lnTo>
                        <a:lnTo>
                          <a:pt x="13" y="97"/>
                        </a:lnTo>
                        <a:lnTo>
                          <a:pt x="75" y="277"/>
                        </a:lnTo>
                        <a:lnTo>
                          <a:pt x="96" y="393"/>
                        </a:lnTo>
                        <a:lnTo>
                          <a:pt x="12" y="514"/>
                        </a:lnTo>
                        <a:lnTo>
                          <a:pt x="0" y="766"/>
                        </a:lnTo>
                        <a:lnTo>
                          <a:pt x="24" y="1056"/>
                        </a:lnTo>
                        <a:lnTo>
                          <a:pt x="64" y="1239"/>
                        </a:lnTo>
                        <a:lnTo>
                          <a:pt x="96" y="1311"/>
                        </a:lnTo>
                        <a:lnTo>
                          <a:pt x="349" y="123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4" name="Freeform 43">
                    <a:extLst>
                      <a:ext uri="{FF2B5EF4-FFF2-40B4-BE49-F238E27FC236}">
                        <a16:creationId xmlns:a16="http://schemas.microsoft.com/office/drawing/2014/main" id="{5A174018-C25A-5971-F939-75414BBD389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031366" y="3765191"/>
                    <a:ext cx="106581" cy="89304"/>
                  </a:xfrm>
                  <a:custGeom>
                    <a:avLst/>
                    <a:gdLst>
                      <a:gd name="T0" fmla="*/ 11 w 622"/>
                      <a:gd name="T1" fmla="*/ 61 h 519"/>
                      <a:gd name="T2" fmla="*/ 28 w 622"/>
                      <a:gd name="T3" fmla="*/ 46 h 519"/>
                      <a:gd name="T4" fmla="*/ 53 w 622"/>
                      <a:gd name="T5" fmla="*/ 36 h 519"/>
                      <a:gd name="T6" fmla="*/ 83 w 622"/>
                      <a:gd name="T7" fmla="*/ 19 h 519"/>
                      <a:gd name="T8" fmla="*/ 101 w 622"/>
                      <a:gd name="T9" fmla="*/ 6 h 519"/>
                      <a:gd name="T10" fmla="*/ 115 w 622"/>
                      <a:gd name="T11" fmla="*/ 0 h 519"/>
                      <a:gd name="T12" fmla="*/ 118 w 622"/>
                      <a:gd name="T13" fmla="*/ 6 h 519"/>
                      <a:gd name="T14" fmla="*/ 111 w 622"/>
                      <a:gd name="T15" fmla="*/ 16 h 519"/>
                      <a:gd name="T16" fmla="*/ 85 w 622"/>
                      <a:gd name="T17" fmla="*/ 39 h 519"/>
                      <a:gd name="T18" fmla="*/ 50 w 622"/>
                      <a:gd name="T19" fmla="*/ 68 h 519"/>
                      <a:gd name="T20" fmla="*/ 27 w 622"/>
                      <a:gd name="T21" fmla="*/ 84 h 519"/>
                      <a:gd name="T22" fmla="*/ 17 w 622"/>
                      <a:gd name="T23" fmla="*/ 94 h 519"/>
                      <a:gd name="T24" fmla="*/ 2 w 622"/>
                      <a:gd name="T25" fmla="*/ 99 h 519"/>
                      <a:gd name="T26" fmla="*/ 0 w 622"/>
                      <a:gd name="T27" fmla="*/ 84 h 519"/>
                      <a:gd name="T28" fmla="*/ 11 w 622"/>
                      <a:gd name="T29" fmla="*/ 61 h 51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622" h="519">
                        <a:moveTo>
                          <a:pt x="60" y="322"/>
                        </a:moveTo>
                        <a:lnTo>
                          <a:pt x="147" y="240"/>
                        </a:lnTo>
                        <a:lnTo>
                          <a:pt x="281" y="187"/>
                        </a:lnTo>
                        <a:lnTo>
                          <a:pt x="435" y="101"/>
                        </a:lnTo>
                        <a:lnTo>
                          <a:pt x="531" y="34"/>
                        </a:lnTo>
                        <a:lnTo>
                          <a:pt x="608" y="0"/>
                        </a:lnTo>
                        <a:lnTo>
                          <a:pt x="622" y="34"/>
                        </a:lnTo>
                        <a:lnTo>
                          <a:pt x="584" y="82"/>
                        </a:lnTo>
                        <a:lnTo>
                          <a:pt x="450" y="202"/>
                        </a:lnTo>
                        <a:lnTo>
                          <a:pt x="262" y="355"/>
                        </a:lnTo>
                        <a:lnTo>
                          <a:pt x="142" y="442"/>
                        </a:lnTo>
                        <a:lnTo>
                          <a:pt x="89" y="495"/>
                        </a:lnTo>
                        <a:lnTo>
                          <a:pt x="8" y="519"/>
                        </a:lnTo>
                        <a:lnTo>
                          <a:pt x="0" y="442"/>
                        </a:lnTo>
                        <a:lnTo>
                          <a:pt x="60" y="322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5" name="Freeform 44">
                    <a:extLst>
                      <a:ext uri="{FF2B5EF4-FFF2-40B4-BE49-F238E27FC236}">
                        <a16:creationId xmlns:a16="http://schemas.microsoft.com/office/drawing/2014/main" id="{617A5EC8-9429-2189-F4DC-B5550980A73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4111755" y="3673181"/>
                    <a:ext cx="53290" cy="61340"/>
                  </a:xfrm>
                  <a:custGeom>
                    <a:avLst/>
                    <a:gdLst>
                      <a:gd name="T0" fmla="*/ 0 w 314"/>
                      <a:gd name="T1" fmla="*/ 13 h 363"/>
                      <a:gd name="T2" fmla="*/ 42 w 314"/>
                      <a:gd name="T3" fmla="*/ 0 h 363"/>
                      <a:gd name="T4" fmla="*/ 59 w 314"/>
                      <a:gd name="T5" fmla="*/ 32 h 363"/>
                      <a:gd name="T6" fmla="*/ 51 w 314"/>
                      <a:gd name="T7" fmla="*/ 36 h 363"/>
                      <a:gd name="T8" fmla="*/ 45 w 314"/>
                      <a:gd name="T9" fmla="*/ 53 h 363"/>
                      <a:gd name="T10" fmla="*/ 29 w 314"/>
                      <a:gd name="T11" fmla="*/ 68 h 363"/>
                      <a:gd name="T12" fmla="*/ 26 w 314"/>
                      <a:gd name="T13" fmla="*/ 37 h 363"/>
                      <a:gd name="T14" fmla="*/ 0 w 314"/>
                      <a:gd name="T15" fmla="*/ 13 h 36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14" h="363">
                        <a:moveTo>
                          <a:pt x="0" y="69"/>
                        </a:moveTo>
                        <a:lnTo>
                          <a:pt x="225" y="0"/>
                        </a:lnTo>
                        <a:lnTo>
                          <a:pt x="314" y="171"/>
                        </a:lnTo>
                        <a:lnTo>
                          <a:pt x="273" y="192"/>
                        </a:lnTo>
                        <a:lnTo>
                          <a:pt x="237" y="282"/>
                        </a:lnTo>
                        <a:lnTo>
                          <a:pt x="156" y="363"/>
                        </a:lnTo>
                        <a:lnTo>
                          <a:pt x="138" y="195"/>
                        </a:lnTo>
                        <a:lnTo>
                          <a:pt x="0" y="69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16" name="Freeform 45">
                    <a:extLst>
                      <a:ext uri="{FF2B5EF4-FFF2-40B4-BE49-F238E27FC236}">
                        <a16:creationId xmlns:a16="http://schemas.microsoft.com/office/drawing/2014/main" id="{0DEDA0A6-E4B5-E0D8-932F-D01F29134AF2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2915424" y="3528853"/>
                    <a:ext cx="373938" cy="173195"/>
                  </a:xfrm>
                  <a:custGeom>
                    <a:avLst/>
                    <a:gdLst>
                      <a:gd name="T0" fmla="*/ 0 w 2182"/>
                      <a:gd name="T1" fmla="*/ 106 h 1010"/>
                      <a:gd name="T2" fmla="*/ 28 w 2182"/>
                      <a:gd name="T3" fmla="*/ 92 h 1010"/>
                      <a:gd name="T4" fmla="*/ 59 w 2182"/>
                      <a:gd name="T5" fmla="*/ 67 h 1010"/>
                      <a:gd name="T6" fmla="*/ 77 w 2182"/>
                      <a:gd name="T7" fmla="*/ 47 h 1010"/>
                      <a:gd name="T8" fmla="*/ 104 w 2182"/>
                      <a:gd name="T9" fmla="*/ 17 h 1010"/>
                      <a:gd name="T10" fmla="*/ 147 w 2182"/>
                      <a:gd name="T11" fmla="*/ 0 h 1010"/>
                      <a:gd name="T12" fmla="*/ 148 w 2182"/>
                      <a:gd name="T13" fmla="*/ 20 h 1010"/>
                      <a:gd name="T14" fmla="*/ 132 w 2182"/>
                      <a:gd name="T15" fmla="*/ 30 h 1010"/>
                      <a:gd name="T16" fmla="*/ 113 w 2182"/>
                      <a:gd name="T17" fmla="*/ 39 h 1010"/>
                      <a:gd name="T18" fmla="*/ 120 w 2182"/>
                      <a:gd name="T19" fmla="*/ 52 h 1010"/>
                      <a:gd name="T20" fmla="*/ 117 w 2182"/>
                      <a:gd name="T21" fmla="*/ 55 h 1010"/>
                      <a:gd name="T22" fmla="*/ 121 w 2182"/>
                      <a:gd name="T23" fmla="*/ 69 h 1010"/>
                      <a:gd name="T24" fmla="*/ 141 w 2182"/>
                      <a:gd name="T25" fmla="*/ 57 h 1010"/>
                      <a:gd name="T26" fmla="*/ 160 w 2182"/>
                      <a:gd name="T27" fmla="*/ 56 h 1010"/>
                      <a:gd name="T28" fmla="*/ 190 w 2182"/>
                      <a:gd name="T29" fmla="*/ 78 h 1010"/>
                      <a:gd name="T30" fmla="*/ 213 w 2182"/>
                      <a:gd name="T31" fmla="*/ 77 h 1010"/>
                      <a:gd name="T32" fmla="*/ 233 w 2182"/>
                      <a:gd name="T33" fmla="*/ 86 h 1010"/>
                      <a:gd name="T34" fmla="*/ 249 w 2182"/>
                      <a:gd name="T35" fmla="*/ 78 h 1010"/>
                      <a:gd name="T36" fmla="*/ 259 w 2182"/>
                      <a:gd name="T37" fmla="*/ 69 h 1010"/>
                      <a:gd name="T38" fmla="*/ 282 w 2182"/>
                      <a:gd name="T39" fmla="*/ 53 h 1010"/>
                      <a:gd name="T40" fmla="*/ 311 w 2182"/>
                      <a:gd name="T41" fmla="*/ 43 h 1010"/>
                      <a:gd name="T42" fmla="*/ 327 w 2182"/>
                      <a:gd name="T43" fmla="*/ 36 h 1010"/>
                      <a:gd name="T44" fmla="*/ 335 w 2182"/>
                      <a:gd name="T45" fmla="*/ 53 h 1010"/>
                      <a:gd name="T46" fmla="*/ 345 w 2182"/>
                      <a:gd name="T47" fmla="*/ 69 h 1010"/>
                      <a:gd name="T48" fmla="*/ 366 w 2182"/>
                      <a:gd name="T49" fmla="*/ 68 h 1010"/>
                      <a:gd name="T50" fmla="*/ 382 w 2182"/>
                      <a:gd name="T51" fmla="*/ 59 h 1010"/>
                      <a:gd name="T52" fmla="*/ 406 w 2182"/>
                      <a:gd name="T53" fmla="*/ 62 h 1010"/>
                      <a:gd name="T54" fmla="*/ 414 w 2182"/>
                      <a:gd name="T55" fmla="*/ 78 h 1010"/>
                      <a:gd name="T56" fmla="*/ 414 w 2182"/>
                      <a:gd name="T57" fmla="*/ 95 h 1010"/>
                      <a:gd name="T58" fmla="*/ 404 w 2182"/>
                      <a:gd name="T59" fmla="*/ 88 h 1010"/>
                      <a:gd name="T60" fmla="*/ 388 w 2182"/>
                      <a:gd name="T61" fmla="*/ 86 h 1010"/>
                      <a:gd name="T62" fmla="*/ 371 w 2182"/>
                      <a:gd name="T63" fmla="*/ 103 h 1010"/>
                      <a:gd name="T64" fmla="*/ 354 w 2182"/>
                      <a:gd name="T65" fmla="*/ 95 h 1010"/>
                      <a:gd name="T66" fmla="*/ 338 w 2182"/>
                      <a:gd name="T67" fmla="*/ 92 h 1010"/>
                      <a:gd name="T68" fmla="*/ 319 w 2182"/>
                      <a:gd name="T69" fmla="*/ 95 h 1010"/>
                      <a:gd name="T70" fmla="*/ 302 w 2182"/>
                      <a:gd name="T71" fmla="*/ 112 h 1010"/>
                      <a:gd name="T72" fmla="*/ 268 w 2182"/>
                      <a:gd name="T73" fmla="*/ 138 h 1010"/>
                      <a:gd name="T74" fmla="*/ 259 w 2182"/>
                      <a:gd name="T75" fmla="*/ 155 h 1010"/>
                      <a:gd name="T76" fmla="*/ 250 w 2182"/>
                      <a:gd name="T77" fmla="*/ 155 h 1010"/>
                      <a:gd name="T78" fmla="*/ 250 w 2182"/>
                      <a:gd name="T79" fmla="*/ 138 h 1010"/>
                      <a:gd name="T80" fmla="*/ 234 w 2182"/>
                      <a:gd name="T81" fmla="*/ 133 h 1010"/>
                      <a:gd name="T82" fmla="*/ 224 w 2182"/>
                      <a:gd name="T83" fmla="*/ 135 h 1010"/>
                      <a:gd name="T84" fmla="*/ 220 w 2182"/>
                      <a:gd name="T85" fmla="*/ 145 h 1010"/>
                      <a:gd name="T86" fmla="*/ 213 w 2182"/>
                      <a:gd name="T87" fmla="*/ 174 h 1010"/>
                      <a:gd name="T88" fmla="*/ 194 w 2182"/>
                      <a:gd name="T89" fmla="*/ 192 h 1010"/>
                      <a:gd name="T90" fmla="*/ 176 w 2182"/>
                      <a:gd name="T91" fmla="*/ 174 h 1010"/>
                      <a:gd name="T92" fmla="*/ 175 w 2182"/>
                      <a:gd name="T93" fmla="*/ 162 h 1010"/>
                      <a:gd name="T94" fmla="*/ 147 w 2182"/>
                      <a:gd name="T95" fmla="*/ 140 h 1010"/>
                      <a:gd name="T96" fmla="*/ 113 w 2182"/>
                      <a:gd name="T97" fmla="*/ 146 h 1010"/>
                      <a:gd name="T98" fmla="*/ 108 w 2182"/>
                      <a:gd name="T99" fmla="*/ 134 h 1010"/>
                      <a:gd name="T100" fmla="*/ 84 w 2182"/>
                      <a:gd name="T101" fmla="*/ 135 h 1010"/>
                      <a:gd name="T102" fmla="*/ 61 w 2182"/>
                      <a:gd name="T103" fmla="*/ 134 h 1010"/>
                      <a:gd name="T104" fmla="*/ 28 w 2182"/>
                      <a:gd name="T105" fmla="*/ 134 h 1010"/>
                      <a:gd name="T106" fmla="*/ 11 w 2182"/>
                      <a:gd name="T107" fmla="*/ 121 h 1010"/>
                      <a:gd name="T108" fmla="*/ 0 w 2182"/>
                      <a:gd name="T109" fmla="*/ 106 h 1010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2182" h="1010">
                        <a:moveTo>
                          <a:pt x="0" y="557"/>
                        </a:moveTo>
                        <a:lnTo>
                          <a:pt x="148" y="482"/>
                        </a:lnTo>
                        <a:lnTo>
                          <a:pt x="310" y="350"/>
                        </a:lnTo>
                        <a:lnTo>
                          <a:pt x="406" y="248"/>
                        </a:lnTo>
                        <a:lnTo>
                          <a:pt x="549" y="90"/>
                        </a:lnTo>
                        <a:lnTo>
                          <a:pt x="776" y="0"/>
                        </a:lnTo>
                        <a:lnTo>
                          <a:pt x="778" y="104"/>
                        </a:lnTo>
                        <a:lnTo>
                          <a:pt x="694" y="158"/>
                        </a:lnTo>
                        <a:lnTo>
                          <a:pt x="598" y="206"/>
                        </a:lnTo>
                        <a:lnTo>
                          <a:pt x="634" y="272"/>
                        </a:lnTo>
                        <a:lnTo>
                          <a:pt x="616" y="290"/>
                        </a:lnTo>
                        <a:lnTo>
                          <a:pt x="640" y="363"/>
                        </a:lnTo>
                        <a:lnTo>
                          <a:pt x="742" y="302"/>
                        </a:lnTo>
                        <a:lnTo>
                          <a:pt x="844" y="297"/>
                        </a:lnTo>
                        <a:lnTo>
                          <a:pt x="1003" y="408"/>
                        </a:lnTo>
                        <a:lnTo>
                          <a:pt x="1120" y="404"/>
                        </a:lnTo>
                        <a:lnTo>
                          <a:pt x="1229" y="453"/>
                        </a:lnTo>
                        <a:lnTo>
                          <a:pt x="1312" y="410"/>
                        </a:lnTo>
                        <a:lnTo>
                          <a:pt x="1366" y="362"/>
                        </a:lnTo>
                        <a:lnTo>
                          <a:pt x="1486" y="278"/>
                        </a:lnTo>
                        <a:lnTo>
                          <a:pt x="1638" y="227"/>
                        </a:lnTo>
                        <a:lnTo>
                          <a:pt x="1726" y="188"/>
                        </a:lnTo>
                        <a:lnTo>
                          <a:pt x="1768" y="278"/>
                        </a:lnTo>
                        <a:lnTo>
                          <a:pt x="1819" y="363"/>
                        </a:lnTo>
                        <a:lnTo>
                          <a:pt x="1930" y="356"/>
                        </a:lnTo>
                        <a:lnTo>
                          <a:pt x="2014" y="308"/>
                        </a:lnTo>
                        <a:lnTo>
                          <a:pt x="2140" y="326"/>
                        </a:lnTo>
                        <a:lnTo>
                          <a:pt x="2182" y="408"/>
                        </a:lnTo>
                        <a:lnTo>
                          <a:pt x="2182" y="499"/>
                        </a:lnTo>
                        <a:lnTo>
                          <a:pt x="2128" y="464"/>
                        </a:lnTo>
                        <a:lnTo>
                          <a:pt x="2046" y="453"/>
                        </a:lnTo>
                        <a:lnTo>
                          <a:pt x="1955" y="544"/>
                        </a:lnTo>
                        <a:lnTo>
                          <a:pt x="1865" y="499"/>
                        </a:lnTo>
                        <a:lnTo>
                          <a:pt x="1780" y="482"/>
                        </a:lnTo>
                        <a:lnTo>
                          <a:pt x="1683" y="499"/>
                        </a:lnTo>
                        <a:lnTo>
                          <a:pt x="1592" y="589"/>
                        </a:lnTo>
                        <a:lnTo>
                          <a:pt x="1411" y="725"/>
                        </a:lnTo>
                        <a:lnTo>
                          <a:pt x="1366" y="816"/>
                        </a:lnTo>
                        <a:lnTo>
                          <a:pt x="1320" y="816"/>
                        </a:lnTo>
                        <a:lnTo>
                          <a:pt x="1320" y="725"/>
                        </a:lnTo>
                        <a:lnTo>
                          <a:pt x="1234" y="698"/>
                        </a:lnTo>
                        <a:lnTo>
                          <a:pt x="1180" y="710"/>
                        </a:lnTo>
                        <a:lnTo>
                          <a:pt x="1162" y="764"/>
                        </a:lnTo>
                        <a:lnTo>
                          <a:pt x="1120" y="914"/>
                        </a:lnTo>
                        <a:lnTo>
                          <a:pt x="1020" y="1010"/>
                        </a:lnTo>
                        <a:lnTo>
                          <a:pt x="928" y="914"/>
                        </a:lnTo>
                        <a:lnTo>
                          <a:pt x="924" y="853"/>
                        </a:lnTo>
                        <a:lnTo>
                          <a:pt x="777" y="736"/>
                        </a:lnTo>
                        <a:lnTo>
                          <a:pt x="598" y="767"/>
                        </a:lnTo>
                        <a:lnTo>
                          <a:pt x="568" y="707"/>
                        </a:lnTo>
                        <a:lnTo>
                          <a:pt x="442" y="710"/>
                        </a:lnTo>
                        <a:lnTo>
                          <a:pt x="321" y="703"/>
                        </a:lnTo>
                        <a:lnTo>
                          <a:pt x="147" y="706"/>
                        </a:lnTo>
                        <a:lnTo>
                          <a:pt x="58" y="637"/>
                        </a:lnTo>
                        <a:lnTo>
                          <a:pt x="0" y="557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7" name="Freeform 46">
                    <a:extLst>
                      <a:ext uri="{FF2B5EF4-FFF2-40B4-BE49-F238E27FC236}">
                        <a16:creationId xmlns:a16="http://schemas.microsoft.com/office/drawing/2014/main" id="{7D7B265D-0A7B-8566-EC8C-81E2AAFF7140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174199" y="3634393"/>
                    <a:ext cx="270970" cy="349096"/>
                  </a:xfrm>
                  <a:custGeom>
                    <a:avLst/>
                    <a:gdLst>
                      <a:gd name="T0" fmla="*/ 96 w 1586"/>
                      <a:gd name="T1" fmla="*/ 0 h 2040"/>
                      <a:gd name="T2" fmla="*/ 74 w 1586"/>
                      <a:gd name="T3" fmla="*/ 9 h 2040"/>
                      <a:gd name="T4" fmla="*/ 70 w 1586"/>
                      <a:gd name="T5" fmla="*/ 25 h 2040"/>
                      <a:gd name="T6" fmla="*/ 82 w 1586"/>
                      <a:gd name="T7" fmla="*/ 39 h 2040"/>
                      <a:gd name="T8" fmla="*/ 69 w 1586"/>
                      <a:gd name="T9" fmla="*/ 56 h 2040"/>
                      <a:gd name="T10" fmla="*/ 73 w 1586"/>
                      <a:gd name="T11" fmla="*/ 72 h 2040"/>
                      <a:gd name="T12" fmla="*/ 63 w 1586"/>
                      <a:gd name="T13" fmla="*/ 89 h 2040"/>
                      <a:gd name="T14" fmla="*/ 50 w 1586"/>
                      <a:gd name="T15" fmla="*/ 79 h 2040"/>
                      <a:gd name="T16" fmla="*/ 42 w 1586"/>
                      <a:gd name="T17" fmla="*/ 63 h 2040"/>
                      <a:gd name="T18" fmla="*/ 24 w 1586"/>
                      <a:gd name="T19" fmla="*/ 88 h 2040"/>
                      <a:gd name="T20" fmla="*/ 13 w 1586"/>
                      <a:gd name="T21" fmla="*/ 91 h 2040"/>
                      <a:gd name="T22" fmla="*/ 5 w 1586"/>
                      <a:gd name="T23" fmla="*/ 123 h 2040"/>
                      <a:gd name="T24" fmla="*/ 13 w 1586"/>
                      <a:gd name="T25" fmla="*/ 142 h 2040"/>
                      <a:gd name="T26" fmla="*/ 0 w 1586"/>
                      <a:gd name="T27" fmla="*/ 168 h 2040"/>
                      <a:gd name="T28" fmla="*/ 7 w 1586"/>
                      <a:gd name="T29" fmla="*/ 186 h 2040"/>
                      <a:gd name="T30" fmla="*/ 12 w 1586"/>
                      <a:gd name="T31" fmla="*/ 213 h 2040"/>
                      <a:gd name="T32" fmla="*/ 34 w 1586"/>
                      <a:gd name="T33" fmla="*/ 241 h 2040"/>
                      <a:gd name="T34" fmla="*/ 40 w 1586"/>
                      <a:gd name="T35" fmla="*/ 271 h 2040"/>
                      <a:gd name="T36" fmla="*/ 45 w 1586"/>
                      <a:gd name="T37" fmla="*/ 300 h 2040"/>
                      <a:gd name="T38" fmla="*/ 26 w 1586"/>
                      <a:gd name="T39" fmla="*/ 387 h 2040"/>
                      <a:gd name="T40" fmla="*/ 58 w 1586"/>
                      <a:gd name="T41" fmla="*/ 382 h 2040"/>
                      <a:gd name="T42" fmla="*/ 145 w 1586"/>
                      <a:gd name="T43" fmla="*/ 365 h 2040"/>
                      <a:gd name="T44" fmla="*/ 161 w 1586"/>
                      <a:gd name="T45" fmla="*/ 376 h 2040"/>
                      <a:gd name="T46" fmla="*/ 184 w 1586"/>
                      <a:gd name="T47" fmla="*/ 361 h 2040"/>
                      <a:gd name="T48" fmla="*/ 221 w 1586"/>
                      <a:gd name="T49" fmla="*/ 359 h 2040"/>
                      <a:gd name="T50" fmla="*/ 221 w 1586"/>
                      <a:gd name="T51" fmla="*/ 352 h 2040"/>
                      <a:gd name="T52" fmla="*/ 257 w 1586"/>
                      <a:gd name="T53" fmla="*/ 349 h 2040"/>
                      <a:gd name="T54" fmla="*/ 266 w 1586"/>
                      <a:gd name="T55" fmla="*/ 332 h 2040"/>
                      <a:gd name="T56" fmla="*/ 276 w 1586"/>
                      <a:gd name="T57" fmla="*/ 323 h 2040"/>
                      <a:gd name="T58" fmla="*/ 277 w 1586"/>
                      <a:gd name="T59" fmla="*/ 313 h 2040"/>
                      <a:gd name="T60" fmla="*/ 267 w 1586"/>
                      <a:gd name="T61" fmla="*/ 308 h 2040"/>
                      <a:gd name="T62" fmla="*/ 278 w 1586"/>
                      <a:gd name="T63" fmla="*/ 278 h 2040"/>
                      <a:gd name="T64" fmla="*/ 292 w 1586"/>
                      <a:gd name="T65" fmla="*/ 266 h 2040"/>
                      <a:gd name="T66" fmla="*/ 298 w 1586"/>
                      <a:gd name="T67" fmla="*/ 246 h 2040"/>
                      <a:gd name="T68" fmla="*/ 300 w 1586"/>
                      <a:gd name="T69" fmla="*/ 201 h 2040"/>
                      <a:gd name="T70" fmla="*/ 284 w 1586"/>
                      <a:gd name="T71" fmla="*/ 171 h 2040"/>
                      <a:gd name="T72" fmla="*/ 272 w 1586"/>
                      <a:gd name="T73" fmla="*/ 140 h 2040"/>
                      <a:gd name="T74" fmla="*/ 250 w 1586"/>
                      <a:gd name="T75" fmla="*/ 132 h 2040"/>
                      <a:gd name="T76" fmla="*/ 230 w 1586"/>
                      <a:gd name="T77" fmla="*/ 134 h 2040"/>
                      <a:gd name="T78" fmla="*/ 221 w 1586"/>
                      <a:gd name="T79" fmla="*/ 149 h 2040"/>
                      <a:gd name="T80" fmla="*/ 215 w 1586"/>
                      <a:gd name="T81" fmla="*/ 168 h 2040"/>
                      <a:gd name="T82" fmla="*/ 197 w 1586"/>
                      <a:gd name="T83" fmla="*/ 174 h 2040"/>
                      <a:gd name="T84" fmla="*/ 180 w 1586"/>
                      <a:gd name="T85" fmla="*/ 159 h 2040"/>
                      <a:gd name="T86" fmla="*/ 193 w 1586"/>
                      <a:gd name="T87" fmla="*/ 143 h 2040"/>
                      <a:gd name="T88" fmla="*/ 201 w 1586"/>
                      <a:gd name="T89" fmla="*/ 126 h 2040"/>
                      <a:gd name="T90" fmla="*/ 209 w 1586"/>
                      <a:gd name="T91" fmla="*/ 94 h 2040"/>
                      <a:gd name="T92" fmla="*/ 201 w 1586"/>
                      <a:gd name="T93" fmla="*/ 66 h 2040"/>
                      <a:gd name="T94" fmla="*/ 187 w 1586"/>
                      <a:gd name="T95" fmla="*/ 47 h 2040"/>
                      <a:gd name="T96" fmla="*/ 197 w 1586"/>
                      <a:gd name="T97" fmla="*/ 30 h 2040"/>
                      <a:gd name="T98" fmla="*/ 162 w 1586"/>
                      <a:gd name="T99" fmla="*/ 15 h 2040"/>
                      <a:gd name="T100" fmla="*/ 134 w 1586"/>
                      <a:gd name="T101" fmla="*/ 9 h 2040"/>
                      <a:gd name="T102" fmla="*/ 114 w 1586"/>
                      <a:gd name="T103" fmla="*/ 7 h 2040"/>
                      <a:gd name="T104" fmla="*/ 96 w 1586"/>
                      <a:gd name="T105" fmla="*/ 0 h 2040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586" h="2040">
                        <a:moveTo>
                          <a:pt x="506" y="0"/>
                        </a:moveTo>
                        <a:lnTo>
                          <a:pt x="392" y="48"/>
                        </a:lnTo>
                        <a:lnTo>
                          <a:pt x="368" y="132"/>
                        </a:lnTo>
                        <a:lnTo>
                          <a:pt x="434" y="204"/>
                        </a:lnTo>
                        <a:lnTo>
                          <a:pt x="363" y="293"/>
                        </a:lnTo>
                        <a:lnTo>
                          <a:pt x="386" y="378"/>
                        </a:lnTo>
                        <a:lnTo>
                          <a:pt x="332" y="468"/>
                        </a:lnTo>
                        <a:lnTo>
                          <a:pt x="266" y="414"/>
                        </a:lnTo>
                        <a:lnTo>
                          <a:pt x="224" y="330"/>
                        </a:lnTo>
                        <a:lnTo>
                          <a:pt x="128" y="462"/>
                        </a:lnTo>
                        <a:lnTo>
                          <a:pt x="68" y="480"/>
                        </a:lnTo>
                        <a:lnTo>
                          <a:pt x="26" y="648"/>
                        </a:lnTo>
                        <a:lnTo>
                          <a:pt x="68" y="750"/>
                        </a:lnTo>
                        <a:lnTo>
                          <a:pt x="0" y="883"/>
                        </a:lnTo>
                        <a:lnTo>
                          <a:pt x="38" y="978"/>
                        </a:lnTo>
                        <a:lnTo>
                          <a:pt x="62" y="1122"/>
                        </a:lnTo>
                        <a:lnTo>
                          <a:pt x="182" y="1272"/>
                        </a:lnTo>
                        <a:lnTo>
                          <a:pt x="212" y="1428"/>
                        </a:lnTo>
                        <a:lnTo>
                          <a:pt x="236" y="1584"/>
                        </a:lnTo>
                        <a:lnTo>
                          <a:pt x="137" y="2040"/>
                        </a:lnTo>
                        <a:lnTo>
                          <a:pt x="304" y="2013"/>
                        </a:lnTo>
                        <a:lnTo>
                          <a:pt x="766" y="1926"/>
                        </a:lnTo>
                        <a:lnTo>
                          <a:pt x="851" y="1983"/>
                        </a:lnTo>
                        <a:lnTo>
                          <a:pt x="973" y="1905"/>
                        </a:lnTo>
                        <a:lnTo>
                          <a:pt x="1166" y="1895"/>
                        </a:lnTo>
                        <a:lnTo>
                          <a:pt x="1166" y="1857"/>
                        </a:lnTo>
                        <a:lnTo>
                          <a:pt x="1360" y="1841"/>
                        </a:lnTo>
                        <a:lnTo>
                          <a:pt x="1406" y="1752"/>
                        </a:lnTo>
                        <a:lnTo>
                          <a:pt x="1460" y="1704"/>
                        </a:lnTo>
                        <a:lnTo>
                          <a:pt x="1466" y="1650"/>
                        </a:lnTo>
                        <a:lnTo>
                          <a:pt x="1409" y="1626"/>
                        </a:lnTo>
                        <a:lnTo>
                          <a:pt x="1472" y="1464"/>
                        </a:lnTo>
                        <a:lnTo>
                          <a:pt x="1544" y="1404"/>
                        </a:lnTo>
                        <a:lnTo>
                          <a:pt x="1574" y="1296"/>
                        </a:lnTo>
                        <a:lnTo>
                          <a:pt x="1586" y="1062"/>
                        </a:lnTo>
                        <a:lnTo>
                          <a:pt x="1502" y="900"/>
                        </a:lnTo>
                        <a:lnTo>
                          <a:pt x="1436" y="738"/>
                        </a:lnTo>
                        <a:lnTo>
                          <a:pt x="1322" y="696"/>
                        </a:lnTo>
                        <a:lnTo>
                          <a:pt x="1214" y="708"/>
                        </a:lnTo>
                        <a:lnTo>
                          <a:pt x="1166" y="786"/>
                        </a:lnTo>
                        <a:lnTo>
                          <a:pt x="1136" y="888"/>
                        </a:lnTo>
                        <a:lnTo>
                          <a:pt x="1040" y="918"/>
                        </a:lnTo>
                        <a:lnTo>
                          <a:pt x="952" y="837"/>
                        </a:lnTo>
                        <a:lnTo>
                          <a:pt x="1022" y="756"/>
                        </a:lnTo>
                        <a:lnTo>
                          <a:pt x="1064" y="666"/>
                        </a:lnTo>
                        <a:lnTo>
                          <a:pt x="1106" y="498"/>
                        </a:lnTo>
                        <a:lnTo>
                          <a:pt x="1064" y="348"/>
                        </a:lnTo>
                        <a:lnTo>
                          <a:pt x="986" y="246"/>
                        </a:lnTo>
                        <a:lnTo>
                          <a:pt x="1040" y="156"/>
                        </a:lnTo>
                        <a:lnTo>
                          <a:pt x="854" y="78"/>
                        </a:lnTo>
                        <a:lnTo>
                          <a:pt x="710" y="48"/>
                        </a:lnTo>
                        <a:lnTo>
                          <a:pt x="602" y="36"/>
                        </a:lnTo>
                        <a:lnTo>
                          <a:pt x="506" y="0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8" name="Freeform 47">
                    <a:extLst>
                      <a:ext uri="{FF2B5EF4-FFF2-40B4-BE49-F238E27FC236}">
                        <a16:creationId xmlns:a16="http://schemas.microsoft.com/office/drawing/2014/main" id="{F1968AA7-EBCA-AC39-CF61-B9BBE737B2D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896667" y="3288905"/>
                    <a:ext cx="460648" cy="335564"/>
                  </a:xfrm>
                  <a:custGeom>
                    <a:avLst/>
                    <a:gdLst>
                      <a:gd name="T0" fmla="*/ 17 w 2687"/>
                      <a:gd name="T1" fmla="*/ 25 h 1962"/>
                      <a:gd name="T2" fmla="*/ 0 w 2687"/>
                      <a:gd name="T3" fmla="*/ 48 h 1962"/>
                      <a:gd name="T4" fmla="*/ 11 w 2687"/>
                      <a:gd name="T5" fmla="*/ 93 h 1962"/>
                      <a:gd name="T6" fmla="*/ 15 w 2687"/>
                      <a:gd name="T7" fmla="*/ 130 h 1962"/>
                      <a:gd name="T8" fmla="*/ 6 w 2687"/>
                      <a:gd name="T9" fmla="*/ 150 h 1962"/>
                      <a:gd name="T10" fmla="*/ 22 w 2687"/>
                      <a:gd name="T11" fmla="*/ 166 h 1962"/>
                      <a:gd name="T12" fmla="*/ 6 w 2687"/>
                      <a:gd name="T13" fmla="*/ 173 h 1962"/>
                      <a:gd name="T14" fmla="*/ 23 w 2687"/>
                      <a:gd name="T15" fmla="*/ 196 h 1962"/>
                      <a:gd name="T16" fmla="*/ 0 w 2687"/>
                      <a:gd name="T17" fmla="*/ 213 h 1962"/>
                      <a:gd name="T18" fmla="*/ 6 w 2687"/>
                      <a:gd name="T19" fmla="*/ 230 h 1962"/>
                      <a:gd name="T20" fmla="*/ 28 w 2687"/>
                      <a:gd name="T21" fmla="*/ 236 h 1962"/>
                      <a:gd name="T22" fmla="*/ 47 w 2687"/>
                      <a:gd name="T23" fmla="*/ 246 h 1962"/>
                      <a:gd name="T24" fmla="*/ 63 w 2687"/>
                      <a:gd name="T25" fmla="*/ 264 h 1962"/>
                      <a:gd name="T26" fmla="*/ 74 w 2687"/>
                      <a:gd name="T27" fmla="*/ 309 h 1962"/>
                      <a:gd name="T28" fmla="*/ 106 w 2687"/>
                      <a:gd name="T29" fmla="*/ 310 h 1962"/>
                      <a:gd name="T30" fmla="*/ 142 w 2687"/>
                      <a:gd name="T31" fmla="*/ 309 h 1962"/>
                      <a:gd name="T32" fmla="*/ 171 w 2687"/>
                      <a:gd name="T33" fmla="*/ 338 h 1962"/>
                      <a:gd name="T34" fmla="*/ 194 w 2687"/>
                      <a:gd name="T35" fmla="*/ 321 h 1962"/>
                      <a:gd name="T36" fmla="*/ 233 w 2687"/>
                      <a:gd name="T37" fmla="*/ 344 h 1962"/>
                      <a:gd name="T38" fmla="*/ 285 w 2687"/>
                      <a:gd name="T39" fmla="*/ 338 h 1962"/>
                      <a:gd name="T40" fmla="*/ 302 w 2687"/>
                      <a:gd name="T41" fmla="*/ 349 h 1962"/>
                      <a:gd name="T42" fmla="*/ 322 w 2687"/>
                      <a:gd name="T43" fmla="*/ 341 h 1962"/>
                      <a:gd name="T44" fmla="*/ 352 w 2687"/>
                      <a:gd name="T45" fmla="*/ 341 h 1962"/>
                      <a:gd name="T46" fmla="*/ 371 w 2687"/>
                      <a:gd name="T47" fmla="*/ 354 h 1962"/>
                      <a:gd name="T48" fmla="*/ 427 w 2687"/>
                      <a:gd name="T49" fmla="*/ 372 h 1962"/>
                      <a:gd name="T50" fmla="*/ 456 w 2687"/>
                      <a:gd name="T51" fmla="*/ 372 h 1962"/>
                      <a:gd name="T52" fmla="*/ 456 w 2687"/>
                      <a:gd name="T53" fmla="*/ 338 h 1962"/>
                      <a:gd name="T54" fmla="*/ 467 w 2687"/>
                      <a:gd name="T55" fmla="*/ 298 h 1962"/>
                      <a:gd name="T56" fmla="*/ 478 w 2687"/>
                      <a:gd name="T57" fmla="*/ 258 h 1962"/>
                      <a:gd name="T58" fmla="*/ 484 w 2687"/>
                      <a:gd name="T59" fmla="*/ 232 h 1962"/>
                      <a:gd name="T60" fmla="*/ 482 w 2687"/>
                      <a:gd name="T61" fmla="*/ 196 h 1962"/>
                      <a:gd name="T62" fmla="*/ 494 w 2687"/>
                      <a:gd name="T63" fmla="*/ 159 h 1962"/>
                      <a:gd name="T64" fmla="*/ 501 w 2687"/>
                      <a:gd name="T65" fmla="*/ 120 h 1962"/>
                      <a:gd name="T66" fmla="*/ 510 w 2687"/>
                      <a:gd name="T67" fmla="*/ 102 h 1962"/>
                      <a:gd name="T68" fmla="*/ 439 w 2687"/>
                      <a:gd name="T69" fmla="*/ 78 h 1962"/>
                      <a:gd name="T70" fmla="*/ 389 w 2687"/>
                      <a:gd name="T71" fmla="*/ 66 h 1962"/>
                      <a:gd name="T72" fmla="*/ 321 w 2687"/>
                      <a:gd name="T73" fmla="*/ 54 h 1962"/>
                      <a:gd name="T74" fmla="*/ 234 w 2687"/>
                      <a:gd name="T75" fmla="*/ 35 h 1962"/>
                      <a:gd name="T76" fmla="*/ 137 w 2687"/>
                      <a:gd name="T77" fmla="*/ 0 h 1962"/>
                      <a:gd name="T78" fmla="*/ 144 w 2687"/>
                      <a:gd name="T79" fmla="*/ 26 h 1962"/>
                      <a:gd name="T80" fmla="*/ 165 w 2687"/>
                      <a:gd name="T81" fmla="*/ 42 h 1962"/>
                      <a:gd name="T82" fmla="*/ 142 w 2687"/>
                      <a:gd name="T83" fmla="*/ 53 h 1962"/>
                      <a:gd name="T84" fmla="*/ 159 w 2687"/>
                      <a:gd name="T85" fmla="*/ 71 h 1962"/>
                      <a:gd name="T86" fmla="*/ 154 w 2687"/>
                      <a:gd name="T87" fmla="*/ 116 h 1962"/>
                      <a:gd name="T88" fmla="*/ 137 w 2687"/>
                      <a:gd name="T89" fmla="*/ 162 h 1962"/>
                      <a:gd name="T90" fmla="*/ 108 w 2687"/>
                      <a:gd name="T91" fmla="*/ 179 h 1962"/>
                      <a:gd name="T92" fmla="*/ 120 w 2687"/>
                      <a:gd name="T93" fmla="*/ 156 h 1962"/>
                      <a:gd name="T94" fmla="*/ 125 w 2687"/>
                      <a:gd name="T95" fmla="*/ 156 h 1962"/>
                      <a:gd name="T96" fmla="*/ 125 w 2687"/>
                      <a:gd name="T97" fmla="*/ 110 h 1962"/>
                      <a:gd name="T98" fmla="*/ 114 w 2687"/>
                      <a:gd name="T99" fmla="*/ 105 h 1962"/>
                      <a:gd name="T100" fmla="*/ 125 w 2687"/>
                      <a:gd name="T101" fmla="*/ 93 h 1962"/>
                      <a:gd name="T102" fmla="*/ 104 w 2687"/>
                      <a:gd name="T103" fmla="*/ 73 h 1962"/>
                      <a:gd name="T104" fmla="*/ 80 w 2687"/>
                      <a:gd name="T105" fmla="*/ 62 h 1962"/>
                      <a:gd name="T106" fmla="*/ 54 w 2687"/>
                      <a:gd name="T107" fmla="*/ 50 h 1962"/>
                      <a:gd name="T108" fmla="*/ 17 w 2687"/>
                      <a:gd name="T109" fmla="*/ 25 h 196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2687" h="1962">
                        <a:moveTo>
                          <a:pt x="90" y="132"/>
                        </a:moveTo>
                        <a:lnTo>
                          <a:pt x="0" y="252"/>
                        </a:lnTo>
                        <a:lnTo>
                          <a:pt x="60" y="492"/>
                        </a:lnTo>
                        <a:lnTo>
                          <a:pt x="81" y="686"/>
                        </a:lnTo>
                        <a:lnTo>
                          <a:pt x="30" y="792"/>
                        </a:lnTo>
                        <a:lnTo>
                          <a:pt x="118" y="878"/>
                        </a:lnTo>
                        <a:lnTo>
                          <a:pt x="30" y="912"/>
                        </a:lnTo>
                        <a:lnTo>
                          <a:pt x="120" y="1032"/>
                        </a:lnTo>
                        <a:lnTo>
                          <a:pt x="0" y="1122"/>
                        </a:lnTo>
                        <a:lnTo>
                          <a:pt x="30" y="1212"/>
                        </a:lnTo>
                        <a:lnTo>
                          <a:pt x="145" y="1243"/>
                        </a:lnTo>
                        <a:lnTo>
                          <a:pt x="246" y="1298"/>
                        </a:lnTo>
                        <a:lnTo>
                          <a:pt x="330" y="1392"/>
                        </a:lnTo>
                        <a:lnTo>
                          <a:pt x="390" y="1632"/>
                        </a:lnTo>
                        <a:lnTo>
                          <a:pt x="556" y="1637"/>
                        </a:lnTo>
                        <a:lnTo>
                          <a:pt x="750" y="1632"/>
                        </a:lnTo>
                        <a:lnTo>
                          <a:pt x="900" y="1782"/>
                        </a:lnTo>
                        <a:lnTo>
                          <a:pt x="1020" y="1692"/>
                        </a:lnTo>
                        <a:lnTo>
                          <a:pt x="1230" y="1812"/>
                        </a:lnTo>
                        <a:lnTo>
                          <a:pt x="1501" y="1782"/>
                        </a:lnTo>
                        <a:lnTo>
                          <a:pt x="1591" y="1842"/>
                        </a:lnTo>
                        <a:lnTo>
                          <a:pt x="1699" y="1801"/>
                        </a:lnTo>
                        <a:lnTo>
                          <a:pt x="1855" y="1801"/>
                        </a:lnTo>
                        <a:lnTo>
                          <a:pt x="1955" y="1865"/>
                        </a:lnTo>
                        <a:lnTo>
                          <a:pt x="2251" y="1962"/>
                        </a:lnTo>
                        <a:lnTo>
                          <a:pt x="2401" y="1962"/>
                        </a:lnTo>
                        <a:lnTo>
                          <a:pt x="2401" y="1782"/>
                        </a:lnTo>
                        <a:lnTo>
                          <a:pt x="2461" y="1572"/>
                        </a:lnTo>
                        <a:lnTo>
                          <a:pt x="2521" y="1362"/>
                        </a:lnTo>
                        <a:lnTo>
                          <a:pt x="2550" y="1225"/>
                        </a:lnTo>
                        <a:lnTo>
                          <a:pt x="2540" y="1033"/>
                        </a:lnTo>
                        <a:lnTo>
                          <a:pt x="2604" y="841"/>
                        </a:lnTo>
                        <a:lnTo>
                          <a:pt x="2641" y="631"/>
                        </a:lnTo>
                        <a:lnTo>
                          <a:pt x="2687" y="539"/>
                        </a:lnTo>
                        <a:lnTo>
                          <a:pt x="2312" y="411"/>
                        </a:lnTo>
                        <a:lnTo>
                          <a:pt x="2047" y="347"/>
                        </a:lnTo>
                        <a:lnTo>
                          <a:pt x="1690" y="283"/>
                        </a:lnTo>
                        <a:lnTo>
                          <a:pt x="1233" y="183"/>
                        </a:lnTo>
                        <a:lnTo>
                          <a:pt x="721" y="0"/>
                        </a:lnTo>
                        <a:lnTo>
                          <a:pt x="758" y="137"/>
                        </a:lnTo>
                        <a:lnTo>
                          <a:pt x="870" y="222"/>
                        </a:lnTo>
                        <a:lnTo>
                          <a:pt x="750" y="282"/>
                        </a:lnTo>
                        <a:lnTo>
                          <a:pt x="840" y="372"/>
                        </a:lnTo>
                        <a:lnTo>
                          <a:pt x="810" y="612"/>
                        </a:lnTo>
                        <a:lnTo>
                          <a:pt x="720" y="852"/>
                        </a:lnTo>
                        <a:lnTo>
                          <a:pt x="570" y="942"/>
                        </a:lnTo>
                        <a:lnTo>
                          <a:pt x="630" y="822"/>
                        </a:lnTo>
                        <a:lnTo>
                          <a:pt x="660" y="822"/>
                        </a:lnTo>
                        <a:lnTo>
                          <a:pt x="660" y="582"/>
                        </a:lnTo>
                        <a:lnTo>
                          <a:pt x="600" y="552"/>
                        </a:lnTo>
                        <a:lnTo>
                          <a:pt x="660" y="492"/>
                        </a:lnTo>
                        <a:lnTo>
                          <a:pt x="547" y="384"/>
                        </a:lnTo>
                        <a:lnTo>
                          <a:pt x="419" y="329"/>
                        </a:lnTo>
                        <a:lnTo>
                          <a:pt x="282" y="265"/>
                        </a:lnTo>
                        <a:lnTo>
                          <a:pt x="90" y="132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19" name="Freeform 48">
                    <a:extLst>
                      <a:ext uri="{FF2B5EF4-FFF2-40B4-BE49-F238E27FC236}">
                        <a16:creationId xmlns:a16="http://schemas.microsoft.com/office/drawing/2014/main" id="{A9C54FBC-573D-785B-D132-9CF5D022E164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768891" y="3494574"/>
                    <a:ext cx="557295" cy="456440"/>
                  </a:xfrm>
                  <a:custGeom>
                    <a:avLst/>
                    <a:gdLst>
                      <a:gd name="T0" fmla="*/ 150 w 3256"/>
                      <a:gd name="T1" fmla="*/ 0 h 2669"/>
                      <a:gd name="T2" fmla="*/ 127 w 3256"/>
                      <a:gd name="T3" fmla="*/ 29 h 2669"/>
                      <a:gd name="T4" fmla="*/ 132 w 3256"/>
                      <a:gd name="T5" fmla="*/ 68 h 2669"/>
                      <a:gd name="T6" fmla="*/ 109 w 3256"/>
                      <a:gd name="T7" fmla="*/ 85 h 2669"/>
                      <a:gd name="T8" fmla="*/ 103 w 3256"/>
                      <a:gd name="T9" fmla="*/ 114 h 2669"/>
                      <a:gd name="T10" fmla="*/ 91 w 3256"/>
                      <a:gd name="T11" fmla="*/ 139 h 2669"/>
                      <a:gd name="T12" fmla="*/ 79 w 3256"/>
                      <a:gd name="T13" fmla="*/ 173 h 2669"/>
                      <a:gd name="T14" fmla="*/ 58 w 3256"/>
                      <a:gd name="T15" fmla="*/ 207 h 2669"/>
                      <a:gd name="T16" fmla="*/ 30 w 3256"/>
                      <a:gd name="T17" fmla="*/ 240 h 2669"/>
                      <a:gd name="T18" fmla="*/ 29 w 3256"/>
                      <a:gd name="T19" fmla="*/ 263 h 2669"/>
                      <a:gd name="T20" fmla="*/ 12 w 3256"/>
                      <a:gd name="T21" fmla="*/ 284 h 2669"/>
                      <a:gd name="T22" fmla="*/ 17 w 3256"/>
                      <a:gd name="T23" fmla="*/ 325 h 2669"/>
                      <a:gd name="T24" fmla="*/ 0 w 3256"/>
                      <a:gd name="T25" fmla="*/ 357 h 2669"/>
                      <a:gd name="T26" fmla="*/ 9 w 3256"/>
                      <a:gd name="T27" fmla="*/ 370 h 2669"/>
                      <a:gd name="T28" fmla="*/ 46 w 3256"/>
                      <a:gd name="T29" fmla="*/ 381 h 2669"/>
                      <a:gd name="T30" fmla="*/ 302 w 3256"/>
                      <a:gd name="T31" fmla="*/ 460 h 2669"/>
                      <a:gd name="T32" fmla="*/ 524 w 3256"/>
                      <a:gd name="T33" fmla="*/ 506 h 2669"/>
                      <a:gd name="T34" fmla="*/ 547 w 3256"/>
                      <a:gd name="T35" fmla="*/ 352 h 2669"/>
                      <a:gd name="T36" fmla="*/ 569 w 3256"/>
                      <a:gd name="T37" fmla="*/ 318 h 2669"/>
                      <a:gd name="T38" fmla="*/ 552 w 3256"/>
                      <a:gd name="T39" fmla="*/ 296 h 2669"/>
                      <a:gd name="T40" fmla="*/ 552 w 3256"/>
                      <a:gd name="T41" fmla="*/ 273 h 2669"/>
                      <a:gd name="T42" fmla="*/ 581 w 3256"/>
                      <a:gd name="T43" fmla="*/ 256 h 2669"/>
                      <a:gd name="T44" fmla="*/ 586 w 3256"/>
                      <a:gd name="T45" fmla="*/ 227 h 2669"/>
                      <a:gd name="T46" fmla="*/ 586 w 3256"/>
                      <a:gd name="T47" fmla="*/ 222 h 2669"/>
                      <a:gd name="T48" fmla="*/ 592 w 3256"/>
                      <a:gd name="T49" fmla="*/ 210 h 2669"/>
                      <a:gd name="T50" fmla="*/ 615 w 3256"/>
                      <a:gd name="T51" fmla="*/ 205 h 2669"/>
                      <a:gd name="T52" fmla="*/ 617 w 3256"/>
                      <a:gd name="T53" fmla="*/ 187 h 2669"/>
                      <a:gd name="T54" fmla="*/ 615 w 3256"/>
                      <a:gd name="T55" fmla="*/ 165 h 2669"/>
                      <a:gd name="T56" fmla="*/ 598 w 3256"/>
                      <a:gd name="T57" fmla="*/ 142 h 2669"/>
                      <a:gd name="T58" fmla="*/ 571 w 3256"/>
                      <a:gd name="T59" fmla="*/ 142 h 2669"/>
                      <a:gd name="T60" fmla="*/ 514 w 3256"/>
                      <a:gd name="T61" fmla="*/ 124 h 2669"/>
                      <a:gd name="T62" fmla="*/ 496 w 3256"/>
                      <a:gd name="T63" fmla="*/ 111 h 2669"/>
                      <a:gd name="T64" fmla="*/ 466 w 3256"/>
                      <a:gd name="T65" fmla="*/ 111 h 2669"/>
                      <a:gd name="T66" fmla="*/ 446 w 3256"/>
                      <a:gd name="T67" fmla="*/ 119 h 2669"/>
                      <a:gd name="T68" fmla="*/ 428 w 3256"/>
                      <a:gd name="T69" fmla="*/ 108 h 2669"/>
                      <a:gd name="T70" fmla="*/ 377 w 3256"/>
                      <a:gd name="T71" fmla="*/ 114 h 2669"/>
                      <a:gd name="T72" fmla="*/ 337 w 3256"/>
                      <a:gd name="T73" fmla="*/ 91 h 2669"/>
                      <a:gd name="T74" fmla="*/ 314 w 3256"/>
                      <a:gd name="T75" fmla="*/ 108 h 2669"/>
                      <a:gd name="T76" fmla="*/ 286 w 3256"/>
                      <a:gd name="T77" fmla="*/ 79 h 2669"/>
                      <a:gd name="T78" fmla="*/ 252 w 3256"/>
                      <a:gd name="T79" fmla="*/ 80 h 2669"/>
                      <a:gd name="T80" fmla="*/ 218 w 3256"/>
                      <a:gd name="T81" fmla="*/ 79 h 2669"/>
                      <a:gd name="T82" fmla="*/ 206 w 3256"/>
                      <a:gd name="T83" fmla="*/ 34 h 2669"/>
                      <a:gd name="T84" fmla="*/ 191 w 3256"/>
                      <a:gd name="T85" fmla="*/ 16 h 2669"/>
                      <a:gd name="T86" fmla="*/ 171 w 3256"/>
                      <a:gd name="T87" fmla="*/ 5 h 2669"/>
                      <a:gd name="T88" fmla="*/ 150 w 3256"/>
                      <a:gd name="T89" fmla="*/ 0 h 266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3256" h="2669">
                        <a:moveTo>
                          <a:pt x="789" y="0"/>
                        </a:moveTo>
                        <a:lnTo>
                          <a:pt x="672" y="155"/>
                        </a:lnTo>
                        <a:lnTo>
                          <a:pt x="694" y="359"/>
                        </a:lnTo>
                        <a:lnTo>
                          <a:pt x="574" y="449"/>
                        </a:lnTo>
                        <a:lnTo>
                          <a:pt x="544" y="599"/>
                        </a:lnTo>
                        <a:lnTo>
                          <a:pt x="480" y="731"/>
                        </a:lnTo>
                        <a:lnTo>
                          <a:pt x="416" y="915"/>
                        </a:lnTo>
                        <a:lnTo>
                          <a:pt x="304" y="1091"/>
                        </a:lnTo>
                        <a:lnTo>
                          <a:pt x="160" y="1267"/>
                        </a:lnTo>
                        <a:lnTo>
                          <a:pt x="152" y="1387"/>
                        </a:lnTo>
                        <a:lnTo>
                          <a:pt x="64" y="1499"/>
                        </a:lnTo>
                        <a:lnTo>
                          <a:pt x="88" y="1715"/>
                        </a:lnTo>
                        <a:lnTo>
                          <a:pt x="0" y="1883"/>
                        </a:lnTo>
                        <a:lnTo>
                          <a:pt x="48" y="1952"/>
                        </a:lnTo>
                        <a:lnTo>
                          <a:pt x="244" y="2009"/>
                        </a:lnTo>
                        <a:lnTo>
                          <a:pt x="1594" y="2429"/>
                        </a:lnTo>
                        <a:lnTo>
                          <a:pt x="2765" y="2669"/>
                        </a:lnTo>
                        <a:lnTo>
                          <a:pt x="2885" y="1859"/>
                        </a:lnTo>
                        <a:lnTo>
                          <a:pt x="3005" y="1679"/>
                        </a:lnTo>
                        <a:lnTo>
                          <a:pt x="2915" y="1559"/>
                        </a:lnTo>
                        <a:lnTo>
                          <a:pt x="2915" y="1439"/>
                        </a:lnTo>
                        <a:lnTo>
                          <a:pt x="3065" y="1349"/>
                        </a:lnTo>
                        <a:lnTo>
                          <a:pt x="3095" y="1199"/>
                        </a:lnTo>
                        <a:lnTo>
                          <a:pt x="3095" y="1169"/>
                        </a:lnTo>
                        <a:lnTo>
                          <a:pt x="3125" y="1109"/>
                        </a:lnTo>
                        <a:lnTo>
                          <a:pt x="3245" y="1079"/>
                        </a:lnTo>
                        <a:lnTo>
                          <a:pt x="3256" y="987"/>
                        </a:lnTo>
                        <a:lnTo>
                          <a:pt x="3245" y="869"/>
                        </a:lnTo>
                        <a:lnTo>
                          <a:pt x="3158" y="749"/>
                        </a:lnTo>
                        <a:lnTo>
                          <a:pt x="3012" y="749"/>
                        </a:lnTo>
                        <a:lnTo>
                          <a:pt x="2715" y="653"/>
                        </a:lnTo>
                        <a:lnTo>
                          <a:pt x="2615" y="587"/>
                        </a:lnTo>
                        <a:lnTo>
                          <a:pt x="2460" y="587"/>
                        </a:lnTo>
                        <a:lnTo>
                          <a:pt x="2351" y="629"/>
                        </a:lnTo>
                        <a:lnTo>
                          <a:pt x="2259" y="569"/>
                        </a:lnTo>
                        <a:lnTo>
                          <a:pt x="1989" y="599"/>
                        </a:lnTo>
                        <a:lnTo>
                          <a:pt x="1779" y="480"/>
                        </a:lnTo>
                        <a:lnTo>
                          <a:pt x="1659" y="569"/>
                        </a:lnTo>
                        <a:lnTo>
                          <a:pt x="1508" y="419"/>
                        </a:lnTo>
                        <a:lnTo>
                          <a:pt x="1331" y="423"/>
                        </a:lnTo>
                        <a:lnTo>
                          <a:pt x="1148" y="419"/>
                        </a:lnTo>
                        <a:lnTo>
                          <a:pt x="1088" y="180"/>
                        </a:lnTo>
                        <a:lnTo>
                          <a:pt x="1010" y="87"/>
                        </a:lnTo>
                        <a:lnTo>
                          <a:pt x="905" y="29"/>
                        </a:lnTo>
                        <a:lnTo>
                          <a:pt x="789" y="0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0" name="Freeform 49">
                    <a:extLst>
                      <a:ext uri="{FF2B5EF4-FFF2-40B4-BE49-F238E27FC236}">
                        <a16:creationId xmlns:a16="http://schemas.microsoft.com/office/drawing/2014/main" id="{285ADD26-942B-003B-2F0A-2B05297582C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729149" y="3828334"/>
                    <a:ext cx="597940" cy="955276"/>
                  </a:xfrm>
                  <a:custGeom>
                    <a:avLst/>
                    <a:gdLst>
                      <a:gd name="T0" fmla="*/ 42 w 3498"/>
                      <a:gd name="T1" fmla="*/ 24 h 5586"/>
                      <a:gd name="T2" fmla="*/ 38 w 3498"/>
                      <a:gd name="T3" fmla="*/ 71 h 5586"/>
                      <a:gd name="T4" fmla="*/ 0 w 3498"/>
                      <a:gd name="T5" fmla="*/ 138 h 5586"/>
                      <a:gd name="T6" fmla="*/ 23 w 3498"/>
                      <a:gd name="T7" fmla="*/ 193 h 5586"/>
                      <a:gd name="T8" fmla="*/ 25 w 3498"/>
                      <a:gd name="T9" fmla="*/ 248 h 5586"/>
                      <a:gd name="T10" fmla="*/ 28 w 3498"/>
                      <a:gd name="T11" fmla="*/ 341 h 5586"/>
                      <a:gd name="T12" fmla="*/ 47 w 3498"/>
                      <a:gd name="T13" fmla="*/ 399 h 5586"/>
                      <a:gd name="T14" fmla="*/ 64 w 3498"/>
                      <a:gd name="T15" fmla="*/ 430 h 5586"/>
                      <a:gd name="T16" fmla="*/ 91 w 3498"/>
                      <a:gd name="T17" fmla="*/ 390 h 5586"/>
                      <a:gd name="T18" fmla="*/ 92 w 3498"/>
                      <a:gd name="T19" fmla="*/ 425 h 5586"/>
                      <a:gd name="T20" fmla="*/ 72 w 3498"/>
                      <a:gd name="T21" fmla="*/ 452 h 5586"/>
                      <a:gd name="T22" fmla="*/ 61 w 3498"/>
                      <a:gd name="T23" fmla="*/ 486 h 5586"/>
                      <a:gd name="T24" fmla="*/ 111 w 3498"/>
                      <a:gd name="T25" fmla="*/ 538 h 5586"/>
                      <a:gd name="T26" fmla="*/ 90 w 3498"/>
                      <a:gd name="T27" fmla="*/ 569 h 5586"/>
                      <a:gd name="T28" fmla="*/ 124 w 3498"/>
                      <a:gd name="T29" fmla="*/ 637 h 5586"/>
                      <a:gd name="T30" fmla="*/ 152 w 3498"/>
                      <a:gd name="T31" fmla="*/ 708 h 5586"/>
                      <a:gd name="T32" fmla="*/ 156 w 3498"/>
                      <a:gd name="T33" fmla="*/ 783 h 5586"/>
                      <a:gd name="T34" fmla="*/ 235 w 3498"/>
                      <a:gd name="T35" fmla="*/ 820 h 5586"/>
                      <a:gd name="T36" fmla="*/ 288 w 3498"/>
                      <a:gd name="T37" fmla="*/ 862 h 5586"/>
                      <a:gd name="T38" fmla="*/ 322 w 3498"/>
                      <a:gd name="T39" fmla="*/ 879 h 5586"/>
                      <a:gd name="T40" fmla="*/ 351 w 3498"/>
                      <a:gd name="T41" fmla="*/ 918 h 5586"/>
                      <a:gd name="T42" fmla="*/ 385 w 3498"/>
                      <a:gd name="T43" fmla="*/ 959 h 5586"/>
                      <a:gd name="T44" fmla="*/ 395 w 3498"/>
                      <a:gd name="T45" fmla="*/ 1023 h 5586"/>
                      <a:gd name="T46" fmla="*/ 441 w 3498"/>
                      <a:gd name="T47" fmla="*/ 1040 h 5586"/>
                      <a:gd name="T48" fmla="*/ 503 w 3498"/>
                      <a:gd name="T49" fmla="*/ 1049 h 5586"/>
                      <a:gd name="T50" fmla="*/ 594 w 3498"/>
                      <a:gd name="T51" fmla="*/ 1059 h 5586"/>
                      <a:gd name="T52" fmla="*/ 612 w 3498"/>
                      <a:gd name="T53" fmla="*/ 1027 h 5586"/>
                      <a:gd name="T54" fmla="*/ 612 w 3498"/>
                      <a:gd name="T55" fmla="*/ 983 h 5586"/>
                      <a:gd name="T56" fmla="*/ 623 w 3498"/>
                      <a:gd name="T57" fmla="*/ 953 h 5586"/>
                      <a:gd name="T58" fmla="*/ 646 w 3498"/>
                      <a:gd name="T59" fmla="*/ 919 h 5586"/>
                      <a:gd name="T60" fmla="*/ 657 w 3498"/>
                      <a:gd name="T61" fmla="*/ 919 h 5586"/>
                      <a:gd name="T62" fmla="*/ 640 w 3498"/>
                      <a:gd name="T63" fmla="*/ 867 h 5586"/>
                      <a:gd name="T64" fmla="*/ 561 w 3498"/>
                      <a:gd name="T65" fmla="*/ 737 h 5586"/>
                      <a:gd name="T66" fmla="*/ 402 w 3498"/>
                      <a:gd name="T67" fmla="*/ 513 h 5586"/>
                      <a:gd name="T68" fmla="*/ 295 w 3498"/>
                      <a:gd name="T69" fmla="*/ 367 h 5586"/>
                      <a:gd name="T70" fmla="*/ 84 w 3498"/>
                      <a:gd name="T71" fmla="*/ 9 h 558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3498" h="5586">
                        <a:moveTo>
                          <a:pt x="284" y="0"/>
                        </a:moveTo>
                        <a:lnTo>
                          <a:pt x="222" y="126"/>
                        </a:lnTo>
                        <a:lnTo>
                          <a:pt x="292" y="225"/>
                        </a:lnTo>
                        <a:lnTo>
                          <a:pt x="202" y="375"/>
                        </a:lnTo>
                        <a:lnTo>
                          <a:pt x="202" y="555"/>
                        </a:lnTo>
                        <a:lnTo>
                          <a:pt x="0" y="726"/>
                        </a:lnTo>
                        <a:lnTo>
                          <a:pt x="36" y="906"/>
                        </a:lnTo>
                        <a:lnTo>
                          <a:pt x="120" y="1020"/>
                        </a:lnTo>
                        <a:lnTo>
                          <a:pt x="142" y="1125"/>
                        </a:lnTo>
                        <a:lnTo>
                          <a:pt x="132" y="1308"/>
                        </a:lnTo>
                        <a:lnTo>
                          <a:pt x="72" y="1560"/>
                        </a:lnTo>
                        <a:lnTo>
                          <a:pt x="150" y="1800"/>
                        </a:lnTo>
                        <a:lnTo>
                          <a:pt x="262" y="1965"/>
                        </a:lnTo>
                        <a:lnTo>
                          <a:pt x="246" y="2106"/>
                        </a:lnTo>
                        <a:lnTo>
                          <a:pt x="262" y="2265"/>
                        </a:lnTo>
                        <a:lnTo>
                          <a:pt x="336" y="2268"/>
                        </a:lnTo>
                        <a:lnTo>
                          <a:pt x="408" y="2166"/>
                        </a:lnTo>
                        <a:lnTo>
                          <a:pt x="480" y="2058"/>
                        </a:lnTo>
                        <a:lnTo>
                          <a:pt x="516" y="2118"/>
                        </a:lnTo>
                        <a:lnTo>
                          <a:pt x="486" y="2244"/>
                        </a:lnTo>
                        <a:lnTo>
                          <a:pt x="442" y="2385"/>
                        </a:lnTo>
                        <a:lnTo>
                          <a:pt x="382" y="2385"/>
                        </a:lnTo>
                        <a:lnTo>
                          <a:pt x="366" y="2466"/>
                        </a:lnTo>
                        <a:lnTo>
                          <a:pt x="322" y="2565"/>
                        </a:lnTo>
                        <a:lnTo>
                          <a:pt x="492" y="2742"/>
                        </a:lnTo>
                        <a:lnTo>
                          <a:pt x="588" y="2838"/>
                        </a:lnTo>
                        <a:lnTo>
                          <a:pt x="592" y="2926"/>
                        </a:lnTo>
                        <a:lnTo>
                          <a:pt x="474" y="3000"/>
                        </a:lnTo>
                        <a:lnTo>
                          <a:pt x="606" y="3180"/>
                        </a:lnTo>
                        <a:lnTo>
                          <a:pt x="654" y="3360"/>
                        </a:lnTo>
                        <a:lnTo>
                          <a:pt x="768" y="3564"/>
                        </a:lnTo>
                        <a:lnTo>
                          <a:pt x="802" y="3736"/>
                        </a:lnTo>
                        <a:lnTo>
                          <a:pt x="892" y="3856"/>
                        </a:lnTo>
                        <a:lnTo>
                          <a:pt x="822" y="4128"/>
                        </a:lnTo>
                        <a:lnTo>
                          <a:pt x="1042" y="4246"/>
                        </a:lnTo>
                        <a:lnTo>
                          <a:pt x="1242" y="4326"/>
                        </a:lnTo>
                        <a:lnTo>
                          <a:pt x="1372" y="4456"/>
                        </a:lnTo>
                        <a:lnTo>
                          <a:pt x="1522" y="4546"/>
                        </a:lnTo>
                        <a:lnTo>
                          <a:pt x="1612" y="4546"/>
                        </a:lnTo>
                        <a:lnTo>
                          <a:pt x="1702" y="4636"/>
                        </a:lnTo>
                        <a:lnTo>
                          <a:pt x="1702" y="4756"/>
                        </a:lnTo>
                        <a:lnTo>
                          <a:pt x="1854" y="4842"/>
                        </a:lnTo>
                        <a:lnTo>
                          <a:pt x="1962" y="4944"/>
                        </a:lnTo>
                        <a:lnTo>
                          <a:pt x="2033" y="5056"/>
                        </a:lnTo>
                        <a:lnTo>
                          <a:pt x="2063" y="5236"/>
                        </a:lnTo>
                        <a:lnTo>
                          <a:pt x="2088" y="5394"/>
                        </a:lnTo>
                        <a:lnTo>
                          <a:pt x="2123" y="5506"/>
                        </a:lnTo>
                        <a:lnTo>
                          <a:pt x="2328" y="5484"/>
                        </a:lnTo>
                        <a:lnTo>
                          <a:pt x="2466" y="5532"/>
                        </a:lnTo>
                        <a:lnTo>
                          <a:pt x="2658" y="5532"/>
                        </a:lnTo>
                        <a:lnTo>
                          <a:pt x="2856" y="5544"/>
                        </a:lnTo>
                        <a:lnTo>
                          <a:pt x="3138" y="5586"/>
                        </a:lnTo>
                        <a:lnTo>
                          <a:pt x="3233" y="5536"/>
                        </a:lnTo>
                        <a:lnTo>
                          <a:pt x="3233" y="5416"/>
                        </a:lnTo>
                        <a:lnTo>
                          <a:pt x="3192" y="5292"/>
                        </a:lnTo>
                        <a:lnTo>
                          <a:pt x="3234" y="5184"/>
                        </a:lnTo>
                        <a:lnTo>
                          <a:pt x="3323" y="5116"/>
                        </a:lnTo>
                        <a:lnTo>
                          <a:pt x="3293" y="5026"/>
                        </a:lnTo>
                        <a:lnTo>
                          <a:pt x="3348" y="4950"/>
                        </a:lnTo>
                        <a:lnTo>
                          <a:pt x="3413" y="4846"/>
                        </a:lnTo>
                        <a:lnTo>
                          <a:pt x="3473" y="4846"/>
                        </a:lnTo>
                        <a:lnTo>
                          <a:pt x="3498" y="4770"/>
                        </a:lnTo>
                        <a:lnTo>
                          <a:pt x="3384" y="4572"/>
                        </a:lnTo>
                        <a:lnTo>
                          <a:pt x="3353" y="4396"/>
                        </a:lnTo>
                        <a:lnTo>
                          <a:pt x="2963" y="3886"/>
                        </a:lnTo>
                        <a:lnTo>
                          <a:pt x="2453" y="3226"/>
                        </a:lnTo>
                        <a:lnTo>
                          <a:pt x="2124" y="2706"/>
                        </a:lnTo>
                        <a:lnTo>
                          <a:pt x="1702" y="2175"/>
                        </a:lnTo>
                        <a:lnTo>
                          <a:pt x="1560" y="1938"/>
                        </a:lnTo>
                        <a:lnTo>
                          <a:pt x="1822" y="474"/>
                        </a:lnTo>
                        <a:lnTo>
                          <a:pt x="444" y="45"/>
                        </a:lnTo>
                        <a:lnTo>
                          <a:pt x="284" y="0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1" name="Freeform 50">
                    <a:extLst>
                      <a:ext uri="{FF2B5EF4-FFF2-40B4-BE49-F238E27FC236}">
                        <a16:creationId xmlns:a16="http://schemas.microsoft.com/office/drawing/2014/main" id="{0B951066-7E81-F60E-0719-63115C0EF27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996505" y="3909520"/>
                    <a:ext cx="438971" cy="662109"/>
                  </a:xfrm>
                  <a:custGeom>
                    <a:avLst/>
                    <a:gdLst>
                      <a:gd name="T0" fmla="*/ 49 w 2565"/>
                      <a:gd name="T1" fmla="*/ 0 h 3871"/>
                      <a:gd name="T2" fmla="*/ 272 w 2565"/>
                      <a:gd name="T3" fmla="*/ 46 h 3871"/>
                      <a:gd name="T4" fmla="*/ 486 w 2565"/>
                      <a:gd name="T5" fmla="*/ 88 h 3871"/>
                      <a:gd name="T6" fmla="*/ 480 w 2565"/>
                      <a:gd name="T7" fmla="*/ 110 h 3871"/>
                      <a:gd name="T8" fmla="*/ 465 w 2565"/>
                      <a:gd name="T9" fmla="*/ 183 h 3871"/>
                      <a:gd name="T10" fmla="*/ 458 w 2565"/>
                      <a:gd name="T11" fmla="*/ 251 h 3871"/>
                      <a:gd name="T12" fmla="*/ 450 w 2565"/>
                      <a:gd name="T13" fmla="*/ 318 h 3871"/>
                      <a:gd name="T14" fmla="*/ 425 w 2565"/>
                      <a:gd name="T15" fmla="*/ 472 h 3871"/>
                      <a:gd name="T16" fmla="*/ 414 w 2565"/>
                      <a:gd name="T17" fmla="*/ 569 h 3871"/>
                      <a:gd name="T18" fmla="*/ 409 w 2565"/>
                      <a:gd name="T19" fmla="*/ 587 h 3871"/>
                      <a:gd name="T20" fmla="*/ 409 w 2565"/>
                      <a:gd name="T21" fmla="*/ 612 h 3871"/>
                      <a:gd name="T22" fmla="*/ 399 w 2565"/>
                      <a:gd name="T23" fmla="*/ 624 h 3871"/>
                      <a:gd name="T24" fmla="*/ 404 w 2565"/>
                      <a:gd name="T25" fmla="*/ 652 h 3871"/>
                      <a:gd name="T26" fmla="*/ 376 w 2565"/>
                      <a:gd name="T27" fmla="*/ 642 h 3871"/>
                      <a:gd name="T28" fmla="*/ 357 w 2565"/>
                      <a:gd name="T29" fmla="*/ 637 h 3871"/>
                      <a:gd name="T30" fmla="*/ 342 w 2565"/>
                      <a:gd name="T31" fmla="*/ 646 h 3871"/>
                      <a:gd name="T32" fmla="*/ 341 w 2565"/>
                      <a:gd name="T33" fmla="*/ 662 h 3871"/>
                      <a:gd name="T34" fmla="*/ 348 w 2565"/>
                      <a:gd name="T35" fmla="*/ 695 h 3871"/>
                      <a:gd name="T36" fmla="*/ 346 w 2565"/>
                      <a:gd name="T37" fmla="*/ 718 h 3871"/>
                      <a:gd name="T38" fmla="*/ 333 w 2565"/>
                      <a:gd name="T39" fmla="*/ 734 h 3871"/>
                      <a:gd name="T40" fmla="*/ 214 w 2565"/>
                      <a:gd name="T41" fmla="*/ 579 h 3871"/>
                      <a:gd name="T42" fmla="*/ 170 w 2565"/>
                      <a:gd name="T43" fmla="*/ 523 h 3871"/>
                      <a:gd name="T44" fmla="*/ 108 w 2565"/>
                      <a:gd name="T45" fmla="*/ 424 h 3871"/>
                      <a:gd name="T46" fmla="*/ 27 w 2565"/>
                      <a:gd name="T47" fmla="*/ 323 h 3871"/>
                      <a:gd name="T48" fmla="*/ 0 w 2565"/>
                      <a:gd name="T49" fmla="*/ 277 h 3871"/>
                      <a:gd name="T50" fmla="*/ 49 w 2565"/>
                      <a:gd name="T51" fmla="*/ 0 h 3871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2565" h="3871">
                        <a:moveTo>
                          <a:pt x="261" y="0"/>
                        </a:moveTo>
                        <a:lnTo>
                          <a:pt x="1437" y="241"/>
                        </a:lnTo>
                        <a:lnTo>
                          <a:pt x="2565" y="465"/>
                        </a:lnTo>
                        <a:lnTo>
                          <a:pt x="2532" y="580"/>
                        </a:lnTo>
                        <a:lnTo>
                          <a:pt x="2454" y="964"/>
                        </a:lnTo>
                        <a:lnTo>
                          <a:pt x="2418" y="1324"/>
                        </a:lnTo>
                        <a:lnTo>
                          <a:pt x="2376" y="1678"/>
                        </a:lnTo>
                        <a:lnTo>
                          <a:pt x="2243" y="2489"/>
                        </a:lnTo>
                        <a:lnTo>
                          <a:pt x="2183" y="2999"/>
                        </a:lnTo>
                        <a:lnTo>
                          <a:pt x="2160" y="3094"/>
                        </a:lnTo>
                        <a:lnTo>
                          <a:pt x="2160" y="3226"/>
                        </a:lnTo>
                        <a:lnTo>
                          <a:pt x="2106" y="3292"/>
                        </a:lnTo>
                        <a:lnTo>
                          <a:pt x="2130" y="3436"/>
                        </a:lnTo>
                        <a:lnTo>
                          <a:pt x="1986" y="3388"/>
                        </a:lnTo>
                        <a:lnTo>
                          <a:pt x="1883" y="3359"/>
                        </a:lnTo>
                        <a:lnTo>
                          <a:pt x="1806" y="3406"/>
                        </a:lnTo>
                        <a:lnTo>
                          <a:pt x="1800" y="3490"/>
                        </a:lnTo>
                        <a:lnTo>
                          <a:pt x="1836" y="3664"/>
                        </a:lnTo>
                        <a:lnTo>
                          <a:pt x="1824" y="3784"/>
                        </a:lnTo>
                        <a:lnTo>
                          <a:pt x="1757" y="3871"/>
                        </a:lnTo>
                        <a:lnTo>
                          <a:pt x="1130" y="3054"/>
                        </a:lnTo>
                        <a:lnTo>
                          <a:pt x="899" y="2758"/>
                        </a:lnTo>
                        <a:lnTo>
                          <a:pt x="569" y="2236"/>
                        </a:lnTo>
                        <a:lnTo>
                          <a:pt x="144" y="1702"/>
                        </a:lnTo>
                        <a:lnTo>
                          <a:pt x="0" y="1459"/>
                        </a:lnTo>
                        <a:lnTo>
                          <a:pt x="261" y="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914378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2" name="Freeform 51">
                    <a:extLst>
                      <a:ext uri="{FF2B5EF4-FFF2-40B4-BE49-F238E27FC236}">
                        <a16:creationId xmlns:a16="http://schemas.microsoft.com/office/drawing/2014/main" id="{E2F1FBB1-FE59-44CD-561B-3F1848A4BA2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1242185" y="3377308"/>
                    <a:ext cx="404648" cy="649480"/>
                  </a:xfrm>
                  <a:custGeom>
                    <a:avLst/>
                    <a:gdLst>
                      <a:gd name="T0" fmla="*/ 129 w 2360"/>
                      <a:gd name="T1" fmla="*/ 2 h 3800"/>
                      <a:gd name="T2" fmla="*/ 152 w 2360"/>
                      <a:gd name="T3" fmla="*/ 0 h 3800"/>
                      <a:gd name="T4" fmla="*/ 186 w 2360"/>
                      <a:gd name="T5" fmla="*/ 12 h 3800"/>
                      <a:gd name="T6" fmla="*/ 181 w 2360"/>
                      <a:gd name="T7" fmla="*/ 59 h 3800"/>
                      <a:gd name="T8" fmla="*/ 180 w 2360"/>
                      <a:gd name="T9" fmla="*/ 100 h 3800"/>
                      <a:gd name="T10" fmla="*/ 180 w 2360"/>
                      <a:gd name="T11" fmla="*/ 152 h 3800"/>
                      <a:gd name="T12" fmla="*/ 198 w 2360"/>
                      <a:gd name="T13" fmla="*/ 179 h 3800"/>
                      <a:gd name="T14" fmla="*/ 226 w 2360"/>
                      <a:gd name="T15" fmla="*/ 209 h 3800"/>
                      <a:gd name="T16" fmla="*/ 237 w 2360"/>
                      <a:gd name="T17" fmla="*/ 230 h 3800"/>
                      <a:gd name="T18" fmla="*/ 260 w 2360"/>
                      <a:gd name="T19" fmla="*/ 243 h 3800"/>
                      <a:gd name="T20" fmla="*/ 241 w 2360"/>
                      <a:gd name="T21" fmla="*/ 299 h 3800"/>
                      <a:gd name="T22" fmla="*/ 241 w 2360"/>
                      <a:gd name="T23" fmla="*/ 320 h 3800"/>
                      <a:gd name="T24" fmla="*/ 241 w 2360"/>
                      <a:gd name="T25" fmla="*/ 341 h 3800"/>
                      <a:gd name="T26" fmla="*/ 271 w 2360"/>
                      <a:gd name="T27" fmla="*/ 340 h 3800"/>
                      <a:gd name="T28" fmla="*/ 288 w 2360"/>
                      <a:gd name="T29" fmla="*/ 391 h 3800"/>
                      <a:gd name="T30" fmla="*/ 291 w 2360"/>
                      <a:gd name="T31" fmla="*/ 421 h 3800"/>
                      <a:gd name="T32" fmla="*/ 300 w 2360"/>
                      <a:gd name="T33" fmla="*/ 440 h 3800"/>
                      <a:gd name="T34" fmla="*/ 316 w 2360"/>
                      <a:gd name="T35" fmla="*/ 456 h 3800"/>
                      <a:gd name="T36" fmla="*/ 334 w 2360"/>
                      <a:gd name="T37" fmla="*/ 465 h 3800"/>
                      <a:gd name="T38" fmla="*/ 380 w 2360"/>
                      <a:gd name="T39" fmla="*/ 465 h 3800"/>
                      <a:gd name="T40" fmla="*/ 397 w 2360"/>
                      <a:gd name="T41" fmla="*/ 476 h 3800"/>
                      <a:gd name="T42" fmla="*/ 420 w 2360"/>
                      <a:gd name="T43" fmla="*/ 471 h 3800"/>
                      <a:gd name="T44" fmla="*/ 420 w 2360"/>
                      <a:gd name="T45" fmla="*/ 454 h 3800"/>
                      <a:gd name="T46" fmla="*/ 448 w 2360"/>
                      <a:gd name="T47" fmla="*/ 465 h 3800"/>
                      <a:gd name="T48" fmla="*/ 435 w 2360"/>
                      <a:gd name="T49" fmla="*/ 590 h 3800"/>
                      <a:gd name="T50" fmla="*/ 427 w 2360"/>
                      <a:gd name="T51" fmla="*/ 662 h 3800"/>
                      <a:gd name="T52" fmla="*/ 421 w 2360"/>
                      <a:gd name="T53" fmla="*/ 720 h 3800"/>
                      <a:gd name="T54" fmla="*/ 324 w 2360"/>
                      <a:gd name="T55" fmla="*/ 694 h 3800"/>
                      <a:gd name="T56" fmla="*/ 212 w 2360"/>
                      <a:gd name="T57" fmla="*/ 678 h 3800"/>
                      <a:gd name="T58" fmla="*/ 0 w 2360"/>
                      <a:gd name="T59" fmla="*/ 636 h 3800"/>
                      <a:gd name="T60" fmla="*/ 23 w 2360"/>
                      <a:gd name="T61" fmla="*/ 482 h 3800"/>
                      <a:gd name="T62" fmla="*/ 46 w 2360"/>
                      <a:gd name="T63" fmla="*/ 448 h 3800"/>
                      <a:gd name="T64" fmla="*/ 28 w 2360"/>
                      <a:gd name="T65" fmla="*/ 425 h 3800"/>
                      <a:gd name="T66" fmla="*/ 28 w 2360"/>
                      <a:gd name="T67" fmla="*/ 403 h 3800"/>
                      <a:gd name="T68" fmla="*/ 57 w 2360"/>
                      <a:gd name="T69" fmla="*/ 385 h 3800"/>
                      <a:gd name="T70" fmla="*/ 63 w 2360"/>
                      <a:gd name="T71" fmla="*/ 358 h 3800"/>
                      <a:gd name="T72" fmla="*/ 63 w 2360"/>
                      <a:gd name="T73" fmla="*/ 351 h 3800"/>
                      <a:gd name="T74" fmla="*/ 69 w 2360"/>
                      <a:gd name="T75" fmla="*/ 340 h 3800"/>
                      <a:gd name="T76" fmla="*/ 91 w 2360"/>
                      <a:gd name="T77" fmla="*/ 334 h 3800"/>
                      <a:gd name="T78" fmla="*/ 93 w 2360"/>
                      <a:gd name="T79" fmla="*/ 317 h 3800"/>
                      <a:gd name="T80" fmla="*/ 91 w 2360"/>
                      <a:gd name="T81" fmla="*/ 294 h 3800"/>
                      <a:gd name="T82" fmla="*/ 75 w 2360"/>
                      <a:gd name="T83" fmla="*/ 271 h 3800"/>
                      <a:gd name="T84" fmla="*/ 75 w 2360"/>
                      <a:gd name="T85" fmla="*/ 237 h 3800"/>
                      <a:gd name="T86" fmla="*/ 99 w 2360"/>
                      <a:gd name="T87" fmla="*/ 156 h 3800"/>
                      <a:gd name="T88" fmla="*/ 103 w 2360"/>
                      <a:gd name="T89" fmla="*/ 131 h 3800"/>
                      <a:gd name="T90" fmla="*/ 102 w 2360"/>
                      <a:gd name="T91" fmla="*/ 96 h 3800"/>
                      <a:gd name="T92" fmla="*/ 114 w 2360"/>
                      <a:gd name="T93" fmla="*/ 59 h 3800"/>
                      <a:gd name="T94" fmla="*/ 120 w 2360"/>
                      <a:gd name="T95" fmla="*/ 20 h 3800"/>
                      <a:gd name="T96" fmla="*/ 129 w 2360"/>
                      <a:gd name="T97" fmla="*/ 2 h 380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0" t="0" r="r" b="b"/>
                    <a:pathLst>
                      <a:path w="2360" h="3800">
                        <a:moveTo>
                          <a:pt x="681" y="12"/>
                        </a:moveTo>
                        <a:lnTo>
                          <a:pt x="803" y="0"/>
                        </a:lnTo>
                        <a:lnTo>
                          <a:pt x="979" y="64"/>
                        </a:lnTo>
                        <a:lnTo>
                          <a:pt x="955" y="312"/>
                        </a:lnTo>
                        <a:lnTo>
                          <a:pt x="947" y="528"/>
                        </a:lnTo>
                        <a:lnTo>
                          <a:pt x="950" y="804"/>
                        </a:lnTo>
                        <a:lnTo>
                          <a:pt x="1043" y="944"/>
                        </a:lnTo>
                        <a:lnTo>
                          <a:pt x="1190" y="1104"/>
                        </a:lnTo>
                        <a:lnTo>
                          <a:pt x="1251" y="1216"/>
                        </a:lnTo>
                        <a:lnTo>
                          <a:pt x="1370" y="1284"/>
                        </a:lnTo>
                        <a:lnTo>
                          <a:pt x="1267" y="1576"/>
                        </a:lnTo>
                        <a:lnTo>
                          <a:pt x="1267" y="1688"/>
                        </a:lnTo>
                        <a:lnTo>
                          <a:pt x="1267" y="1800"/>
                        </a:lnTo>
                        <a:lnTo>
                          <a:pt x="1430" y="1794"/>
                        </a:lnTo>
                        <a:lnTo>
                          <a:pt x="1515" y="2064"/>
                        </a:lnTo>
                        <a:lnTo>
                          <a:pt x="1531" y="2224"/>
                        </a:lnTo>
                        <a:lnTo>
                          <a:pt x="1579" y="2320"/>
                        </a:lnTo>
                        <a:lnTo>
                          <a:pt x="1667" y="2408"/>
                        </a:lnTo>
                        <a:lnTo>
                          <a:pt x="1760" y="2454"/>
                        </a:lnTo>
                        <a:lnTo>
                          <a:pt x="2000" y="2454"/>
                        </a:lnTo>
                        <a:lnTo>
                          <a:pt x="2090" y="2514"/>
                        </a:lnTo>
                        <a:lnTo>
                          <a:pt x="2210" y="2484"/>
                        </a:lnTo>
                        <a:lnTo>
                          <a:pt x="2210" y="2394"/>
                        </a:lnTo>
                        <a:lnTo>
                          <a:pt x="2360" y="2454"/>
                        </a:lnTo>
                        <a:lnTo>
                          <a:pt x="2291" y="3112"/>
                        </a:lnTo>
                        <a:lnTo>
                          <a:pt x="2251" y="3496"/>
                        </a:lnTo>
                        <a:lnTo>
                          <a:pt x="2219" y="3800"/>
                        </a:lnTo>
                        <a:lnTo>
                          <a:pt x="1707" y="3664"/>
                        </a:lnTo>
                        <a:lnTo>
                          <a:pt x="1115" y="3576"/>
                        </a:lnTo>
                        <a:lnTo>
                          <a:pt x="0" y="3355"/>
                        </a:lnTo>
                        <a:lnTo>
                          <a:pt x="121" y="2544"/>
                        </a:lnTo>
                        <a:lnTo>
                          <a:pt x="241" y="2365"/>
                        </a:lnTo>
                        <a:lnTo>
                          <a:pt x="150" y="2242"/>
                        </a:lnTo>
                        <a:lnTo>
                          <a:pt x="150" y="2125"/>
                        </a:lnTo>
                        <a:lnTo>
                          <a:pt x="300" y="2034"/>
                        </a:lnTo>
                        <a:lnTo>
                          <a:pt x="330" y="1887"/>
                        </a:lnTo>
                        <a:lnTo>
                          <a:pt x="330" y="1852"/>
                        </a:lnTo>
                        <a:lnTo>
                          <a:pt x="361" y="1794"/>
                        </a:lnTo>
                        <a:lnTo>
                          <a:pt x="478" y="1764"/>
                        </a:lnTo>
                        <a:lnTo>
                          <a:pt x="492" y="1671"/>
                        </a:lnTo>
                        <a:lnTo>
                          <a:pt x="480" y="1554"/>
                        </a:lnTo>
                        <a:lnTo>
                          <a:pt x="393" y="1432"/>
                        </a:lnTo>
                        <a:lnTo>
                          <a:pt x="396" y="1252"/>
                        </a:lnTo>
                        <a:lnTo>
                          <a:pt x="519" y="823"/>
                        </a:lnTo>
                        <a:lnTo>
                          <a:pt x="544" y="691"/>
                        </a:lnTo>
                        <a:lnTo>
                          <a:pt x="535" y="505"/>
                        </a:lnTo>
                        <a:lnTo>
                          <a:pt x="598" y="312"/>
                        </a:lnTo>
                        <a:lnTo>
                          <a:pt x="633" y="105"/>
                        </a:lnTo>
                        <a:lnTo>
                          <a:pt x="681" y="1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3" name="Freeform 52">
                    <a:extLst>
                      <a:ext uri="{FF2B5EF4-FFF2-40B4-BE49-F238E27FC236}">
                        <a16:creationId xmlns:a16="http://schemas.microsoft.com/office/drawing/2014/main" id="{FB454E76-E7FF-59AD-2F1B-2B567BAD9D9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541516" y="4032137"/>
                    <a:ext cx="450713" cy="331054"/>
                  </a:xfrm>
                  <a:custGeom>
                    <a:avLst/>
                    <a:gdLst>
                      <a:gd name="T0" fmla="*/ 10 w 2495"/>
                      <a:gd name="T1" fmla="*/ 256 h 1836"/>
                      <a:gd name="T2" fmla="*/ 35 w 2495"/>
                      <a:gd name="T3" fmla="*/ 274 h 1836"/>
                      <a:gd name="T4" fmla="*/ 55 w 2495"/>
                      <a:gd name="T5" fmla="*/ 272 h 1836"/>
                      <a:gd name="T6" fmla="*/ 68 w 2495"/>
                      <a:gd name="T7" fmla="*/ 288 h 1836"/>
                      <a:gd name="T8" fmla="*/ 82 w 2495"/>
                      <a:gd name="T9" fmla="*/ 292 h 1836"/>
                      <a:gd name="T10" fmla="*/ 97 w 2495"/>
                      <a:gd name="T11" fmla="*/ 277 h 1836"/>
                      <a:gd name="T12" fmla="*/ 127 w 2495"/>
                      <a:gd name="T13" fmla="*/ 262 h 1836"/>
                      <a:gd name="T14" fmla="*/ 161 w 2495"/>
                      <a:gd name="T15" fmla="*/ 247 h 1836"/>
                      <a:gd name="T16" fmla="*/ 167 w 2495"/>
                      <a:gd name="T17" fmla="*/ 228 h 1836"/>
                      <a:gd name="T18" fmla="*/ 162 w 2495"/>
                      <a:gd name="T19" fmla="*/ 205 h 1836"/>
                      <a:gd name="T20" fmla="*/ 179 w 2495"/>
                      <a:gd name="T21" fmla="*/ 166 h 1836"/>
                      <a:gd name="T22" fmla="*/ 202 w 2495"/>
                      <a:gd name="T23" fmla="*/ 148 h 1836"/>
                      <a:gd name="T24" fmla="*/ 229 w 2495"/>
                      <a:gd name="T25" fmla="*/ 102 h 1836"/>
                      <a:gd name="T26" fmla="*/ 255 w 2495"/>
                      <a:gd name="T27" fmla="*/ 60 h 1836"/>
                      <a:gd name="T28" fmla="*/ 262 w 2495"/>
                      <a:gd name="T29" fmla="*/ 34 h 1836"/>
                      <a:gd name="T30" fmla="*/ 272 w 2495"/>
                      <a:gd name="T31" fmla="*/ 22 h 1836"/>
                      <a:gd name="T32" fmla="*/ 297 w 2495"/>
                      <a:gd name="T33" fmla="*/ 20 h 1836"/>
                      <a:gd name="T34" fmla="*/ 315 w 2495"/>
                      <a:gd name="T35" fmla="*/ 0 h 1836"/>
                      <a:gd name="T36" fmla="*/ 339 w 2495"/>
                      <a:gd name="T37" fmla="*/ 11 h 1836"/>
                      <a:gd name="T38" fmla="*/ 340 w 2495"/>
                      <a:gd name="T39" fmla="*/ 16 h 1836"/>
                      <a:gd name="T40" fmla="*/ 340 w 2495"/>
                      <a:gd name="T41" fmla="*/ 21 h 1836"/>
                      <a:gd name="T42" fmla="*/ 338 w 2495"/>
                      <a:gd name="T43" fmla="*/ 37 h 1836"/>
                      <a:gd name="T44" fmla="*/ 350 w 2495"/>
                      <a:gd name="T45" fmla="*/ 57 h 1836"/>
                      <a:gd name="T46" fmla="*/ 407 w 2495"/>
                      <a:gd name="T47" fmla="*/ 91 h 1836"/>
                      <a:gd name="T48" fmla="*/ 431 w 2495"/>
                      <a:gd name="T49" fmla="*/ 87 h 1836"/>
                      <a:gd name="T50" fmla="*/ 452 w 2495"/>
                      <a:gd name="T51" fmla="*/ 108 h 1836"/>
                      <a:gd name="T52" fmla="*/ 447 w 2495"/>
                      <a:gd name="T53" fmla="*/ 119 h 1836"/>
                      <a:gd name="T54" fmla="*/ 424 w 2495"/>
                      <a:gd name="T55" fmla="*/ 108 h 1836"/>
                      <a:gd name="T56" fmla="*/ 418 w 2495"/>
                      <a:gd name="T57" fmla="*/ 131 h 1836"/>
                      <a:gd name="T58" fmla="*/ 458 w 2495"/>
                      <a:gd name="T59" fmla="*/ 142 h 1836"/>
                      <a:gd name="T60" fmla="*/ 464 w 2495"/>
                      <a:gd name="T61" fmla="*/ 171 h 1836"/>
                      <a:gd name="T62" fmla="*/ 447 w 2495"/>
                      <a:gd name="T63" fmla="*/ 188 h 1836"/>
                      <a:gd name="T64" fmla="*/ 482 w 2495"/>
                      <a:gd name="T65" fmla="*/ 193 h 1836"/>
                      <a:gd name="T66" fmla="*/ 499 w 2495"/>
                      <a:gd name="T67" fmla="*/ 193 h 1836"/>
                      <a:gd name="T68" fmla="*/ 493 w 2495"/>
                      <a:gd name="T69" fmla="*/ 217 h 1836"/>
                      <a:gd name="T70" fmla="*/ 457 w 2495"/>
                      <a:gd name="T71" fmla="*/ 234 h 1836"/>
                      <a:gd name="T72" fmla="*/ 414 w 2495"/>
                      <a:gd name="T73" fmla="*/ 240 h 1836"/>
                      <a:gd name="T74" fmla="*/ 255 w 2495"/>
                      <a:gd name="T75" fmla="*/ 287 h 1836"/>
                      <a:gd name="T76" fmla="*/ 181 w 2495"/>
                      <a:gd name="T77" fmla="*/ 318 h 1836"/>
                      <a:gd name="T78" fmla="*/ 80 w 2495"/>
                      <a:gd name="T79" fmla="*/ 346 h 1836"/>
                      <a:gd name="T80" fmla="*/ 54 w 2495"/>
                      <a:gd name="T81" fmla="*/ 359 h 1836"/>
                      <a:gd name="T82" fmla="*/ 7 w 2495"/>
                      <a:gd name="T83" fmla="*/ 367 h 1836"/>
                      <a:gd name="T84" fmla="*/ 11 w 2495"/>
                      <a:gd name="T85" fmla="*/ 350 h 1836"/>
                      <a:gd name="T86" fmla="*/ 0 w 2495"/>
                      <a:gd name="T87" fmla="*/ 324 h 1836"/>
                      <a:gd name="T88" fmla="*/ 12 w 2495"/>
                      <a:gd name="T89" fmla="*/ 303 h 1836"/>
                      <a:gd name="T90" fmla="*/ 13 w 2495"/>
                      <a:gd name="T91" fmla="*/ 280 h 1836"/>
                      <a:gd name="T92" fmla="*/ 10 w 2495"/>
                      <a:gd name="T93" fmla="*/ 256 h 18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2495" h="1836">
                        <a:moveTo>
                          <a:pt x="51" y="1279"/>
                        </a:moveTo>
                        <a:lnTo>
                          <a:pt x="175" y="1371"/>
                        </a:lnTo>
                        <a:lnTo>
                          <a:pt x="277" y="1363"/>
                        </a:lnTo>
                        <a:lnTo>
                          <a:pt x="339" y="1440"/>
                        </a:lnTo>
                        <a:lnTo>
                          <a:pt x="411" y="1462"/>
                        </a:lnTo>
                        <a:lnTo>
                          <a:pt x="486" y="1386"/>
                        </a:lnTo>
                        <a:lnTo>
                          <a:pt x="637" y="1310"/>
                        </a:lnTo>
                        <a:lnTo>
                          <a:pt x="804" y="1234"/>
                        </a:lnTo>
                        <a:lnTo>
                          <a:pt x="835" y="1143"/>
                        </a:lnTo>
                        <a:lnTo>
                          <a:pt x="811" y="1026"/>
                        </a:lnTo>
                        <a:lnTo>
                          <a:pt x="895" y="831"/>
                        </a:lnTo>
                        <a:lnTo>
                          <a:pt x="1010" y="740"/>
                        </a:lnTo>
                        <a:lnTo>
                          <a:pt x="1146" y="512"/>
                        </a:lnTo>
                        <a:lnTo>
                          <a:pt x="1275" y="299"/>
                        </a:lnTo>
                        <a:lnTo>
                          <a:pt x="1312" y="170"/>
                        </a:lnTo>
                        <a:lnTo>
                          <a:pt x="1358" y="109"/>
                        </a:lnTo>
                        <a:lnTo>
                          <a:pt x="1487" y="102"/>
                        </a:lnTo>
                        <a:lnTo>
                          <a:pt x="1574" y="0"/>
                        </a:lnTo>
                        <a:lnTo>
                          <a:pt x="1694" y="56"/>
                        </a:lnTo>
                        <a:lnTo>
                          <a:pt x="1698" y="78"/>
                        </a:lnTo>
                        <a:lnTo>
                          <a:pt x="1698" y="106"/>
                        </a:lnTo>
                        <a:lnTo>
                          <a:pt x="1692" y="185"/>
                        </a:lnTo>
                        <a:lnTo>
                          <a:pt x="1751" y="284"/>
                        </a:lnTo>
                        <a:lnTo>
                          <a:pt x="2034" y="455"/>
                        </a:lnTo>
                        <a:lnTo>
                          <a:pt x="2154" y="436"/>
                        </a:lnTo>
                        <a:lnTo>
                          <a:pt x="2262" y="540"/>
                        </a:lnTo>
                        <a:lnTo>
                          <a:pt x="2233" y="597"/>
                        </a:lnTo>
                        <a:lnTo>
                          <a:pt x="2119" y="540"/>
                        </a:lnTo>
                        <a:lnTo>
                          <a:pt x="2091" y="654"/>
                        </a:lnTo>
                        <a:lnTo>
                          <a:pt x="2290" y="711"/>
                        </a:lnTo>
                        <a:lnTo>
                          <a:pt x="2319" y="853"/>
                        </a:lnTo>
                        <a:lnTo>
                          <a:pt x="2233" y="940"/>
                        </a:lnTo>
                        <a:lnTo>
                          <a:pt x="2412" y="968"/>
                        </a:lnTo>
                        <a:lnTo>
                          <a:pt x="2495" y="968"/>
                        </a:lnTo>
                        <a:lnTo>
                          <a:pt x="2467" y="1088"/>
                        </a:lnTo>
                        <a:lnTo>
                          <a:pt x="2285" y="1173"/>
                        </a:lnTo>
                        <a:lnTo>
                          <a:pt x="2072" y="1199"/>
                        </a:lnTo>
                        <a:lnTo>
                          <a:pt x="1273" y="1436"/>
                        </a:lnTo>
                        <a:lnTo>
                          <a:pt x="904" y="1593"/>
                        </a:lnTo>
                        <a:lnTo>
                          <a:pt x="402" y="1733"/>
                        </a:lnTo>
                        <a:lnTo>
                          <a:pt x="268" y="1794"/>
                        </a:lnTo>
                        <a:lnTo>
                          <a:pt x="34" y="1836"/>
                        </a:lnTo>
                        <a:lnTo>
                          <a:pt x="54" y="1753"/>
                        </a:lnTo>
                        <a:lnTo>
                          <a:pt x="0" y="1620"/>
                        </a:lnTo>
                        <a:lnTo>
                          <a:pt x="58" y="1517"/>
                        </a:lnTo>
                        <a:lnTo>
                          <a:pt x="66" y="1400"/>
                        </a:lnTo>
                        <a:lnTo>
                          <a:pt x="51" y="1279"/>
                        </a:lnTo>
                        <a:close/>
                      </a:path>
                    </a:pathLst>
                  </a:custGeom>
                  <a:solidFill>
                    <a:srgbClr val="1D384C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4" name="Freeform 53">
                    <a:extLst>
                      <a:ext uri="{FF2B5EF4-FFF2-40B4-BE49-F238E27FC236}">
                        <a16:creationId xmlns:a16="http://schemas.microsoft.com/office/drawing/2014/main" id="{4BBC2929-7215-3FA4-F9A1-A76B134625C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519233" y="3996117"/>
                    <a:ext cx="306195" cy="299483"/>
                  </a:xfrm>
                  <a:custGeom>
                    <a:avLst/>
                    <a:gdLst>
                      <a:gd name="T0" fmla="*/ 100 w 1790"/>
                      <a:gd name="T1" fmla="*/ 5 h 1751"/>
                      <a:gd name="T2" fmla="*/ 113 w 1790"/>
                      <a:gd name="T3" fmla="*/ 0 h 1751"/>
                      <a:gd name="T4" fmla="*/ 118 w 1790"/>
                      <a:gd name="T5" fmla="*/ 52 h 1751"/>
                      <a:gd name="T6" fmla="*/ 130 w 1790"/>
                      <a:gd name="T7" fmla="*/ 72 h 1751"/>
                      <a:gd name="T8" fmla="*/ 166 w 1790"/>
                      <a:gd name="T9" fmla="*/ 65 h 1751"/>
                      <a:gd name="T10" fmla="*/ 187 w 1790"/>
                      <a:gd name="T11" fmla="*/ 49 h 1751"/>
                      <a:gd name="T12" fmla="*/ 204 w 1790"/>
                      <a:gd name="T13" fmla="*/ 49 h 1751"/>
                      <a:gd name="T14" fmla="*/ 209 w 1790"/>
                      <a:gd name="T15" fmla="*/ 78 h 1751"/>
                      <a:gd name="T16" fmla="*/ 221 w 1790"/>
                      <a:gd name="T17" fmla="*/ 78 h 1751"/>
                      <a:gd name="T18" fmla="*/ 239 w 1790"/>
                      <a:gd name="T19" fmla="*/ 58 h 1751"/>
                      <a:gd name="T20" fmla="*/ 259 w 1790"/>
                      <a:gd name="T21" fmla="*/ 46 h 1751"/>
                      <a:gd name="T22" fmla="*/ 280 w 1790"/>
                      <a:gd name="T23" fmla="*/ 42 h 1751"/>
                      <a:gd name="T24" fmla="*/ 289 w 1790"/>
                      <a:gd name="T25" fmla="*/ 27 h 1751"/>
                      <a:gd name="T26" fmla="*/ 302 w 1790"/>
                      <a:gd name="T27" fmla="*/ 21 h 1751"/>
                      <a:gd name="T28" fmla="*/ 318 w 1790"/>
                      <a:gd name="T29" fmla="*/ 32 h 1751"/>
                      <a:gd name="T30" fmla="*/ 339 w 1790"/>
                      <a:gd name="T31" fmla="*/ 40 h 1751"/>
                      <a:gd name="T32" fmla="*/ 321 w 1790"/>
                      <a:gd name="T33" fmla="*/ 61 h 1751"/>
                      <a:gd name="T34" fmla="*/ 295 w 1790"/>
                      <a:gd name="T35" fmla="*/ 62 h 1751"/>
                      <a:gd name="T36" fmla="*/ 287 w 1790"/>
                      <a:gd name="T37" fmla="*/ 74 h 1751"/>
                      <a:gd name="T38" fmla="*/ 279 w 1790"/>
                      <a:gd name="T39" fmla="*/ 100 h 1751"/>
                      <a:gd name="T40" fmla="*/ 225 w 1790"/>
                      <a:gd name="T41" fmla="*/ 188 h 1751"/>
                      <a:gd name="T42" fmla="*/ 203 w 1790"/>
                      <a:gd name="T43" fmla="*/ 206 h 1751"/>
                      <a:gd name="T44" fmla="*/ 187 w 1790"/>
                      <a:gd name="T45" fmla="*/ 245 h 1751"/>
                      <a:gd name="T46" fmla="*/ 191 w 1790"/>
                      <a:gd name="T47" fmla="*/ 268 h 1751"/>
                      <a:gd name="T48" fmla="*/ 185 w 1790"/>
                      <a:gd name="T49" fmla="*/ 286 h 1751"/>
                      <a:gd name="T50" fmla="*/ 149 w 1790"/>
                      <a:gd name="T51" fmla="*/ 303 h 1751"/>
                      <a:gd name="T52" fmla="*/ 121 w 1790"/>
                      <a:gd name="T53" fmla="*/ 317 h 1751"/>
                      <a:gd name="T54" fmla="*/ 106 w 1790"/>
                      <a:gd name="T55" fmla="*/ 332 h 1751"/>
                      <a:gd name="T56" fmla="*/ 92 w 1790"/>
                      <a:gd name="T57" fmla="*/ 327 h 1751"/>
                      <a:gd name="T58" fmla="*/ 80 w 1790"/>
                      <a:gd name="T59" fmla="*/ 312 h 1751"/>
                      <a:gd name="T60" fmla="*/ 59 w 1790"/>
                      <a:gd name="T61" fmla="*/ 314 h 1751"/>
                      <a:gd name="T62" fmla="*/ 35 w 1790"/>
                      <a:gd name="T63" fmla="*/ 296 h 1751"/>
                      <a:gd name="T64" fmla="*/ 15 w 1790"/>
                      <a:gd name="T65" fmla="*/ 279 h 1751"/>
                      <a:gd name="T66" fmla="*/ 11 w 1790"/>
                      <a:gd name="T67" fmla="*/ 245 h 1751"/>
                      <a:gd name="T68" fmla="*/ 0 w 1790"/>
                      <a:gd name="T69" fmla="*/ 233 h 1751"/>
                      <a:gd name="T70" fmla="*/ 23 w 1790"/>
                      <a:gd name="T71" fmla="*/ 210 h 1751"/>
                      <a:gd name="T72" fmla="*/ 28 w 1790"/>
                      <a:gd name="T73" fmla="*/ 191 h 1751"/>
                      <a:gd name="T74" fmla="*/ 28 w 1790"/>
                      <a:gd name="T75" fmla="*/ 165 h 1751"/>
                      <a:gd name="T76" fmla="*/ 47 w 1790"/>
                      <a:gd name="T77" fmla="*/ 168 h 1751"/>
                      <a:gd name="T78" fmla="*/ 54 w 1790"/>
                      <a:gd name="T79" fmla="*/ 150 h 1751"/>
                      <a:gd name="T80" fmla="*/ 52 w 1790"/>
                      <a:gd name="T81" fmla="*/ 131 h 1751"/>
                      <a:gd name="T82" fmla="*/ 71 w 1790"/>
                      <a:gd name="T83" fmla="*/ 117 h 1751"/>
                      <a:gd name="T84" fmla="*/ 91 w 1790"/>
                      <a:gd name="T85" fmla="*/ 90 h 1751"/>
                      <a:gd name="T86" fmla="*/ 103 w 1790"/>
                      <a:gd name="T87" fmla="*/ 56 h 1751"/>
                      <a:gd name="T88" fmla="*/ 100 w 1790"/>
                      <a:gd name="T89" fmla="*/ 5 h 175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1790" h="1751">
                        <a:moveTo>
                          <a:pt x="527" y="24"/>
                        </a:moveTo>
                        <a:lnTo>
                          <a:pt x="599" y="0"/>
                        </a:lnTo>
                        <a:lnTo>
                          <a:pt x="623" y="272"/>
                        </a:lnTo>
                        <a:lnTo>
                          <a:pt x="686" y="380"/>
                        </a:lnTo>
                        <a:lnTo>
                          <a:pt x="879" y="344"/>
                        </a:lnTo>
                        <a:lnTo>
                          <a:pt x="986" y="260"/>
                        </a:lnTo>
                        <a:lnTo>
                          <a:pt x="1076" y="260"/>
                        </a:lnTo>
                        <a:lnTo>
                          <a:pt x="1106" y="410"/>
                        </a:lnTo>
                        <a:lnTo>
                          <a:pt x="1166" y="410"/>
                        </a:lnTo>
                        <a:lnTo>
                          <a:pt x="1262" y="304"/>
                        </a:lnTo>
                        <a:lnTo>
                          <a:pt x="1366" y="240"/>
                        </a:lnTo>
                        <a:lnTo>
                          <a:pt x="1478" y="224"/>
                        </a:lnTo>
                        <a:lnTo>
                          <a:pt x="1526" y="140"/>
                        </a:lnTo>
                        <a:lnTo>
                          <a:pt x="1595" y="113"/>
                        </a:lnTo>
                        <a:lnTo>
                          <a:pt x="1678" y="168"/>
                        </a:lnTo>
                        <a:lnTo>
                          <a:pt x="1790" y="213"/>
                        </a:lnTo>
                        <a:lnTo>
                          <a:pt x="1694" y="320"/>
                        </a:lnTo>
                        <a:lnTo>
                          <a:pt x="1560" y="325"/>
                        </a:lnTo>
                        <a:lnTo>
                          <a:pt x="1513" y="391"/>
                        </a:lnTo>
                        <a:lnTo>
                          <a:pt x="1471" y="525"/>
                        </a:lnTo>
                        <a:lnTo>
                          <a:pt x="1190" y="991"/>
                        </a:lnTo>
                        <a:lnTo>
                          <a:pt x="1070" y="1087"/>
                        </a:lnTo>
                        <a:lnTo>
                          <a:pt x="987" y="1291"/>
                        </a:lnTo>
                        <a:lnTo>
                          <a:pt x="1007" y="1414"/>
                        </a:lnTo>
                        <a:lnTo>
                          <a:pt x="976" y="1510"/>
                        </a:lnTo>
                        <a:lnTo>
                          <a:pt x="786" y="1597"/>
                        </a:lnTo>
                        <a:lnTo>
                          <a:pt x="639" y="1672"/>
                        </a:lnTo>
                        <a:lnTo>
                          <a:pt x="561" y="1751"/>
                        </a:lnTo>
                        <a:lnTo>
                          <a:pt x="486" y="1726"/>
                        </a:lnTo>
                        <a:lnTo>
                          <a:pt x="423" y="1648"/>
                        </a:lnTo>
                        <a:lnTo>
                          <a:pt x="309" y="1654"/>
                        </a:lnTo>
                        <a:lnTo>
                          <a:pt x="186" y="1562"/>
                        </a:lnTo>
                        <a:lnTo>
                          <a:pt x="77" y="1471"/>
                        </a:lnTo>
                        <a:lnTo>
                          <a:pt x="56" y="1292"/>
                        </a:lnTo>
                        <a:lnTo>
                          <a:pt x="0" y="1228"/>
                        </a:lnTo>
                        <a:lnTo>
                          <a:pt x="123" y="1109"/>
                        </a:lnTo>
                        <a:lnTo>
                          <a:pt x="150" y="1007"/>
                        </a:lnTo>
                        <a:lnTo>
                          <a:pt x="150" y="872"/>
                        </a:lnTo>
                        <a:lnTo>
                          <a:pt x="248" y="886"/>
                        </a:lnTo>
                        <a:lnTo>
                          <a:pt x="287" y="792"/>
                        </a:lnTo>
                        <a:lnTo>
                          <a:pt x="273" y="690"/>
                        </a:lnTo>
                        <a:lnTo>
                          <a:pt x="374" y="615"/>
                        </a:lnTo>
                        <a:lnTo>
                          <a:pt x="483" y="476"/>
                        </a:lnTo>
                        <a:lnTo>
                          <a:pt x="543" y="294"/>
                        </a:lnTo>
                        <a:lnTo>
                          <a:pt x="527" y="2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5" name="Freeform 54">
                    <a:extLst>
                      <a:ext uri="{FF2B5EF4-FFF2-40B4-BE49-F238E27FC236}">
                        <a16:creationId xmlns:a16="http://schemas.microsoft.com/office/drawing/2014/main" id="{CD159A49-469C-E82D-E968-D4DE1EA8218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702590" y="3964546"/>
                    <a:ext cx="302582" cy="149741"/>
                  </a:xfrm>
                  <a:custGeom>
                    <a:avLst/>
                    <a:gdLst>
                      <a:gd name="T0" fmla="*/ 171 w 1675"/>
                      <a:gd name="T1" fmla="*/ 132 h 830"/>
                      <a:gd name="T2" fmla="*/ 227 w 1675"/>
                      <a:gd name="T3" fmla="*/ 166 h 830"/>
                      <a:gd name="T4" fmla="*/ 251 w 1675"/>
                      <a:gd name="T5" fmla="*/ 162 h 830"/>
                      <a:gd name="T6" fmla="*/ 254 w 1675"/>
                      <a:gd name="T7" fmla="*/ 147 h 830"/>
                      <a:gd name="T8" fmla="*/ 250 w 1675"/>
                      <a:gd name="T9" fmla="*/ 139 h 830"/>
                      <a:gd name="T10" fmla="*/ 250 w 1675"/>
                      <a:gd name="T11" fmla="*/ 129 h 830"/>
                      <a:gd name="T12" fmla="*/ 241 w 1675"/>
                      <a:gd name="T13" fmla="*/ 116 h 830"/>
                      <a:gd name="T14" fmla="*/ 233 w 1675"/>
                      <a:gd name="T15" fmla="*/ 99 h 830"/>
                      <a:gd name="T16" fmla="*/ 226 w 1675"/>
                      <a:gd name="T17" fmla="*/ 79 h 830"/>
                      <a:gd name="T18" fmla="*/ 218 w 1675"/>
                      <a:gd name="T19" fmla="*/ 68 h 830"/>
                      <a:gd name="T20" fmla="*/ 227 w 1675"/>
                      <a:gd name="T21" fmla="*/ 50 h 830"/>
                      <a:gd name="T22" fmla="*/ 227 w 1675"/>
                      <a:gd name="T23" fmla="*/ 28 h 830"/>
                      <a:gd name="T24" fmla="*/ 250 w 1675"/>
                      <a:gd name="T25" fmla="*/ 45 h 830"/>
                      <a:gd name="T26" fmla="*/ 246 w 1675"/>
                      <a:gd name="T27" fmla="*/ 68 h 830"/>
                      <a:gd name="T28" fmla="*/ 244 w 1675"/>
                      <a:gd name="T29" fmla="*/ 84 h 830"/>
                      <a:gd name="T30" fmla="*/ 255 w 1675"/>
                      <a:gd name="T31" fmla="*/ 92 h 830"/>
                      <a:gd name="T32" fmla="*/ 263 w 1675"/>
                      <a:gd name="T33" fmla="*/ 100 h 830"/>
                      <a:gd name="T34" fmla="*/ 259 w 1675"/>
                      <a:gd name="T35" fmla="*/ 111 h 830"/>
                      <a:gd name="T36" fmla="*/ 269 w 1675"/>
                      <a:gd name="T37" fmla="*/ 123 h 830"/>
                      <a:gd name="T38" fmla="*/ 284 w 1675"/>
                      <a:gd name="T39" fmla="*/ 124 h 830"/>
                      <a:gd name="T40" fmla="*/ 301 w 1675"/>
                      <a:gd name="T41" fmla="*/ 141 h 830"/>
                      <a:gd name="T42" fmla="*/ 316 w 1675"/>
                      <a:gd name="T43" fmla="*/ 141 h 830"/>
                      <a:gd name="T44" fmla="*/ 332 w 1675"/>
                      <a:gd name="T45" fmla="*/ 137 h 830"/>
                      <a:gd name="T46" fmla="*/ 334 w 1675"/>
                      <a:gd name="T47" fmla="*/ 118 h 830"/>
                      <a:gd name="T48" fmla="*/ 335 w 1675"/>
                      <a:gd name="T49" fmla="*/ 103 h 830"/>
                      <a:gd name="T50" fmla="*/ 321 w 1675"/>
                      <a:gd name="T51" fmla="*/ 105 h 830"/>
                      <a:gd name="T52" fmla="*/ 303 w 1675"/>
                      <a:gd name="T53" fmla="*/ 113 h 830"/>
                      <a:gd name="T54" fmla="*/ 297 w 1675"/>
                      <a:gd name="T55" fmla="*/ 102 h 830"/>
                      <a:gd name="T56" fmla="*/ 289 w 1675"/>
                      <a:gd name="T57" fmla="*/ 82 h 830"/>
                      <a:gd name="T58" fmla="*/ 284 w 1675"/>
                      <a:gd name="T59" fmla="*/ 63 h 830"/>
                      <a:gd name="T60" fmla="*/ 276 w 1675"/>
                      <a:gd name="T61" fmla="*/ 50 h 830"/>
                      <a:gd name="T62" fmla="*/ 272 w 1675"/>
                      <a:gd name="T63" fmla="*/ 33 h 830"/>
                      <a:gd name="T64" fmla="*/ 265 w 1675"/>
                      <a:gd name="T65" fmla="*/ 19 h 830"/>
                      <a:gd name="T66" fmla="*/ 258 w 1675"/>
                      <a:gd name="T67" fmla="*/ 0 h 830"/>
                      <a:gd name="T68" fmla="*/ 244 w 1675"/>
                      <a:gd name="T69" fmla="*/ 9 h 830"/>
                      <a:gd name="T70" fmla="*/ 233 w 1675"/>
                      <a:gd name="T71" fmla="*/ 13 h 830"/>
                      <a:gd name="T72" fmla="*/ 210 w 1675"/>
                      <a:gd name="T73" fmla="*/ 11 h 830"/>
                      <a:gd name="T74" fmla="*/ 195 w 1675"/>
                      <a:gd name="T75" fmla="*/ 13 h 830"/>
                      <a:gd name="T76" fmla="*/ 170 w 1675"/>
                      <a:gd name="T77" fmla="*/ 24 h 830"/>
                      <a:gd name="T78" fmla="*/ 147 w 1675"/>
                      <a:gd name="T79" fmla="*/ 29 h 830"/>
                      <a:gd name="T80" fmla="*/ 132 w 1675"/>
                      <a:gd name="T81" fmla="*/ 46 h 830"/>
                      <a:gd name="T82" fmla="*/ 100 w 1675"/>
                      <a:gd name="T83" fmla="*/ 52 h 830"/>
                      <a:gd name="T84" fmla="*/ 75 w 1675"/>
                      <a:gd name="T85" fmla="*/ 61 h 830"/>
                      <a:gd name="T86" fmla="*/ 33 w 1675"/>
                      <a:gd name="T87" fmla="*/ 73 h 830"/>
                      <a:gd name="T88" fmla="*/ 0 w 1675"/>
                      <a:gd name="T89" fmla="*/ 85 h 830"/>
                      <a:gd name="T90" fmla="*/ 6 w 1675"/>
                      <a:gd name="T91" fmla="*/ 113 h 830"/>
                      <a:gd name="T92" fmla="*/ 18 w 1675"/>
                      <a:gd name="T93" fmla="*/ 113 h 830"/>
                      <a:gd name="T94" fmla="*/ 36 w 1675"/>
                      <a:gd name="T95" fmla="*/ 92 h 830"/>
                      <a:gd name="T96" fmla="*/ 55 w 1675"/>
                      <a:gd name="T97" fmla="*/ 81 h 830"/>
                      <a:gd name="T98" fmla="*/ 76 w 1675"/>
                      <a:gd name="T99" fmla="*/ 78 h 830"/>
                      <a:gd name="T100" fmla="*/ 86 w 1675"/>
                      <a:gd name="T101" fmla="*/ 62 h 830"/>
                      <a:gd name="T102" fmla="*/ 98 w 1675"/>
                      <a:gd name="T103" fmla="*/ 56 h 830"/>
                      <a:gd name="T104" fmla="*/ 114 w 1675"/>
                      <a:gd name="T105" fmla="*/ 67 h 830"/>
                      <a:gd name="T106" fmla="*/ 136 w 1675"/>
                      <a:gd name="T107" fmla="*/ 76 h 830"/>
                      <a:gd name="T108" fmla="*/ 151 w 1675"/>
                      <a:gd name="T109" fmla="*/ 82 h 830"/>
                      <a:gd name="T110" fmla="*/ 160 w 1675"/>
                      <a:gd name="T111" fmla="*/ 74 h 830"/>
                      <a:gd name="T112" fmla="*/ 174 w 1675"/>
                      <a:gd name="T113" fmla="*/ 85 h 830"/>
                      <a:gd name="T114" fmla="*/ 161 w 1675"/>
                      <a:gd name="T115" fmla="*/ 97 h 830"/>
                      <a:gd name="T116" fmla="*/ 159 w 1675"/>
                      <a:gd name="T117" fmla="*/ 113 h 830"/>
                      <a:gd name="T118" fmla="*/ 171 w 1675"/>
                      <a:gd name="T119" fmla="*/ 132 h 830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0" t="0" r="r" b="b"/>
                    <a:pathLst>
                      <a:path w="1675" h="830">
                        <a:moveTo>
                          <a:pt x="853" y="659"/>
                        </a:moveTo>
                        <a:lnTo>
                          <a:pt x="1136" y="830"/>
                        </a:lnTo>
                        <a:lnTo>
                          <a:pt x="1256" y="810"/>
                        </a:lnTo>
                        <a:lnTo>
                          <a:pt x="1269" y="736"/>
                        </a:lnTo>
                        <a:lnTo>
                          <a:pt x="1250" y="697"/>
                        </a:lnTo>
                        <a:lnTo>
                          <a:pt x="1250" y="646"/>
                        </a:lnTo>
                        <a:lnTo>
                          <a:pt x="1205" y="579"/>
                        </a:lnTo>
                        <a:lnTo>
                          <a:pt x="1165" y="494"/>
                        </a:lnTo>
                        <a:lnTo>
                          <a:pt x="1131" y="397"/>
                        </a:lnTo>
                        <a:lnTo>
                          <a:pt x="1091" y="340"/>
                        </a:lnTo>
                        <a:lnTo>
                          <a:pt x="1136" y="251"/>
                        </a:lnTo>
                        <a:lnTo>
                          <a:pt x="1136" y="138"/>
                        </a:lnTo>
                        <a:lnTo>
                          <a:pt x="1250" y="223"/>
                        </a:lnTo>
                        <a:lnTo>
                          <a:pt x="1228" y="340"/>
                        </a:lnTo>
                        <a:lnTo>
                          <a:pt x="1222" y="420"/>
                        </a:lnTo>
                        <a:lnTo>
                          <a:pt x="1273" y="460"/>
                        </a:lnTo>
                        <a:lnTo>
                          <a:pt x="1313" y="499"/>
                        </a:lnTo>
                        <a:lnTo>
                          <a:pt x="1296" y="556"/>
                        </a:lnTo>
                        <a:lnTo>
                          <a:pt x="1347" y="613"/>
                        </a:lnTo>
                        <a:lnTo>
                          <a:pt x="1421" y="619"/>
                        </a:lnTo>
                        <a:lnTo>
                          <a:pt x="1507" y="705"/>
                        </a:lnTo>
                        <a:lnTo>
                          <a:pt x="1581" y="703"/>
                        </a:lnTo>
                        <a:lnTo>
                          <a:pt x="1661" y="686"/>
                        </a:lnTo>
                        <a:lnTo>
                          <a:pt x="1672" y="590"/>
                        </a:lnTo>
                        <a:lnTo>
                          <a:pt x="1675" y="517"/>
                        </a:lnTo>
                        <a:lnTo>
                          <a:pt x="1605" y="527"/>
                        </a:lnTo>
                        <a:lnTo>
                          <a:pt x="1515" y="564"/>
                        </a:lnTo>
                        <a:lnTo>
                          <a:pt x="1484" y="511"/>
                        </a:lnTo>
                        <a:lnTo>
                          <a:pt x="1444" y="408"/>
                        </a:lnTo>
                        <a:lnTo>
                          <a:pt x="1418" y="314"/>
                        </a:lnTo>
                        <a:lnTo>
                          <a:pt x="1381" y="249"/>
                        </a:lnTo>
                        <a:lnTo>
                          <a:pt x="1362" y="163"/>
                        </a:lnTo>
                        <a:lnTo>
                          <a:pt x="1323" y="95"/>
                        </a:lnTo>
                        <a:lnTo>
                          <a:pt x="1288" y="0"/>
                        </a:lnTo>
                        <a:lnTo>
                          <a:pt x="1222" y="45"/>
                        </a:lnTo>
                        <a:lnTo>
                          <a:pt x="1165" y="63"/>
                        </a:lnTo>
                        <a:lnTo>
                          <a:pt x="1051" y="54"/>
                        </a:lnTo>
                        <a:lnTo>
                          <a:pt x="977" y="63"/>
                        </a:lnTo>
                        <a:lnTo>
                          <a:pt x="851" y="119"/>
                        </a:lnTo>
                        <a:lnTo>
                          <a:pt x="735" y="143"/>
                        </a:lnTo>
                        <a:lnTo>
                          <a:pt x="662" y="232"/>
                        </a:lnTo>
                        <a:lnTo>
                          <a:pt x="501" y="260"/>
                        </a:lnTo>
                        <a:lnTo>
                          <a:pt x="376" y="304"/>
                        </a:lnTo>
                        <a:lnTo>
                          <a:pt x="165" y="365"/>
                        </a:lnTo>
                        <a:lnTo>
                          <a:pt x="0" y="423"/>
                        </a:lnTo>
                        <a:lnTo>
                          <a:pt x="29" y="564"/>
                        </a:lnTo>
                        <a:lnTo>
                          <a:pt x="88" y="564"/>
                        </a:lnTo>
                        <a:lnTo>
                          <a:pt x="178" y="461"/>
                        </a:lnTo>
                        <a:lnTo>
                          <a:pt x="277" y="403"/>
                        </a:lnTo>
                        <a:lnTo>
                          <a:pt x="380" y="388"/>
                        </a:lnTo>
                        <a:lnTo>
                          <a:pt x="428" y="308"/>
                        </a:lnTo>
                        <a:lnTo>
                          <a:pt x="491" y="282"/>
                        </a:lnTo>
                        <a:lnTo>
                          <a:pt x="571" y="334"/>
                        </a:lnTo>
                        <a:lnTo>
                          <a:pt x="680" y="378"/>
                        </a:lnTo>
                        <a:lnTo>
                          <a:pt x="754" y="412"/>
                        </a:lnTo>
                        <a:lnTo>
                          <a:pt x="802" y="372"/>
                        </a:lnTo>
                        <a:lnTo>
                          <a:pt x="871" y="424"/>
                        </a:lnTo>
                        <a:lnTo>
                          <a:pt x="805" y="483"/>
                        </a:lnTo>
                        <a:lnTo>
                          <a:pt x="795" y="563"/>
                        </a:lnTo>
                        <a:lnTo>
                          <a:pt x="853" y="659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9525">
                    <a:solidFill>
                      <a:srgbClr val="E7E6E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514325" eaLnBrk="0" hangingPunct="0"/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6" name="Freeform 55">
                    <a:extLst>
                      <a:ext uri="{FF2B5EF4-FFF2-40B4-BE49-F238E27FC236}">
                        <a16:creationId xmlns:a16="http://schemas.microsoft.com/office/drawing/2014/main" id="{32A83C89-635B-64D4-007E-DF3FCC44B61B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934721" y="3962741"/>
                    <a:ext cx="74968" cy="103736"/>
                  </a:xfrm>
                  <a:custGeom>
                    <a:avLst/>
                    <a:gdLst>
                      <a:gd name="T0" fmla="*/ 64 w 438"/>
                      <a:gd name="T1" fmla="*/ 107 h 605"/>
                      <a:gd name="T2" fmla="*/ 78 w 438"/>
                      <a:gd name="T3" fmla="*/ 105 h 605"/>
                      <a:gd name="T4" fmla="*/ 83 w 438"/>
                      <a:gd name="T5" fmla="*/ 79 h 605"/>
                      <a:gd name="T6" fmla="*/ 66 w 438"/>
                      <a:gd name="T7" fmla="*/ 62 h 605"/>
                      <a:gd name="T8" fmla="*/ 49 w 438"/>
                      <a:gd name="T9" fmla="*/ 49 h 605"/>
                      <a:gd name="T10" fmla="*/ 33 w 438"/>
                      <a:gd name="T11" fmla="*/ 31 h 605"/>
                      <a:gd name="T12" fmla="*/ 22 w 438"/>
                      <a:gd name="T13" fmla="*/ 0 h 605"/>
                      <a:gd name="T14" fmla="*/ 0 w 438"/>
                      <a:gd name="T15" fmla="*/ 2 h 605"/>
                      <a:gd name="T16" fmla="*/ 7 w 438"/>
                      <a:gd name="T17" fmla="*/ 19 h 605"/>
                      <a:gd name="T18" fmla="*/ 15 w 438"/>
                      <a:gd name="T19" fmla="*/ 33 h 605"/>
                      <a:gd name="T20" fmla="*/ 19 w 438"/>
                      <a:gd name="T21" fmla="*/ 52 h 605"/>
                      <a:gd name="T22" fmla="*/ 26 w 438"/>
                      <a:gd name="T23" fmla="*/ 63 h 605"/>
                      <a:gd name="T24" fmla="*/ 31 w 438"/>
                      <a:gd name="T25" fmla="*/ 82 h 605"/>
                      <a:gd name="T26" fmla="*/ 40 w 438"/>
                      <a:gd name="T27" fmla="*/ 104 h 605"/>
                      <a:gd name="T28" fmla="*/ 45 w 438"/>
                      <a:gd name="T29" fmla="*/ 115 h 605"/>
                      <a:gd name="T30" fmla="*/ 64 w 438"/>
                      <a:gd name="T31" fmla="*/ 107 h 60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438" h="605">
                        <a:moveTo>
                          <a:pt x="336" y="563"/>
                        </a:moveTo>
                        <a:lnTo>
                          <a:pt x="410" y="552"/>
                        </a:lnTo>
                        <a:lnTo>
                          <a:pt x="438" y="415"/>
                        </a:lnTo>
                        <a:lnTo>
                          <a:pt x="348" y="325"/>
                        </a:lnTo>
                        <a:lnTo>
                          <a:pt x="258" y="258"/>
                        </a:lnTo>
                        <a:lnTo>
                          <a:pt x="174" y="162"/>
                        </a:lnTo>
                        <a:lnTo>
                          <a:pt x="117" y="0"/>
                        </a:lnTo>
                        <a:lnTo>
                          <a:pt x="0" y="12"/>
                        </a:lnTo>
                        <a:lnTo>
                          <a:pt x="35" y="101"/>
                        </a:lnTo>
                        <a:lnTo>
                          <a:pt x="78" y="176"/>
                        </a:lnTo>
                        <a:lnTo>
                          <a:pt x="102" y="272"/>
                        </a:lnTo>
                        <a:lnTo>
                          <a:pt x="137" y="333"/>
                        </a:lnTo>
                        <a:lnTo>
                          <a:pt x="164" y="432"/>
                        </a:lnTo>
                        <a:lnTo>
                          <a:pt x="210" y="549"/>
                        </a:lnTo>
                        <a:lnTo>
                          <a:pt x="240" y="605"/>
                        </a:lnTo>
                        <a:lnTo>
                          <a:pt x="336" y="56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7" name="Freeform 56">
                    <a:extLst>
                      <a:ext uri="{FF2B5EF4-FFF2-40B4-BE49-F238E27FC236}">
                        <a16:creationId xmlns:a16="http://schemas.microsoft.com/office/drawing/2014/main" id="{2282779A-76AB-93D0-CFC4-6A4F706CD7EA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982592" y="4087224"/>
                    <a:ext cx="34323" cy="64949"/>
                  </a:xfrm>
                  <a:custGeom>
                    <a:avLst/>
                    <a:gdLst>
                      <a:gd name="T0" fmla="*/ 1 w 198"/>
                      <a:gd name="T1" fmla="*/ 4 h 384"/>
                      <a:gd name="T2" fmla="*/ 16 w 198"/>
                      <a:gd name="T3" fmla="*/ 3 h 384"/>
                      <a:gd name="T4" fmla="*/ 32 w 198"/>
                      <a:gd name="T5" fmla="*/ 0 h 384"/>
                      <a:gd name="T6" fmla="*/ 38 w 198"/>
                      <a:gd name="T7" fmla="*/ 24 h 384"/>
                      <a:gd name="T8" fmla="*/ 37 w 198"/>
                      <a:gd name="T9" fmla="*/ 45 h 384"/>
                      <a:gd name="T10" fmla="*/ 30 w 198"/>
                      <a:gd name="T11" fmla="*/ 61 h 384"/>
                      <a:gd name="T12" fmla="*/ 24 w 198"/>
                      <a:gd name="T13" fmla="*/ 70 h 384"/>
                      <a:gd name="T14" fmla="*/ 18 w 198"/>
                      <a:gd name="T15" fmla="*/ 72 h 384"/>
                      <a:gd name="T16" fmla="*/ 10 w 198"/>
                      <a:gd name="T17" fmla="*/ 59 h 384"/>
                      <a:gd name="T18" fmla="*/ 6 w 198"/>
                      <a:gd name="T19" fmla="*/ 41 h 384"/>
                      <a:gd name="T20" fmla="*/ 0 w 198"/>
                      <a:gd name="T21" fmla="*/ 27 h 384"/>
                      <a:gd name="T22" fmla="*/ 1 w 198"/>
                      <a:gd name="T23" fmla="*/ 4 h 38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98" h="384">
                        <a:moveTo>
                          <a:pt x="3" y="20"/>
                        </a:moveTo>
                        <a:lnTo>
                          <a:pt x="84" y="18"/>
                        </a:lnTo>
                        <a:lnTo>
                          <a:pt x="168" y="0"/>
                        </a:lnTo>
                        <a:lnTo>
                          <a:pt x="198" y="126"/>
                        </a:lnTo>
                        <a:lnTo>
                          <a:pt x="192" y="240"/>
                        </a:lnTo>
                        <a:lnTo>
                          <a:pt x="156" y="324"/>
                        </a:lnTo>
                        <a:lnTo>
                          <a:pt x="125" y="372"/>
                        </a:lnTo>
                        <a:lnTo>
                          <a:pt x="96" y="384"/>
                        </a:lnTo>
                        <a:lnTo>
                          <a:pt x="54" y="312"/>
                        </a:lnTo>
                        <a:lnTo>
                          <a:pt x="30" y="216"/>
                        </a:lnTo>
                        <a:lnTo>
                          <a:pt x="0" y="144"/>
                        </a:lnTo>
                        <a:lnTo>
                          <a:pt x="3" y="2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sz="1050">
                      <a:solidFill>
                        <a:prstClr val="white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28" name="Freeform 57">
                    <a:extLst>
                      <a:ext uri="{FF2B5EF4-FFF2-40B4-BE49-F238E27FC236}">
                        <a16:creationId xmlns:a16="http://schemas.microsoft.com/office/drawing/2014/main" id="{A2AC2A8A-410F-8AC2-2320-963C71785AD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 bwMode="auto">
                  <a:xfrm>
                    <a:off x="3838074" y="4031297"/>
                    <a:ext cx="21677" cy="19845"/>
                  </a:xfrm>
                  <a:custGeom>
                    <a:avLst/>
                    <a:gdLst>
                      <a:gd name="T0" fmla="*/ 0 w 51"/>
                      <a:gd name="T1" fmla="*/ 8 h 51"/>
                      <a:gd name="T2" fmla="*/ 10 w 51"/>
                      <a:gd name="T3" fmla="*/ 0 h 51"/>
                      <a:gd name="T4" fmla="*/ 24 w 51"/>
                      <a:gd name="T5" fmla="*/ 10 h 51"/>
                      <a:gd name="T6" fmla="*/ 10 w 51"/>
                      <a:gd name="T7" fmla="*/ 22 h 51"/>
                      <a:gd name="T8" fmla="*/ 10 w 51"/>
                      <a:gd name="T9" fmla="*/ 16 h 51"/>
                      <a:gd name="T10" fmla="*/ 9 w 51"/>
                      <a:gd name="T11" fmla="*/ 13 h 51"/>
                      <a:gd name="T12" fmla="*/ 6 w 51"/>
                      <a:gd name="T13" fmla="*/ 10 h 51"/>
                      <a:gd name="T14" fmla="*/ 0 w 51"/>
                      <a:gd name="T15" fmla="*/ 8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51" h="51">
                        <a:moveTo>
                          <a:pt x="0" y="18"/>
                        </a:moveTo>
                        <a:lnTo>
                          <a:pt x="21" y="0"/>
                        </a:lnTo>
                        <a:lnTo>
                          <a:pt x="51" y="24"/>
                        </a:lnTo>
                        <a:lnTo>
                          <a:pt x="22" y="51"/>
                        </a:lnTo>
                        <a:lnTo>
                          <a:pt x="22" y="38"/>
                        </a:lnTo>
                        <a:lnTo>
                          <a:pt x="20" y="29"/>
                        </a:lnTo>
                        <a:lnTo>
                          <a:pt x="12" y="23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9050" cmpd="sng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ffectLst>
                    <a:outerShdw dist="28398" dir="6993903" algn="ctr" rotWithShape="0">
                      <a:srgbClr val="B2B2B2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 defTabSz="685783"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黑体" panose="02010609060101010101" pitchFamily="49" charset="-122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438" name="אליפסה 223">
                  <a:extLst>
                    <a:ext uri="{FF2B5EF4-FFF2-40B4-BE49-F238E27FC236}">
                      <a16:creationId xmlns:a16="http://schemas.microsoft.com/office/drawing/2014/main" id="{0C9E0626-4A69-2D60-56DF-C6B9231625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755388" y="1804275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39" name="אליפסה 223">
                  <a:extLst>
                    <a:ext uri="{FF2B5EF4-FFF2-40B4-BE49-F238E27FC236}">
                      <a16:creationId xmlns:a16="http://schemas.microsoft.com/office/drawing/2014/main" id="{9C15923B-98F9-0D85-7581-36ABB668660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459413" y="230265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0" name="אליפסה 223">
                  <a:extLst>
                    <a:ext uri="{FF2B5EF4-FFF2-40B4-BE49-F238E27FC236}">
                      <a16:creationId xmlns:a16="http://schemas.microsoft.com/office/drawing/2014/main" id="{20AA8DFB-E1E8-D64F-A0B9-496F7B6FD60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810581" y="1865375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1" name="אליפסה 223">
                  <a:extLst>
                    <a:ext uri="{FF2B5EF4-FFF2-40B4-BE49-F238E27FC236}">
                      <a16:creationId xmlns:a16="http://schemas.microsoft.com/office/drawing/2014/main" id="{B0AE1BC1-A5D3-0308-7D25-E2E9E8DEF0A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517112" y="2229354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2" name="אליפסה 223">
                  <a:extLst>
                    <a:ext uri="{FF2B5EF4-FFF2-40B4-BE49-F238E27FC236}">
                      <a16:creationId xmlns:a16="http://schemas.microsoft.com/office/drawing/2014/main" id="{410D7FD6-4DCF-89BF-8ACC-450FCC2861E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107274" y="321036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3" name="אליפסה 223">
                  <a:extLst>
                    <a:ext uri="{FF2B5EF4-FFF2-40B4-BE49-F238E27FC236}">
                      <a16:creationId xmlns:a16="http://schemas.microsoft.com/office/drawing/2014/main" id="{319F7471-8921-EE51-147D-41CC8713636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558776" y="2598841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4" name="אליפסה 223">
                  <a:extLst>
                    <a:ext uri="{FF2B5EF4-FFF2-40B4-BE49-F238E27FC236}">
                      <a16:creationId xmlns:a16="http://schemas.microsoft.com/office/drawing/2014/main" id="{B46A26EC-E274-4BF6-76BB-7B14DFAE309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965884" y="2289537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5" name="אליפסה 223">
                  <a:extLst>
                    <a:ext uri="{FF2B5EF4-FFF2-40B4-BE49-F238E27FC236}">
                      <a16:creationId xmlns:a16="http://schemas.microsoft.com/office/drawing/2014/main" id="{D39714D9-0D9D-89DF-41A7-63B033E7A8B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832109" y="2204707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6" name="אליפסה 223">
                  <a:extLst>
                    <a:ext uri="{FF2B5EF4-FFF2-40B4-BE49-F238E27FC236}">
                      <a16:creationId xmlns:a16="http://schemas.microsoft.com/office/drawing/2014/main" id="{A0FE0C4C-4DA5-7B56-3C1F-08FE1A262DA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861135" y="3051983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7" name="אליפסה 223">
                  <a:extLst>
                    <a:ext uri="{FF2B5EF4-FFF2-40B4-BE49-F238E27FC236}">
                      <a16:creationId xmlns:a16="http://schemas.microsoft.com/office/drawing/2014/main" id="{3AAC440D-5819-13D6-495A-7E45066D786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77241" y="257286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8" name="אליפסה 223">
                  <a:extLst>
                    <a:ext uri="{FF2B5EF4-FFF2-40B4-BE49-F238E27FC236}">
                      <a16:creationId xmlns:a16="http://schemas.microsoft.com/office/drawing/2014/main" id="{22ECE5D5-85CF-C267-5470-FC797E3F672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950025" y="273567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49" name="אליפסה 223">
                  <a:extLst>
                    <a:ext uri="{FF2B5EF4-FFF2-40B4-BE49-F238E27FC236}">
                      <a16:creationId xmlns:a16="http://schemas.microsoft.com/office/drawing/2014/main" id="{C2B57ADB-D9D9-A6A2-5815-EE85776F538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010629" y="2095674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0" name="אליפסה 223">
                  <a:extLst>
                    <a:ext uri="{FF2B5EF4-FFF2-40B4-BE49-F238E27FC236}">
                      <a16:creationId xmlns:a16="http://schemas.microsoft.com/office/drawing/2014/main" id="{D1BABA74-53CE-8896-7C2E-A08E1E94BDF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08604" y="210711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1" name="אליפסה 223">
                  <a:extLst>
                    <a:ext uri="{FF2B5EF4-FFF2-40B4-BE49-F238E27FC236}">
                      <a16:creationId xmlns:a16="http://schemas.microsoft.com/office/drawing/2014/main" id="{7B9260C3-E900-D488-B53C-69AECDDC5B9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796564" y="3060004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2" name="אליפסה 223">
                  <a:extLst>
                    <a:ext uri="{FF2B5EF4-FFF2-40B4-BE49-F238E27FC236}">
                      <a16:creationId xmlns:a16="http://schemas.microsoft.com/office/drawing/2014/main" id="{1B131283-C43D-1A52-967A-E0A9BF3AFAC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755377" y="342390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3" name="אליפסה 223">
                  <a:extLst>
                    <a:ext uri="{FF2B5EF4-FFF2-40B4-BE49-F238E27FC236}">
                      <a16:creationId xmlns:a16="http://schemas.microsoft.com/office/drawing/2014/main" id="{A4A26C60-0505-6B03-F292-B72E2A3EDF8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887051" y="2469412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4" name="אליפסה 223">
                  <a:extLst>
                    <a:ext uri="{FF2B5EF4-FFF2-40B4-BE49-F238E27FC236}">
                      <a16:creationId xmlns:a16="http://schemas.microsoft.com/office/drawing/2014/main" id="{9A8043A9-482E-AEED-964C-4708EB8761C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464599" y="2565799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5" name="אליפסה 223">
                  <a:extLst>
                    <a:ext uri="{FF2B5EF4-FFF2-40B4-BE49-F238E27FC236}">
                      <a16:creationId xmlns:a16="http://schemas.microsoft.com/office/drawing/2014/main" id="{F0E7E832-1F0A-D5BA-8615-8EFB0F8E18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62545" y="2611959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6" name="אליפסה 223">
                  <a:extLst>
                    <a:ext uri="{FF2B5EF4-FFF2-40B4-BE49-F238E27FC236}">
                      <a16:creationId xmlns:a16="http://schemas.microsoft.com/office/drawing/2014/main" id="{E27D584F-A083-5B7B-DE3E-77BFB811BD9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046393" y="3205325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7" name="אליפסה 223">
                  <a:extLst>
                    <a:ext uri="{FF2B5EF4-FFF2-40B4-BE49-F238E27FC236}">
                      <a16:creationId xmlns:a16="http://schemas.microsoft.com/office/drawing/2014/main" id="{D8DE2944-3251-7745-566E-3007D8A16CF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844277" y="1889830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8" name="אליפסה 223">
                  <a:extLst>
                    <a:ext uri="{FF2B5EF4-FFF2-40B4-BE49-F238E27FC236}">
                      <a16:creationId xmlns:a16="http://schemas.microsoft.com/office/drawing/2014/main" id="{B38E78B6-82ED-4BD7-1B26-9A97AD53122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36129" y="2120654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59" name="אליפסה 223">
                  <a:extLst>
                    <a:ext uri="{FF2B5EF4-FFF2-40B4-BE49-F238E27FC236}">
                      <a16:creationId xmlns:a16="http://schemas.microsoft.com/office/drawing/2014/main" id="{1C41A90C-3557-B204-CE7D-1DF980857A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51012" y="2064330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0" name="אליפסה 223">
                  <a:extLst>
                    <a:ext uri="{FF2B5EF4-FFF2-40B4-BE49-F238E27FC236}">
                      <a16:creationId xmlns:a16="http://schemas.microsoft.com/office/drawing/2014/main" id="{8A02E05E-C11F-3E07-64FE-4836FECF249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82568" y="2119231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1" name="אליפסה 223">
                  <a:extLst>
                    <a:ext uri="{FF2B5EF4-FFF2-40B4-BE49-F238E27FC236}">
                      <a16:creationId xmlns:a16="http://schemas.microsoft.com/office/drawing/2014/main" id="{63D0D133-627E-8541-C10F-2DBC594E549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38179" y="2037980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2" name="אליפסה 223">
                  <a:extLst>
                    <a:ext uri="{FF2B5EF4-FFF2-40B4-BE49-F238E27FC236}">
                      <a16:creationId xmlns:a16="http://schemas.microsoft.com/office/drawing/2014/main" id="{9464E781-6561-9C43-7934-CD13F1C3A90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559103" y="2222969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3" name="אליפסה 223">
                  <a:extLst>
                    <a:ext uri="{FF2B5EF4-FFF2-40B4-BE49-F238E27FC236}">
                      <a16:creationId xmlns:a16="http://schemas.microsoft.com/office/drawing/2014/main" id="{83A362FF-9FBB-49B8-7F0D-6D068F1AFC2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691056" y="2930760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4" name="אליפסה 223">
                  <a:extLst>
                    <a:ext uri="{FF2B5EF4-FFF2-40B4-BE49-F238E27FC236}">
                      <a16:creationId xmlns:a16="http://schemas.microsoft.com/office/drawing/2014/main" id="{278646C6-3AAB-F525-84E0-EDE8F38C82B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946454" y="3199709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5" name="אליפסה 223">
                  <a:extLst>
                    <a:ext uri="{FF2B5EF4-FFF2-40B4-BE49-F238E27FC236}">
                      <a16:creationId xmlns:a16="http://schemas.microsoft.com/office/drawing/2014/main" id="{4341C0DF-E3CC-AC51-FC4E-85736EDEADC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650479" y="2501790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6" name="אליפסה 223">
                  <a:extLst>
                    <a:ext uri="{FF2B5EF4-FFF2-40B4-BE49-F238E27FC236}">
                      <a16:creationId xmlns:a16="http://schemas.microsoft.com/office/drawing/2014/main" id="{5B44EA34-AA0D-E9D6-29F7-8666D817F76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88491" y="2675967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7" name="אליפסה 223">
                  <a:extLst>
                    <a:ext uri="{FF2B5EF4-FFF2-40B4-BE49-F238E27FC236}">
                      <a16:creationId xmlns:a16="http://schemas.microsoft.com/office/drawing/2014/main" id="{1C1914A5-BD7C-805E-F9BF-D6747328461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488012" y="3791603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8" name="אליפסה 223">
                  <a:extLst>
                    <a:ext uri="{FF2B5EF4-FFF2-40B4-BE49-F238E27FC236}">
                      <a16:creationId xmlns:a16="http://schemas.microsoft.com/office/drawing/2014/main" id="{E1A2711F-37AF-3C5A-F211-ACFE6D8ECCC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219079" y="3678258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69" name="אליפסה 223">
                  <a:extLst>
                    <a:ext uri="{FF2B5EF4-FFF2-40B4-BE49-F238E27FC236}">
                      <a16:creationId xmlns:a16="http://schemas.microsoft.com/office/drawing/2014/main" id="{57A16226-4259-1C89-CF73-2D1D7827EB5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002681" y="2727446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70" name="אליפסה 223">
                  <a:extLst>
                    <a:ext uri="{FF2B5EF4-FFF2-40B4-BE49-F238E27FC236}">
                      <a16:creationId xmlns:a16="http://schemas.microsoft.com/office/drawing/2014/main" id="{44ADE91A-6E11-23BD-624E-56E5F480213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3870446" y="2194090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71" name="אליפסה 223">
                  <a:extLst>
                    <a:ext uri="{FF2B5EF4-FFF2-40B4-BE49-F238E27FC236}">
                      <a16:creationId xmlns:a16="http://schemas.microsoft.com/office/drawing/2014/main" id="{5E63A89E-451D-D0B1-FC0E-ECFEBCA641D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233445" y="2897229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72" name="אליפסה 223">
                  <a:extLst>
                    <a:ext uri="{FF2B5EF4-FFF2-40B4-BE49-F238E27FC236}">
                      <a16:creationId xmlns:a16="http://schemas.microsoft.com/office/drawing/2014/main" id="{EE43FB76-9E71-338E-1E75-760B3A2C73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969964" y="3710262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73" name="אליפסה 223">
                  <a:extLst>
                    <a:ext uri="{FF2B5EF4-FFF2-40B4-BE49-F238E27FC236}">
                      <a16:creationId xmlns:a16="http://schemas.microsoft.com/office/drawing/2014/main" id="{BD9732E9-A0E3-76D0-6AF4-44917A4992E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555226" y="2574123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8474" name="אליפסה 223">
                  <a:extLst>
                    <a:ext uri="{FF2B5EF4-FFF2-40B4-BE49-F238E27FC236}">
                      <a16:creationId xmlns:a16="http://schemas.microsoft.com/office/drawing/2014/main" id="{975E0737-A054-CC0F-3289-186E0299B44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99943" y="2083315"/>
                  <a:ext cx="64008" cy="64008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749">
                    <a:defRPr/>
                  </a:pPr>
                  <a:endParaRPr lang="en-US" kern="0">
                    <a:solidFill>
                      <a:srgbClr val="C00000"/>
                    </a:solidFill>
                    <a:latin typeface="Arial" panose="020B0604020202020204"/>
                  </a:endParaRPr>
                </a:p>
              </p:txBody>
            </p:sp>
          </p:grpSp>
          <p:sp>
            <p:nvSpPr>
              <p:cNvPr id="18436" name="אליפסה 223">
                <a:extLst>
                  <a:ext uri="{FF2B5EF4-FFF2-40B4-BE49-F238E27FC236}">
                    <a16:creationId xmlns:a16="http://schemas.microsoft.com/office/drawing/2014/main" id="{D1E670C7-73F4-1B81-D6B8-994C6582F8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4566" y="1093301"/>
                <a:ext cx="63438" cy="5957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defRPr/>
                </a:pPr>
                <a:endParaRPr lang="en-US" kern="0">
                  <a:solidFill>
                    <a:srgbClr val="C00000"/>
                  </a:solidFill>
                  <a:latin typeface="Arial" panose="020B0604020202020204"/>
                </a:endParaRPr>
              </a:p>
            </p:txBody>
          </p:sp>
        </p:grpSp>
        <p:sp>
          <p:nvSpPr>
            <p:cNvPr id="18435" name="אליפסה 223">
              <a:extLst>
                <a:ext uri="{FF2B5EF4-FFF2-40B4-BE49-F238E27FC236}">
                  <a16:creationId xmlns:a16="http://schemas.microsoft.com/office/drawing/2014/main" id="{DA7C1F87-957E-8062-6D9A-47732782FDB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8044" y="1873996"/>
              <a:ext cx="63438" cy="5957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defRPr/>
              </a:pPr>
              <a:endParaRPr lang="en-US" kern="0">
                <a:solidFill>
                  <a:srgbClr val="C00000"/>
                </a:solidFill>
                <a:latin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81818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400">
                <a:solidFill>
                  <a:schemeClr val="bg1"/>
                </a:solidFill>
              </a:rPr>
              <a:t>Top Enrolling Sites</a:t>
            </a:r>
            <a:endParaRPr lang="en-US" sz="2400"/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448F1F72-475A-52E7-9FD3-B8657FD44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60" y="42370"/>
            <a:ext cx="1399270" cy="301134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67171C6-4033-F56E-FB3A-F4AB43084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273042"/>
              </p:ext>
            </p:extLst>
          </p:nvPr>
        </p:nvGraphicFramePr>
        <p:xfrm>
          <a:off x="1605167" y="744582"/>
          <a:ext cx="5933666" cy="37261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813026">
                  <a:extLst>
                    <a:ext uri="{9D8B030D-6E8A-4147-A177-3AD203B41FA5}">
                      <a16:colId xmlns:a16="http://schemas.microsoft.com/office/drawing/2014/main" val="3758217529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325038221"/>
                    </a:ext>
                  </a:extLst>
                </a:gridCol>
              </a:tblGrid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Cedars-Sinai Medical Center,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Angeles, CA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0723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Stanford University Medical Center,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Palo Alto, CA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62872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Northwestern University, </a:t>
                      </a: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Chicago, IL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63977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Henry Ford Hospital, </a:t>
                      </a: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Detroit, MI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33496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Piedmont Heart Institute,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Atlanta, GA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76766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Oregon Health &amp; Science University, </a:t>
                      </a: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Portland, OR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905697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Columbia University Irving Medical Center,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York, NY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684556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Mayo Clinic,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Rochester, MN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4497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Baylor Scott &amp; White The Heart Hospital – Plano,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Plano, TX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295155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Intermountain Medical Center, </a:t>
                      </a: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Murray, UT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 Christ Hospital, </a:t>
                      </a:r>
                      <a:r>
                        <a:rPr lang="en-US" sz="1100" b="0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Cincinnati, OH</a:t>
                      </a:r>
                      <a:endParaRPr lang="en-US" sz="1100" b="0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0412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Leipzig, </a:t>
                      </a: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Leipzig, Germany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9865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Atlantic Health System Morristown Medical Center, </a:t>
                      </a:r>
                      <a:r>
                        <a:rPr lang="en-US" sz="110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Morristown, NJ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University of Virginia, </a:t>
                      </a:r>
                      <a:r>
                        <a:rPr lang="en-US" sz="1100" b="0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Charlottesville, VA</a:t>
                      </a:r>
                      <a:endParaRPr lang="en-US" sz="1100" i="0" u="none" strike="noStrike" kern="120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1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The Cleveland Clinic Foundation, </a:t>
                      </a:r>
                      <a:r>
                        <a:rPr lang="en-US" sz="1100" b="0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Cleveland, OH</a:t>
                      </a:r>
                      <a:endParaRPr lang="en-US" sz="1100" b="0" i="0" u="none" strike="noStrike" kern="1200" noProof="0">
                        <a:solidFill>
                          <a:srgbClr val="1D384C"/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2560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0FEEBC-83FA-7A73-5ECD-9CC0D0984165}"/>
              </a:ext>
            </a:extLst>
          </p:cNvPr>
          <p:cNvSpPr txBox="1"/>
          <p:nvPr/>
        </p:nvSpPr>
        <p:spPr>
          <a:xfrm>
            <a:off x="1192191" y="4822917"/>
            <a:ext cx="2611883" cy="203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700" b="0" i="0">
                <a:solidFill>
                  <a:srgbClr val="FFFFFF"/>
                </a:solidFill>
                <a:latin typeface="Arial" panose="020B0604020202020204"/>
              </a:rPr>
              <a:t>Top enrolling sites for N=400 randomized patients</a:t>
            </a:r>
          </a:p>
        </p:txBody>
      </p:sp>
    </p:spTree>
    <p:extLst>
      <p:ext uri="{BB962C8B-B14F-4D97-AF65-F5344CB8AC3E}">
        <p14:creationId xmlns:p14="http://schemas.microsoft.com/office/powerpoint/2010/main" val="997819575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77E419-9778-4EE0-8BA6-291D4A8F8C5A}"/>
</file>

<file path=customXml/itemProps2.xml><?xml version="1.0" encoding="utf-8"?>
<ds:datastoreItem xmlns:ds="http://schemas.openxmlformats.org/officeDocument/2006/customXml" ds:itemID="{F3662AD4-4A32-4FA9-8EE5-92887FFE88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AE99F-3398-4F68-8CDC-926013BC6072}"/>
</file>

<file path=docMetadata/LabelInfo.xml><?xml version="1.0" encoding="utf-8"?>
<clbl:labelList xmlns:clbl="http://schemas.microsoft.com/office/2020/mipLabelMetadata">
  <clbl:label id="{c8fe7995-06f0-4bdf-8f2a-0c8a7986480d}" enabled="0" method="" siteId="{c8fe7995-06f0-4bdf-8f2a-0c8a798648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3852</Words>
  <Application>Microsoft Office PowerPoint</Application>
  <PresentationFormat>On-screen Show (16:9)</PresentationFormat>
  <Paragraphs>780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Arial</vt:lpstr>
      <vt:lpstr>Calibri</vt:lpstr>
      <vt:lpstr>Wingdings 2</vt:lpstr>
      <vt:lpstr>CRF_2006_background</vt:lpstr>
      <vt:lpstr>PowerPoint Presentation</vt:lpstr>
      <vt:lpstr>PowerPoint Presentation</vt:lpstr>
      <vt:lpstr>Background</vt:lpstr>
      <vt:lpstr>EVOQUE Transcatheter Tricuspid Valve Replacement System</vt:lpstr>
      <vt:lpstr>PowerPoint Presentation</vt:lpstr>
      <vt:lpstr>PowerPoint Presentation</vt:lpstr>
      <vt:lpstr>Trial Leadership &amp; Oversight </vt:lpstr>
      <vt:lpstr>45 Enrolling Sites</vt:lpstr>
      <vt:lpstr>Top Enrolling Sites</vt:lpstr>
      <vt:lpstr>Patient Enrollment and Follow-up</vt:lpstr>
      <vt:lpstr>Baseline Characteristics</vt:lpstr>
      <vt:lpstr>EVOQUE System Procedural Characteristics</vt:lpstr>
      <vt:lpstr>Safety Outcomes</vt:lpstr>
      <vt:lpstr>TR Grade Reduction at 1 Year with EVOQUE System</vt:lpstr>
      <vt:lpstr>Primary Safety and Effectiveness Endpoint – Percent Wins  Superior Clinical Benefits with EVOQUE System</vt:lpstr>
      <vt:lpstr>Clinical Benefits Maintained in Subgroups to 1 Year</vt:lpstr>
      <vt:lpstr>CEC-adjudicated All-cause Mortality to 1 Year</vt:lpstr>
      <vt:lpstr>CEC-adjudicated HF Hospitalization to 1 Year</vt:lpstr>
      <vt:lpstr>Functional and Quality-of-Life Improvements at 1 Year</vt:lpstr>
      <vt:lpstr>Quality of Life After Transcatheter Tricuspid Valve Replacement </vt:lpstr>
      <vt:lpstr>Health Status Methods</vt:lpstr>
      <vt:lpstr>Key Health Status Outcome: KCCQ-OS</vt:lpstr>
      <vt:lpstr>Key Health Status Outcome: KCCQ-OS</vt:lpstr>
      <vt:lpstr>Key Health Status Outcome: KCCQ-OS</vt:lpstr>
      <vt:lpstr>KCCQ Domains and SF-36 at 1 Year</vt:lpstr>
      <vt:lpstr>KCCQ Domains and SF-36 at 1 Year</vt:lpstr>
      <vt:lpstr>Survival and Health Status by KCCQ-OS at 1 Year</vt:lpstr>
      <vt:lpstr>Change in Health Status by KCCQ-OS at 1 Year</vt:lpstr>
      <vt:lpstr>Baseline Subgroup Analyses at 1 Year by KCCQ-OS</vt:lpstr>
      <vt:lpstr>Baseline Subgroup Analyses at 1 Year by KCCQ-OS</vt:lpstr>
      <vt:lpstr>Baseline Subgroup Analyses at 1 Year by KCCQ-OS</vt:lpstr>
      <vt:lpstr>Summary and Conclusions</vt:lpstr>
      <vt:lpstr>Simultaneously Published in NEJM and JACC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Jane Romanyenkov</cp:lastModifiedBy>
  <cp:revision>2</cp:revision>
  <dcterms:created xsi:type="dcterms:W3CDTF">2015-03-17T14:58:49Z</dcterms:created>
  <dcterms:modified xsi:type="dcterms:W3CDTF">2024-10-27T14:01:00Z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