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59547" y="796963"/>
            <a:ext cx="3967479" cy="3564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8900" y="127000"/>
            <a:ext cx="1237564" cy="589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241300" y="850900"/>
            <a:ext cx="6453808" cy="40592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37775" y="3361393"/>
            <a:ext cx="206844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9322" y="963922"/>
            <a:ext cx="8485354" cy="171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8.jp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6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3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36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3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38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39.jpg"/><Relationship Id="rId6" Type="http://schemas.openxmlformats.org/officeDocument/2006/relationships/image" Target="../media/image40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image" Target="../media/image44.png"/><Relationship Id="rId8" Type="http://schemas.openxmlformats.org/officeDocument/2006/relationships/image" Target="../media/image45.png"/><Relationship Id="rId9" Type="http://schemas.openxmlformats.org/officeDocument/2006/relationships/image" Target="../media/image46.png"/><Relationship Id="rId10" Type="http://schemas.openxmlformats.org/officeDocument/2006/relationships/image" Target="../media/image47.png"/><Relationship Id="rId11" Type="http://schemas.openxmlformats.org/officeDocument/2006/relationships/image" Target="../media/image48.png"/><Relationship Id="rId12" Type="http://schemas.openxmlformats.org/officeDocument/2006/relationships/image" Target="../media/image49.png"/><Relationship Id="rId13" Type="http://schemas.openxmlformats.org/officeDocument/2006/relationships/image" Target="../media/image50.png"/><Relationship Id="rId14" Type="http://schemas.openxmlformats.org/officeDocument/2006/relationships/image" Target="../media/image51.png"/><Relationship Id="rId15" Type="http://schemas.openxmlformats.org/officeDocument/2006/relationships/image" Target="../media/image52.png"/><Relationship Id="rId16" Type="http://schemas.openxmlformats.org/officeDocument/2006/relationships/image" Target="../media/image53.png"/><Relationship Id="rId17" Type="http://schemas.openxmlformats.org/officeDocument/2006/relationships/image" Target="../media/image54.png"/><Relationship Id="rId18" Type="http://schemas.openxmlformats.org/officeDocument/2006/relationships/image" Target="../media/image55.png"/><Relationship Id="rId19" Type="http://schemas.openxmlformats.org/officeDocument/2006/relationships/image" Target="../media/image56.png"/><Relationship Id="rId20" Type="http://schemas.openxmlformats.org/officeDocument/2006/relationships/image" Target="../media/image57.png"/><Relationship Id="rId21" Type="http://schemas.openxmlformats.org/officeDocument/2006/relationships/image" Target="../media/image58.png"/><Relationship Id="rId22" Type="http://schemas.openxmlformats.org/officeDocument/2006/relationships/image" Target="../media/image59.png"/><Relationship Id="rId23" Type="http://schemas.openxmlformats.org/officeDocument/2006/relationships/image" Target="../media/image60.png"/><Relationship Id="rId24" Type="http://schemas.openxmlformats.org/officeDocument/2006/relationships/image" Target="../media/image61.png"/><Relationship Id="rId25" Type="http://schemas.openxmlformats.org/officeDocument/2006/relationships/image" Target="../media/image62.png"/><Relationship Id="rId26" Type="http://schemas.openxmlformats.org/officeDocument/2006/relationships/image" Target="../media/image63.png"/><Relationship Id="rId27" Type="http://schemas.openxmlformats.org/officeDocument/2006/relationships/image" Target="../media/image64.png"/><Relationship Id="rId28" Type="http://schemas.openxmlformats.org/officeDocument/2006/relationships/image" Target="../media/image65.png"/><Relationship Id="rId29" Type="http://schemas.openxmlformats.org/officeDocument/2006/relationships/image" Target="../media/image66.png"/><Relationship Id="rId30" Type="http://schemas.openxmlformats.org/officeDocument/2006/relationships/image" Target="../media/image67.png"/><Relationship Id="rId31" Type="http://schemas.openxmlformats.org/officeDocument/2006/relationships/image" Target="../media/image68.png"/><Relationship Id="rId32" Type="http://schemas.openxmlformats.org/officeDocument/2006/relationships/image" Target="../media/image69.png"/><Relationship Id="rId33" Type="http://schemas.openxmlformats.org/officeDocument/2006/relationships/image" Target="../media/image70.png"/><Relationship Id="rId34" Type="http://schemas.openxmlformats.org/officeDocument/2006/relationships/image" Target="../media/image71.png"/><Relationship Id="rId35" Type="http://schemas.openxmlformats.org/officeDocument/2006/relationships/image" Target="../media/image72.png"/><Relationship Id="rId36" Type="http://schemas.openxmlformats.org/officeDocument/2006/relationships/image" Target="../media/image73.png"/><Relationship Id="rId37" Type="http://schemas.openxmlformats.org/officeDocument/2006/relationships/image" Target="../media/image74.png"/><Relationship Id="rId38" Type="http://schemas.openxmlformats.org/officeDocument/2006/relationships/image" Target="../media/image75.png"/><Relationship Id="rId39" Type="http://schemas.openxmlformats.org/officeDocument/2006/relationships/image" Target="../media/image76.png"/><Relationship Id="rId40" Type="http://schemas.openxmlformats.org/officeDocument/2006/relationships/image" Target="../media/image77.png"/><Relationship Id="rId41" Type="http://schemas.openxmlformats.org/officeDocument/2006/relationships/image" Target="../media/image78.png"/><Relationship Id="rId42" Type="http://schemas.openxmlformats.org/officeDocument/2006/relationships/image" Target="../media/image79.png"/><Relationship Id="rId43" Type="http://schemas.openxmlformats.org/officeDocument/2006/relationships/image" Target="../media/image80.png"/><Relationship Id="rId44" Type="http://schemas.openxmlformats.org/officeDocument/2006/relationships/image" Target="../media/image81.png"/><Relationship Id="rId45" Type="http://schemas.openxmlformats.org/officeDocument/2006/relationships/image" Target="../media/image82.png"/><Relationship Id="rId46" Type="http://schemas.openxmlformats.org/officeDocument/2006/relationships/image" Target="../media/image83.png"/><Relationship Id="rId47" Type="http://schemas.openxmlformats.org/officeDocument/2006/relationships/image" Target="../media/image84.png"/><Relationship Id="rId48" Type="http://schemas.openxmlformats.org/officeDocument/2006/relationships/image" Target="../media/image85.png"/><Relationship Id="rId49" Type="http://schemas.openxmlformats.org/officeDocument/2006/relationships/image" Target="../media/image86.png"/><Relationship Id="rId50" Type="http://schemas.openxmlformats.org/officeDocument/2006/relationships/image" Target="../media/image87.png"/><Relationship Id="rId51" Type="http://schemas.openxmlformats.org/officeDocument/2006/relationships/image" Target="../media/image88.png"/><Relationship Id="rId52" Type="http://schemas.openxmlformats.org/officeDocument/2006/relationships/image" Target="../media/image89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eurointervention.pcronline.com/doi/10.4244/EIJ-D-25-00331" TargetMode="External"/><Relationship Id="rId3" Type="http://schemas.openxmlformats.org/officeDocument/2006/relationships/image" Target="../media/image90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image" Target="../media/image21.png"/><Relationship Id="rId11" Type="http://schemas.openxmlformats.org/officeDocument/2006/relationships/image" Target="../media/image22.png"/><Relationship Id="rId12" Type="http://schemas.openxmlformats.org/officeDocument/2006/relationships/image" Target="../media/image23.png"/><Relationship Id="rId13" Type="http://schemas.openxmlformats.org/officeDocument/2006/relationships/image" Target="../media/image24.png"/><Relationship Id="rId14" Type="http://schemas.openxmlformats.org/officeDocument/2006/relationships/image" Target="../media/image25.png"/><Relationship Id="rId15" Type="http://schemas.openxmlformats.org/officeDocument/2006/relationships/image" Target="../media/image26.png"/><Relationship Id="rId16" Type="http://schemas.openxmlformats.org/officeDocument/2006/relationships/image" Target="../media/image27.png"/><Relationship Id="rId17" Type="http://schemas.openxmlformats.org/officeDocument/2006/relationships/image" Target="../media/image28.png"/><Relationship Id="rId18" Type="http://schemas.openxmlformats.org/officeDocument/2006/relationships/image" Target="../media/image29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3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3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3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19600" y="4318000"/>
            <a:ext cx="1123032" cy="4057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97300" y="4318000"/>
            <a:ext cx="398247" cy="3982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97300" y="800100"/>
            <a:ext cx="1536879" cy="73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70049" y="1794024"/>
            <a:ext cx="8430895" cy="8788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9400" marR="5080" indent="-267335">
              <a:lnSpc>
                <a:spcPct val="100000"/>
              </a:lnSpc>
              <a:spcBef>
                <a:spcPts val="100"/>
              </a:spcBef>
            </a:pPr>
            <a:r>
              <a:rPr dirty="0" spc="-10" b="1">
                <a:latin typeface="Calibri"/>
                <a:cs typeface="Calibri"/>
              </a:rPr>
              <a:t>One-Month</a:t>
            </a:r>
            <a:r>
              <a:rPr dirty="0" spc="-10" b="1">
                <a:latin typeface="Calibri"/>
                <a:cs typeface="Calibri"/>
              </a:rPr>
              <a:t> </a:t>
            </a:r>
            <a:r>
              <a:rPr dirty="0" spc="-20" b="1">
                <a:latin typeface="Calibri"/>
                <a:cs typeface="Calibri"/>
              </a:rPr>
              <a:t>DAPT</a:t>
            </a:r>
            <a:r>
              <a:rPr dirty="0" spc="-20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Followed</a:t>
            </a:r>
            <a:r>
              <a:rPr dirty="0" spc="-10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by</a:t>
            </a:r>
            <a:r>
              <a:rPr dirty="0" spc="-10" b="1">
                <a:latin typeface="Calibri"/>
                <a:cs typeface="Calibri"/>
              </a:rPr>
              <a:t> </a:t>
            </a:r>
            <a:r>
              <a:rPr dirty="0" spc="-15" b="1">
                <a:latin typeface="Calibri"/>
                <a:cs typeface="Calibri"/>
              </a:rPr>
              <a:t>Prasugrel</a:t>
            </a:r>
            <a:r>
              <a:rPr dirty="0" spc="-15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Monotherapy</a:t>
            </a:r>
            <a:r>
              <a:rPr dirty="0" spc="-10" b="1">
                <a:latin typeface="Calibri"/>
                <a:cs typeface="Calibri"/>
              </a:rPr>
              <a:t> </a:t>
            </a:r>
            <a:r>
              <a:rPr dirty="0" spc="-15" b="1">
                <a:latin typeface="Calibri"/>
                <a:cs typeface="Calibri"/>
              </a:rPr>
              <a:t>at </a:t>
            </a:r>
            <a:r>
              <a:rPr dirty="0" spc="-1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a</a:t>
            </a:r>
            <a:r>
              <a:rPr dirty="0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Reduced</a:t>
            </a:r>
            <a:r>
              <a:rPr dirty="0" spc="-10" b="1">
                <a:latin typeface="Calibri"/>
                <a:cs typeface="Calibri"/>
              </a:rPr>
              <a:t> </a:t>
            </a:r>
            <a:r>
              <a:rPr dirty="0" spc="-5" b="1">
                <a:latin typeface="Calibri"/>
                <a:cs typeface="Calibri"/>
              </a:rPr>
              <a:t>Dose</a:t>
            </a:r>
            <a:r>
              <a:rPr dirty="0" spc="-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in</a:t>
            </a:r>
            <a:r>
              <a:rPr dirty="0" b="1">
                <a:latin typeface="Calibri"/>
                <a:cs typeface="Calibri"/>
              </a:rPr>
              <a:t> </a:t>
            </a:r>
            <a:r>
              <a:rPr dirty="0" spc="-15" b="1">
                <a:latin typeface="Calibri"/>
                <a:cs typeface="Calibri"/>
              </a:rPr>
              <a:t>ACS:</a:t>
            </a:r>
            <a:r>
              <a:rPr dirty="0" spc="-15" b="1">
                <a:latin typeface="Calibri"/>
                <a:cs typeface="Calibri"/>
              </a:rPr>
              <a:t> </a:t>
            </a:r>
            <a:r>
              <a:rPr dirty="0" spc="-5" b="1">
                <a:latin typeface="Calibri"/>
                <a:cs typeface="Calibri"/>
              </a:rPr>
              <a:t>The</a:t>
            </a:r>
            <a:r>
              <a:rPr dirty="0" spc="-5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4D-ACS</a:t>
            </a:r>
            <a:r>
              <a:rPr dirty="0" spc="-10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Randomized</a:t>
            </a:r>
            <a:r>
              <a:rPr dirty="0" spc="10" b="1">
                <a:latin typeface="Calibri"/>
                <a:cs typeface="Calibri"/>
              </a:rPr>
              <a:t> </a:t>
            </a:r>
            <a:r>
              <a:rPr dirty="0" spc="-35" b="1">
                <a:latin typeface="Calibri"/>
                <a:cs typeface="Calibri"/>
              </a:rPr>
              <a:t>Trial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607486" y="2906540"/>
            <a:ext cx="5945505" cy="1016000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algn="ctr" marR="6985">
              <a:lnSpc>
                <a:spcPct val="100000"/>
              </a:lnSpc>
              <a:spcBef>
                <a:spcPts val="869"/>
              </a:spcBef>
            </a:pP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Woong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Chol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Kang</a:t>
            </a:r>
            <a:r>
              <a:rPr dirty="0" sz="2400" spc="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MD</a:t>
            </a:r>
            <a:endParaRPr sz="2400">
              <a:latin typeface="Calibri"/>
              <a:cs typeface="Calibri"/>
            </a:endParaRPr>
          </a:p>
          <a:p>
            <a:pPr algn="ctr" marL="12700" marR="5080" indent="-1270">
              <a:lnSpc>
                <a:spcPct val="120000"/>
              </a:lnSpc>
              <a:spcBef>
                <a:spcPts val="114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Division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Cardiology,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Department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Internal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Medicine,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Gachon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University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Gil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Medical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Center,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Gachon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University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College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Medicine,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Incheon,</a:t>
            </a:r>
            <a:r>
              <a:rPr dirty="0" sz="1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Korea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06553" y="4874186"/>
            <a:ext cx="53657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18809" y="671831"/>
          <a:ext cx="8044815" cy="4426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33015"/>
                <a:gridCol w="2784475"/>
                <a:gridCol w="2708275"/>
              </a:tblGrid>
              <a:tr h="6389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96619" marR="884555">
                        <a:lnSpc>
                          <a:spcPct val="107000"/>
                        </a:lnSpc>
                        <a:spcBef>
                          <a:spcPts val="51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Prasugrel-based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12-month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DAPT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(N=328)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54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40995" marR="327025">
                        <a:lnSpc>
                          <a:spcPct val="107000"/>
                        </a:lnSpc>
                        <a:spcBef>
                          <a:spcPts val="51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Prasugrel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5mg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monotherapy</a:t>
                      </a:r>
                      <a:r>
                        <a:rPr dirty="0" sz="1000" spc="-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after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DAPT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(N=328)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54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Transradial_access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1042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279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(85.1)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0661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276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(84.1)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Multivessel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coronary artery</a:t>
                      </a:r>
                      <a:r>
                        <a:rPr dirty="0" sz="10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1042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200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(61.0)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0661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186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(56.7)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(1.8)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(0.3)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Bifurcation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(2.4)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(4.6)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In-stent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restenosis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(0.3)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(0.9)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03153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Number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1.9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1.0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1.8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1.0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Multilesion intervention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1042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174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(62.4)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0661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186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(66.4)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Multivessel intervention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1042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200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(61.0)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0661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186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(56.7)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extent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1682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1VD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1042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128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(39.0)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0661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142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(43.3)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1682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2VD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1042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116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(35.4)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0661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116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(35.4)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1682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3VD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84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(25.6)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70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(21.3)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Treated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lesion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1682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 coronary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artery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(2.1)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(1.2)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1682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anterior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descending</a:t>
                      </a:r>
                      <a:r>
                        <a:rPr dirty="0" sz="10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artery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1042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228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(69.5)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06616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217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(66.2)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1682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circumflex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artery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(9.5)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43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(13.1)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1682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Right coronary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artery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62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(18.9)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64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(19.5)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16827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Ramus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intermedius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artery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(0.0)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(0.3)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2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stent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length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(mm)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07759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26.9 </a:t>
                      </a:r>
                      <a:r>
                        <a:rPr dirty="0" sz="10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10.9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26.5 </a:t>
                      </a:r>
                      <a:r>
                        <a:rPr dirty="0" sz="10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9.2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Stent diameter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(mm)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077595">
                        <a:lnSpc>
                          <a:spcPts val="1165"/>
                        </a:lnSpc>
                        <a:spcBef>
                          <a:spcPts val="3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3.07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0.44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039494">
                        <a:lnSpc>
                          <a:spcPts val="1165"/>
                        </a:lnSpc>
                        <a:spcBef>
                          <a:spcPts val="3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3.09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0.45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Stent length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(mm)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042669">
                        <a:lnSpc>
                          <a:spcPts val="1165"/>
                        </a:lnSpc>
                        <a:spcBef>
                          <a:spcPts val="3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24.67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6.69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004569">
                        <a:lnSpc>
                          <a:spcPts val="1165"/>
                        </a:lnSpc>
                        <a:spcBef>
                          <a:spcPts val="3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24.18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6.44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65303">
                <a:tc>
                  <a:txBody>
                    <a:bodyPr/>
                    <a:lstStyle/>
                    <a:p>
                      <a:pPr marL="62230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Diameter stenosis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077595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88.3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13.9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039494">
                        <a:lnSpc>
                          <a:spcPts val="118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89.2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13.2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630034" y="4861486"/>
            <a:ext cx="20891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58682" y="49221"/>
            <a:ext cx="738632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1">
                <a:latin typeface="Calibri"/>
                <a:cs typeface="Calibri"/>
              </a:rPr>
              <a:t>Angiographic </a:t>
            </a:r>
            <a:r>
              <a:rPr dirty="0" sz="3200" b="1">
                <a:latin typeface="Calibri"/>
                <a:cs typeface="Calibri"/>
              </a:rPr>
              <a:t>and </a:t>
            </a:r>
            <a:r>
              <a:rPr dirty="0" sz="3200" spc="-15" b="1">
                <a:latin typeface="Calibri"/>
                <a:cs typeface="Calibri"/>
              </a:rPr>
              <a:t>procedural</a:t>
            </a:r>
            <a:r>
              <a:rPr dirty="0" sz="3200" spc="40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33662" y="144242"/>
            <a:ext cx="4152900" cy="469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41402" y="49221"/>
            <a:ext cx="410146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latin typeface="Calibri"/>
                <a:cs typeface="Calibri"/>
              </a:rPr>
              <a:t>Primary Endpoint:</a:t>
            </a:r>
            <a:r>
              <a:rPr dirty="0" sz="3200" spc="-45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NACE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94196" y="875347"/>
            <a:ext cx="0" cy="3081655"/>
          </a:xfrm>
          <a:custGeom>
            <a:avLst/>
            <a:gdLst/>
            <a:ahLst/>
            <a:cxnLst/>
            <a:rect l="l" t="t" r="r" b="b"/>
            <a:pathLst>
              <a:path w="0" h="3081654">
                <a:moveTo>
                  <a:pt x="0" y="3081615"/>
                </a:moveTo>
                <a:lnTo>
                  <a:pt x="0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44168" y="3704134"/>
            <a:ext cx="281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0.0%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4168" y="3003767"/>
            <a:ext cx="281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2.5%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4168" y="2303400"/>
            <a:ext cx="281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5.0%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4168" y="1603033"/>
            <a:ext cx="281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7.5%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676" y="902666"/>
            <a:ext cx="3454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10.0%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62928" y="381688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266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62928" y="3116522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266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62928" y="2416155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266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62928" y="1715788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266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62928" y="1015421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266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94196" y="3956963"/>
            <a:ext cx="6732270" cy="0"/>
          </a:xfrm>
          <a:custGeom>
            <a:avLst/>
            <a:gdLst/>
            <a:ahLst/>
            <a:cxnLst/>
            <a:rect l="l" t="t" r="r" b="b"/>
            <a:pathLst>
              <a:path w="6732270" h="0">
                <a:moveTo>
                  <a:pt x="0" y="0"/>
                </a:moveTo>
                <a:lnTo>
                  <a:pt x="6731750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39384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70440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01498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232555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763614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294670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825727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56785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887844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418900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949958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481016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012072" y="3956963"/>
            <a:ext cx="0" cy="20955"/>
          </a:xfrm>
          <a:custGeom>
            <a:avLst/>
            <a:gdLst/>
            <a:ahLst/>
            <a:cxnLst/>
            <a:rect l="l" t="t" r="r" b="b"/>
            <a:pathLst>
              <a:path w="0" h="20954">
                <a:moveTo>
                  <a:pt x="-6774" y="10446"/>
                </a:moveTo>
                <a:lnTo>
                  <a:pt x="6774" y="10446"/>
                </a:lnTo>
              </a:path>
            </a:pathLst>
          </a:custGeom>
          <a:ln w="2089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623710" y="3957573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60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54768" y="3957573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90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53282" y="3957573"/>
            <a:ext cx="2190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120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08570" y="3957573"/>
            <a:ext cx="2190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270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39627" y="3957573"/>
            <a:ext cx="2190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300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70684" y="3957573"/>
            <a:ext cx="2190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330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01742" y="3957573"/>
            <a:ext cx="2190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360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67465" y="3957573"/>
            <a:ext cx="2129155" cy="325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9565">
              <a:lnSpc>
                <a:spcPts val="940"/>
              </a:lnSpc>
              <a:spcBef>
                <a:spcPts val="100"/>
              </a:spcBef>
              <a:tabLst>
                <a:tab pos="860425" algn="l"/>
                <a:tab pos="1391285" algn="l"/>
                <a:tab pos="1922145" algn="l"/>
              </a:tabLst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150	180	210	240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420"/>
              </a:lnSpc>
            </a:pPr>
            <a:r>
              <a:rPr dirty="0" sz="1400" spc="-15" b="1">
                <a:latin typeface="Calibri"/>
                <a:cs typeface="Calibri"/>
              </a:rPr>
              <a:t>Days </a:t>
            </a:r>
            <a:r>
              <a:rPr dirty="0" sz="1400" spc="-10" b="1">
                <a:latin typeface="Calibri"/>
                <a:cs typeface="Calibri"/>
              </a:rPr>
              <a:t>after </a:t>
            </a:r>
            <a:r>
              <a:rPr dirty="0" sz="1400" spc="-5" b="1">
                <a:latin typeface="Calibri"/>
                <a:cs typeface="Calibri"/>
              </a:rPr>
              <a:t>index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procedure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3414" y="1157435"/>
            <a:ext cx="203200" cy="25184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 b="1">
                <a:latin typeface="Calibri"/>
                <a:cs typeface="Calibri"/>
              </a:rPr>
              <a:t>Cumulative </a:t>
            </a:r>
            <a:r>
              <a:rPr dirty="0" sz="1400" b="1">
                <a:latin typeface="Calibri"/>
                <a:cs typeface="Calibri"/>
              </a:rPr>
              <a:t>incidence of </a:t>
            </a:r>
            <a:r>
              <a:rPr dirty="0" sz="1400" spc="-5" b="1">
                <a:latin typeface="Calibri"/>
                <a:cs typeface="Calibri"/>
              </a:rPr>
              <a:t>NACE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(%)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1463145" y="4285275"/>
          <a:ext cx="6586855" cy="414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240"/>
                <a:gridCol w="526415"/>
                <a:gridCol w="526415"/>
                <a:gridCol w="526415"/>
                <a:gridCol w="526414"/>
                <a:gridCol w="526414"/>
                <a:gridCol w="526414"/>
                <a:gridCol w="526414"/>
                <a:gridCol w="526414"/>
                <a:gridCol w="526414"/>
                <a:gridCol w="526414"/>
                <a:gridCol w="526414"/>
                <a:gridCol w="396239"/>
              </a:tblGrid>
              <a:tr h="206984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328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312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4305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4305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298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294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293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289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288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287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4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287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0698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328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312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311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r" marR="1543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311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310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r" marR="1543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1427506" y="3957573"/>
            <a:ext cx="819785" cy="321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  <a:tabLst>
                <a:tab pos="497840" algn="l"/>
              </a:tabLst>
            </a:pPr>
            <a:r>
              <a:rPr dirty="0" sz="1000" b="1">
                <a:solidFill>
                  <a:srgbClr val="4D4D4D"/>
                </a:solidFill>
                <a:latin typeface="Calibri"/>
                <a:cs typeface="Calibri"/>
              </a:rPr>
              <a:t>0	30</a:t>
            </a:r>
            <a:endParaRPr sz="1000">
              <a:latin typeface="Calibri"/>
              <a:cs typeface="Calibri"/>
            </a:endParaRPr>
          </a:p>
          <a:p>
            <a:pPr algn="r" marR="46355">
              <a:lnSpc>
                <a:spcPct val="100000"/>
              </a:lnSpc>
              <a:spcBef>
                <a:spcPts val="50"/>
              </a:spcBef>
            </a:pPr>
            <a:r>
              <a:rPr dirty="0" sz="900" b="1">
                <a:latin typeface="Calibri"/>
                <a:cs typeface="Calibri"/>
              </a:rPr>
              <a:t>Numbers at</a:t>
            </a:r>
            <a:r>
              <a:rPr dirty="0" sz="900" spc="-100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risk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963471" y="4375667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562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63471" y="4596026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562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622420" y="1010766"/>
            <a:ext cx="2249805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HR, </a:t>
            </a:r>
            <a:r>
              <a:rPr dirty="0" sz="1400" b="1">
                <a:latin typeface="Malgun Gothic"/>
                <a:cs typeface="Malgun Gothic"/>
              </a:rPr>
              <a:t>0.51 </a:t>
            </a:r>
            <a:r>
              <a:rPr dirty="0" sz="1400" spc="-5" b="1">
                <a:latin typeface="Malgun Gothic"/>
                <a:cs typeface="Malgun Gothic"/>
              </a:rPr>
              <a:t>(</a:t>
            </a:r>
            <a:r>
              <a:rPr dirty="0" sz="1400" spc="-5" b="1">
                <a:latin typeface="Calibri"/>
                <a:cs typeface="Calibri"/>
              </a:rPr>
              <a:t>95% CI,</a:t>
            </a:r>
            <a:r>
              <a:rPr dirty="0" sz="1400" spc="-80" b="1">
                <a:latin typeface="Calibri"/>
                <a:cs typeface="Calibri"/>
              </a:rPr>
              <a:t> </a:t>
            </a:r>
            <a:r>
              <a:rPr dirty="0" sz="1400" b="1">
                <a:latin typeface="Malgun Gothic"/>
                <a:cs typeface="Malgun Gothic"/>
              </a:rPr>
              <a:t>0.27–0.95)</a:t>
            </a:r>
            <a:endParaRPr sz="1400">
              <a:latin typeface="Malgun Gothic"/>
              <a:cs typeface="Malgun Gothic"/>
            </a:endParaRPr>
          </a:p>
          <a:p>
            <a:pPr marL="12700" marR="410209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Noninferiority </a:t>
            </a:r>
            <a:r>
              <a:rPr dirty="0" sz="1400" b="1" i="1">
                <a:latin typeface="Calibri"/>
                <a:cs typeface="Calibri"/>
              </a:rPr>
              <a:t>P </a:t>
            </a:r>
            <a:r>
              <a:rPr dirty="0" sz="1400" b="1">
                <a:latin typeface="Calibri"/>
                <a:cs typeface="Calibri"/>
              </a:rPr>
              <a:t>= 0.014  Superiority </a:t>
            </a:r>
            <a:r>
              <a:rPr dirty="0" sz="1400" b="1" i="1">
                <a:latin typeface="Calibri"/>
                <a:cs typeface="Calibri"/>
              </a:rPr>
              <a:t>P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333333"/>
                </a:solidFill>
                <a:latin typeface="Calibri"/>
                <a:cs typeface="Calibri"/>
              </a:rPr>
              <a:t>0.034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639383" y="1265131"/>
            <a:ext cx="6461760" cy="2552065"/>
          </a:xfrm>
          <a:custGeom>
            <a:avLst/>
            <a:gdLst/>
            <a:ahLst/>
            <a:cxnLst/>
            <a:rect l="l" t="t" r="r" b="b"/>
            <a:pathLst>
              <a:path w="6461759" h="2552065">
                <a:moveTo>
                  <a:pt x="0" y="2551758"/>
                </a:moveTo>
                <a:lnTo>
                  <a:pt x="0" y="2551758"/>
                </a:lnTo>
                <a:lnTo>
                  <a:pt x="17701" y="2551758"/>
                </a:lnTo>
                <a:lnTo>
                  <a:pt x="70807" y="2551758"/>
                </a:lnTo>
                <a:lnTo>
                  <a:pt x="106210" y="2551758"/>
                </a:lnTo>
                <a:lnTo>
                  <a:pt x="106210" y="2464211"/>
                </a:lnTo>
                <a:lnTo>
                  <a:pt x="336336" y="2464211"/>
                </a:lnTo>
                <a:lnTo>
                  <a:pt x="336336" y="2376666"/>
                </a:lnTo>
                <a:lnTo>
                  <a:pt x="354037" y="2376666"/>
                </a:lnTo>
                <a:lnTo>
                  <a:pt x="354037" y="2289120"/>
                </a:lnTo>
                <a:lnTo>
                  <a:pt x="371739" y="2289120"/>
                </a:lnTo>
                <a:lnTo>
                  <a:pt x="389441" y="2289120"/>
                </a:lnTo>
                <a:lnTo>
                  <a:pt x="389441" y="2201297"/>
                </a:lnTo>
                <a:lnTo>
                  <a:pt x="442547" y="2201297"/>
                </a:lnTo>
                <a:lnTo>
                  <a:pt x="442547" y="2025651"/>
                </a:lnTo>
                <a:lnTo>
                  <a:pt x="477951" y="2025651"/>
                </a:lnTo>
                <a:lnTo>
                  <a:pt x="477951" y="1937828"/>
                </a:lnTo>
                <a:lnTo>
                  <a:pt x="566461" y="1937828"/>
                </a:lnTo>
                <a:lnTo>
                  <a:pt x="566461" y="1850005"/>
                </a:lnTo>
                <a:lnTo>
                  <a:pt x="885095" y="1850005"/>
                </a:lnTo>
                <a:lnTo>
                  <a:pt x="885095" y="1762183"/>
                </a:lnTo>
                <a:lnTo>
                  <a:pt x="973604" y="1762183"/>
                </a:lnTo>
                <a:lnTo>
                  <a:pt x="973604" y="1674359"/>
                </a:lnTo>
                <a:lnTo>
                  <a:pt x="1327643" y="1674359"/>
                </a:lnTo>
                <a:lnTo>
                  <a:pt x="1327643" y="1586536"/>
                </a:lnTo>
                <a:lnTo>
                  <a:pt x="1398451" y="1586536"/>
                </a:lnTo>
                <a:lnTo>
                  <a:pt x="1398451" y="1498714"/>
                </a:lnTo>
                <a:lnTo>
                  <a:pt x="1681682" y="1498714"/>
                </a:lnTo>
                <a:lnTo>
                  <a:pt x="1681682" y="1410891"/>
                </a:lnTo>
                <a:lnTo>
                  <a:pt x="1787893" y="1410891"/>
                </a:lnTo>
                <a:lnTo>
                  <a:pt x="1787893" y="1323068"/>
                </a:lnTo>
                <a:lnTo>
                  <a:pt x="2584479" y="1323068"/>
                </a:lnTo>
                <a:lnTo>
                  <a:pt x="2584479" y="1235245"/>
                </a:lnTo>
                <a:lnTo>
                  <a:pt x="2743796" y="1235245"/>
                </a:lnTo>
                <a:lnTo>
                  <a:pt x="2743796" y="1147422"/>
                </a:lnTo>
                <a:lnTo>
                  <a:pt x="2832306" y="1147422"/>
                </a:lnTo>
                <a:lnTo>
                  <a:pt x="2832306" y="1059599"/>
                </a:lnTo>
                <a:lnTo>
                  <a:pt x="2903113" y="1059599"/>
                </a:lnTo>
                <a:lnTo>
                  <a:pt x="2903113" y="971776"/>
                </a:lnTo>
                <a:lnTo>
                  <a:pt x="2973921" y="971776"/>
                </a:lnTo>
                <a:lnTo>
                  <a:pt x="2973921" y="883953"/>
                </a:lnTo>
                <a:lnTo>
                  <a:pt x="3027027" y="883953"/>
                </a:lnTo>
                <a:lnTo>
                  <a:pt x="3027027" y="796131"/>
                </a:lnTo>
                <a:lnTo>
                  <a:pt x="3168642" y="796131"/>
                </a:lnTo>
                <a:lnTo>
                  <a:pt x="3168642" y="708307"/>
                </a:lnTo>
                <a:lnTo>
                  <a:pt x="3186344" y="708307"/>
                </a:lnTo>
                <a:lnTo>
                  <a:pt x="3186344" y="620484"/>
                </a:lnTo>
                <a:lnTo>
                  <a:pt x="3363363" y="620484"/>
                </a:lnTo>
                <a:lnTo>
                  <a:pt x="3363363" y="532662"/>
                </a:lnTo>
                <a:lnTo>
                  <a:pt x="3451873" y="532662"/>
                </a:lnTo>
                <a:lnTo>
                  <a:pt x="3487276" y="532662"/>
                </a:lnTo>
                <a:lnTo>
                  <a:pt x="3487276" y="444541"/>
                </a:lnTo>
                <a:lnTo>
                  <a:pt x="3947527" y="444541"/>
                </a:lnTo>
                <a:lnTo>
                  <a:pt x="4248459" y="444541"/>
                </a:lnTo>
                <a:lnTo>
                  <a:pt x="4478583" y="444541"/>
                </a:lnTo>
                <a:lnTo>
                  <a:pt x="4478583" y="355817"/>
                </a:lnTo>
                <a:lnTo>
                  <a:pt x="4567093" y="355817"/>
                </a:lnTo>
                <a:lnTo>
                  <a:pt x="4567093" y="267093"/>
                </a:lnTo>
                <a:lnTo>
                  <a:pt x="4673305" y="267093"/>
                </a:lnTo>
                <a:lnTo>
                  <a:pt x="4974237" y="267093"/>
                </a:lnTo>
                <a:lnTo>
                  <a:pt x="4974237" y="178061"/>
                </a:lnTo>
                <a:lnTo>
                  <a:pt x="5416785" y="178061"/>
                </a:lnTo>
                <a:lnTo>
                  <a:pt x="5416785" y="89030"/>
                </a:lnTo>
                <a:lnTo>
                  <a:pt x="6461199" y="89030"/>
                </a:lnTo>
                <a:lnTo>
                  <a:pt x="6461199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5475925" y="1054516"/>
            <a:ext cx="24098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Prasugrel-based </a:t>
            </a:r>
            <a:r>
              <a:rPr dirty="0" sz="1400" spc="-5" b="1">
                <a:latin typeface="Calibri"/>
                <a:cs typeface="Calibri"/>
              </a:rPr>
              <a:t>12-month </a:t>
            </a:r>
            <a:r>
              <a:rPr dirty="0" sz="1400" spc="-10" b="1">
                <a:latin typeface="Calibri"/>
                <a:cs typeface="Calibri"/>
              </a:rPr>
              <a:t>DAPT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224842" y="1182862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8.8%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639383" y="2510561"/>
            <a:ext cx="6461760" cy="1306830"/>
          </a:xfrm>
          <a:custGeom>
            <a:avLst/>
            <a:gdLst/>
            <a:ahLst/>
            <a:cxnLst/>
            <a:rect l="l" t="t" r="r" b="b"/>
            <a:pathLst>
              <a:path w="6461759" h="1306829">
                <a:moveTo>
                  <a:pt x="0" y="1306327"/>
                </a:moveTo>
                <a:lnTo>
                  <a:pt x="17701" y="1306327"/>
                </a:lnTo>
                <a:lnTo>
                  <a:pt x="17701" y="1135506"/>
                </a:lnTo>
                <a:lnTo>
                  <a:pt x="53105" y="1135506"/>
                </a:lnTo>
                <a:lnTo>
                  <a:pt x="53105" y="1049034"/>
                </a:lnTo>
                <a:lnTo>
                  <a:pt x="88508" y="1049034"/>
                </a:lnTo>
                <a:lnTo>
                  <a:pt x="88508" y="962292"/>
                </a:lnTo>
                <a:lnTo>
                  <a:pt x="106210" y="962292"/>
                </a:lnTo>
                <a:lnTo>
                  <a:pt x="106210" y="875551"/>
                </a:lnTo>
                <a:lnTo>
                  <a:pt x="123912" y="875551"/>
                </a:lnTo>
                <a:lnTo>
                  <a:pt x="123912" y="788809"/>
                </a:lnTo>
                <a:lnTo>
                  <a:pt x="141614" y="788809"/>
                </a:lnTo>
                <a:lnTo>
                  <a:pt x="177018" y="788809"/>
                </a:lnTo>
                <a:lnTo>
                  <a:pt x="177018" y="701792"/>
                </a:lnTo>
                <a:lnTo>
                  <a:pt x="230124" y="701792"/>
                </a:lnTo>
                <a:lnTo>
                  <a:pt x="230124" y="614776"/>
                </a:lnTo>
                <a:lnTo>
                  <a:pt x="389441" y="614776"/>
                </a:lnTo>
                <a:lnTo>
                  <a:pt x="389441" y="527760"/>
                </a:lnTo>
                <a:lnTo>
                  <a:pt x="424845" y="527760"/>
                </a:lnTo>
                <a:lnTo>
                  <a:pt x="637268" y="527760"/>
                </a:lnTo>
                <a:lnTo>
                  <a:pt x="1982614" y="527760"/>
                </a:lnTo>
                <a:lnTo>
                  <a:pt x="1982614" y="440183"/>
                </a:lnTo>
                <a:lnTo>
                  <a:pt x="2318950" y="440183"/>
                </a:lnTo>
                <a:lnTo>
                  <a:pt x="2318950" y="352608"/>
                </a:lnTo>
                <a:lnTo>
                  <a:pt x="3044728" y="352608"/>
                </a:lnTo>
                <a:lnTo>
                  <a:pt x="3168642" y="352608"/>
                </a:lnTo>
                <a:lnTo>
                  <a:pt x="3168642" y="264747"/>
                </a:lnTo>
                <a:lnTo>
                  <a:pt x="3204046" y="264747"/>
                </a:lnTo>
                <a:lnTo>
                  <a:pt x="3204046" y="176888"/>
                </a:lnTo>
                <a:lnTo>
                  <a:pt x="3345661" y="176888"/>
                </a:lnTo>
                <a:lnTo>
                  <a:pt x="3345661" y="89027"/>
                </a:lnTo>
                <a:lnTo>
                  <a:pt x="4142247" y="89027"/>
                </a:lnTo>
                <a:lnTo>
                  <a:pt x="4142247" y="89027"/>
                </a:lnTo>
                <a:lnTo>
                  <a:pt x="4814920" y="89027"/>
                </a:lnTo>
                <a:lnTo>
                  <a:pt x="5257468" y="89027"/>
                </a:lnTo>
                <a:lnTo>
                  <a:pt x="5310574" y="89027"/>
                </a:lnTo>
                <a:lnTo>
                  <a:pt x="6425795" y="89027"/>
                </a:lnTo>
                <a:lnTo>
                  <a:pt x="6425795" y="0"/>
                </a:lnTo>
                <a:lnTo>
                  <a:pt x="6461199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590744" y="2422846"/>
            <a:ext cx="3024505" cy="669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5366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4.9%</a:t>
            </a:r>
            <a:endParaRPr sz="1400">
              <a:latin typeface="Calibri"/>
              <a:cs typeface="Calibri"/>
            </a:endParaRPr>
          </a:p>
          <a:p>
            <a:pPr marL="12700" marR="518159">
              <a:lnSpc>
                <a:spcPct val="100000"/>
              </a:lnSpc>
              <a:spcBef>
                <a:spcPts val="30"/>
              </a:spcBef>
            </a:pPr>
            <a:r>
              <a:rPr dirty="0" sz="1400" spc="-10" b="1">
                <a:latin typeface="Calibri"/>
                <a:cs typeface="Calibri"/>
              </a:rPr>
              <a:t>Prasugrel </a:t>
            </a:r>
            <a:r>
              <a:rPr dirty="0" sz="1400" b="1">
                <a:latin typeface="Calibri"/>
                <a:cs typeface="Calibri"/>
              </a:rPr>
              <a:t>5mg </a:t>
            </a:r>
            <a:r>
              <a:rPr dirty="0" sz="1400" spc="-10" b="1">
                <a:latin typeface="Calibri"/>
                <a:cs typeface="Calibri"/>
              </a:rPr>
              <a:t>monotherapy after  </a:t>
            </a:r>
            <a:r>
              <a:rPr dirty="0" sz="1400" b="1">
                <a:latin typeface="Calibri"/>
                <a:cs typeface="Calibri"/>
              </a:rPr>
              <a:t>1 </a:t>
            </a:r>
            <a:r>
              <a:rPr dirty="0" sz="1400" spc="-5" b="1">
                <a:latin typeface="Calibri"/>
                <a:cs typeface="Calibri"/>
              </a:rPr>
              <a:t>month </a:t>
            </a:r>
            <a:r>
              <a:rPr dirty="0" sz="1400" b="1">
                <a:latin typeface="Calibri"/>
                <a:cs typeface="Calibri"/>
              </a:rPr>
              <a:t>of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DAPT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88108" y="143647"/>
            <a:ext cx="4356100" cy="469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95878" y="49221"/>
            <a:ext cx="430403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Landmark </a:t>
            </a:r>
            <a:r>
              <a:rPr dirty="0" sz="3200" spc="-5" b="1">
                <a:latin typeface="Calibri"/>
                <a:cs typeface="Calibri"/>
              </a:rPr>
              <a:t>Analysis:</a:t>
            </a:r>
            <a:r>
              <a:rPr dirty="0" sz="3200" spc="-60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NACE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95249" y="901699"/>
            <a:ext cx="0" cy="3106420"/>
          </a:xfrm>
          <a:custGeom>
            <a:avLst/>
            <a:gdLst/>
            <a:ahLst/>
            <a:cxnLst/>
            <a:rect l="l" t="t" r="r" b="b"/>
            <a:pathLst>
              <a:path w="0" h="3106420">
                <a:moveTo>
                  <a:pt x="0" y="3106146"/>
                </a:moveTo>
                <a:lnTo>
                  <a:pt x="0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86710" y="3721118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0.0%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6710" y="3015175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2.5%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710" y="2309232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5.0%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6710" y="1603290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7.5%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0631" y="897347"/>
            <a:ext cx="418465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10.0%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59632" y="3866658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59632" y="3160715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59632" y="2454773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59632" y="1748831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59632" y="1042888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95248" y="4007846"/>
            <a:ext cx="7668259" cy="0"/>
          </a:xfrm>
          <a:custGeom>
            <a:avLst/>
            <a:gdLst/>
            <a:ahLst/>
            <a:cxnLst/>
            <a:rect l="l" t="t" r="r" b="b"/>
            <a:pathLst>
              <a:path w="7668259" h="0">
                <a:moveTo>
                  <a:pt x="0" y="0"/>
                </a:moveTo>
                <a:lnTo>
                  <a:pt x="7668002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8444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93362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98278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203194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08112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413029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017946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622864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27781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832696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437615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042532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647448" y="400784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529"/>
                </a:moveTo>
                <a:lnTo>
                  <a:pt x="6774" y="10529"/>
                </a:lnTo>
              </a:path>
            </a:pathLst>
          </a:custGeom>
          <a:ln w="21058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517316" y="4002164"/>
            <a:ext cx="16065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60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22233" y="4002164"/>
            <a:ext cx="16065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90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93019" y="4002164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120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12687" y="4002164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240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17605" y="4002164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270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22521" y="4002164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300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27438" y="4002164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330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532355" y="4002164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360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66049" y="4002164"/>
            <a:ext cx="2012950" cy="333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4475">
              <a:lnSpc>
                <a:spcPts val="1000"/>
              </a:lnSpc>
              <a:spcBef>
                <a:spcPts val="100"/>
              </a:spcBef>
              <a:tabLst>
                <a:tab pos="848994" algn="l"/>
                <a:tab pos="1454150" algn="l"/>
              </a:tabLst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150	180	210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ts val="1420"/>
              </a:lnSpc>
            </a:pPr>
            <a:r>
              <a:rPr dirty="0" sz="1400" spc="-15" b="1">
                <a:latin typeface="Calibri"/>
                <a:cs typeface="Calibri"/>
              </a:rPr>
              <a:t>Days </a:t>
            </a:r>
            <a:r>
              <a:rPr dirty="0" sz="1400" spc="-10" b="1">
                <a:latin typeface="Calibri"/>
                <a:cs typeface="Calibri"/>
              </a:rPr>
              <a:t>after </a:t>
            </a:r>
            <a:r>
              <a:rPr dirty="0" sz="1400" spc="-5" b="1">
                <a:latin typeface="Calibri"/>
                <a:cs typeface="Calibri"/>
              </a:rPr>
              <a:t>index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procedure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1167" y="1532386"/>
            <a:ext cx="203200" cy="18446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 b="1">
                <a:latin typeface="Calibri"/>
                <a:cs typeface="Calibri"/>
              </a:rPr>
              <a:t>Cumulative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incidence(%)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1277054" y="4365578"/>
          <a:ext cx="7480300" cy="425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690"/>
                <a:gridCol w="600075"/>
                <a:gridCol w="600074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440690"/>
              </a:tblGrid>
              <a:tr h="212675">
                <a:tc>
                  <a:txBody>
                    <a:bodyPr/>
                    <a:lstStyle/>
                    <a:p>
                      <a:pPr marL="31750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298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294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131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289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288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287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1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287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267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/>
                </a:tc>
              </a:tr>
            </a:tbl>
          </a:graphicData>
        </a:graphic>
      </p:graphicFrame>
      <p:sp>
        <p:nvSpPr>
          <p:cNvPr id="42" name="object 42"/>
          <p:cNvSpPr txBox="1"/>
          <p:nvPr/>
        </p:nvSpPr>
        <p:spPr>
          <a:xfrm>
            <a:off x="1158606" y="3977397"/>
            <a:ext cx="915035" cy="390525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295"/>
              </a:spcBef>
              <a:tabLst>
                <a:tab pos="570230" algn="l"/>
              </a:tabLst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0	30</a:t>
            </a:r>
            <a:endParaRPr sz="1050">
              <a:latin typeface="Calibri"/>
              <a:cs typeface="Calibri"/>
            </a:endParaRPr>
          </a:p>
          <a:p>
            <a:pPr algn="r" marR="38100">
              <a:lnSpc>
                <a:spcPct val="100000"/>
              </a:lnSpc>
              <a:spcBef>
                <a:spcPts val="215"/>
              </a:spcBef>
            </a:pPr>
            <a:r>
              <a:rPr dirty="0" sz="1000" spc="10" b="1">
                <a:latin typeface="Calibri"/>
                <a:cs typeface="Calibri"/>
              </a:rPr>
              <a:t>Numbers at</a:t>
            </a:r>
            <a:r>
              <a:rPr dirty="0" sz="1000" spc="-6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risk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25724" y="4464414"/>
            <a:ext cx="264160" cy="0"/>
          </a:xfrm>
          <a:custGeom>
            <a:avLst/>
            <a:gdLst/>
            <a:ahLst/>
            <a:cxnLst/>
            <a:rect l="l" t="t" r="r" b="b"/>
            <a:pathLst>
              <a:path w="264159" h="0">
                <a:moveTo>
                  <a:pt x="0" y="0"/>
                </a:moveTo>
                <a:lnTo>
                  <a:pt x="263768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25724" y="4686529"/>
            <a:ext cx="264160" cy="0"/>
          </a:xfrm>
          <a:custGeom>
            <a:avLst/>
            <a:gdLst/>
            <a:ahLst/>
            <a:cxnLst/>
            <a:rect l="l" t="t" r="r" b="b"/>
            <a:pathLst>
              <a:path w="264159" h="0">
                <a:moveTo>
                  <a:pt x="0" y="0"/>
                </a:moveTo>
                <a:lnTo>
                  <a:pt x="263768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986245" y="901699"/>
            <a:ext cx="0" cy="3106420"/>
          </a:xfrm>
          <a:custGeom>
            <a:avLst/>
            <a:gdLst/>
            <a:ahLst/>
            <a:cxnLst/>
            <a:rect l="l" t="t" r="r" b="b"/>
            <a:pathLst>
              <a:path w="0" h="3106420">
                <a:moveTo>
                  <a:pt x="0" y="3106146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13549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647535" y="1121581"/>
            <a:ext cx="6972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 i="1">
                <a:latin typeface="Calibri"/>
                <a:cs typeface="Calibri"/>
              </a:rPr>
              <a:t>P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95" b="1"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333333"/>
                </a:solidFill>
                <a:latin typeface="Calibri"/>
                <a:cs typeface="Calibri"/>
              </a:rPr>
              <a:t>0.003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28191" y="1121581"/>
            <a:ext cx="6972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 i="1">
                <a:latin typeface="Calibri"/>
                <a:cs typeface="Calibri"/>
              </a:rPr>
              <a:t>P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95" b="1"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333333"/>
                </a:solidFill>
                <a:latin typeface="Calibri"/>
                <a:cs typeface="Calibri"/>
              </a:rPr>
              <a:t>0.800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986245" y="3319490"/>
            <a:ext cx="6755130" cy="547370"/>
          </a:xfrm>
          <a:custGeom>
            <a:avLst/>
            <a:gdLst/>
            <a:ahLst/>
            <a:cxnLst/>
            <a:rect l="l" t="t" r="r" b="b"/>
            <a:pathLst>
              <a:path w="6755130" h="547370">
                <a:moveTo>
                  <a:pt x="0" y="547168"/>
                </a:moveTo>
                <a:lnTo>
                  <a:pt x="120982" y="547168"/>
                </a:lnTo>
                <a:lnTo>
                  <a:pt x="1653438" y="547168"/>
                </a:lnTo>
                <a:lnTo>
                  <a:pt x="1653438" y="456371"/>
                </a:lnTo>
                <a:lnTo>
                  <a:pt x="2036553" y="456371"/>
                </a:lnTo>
                <a:lnTo>
                  <a:pt x="2036553" y="365574"/>
                </a:lnTo>
                <a:lnTo>
                  <a:pt x="2863273" y="365574"/>
                </a:lnTo>
                <a:lnTo>
                  <a:pt x="3004420" y="365574"/>
                </a:lnTo>
                <a:lnTo>
                  <a:pt x="3004420" y="274484"/>
                </a:lnTo>
                <a:lnTo>
                  <a:pt x="3044748" y="274484"/>
                </a:lnTo>
                <a:lnTo>
                  <a:pt x="3044748" y="183392"/>
                </a:lnTo>
                <a:lnTo>
                  <a:pt x="3206059" y="183392"/>
                </a:lnTo>
                <a:lnTo>
                  <a:pt x="3206059" y="92301"/>
                </a:lnTo>
                <a:lnTo>
                  <a:pt x="4113435" y="92301"/>
                </a:lnTo>
                <a:lnTo>
                  <a:pt x="4113435" y="92301"/>
                </a:lnTo>
                <a:lnTo>
                  <a:pt x="4879663" y="92301"/>
                </a:lnTo>
                <a:lnTo>
                  <a:pt x="5383760" y="92301"/>
                </a:lnTo>
                <a:lnTo>
                  <a:pt x="5444253" y="92301"/>
                </a:lnTo>
                <a:lnTo>
                  <a:pt x="6714578" y="92301"/>
                </a:lnTo>
                <a:lnTo>
                  <a:pt x="6714578" y="0"/>
                </a:lnTo>
                <a:lnTo>
                  <a:pt x="6754905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381327" y="3081894"/>
            <a:ext cx="484505" cy="784860"/>
          </a:xfrm>
          <a:custGeom>
            <a:avLst/>
            <a:gdLst/>
            <a:ahLst/>
            <a:cxnLst/>
            <a:rect l="l" t="t" r="r" b="b"/>
            <a:pathLst>
              <a:path w="484505" h="784860">
                <a:moveTo>
                  <a:pt x="0" y="784766"/>
                </a:moveTo>
                <a:lnTo>
                  <a:pt x="20163" y="784766"/>
                </a:lnTo>
                <a:lnTo>
                  <a:pt x="20163" y="612584"/>
                </a:lnTo>
                <a:lnTo>
                  <a:pt x="60491" y="612584"/>
                </a:lnTo>
                <a:lnTo>
                  <a:pt x="60491" y="525424"/>
                </a:lnTo>
                <a:lnTo>
                  <a:pt x="100818" y="525424"/>
                </a:lnTo>
                <a:lnTo>
                  <a:pt x="100818" y="437992"/>
                </a:lnTo>
                <a:lnTo>
                  <a:pt x="120982" y="437992"/>
                </a:lnTo>
                <a:lnTo>
                  <a:pt x="120982" y="350559"/>
                </a:lnTo>
                <a:lnTo>
                  <a:pt x="141146" y="350559"/>
                </a:lnTo>
                <a:lnTo>
                  <a:pt x="141146" y="263126"/>
                </a:lnTo>
                <a:lnTo>
                  <a:pt x="161310" y="263126"/>
                </a:lnTo>
                <a:lnTo>
                  <a:pt x="201638" y="263126"/>
                </a:lnTo>
                <a:lnTo>
                  <a:pt x="201638" y="175417"/>
                </a:lnTo>
                <a:lnTo>
                  <a:pt x="262130" y="175417"/>
                </a:lnTo>
                <a:lnTo>
                  <a:pt x="262130" y="87708"/>
                </a:lnTo>
                <a:lnTo>
                  <a:pt x="443605" y="87708"/>
                </a:lnTo>
                <a:lnTo>
                  <a:pt x="443605" y="0"/>
                </a:lnTo>
                <a:lnTo>
                  <a:pt x="483933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5884381" y="2900113"/>
            <a:ext cx="251079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Prasugrel </a:t>
            </a:r>
            <a:r>
              <a:rPr dirty="0" sz="1400" b="1">
                <a:latin typeface="Calibri"/>
                <a:cs typeface="Calibri"/>
              </a:rPr>
              <a:t>5mg </a:t>
            </a:r>
            <a:r>
              <a:rPr dirty="0" sz="1400" spc="-10" b="1">
                <a:latin typeface="Calibri"/>
                <a:cs typeface="Calibri"/>
              </a:rPr>
              <a:t>monotherapy after  </a:t>
            </a:r>
            <a:r>
              <a:rPr dirty="0" sz="1400" b="1">
                <a:latin typeface="Calibri"/>
                <a:cs typeface="Calibri"/>
              </a:rPr>
              <a:t>1 </a:t>
            </a:r>
            <a:r>
              <a:rPr dirty="0" sz="1400" spc="-5" b="1">
                <a:latin typeface="Calibri"/>
                <a:cs typeface="Calibri"/>
              </a:rPr>
              <a:t>month </a:t>
            </a:r>
            <a:r>
              <a:rPr dirty="0" sz="1400" b="1">
                <a:latin typeface="Calibri"/>
                <a:cs typeface="Calibri"/>
              </a:rPr>
              <a:t>of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DAPT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570624" y="3011632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1.9%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17002" y="2880835"/>
            <a:ext cx="3321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2.8%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986245" y="1869638"/>
            <a:ext cx="6755130" cy="1997075"/>
          </a:xfrm>
          <a:custGeom>
            <a:avLst/>
            <a:gdLst/>
            <a:ahLst/>
            <a:cxnLst/>
            <a:rect l="l" t="t" r="r" b="b"/>
            <a:pathLst>
              <a:path w="6755130" h="1997075">
                <a:moveTo>
                  <a:pt x="0" y="1997019"/>
                </a:moveTo>
                <a:lnTo>
                  <a:pt x="40327" y="1997019"/>
                </a:lnTo>
                <a:lnTo>
                  <a:pt x="40327" y="1906514"/>
                </a:lnTo>
                <a:lnTo>
                  <a:pt x="403277" y="1906514"/>
                </a:lnTo>
                <a:lnTo>
                  <a:pt x="403277" y="1816009"/>
                </a:lnTo>
                <a:lnTo>
                  <a:pt x="504096" y="1816009"/>
                </a:lnTo>
                <a:lnTo>
                  <a:pt x="504096" y="1725503"/>
                </a:lnTo>
                <a:lnTo>
                  <a:pt x="907375" y="1725503"/>
                </a:lnTo>
                <a:lnTo>
                  <a:pt x="907375" y="1634997"/>
                </a:lnTo>
                <a:lnTo>
                  <a:pt x="988030" y="1634997"/>
                </a:lnTo>
                <a:lnTo>
                  <a:pt x="988030" y="1544492"/>
                </a:lnTo>
                <a:lnTo>
                  <a:pt x="1310653" y="1544492"/>
                </a:lnTo>
                <a:lnTo>
                  <a:pt x="1310653" y="1453987"/>
                </a:lnTo>
                <a:lnTo>
                  <a:pt x="1431637" y="1453987"/>
                </a:lnTo>
                <a:lnTo>
                  <a:pt x="1431637" y="1363481"/>
                </a:lnTo>
                <a:lnTo>
                  <a:pt x="2339011" y="1363481"/>
                </a:lnTo>
                <a:lnTo>
                  <a:pt x="2339011" y="1272975"/>
                </a:lnTo>
                <a:lnTo>
                  <a:pt x="2520486" y="1272975"/>
                </a:lnTo>
                <a:lnTo>
                  <a:pt x="2520486" y="1182470"/>
                </a:lnTo>
                <a:lnTo>
                  <a:pt x="2621306" y="1182470"/>
                </a:lnTo>
                <a:lnTo>
                  <a:pt x="2621306" y="1091965"/>
                </a:lnTo>
                <a:lnTo>
                  <a:pt x="2701961" y="1091965"/>
                </a:lnTo>
                <a:lnTo>
                  <a:pt x="2701961" y="1001459"/>
                </a:lnTo>
                <a:lnTo>
                  <a:pt x="2782618" y="1001459"/>
                </a:lnTo>
                <a:lnTo>
                  <a:pt x="2782618" y="910954"/>
                </a:lnTo>
                <a:lnTo>
                  <a:pt x="2843109" y="910954"/>
                </a:lnTo>
                <a:lnTo>
                  <a:pt x="2843109" y="820448"/>
                </a:lnTo>
                <a:lnTo>
                  <a:pt x="3004420" y="820448"/>
                </a:lnTo>
                <a:lnTo>
                  <a:pt x="3004420" y="729943"/>
                </a:lnTo>
                <a:lnTo>
                  <a:pt x="3024584" y="729943"/>
                </a:lnTo>
                <a:lnTo>
                  <a:pt x="3024584" y="639437"/>
                </a:lnTo>
                <a:lnTo>
                  <a:pt x="3226223" y="639437"/>
                </a:lnTo>
                <a:lnTo>
                  <a:pt x="3226223" y="548932"/>
                </a:lnTo>
                <a:lnTo>
                  <a:pt x="3327043" y="548932"/>
                </a:lnTo>
                <a:lnTo>
                  <a:pt x="3367370" y="548932"/>
                </a:lnTo>
                <a:lnTo>
                  <a:pt x="3367370" y="458120"/>
                </a:lnTo>
                <a:lnTo>
                  <a:pt x="3891632" y="458120"/>
                </a:lnTo>
                <a:lnTo>
                  <a:pt x="4234418" y="458120"/>
                </a:lnTo>
                <a:lnTo>
                  <a:pt x="4496549" y="458120"/>
                </a:lnTo>
                <a:lnTo>
                  <a:pt x="4496549" y="366685"/>
                </a:lnTo>
                <a:lnTo>
                  <a:pt x="4597369" y="366685"/>
                </a:lnTo>
                <a:lnTo>
                  <a:pt x="4597369" y="275251"/>
                </a:lnTo>
                <a:lnTo>
                  <a:pt x="4718351" y="275251"/>
                </a:lnTo>
                <a:lnTo>
                  <a:pt x="5061138" y="275251"/>
                </a:lnTo>
                <a:lnTo>
                  <a:pt x="5061138" y="183501"/>
                </a:lnTo>
                <a:lnTo>
                  <a:pt x="5565236" y="183501"/>
                </a:lnTo>
                <a:lnTo>
                  <a:pt x="5565236" y="91750"/>
                </a:lnTo>
                <a:lnTo>
                  <a:pt x="6754905" y="91750"/>
                </a:lnTo>
                <a:lnTo>
                  <a:pt x="6754905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381328" y="3247843"/>
            <a:ext cx="544830" cy="619125"/>
          </a:xfrm>
          <a:custGeom>
            <a:avLst/>
            <a:gdLst/>
            <a:ahLst/>
            <a:cxnLst/>
            <a:rect l="l" t="t" r="r" b="b"/>
            <a:pathLst>
              <a:path w="544830" h="619125">
                <a:moveTo>
                  <a:pt x="0" y="618817"/>
                </a:moveTo>
                <a:lnTo>
                  <a:pt x="0" y="618817"/>
                </a:lnTo>
                <a:lnTo>
                  <a:pt x="20163" y="618817"/>
                </a:lnTo>
                <a:lnTo>
                  <a:pt x="80655" y="618817"/>
                </a:lnTo>
                <a:lnTo>
                  <a:pt x="120982" y="618817"/>
                </a:lnTo>
                <a:lnTo>
                  <a:pt x="120982" y="530574"/>
                </a:lnTo>
                <a:lnTo>
                  <a:pt x="383114" y="530574"/>
                </a:lnTo>
                <a:lnTo>
                  <a:pt x="383114" y="442330"/>
                </a:lnTo>
                <a:lnTo>
                  <a:pt x="403277" y="442330"/>
                </a:lnTo>
                <a:lnTo>
                  <a:pt x="403277" y="354087"/>
                </a:lnTo>
                <a:lnTo>
                  <a:pt x="423441" y="354087"/>
                </a:lnTo>
                <a:lnTo>
                  <a:pt x="443605" y="354087"/>
                </a:lnTo>
                <a:lnTo>
                  <a:pt x="443605" y="265566"/>
                </a:lnTo>
                <a:lnTo>
                  <a:pt x="504096" y="265566"/>
                </a:lnTo>
                <a:lnTo>
                  <a:pt x="504096" y="88521"/>
                </a:lnTo>
                <a:lnTo>
                  <a:pt x="544425" y="88521"/>
                </a:lnTo>
                <a:lnTo>
                  <a:pt x="544425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6082941" y="1638551"/>
            <a:ext cx="24098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Prasugrel-based </a:t>
            </a:r>
            <a:r>
              <a:rPr dirty="0" sz="1400" spc="-5" b="1">
                <a:latin typeface="Calibri"/>
                <a:cs typeface="Calibri"/>
              </a:rPr>
              <a:t>12-month </a:t>
            </a:r>
            <a:r>
              <a:rPr dirty="0" sz="1400" spc="-10" b="1">
                <a:latin typeface="Calibri"/>
                <a:cs typeface="Calibri"/>
              </a:rPr>
              <a:t>DAPT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545397" y="1988519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7.1%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003080" y="3141222"/>
            <a:ext cx="3321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2.2%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35337" y="143647"/>
            <a:ext cx="2667000" cy="469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43107" y="49221"/>
            <a:ext cx="260667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latin typeface="Calibri"/>
                <a:cs typeface="Calibri"/>
              </a:rPr>
              <a:t>Major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Bleeding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95249" y="762000"/>
            <a:ext cx="0" cy="3273425"/>
          </a:xfrm>
          <a:custGeom>
            <a:avLst/>
            <a:gdLst/>
            <a:ahLst/>
            <a:cxnLst/>
            <a:rect l="l" t="t" r="r" b="b"/>
            <a:pathLst>
              <a:path w="0" h="3273425">
                <a:moveTo>
                  <a:pt x="0" y="3272919"/>
                </a:moveTo>
                <a:lnTo>
                  <a:pt x="0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86710" y="3740560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0.0%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6710" y="2996715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2.5%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710" y="2252869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5.0%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59632" y="3886151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59632" y="3142305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59632" y="2398459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59632" y="1654614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59632" y="910768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95248" y="4034919"/>
            <a:ext cx="7668259" cy="0"/>
          </a:xfrm>
          <a:custGeom>
            <a:avLst/>
            <a:gdLst/>
            <a:ahLst/>
            <a:cxnLst/>
            <a:rect l="l" t="t" r="r" b="b"/>
            <a:pathLst>
              <a:path w="7668259" h="0">
                <a:moveTo>
                  <a:pt x="0" y="0"/>
                </a:moveTo>
                <a:lnTo>
                  <a:pt x="7668002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8444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93362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98278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03194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08112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13029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017946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622864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27781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832696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437615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042532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647448" y="4034919"/>
            <a:ext cx="0" cy="22225"/>
          </a:xfrm>
          <a:custGeom>
            <a:avLst/>
            <a:gdLst/>
            <a:ahLst/>
            <a:cxnLst/>
            <a:rect l="l" t="t" r="r" b="b"/>
            <a:pathLst>
              <a:path w="0" h="22225">
                <a:moveTo>
                  <a:pt x="-6774" y="11095"/>
                </a:moveTo>
                <a:lnTo>
                  <a:pt x="6774" y="11095"/>
                </a:lnTo>
              </a:path>
            </a:pathLst>
          </a:custGeom>
          <a:ln w="22190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340026" y="4028134"/>
            <a:ext cx="965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09225" y="4028134"/>
            <a:ext cx="1676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30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14141" y="4028134"/>
            <a:ext cx="1676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60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19058" y="4028134"/>
            <a:ext cx="1676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90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88257" y="4028134"/>
            <a:ext cx="2381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120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07924" y="4028134"/>
            <a:ext cx="2381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240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12842" y="4028134"/>
            <a:ext cx="2381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270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17758" y="4028134"/>
            <a:ext cx="2381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300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22676" y="4028134"/>
            <a:ext cx="2381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330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527593" y="4028134"/>
            <a:ext cx="2381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360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66049" y="4028134"/>
            <a:ext cx="2012950" cy="347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>
              <a:lnSpc>
                <a:spcPts val="1090"/>
              </a:lnSpc>
              <a:spcBef>
                <a:spcPts val="100"/>
              </a:spcBef>
              <a:tabLst>
                <a:tab pos="844550" algn="l"/>
                <a:tab pos="1449070" algn="l"/>
              </a:tabLst>
            </a:pPr>
            <a:r>
              <a:rPr dirty="0" sz="1100" b="1">
                <a:solidFill>
                  <a:srgbClr val="4D4D4D"/>
                </a:solidFill>
                <a:latin typeface="Calibri"/>
                <a:cs typeface="Calibri"/>
              </a:rPr>
              <a:t>150	180	210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450"/>
              </a:lnSpc>
            </a:pPr>
            <a:r>
              <a:rPr dirty="0" sz="1400" spc="-15" b="1">
                <a:latin typeface="Calibri"/>
                <a:cs typeface="Calibri"/>
              </a:rPr>
              <a:t>Days </a:t>
            </a:r>
            <a:r>
              <a:rPr dirty="0" sz="1400" spc="-10" b="1">
                <a:latin typeface="Calibri"/>
                <a:cs typeface="Calibri"/>
              </a:rPr>
              <a:t>after </a:t>
            </a:r>
            <a:r>
              <a:rPr dirty="0" sz="1400" spc="-5" b="1">
                <a:latin typeface="Calibri"/>
                <a:cs typeface="Calibri"/>
              </a:rPr>
              <a:t>index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procedure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1168" y="1476072"/>
            <a:ext cx="203200" cy="18446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 b="1">
                <a:latin typeface="Calibri"/>
                <a:cs typeface="Calibri"/>
              </a:rPr>
              <a:t>Cumulative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incidence(%)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01414" y="4210299"/>
            <a:ext cx="7778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Calibri"/>
                <a:cs typeface="Calibri"/>
              </a:rPr>
              <a:t>Numbers at</a:t>
            </a:r>
            <a:r>
              <a:rPr dirty="0" sz="900" spc="-80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risk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18526" y="4479616"/>
            <a:ext cx="264160" cy="0"/>
          </a:xfrm>
          <a:custGeom>
            <a:avLst/>
            <a:gdLst/>
            <a:ahLst/>
            <a:cxnLst/>
            <a:rect l="l" t="t" r="r" b="b"/>
            <a:pathLst>
              <a:path w="264159" h="0">
                <a:moveTo>
                  <a:pt x="0" y="0"/>
                </a:moveTo>
                <a:lnTo>
                  <a:pt x="263768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18526" y="4713656"/>
            <a:ext cx="264160" cy="0"/>
          </a:xfrm>
          <a:custGeom>
            <a:avLst/>
            <a:gdLst/>
            <a:ahLst/>
            <a:cxnLst/>
            <a:rect l="l" t="t" r="r" b="b"/>
            <a:pathLst>
              <a:path w="264159" h="0">
                <a:moveTo>
                  <a:pt x="0" y="0"/>
                </a:moveTo>
                <a:lnTo>
                  <a:pt x="263768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10631" y="712025"/>
            <a:ext cx="3089275" cy="100965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10.0%</a:t>
            </a:r>
            <a:endParaRPr sz="1200">
              <a:latin typeface="Calibri"/>
              <a:cs typeface="Calibri"/>
            </a:endParaRPr>
          </a:p>
          <a:p>
            <a:pPr marL="963930">
              <a:lnSpc>
                <a:spcPct val="100000"/>
              </a:lnSpc>
              <a:spcBef>
                <a:spcPts val="484"/>
              </a:spcBef>
            </a:pPr>
            <a:r>
              <a:rPr dirty="0" sz="1400" b="1">
                <a:latin typeface="Calibri"/>
                <a:cs typeface="Calibri"/>
              </a:rPr>
              <a:t>HR, 0.13 </a:t>
            </a:r>
            <a:r>
              <a:rPr dirty="0" sz="1400" spc="-5" b="1">
                <a:latin typeface="Malgun Gothic"/>
                <a:cs typeface="Malgun Gothic"/>
              </a:rPr>
              <a:t>(</a:t>
            </a:r>
            <a:r>
              <a:rPr dirty="0" sz="1400" spc="-5" b="1">
                <a:latin typeface="Calibri"/>
                <a:cs typeface="Calibri"/>
              </a:rPr>
              <a:t>95% CI,</a:t>
            </a:r>
            <a:r>
              <a:rPr dirty="0" sz="1400" spc="-19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0.03–0.58</a:t>
            </a:r>
            <a:r>
              <a:rPr dirty="0" sz="1400" b="1">
                <a:latin typeface="Malgun Gothic"/>
                <a:cs typeface="Malgun Gothic"/>
              </a:rPr>
              <a:t>)</a:t>
            </a:r>
            <a:endParaRPr sz="1400">
              <a:latin typeface="Malgun Gothic"/>
              <a:cs typeface="Malgun Gothic"/>
            </a:endParaRPr>
          </a:p>
          <a:p>
            <a:pPr marL="963930">
              <a:lnSpc>
                <a:spcPct val="100000"/>
              </a:lnSpc>
            </a:pPr>
            <a:r>
              <a:rPr dirty="0" sz="1400" b="1" i="1">
                <a:latin typeface="Calibri"/>
                <a:cs typeface="Calibri"/>
              </a:rPr>
              <a:t>P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333333"/>
                </a:solidFill>
                <a:latin typeface="Calibri"/>
                <a:cs typeface="Calibri"/>
              </a:rPr>
              <a:t>0.007</a:t>
            </a:r>
            <a:endParaRPr sz="1400">
              <a:latin typeface="Calibri"/>
              <a:cs typeface="Calibri"/>
            </a:endParaRPr>
          </a:p>
          <a:p>
            <a:pPr marL="88265">
              <a:lnSpc>
                <a:spcPct val="100000"/>
              </a:lnSpc>
              <a:spcBef>
                <a:spcPts val="570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7.5%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1281762" y="4389715"/>
          <a:ext cx="7456170" cy="42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990"/>
                <a:gridCol w="599440"/>
                <a:gridCol w="599440"/>
                <a:gridCol w="599439"/>
                <a:gridCol w="599439"/>
                <a:gridCol w="599439"/>
                <a:gridCol w="599439"/>
                <a:gridCol w="599439"/>
                <a:gridCol w="599439"/>
                <a:gridCol w="599439"/>
                <a:gridCol w="599439"/>
                <a:gridCol w="599440"/>
                <a:gridCol w="427990"/>
              </a:tblGrid>
              <a:tr h="21054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328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295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294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290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289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288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288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1054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328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</a:tr>
            </a:tbl>
          </a:graphicData>
        </a:graphic>
      </p:graphicFrame>
      <p:sp>
        <p:nvSpPr>
          <p:cNvPr id="46" name="object 46"/>
          <p:cNvSpPr/>
          <p:nvPr/>
        </p:nvSpPr>
        <p:spPr>
          <a:xfrm>
            <a:off x="1383736" y="2454319"/>
            <a:ext cx="7360284" cy="1431925"/>
          </a:xfrm>
          <a:custGeom>
            <a:avLst/>
            <a:gdLst/>
            <a:ahLst/>
            <a:cxnLst/>
            <a:rect l="l" t="t" r="r" b="b"/>
            <a:pathLst>
              <a:path w="7360284" h="1431925">
                <a:moveTo>
                  <a:pt x="0" y="1431830"/>
                </a:moveTo>
                <a:lnTo>
                  <a:pt x="0" y="1431830"/>
                </a:lnTo>
                <a:lnTo>
                  <a:pt x="20163" y="1431830"/>
                </a:lnTo>
                <a:lnTo>
                  <a:pt x="80655" y="1431830"/>
                </a:lnTo>
                <a:lnTo>
                  <a:pt x="120982" y="1431830"/>
                </a:lnTo>
                <a:lnTo>
                  <a:pt x="120982" y="1339140"/>
                </a:lnTo>
                <a:lnTo>
                  <a:pt x="383114" y="1339140"/>
                </a:lnTo>
                <a:lnTo>
                  <a:pt x="403277" y="1339140"/>
                </a:lnTo>
                <a:lnTo>
                  <a:pt x="403277" y="1246158"/>
                </a:lnTo>
                <a:lnTo>
                  <a:pt x="423441" y="1246158"/>
                </a:lnTo>
                <a:lnTo>
                  <a:pt x="443605" y="1246158"/>
                </a:lnTo>
                <a:lnTo>
                  <a:pt x="504096" y="1246158"/>
                </a:lnTo>
                <a:lnTo>
                  <a:pt x="504096" y="1059018"/>
                </a:lnTo>
                <a:lnTo>
                  <a:pt x="544424" y="1059018"/>
                </a:lnTo>
                <a:lnTo>
                  <a:pt x="645244" y="1059018"/>
                </a:lnTo>
                <a:lnTo>
                  <a:pt x="645244" y="965149"/>
                </a:lnTo>
                <a:lnTo>
                  <a:pt x="1008194" y="965149"/>
                </a:lnTo>
                <a:lnTo>
                  <a:pt x="1109014" y="965149"/>
                </a:lnTo>
                <a:lnTo>
                  <a:pt x="1109014" y="870978"/>
                </a:lnTo>
                <a:lnTo>
                  <a:pt x="1512292" y="870978"/>
                </a:lnTo>
                <a:lnTo>
                  <a:pt x="1592947" y="870978"/>
                </a:lnTo>
                <a:lnTo>
                  <a:pt x="1915570" y="870978"/>
                </a:lnTo>
                <a:lnTo>
                  <a:pt x="2036553" y="870978"/>
                </a:lnTo>
                <a:lnTo>
                  <a:pt x="2943928" y="870978"/>
                </a:lnTo>
                <a:lnTo>
                  <a:pt x="3125404" y="870978"/>
                </a:lnTo>
                <a:lnTo>
                  <a:pt x="3125404" y="775263"/>
                </a:lnTo>
                <a:lnTo>
                  <a:pt x="3226223" y="775263"/>
                </a:lnTo>
                <a:lnTo>
                  <a:pt x="3226223" y="679549"/>
                </a:lnTo>
                <a:lnTo>
                  <a:pt x="3306879" y="679549"/>
                </a:lnTo>
                <a:lnTo>
                  <a:pt x="3306879" y="583834"/>
                </a:lnTo>
                <a:lnTo>
                  <a:pt x="3387534" y="583834"/>
                </a:lnTo>
                <a:lnTo>
                  <a:pt x="3387534" y="488120"/>
                </a:lnTo>
                <a:lnTo>
                  <a:pt x="3609337" y="488120"/>
                </a:lnTo>
                <a:lnTo>
                  <a:pt x="3609337" y="392405"/>
                </a:lnTo>
                <a:lnTo>
                  <a:pt x="3629501" y="392405"/>
                </a:lnTo>
                <a:lnTo>
                  <a:pt x="3669829" y="392405"/>
                </a:lnTo>
                <a:lnTo>
                  <a:pt x="3831140" y="392405"/>
                </a:lnTo>
                <a:lnTo>
                  <a:pt x="3831140" y="296048"/>
                </a:lnTo>
                <a:lnTo>
                  <a:pt x="3931960" y="296048"/>
                </a:lnTo>
                <a:lnTo>
                  <a:pt x="3972287" y="296048"/>
                </a:lnTo>
                <a:lnTo>
                  <a:pt x="4496549" y="296048"/>
                </a:lnTo>
                <a:lnTo>
                  <a:pt x="4839335" y="296048"/>
                </a:lnTo>
                <a:lnTo>
                  <a:pt x="5101465" y="296048"/>
                </a:lnTo>
                <a:lnTo>
                  <a:pt x="5202285" y="296048"/>
                </a:lnTo>
                <a:lnTo>
                  <a:pt x="5323269" y="296048"/>
                </a:lnTo>
                <a:lnTo>
                  <a:pt x="5666054" y="296048"/>
                </a:lnTo>
                <a:lnTo>
                  <a:pt x="5666054" y="197365"/>
                </a:lnTo>
                <a:lnTo>
                  <a:pt x="6170152" y="197365"/>
                </a:lnTo>
                <a:lnTo>
                  <a:pt x="6170152" y="98682"/>
                </a:lnTo>
                <a:lnTo>
                  <a:pt x="7359823" y="98682"/>
                </a:lnTo>
                <a:lnTo>
                  <a:pt x="7359823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678978" y="2295503"/>
            <a:ext cx="24098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Prasugrel-based </a:t>
            </a:r>
            <a:r>
              <a:rPr dirty="0" sz="1400" spc="-5" b="1">
                <a:latin typeface="Calibri"/>
                <a:cs typeface="Calibri"/>
              </a:rPr>
              <a:t>12-month </a:t>
            </a:r>
            <a:r>
              <a:rPr dirty="0" sz="1400" spc="-10" b="1">
                <a:latin typeface="Calibri"/>
                <a:cs typeface="Calibri"/>
              </a:rPr>
              <a:t>DAPT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541814" y="2213118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4.6%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383736" y="3702741"/>
            <a:ext cx="7360284" cy="183515"/>
          </a:xfrm>
          <a:custGeom>
            <a:avLst/>
            <a:gdLst/>
            <a:ahLst/>
            <a:cxnLst/>
            <a:rect l="l" t="t" r="r" b="b"/>
            <a:pathLst>
              <a:path w="7360284" h="183514">
                <a:moveTo>
                  <a:pt x="0" y="183410"/>
                </a:moveTo>
                <a:lnTo>
                  <a:pt x="20163" y="183410"/>
                </a:lnTo>
                <a:lnTo>
                  <a:pt x="20163" y="92697"/>
                </a:lnTo>
                <a:lnTo>
                  <a:pt x="60491" y="92697"/>
                </a:lnTo>
                <a:lnTo>
                  <a:pt x="100818" y="92697"/>
                </a:lnTo>
                <a:lnTo>
                  <a:pt x="100818" y="0"/>
                </a:lnTo>
                <a:lnTo>
                  <a:pt x="120982" y="0"/>
                </a:lnTo>
                <a:lnTo>
                  <a:pt x="141146" y="0"/>
                </a:lnTo>
                <a:lnTo>
                  <a:pt x="161310" y="0"/>
                </a:lnTo>
                <a:lnTo>
                  <a:pt x="201638" y="0"/>
                </a:lnTo>
                <a:lnTo>
                  <a:pt x="262130" y="0"/>
                </a:lnTo>
                <a:lnTo>
                  <a:pt x="443605" y="0"/>
                </a:lnTo>
                <a:lnTo>
                  <a:pt x="483932" y="0"/>
                </a:lnTo>
                <a:lnTo>
                  <a:pt x="725900" y="0"/>
                </a:lnTo>
                <a:lnTo>
                  <a:pt x="2258356" y="0"/>
                </a:lnTo>
                <a:lnTo>
                  <a:pt x="2641470" y="0"/>
                </a:lnTo>
                <a:lnTo>
                  <a:pt x="3468189" y="0"/>
                </a:lnTo>
                <a:lnTo>
                  <a:pt x="3609337" y="0"/>
                </a:lnTo>
                <a:lnTo>
                  <a:pt x="3649664" y="0"/>
                </a:lnTo>
                <a:lnTo>
                  <a:pt x="3810976" y="0"/>
                </a:lnTo>
                <a:lnTo>
                  <a:pt x="4718351" y="0"/>
                </a:lnTo>
                <a:lnTo>
                  <a:pt x="5484579" y="0"/>
                </a:lnTo>
                <a:lnTo>
                  <a:pt x="5988677" y="0"/>
                </a:lnTo>
                <a:lnTo>
                  <a:pt x="6049169" y="0"/>
                </a:lnTo>
                <a:lnTo>
                  <a:pt x="7319494" y="0"/>
                </a:lnTo>
                <a:lnTo>
                  <a:pt x="7359823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5747813" y="3236786"/>
            <a:ext cx="25107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Prasugrel </a:t>
            </a:r>
            <a:r>
              <a:rPr dirty="0" sz="1400" b="1">
                <a:latin typeface="Calibri"/>
                <a:cs typeface="Calibri"/>
              </a:rPr>
              <a:t>5mg </a:t>
            </a:r>
            <a:r>
              <a:rPr dirty="0" sz="1400" spc="-10" b="1">
                <a:latin typeface="Calibri"/>
                <a:cs typeface="Calibri"/>
              </a:rPr>
              <a:t>monotherapy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after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47813" y="3450146"/>
            <a:ext cx="12776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 </a:t>
            </a:r>
            <a:r>
              <a:rPr dirty="0" sz="1400" spc="-5" b="1">
                <a:latin typeface="Calibri"/>
                <a:cs typeface="Calibri"/>
              </a:rPr>
              <a:t>month </a:t>
            </a:r>
            <a:r>
              <a:rPr dirty="0" sz="1400" b="1">
                <a:latin typeface="Calibri"/>
                <a:cs typeface="Calibri"/>
              </a:rPr>
              <a:t>of</a:t>
            </a:r>
            <a:r>
              <a:rPr dirty="0" sz="1400" spc="-8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DAPT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460424" y="3395126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0.6%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48197" y="143647"/>
            <a:ext cx="6426200" cy="469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55967" y="49221"/>
            <a:ext cx="638111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Ischemic </a:t>
            </a:r>
            <a:r>
              <a:rPr dirty="0" sz="3200" spc="-10" b="1">
                <a:latin typeface="Calibri"/>
                <a:cs typeface="Calibri"/>
              </a:rPr>
              <a:t>Composite </a:t>
            </a:r>
            <a:r>
              <a:rPr dirty="0" sz="3200" spc="-5" b="1">
                <a:latin typeface="Calibri"/>
                <a:cs typeface="Calibri"/>
              </a:rPr>
              <a:t>Endpoints: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MACE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95249" y="838199"/>
            <a:ext cx="0" cy="3169285"/>
          </a:xfrm>
          <a:custGeom>
            <a:avLst/>
            <a:gdLst/>
            <a:ahLst/>
            <a:cxnLst/>
            <a:rect l="l" t="t" r="r" b="b"/>
            <a:pathLst>
              <a:path w="0" h="3169285">
                <a:moveTo>
                  <a:pt x="0" y="3168686"/>
                </a:moveTo>
                <a:lnTo>
                  <a:pt x="0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86710" y="3717296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0.0%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6710" y="2997140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2.5%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710" y="2276983"/>
            <a:ext cx="339090" cy="212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5.0%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59632" y="3862856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59632" y="3142699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59632" y="2422543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59632" y="1702387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59632" y="982230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15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95248" y="4006886"/>
            <a:ext cx="7668259" cy="0"/>
          </a:xfrm>
          <a:custGeom>
            <a:avLst/>
            <a:gdLst/>
            <a:ahLst/>
            <a:cxnLst/>
            <a:rect l="l" t="t" r="r" b="b"/>
            <a:pathLst>
              <a:path w="7668259" h="0">
                <a:moveTo>
                  <a:pt x="0" y="0"/>
                </a:moveTo>
                <a:lnTo>
                  <a:pt x="7668002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8444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93362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98278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03194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08112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13029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017946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622864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27781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832696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437615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042532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647448" y="4006886"/>
            <a:ext cx="0" cy="21590"/>
          </a:xfrm>
          <a:custGeom>
            <a:avLst/>
            <a:gdLst/>
            <a:ahLst/>
            <a:cxnLst/>
            <a:rect l="l" t="t" r="r" b="b"/>
            <a:pathLst>
              <a:path w="0" h="21589">
                <a:moveTo>
                  <a:pt x="-6774" y="10741"/>
                </a:moveTo>
                <a:lnTo>
                  <a:pt x="6774" y="10741"/>
                </a:lnTo>
              </a:path>
            </a:pathLst>
          </a:custGeom>
          <a:ln w="2148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517316" y="4003486"/>
            <a:ext cx="16065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60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22233" y="4003486"/>
            <a:ext cx="16065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90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93019" y="4003486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120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12687" y="4003486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240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17605" y="4003486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270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322521" y="4003486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300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27438" y="4003486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330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532355" y="4003486"/>
            <a:ext cx="2286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360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66049" y="4003486"/>
            <a:ext cx="2012950" cy="335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4475">
              <a:lnSpc>
                <a:spcPts val="1010"/>
              </a:lnSpc>
              <a:spcBef>
                <a:spcPts val="100"/>
              </a:spcBef>
              <a:tabLst>
                <a:tab pos="848994" algn="l"/>
                <a:tab pos="1454150" algn="l"/>
              </a:tabLst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150	180	210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dirty="0" sz="1400" spc="-15" b="1">
                <a:latin typeface="Calibri"/>
                <a:cs typeface="Calibri"/>
              </a:rPr>
              <a:t>Days </a:t>
            </a:r>
            <a:r>
              <a:rPr dirty="0" sz="1400" spc="-10" b="1">
                <a:latin typeface="Calibri"/>
                <a:cs typeface="Calibri"/>
              </a:rPr>
              <a:t>after </a:t>
            </a:r>
            <a:r>
              <a:rPr dirty="0" sz="1400" spc="-5" b="1">
                <a:latin typeface="Calibri"/>
                <a:cs typeface="Calibri"/>
              </a:rPr>
              <a:t>index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procedure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1167" y="1500155"/>
            <a:ext cx="203200" cy="18446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10" b="1">
                <a:latin typeface="Calibri"/>
                <a:cs typeface="Calibri"/>
              </a:rPr>
              <a:t>Cumulative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incidence(%)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51408" y="4003486"/>
            <a:ext cx="922019" cy="334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240"/>
              </a:lnSpc>
              <a:spcBef>
                <a:spcPts val="100"/>
              </a:spcBef>
              <a:tabLst>
                <a:tab pos="570230" algn="l"/>
              </a:tabLst>
            </a:pPr>
            <a:r>
              <a:rPr dirty="0" sz="1050" b="1">
                <a:solidFill>
                  <a:srgbClr val="4D4D4D"/>
                </a:solidFill>
                <a:latin typeface="Calibri"/>
                <a:cs typeface="Calibri"/>
              </a:rPr>
              <a:t>0	30</a:t>
            </a:r>
            <a:endParaRPr sz="1050">
              <a:latin typeface="Calibri"/>
              <a:cs typeface="Calibri"/>
            </a:endParaRPr>
          </a:p>
          <a:p>
            <a:pPr algn="r" marR="45085">
              <a:lnSpc>
                <a:spcPts val="1180"/>
              </a:lnSpc>
            </a:pPr>
            <a:r>
              <a:rPr dirty="0" sz="1000" spc="10" b="1">
                <a:latin typeface="Calibri"/>
                <a:cs typeface="Calibri"/>
              </a:rPr>
              <a:t>Numbers at</a:t>
            </a:r>
            <a:r>
              <a:rPr dirty="0" sz="1000" spc="-65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risk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18526" y="4437422"/>
            <a:ext cx="264160" cy="0"/>
          </a:xfrm>
          <a:custGeom>
            <a:avLst/>
            <a:gdLst/>
            <a:ahLst/>
            <a:cxnLst/>
            <a:rect l="l" t="t" r="r" b="b"/>
            <a:pathLst>
              <a:path w="264159" h="0">
                <a:moveTo>
                  <a:pt x="0" y="0"/>
                </a:moveTo>
                <a:lnTo>
                  <a:pt x="263768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18526" y="4664007"/>
            <a:ext cx="264160" cy="0"/>
          </a:xfrm>
          <a:custGeom>
            <a:avLst/>
            <a:gdLst/>
            <a:ahLst/>
            <a:cxnLst/>
            <a:rect l="l" t="t" r="r" b="b"/>
            <a:pathLst>
              <a:path w="264159" h="0">
                <a:moveTo>
                  <a:pt x="0" y="0"/>
                </a:moveTo>
                <a:lnTo>
                  <a:pt x="263768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10631" y="836672"/>
            <a:ext cx="2936875" cy="9328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260"/>
              </a:lnSpc>
              <a:spcBef>
                <a:spcPts val="12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10.0%</a:t>
            </a:r>
            <a:endParaRPr sz="1200">
              <a:latin typeface="Calibri"/>
              <a:cs typeface="Calibri"/>
            </a:endParaRPr>
          </a:p>
          <a:p>
            <a:pPr marL="811530">
              <a:lnSpc>
                <a:spcPts val="1500"/>
              </a:lnSpc>
            </a:pPr>
            <a:r>
              <a:rPr dirty="0" sz="1400" b="1">
                <a:latin typeface="Calibri"/>
                <a:cs typeface="Calibri"/>
              </a:rPr>
              <a:t>HR, 0.66 </a:t>
            </a:r>
            <a:r>
              <a:rPr dirty="0" sz="1400" spc="-5" b="1">
                <a:latin typeface="Malgun Gothic"/>
                <a:cs typeface="Malgun Gothic"/>
              </a:rPr>
              <a:t>(</a:t>
            </a:r>
            <a:r>
              <a:rPr dirty="0" sz="1400" spc="-5" b="1">
                <a:latin typeface="Calibri"/>
                <a:cs typeface="Calibri"/>
              </a:rPr>
              <a:t>95% CI,</a:t>
            </a:r>
            <a:r>
              <a:rPr dirty="0" sz="1400" spc="-19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0.27–1.61</a:t>
            </a:r>
            <a:r>
              <a:rPr dirty="0" sz="1400" b="1">
                <a:latin typeface="Malgun Gothic"/>
                <a:cs typeface="Malgun Gothic"/>
              </a:rPr>
              <a:t>)</a:t>
            </a:r>
            <a:endParaRPr sz="1400">
              <a:latin typeface="Malgun Gothic"/>
              <a:cs typeface="Malgun Gothic"/>
            </a:endParaRPr>
          </a:p>
          <a:p>
            <a:pPr marL="811530">
              <a:lnSpc>
                <a:spcPct val="100000"/>
              </a:lnSpc>
            </a:pPr>
            <a:r>
              <a:rPr dirty="0" sz="1400" b="1" i="1">
                <a:latin typeface="Calibri"/>
                <a:cs typeface="Calibri"/>
              </a:rPr>
              <a:t>P </a:t>
            </a:r>
            <a:r>
              <a:rPr dirty="0" sz="1400" b="1">
                <a:latin typeface="Calibri"/>
                <a:cs typeface="Calibri"/>
              </a:rPr>
              <a:t>=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333333"/>
                </a:solidFill>
                <a:latin typeface="Calibri"/>
                <a:cs typeface="Calibri"/>
              </a:rPr>
              <a:t>0.360</a:t>
            </a:r>
            <a:endParaRPr sz="1400">
              <a:latin typeface="Calibri"/>
              <a:cs typeface="Calibri"/>
            </a:endParaRPr>
          </a:p>
          <a:p>
            <a:pPr marL="88265">
              <a:lnSpc>
                <a:spcPct val="100000"/>
              </a:lnSpc>
              <a:spcBef>
                <a:spcPts val="1235"/>
              </a:spcBef>
            </a:pPr>
            <a:r>
              <a:rPr dirty="0" sz="1200" spc="10" b="1">
                <a:solidFill>
                  <a:srgbClr val="4D4D4D"/>
                </a:solidFill>
                <a:latin typeface="Calibri"/>
                <a:cs typeface="Calibri"/>
              </a:rPr>
              <a:t>7.5%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1274619" y="4344472"/>
          <a:ext cx="7470775" cy="423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609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4"/>
                <a:gridCol w="435609"/>
              </a:tblGrid>
              <a:tr h="21163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328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1879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313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310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306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295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294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290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289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288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288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35"/>
                </a:tc>
              </a:tr>
              <a:tr h="21163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328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r" marR="18796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312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311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311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310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301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301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</a:tr>
            </a:tbl>
          </a:graphicData>
        </a:graphic>
      </p:graphicFrame>
      <p:sp>
        <p:nvSpPr>
          <p:cNvPr id="44" name="object 44"/>
          <p:cNvSpPr txBox="1"/>
          <p:nvPr/>
        </p:nvSpPr>
        <p:spPr>
          <a:xfrm>
            <a:off x="5729750" y="2417008"/>
            <a:ext cx="24098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Prasugrel-based </a:t>
            </a:r>
            <a:r>
              <a:rPr dirty="0" sz="1400" spc="-5" b="1">
                <a:latin typeface="Calibri"/>
                <a:cs typeface="Calibri"/>
              </a:rPr>
              <a:t>12-month </a:t>
            </a:r>
            <a:r>
              <a:rPr dirty="0" sz="1400" spc="-10" b="1">
                <a:latin typeface="Calibri"/>
                <a:cs typeface="Calibri"/>
              </a:rPr>
              <a:t>DAPT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383736" y="2754934"/>
            <a:ext cx="7360284" cy="1108075"/>
          </a:xfrm>
          <a:custGeom>
            <a:avLst/>
            <a:gdLst/>
            <a:ahLst/>
            <a:cxnLst/>
            <a:rect l="l" t="t" r="r" b="b"/>
            <a:pathLst>
              <a:path w="7360284" h="1108075">
                <a:moveTo>
                  <a:pt x="0" y="1107920"/>
                </a:moveTo>
                <a:lnTo>
                  <a:pt x="0" y="1107920"/>
                </a:lnTo>
                <a:lnTo>
                  <a:pt x="20163" y="1107920"/>
                </a:lnTo>
                <a:lnTo>
                  <a:pt x="80655" y="1107920"/>
                </a:lnTo>
                <a:lnTo>
                  <a:pt x="120982" y="1107920"/>
                </a:lnTo>
                <a:lnTo>
                  <a:pt x="383114" y="1107920"/>
                </a:lnTo>
                <a:lnTo>
                  <a:pt x="383114" y="1017619"/>
                </a:lnTo>
                <a:lnTo>
                  <a:pt x="403277" y="1017619"/>
                </a:lnTo>
                <a:lnTo>
                  <a:pt x="423441" y="1017619"/>
                </a:lnTo>
                <a:lnTo>
                  <a:pt x="443605" y="1017619"/>
                </a:lnTo>
                <a:lnTo>
                  <a:pt x="443605" y="926746"/>
                </a:lnTo>
                <a:lnTo>
                  <a:pt x="504096" y="926746"/>
                </a:lnTo>
                <a:lnTo>
                  <a:pt x="544424" y="926746"/>
                </a:lnTo>
                <a:lnTo>
                  <a:pt x="544424" y="835292"/>
                </a:lnTo>
                <a:lnTo>
                  <a:pt x="645244" y="835292"/>
                </a:lnTo>
                <a:lnTo>
                  <a:pt x="1008194" y="835292"/>
                </a:lnTo>
                <a:lnTo>
                  <a:pt x="1008194" y="743544"/>
                </a:lnTo>
                <a:lnTo>
                  <a:pt x="1109014" y="743544"/>
                </a:lnTo>
                <a:lnTo>
                  <a:pt x="1512292" y="743544"/>
                </a:lnTo>
                <a:lnTo>
                  <a:pt x="1512292" y="651499"/>
                </a:lnTo>
                <a:lnTo>
                  <a:pt x="1592947" y="651499"/>
                </a:lnTo>
                <a:lnTo>
                  <a:pt x="1592947" y="559454"/>
                </a:lnTo>
                <a:lnTo>
                  <a:pt x="1915570" y="559454"/>
                </a:lnTo>
                <a:lnTo>
                  <a:pt x="1915570" y="467409"/>
                </a:lnTo>
                <a:lnTo>
                  <a:pt x="2036553" y="467409"/>
                </a:lnTo>
                <a:lnTo>
                  <a:pt x="2036553" y="375364"/>
                </a:lnTo>
                <a:lnTo>
                  <a:pt x="2943928" y="375364"/>
                </a:lnTo>
                <a:lnTo>
                  <a:pt x="2943928" y="283319"/>
                </a:lnTo>
                <a:lnTo>
                  <a:pt x="3125404" y="283319"/>
                </a:lnTo>
                <a:lnTo>
                  <a:pt x="3226223" y="283319"/>
                </a:lnTo>
                <a:lnTo>
                  <a:pt x="3306879" y="283319"/>
                </a:lnTo>
                <a:lnTo>
                  <a:pt x="3387534" y="283319"/>
                </a:lnTo>
                <a:lnTo>
                  <a:pt x="3448026" y="283319"/>
                </a:lnTo>
                <a:lnTo>
                  <a:pt x="3448026" y="190047"/>
                </a:lnTo>
                <a:lnTo>
                  <a:pt x="3609337" y="190047"/>
                </a:lnTo>
                <a:lnTo>
                  <a:pt x="3629501" y="190047"/>
                </a:lnTo>
                <a:lnTo>
                  <a:pt x="3831140" y="190047"/>
                </a:lnTo>
                <a:lnTo>
                  <a:pt x="3931960" y="190047"/>
                </a:lnTo>
                <a:lnTo>
                  <a:pt x="3972287" y="190047"/>
                </a:lnTo>
                <a:lnTo>
                  <a:pt x="3972287" y="95511"/>
                </a:lnTo>
                <a:lnTo>
                  <a:pt x="4496549" y="95511"/>
                </a:lnTo>
                <a:lnTo>
                  <a:pt x="4839335" y="95511"/>
                </a:lnTo>
                <a:lnTo>
                  <a:pt x="5101465" y="95511"/>
                </a:lnTo>
                <a:lnTo>
                  <a:pt x="5202285" y="95511"/>
                </a:lnTo>
                <a:lnTo>
                  <a:pt x="5202285" y="0"/>
                </a:lnTo>
                <a:lnTo>
                  <a:pt x="5323269" y="0"/>
                </a:lnTo>
                <a:lnTo>
                  <a:pt x="5666054" y="0"/>
                </a:lnTo>
                <a:lnTo>
                  <a:pt x="6170152" y="0"/>
                </a:lnTo>
                <a:lnTo>
                  <a:pt x="7359823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8369376" y="2465297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3.7%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747813" y="3226610"/>
            <a:ext cx="251079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Prasugrel </a:t>
            </a:r>
            <a:r>
              <a:rPr dirty="0" sz="1400" b="1">
                <a:latin typeface="Calibri"/>
                <a:cs typeface="Calibri"/>
              </a:rPr>
              <a:t>5mg </a:t>
            </a:r>
            <a:r>
              <a:rPr dirty="0" sz="1400" spc="-10" b="1">
                <a:latin typeface="Calibri"/>
                <a:cs typeface="Calibri"/>
              </a:rPr>
              <a:t>monotherapy after  </a:t>
            </a:r>
            <a:r>
              <a:rPr dirty="0" sz="1400" b="1">
                <a:latin typeface="Calibri"/>
                <a:cs typeface="Calibri"/>
              </a:rPr>
              <a:t>1 </a:t>
            </a:r>
            <a:r>
              <a:rPr dirty="0" sz="1400" spc="-5" b="1">
                <a:latin typeface="Calibri"/>
                <a:cs typeface="Calibri"/>
              </a:rPr>
              <a:t>month </a:t>
            </a:r>
            <a:r>
              <a:rPr dirty="0" sz="1400" b="1">
                <a:latin typeface="Calibri"/>
                <a:cs typeface="Calibri"/>
              </a:rPr>
              <a:t>of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DAPT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383736" y="3134461"/>
            <a:ext cx="7360284" cy="728980"/>
          </a:xfrm>
          <a:custGeom>
            <a:avLst/>
            <a:gdLst/>
            <a:ahLst/>
            <a:cxnLst/>
            <a:rect l="l" t="t" r="r" b="b"/>
            <a:pathLst>
              <a:path w="7360284" h="728979">
                <a:moveTo>
                  <a:pt x="0" y="728395"/>
                </a:moveTo>
                <a:lnTo>
                  <a:pt x="20163" y="728395"/>
                </a:lnTo>
                <a:lnTo>
                  <a:pt x="60491" y="728395"/>
                </a:lnTo>
                <a:lnTo>
                  <a:pt x="60491" y="638934"/>
                </a:lnTo>
                <a:lnTo>
                  <a:pt x="100818" y="638934"/>
                </a:lnTo>
                <a:lnTo>
                  <a:pt x="100818" y="549194"/>
                </a:lnTo>
                <a:lnTo>
                  <a:pt x="120982" y="549194"/>
                </a:lnTo>
                <a:lnTo>
                  <a:pt x="141146" y="549194"/>
                </a:lnTo>
                <a:lnTo>
                  <a:pt x="141146" y="459172"/>
                </a:lnTo>
                <a:lnTo>
                  <a:pt x="161310" y="459172"/>
                </a:lnTo>
                <a:lnTo>
                  <a:pt x="201638" y="459172"/>
                </a:lnTo>
                <a:lnTo>
                  <a:pt x="262130" y="459172"/>
                </a:lnTo>
                <a:lnTo>
                  <a:pt x="443605" y="459172"/>
                </a:lnTo>
                <a:lnTo>
                  <a:pt x="443605" y="368289"/>
                </a:lnTo>
                <a:lnTo>
                  <a:pt x="483932" y="368289"/>
                </a:lnTo>
                <a:lnTo>
                  <a:pt x="725900" y="368289"/>
                </a:lnTo>
                <a:lnTo>
                  <a:pt x="2258356" y="368289"/>
                </a:lnTo>
                <a:lnTo>
                  <a:pt x="2258356" y="276823"/>
                </a:lnTo>
                <a:lnTo>
                  <a:pt x="2641470" y="276823"/>
                </a:lnTo>
                <a:lnTo>
                  <a:pt x="2641470" y="185356"/>
                </a:lnTo>
                <a:lnTo>
                  <a:pt x="3468189" y="185356"/>
                </a:lnTo>
                <a:lnTo>
                  <a:pt x="3609337" y="185356"/>
                </a:lnTo>
                <a:lnTo>
                  <a:pt x="3609337" y="93592"/>
                </a:lnTo>
                <a:lnTo>
                  <a:pt x="3649664" y="93592"/>
                </a:lnTo>
                <a:lnTo>
                  <a:pt x="3810976" y="93592"/>
                </a:lnTo>
                <a:lnTo>
                  <a:pt x="4718351" y="93592"/>
                </a:lnTo>
                <a:lnTo>
                  <a:pt x="5484579" y="93592"/>
                </a:lnTo>
                <a:lnTo>
                  <a:pt x="5988677" y="93592"/>
                </a:lnTo>
                <a:lnTo>
                  <a:pt x="6049169" y="93592"/>
                </a:lnTo>
                <a:lnTo>
                  <a:pt x="7319494" y="93592"/>
                </a:lnTo>
                <a:lnTo>
                  <a:pt x="7319494" y="0"/>
                </a:lnTo>
                <a:lnTo>
                  <a:pt x="7359823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8237305" y="2963083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2.4%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24000" y="825500"/>
            <a:ext cx="6095117" cy="43122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968836" y="143647"/>
            <a:ext cx="3187700" cy="469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992084" y="49221"/>
            <a:ext cx="311340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latin typeface="Calibri"/>
                <a:cs typeface="Calibri"/>
              </a:rPr>
              <a:t>Subgroup</a:t>
            </a:r>
            <a:r>
              <a:rPr dirty="0" sz="3200" spc="-70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Analysis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93853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95835" y="143647"/>
            <a:ext cx="4521200" cy="469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19083" y="49221"/>
            <a:ext cx="445770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Summary and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Conclusions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27300" y="4406900"/>
            <a:ext cx="215900" cy="406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17241" y="4578143"/>
            <a:ext cx="0" cy="36830"/>
          </a:xfrm>
          <a:custGeom>
            <a:avLst/>
            <a:gdLst/>
            <a:ahLst/>
            <a:cxnLst/>
            <a:rect l="l" t="t" r="r" b="b"/>
            <a:pathLst>
              <a:path w="0" h="36829">
                <a:moveTo>
                  <a:pt x="0" y="0"/>
                </a:moveTo>
                <a:lnTo>
                  <a:pt x="0" y="36571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69616" y="4595664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625" y="95250"/>
                </a:moveTo>
                <a:lnTo>
                  <a:pt x="0" y="0"/>
                </a:lnTo>
                <a:lnTo>
                  <a:pt x="95249" y="0"/>
                </a:lnTo>
                <a:lnTo>
                  <a:pt x="47625" y="9525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19300" y="3606800"/>
            <a:ext cx="391500" cy="35966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16100" y="1600200"/>
            <a:ext cx="889000" cy="8001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05441" y="1692860"/>
            <a:ext cx="674370" cy="593725"/>
          </a:xfrm>
          <a:custGeom>
            <a:avLst/>
            <a:gdLst/>
            <a:ahLst/>
            <a:cxnLst/>
            <a:rect l="l" t="t" r="r" b="b"/>
            <a:pathLst>
              <a:path w="674369" h="593725">
                <a:moveTo>
                  <a:pt x="0" y="0"/>
                </a:moveTo>
                <a:lnTo>
                  <a:pt x="673867" y="593425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784600" y="977900"/>
            <a:ext cx="4267200" cy="2324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834169" y="1031235"/>
            <a:ext cx="4124325" cy="2175510"/>
          </a:xfrm>
          <a:custGeom>
            <a:avLst/>
            <a:gdLst/>
            <a:ahLst/>
            <a:cxnLst/>
            <a:rect l="l" t="t" r="r" b="b"/>
            <a:pathLst>
              <a:path w="4124325" h="2175510">
                <a:moveTo>
                  <a:pt x="0" y="0"/>
                </a:moveTo>
                <a:lnTo>
                  <a:pt x="4123973" y="0"/>
                </a:lnTo>
                <a:lnTo>
                  <a:pt x="4123973" y="2175469"/>
                </a:lnTo>
                <a:lnTo>
                  <a:pt x="0" y="2175469"/>
                </a:lnTo>
                <a:lnTo>
                  <a:pt x="0" y="0"/>
                </a:lnTo>
                <a:close/>
              </a:path>
            </a:pathLst>
          </a:custGeom>
          <a:solidFill>
            <a:srgbClr val="F1F9F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84600" y="3213100"/>
            <a:ext cx="4254500" cy="1866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38685" y="3274198"/>
            <a:ext cx="4104640" cy="1722755"/>
          </a:xfrm>
          <a:custGeom>
            <a:avLst/>
            <a:gdLst/>
            <a:ahLst/>
            <a:cxnLst/>
            <a:rect l="l" t="t" r="r" b="b"/>
            <a:pathLst>
              <a:path w="4104640" h="1722754">
                <a:moveTo>
                  <a:pt x="0" y="0"/>
                </a:moveTo>
                <a:lnTo>
                  <a:pt x="4104341" y="0"/>
                </a:lnTo>
                <a:lnTo>
                  <a:pt x="4104341" y="1722369"/>
                </a:lnTo>
                <a:lnTo>
                  <a:pt x="0" y="1722369"/>
                </a:lnTo>
                <a:lnTo>
                  <a:pt x="0" y="0"/>
                </a:lnTo>
                <a:close/>
              </a:path>
            </a:pathLst>
          </a:custGeom>
          <a:solidFill>
            <a:srgbClr val="26BD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71900" y="673100"/>
            <a:ext cx="4279900" cy="4318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26581" y="732686"/>
            <a:ext cx="4139565" cy="288290"/>
          </a:xfrm>
          <a:custGeom>
            <a:avLst/>
            <a:gdLst/>
            <a:ahLst/>
            <a:cxnLst/>
            <a:rect l="l" t="t" r="r" b="b"/>
            <a:pathLst>
              <a:path w="4139565" h="288290">
                <a:moveTo>
                  <a:pt x="0" y="0"/>
                </a:moveTo>
                <a:lnTo>
                  <a:pt x="4139117" y="0"/>
                </a:lnTo>
                <a:lnTo>
                  <a:pt x="4139117" y="287855"/>
                </a:lnTo>
                <a:lnTo>
                  <a:pt x="0" y="287855"/>
                </a:lnTo>
                <a:lnTo>
                  <a:pt x="0" y="0"/>
                </a:lnTo>
                <a:close/>
              </a:path>
            </a:pathLst>
          </a:custGeom>
          <a:solidFill>
            <a:srgbClr val="0868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834169" y="736380"/>
            <a:ext cx="412432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Results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981700" y="3340100"/>
            <a:ext cx="203200" cy="3683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64498" y="3424230"/>
            <a:ext cx="0" cy="103505"/>
          </a:xfrm>
          <a:custGeom>
            <a:avLst/>
            <a:gdLst/>
            <a:ahLst/>
            <a:cxnLst/>
            <a:rect l="l" t="t" r="r" b="b"/>
            <a:pathLst>
              <a:path w="0" h="103504">
                <a:moveTo>
                  <a:pt x="0" y="0"/>
                </a:moveTo>
                <a:lnTo>
                  <a:pt x="0" y="10289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21635" y="3508070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35100" y="673100"/>
            <a:ext cx="2349500" cy="431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486468" y="758951"/>
            <a:ext cx="2205355" cy="262255"/>
          </a:xfrm>
          <a:prstGeom prst="rect">
            <a:avLst/>
          </a:prstGeom>
          <a:solidFill>
            <a:srgbClr val="08688A"/>
          </a:solidFill>
        </p:spPr>
        <p:txBody>
          <a:bodyPr wrap="square" lIns="0" tIns="22225" rIns="0" bIns="0" rtlCol="0" vert="horz">
            <a:spAutoFit/>
          </a:bodyPr>
          <a:lstStyle/>
          <a:p>
            <a:pPr marL="274320">
              <a:lnSpc>
                <a:spcPct val="100000"/>
              </a:lnSpc>
              <a:spcBef>
                <a:spcPts val="175"/>
              </a:spcBef>
            </a:pP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Design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Population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46400" y="3289300"/>
            <a:ext cx="215900" cy="4445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30725" y="3469421"/>
            <a:ext cx="0" cy="67310"/>
          </a:xfrm>
          <a:custGeom>
            <a:avLst/>
            <a:gdLst/>
            <a:ahLst/>
            <a:cxnLst/>
            <a:rect l="l" t="t" r="r" b="b"/>
            <a:pathLst>
              <a:path w="0" h="67310">
                <a:moveTo>
                  <a:pt x="0" y="0"/>
                </a:moveTo>
                <a:lnTo>
                  <a:pt x="0" y="66802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83100" y="3517174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625" y="95250"/>
                </a:moveTo>
                <a:lnTo>
                  <a:pt x="0" y="0"/>
                </a:lnTo>
                <a:lnTo>
                  <a:pt x="95249" y="0"/>
                </a:lnTo>
                <a:lnTo>
                  <a:pt x="47625" y="9525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20900" y="3289300"/>
            <a:ext cx="215900" cy="4445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16300" y="3464863"/>
            <a:ext cx="0" cy="87630"/>
          </a:xfrm>
          <a:custGeom>
            <a:avLst/>
            <a:gdLst/>
            <a:ahLst/>
            <a:cxnLst/>
            <a:rect l="l" t="t" r="r" b="b"/>
            <a:pathLst>
              <a:path w="0" h="87629">
                <a:moveTo>
                  <a:pt x="0" y="0"/>
                </a:moveTo>
                <a:lnTo>
                  <a:pt x="0" y="87241"/>
                </a:lnTo>
              </a:path>
            </a:pathLst>
          </a:custGeom>
          <a:ln w="33928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67849" y="3516536"/>
            <a:ext cx="95250" cy="95885"/>
          </a:xfrm>
          <a:custGeom>
            <a:avLst/>
            <a:gdLst/>
            <a:ahLst/>
            <a:cxnLst/>
            <a:rect l="l" t="t" r="r" b="b"/>
            <a:pathLst>
              <a:path w="95250" h="95885">
                <a:moveTo>
                  <a:pt x="46329" y="95886"/>
                </a:moveTo>
                <a:lnTo>
                  <a:pt x="95241" y="1291"/>
                </a:lnTo>
                <a:lnTo>
                  <a:pt x="0" y="0"/>
                </a:lnTo>
                <a:lnTo>
                  <a:pt x="46329" y="95886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20900" y="3302000"/>
            <a:ext cx="1041400" cy="2159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60863" y="3383114"/>
            <a:ext cx="300355" cy="0"/>
          </a:xfrm>
          <a:custGeom>
            <a:avLst/>
            <a:gdLst/>
            <a:ahLst/>
            <a:cxnLst/>
            <a:rect l="l" t="t" r="r" b="b"/>
            <a:pathLst>
              <a:path w="300355" h="0">
                <a:moveTo>
                  <a:pt x="0" y="0"/>
                </a:moveTo>
                <a:lnTo>
                  <a:pt x="299849" y="0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946241" y="4202712"/>
            <a:ext cx="29019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-5" b="1">
                <a:solidFill>
                  <a:srgbClr val="595959"/>
                </a:solidFill>
                <a:latin typeface="Arial"/>
                <a:cs typeface="Arial"/>
              </a:rPr>
              <a:t>N=328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828800" y="1028700"/>
            <a:ext cx="1562100" cy="3556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884166" y="1084417"/>
            <a:ext cx="1417955" cy="215265"/>
          </a:xfrm>
          <a:custGeom>
            <a:avLst/>
            <a:gdLst/>
            <a:ahLst/>
            <a:cxnLst/>
            <a:rect l="l" t="t" r="r" b="b"/>
            <a:pathLst>
              <a:path w="1417954" h="215265">
                <a:moveTo>
                  <a:pt x="0" y="0"/>
                </a:moveTo>
                <a:lnTo>
                  <a:pt x="1417732" y="0"/>
                </a:lnTo>
                <a:lnTo>
                  <a:pt x="1417732" y="214718"/>
                </a:lnTo>
                <a:lnTo>
                  <a:pt x="0" y="214718"/>
                </a:lnTo>
                <a:lnTo>
                  <a:pt x="0" y="0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906846" y="1083426"/>
            <a:ext cx="13830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479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4D-ACS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FFFFFF"/>
                </a:solidFill>
                <a:latin typeface="Arial"/>
                <a:cs typeface="Arial"/>
              </a:rPr>
              <a:t>Trial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514600" y="1638300"/>
            <a:ext cx="914400" cy="7747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596505" y="1729058"/>
            <a:ext cx="702945" cy="566420"/>
          </a:xfrm>
          <a:custGeom>
            <a:avLst/>
            <a:gdLst/>
            <a:ahLst/>
            <a:cxnLst/>
            <a:rect l="l" t="t" r="r" b="b"/>
            <a:pathLst>
              <a:path w="702945" h="566419">
                <a:moveTo>
                  <a:pt x="702857" y="0"/>
                </a:moveTo>
                <a:lnTo>
                  <a:pt x="0" y="566066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501900" y="1206500"/>
            <a:ext cx="215900" cy="15875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593032" y="1299136"/>
            <a:ext cx="0" cy="1304290"/>
          </a:xfrm>
          <a:custGeom>
            <a:avLst/>
            <a:gdLst/>
            <a:ahLst/>
            <a:cxnLst/>
            <a:rect l="l" t="t" r="r" b="b"/>
            <a:pathLst>
              <a:path w="0" h="1304289">
                <a:moveTo>
                  <a:pt x="0" y="0"/>
                </a:moveTo>
                <a:lnTo>
                  <a:pt x="0" y="1304010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545407" y="2584096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625" y="95250"/>
                </a:moveTo>
                <a:lnTo>
                  <a:pt x="0" y="0"/>
                </a:lnTo>
                <a:lnTo>
                  <a:pt x="95249" y="0"/>
                </a:lnTo>
                <a:lnTo>
                  <a:pt x="47625" y="9525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527300" y="2743200"/>
            <a:ext cx="215900" cy="7620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596031" y="2844575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31750" y="0"/>
                </a:lnTo>
              </a:path>
            </a:pathLst>
          </a:custGeom>
          <a:ln w="13177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611906" y="3263598"/>
            <a:ext cx="0" cy="120014"/>
          </a:xfrm>
          <a:custGeom>
            <a:avLst/>
            <a:gdLst/>
            <a:ahLst/>
            <a:cxnLst/>
            <a:rect l="l" t="t" r="r" b="b"/>
            <a:pathLst>
              <a:path w="0" h="120014">
                <a:moveTo>
                  <a:pt x="0" y="0"/>
                </a:moveTo>
                <a:lnTo>
                  <a:pt x="0" y="119515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905000" y="3898900"/>
            <a:ext cx="698500" cy="3810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55800" y="3949700"/>
            <a:ext cx="542922" cy="23359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828800" y="4622800"/>
            <a:ext cx="1549400" cy="45720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885115" y="4679813"/>
            <a:ext cx="1409065" cy="314960"/>
          </a:xfrm>
          <a:prstGeom prst="rect">
            <a:avLst/>
          </a:prstGeom>
          <a:solidFill>
            <a:srgbClr val="0DA4D9"/>
          </a:solidFill>
        </p:spPr>
        <p:txBody>
          <a:bodyPr wrap="square" lIns="0" tIns="1270" rIns="0" bIns="0" rtlCol="0" vert="horz">
            <a:spAutoFit/>
          </a:bodyPr>
          <a:lstStyle/>
          <a:p>
            <a:pPr marL="233679" marR="106680" indent="-117475">
              <a:lnSpc>
                <a:spcPct val="100000"/>
              </a:lnSpc>
              <a:spcBef>
                <a:spcPts val="10"/>
              </a:spcBef>
            </a:pPr>
            <a:r>
              <a:rPr dirty="0" sz="1000" spc="-5" b="1">
                <a:solidFill>
                  <a:srgbClr val="FFFFFF"/>
                </a:solidFill>
                <a:latin typeface="Arial"/>
                <a:cs typeface="Arial"/>
              </a:rPr>
              <a:t>NACE</a:t>
            </a:r>
            <a:r>
              <a:rPr dirty="0" sz="10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(Net</a:t>
            </a:r>
            <a:r>
              <a:rPr dirty="0" sz="10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FFFFFF"/>
                </a:solidFill>
                <a:latin typeface="Arial"/>
                <a:cs typeface="Arial"/>
              </a:rPr>
              <a:t>Adverse </a:t>
            </a:r>
            <a:r>
              <a:rPr dirty="0" sz="10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10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Events)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886200" y="3683000"/>
            <a:ext cx="177800" cy="10795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980162" y="3762728"/>
            <a:ext cx="1270" cy="907415"/>
          </a:xfrm>
          <a:custGeom>
            <a:avLst/>
            <a:gdLst/>
            <a:ahLst/>
            <a:cxnLst/>
            <a:rect l="l" t="t" r="r" b="b"/>
            <a:pathLst>
              <a:path w="1270" h="907414">
                <a:moveTo>
                  <a:pt x="0" y="0"/>
                </a:moveTo>
                <a:lnTo>
                  <a:pt x="650" y="907415"/>
                </a:lnTo>
              </a:path>
            </a:pathLst>
          </a:custGeom>
          <a:ln w="25400">
            <a:solidFill>
              <a:srgbClr val="DCE6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886200" y="3810000"/>
            <a:ext cx="279400" cy="1905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980163" y="3886172"/>
            <a:ext cx="107950" cy="15875"/>
          </a:xfrm>
          <a:custGeom>
            <a:avLst/>
            <a:gdLst/>
            <a:ahLst/>
            <a:cxnLst/>
            <a:rect l="l" t="t" r="r" b="b"/>
            <a:pathLst>
              <a:path w="107950" h="15875">
                <a:moveTo>
                  <a:pt x="107896" y="15695"/>
                </a:moveTo>
                <a:lnTo>
                  <a:pt x="0" y="0"/>
                </a:lnTo>
              </a:path>
            </a:pathLst>
          </a:custGeom>
          <a:ln w="25400">
            <a:solidFill>
              <a:srgbClr val="DCE6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886200" y="4597400"/>
            <a:ext cx="266700" cy="1778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80163" y="4670144"/>
            <a:ext cx="88900" cy="635"/>
          </a:xfrm>
          <a:custGeom>
            <a:avLst/>
            <a:gdLst/>
            <a:ahLst/>
            <a:cxnLst/>
            <a:rect l="l" t="t" r="r" b="b"/>
            <a:pathLst>
              <a:path w="88900" h="635">
                <a:moveTo>
                  <a:pt x="-12699" y="244"/>
                </a:moveTo>
                <a:lnTo>
                  <a:pt x="101278" y="244"/>
                </a:lnTo>
              </a:path>
            </a:pathLst>
          </a:custGeom>
          <a:ln w="25889">
            <a:solidFill>
              <a:srgbClr val="DCE6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02100" y="3924300"/>
            <a:ext cx="177800" cy="5842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198335" y="3998438"/>
            <a:ext cx="0" cy="410845"/>
          </a:xfrm>
          <a:custGeom>
            <a:avLst/>
            <a:gdLst/>
            <a:ahLst/>
            <a:cxnLst/>
            <a:rect l="l" t="t" r="r" b="b"/>
            <a:pathLst>
              <a:path w="0" h="410845">
                <a:moveTo>
                  <a:pt x="0" y="0"/>
                </a:moveTo>
                <a:lnTo>
                  <a:pt x="0" y="410377"/>
                </a:lnTo>
              </a:path>
            </a:pathLst>
          </a:custGeom>
          <a:ln w="25400">
            <a:solidFill>
              <a:srgbClr val="DCE6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089400" y="4102100"/>
            <a:ext cx="2413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192398" y="4176397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 h="0">
                <a:moveTo>
                  <a:pt x="7157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DCE6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102100" y="4330700"/>
            <a:ext cx="241300" cy="1778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196753" y="4405626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 h="0">
                <a:moveTo>
                  <a:pt x="7157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DCE6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731858" y="1445361"/>
            <a:ext cx="2327910" cy="1376045"/>
          </a:xfrm>
          <a:custGeom>
            <a:avLst/>
            <a:gdLst/>
            <a:ahLst/>
            <a:cxnLst/>
            <a:rect l="l" t="t" r="r" b="b"/>
            <a:pathLst>
              <a:path w="2327909" h="1376045">
                <a:moveTo>
                  <a:pt x="0" y="1375732"/>
                </a:moveTo>
                <a:lnTo>
                  <a:pt x="0" y="1375732"/>
                </a:lnTo>
                <a:lnTo>
                  <a:pt x="6376" y="1375732"/>
                </a:lnTo>
                <a:lnTo>
                  <a:pt x="25508" y="1375732"/>
                </a:lnTo>
                <a:lnTo>
                  <a:pt x="38262" y="1375732"/>
                </a:lnTo>
                <a:lnTo>
                  <a:pt x="38262" y="1328533"/>
                </a:lnTo>
                <a:lnTo>
                  <a:pt x="121163" y="1328533"/>
                </a:lnTo>
                <a:lnTo>
                  <a:pt x="121163" y="1281334"/>
                </a:lnTo>
                <a:lnTo>
                  <a:pt x="127540" y="1281334"/>
                </a:lnTo>
                <a:lnTo>
                  <a:pt x="127540" y="1234136"/>
                </a:lnTo>
                <a:lnTo>
                  <a:pt x="133917" y="1234136"/>
                </a:lnTo>
                <a:lnTo>
                  <a:pt x="140294" y="1234136"/>
                </a:lnTo>
                <a:lnTo>
                  <a:pt x="140294" y="1186788"/>
                </a:lnTo>
                <a:lnTo>
                  <a:pt x="159425" y="1186788"/>
                </a:lnTo>
                <a:lnTo>
                  <a:pt x="159425" y="1092091"/>
                </a:lnTo>
                <a:lnTo>
                  <a:pt x="172179" y="1092091"/>
                </a:lnTo>
                <a:lnTo>
                  <a:pt x="172179" y="1044743"/>
                </a:lnTo>
                <a:lnTo>
                  <a:pt x="204065" y="1044743"/>
                </a:lnTo>
                <a:lnTo>
                  <a:pt x="204065" y="997395"/>
                </a:lnTo>
                <a:lnTo>
                  <a:pt x="318851" y="997395"/>
                </a:lnTo>
                <a:lnTo>
                  <a:pt x="318851" y="950047"/>
                </a:lnTo>
                <a:lnTo>
                  <a:pt x="350736" y="950047"/>
                </a:lnTo>
                <a:lnTo>
                  <a:pt x="350736" y="902699"/>
                </a:lnTo>
                <a:lnTo>
                  <a:pt x="478277" y="902699"/>
                </a:lnTo>
                <a:lnTo>
                  <a:pt x="478277" y="855351"/>
                </a:lnTo>
                <a:lnTo>
                  <a:pt x="503785" y="855351"/>
                </a:lnTo>
                <a:lnTo>
                  <a:pt x="503785" y="808003"/>
                </a:lnTo>
                <a:lnTo>
                  <a:pt x="605818" y="808003"/>
                </a:lnTo>
                <a:lnTo>
                  <a:pt x="605818" y="760655"/>
                </a:lnTo>
                <a:lnTo>
                  <a:pt x="644080" y="760655"/>
                </a:lnTo>
                <a:lnTo>
                  <a:pt x="644080" y="713307"/>
                </a:lnTo>
                <a:lnTo>
                  <a:pt x="931046" y="713307"/>
                </a:lnTo>
                <a:lnTo>
                  <a:pt x="931046" y="665959"/>
                </a:lnTo>
                <a:lnTo>
                  <a:pt x="988440" y="665959"/>
                </a:lnTo>
                <a:lnTo>
                  <a:pt x="988440" y="618611"/>
                </a:lnTo>
                <a:lnTo>
                  <a:pt x="1020325" y="618611"/>
                </a:lnTo>
                <a:lnTo>
                  <a:pt x="1020325" y="571262"/>
                </a:lnTo>
                <a:lnTo>
                  <a:pt x="1045833" y="571262"/>
                </a:lnTo>
                <a:lnTo>
                  <a:pt x="1045833" y="523915"/>
                </a:lnTo>
                <a:lnTo>
                  <a:pt x="1071341" y="523915"/>
                </a:lnTo>
                <a:lnTo>
                  <a:pt x="1071341" y="476567"/>
                </a:lnTo>
                <a:lnTo>
                  <a:pt x="1090472" y="476567"/>
                </a:lnTo>
                <a:lnTo>
                  <a:pt x="1090472" y="429219"/>
                </a:lnTo>
                <a:lnTo>
                  <a:pt x="1141488" y="429219"/>
                </a:lnTo>
                <a:lnTo>
                  <a:pt x="1141488" y="381870"/>
                </a:lnTo>
                <a:lnTo>
                  <a:pt x="1147865" y="381870"/>
                </a:lnTo>
                <a:lnTo>
                  <a:pt x="1147865" y="334522"/>
                </a:lnTo>
                <a:lnTo>
                  <a:pt x="1211636" y="334522"/>
                </a:lnTo>
                <a:lnTo>
                  <a:pt x="1211636" y="287174"/>
                </a:lnTo>
                <a:lnTo>
                  <a:pt x="1243521" y="287174"/>
                </a:lnTo>
                <a:lnTo>
                  <a:pt x="1256275" y="287174"/>
                </a:lnTo>
                <a:lnTo>
                  <a:pt x="1256275" y="239666"/>
                </a:lnTo>
                <a:lnTo>
                  <a:pt x="1422078" y="239666"/>
                </a:lnTo>
                <a:lnTo>
                  <a:pt x="1530487" y="239666"/>
                </a:lnTo>
                <a:lnTo>
                  <a:pt x="1613389" y="239666"/>
                </a:lnTo>
                <a:lnTo>
                  <a:pt x="1613389" y="191832"/>
                </a:lnTo>
                <a:lnTo>
                  <a:pt x="1645274" y="191832"/>
                </a:lnTo>
                <a:lnTo>
                  <a:pt x="1645274" y="143998"/>
                </a:lnTo>
                <a:lnTo>
                  <a:pt x="1683536" y="143998"/>
                </a:lnTo>
                <a:lnTo>
                  <a:pt x="1791946" y="143998"/>
                </a:lnTo>
                <a:lnTo>
                  <a:pt x="1791946" y="95998"/>
                </a:lnTo>
                <a:lnTo>
                  <a:pt x="1951371" y="95998"/>
                </a:lnTo>
                <a:lnTo>
                  <a:pt x="1951371" y="47999"/>
                </a:lnTo>
                <a:lnTo>
                  <a:pt x="2327617" y="47999"/>
                </a:lnTo>
                <a:lnTo>
                  <a:pt x="2327617" y="0"/>
                </a:lnTo>
              </a:path>
            </a:pathLst>
          </a:custGeom>
          <a:ln w="32521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731858" y="2116810"/>
            <a:ext cx="2327910" cy="704850"/>
          </a:xfrm>
          <a:custGeom>
            <a:avLst/>
            <a:gdLst/>
            <a:ahLst/>
            <a:cxnLst/>
            <a:rect l="l" t="t" r="r" b="b"/>
            <a:pathLst>
              <a:path w="2327909" h="704850">
                <a:moveTo>
                  <a:pt x="0" y="704282"/>
                </a:moveTo>
                <a:lnTo>
                  <a:pt x="6376" y="704282"/>
                </a:lnTo>
                <a:lnTo>
                  <a:pt x="6376" y="612187"/>
                </a:lnTo>
                <a:lnTo>
                  <a:pt x="19131" y="612187"/>
                </a:lnTo>
                <a:lnTo>
                  <a:pt x="19131" y="565567"/>
                </a:lnTo>
                <a:lnTo>
                  <a:pt x="31884" y="565567"/>
                </a:lnTo>
                <a:lnTo>
                  <a:pt x="31884" y="518802"/>
                </a:lnTo>
                <a:lnTo>
                  <a:pt x="38262" y="518802"/>
                </a:lnTo>
                <a:lnTo>
                  <a:pt x="38262" y="472037"/>
                </a:lnTo>
                <a:lnTo>
                  <a:pt x="44639" y="472037"/>
                </a:lnTo>
                <a:lnTo>
                  <a:pt x="44639" y="425271"/>
                </a:lnTo>
                <a:lnTo>
                  <a:pt x="51016" y="425271"/>
                </a:lnTo>
                <a:lnTo>
                  <a:pt x="63770" y="425271"/>
                </a:lnTo>
                <a:lnTo>
                  <a:pt x="63770" y="378358"/>
                </a:lnTo>
                <a:lnTo>
                  <a:pt x="82901" y="378358"/>
                </a:lnTo>
                <a:lnTo>
                  <a:pt x="82901" y="331445"/>
                </a:lnTo>
                <a:lnTo>
                  <a:pt x="140294" y="331445"/>
                </a:lnTo>
                <a:lnTo>
                  <a:pt x="140294" y="284532"/>
                </a:lnTo>
                <a:lnTo>
                  <a:pt x="153048" y="284532"/>
                </a:lnTo>
                <a:lnTo>
                  <a:pt x="229572" y="284532"/>
                </a:lnTo>
                <a:lnTo>
                  <a:pt x="714227" y="284532"/>
                </a:lnTo>
                <a:lnTo>
                  <a:pt x="714227" y="237317"/>
                </a:lnTo>
                <a:lnTo>
                  <a:pt x="835391" y="237317"/>
                </a:lnTo>
                <a:lnTo>
                  <a:pt x="835391" y="190102"/>
                </a:lnTo>
                <a:lnTo>
                  <a:pt x="1096849" y="190102"/>
                </a:lnTo>
                <a:lnTo>
                  <a:pt x="1141488" y="190102"/>
                </a:lnTo>
                <a:lnTo>
                  <a:pt x="1141488" y="142734"/>
                </a:lnTo>
                <a:lnTo>
                  <a:pt x="1154242" y="142734"/>
                </a:lnTo>
                <a:lnTo>
                  <a:pt x="1154242" y="95365"/>
                </a:lnTo>
                <a:lnTo>
                  <a:pt x="1205258" y="95365"/>
                </a:lnTo>
                <a:lnTo>
                  <a:pt x="1205258" y="47997"/>
                </a:lnTo>
                <a:lnTo>
                  <a:pt x="1492225" y="47997"/>
                </a:lnTo>
                <a:lnTo>
                  <a:pt x="1492225" y="47997"/>
                </a:lnTo>
                <a:lnTo>
                  <a:pt x="1734552" y="47997"/>
                </a:lnTo>
                <a:lnTo>
                  <a:pt x="1893978" y="47997"/>
                </a:lnTo>
                <a:lnTo>
                  <a:pt x="1913109" y="47997"/>
                </a:lnTo>
                <a:lnTo>
                  <a:pt x="2314862" y="47997"/>
                </a:lnTo>
                <a:lnTo>
                  <a:pt x="2314862" y="0"/>
                </a:lnTo>
                <a:lnTo>
                  <a:pt x="2327617" y="0"/>
                </a:lnTo>
              </a:path>
            </a:pathLst>
          </a:custGeom>
          <a:ln w="32521">
            <a:solidFill>
              <a:srgbClr val="00B0F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599364" y="1156850"/>
            <a:ext cx="0" cy="1739900"/>
          </a:xfrm>
          <a:custGeom>
            <a:avLst/>
            <a:gdLst/>
            <a:ahLst/>
            <a:cxnLst/>
            <a:rect l="l" t="t" r="r" b="b"/>
            <a:pathLst>
              <a:path w="0" h="1739900">
                <a:moveTo>
                  <a:pt x="0" y="1739760"/>
                </a:moveTo>
                <a:lnTo>
                  <a:pt x="0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468689" y="2782451"/>
            <a:ext cx="100965" cy="101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500" spc="-5" b="1">
                <a:solidFill>
                  <a:srgbClr val="4D4D4D"/>
                </a:solidFill>
                <a:latin typeface="Arial"/>
                <a:cs typeface="Arial"/>
              </a:rPr>
              <a:t>0.0</a:t>
            </a:r>
            <a:endParaRPr sz="5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468689" y="2404861"/>
            <a:ext cx="100965" cy="101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500" spc="-5" b="1">
                <a:solidFill>
                  <a:srgbClr val="4D4D4D"/>
                </a:solidFill>
                <a:latin typeface="Arial"/>
                <a:cs typeface="Arial"/>
              </a:rPr>
              <a:t>2.5</a:t>
            </a:r>
            <a:endParaRPr sz="5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468689" y="2027272"/>
            <a:ext cx="100965" cy="101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500" spc="-5" b="1">
                <a:solidFill>
                  <a:srgbClr val="4D4D4D"/>
                </a:solidFill>
                <a:latin typeface="Arial"/>
                <a:cs typeface="Arial"/>
              </a:rPr>
              <a:t>5.0</a:t>
            </a:r>
            <a:endParaRPr sz="5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468689" y="1649682"/>
            <a:ext cx="100965" cy="101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500" spc="-5" b="1">
                <a:solidFill>
                  <a:srgbClr val="4D4D4D"/>
                </a:solidFill>
                <a:latin typeface="Arial"/>
                <a:cs typeface="Arial"/>
              </a:rPr>
              <a:t>7.5</a:t>
            </a:r>
            <a:endParaRPr sz="5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426146" y="1272093"/>
            <a:ext cx="136525" cy="101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500" spc="-5" b="1">
                <a:solidFill>
                  <a:srgbClr val="4D4D4D"/>
                </a:solidFill>
                <a:latin typeface="Arial"/>
                <a:cs typeface="Arial"/>
              </a:rPr>
              <a:t>10.0</a:t>
            </a:r>
            <a:endParaRPr sz="5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576564" y="2821092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 h="0">
                <a:moveTo>
                  <a:pt x="0" y="0"/>
                </a:moveTo>
                <a:lnTo>
                  <a:pt x="11264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576564" y="2443502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 h="0">
                <a:moveTo>
                  <a:pt x="0" y="0"/>
                </a:moveTo>
                <a:lnTo>
                  <a:pt x="11264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576564" y="2065914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 h="0">
                <a:moveTo>
                  <a:pt x="0" y="0"/>
                </a:moveTo>
                <a:lnTo>
                  <a:pt x="11264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576564" y="1688324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 h="0">
                <a:moveTo>
                  <a:pt x="0" y="0"/>
                </a:moveTo>
                <a:lnTo>
                  <a:pt x="11264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576564" y="1310734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 h="0">
                <a:moveTo>
                  <a:pt x="0" y="0"/>
                </a:moveTo>
                <a:lnTo>
                  <a:pt x="11264" y="0"/>
                </a:lnTo>
              </a:path>
            </a:pathLst>
          </a:custGeom>
          <a:ln w="13549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607507" y="2896610"/>
            <a:ext cx="2425700" cy="0"/>
          </a:xfrm>
          <a:custGeom>
            <a:avLst/>
            <a:gdLst/>
            <a:ahLst/>
            <a:cxnLst/>
            <a:rect l="l" t="t" r="r" b="b"/>
            <a:pathLst>
              <a:path w="2425700" h="0">
                <a:moveTo>
                  <a:pt x="0" y="0"/>
                </a:moveTo>
                <a:lnTo>
                  <a:pt x="2425080" y="0"/>
                </a:lnTo>
              </a:path>
            </a:pathLst>
          </a:custGeom>
          <a:ln w="135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731858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923168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114480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305792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497102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688412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879724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071034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262346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453656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644968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836278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027589" y="2896610"/>
            <a:ext cx="0" cy="11430"/>
          </a:xfrm>
          <a:custGeom>
            <a:avLst/>
            <a:gdLst/>
            <a:ahLst/>
            <a:cxnLst/>
            <a:rect l="l" t="t" r="r" b="b"/>
            <a:pathLst>
              <a:path w="0" h="11430">
                <a:moveTo>
                  <a:pt x="-6774" y="5632"/>
                </a:moveTo>
                <a:lnTo>
                  <a:pt x="6774" y="5632"/>
                </a:lnTo>
              </a:path>
            </a:pathLst>
          </a:custGeom>
          <a:ln w="11264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4707784" y="2950138"/>
            <a:ext cx="23926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ts val="660"/>
              </a:lnSpc>
              <a:spcBef>
                <a:spcPts val="100"/>
              </a:spcBef>
              <a:tabLst>
                <a:tab pos="169545" algn="l"/>
              </a:tabLst>
            </a:pPr>
            <a:r>
              <a:rPr dirty="0" sz="600" b="1">
                <a:solidFill>
                  <a:srgbClr val="4D4D4D"/>
                </a:solidFill>
                <a:latin typeface="Arial"/>
                <a:cs typeface="Arial"/>
              </a:rPr>
              <a:t>0	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30</a:t>
            </a:r>
            <a:r>
              <a:rPr dirty="0" sz="600" spc="15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60</a:t>
            </a:r>
            <a:r>
              <a:rPr dirty="0" sz="600" spc="20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90</a:t>
            </a:r>
            <a:r>
              <a:rPr dirty="0" sz="600" spc="10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120</a:t>
            </a:r>
            <a:r>
              <a:rPr dirty="0" sz="600" spc="15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150</a:t>
            </a:r>
            <a:r>
              <a:rPr dirty="0" sz="600" spc="10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180</a:t>
            </a:r>
            <a:r>
              <a:rPr dirty="0" sz="600" spc="10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210</a:t>
            </a:r>
            <a:r>
              <a:rPr dirty="0" sz="600" spc="10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240</a:t>
            </a:r>
            <a:r>
              <a:rPr dirty="0" sz="600" spc="15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270</a:t>
            </a:r>
            <a:r>
              <a:rPr dirty="0" sz="600" spc="10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300</a:t>
            </a:r>
            <a:r>
              <a:rPr dirty="0" sz="600" spc="10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330</a:t>
            </a:r>
            <a:r>
              <a:rPr dirty="0" sz="600" spc="15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4D4D4D"/>
                </a:solidFill>
                <a:latin typeface="Arial"/>
                <a:cs typeface="Arial"/>
              </a:rPr>
              <a:t>360</a:t>
            </a:r>
            <a:endParaRPr sz="600">
              <a:latin typeface="Arial"/>
              <a:cs typeface="Arial"/>
            </a:endParaRPr>
          </a:p>
          <a:p>
            <a:pPr algn="ctr" marR="40005">
              <a:lnSpc>
                <a:spcPts val="1019"/>
              </a:lnSpc>
            </a:pPr>
            <a:r>
              <a:rPr dirty="0" sz="900" spc="-5" b="1">
                <a:latin typeface="Arial"/>
                <a:cs typeface="Arial"/>
              </a:rPr>
              <a:t>Days after </a:t>
            </a:r>
            <a:r>
              <a:rPr dirty="0" sz="900" b="1">
                <a:latin typeface="Arial"/>
                <a:cs typeface="Arial"/>
              </a:rPr>
              <a:t>index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procedure</a:t>
            </a:r>
            <a:endParaRPr sz="9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250916" y="989836"/>
            <a:ext cx="167640" cy="210947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 b="1">
                <a:latin typeface="Arial"/>
                <a:cs typeface="Arial"/>
              </a:rPr>
              <a:t>Cumulative </a:t>
            </a:r>
            <a:r>
              <a:rPr dirty="0" sz="1000" b="1">
                <a:latin typeface="Arial"/>
                <a:cs typeface="Arial"/>
              </a:rPr>
              <a:t>incidence of </a:t>
            </a:r>
            <a:r>
              <a:rPr dirty="0" sz="1000" spc="-5" b="1">
                <a:latin typeface="Arial"/>
                <a:cs typeface="Arial"/>
              </a:rPr>
              <a:t>NACE</a:t>
            </a:r>
            <a:r>
              <a:rPr dirty="0" sz="1000" spc="-1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(%)</a:t>
            </a:r>
            <a:endParaRPr sz="10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384149" y="1654927"/>
            <a:ext cx="7099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solidFill>
                  <a:srgbClr val="F6A20A"/>
                </a:solidFill>
                <a:latin typeface="Arial"/>
                <a:cs typeface="Arial"/>
              </a:rPr>
              <a:t>Prasugrel-based  </a:t>
            </a:r>
            <a:r>
              <a:rPr dirty="0" sz="700" spc="-5" b="1">
                <a:solidFill>
                  <a:srgbClr val="F6A20A"/>
                </a:solidFill>
                <a:latin typeface="Arial"/>
                <a:cs typeface="Arial"/>
              </a:rPr>
              <a:t>12-month</a:t>
            </a:r>
            <a:r>
              <a:rPr dirty="0" sz="700" spc="-45" b="1">
                <a:solidFill>
                  <a:srgbClr val="F6A20A"/>
                </a:solidFill>
                <a:latin typeface="Arial"/>
                <a:cs typeface="Arial"/>
              </a:rPr>
              <a:t> </a:t>
            </a:r>
            <a:r>
              <a:rPr dirty="0" sz="700" spc="-5" b="1">
                <a:solidFill>
                  <a:srgbClr val="F6A20A"/>
                </a:solidFill>
                <a:latin typeface="Arial"/>
                <a:cs typeface="Arial"/>
              </a:rPr>
              <a:t>DAPT</a:t>
            </a:r>
            <a:endParaRPr sz="7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957191" y="2217263"/>
            <a:ext cx="12179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solidFill>
                  <a:srgbClr val="009BD2"/>
                </a:solidFill>
                <a:latin typeface="Arial"/>
                <a:cs typeface="Arial"/>
              </a:rPr>
              <a:t>Prasugrel </a:t>
            </a:r>
            <a:r>
              <a:rPr dirty="0" sz="700" spc="-5" b="1">
                <a:solidFill>
                  <a:srgbClr val="009BD2"/>
                </a:solidFill>
                <a:latin typeface="Arial"/>
                <a:cs typeface="Arial"/>
              </a:rPr>
              <a:t>5mg</a:t>
            </a:r>
            <a:r>
              <a:rPr dirty="0" sz="700" spc="-85" b="1">
                <a:solidFill>
                  <a:srgbClr val="009BD2"/>
                </a:solidFill>
                <a:latin typeface="Arial"/>
                <a:cs typeface="Arial"/>
              </a:rPr>
              <a:t> </a:t>
            </a:r>
            <a:r>
              <a:rPr dirty="0" sz="700" spc="-5" b="1">
                <a:solidFill>
                  <a:srgbClr val="009BD2"/>
                </a:solidFill>
                <a:latin typeface="Arial"/>
                <a:cs typeface="Arial"/>
              </a:rPr>
              <a:t>monotherapy  after </a:t>
            </a:r>
            <a:r>
              <a:rPr dirty="0" sz="700" b="1">
                <a:solidFill>
                  <a:srgbClr val="009BD2"/>
                </a:solidFill>
                <a:latin typeface="Arial"/>
                <a:cs typeface="Arial"/>
              </a:rPr>
              <a:t>1 </a:t>
            </a:r>
            <a:r>
              <a:rPr dirty="0" sz="700" spc="-5" b="1">
                <a:solidFill>
                  <a:srgbClr val="009BD2"/>
                </a:solidFill>
                <a:latin typeface="Arial"/>
                <a:cs typeface="Arial"/>
              </a:rPr>
              <a:t>month </a:t>
            </a:r>
            <a:r>
              <a:rPr dirty="0" sz="700" b="1">
                <a:solidFill>
                  <a:srgbClr val="009BD2"/>
                </a:solidFill>
                <a:latin typeface="Arial"/>
                <a:cs typeface="Arial"/>
              </a:rPr>
              <a:t>of</a:t>
            </a:r>
            <a:r>
              <a:rPr dirty="0" sz="700" spc="-30" b="1">
                <a:solidFill>
                  <a:srgbClr val="009BD2"/>
                </a:solidFill>
                <a:latin typeface="Arial"/>
                <a:cs typeface="Arial"/>
              </a:rPr>
              <a:t> </a:t>
            </a:r>
            <a:r>
              <a:rPr dirty="0" sz="700" spc="-5" b="1">
                <a:solidFill>
                  <a:srgbClr val="009BD2"/>
                </a:solidFill>
                <a:latin typeface="Arial"/>
                <a:cs typeface="Arial"/>
              </a:rPr>
              <a:t>DAPT</a:t>
            </a:r>
            <a:endParaRPr sz="70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800600" y="1193800"/>
            <a:ext cx="165100" cy="17907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895479" y="1258955"/>
            <a:ext cx="0" cy="1623695"/>
          </a:xfrm>
          <a:custGeom>
            <a:avLst/>
            <a:gdLst/>
            <a:ahLst/>
            <a:cxnLst/>
            <a:rect l="l" t="t" r="r" b="b"/>
            <a:pathLst>
              <a:path w="0" h="1623695">
                <a:moveTo>
                  <a:pt x="0" y="1623173"/>
                </a:moveTo>
                <a:lnTo>
                  <a:pt x="0" y="0"/>
                </a:lnTo>
              </a:path>
            </a:pathLst>
          </a:custGeom>
          <a:ln w="19050">
            <a:solidFill>
              <a:srgbClr val="40404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533900" y="1104900"/>
            <a:ext cx="2667000" cy="1778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744512" y="1179390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 h="0">
                <a:moveTo>
                  <a:pt x="0" y="0"/>
                </a:moveTo>
                <a:lnTo>
                  <a:pt x="320444" y="0"/>
                </a:lnTo>
              </a:path>
            </a:pathLst>
          </a:custGeom>
          <a:ln w="25400">
            <a:solidFill>
              <a:srgbClr val="40404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688845" y="1179390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 h="0">
                <a:moveTo>
                  <a:pt x="0" y="0"/>
                </a:moveTo>
                <a:lnTo>
                  <a:pt x="664355" y="0"/>
                </a:lnTo>
              </a:path>
            </a:pathLst>
          </a:custGeom>
          <a:ln w="25400">
            <a:solidFill>
              <a:srgbClr val="40404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631695" y="114128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76199"/>
                </a:moveTo>
                <a:lnTo>
                  <a:pt x="0" y="38100"/>
                </a:lnTo>
                <a:lnTo>
                  <a:pt x="76199" y="0"/>
                </a:lnTo>
                <a:lnTo>
                  <a:pt x="76200" y="7619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7045906" y="114129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0" y="0"/>
                </a:lnTo>
                <a:lnTo>
                  <a:pt x="76200" y="38099"/>
                </a:lnTo>
                <a:lnTo>
                  <a:pt x="0" y="7619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353201" y="1074618"/>
            <a:ext cx="1391920" cy="339090"/>
          </a:xfrm>
          <a:custGeom>
            <a:avLst/>
            <a:gdLst/>
            <a:ahLst/>
            <a:cxnLst/>
            <a:rect l="l" t="t" r="r" b="b"/>
            <a:pathLst>
              <a:path w="1391920" h="339090">
                <a:moveTo>
                  <a:pt x="0" y="0"/>
                </a:moveTo>
                <a:lnTo>
                  <a:pt x="1391310" y="0"/>
                </a:lnTo>
                <a:lnTo>
                  <a:pt x="1391310" y="338553"/>
                </a:lnTo>
                <a:lnTo>
                  <a:pt x="0" y="338553"/>
                </a:lnTo>
                <a:lnTo>
                  <a:pt x="0" y="0"/>
                </a:lnTo>
                <a:close/>
              </a:path>
            </a:pathLst>
          </a:custGeom>
          <a:solidFill>
            <a:srgbClr val="F1F9F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800600" y="1358900"/>
            <a:ext cx="2400300" cy="17780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952629" y="1429996"/>
            <a:ext cx="2112645" cy="0"/>
          </a:xfrm>
          <a:custGeom>
            <a:avLst/>
            <a:gdLst/>
            <a:ahLst/>
            <a:cxnLst/>
            <a:rect l="l" t="t" r="r" b="b"/>
            <a:pathLst>
              <a:path w="2112645" h="0">
                <a:moveTo>
                  <a:pt x="0" y="0"/>
                </a:moveTo>
                <a:lnTo>
                  <a:pt x="2112327" y="0"/>
                </a:lnTo>
              </a:path>
            </a:pathLst>
          </a:custGeom>
          <a:ln w="25400">
            <a:solidFill>
              <a:srgbClr val="40404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895479" y="139189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76200"/>
                </a:moveTo>
                <a:lnTo>
                  <a:pt x="0" y="38100"/>
                </a:lnTo>
                <a:lnTo>
                  <a:pt x="76199" y="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7045906" y="139189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0" y="0"/>
                </a:lnTo>
                <a:lnTo>
                  <a:pt x="76200" y="38100"/>
                </a:lnTo>
                <a:lnTo>
                  <a:pt x="0" y="7620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816100" y="1282700"/>
            <a:ext cx="1612900" cy="2159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897346" y="1375338"/>
            <a:ext cx="1402080" cy="0"/>
          </a:xfrm>
          <a:custGeom>
            <a:avLst/>
            <a:gdLst/>
            <a:ahLst/>
            <a:cxnLst/>
            <a:rect l="l" t="t" r="r" b="b"/>
            <a:pathLst>
              <a:path w="1402079" h="0">
                <a:moveTo>
                  <a:pt x="1402015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816100" y="1295400"/>
            <a:ext cx="215900" cy="55880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906846" y="1380901"/>
            <a:ext cx="0" cy="348615"/>
          </a:xfrm>
          <a:custGeom>
            <a:avLst/>
            <a:gdLst/>
            <a:ahLst/>
            <a:cxnLst/>
            <a:rect l="l" t="t" r="r" b="b"/>
            <a:pathLst>
              <a:path w="0" h="348614">
                <a:moveTo>
                  <a:pt x="0" y="0"/>
                </a:moveTo>
                <a:lnTo>
                  <a:pt x="0" y="348157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200400" y="1282700"/>
            <a:ext cx="215900" cy="27940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289863" y="1368686"/>
            <a:ext cx="0" cy="70485"/>
          </a:xfrm>
          <a:custGeom>
            <a:avLst/>
            <a:gdLst/>
            <a:ahLst/>
            <a:cxnLst/>
            <a:rect l="l" t="t" r="r" b="b"/>
            <a:pathLst>
              <a:path w="0" h="70484">
                <a:moveTo>
                  <a:pt x="0" y="0"/>
                </a:moveTo>
                <a:lnTo>
                  <a:pt x="0" y="70155"/>
                </a:lnTo>
              </a:path>
            </a:pathLst>
          </a:custGeom>
          <a:ln w="317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286000" y="1384300"/>
            <a:ext cx="685800" cy="68580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336735" y="1438842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269607" y="0"/>
                </a:moveTo>
                <a:close/>
              </a:path>
              <a:path w="539750" h="539750">
                <a:moveTo>
                  <a:pt x="269607" y="539216"/>
                </a:moveTo>
                <a:lnTo>
                  <a:pt x="221145" y="534872"/>
                </a:lnTo>
                <a:lnTo>
                  <a:pt x="175532" y="522348"/>
                </a:lnTo>
                <a:lnTo>
                  <a:pt x="133531" y="502406"/>
                </a:lnTo>
                <a:lnTo>
                  <a:pt x="95902" y="475807"/>
                </a:lnTo>
                <a:lnTo>
                  <a:pt x="63408" y="443312"/>
                </a:lnTo>
                <a:lnTo>
                  <a:pt x="36809" y="405684"/>
                </a:lnTo>
                <a:lnTo>
                  <a:pt x="16866" y="363682"/>
                </a:lnTo>
                <a:lnTo>
                  <a:pt x="4343" y="318070"/>
                </a:lnTo>
                <a:lnTo>
                  <a:pt x="0" y="269607"/>
                </a:lnTo>
                <a:lnTo>
                  <a:pt x="4343" y="221145"/>
                </a:lnTo>
                <a:lnTo>
                  <a:pt x="16867" y="175532"/>
                </a:lnTo>
                <a:lnTo>
                  <a:pt x="36809" y="133531"/>
                </a:lnTo>
                <a:lnTo>
                  <a:pt x="63408" y="95902"/>
                </a:lnTo>
                <a:lnTo>
                  <a:pt x="95903" y="63408"/>
                </a:lnTo>
                <a:lnTo>
                  <a:pt x="133532" y="36809"/>
                </a:lnTo>
                <a:lnTo>
                  <a:pt x="175533" y="16867"/>
                </a:lnTo>
                <a:lnTo>
                  <a:pt x="221146" y="4343"/>
                </a:lnTo>
                <a:lnTo>
                  <a:pt x="269607" y="0"/>
                </a:lnTo>
                <a:lnTo>
                  <a:pt x="318069" y="4343"/>
                </a:lnTo>
                <a:lnTo>
                  <a:pt x="363682" y="16867"/>
                </a:lnTo>
                <a:lnTo>
                  <a:pt x="405683" y="36809"/>
                </a:lnTo>
                <a:lnTo>
                  <a:pt x="443312" y="63408"/>
                </a:lnTo>
                <a:lnTo>
                  <a:pt x="475807" y="95903"/>
                </a:lnTo>
                <a:lnTo>
                  <a:pt x="502406" y="133531"/>
                </a:lnTo>
                <a:lnTo>
                  <a:pt x="522348" y="175533"/>
                </a:lnTo>
                <a:lnTo>
                  <a:pt x="534871" y="221145"/>
                </a:lnTo>
                <a:lnTo>
                  <a:pt x="539215" y="269608"/>
                </a:lnTo>
                <a:lnTo>
                  <a:pt x="534871" y="318070"/>
                </a:lnTo>
                <a:lnTo>
                  <a:pt x="522348" y="363683"/>
                </a:lnTo>
                <a:lnTo>
                  <a:pt x="502406" y="405684"/>
                </a:lnTo>
                <a:lnTo>
                  <a:pt x="475807" y="443313"/>
                </a:lnTo>
                <a:lnTo>
                  <a:pt x="443312" y="475807"/>
                </a:lnTo>
                <a:lnTo>
                  <a:pt x="405683" y="502406"/>
                </a:lnTo>
                <a:lnTo>
                  <a:pt x="363682" y="522348"/>
                </a:lnTo>
                <a:lnTo>
                  <a:pt x="318069" y="534872"/>
                </a:lnTo>
                <a:lnTo>
                  <a:pt x="269607" y="539216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2465061" y="1555472"/>
            <a:ext cx="2978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777" sz="1500" b="1">
                <a:solidFill>
                  <a:srgbClr val="AD5366"/>
                </a:solidFill>
                <a:latin typeface="Arial"/>
                <a:cs typeface="Arial"/>
              </a:rPr>
              <a:t>D</a:t>
            </a:r>
            <a:r>
              <a:rPr dirty="0" baseline="3472" sz="1200" b="1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dirty="0" baseline="3472" sz="1200" spc="-201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800" b="1">
                <a:latin typeface="Arial"/>
                <a:cs typeface="Arial"/>
              </a:rPr>
              <a:t>ose</a:t>
            </a:r>
            <a:endParaRPr sz="8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350761" y="1703501"/>
            <a:ext cx="5219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 b="1">
                <a:solidFill>
                  <a:srgbClr val="FFFFFF"/>
                </a:solidFill>
                <a:latin typeface="Arial"/>
                <a:cs typeface="Arial"/>
              </a:rPr>
              <a:t>Reduction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1574800" y="1384300"/>
            <a:ext cx="685800" cy="68580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635832" y="1438842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269607" y="0"/>
                </a:moveTo>
                <a:close/>
              </a:path>
              <a:path w="539750" h="539750">
                <a:moveTo>
                  <a:pt x="269607" y="539216"/>
                </a:moveTo>
                <a:lnTo>
                  <a:pt x="221145" y="534872"/>
                </a:lnTo>
                <a:lnTo>
                  <a:pt x="175532" y="522348"/>
                </a:lnTo>
                <a:lnTo>
                  <a:pt x="133531" y="502406"/>
                </a:lnTo>
                <a:lnTo>
                  <a:pt x="95902" y="475807"/>
                </a:lnTo>
                <a:lnTo>
                  <a:pt x="63408" y="443312"/>
                </a:lnTo>
                <a:lnTo>
                  <a:pt x="36809" y="405684"/>
                </a:lnTo>
                <a:lnTo>
                  <a:pt x="16866" y="363682"/>
                </a:lnTo>
                <a:lnTo>
                  <a:pt x="4343" y="318070"/>
                </a:lnTo>
                <a:lnTo>
                  <a:pt x="0" y="269607"/>
                </a:lnTo>
                <a:lnTo>
                  <a:pt x="4343" y="221145"/>
                </a:lnTo>
                <a:lnTo>
                  <a:pt x="16867" y="175532"/>
                </a:lnTo>
                <a:lnTo>
                  <a:pt x="36809" y="133531"/>
                </a:lnTo>
                <a:lnTo>
                  <a:pt x="63408" y="95902"/>
                </a:lnTo>
                <a:lnTo>
                  <a:pt x="95903" y="63408"/>
                </a:lnTo>
                <a:lnTo>
                  <a:pt x="133532" y="36809"/>
                </a:lnTo>
                <a:lnTo>
                  <a:pt x="175533" y="16867"/>
                </a:lnTo>
                <a:lnTo>
                  <a:pt x="221146" y="4343"/>
                </a:lnTo>
                <a:lnTo>
                  <a:pt x="269607" y="0"/>
                </a:lnTo>
                <a:lnTo>
                  <a:pt x="318069" y="4343"/>
                </a:lnTo>
                <a:lnTo>
                  <a:pt x="363682" y="16867"/>
                </a:lnTo>
                <a:lnTo>
                  <a:pt x="405683" y="36809"/>
                </a:lnTo>
                <a:lnTo>
                  <a:pt x="443312" y="63408"/>
                </a:lnTo>
                <a:lnTo>
                  <a:pt x="475807" y="95903"/>
                </a:lnTo>
                <a:lnTo>
                  <a:pt x="502406" y="133531"/>
                </a:lnTo>
                <a:lnTo>
                  <a:pt x="522348" y="175533"/>
                </a:lnTo>
                <a:lnTo>
                  <a:pt x="534871" y="221145"/>
                </a:lnTo>
                <a:lnTo>
                  <a:pt x="539215" y="269608"/>
                </a:lnTo>
                <a:lnTo>
                  <a:pt x="534871" y="318070"/>
                </a:lnTo>
                <a:lnTo>
                  <a:pt x="522348" y="363683"/>
                </a:lnTo>
                <a:lnTo>
                  <a:pt x="502406" y="405684"/>
                </a:lnTo>
                <a:lnTo>
                  <a:pt x="475807" y="443313"/>
                </a:lnTo>
                <a:lnTo>
                  <a:pt x="443312" y="475807"/>
                </a:lnTo>
                <a:lnTo>
                  <a:pt x="405683" y="502406"/>
                </a:lnTo>
                <a:lnTo>
                  <a:pt x="363682" y="522348"/>
                </a:lnTo>
                <a:lnTo>
                  <a:pt x="318069" y="534872"/>
                </a:lnTo>
                <a:lnTo>
                  <a:pt x="269607" y="539216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1666113" y="1491689"/>
            <a:ext cx="505459" cy="4673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Short </a:t>
            </a: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AD5366"/>
                </a:solidFill>
                <a:latin typeface="Arial"/>
                <a:cs typeface="Arial"/>
              </a:rPr>
              <a:t>D</a:t>
            </a: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uration </a:t>
            </a: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AD5366"/>
                </a:solidFill>
                <a:latin typeface="Arial"/>
                <a:cs typeface="Arial"/>
              </a:rPr>
              <a:t>D</a:t>
            </a:r>
            <a:r>
              <a:rPr dirty="0" sz="900" spc="-5" b="1">
                <a:solidFill>
                  <a:srgbClr val="FFFFFF"/>
                </a:solidFill>
                <a:latin typeface="Arial"/>
                <a:cs typeface="Arial"/>
              </a:rPr>
              <a:t>APT</a:t>
            </a:r>
            <a:endParaRPr sz="900">
              <a:latin typeface="Arial"/>
              <a:cs typeface="Aria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540500" y="3416300"/>
            <a:ext cx="1288858" cy="1605563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707644" y="4475210"/>
            <a:ext cx="141172" cy="24978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3967583" y="3320702"/>
            <a:ext cx="1435100" cy="16313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C000"/>
                </a:solidFill>
                <a:latin typeface="Arial"/>
                <a:cs typeface="Arial"/>
              </a:rPr>
              <a:t>NACE</a:t>
            </a:r>
            <a:endParaRPr sz="1200">
              <a:latin typeface="Arial"/>
              <a:cs typeface="Arial"/>
            </a:endParaRPr>
          </a:p>
          <a:p>
            <a:pPr marR="224790">
              <a:lnSpc>
                <a:spcPct val="100000"/>
              </a:lnSpc>
              <a:spcBef>
                <a:spcPts val="15"/>
              </a:spcBef>
            </a:pP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(Death,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Non-fatal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MI,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stroke,</a:t>
            </a:r>
            <a:r>
              <a:rPr dirty="0" sz="6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TVR,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BARC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type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2-5</a:t>
            </a:r>
            <a:r>
              <a:rPr dirty="0" sz="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bleeding)</a:t>
            </a:r>
            <a:endParaRPr sz="600">
              <a:latin typeface="Arial"/>
              <a:cs typeface="Arial"/>
            </a:endParaRPr>
          </a:p>
          <a:p>
            <a:pPr marL="381635" marR="5080" indent="-170815">
              <a:lnSpc>
                <a:spcPct val="161600"/>
              </a:lnSpc>
              <a:spcBef>
                <a:spcPts val="65"/>
              </a:spcBef>
            </a:pPr>
            <a:r>
              <a:rPr dirty="0" sz="1100" spc="-5" b="1">
                <a:solidFill>
                  <a:srgbClr val="FFC000"/>
                </a:solidFill>
                <a:latin typeface="Arial"/>
                <a:cs typeface="Arial"/>
              </a:rPr>
              <a:t>Bleeding</a:t>
            </a:r>
            <a:r>
              <a:rPr dirty="0" sz="1100" spc="-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100" spc="-5" b="1">
                <a:solidFill>
                  <a:srgbClr val="FFC000"/>
                </a:solidFill>
                <a:latin typeface="Arial"/>
                <a:cs typeface="Arial"/>
              </a:rPr>
              <a:t>events: </a:t>
            </a:r>
            <a:r>
              <a:rPr dirty="0" sz="1100" spc="-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Major</a:t>
            </a:r>
            <a:r>
              <a:rPr dirty="0" sz="11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bleeding: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Minor</a:t>
            </a:r>
            <a:r>
              <a:rPr dirty="0" sz="11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bleeding:</a:t>
            </a:r>
            <a:endParaRPr sz="1100">
              <a:latin typeface="Arial"/>
              <a:cs typeface="Arial"/>
            </a:endParaRPr>
          </a:p>
          <a:p>
            <a:pPr marL="201930">
              <a:lnSpc>
                <a:spcPct val="100000"/>
              </a:lnSpc>
              <a:spcBef>
                <a:spcPts val="509"/>
              </a:spcBef>
            </a:pPr>
            <a:r>
              <a:rPr dirty="0" sz="1100" b="1">
                <a:solidFill>
                  <a:srgbClr val="FFFFFF"/>
                </a:solidFill>
                <a:latin typeface="Arial"/>
                <a:cs typeface="Arial"/>
              </a:rPr>
              <a:t>MACE</a:t>
            </a:r>
            <a:endParaRPr sz="1100">
              <a:latin typeface="Arial"/>
              <a:cs typeface="Arial"/>
            </a:endParaRPr>
          </a:p>
          <a:p>
            <a:pPr marL="201930" marR="370205">
              <a:lnSpc>
                <a:spcPct val="100000"/>
              </a:lnSpc>
              <a:spcBef>
                <a:spcPts val="15"/>
              </a:spcBef>
            </a:pP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(CV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death,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Non-fatal</a:t>
            </a:r>
            <a:r>
              <a:rPr dirty="0" sz="6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MI,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stroke,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6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TVR)</a:t>
            </a:r>
            <a:endParaRPr sz="6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444642" y="1104831"/>
            <a:ext cx="2008505" cy="506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800" spc="-5" b="1">
                <a:solidFill>
                  <a:srgbClr val="595959"/>
                </a:solidFill>
                <a:latin typeface="Arial"/>
                <a:cs typeface="Arial"/>
              </a:rPr>
              <a:t>Noninferiority </a:t>
            </a:r>
            <a:r>
              <a:rPr dirty="0" sz="800" b="1" i="1">
                <a:solidFill>
                  <a:srgbClr val="595959"/>
                </a:solidFill>
                <a:latin typeface="Arial"/>
                <a:cs typeface="Arial"/>
              </a:rPr>
              <a:t>P </a:t>
            </a:r>
            <a:r>
              <a:rPr dirty="0" sz="800" b="1">
                <a:solidFill>
                  <a:srgbClr val="595959"/>
                </a:solidFill>
                <a:latin typeface="Arial"/>
                <a:cs typeface="Arial"/>
              </a:rPr>
              <a:t>=</a:t>
            </a:r>
            <a:r>
              <a:rPr dirty="0" sz="800" spc="-5" b="1">
                <a:solidFill>
                  <a:srgbClr val="595959"/>
                </a:solidFill>
                <a:latin typeface="Arial"/>
                <a:cs typeface="Arial"/>
              </a:rPr>
              <a:t> 0.014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dirty="0" baseline="3472" sz="1200" b="1">
                <a:solidFill>
                  <a:srgbClr val="595959"/>
                </a:solidFill>
                <a:latin typeface="Arial"/>
                <a:cs typeface="Arial"/>
              </a:rPr>
              <a:t>Superiority </a:t>
            </a:r>
            <a:r>
              <a:rPr dirty="0" baseline="3472" sz="1200" b="1" i="1">
                <a:solidFill>
                  <a:srgbClr val="595959"/>
                </a:solidFill>
                <a:latin typeface="Arial"/>
                <a:cs typeface="Arial"/>
              </a:rPr>
              <a:t>P </a:t>
            </a:r>
            <a:r>
              <a:rPr dirty="0" baseline="3472" sz="1200" b="1">
                <a:solidFill>
                  <a:srgbClr val="595959"/>
                </a:solidFill>
                <a:latin typeface="Arial"/>
                <a:cs typeface="Arial"/>
              </a:rPr>
              <a:t>= </a:t>
            </a:r>
            <a:r>
              <a:rPr dirty="0" baseline="3472" sz="1200" spc="-7" b="1">
                <a:solidFill>
                  <a:srgbClr val="595959"/>
                </a:solidFill>
                <a:latin typeface="Arial"/>
                <a:cs typeface="Arial"/>
              </a:rPr>
              <a:t>0.034 </a:t>
            </a:r>
            <a:r>
              <a:rPr dirty="0" sz="800" spc="-5" b="1">
                <a:solidFill>
                  <a:srgbClr val="595959"/>
                </a:solidFill>
                <a:latin typeface="Arial"/>
                <a:cs typeface="Arial"/>
              </a:rPr>
              <a:t>HR: 0.51</a:t>
            </a:r>
            <a:r>
              <a:rPr dirty="0" sz="800" spc="-45" b="1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595959"/>
                </a:solidFill>
                <a:latin typeface="Arial"/>
                <a:cs typeface="Arial"/>
              </a:rPr>
              <a:t>(0.27-0.95)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Arial"/>
              <a:cs typeface="Arial"/>
            </a:endParaRPr>
          </a:p>
          <a:p>
            <a:pPr marL="342265">
              <a:lnSpc>
                <a:spcPct val="100000"/>
              </a:lnSpc>
            </a:pPr>
            <a:r>
              <a:rPr dirty="0" sz="700" b="1" i="1">
                <a:solidFill>
                  <a:srgbClr val="595959"/>
                </a:solidFill>
                <a:latin typeface="Arial"/>
                <a:cs typeface="Arial"/>
              </a:rPr>
              <a:t>P </a:t>
            </a:r>
            <a:r>
              <a:rPr dirty="0" sz="700" b="1">
                <a:solidFill>
                  <a:srgbClr val="595959"/>
                </a:solidFill>
                <a:latin typeface="Arial"/>
                <a:cs typeface="Arial"/>
              </a:rPr>
              <a:t>=</a:t>
            </a:r>
            <a:r>
              <a:rPr dirty="0" sz="700" spc="-10" b="1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700" spc="-5" b="1">
                <a:solidFill>
                  <a:srgbClr val="595959"/>
                </a:solidFill>
                <a:latin typeface="Arial"/>
                <a:cs typeface="Arial"/>
              </a:rPr>
              <a:t>0.004</a:t>
            </a:r>
            <a:endParaRPr sz="700">
              <a:latin typeface="Arial"/>
              <a:cs typeface="Arial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141620" y="4057496"/>
            <a:ext cx="241300" cy="19050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/>
          <p:nvPr/>
        </p:nvSpPr>
        <p:spPr>
          <a:xfrm>
            <a:off x="2020638" y="3993394"/>
            <a:ext cx="427990" cy="341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700"/>
              </a:lnSpc>
              <a:spcBef>
                <a:spcPts val="100"/>
              </a:spcBef>
            </a:pP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Prasugrel</a:t>
            </a:r>
            <a:endParaRPr sz="600">
              <a:latin typeface="Arial"/>
              <a:cs typeface="Arial"/>
            </a:endParaRPr>
          </a:p>
          <a:p>
            <a:pPr algn="ctr" marL="39370">
              <a:lnSpc>
                <a:spcPts val="459"/>
              </a:lnSpc>
            </a:pPr>
            <a:r>
              <a:rPr dirty="0" sz="400" spc="-105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baseline="-27777" sz="600" spc="-157" b="1">
                <a:latin typeface="Arial"/>
                <a:cs typeface="Arial"/>
              </a:rPr>
              <a:t>5</a:t>
            </a:r>
            <a:r>
              <a:rPr dirty="0" sz="400" spc="-105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baseline="-27777" sz="600" spc="-157" b="1">
                <a:latin typeface="Arial"/>
                <a:cs typeface="Arial"/>
              </a:rPr>
              <a:t>m</a:t>
            </a:r>
            <a:r>
              <a:rPr dirty="0" sz="400" spc="-105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baseline="-27777" sz="600" spc="-157" b="1">
                <a:latin typeface="Arial"/>
                <a:cs typeface="Arial"/>
              </a:rPr>
              <a:t>g</a:t>
            </a:r>
            <a:endParaRPr baseline="-27777" sz="600">
              <a:latin typeface="Arial"/>
              <a:cs typeface="Arial"/>
            </a:endParaRPr>
          </a:p>
          <a:p>
            <a:pPr algn="ctr" marL="1270">
              <a:lnSpc>
                <a:spcPct val="100000"/>
              </a:lnSpc>
              <a:spcBef>
                <a:spcPts val="490"/>
              </a:spcBef>
            </a:pPr>
            <a:r>
              <a:rPr dirty="0" sz="700" spc="-5" b="1">
                <a:solidFill>
                  <a:srgbClr val="595959"/>
                </a:solidFill>
                <a:latin typeface="Arial"/>
                <a:cs typeface="Arial"/>
              </a:rPr>
              <a:t>N=328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2705100" y="3721100"/>
            <a:ext cx="685800" cy="381000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755900" y="3784600"/>
            <a:ext cx="542921" cy="23359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933902" y="3875885"/>
            <a:ext cx="241300" cy="19050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 txBox="1"/>
          <p:nvPr/>
        </p:nvSpPr>
        <p:spPr>
          <a:xfrm>
            <a:off x="2814784" y="3817068"/>
            <a:ext cx="427990" cy="1670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675"/>
              </a:lnSpc>
              <a:spcBef>
                <a:spcPts val="100"/>
              </a:spcBef>
            </a:pP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Prasugrel</a:t>
            </a:r>
            <a:endParaRPr sz="600">
              <a:latin typeface="Arial"/>
              <a:cs typeface="Arial"/>
            </a:endParaRPr>
          </a:p>
          <a:p>
            <a:pPr algn="ctr" marL="35560">
              <a:lnSpc>
                <a:spcPts val="434"/>
              </a:lnSpc>
            </a:pPr>
            <a:r>
              <a:rPr dirty="0" sz="400" spc="-105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baseline="-27777" sz="600" spc="-157" b="1">
                <a:latin typeface="Arial"/>
                <a:cs typeface="Arial"/>
              </a:rPr>
              <a:t>5</a:t>
            </a:r>
            <a:r>
              <a:rPr dirty="0" sz="400" spc="-105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baseline="-27777" sz="600" spc="-157" b="1">
                <a:latin typeface="Arial"/>
                <a:cs typeface="Arial"/>
              </a:rPr>
              <a:t>m</a:t>
            </a:r>
            <a:r>
              <a:rPr dirty="0" sz="400" spc="-105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baseline="-27777" sz="600" spc="-157" b="1">
                <a:latin typeface="Arial"/>
                <a:cs typeface="Arial"/>
              </a:rPr>
              <a:t>g</a:t>
            </a:r>
            <a:endParaRPr baseline="-27777" sz="600">
              <a:latin typeface="Arial"/>
              <a:cs typeface="Arial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2273300" y="1968500"/>
            <a:ext cx="685800" cy="68580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322593" y="2021402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539216" y="269608"/>
                </a:moveTo>
                <a:lnTo>
                  <a:pt x="0" y="269608"/>
                </a:lnTo>
                <a:lnTo>
                  <a:pt x="4344" y="221145"/>
                </a:lnTo>
                <a:lnTo>
                  <a:pt x="16868" y="175532"/>
                </a:lnTo>
                <a:lnTo>
                  <a:pt x="36810" y="133531"/>
                </a:lnTo>
                <a:lnTo>
                  <a:pt x="63409" y="95902"/>
                </a:lnTo>
                <a:lnTo>
                  <a:pt x="95904" y="63408"/>
                </a:lnTo>
                <a:lnTo>
                  <a:pt x="133533" y="36809"/>
                </a:lnTo>
                <a:lnTo>
                  <a:pt x="175534" y="16867"/>
                </a:lnTo>
                <a:lnTo>
                  <a:pt x="221149" y="4343"/>
                </a:lnTo>
                <a:lnTo>
                  <a:pt x="269608" y="0"/>
                </a:lnTo>
                <a:lnTo>
                  <a:pt x="318071" y="4344"/>
                </a:lnTo>
                <a:lnTo>
                  <a:pt x="363683" y="16867"/>
                </a:lnTo>
                <a:lnTo>
                  <a:pt x="405684" y="36809"/>
                </a:lnTo>
                <a:lnTo>
                  <a:pt x="443313" y="63408"/>
                </a:lnTo>
                <a:lnTo>
                  <a:pt x="475807" y="95903"/>
                </a:lnTo>
                <a:lnTo>
                  <a:pt x="502406" y="133532"/>
                </a:lnTo>
                <a:lnTo>
                  <a:pt x="522348" y="175533"/>
                </a:lnTo>
                <a:lnTo>
                  <a:pt x="534872" y="221146"/>
                </a:lnTo>
                <a:lnTo>
                  <a:pt x="539216" y="269608"/>
                </a:lnTo>
                <a:close/>
              </a:path>
              <a:path w="539750" h="539750">
                <a:moveTo>
                  <a:pt x="269608" y="539216"/>
                </a:moveTo>
                <a:lnTo>
                  <a:pt x="221145" y="534872"/>
                </a:lnTo>
                <a:lnTo>
                  <a:pt x="175532" y="522348"/>
                </a:lnTo>
                <a:lnTo>
                  <a:pt x="133531" y="502406"/>
                </a:lnTo>
                <a:lnTo>
                  <a:pt x="95902" y="475807"/>
                </a:lnTo>
                <a:lnTo>
                  <a:pt x="63408" y="443312"/>
                </a:lnTo>
                <a:lnTo>
                  <a:pt x="36809" y="405684"/>
                </a:lnTo>
                <a:lnTo>
                  <a:pt x="16867" y="363682"/>
                </a:lnTo>
                <a:lnTo>
                  <a:pt x="4343" y="318070"/>
                </a:lnTo>
                <a:lnTo>
                  <a:pt x="0" y="269608"/>
                </a:lnTo>
                <a:lnTo>
                  <a:pt x="539216" y="269608"/>
                </a:lnTo>
                <a:lnTo>
                  <a:pt x="534872" y="318070"/>
                </a:lnTo>
                <a:lnTo>
                  <a:pt x="522348" y="363683"/>
                </a:lnTo>
                <a:lnTo>
                  <a:pt x="502406" y="405684"/>
                </a:lnTo>
                <a:lnTo>
                  <a:pt x="475807" y="443313"/>
                </a:lnTo>
                <a:lnTo>
                  <a:pt x="443312" y="475807"/>
                </a:lnTo>
                <a:lnTo>
                  <a:pt x="405684" y="502406"/>
                </a:lnTo>
                <a:lnTo>
                  <a:pt x="363682" y="522348"/>
                </a:lnTo>
                <a:lnTo>
                  <a:pt x="318069" y="534872"/>
                </a:lnTo>
                <a:lnTo>
                  <a:pt x="269608" y="539216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 txBox="1"/>
          <p:nvPr/>
        </p:nvSpPr>
        <p:spPr>
          <a:xfrm>
            <a:off x="2361824" y="2117505"/>
            <a:ext cx="470534" cy="323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50" spc="-5" b="1">
                <a:solidFill>
                  <a:srgbClr val="FFFFFF"/>
                </a:solidFill>
                <a:latin typeface="Arial"/>
                <a:cs typeface="Arial"/>
              </a:rPr>
              <a:t>ACS</a:t>
            </a:r>
            <a:endParaRPr sz="10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900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endParaRPr sz="90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2984500" y="1384300"/>
            <a:ext cx="685800" cy="68580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037848" y="1438842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269607" y="0"/>
                </a:moveTo>
                <a:close/>
              </a:path>
              <a:path w="539750" h="539750">
                <a:moveTo>
                  <a:pt x="269607" y="539216"/>
                </a:moveTo>
                <a:lnTo>
                  <a:pt x="221145" y="534872"/>
                </a:lnTo>
                <a:lnTo>
                  <a:pt x="175532" y="522348"/>
                </a:lnTo>
                <a:lnTo>
                  <a:pt x="133531" y="502406"/>
                </a:lnTo>
                <a:lnTo>
                  <a:pt x="95902" y="475807"/>
                </a:lnTo>
                <a:lnTo>
                  <a:pt x="63408" y="443312"/>
                </a:lnTo>
                <a:lnTo>
                  <a:pt x="36809" y="405684"/>
                </a:lnTo>
                <a:lnTo>
                  <a:pt x="16866" y="363682"/>
                </a:lnTo>
                <a:lnTo>
                  <a:pt x="4343" y="318070"/>
                </a:lnTo>
                <a:lnTo>
                  <a:pt x="0" y="269607"/>
                </a:lnTo>
                <a:lnTo>
                  <a:pt x="4343" y="221145"/>
                </a:lnTo>
                <a:lnTo>
                  <a:pt x="16867" y="175532"/>
                </a:lnTo>
                <a:lnTo>
                  <a:pt x="36809" y="133531"/>
                </a:lnTo>
                <a:lnTo>
                  <a:pt x="63408" y="95902"/>
                </a:lnTo>
                <a:lnTo>
                  <a:pt x="95903" y="63408"/>
                </a:lnTo>
                <a:lnTo>
                  <a:pt x="133532" y="36809"/>
                </a:lnTo>
                <a:lnTo>
                  <a:pt x="175533" y="16867"/>
                </a:lnTo>
                <a:lnTo>
                  <a:pt x="221146" y="4343"/>
                </a:lnTo>
                <a:lnTo>
                  <a:pt x="269607" y="0"/>
                </a:lnTo>
                <a:lnTo>
                  <a:pt x="318069" y="4343"/>
                </a:lnTo>
                <a:lnTo>
                  <a:pt x="363682" y="16867"/>
                </a:lnTo>
                <a:lnTo>
                  <a:pt x="405683" y="36809"/>
                </a:lnTo>
                <a:lnTo>
                  <a:pt x="443312" y="63408"/>
                </a:lnTo>
                <a:lnTo>
                  <a:pt x="475807" y="95903"/>
                </a:lnTo>
                <a:lnTo>
                  <a:pt x="502406" y="133531"/>
                </a:lnTo>
                <a:lnTo>
                  <a:pt x="522348" y="175533"/>
                </a:lnTo>
                <a:lnTo>
                  <a:pt x="534871" y="221145"/>
                </a:lnTo>
                <a:lnTo>
                  <a:pt x="539215" y="269608"/>
                </a:lnTo>
                <a:lnTo>
                  <a:pt x="534871" y="318070"/>
                </a:lnTo>
                <a:lnTo>
                  <a:pt x="522348" y="363683"/>
                </a:lnTo>
                <a:lnTo>
                  <a:pt x="502406" y="405684"/>
                </a:lnTo>
                <a:lnTo>
                  <a:pt x="475807" y="443313"/>
                </a:lnTo>
                <a:lnTo>
                  <a:pt x="443312" y="475807"/>
                </a:lnTo>
                <a:lnTo>
                  <a:pt x="405683" y="502406"/>
                </a:lnTo>
                <a:lnTo>
                  <a:pt x="363682" y="522348"/>
                </a:lnTo>
                <a:lnTo>
                  <a:pt x="318069" y="534872"/>
                </a:lnTo>
                <a:lnTo>
                  <a:pt x="269607" y="539216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 txBox="1"/>
          <p:nvPr/>
        </p:nvSpPr>
        <p:spPr>
          <a:xfrm>
            <a:off x="3122512" y="1513015"/>
            <a:ext cx="370205" cy="4229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27305">
              <a:lnSpc>
                <a:spcPct val="1000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AD5366"/>
                </a:solidFill>
                <a:latin typeface="Arial"/>
                <a:cs typeface="Arial"/>
              </a:rPr>
              <a:t>D</a:t>
            </a:r>
            <a:r>
              <a:rPr dirty="0" sz="800" spc="-5" b="1">
                <a:solidFill>
                  <a:srgbClr val="FFFFFF"/>
                </a:solidFill>
                <a:latin typeface="Arial"/>
                <a:cs typeface="Arial"/>
              </a:rPr>
              <a:t>rug- </a:t>
            </a:r>
            <a:r>
              <a:rPr dirty="0" sz="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FFFFFF"/>
                </a:solidFill>
                <a:latin typeface="Arial"/>
                <a:cs typeface="Arial"/>
              </a:rPr>
              <a:t>Coated </a:t>
            </a:r>
            <a:r>
              <a:rPr dirty="0" sz="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Stent</a:t>
            </a:r>
            <a:endParaRPr sz="800">
              <a:latin typeface="Arial"/>
              <a:cs typeface="Aria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1714500" y="2781300"/>
            <a:ext cx="1854200" cy="57150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767688" y="2838701"/>
            <a:ext cx="1702435" cy="425450"/>
          </a:xfrm>
          <a:custGeom>
            <a:avLst/>
            <a:gdLst/>
            <a:ahLst/>
            <a:cxnLst/>
            <a:rect l="l" t="t" r="r" b="b"/>
            <a:pathLst>
              <a:path w="1702435" h="425450">
                <a:moveTo>
                  <a:pt x="0" y="0"/>
                </a:moveTo>
                <a:lnTo>
                  <a:pt x="1701935" y="0"/>
                </a:lnTo>
                <a:lnTo>
                  <a:pt x="1701935" y="424896"/>
                </a:lnTo>
                <a:lnTo>
                  <a:pt x="0" y="424896"/>
                </a:lnTo>
                <a:lnTo>
                  <a:pt x="0" y="0"/>
                </a:lnTo>
                <a:close/>
              </a:path>
            </a:pathLst>
          </a:custGeom>
          <a:solidFill>
            <a:srgbClr val="F1F9F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768600" y="2870200"/>
            <a:ext cx="698500" cy="381000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832100" y="2921000"/>
            <a:ext cx="542921" cy="23359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998581" y="3037889"/>
            <a:ext cx="279399" cy="19050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2891084" y="2969832"/>
            <a:ext cx="415290" cy="177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30480">
              <a:lnSpc>
                <a:spcPts val="715"/>
              </a:lnSpc>
              <a:spcBef>
                <a:spcPts val="100"/>
              </a:spcBef>
            </a:pP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Prasugrel</a:t>
            </a:r>
            <a:endParaRPr sz="600">
              <a:latin typeface="Arial"/>
              <a:cs typeface="Arial"/>
            </a:endParaRPr>
          </a:p>
          <a:p>
            <a:pPr algn="r" marR="80645">
              <a:lnSpc>
                <a:spcPts val="475"/>
              </a:lnSpc>
            </a:pPr>
            <a:r>
              <a:rPr dirty="0" sz="400" spc="-15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baseline="-27777" sz="600" spc="-322" b="1">
                <a:latin typeface="Arial"/>
                <a:cs typeface="Arial"/>
              </a:rPr>
              <a:t>1</a:t>
            </a:r>
            <a:r>
              <a:rPr dirty="0" sz="400" spc="-15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-27777" sz="600" spc="-157" b="1">
                <a:latin typeface="Arial"/>
                <a:cs typeface="Arial"/>
              </a:rPr>
              <a:t>0</a:t>
            </a:r>
            <a:r>
              <a:rPr dirty="0" sz="400" spc="-145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baseline="-27777" sz="600" spc="-322" b="1">
                <a:latin typeface="Arial"/>
                <a:cs typeface="Arial"/>
              </a:rPr>
              <a:t>m</a:t>
            </a:r>
            <a:r>
              <a:rPr dirty="0" sz="400" spc="-35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baseline="-27777" sz="600" spc="-7" b="1">
                <a:latin typeface="Arial"/>
                <a:cs typeface="Arial"/>
              </a:rPr>
              <a:t>g</a:t>
            </a:r>
            <a:endParaRPr baseline="-27777" sz="600">
              <a:latin typeface="Arial"/>
              <a:cs typeface="Arial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2425700" y="2882900"/>
            <a:ext cx="393700" cy="393700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486422" y="2936942"/>
            <a:ext cx="234494" cy="234494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828800" y="2616200"/>
            <a:ext cx="1562100" cy="304800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884166" y="2676082"/>
            <a:ext cx="1417955" cy="161925"/>
          </a:xfrm>
          <a:custGeom>
            <a:avLst/>
            <a:gdLst/>
            <a:ahLst/>
            <a:cxnLst/>
            <a:rect l="l" t="t" r="r" b="b"/>
            <a:pathLst>
              <a:path w="1417954" h="161925">
                <a:moveTo>
                  <a:pt x="0" y="0"/>
                </a:moveTo>
                <a:lnTo>
                  <a:pt x="1417730" y="0"/>
                </a:lnTo>
                <a:lnTo>
                  <a:pt x="1417730" y="161903"/>
                </a:lnTo>
                <a:lnTo>
                  <a:pt x="0" y="161903"/>
                </a:lnTo>
                <a:lnTo>
                  <a:pt x="0" y="0"/>
                </a:lnTo>
                <a:close/>
              </a:path>
            </a:pathLst>
          </a:custGeom>
          <a:solidFill>
            <a:srgbClr val="0DA4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1884166" y="2672597"/>
            <a:ext cx="14179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785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solidFill>
                  <a:srgbClr val="FFFFFF"/>
                </a:solidFill>
                <a:latin typeface="Arial"/>
                <a:cs typeface="Arial"/>
              </a:rPr>
              <a:t>1-month</a:t>
            </a:r>
            <a:r>
              <a:rPr dirty="0" sz="9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spc="-5" b="1">
                <a:solidFill>
                  <a:srgbClr val="FFFFFF"/>
                </a:solidFill>
                <a:latin typeface="Arial"/>
                <a:cs typeface="Arial"/>
              </a:rPr>
              <a:t>DAPT</a:t>
            </a:r>
            <a:endParaRPr sz="900"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1968500" y="2870200"/>
            <a:ext cx="391500" cy="35966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1990969" y="2954905"/>
            <a:ext cx="406400" cy="215900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033047" y="3051632"/>
            <a:ext cx="317500" cy="19050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 txBox="1"/>
          <p:nvPr/>
        </p:nvSpPr>
        <p:spPr>
          <a:xfrm>
            <a:off x="2014828" y="2950829"/>
            <a:ext cx="353060" cy="20955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250"/>
              </a:spcBef>
            </a:pP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baseline="-18518" sz="900" spc="-209" b="1">
                <a:latin typeface="Arial"/>
                <a:cs typeface="Arial"/>
              </a:rPr>
              <a:t>A</a:t>
            </a: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baseline="-18518" sz="900" spc="-209" b="1">
                <a:latin typeface="Arial"/>
                <a:cs typeface="Arial"/>
              </a:rPr>
              <a:t>s</a:t>
            </a: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baseline="-18518" sz="900" spc="-209" b="1">
                <a:latin typeface="Arial"/>
                <a:cs typeface="Arial"/>
              </a:rPr>
              <a:t>p</a:t>
            </a: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ir</a:t>
            </a:r>
            <a:r>
              <a:rPr dirty="0" baseline="-18518" sz="900" spc="-209" b="1">
                <a:latin typeface="Arial"/>
                <a:cs typeface="Arial"/>
              </a:rPr>
              <a:t>ir</a:t>
            </a: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baseline="-18518" sz="900" spc="-209" b="1">
                <a:latin typeface="Arial"/>
                <a:cs typeface="Arial"/>
              </a:rPr>
              <a:t>in</a:t>
            </a:r>
            <a:endParaRPr baseline="-18518" sz="9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100"/>
              </a:spcBef>
            </a:pPr>
            <a:r>
              <a:rPr dirty="0" sz="400" spc="-6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baseline="-27777" sz="600" spc="-89" b="1">
                <a:latin typeface="Arial"/>
                <a:cs typeface="Arial"/>
              </a:rPr>
              <a:t>1</a:t>
            </a:r>
            <a:r>
              <a:rPr dirty="0" sz="400" spc="-60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z="400" spc="-60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z="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" spc="-10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baseline="-27777" sz="600" spc="-150" b="1">
                <a:latin typeface="Arial"/>
                <a:cs typeface="Arial"/>
              </a:rPr>
              <a:t>m</a:t>
            </a:r>
            <a:r>
              <a:rPr dirty="0" sz="400" spc="-100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baseline="-27777" sz="600" spc="-150" b="1">
                <a:latin typeface="Arial"/>
                <a:cs typeface="Arial"/>
              </a:rPr>
              <a:t>g</a:t>
            </a:r>
            <a:endParaRPr baseline="-27777" sz="600"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2054201" y="3698450"/>
            <a:ext cx="406400" cy="215900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086007" y="3798310"/>
            <a:ext cx="317500" cy="19050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 txBox="1"/>
          <p:nvPr/>
        </p:nvSpPr>
        <p:spPr>
          <a:xfrm>
            <a:off x="2065360" y="3689675"/>
            <a:ext cx="365760" cy="217804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85"/>
              </a:spcBef>
            </a:pP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baseline="-18518" sz="900" spc="-209" b="1">
                <a:latin typeface="Arial"/>
                <a:cs typeface="Arial"/>
              </a:rPr>
              <a:t>A</a:t>
            </a: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baseline="-18518" sz="900" spc="-209" b="1">
                <a:latin typeface="Arial"/>
                <a:cs typeface="Arial"/>
              </a:rPr>
              <a:t>s</a:t>
            </a: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baseline="-18518" sz="900" spc="-209" b="1">
                <a:latin typeface="Arial"/>
                <a:cs typeface="Arial"/>
              </a:rPr>
              <a:t>p</a:t>
            </a: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ir</a:t>
            </a:r>
            <a:r>
              <a:rPr dirty="0" baseline="-18518" sz="900" spc="-209" b="1">
                <a:latin typeface="Arial"/>
                <a:cs typeface="Arial"/>
              </a:rPr>
              <a:t>ir</a:t>
            </a:r>
            <a:r>
              <a:rPr dirty="0" sz="600" spc="-14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baseline="-18518" sz="900" spc="-209" b="1">
                <a:latin typeface="Arial"/>
                <a:cs typeface="Arial"/>
              </a:rPr>
              <a:t>in</a:t>
            </a:r>
            <a:endParaRPr baseline="-18518" sz="900">
              <a:latin typeface="Arial"/>
              <a:cs typeface="Arial"/>
            </a:endParaRPr>
          </a:p>
          <a:p>
            <a:pPr marL="65405">
              <a:lnSpc>
                <a:spcPct val="100000"/>
              </a:lnSpc>
              <a:spcBef>
                <a:spcPts val="125"/>
              </a:spcBef>
            </a:pPr>
            <a:r>
              <a:rPr dirty="0" sz="400" spc="-6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baseline="-27777" sz="600" spc="-89" b="1">
                <a:latin typeface="Arial"/>
                <a:cs typeface="Arial"/>
              </a:rPr>
              <a:t>1</a:t>
            </a:r>
            <a:r>
              <a:rPr dirty="0" sz="400" spc="-60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z="400" spc="-60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z="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00" spc="-10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baseline="-27777" sz="600" spc="-150" b="1">
                <a:latin typeface="Arial"/>
                <a:cs typeface="Arial"/>
              </a:rPr>
              <a:t>m</a:t>
            </a:r>
            <a:r>
              <a:rPr dirty="0" sz="400" spc="-100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baseline="-27777" sz="600" spc="-150" b="1">
                <a:latin typeface="Arial"/>
                <a:cs typeface="Arial"/>
              </a:rPr>
              <a:t>g</a:t>
            </a:r>
            <a:endParaRPr baseline="-27777" sz="600"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1727200" y="3276600"/>
            <a:ext cx="825500" cy="266700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786996" y="3338557"/>
            <a:ext cx="674370" cy="126364"/>
          </a:xfrm>
          <a:custGeom>
            <a:avLst/>
            <a:gdLst/>
            <a:ahLst/>
            <a:cxnLst/>
            <a:rect l="l" t="t" r="r" b="b"/>
            <a:pathLst>
              <a:path w="674369" h="126364">
                <a:moveTo>
                  <a:pt x="0" y="0"/>
                </a:moveTo>
                <a:lnTo>
                  <a:pt x="673867" y="0"/>
                </a:lnTo>
                <a:lnTo>
                  <a:pt x="673867" y="126305"/>
                </a:lnTo>
                <a:lnTo>
                  <a:pt x="0" y="126305"/>
                </a:lnTo>
                <a:lnTo>
                  <a:pt x="0" y="0"/>
                </a:lnTo>
                <a:close/>
              </a:path>
            </a:pathLst>
          </a:custGeom>
          <a:solidFill>
            <a:srgbClr val="0DA4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1786996" y="3341185"/>
            <a:ext cx="67437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1930">
              <a:lnSpc>
                <a:spcPct val="100000"/>
              </a:lnSpc>
              <a:spcBef>
                <a:spcPts val="100"/>
              </a:spcBef>
            </a:pPr>
            <a:r>
              <a:rPr dirty="0" sz="600" spc="-5" b="1">
                <a:solidFill>
                  <a:srgbClr val="FFFFFF"/>
                </a:solidFill>
                <a:latin typeface="Arial"/>
                <a:cs typeface="Arial"/>
              </a:rPr>
              <a:t>Control</a:t>
            </a:r>
            <a:endParaRPr sz="600">
              <a:latin typeface="Arial"/>
              <a:cs typeface="Arial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2705100" y="3276600"/>
            <a:ext cx="850900" cy="279400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2760713" y="3338557"/>
            <a:ext cx="702945" cy="131445"/>
          </a:xfrm>
          <a:custGeom>
            <a:avLst/>
            <a:gdLst/>
            <a:ahLst/>
            <a:cxnLst/>
            <a:rect l="l" t="t" r="r" b="b"/>
            <a:pathLst>
              <a:path w="702945" h="131445">
                <a:moveTo>
                  <a:pt x="0" y="0"/>
                </a:moveTo>
                <a:lnTo>
                  <a:pt x="702853" y="0"/>
                </a:lnTo>
                <a:lnTo>
                  <a:pt x="702853" y="130864"/>
                </a:lnTo>
                <a:lnTo>
                  <a:pt x="0" y="130864"/>
                </a:lnTo>
                <a:lnTo>
                  <a:pt x="0" y="0"/>
                </a:lnTo>
                <a:close/>
              </a:path>
            </a:pathLst>
          </a:custGeom>
          <a:solidFill>
            <a:srgbClr val="0DA4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 txBox="1"/>
          <p:nvPr/>
        </p:nvSpPr>
        <p:spPr>
          <a:xfrm>
            <a:off x="2760713" y="3343464"/>
            <a:ext cx="70294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6839">
              <a:lnSpc>
                <a:spcPct val="100000"/>
              </a:lnSpc>
              <a:spcBef>
                <a:spcPts val="100"/>
              </a:spcBef>
            </a:pPr>
            <a:r>
              <a:rPr dirty="0" sz="600" b="1">
                <a:solidFill>
                  <a:srgbClr val="FFFFFF"/>
                </a:solidFill>
                <a:latin typeface="Arial"/>
                <a:cs typeface="Arial"/>
              </a:rPr>
              <a:t>Investigation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5969000" y="3670300"/>
            <a:ext cx="203200" cy="3683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6057543" y="3753992"/>
            <a:ext cx="0" cy="103505"/>
          </a:xfrm>
          <a:custGeom>
            <a:avLst/>
            <a:gdLst/>
            <a:ahLst/>
            <a:cxnLst/>
            <a:rect l="l" t="t" r="r" b="b"/>
            <a:pathLst>
              <a:path w="0" h="103504">
                <a:moveTo>
                  <a:pt x="0" y="0"/>
                </a:moveTo>
                <a:lnTo>
                  <a:pt x="0" y="102890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6014680" y="3837832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5981700" y="3962400"/>
            <a:ext cx="203200" cy="3683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063662" y="4047588"/>
            <a:ext cx="0" cy="103505"/>
          </a:xfrm>
          <a:custGeom>
            <a:avLst/>
            <a:gdLst/>
            <a:ahLst/>
            <a:cxnLst/>
            <a:rect l="l" t="t" r="r" b="b"/>
            <a:pathLst>
              <a:path w="0" h="103504">
                <a:moveTo>
                  <a:pt x="0" y="0"/>
                </a:moveTo>
                <a:lnTo>
                  <a:pt x="0" y="102889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6020799" y="4131428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4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 txBox="1"/>
          <p:nvPr/>
        </p:nvSpPr>
        <p:spPr>
          <a:xfrm>
            <a:off x="5632603" y="3377313"/>
            <a:ext cx="739140" cy="96202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85"/>
              </a:spcBef>
            </a:pPr>
            <a:r>
              <a:rPr dirty="0" sz="1200" spc="-5" b="1">
                <a:solidFill>
                  <a:srgbClr val="FFC000"/>
                </a:solidFill>
                <a:latin typeface="Arial"/>
                <a:cs typeface="Arial"/>
              </a:rPr>
              <a:t>49%</a:t>
            </a:r>
            <a:endParaRPr sz="1200">
              <a:latin typeface="Arial"/>
              <a:cs typeface="Arial"/>
            </a:endParaRPr>
          </a:p>
          <a:p>
            <a:pPr marL="2540">
              <a:lnSpc>
                <a:spcPct val="100000"/>
              </a:lnSpc>
              <a:spcBef>
                <a:spcPts val="55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0.51</a:t>
            </a:r>
            <a:r>
              <a:rPr dirty="0" sz="8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FFFFFF"/>
                </a:solidFill>
                <a:latin typeface="Arial"/>
                <a:cs typeface="Arial"/>
              </a:rPr>
              <a:t>(0.27-0.95)</a:t>
            </a:r>
            <a:endParaRPr sz="800">
              <a:latin typeface="Arial"/>
              <a:cs typeface="Arial"/>
            </a:endParaRPr>
          </a:p>
          <a:p>
            <a:pPr marL="20320">
              <a:lnSpc>
                <a:spcPct val="100000"/>
              </a:lnSpc>
              <a:spcBef>
                <a:spcPts val="295"/>
              </a:spcBef>
            </a:pPr>
            <a:r>
              <a:rPr dirty="0" sz="1100" spc="-5" b="1">
                <a:solidFill>
                  <a:srgbClr val="FFC000"/>
                </a:solidFill>
                <a:latin typeface="Arial"/>
                <a:cs typeface="Arial"/>
              </a:rPr>
              <a:t>77%</a:t>
            </a:r>
            <a:endParaRPr sz="11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  <a:spcBef>
                <a:spcPts val="10"/>
              </a:spcBef>
            </a:pPr>
            <a:r>
              <a:rPr dirty="0" sz="700" spc="-5">
                <a:solidFill>
                  <a:srgbClr val="FFFFFF"/>
                </a:solidFill>
                <a:latin typeface="Arial"/>
                <a:cs typeface="Arial"/>
              </a:rPr>
              <a:t>0.23</a:t>
            </a:r>
            <a:r>
              <a:rPr dirty="0" sz="7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700" spc="-5">
                <a:solidFill>
                  <a:srgbClr val="FFFFFF"/>
                </a:solidFill>
                <a:latin typeface="Arial"/>
                <a:cs typeface="Arial"/>
              </a:rPr>
              <a:t>(0.08-0.69)</a:t>
            </a:r>
            <a:endParaRPr sz="700">
              <a:latin typeface="Arial"/>
              <a:cs typeface="Arial"/>
            </a:endParaRPr>
          </a:p>
          <a:p>
            <a:pPr marL="26670">
              <a:lnSpc>
                <a:spcPct val="100000"/>
              </a:lnSpc>
              <a:spcBef>
                <a:spcPts val="195"/>
              </a:spcBef>
            </a:pPr>
            <a:r>
              <a:rPr dirty="0" sz="1100" spc="-5" b="1">
                <a:solidFill>
                  <a:srgbClr val="FFFFFF"/>
                </a:solidFill>
                <a:latin typeface="Arial"/>
                <a:cs typeface="Arial"/>
              </a:rPr>
              <a:t>87%</a:t>
            </a:r>
            <a:endParaRPr sz="11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10"/>
              </a:spcBef>
            </a:pPr>
            <a:r>
              <a:rPr dirty="0" sz="700" spc="-5">
                <a:solidFill>
                  <a:srgbClr val="FFFFFF"/>
                </a:solidFill>
                <a:latin typeface="Arial"/>
                <a:cs typeface="Arial"/>
              </a:rPr>
              <a:t>0.13</a:t>
            </a:r>
            <a:r>
              <a:rPr dirty="0" sz="7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700" spc="-5">
                <a:solidFill>
                  <a:srgbClr val="FFFFFF"/>
                </a:solidFill>
                <a:latin typeface="Arial"/>
                <a:cs typeface="Arial"/>
              </a:rPr>
              <a:t>(0.03-0.58)</a:t>
            </a:r>
            <a:endParaRPr sz="700">
              <a:latin typeface="Arial"/>
              <a:cs typeface="Arial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5664200" y="4292600"/>
            <a:ext cx="495300" cy="20320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5750393" y="4334879"/>
            <a:ext cx="294988" cy="85725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5664200" y="4597400"/>
            <a:ext cx="495300" cy="20320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5749638" y="4643604"/>
            <a:ext cx="294988" cy="85725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 txBox="1"/>
          <p:nvPr/>
        </p:nvSpPr>
        <p:spPr>
          <a:xfrm>
            <a:off x="5656658" y="4430798"/>
            <a:ext cx="646430" cy="441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100"/>
              </a:spcBef>
            </a:pPr>
            <a:r>
              <a:rPr dirty="0" sz="700" spc="-5">
                <a:solidFill>
                  <a:srgbClr val="FFFFFF"/>
                </a:solidFill>
                <a:latin typeface="Arial"/>
                <a:cs typeface="Arial"/>
              </a:rPr>
              <a:t>0.98</a:t>
            </a:r>
            <a:r>
              <a:rPr dirty="0" sz="7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700" spc="-5">
                <a:solidFill>
                  <a:srgbClr val="FFFFFF"/>
                </a:solidFill>
                <a:latin typeface="Arial"/>
                <a:cs typeface="Arial"/>
              </a:rPr>
              <a:t>(0.14-6.98)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70"/>
              </a:spcBef>
            </a:pPr>
            <a:r>
              <a:rPr dirty="0" sz="700" spc="-5">
                <a:solidFill>
                  <a:srgbClr val="FFFFFF"/>
                </a:solidFill>
                <a:latin typeface="Arial"/>
                <a:cs typeface="Arial"/>
              </a:rPr>
              <a:t>0.66</a:t>
            </a:r>
            <a:r>
              <a:rPr dirty="0" sz="7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700" spc="-5">
                <a:solidFill>
                  <a:srgbClr val="FFFFFF"/>
                </a:solidFill>
                <a:latin typeface="Arial"/>
                <a:cs typeface="Arial"/>
              </a:rPr>
              <a:t>(0.27-1.61)</a:t>
            </a:r>
            <a:endParaRPr sz="700">
              <a:latin typeface="Arial"/>
              <a:cs typeface="Arial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2971800" y="4229100"/>
            <a:ext cx="203200" cy="31750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054756" y="4308766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559"/>
                </a:lnTo>
              </a:path>
            </a:pathLst>
          </a:custGeom>
          <a:ln w="28575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011894" y="4342276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133600" y="4229100"/>
            <a:ext cx="203200" cy="31750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2214178" y="4308766"/>
            <a:ext cx="0" cy="52705"/>
          </a:xfrm>
          <a:custGeom>
            <a:avLst/>
            <a:gdLst/>
            <a:ahLst/>
            <a:cxnLst/>
            <a:rect l="l" t="t" r="r" b="b"/>
            <a:pathLst>
              <a:path w="0" h="52704">
                <a:moveTo>
                  <a:pt x="0" y="0"/>
                </a:moveTo>
                <a:lnTo>
                  <a:pt x="0" y="52559"/>
                </a:lnTo>
              </a:path>
            </a:pathLst>
          </a:custGeom>
          <a:ln w="28575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2171316" y="4342276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1879600" y="4356100"/>
            <a:ext cx="1524000" cy="304800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 txBox="1"/>
          <p:nvPr/>
        </p:nvSpPr>
        <p:spPr>
          <a:xfrm>
            <a:off x="1936161" y="4416240"/>
            <a:ext cx="1383665" cy="161925"/>
          </a:xfrm>
          <a:prstGeom prst="rect">
            <a:avLst/>
          </a:prstGeom>
          <a:solidFill>
            <a:srgbClr val="0DA4D9"/>
          </a:solidFill>
        </p:spPr>
        <p:txBody>
          <a:bodyPr wrap="square" lIns="0" tIns="1270" rIns="0" bIns="0" rtlCol="0" vert="horz">
            <a:spAutoFit/>
          </a:bodyPr>
          <a:lstStyle/>
          <a:p>
            <a:pPr marL="318770">
              <a:lnSpc>
                <a:spcPct val="100000"/>
              </a:lnSpc>
              <a:spcBef>
                <a:spcPts val="10"/>
              </a:spcBef>
            </a:pP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ITT</a:t>
            </a:r>
            <a:r>
              <a:rPr dirty="0" sz="10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4875" y="3607715"/>
            <a:ext cx="1678305" cy="5054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u="sng" sz="105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https://eurointervention.pcro </a:t>
            </a:r>
            <a:r>
              <a:rPr dirty="0" sz="10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105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nline.com/doi/10.4244/EIJ- </a:t>
            </a:r>
            <a:r>
              <a:rPr dirty="0" sz="10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105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D-25-00331</a:t>
            </a:r>
            <a:endParaRPr sz="10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35800" y="1765300"/>
            <a:ext cx="1781354" cy="17813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/>
              <a:t>pc</a:t>
            </a:r>
            <a:r>
              <a:rPr dirty="0" spc="-55"/>
              <a:t>r</a:t>
            </a:r>
            <a:r>
              <a:rPr dirty="0" spc="-5"/>
              <a:t>online.</a:t>
            </a:r>
            <a:r>
              <a:rPr dirty="0" spc="-30"/>
              <a:t>c</a:t>
            </a:r>
            <a:r>
              <a:rPr dirty="0" spc="-5"/>
              <a:t>om</a:t>
            </a:r>
          </a:p>
        </p:txBody>
      </p:sp>
      <p:sp>
        <p:nvSpPr>
          <p:cNvPr id="4" name="object 4"/>
          <p:cNvSpPr/>
          <p:nvPr/>
        </p:nvSpPr>
        <p:spPr>
          <a:xfrm>
            <a:off x="4038600" y="2044700"/>
            <a:ext cx="1065169" cy="106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07648" y="49221"/>
            <a:ext cx="487426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1">
                <a:latin typeface="Calibri"/>
                <a:cs typeface="Calibri"/>
              </a:rPr>
              <a:t>Potential </a:t>
            </a:r>
            <a:r>
              <a:rPr dirty="0" sz="3200" spc="-10" b="1">
                <a:latin typeface="Calibri"/>
                <a:cs typeface="Calibri"/>
              </a:rPr>
              <a:t>conflicts </a:t>
            </a:r>
            <a:r>
              <a:rPr dirty="0" sz="3200" b="1">
                <a:latin typeface="Calibri"/>
                <a:cs typeface="Calibri"/>
              </a:rPr>
              <a:t>of</a:t>
            </a:r>
            <a:r>
              <a:rPr dirty="0" sz="3200" spc="-45" b="1">
                <a:latin typeface="Calibri"/>
                <a:cs typeface="Calibri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interest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051" y="930202"/>
            <a:ext cx="4751070" cy="1127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Speaker's </a:t>
            </a:r>
            <a:r>
              <a:rPr dirty="0" sz="1800" b="1">
                <a:solidFill>
                  <a:srgbClr val="262626"/>
                </a:solidFill>
                <a:latin typeface="Calibri"/>
                <a:cs typeface="Calibri"/>
              </a:rPr>
              <a:t>name: </a:t>
            </a:r>
            <a:r>
              <a:rPr dirty="0" sz="1800" spc="-15" b="1">
                <a:solidFill>
                  <a:srgbClr val="262626"/>
                </a:solidFill>
                <a:latin typeface="Calibri"/>
                <a:cs typeface="Calibri"/>
              </a:rPr>
              <a:t>Woong </a:t>
            </a:r>
            <a:r>
              <a:rPr dirty="0" sz="1800" spc="-5" b="1">
                <a:solidFill>
                  <a:srgbClr val="262626"/>
                </a:solidFill>
                <a:latin typeface="Calibri"/>
                <a:cs typeface="Calibri"/>
              </a:rPr>
              <a:t>Chol</a:t>
            </a:r>
            <a:r>
              <a:rPr dirty="0" sz="1800" spc="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Kang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350">
                <a:latin typeface="Segoe UI Emoji"/>
                <a:cs typeface="Segoe UI Emoji"/>
              </a:rPr>
              <a:t>☑ </a:t>
            </a:r>
            <a:r>
              <a:rPr dirty="0" sz="1350">
                <a:latin typeface="Calibri"/>
                <a:cs typeface="Calibri"/>
              </a:rPr>
              <a:t>I </a:t>
            </a:r>
            <a:r>
              <a:rPr dirty="0" sz="1350" spc="-15">
                <a:latin typeface="Calibri"/>
                <a:cs typeface="Calibri"/>
              </a:rPr>
              <a:t>have </a:t>
            </a:r>
            <a:r>
              <a:rPr dirty="0" sz="1350">
                <a:latin typeface="Calibri"/>
                <a:cs typeface="Calibri"/>
              </a:rPr>
              <a:t>the </a:t>
            </a:r>
            <a:r>
              <a:rPr dirty="0" sz="1350" spc="-10">
                <a:latin typeface="Calibri"/>
                <a:cs typeface="Calibri"/>
              </a:rPr>
              <a:t>following </a:t>
            </a:r>
            <a:r>
              <a:rPr dirty="0" sz="1350" spc="-5">
                <a:latin typeface="Calibri"/>
                <a:cs typeface="Calibri"/>
              </a:rPr>
              <a:t>potential </a:t>
            </a:r>
            <a:r>
              <a:rPr dirty="0" sz="1350" spc="-10">
                <a:latin typeface="Calibri"/>
                <a:cs typeface="Calibri"/>
              </a:rPr>
              <a:t>conflicts </a:t>
            </a:r>
            <a:r>
              <a:rPr dirty="0" sz="1350" spc="-5">
                <a:latin typeface="Calibri"/>
                <a:cs typeface="Calibri"/>
              </a:rPr>
              <a:t>of </a:t>
            </a:r>
            <a:r>
              <a:rPr dirty="0" sz="1350" spc="-10">
                <a:latin typeface="Calibri"/>
                <a:cs typeface="Calibri"/>
              </a:rPr>
              <a:t>interest to</a:t>
            </a:r>
            <a:r>
              <a:rPr dirty="0" sz="1350" spc="8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report</a:t>
            </a:r>
            <a:endParaRPr sz="13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SzPct val="103703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1350" spc="-5">
                <a:latin typeface="Calibri"/>
                <a:cs typeface="Calibri"/>
              </a:rPr>
              <a:t>Receipt of </a:t>
            </a:r>
            <a:r>
              <a:rPr dirty="0" sz="1350" spc="-10">
                <a:latin typeface="Calibri"/>
                <a:cs typeface="Calibri"/>
              </a:rPr>
              <a:t>grants </a:t>
            </a:r>
            <a:r>
              <a:rPr dirty="0" sz="1350">
                <a:latin typeface="Calibri"/>
                <a:cs typeface="Calibri"/>
              </a:rPr>
              <a:t>/ </a:t>
            </a:r>
            <a:r>
              <a:rPr dirty="0" sz="1350" spc="-5">
                <a:latin typeface="Calibri"/>
                <a:cs typeface="Calibri"/>
              </a:rPr>
              <a:t>research supports </a:t>
            </a:r>
            <a:r>
              <a:rPr dirty="0" sz="1350">
                <a:latin typeface="Calibri"/>
                <a:cs typeface="Calibri"/>
              </a:rPr>
              <a:t>- </a:t>
            </a:r>
            <a:r>
              <a:rPr dirty="0" sz="1350" spc="-5">
                <a:latin typeface="Calibri"/>
                <a:cs typeface="Calibri"/>
              </a:rPr>
              <a:t>Biosensors</a:t>
            </a:r>
            <a:r>
              <a:rPr dirty="0" sz="1350" spc="-20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International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88170" y="143647"/>
            <a:ext cx="4953000" cy="469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95940" y="49221"/>
            <a:ext cx="490537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latin typeface="Calibri"/>
                <a:cs typeface="Calibri"/>
              </a:rPr>
              <a:t>Background: Gap </a:t>
            </a:r>
            <a:r>
              <a:rPr dirty="0" sz="3200" b="1">
                <a:latin typeface="Calibri"/>
                <a:cs typeface="Calibri"/>
              </a:rPr>
              <a:t>in</a:t>
            </a:r>
            <a:r>
              <a:rPr dirty="0" sz="3200" spc="-65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Evidence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7800" y="1879600"/>
            <a:ext cx="1714500" cy="1028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8937" y="1954969"/>
            <a:ext cx="1513840" cy="836930"/>
          </a:xfrm>
          <a:custGeom>
            <a:avLst/>
            <a:gdLst/>
            <a:ahLst/>
            <a:cxnLst/>
            <a:rect l="l" t="t" r="r" b="b"/>
            <a:pathLst>
              <a:path w="1513839" h="836930">
                <a:moveTo>
                  <a:pt x="28430" y="836427"/>
                </a:moveTo>
                <a:lnTo>
                  <a:pt x="0" y="807997"/>
                </a:lnTo>
                <a:lnTo>
                  <a:pt x="0" y="28430"/>
                </a:lnTo>
                <a:lnTo>
                  <a:pt x="2234" y="17363"/>
                </a:lnTo>
                <a:lnTo>
                  <a:pt x="8327" y="8326"/>
                </a:lnTo>
                <a:lnTo>
                  <a:pt x="17363" y="2234"/>
                </a:lnTo>
                <a:lnTo>
                  <a:pt x="28430" y="0"/>
                </a:lnTo>
                <a:lnTo>
                  <a:pt x="1485060" y="0"/>
                </a:lnTo>
                <a:lnTo>
                  <a:pt x="1496126" y="2234"/>
                </a:lnTo>
                <a:lnTo>
                  <a:pt x="1505163" y="8327"/>
                </a:lnTo>
                <a:lnTo>
                  <a:pt x="1511256" y="17363"/>
                </a:lnTo>
                <a:lnTo>
                  <a:pt x="1513490" y="28430"/>
                </a:lnTo>
                <a:lnTo>
                  <a:pt x="1513490" y="807997"/>
                </a:lnTo>
                <a:lnTo>
                  <a:pt x="1485060" y="836427"/>
                </a:lnTo>
                <a:lnTo>
                  <a:pt x="28430" y="836427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9556" y="1955006"/>
            <a:ext cx="1513205" cy="836930"/>
          </a:xfrm>
          <a:custGeom>
            <a:avLst/>
            <a:gdLst/>
            <a:ahLst/>
            <a:cxnLst/>
            <a:rect l="l" t="t" r="r" b="b"/>
            <a:pathLst>
              <a:path w="1513205" h="836930">
                <a:moveTo>
                  <a:pt x="0" y="28575"/>
                </a:moveTo>
                <a:lnTo>
                  <a:pt x="8731" y="8731"/>
                </a:lnTo>
                <a:lnTo>
                  <a:pt x="28575" y="0"/>
                </a:lnTo>
                <a:lnTo>
                  <a:pt x="1485106" y="0"/>
                </a:lnTo>
                <a:lnTo>
                  <a:pt x="1504950" y="8731"/>
                </a:lnTo>
                <a:lnTo>
                  <a:pt x="1512887" y="28575"/>
                </a:lnTo>
                <a:lnTo>
                  <a:pt x="1512887" y="808037"/>
                </a:lnTo>
                <a:lnTo>
                  <a:pt x="1504950" y="828675"/>
                </a:lnTo>
                <a:lnTo>
                  <a:pt x="1485106" y="836612"/>
                </a:lnTo>
                <a:lnTo>
                  <a:pt x="28575" y="836612"/>
                </a:lnTo>
                <a:lnTo>
                  <a:pt x="8731" y="828675"/>
                </a:lnTo>
                <a:lnTo>
                  <a:pt x="0" y="808037"/>
                </a:lnTo>
                <a:lnTo>
                  <a:pt x="0" y="28575"/>
                </a:lnTo>
                <a:close/>
              </a:path>
            </a:pathLst>
          </a:custGeom>
          <a:ln w="25400">
            <a:solidFill>
              <a:srgbClr val="948A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10845" y="2081953"/>
            <a:ext cx="121158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Prasugrel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dirty="0" sz="12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mg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-based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12-month</a:t>
            </a:r>
            <a:r>
              <a:rPr dirty="0" sz="12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DAPT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353300" y="1879600"/>
            <a:ext cx="1765300" cy="1028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431087" y="1954968"/>
            <a:ext cx="1574800" cy="836930"/>
          </a:xfrm>
          <a:custGeom>
            <a:avLst/>
            <a:gdLst/>
            <a:ahLst/>
            <a:cxnLst/>
            <a:rect l="l" t="t" r="r" b="b"/>
            <a:pathLst>
              <a:path w="1574800" h="836930">
                <a:moveTo>
                  <a:pt x="28430" y="836427"/>
                </a:moveTo>
                <a:lnTo>
                  <a:pt x="0" y="807997"/>
                </a:lnTo>
                <a:lnTo>
                  <a:pt x="0" y="28430"/>
                </a:lnTo>
                <a:lnTo>
                  <a:pt x="2234" y="17363"/>
                </a:lnTo>
                <a:lnTo>
                  <a:pt x="8327" y="8327"/>
                </a:lnTo>
                <a:lnTo>
                  <a:pt x="17363" y="2234"/>
                </a:lnTo>
                <a:lnTo>
                  <a:pt x="28430" y="0"/>
                </a:lnTo>
                <a:lnTo>
                  <a:pt x="1546100" y="0"/>
                </a:lnTo>
                <a:lnTo>
                  <a:pt x="1557166" y="2234"/>
                </a:lnTo>
                <a:lnTo>
                  <a:pt x="1566203" y="8327"/>
                </a:lnTo>
                <a:lnTo>
                  <a:pt x="1572296" y="17363"/>
                </a:lnTo>
                <a:lnTo>
                  <a:pt x="1574530" y="28430"/>
                </a:lnTo>
                <a:lnTo>
                  <a:pt x="1574530" y="807997"/>
                </a:lnTo>
                <a:lnTo>
                  <a:pt x="1546100" y="836427"/>
                </a:lnTo>
                <a:lnTo>
                  <a:pt x="28430" y="836427"/>
                </a:lnTo>
                <a:close/>
              </a:path>
            </a:pathLst>
          </a:custGeom>
          <a:solidFill>
            <a:srgbClr val="E197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431087" y="1955006"/>
            <a:ext cx="1574800" cy="836930"/>
          </a:xfrm>
          <a:custGeom>
            <a:avLst/>
            <a:gdLst/>
            <a:ahLst/>
            <a:cxnLst/>
            <a:rect l="l" t="t" r="r" b="b"/>
            <a:pathLst>
              <a:path w="1574800" h="836930">
                <a:moveTo>
                  <a:pt x="0" y="28575"/>
                </a:moveTo>
                <a:lnTo>
                  <a:pt x="2381" y="17462"/>
                </a:lnTo>
                <a:lnTo>
                  <a:pt x="8731" y="8731"/>
                </a:lnTo>
                <a:lnTo>
                  <a:pt x="28575" y="0"/>
                </a:lnTo>
                <a:lnTo>
                  <a:pt x="1546225" y="0"/>
                </a:lnTo>
                <a:lnTo>
                  <a:pt x="1566862" y="8731"/>
                </a:lnTo>
                <a:lnTo>
                  <a:pt x="1574800" y="28575"/>
                </a:lnTo>
                <a:lnTo>
                  <a:pt x="1574800" y="808037"/>
                </a:lnTo>
                <a:lnTo>
                  <a:pt x="1566862" y="828675"/>
                </a:lnTo>
                <a:lnTo>
                  <a:pt x="1546225" y="836612"/>
                </a:lnTo>
                <a:lnTo>
                  <a:pt x="28575" y="836612"/>
                </a:lnTo>
                <a:lnTo>
                  <a:pt x="8731" y="828675"/>
                </a:lnTo>
                <a:lnTo>
                  <a:pt x="2381" y="819150"/>
                </a:lnTo>
                <a:lnTo>
                  <a:pt x="0" y="808037"/>
                </a:lnTo>
                <a:lnTo>
                  <a:pt x="0" y="28575"/>
                </a:lnTo>
                <a:close/>
              </a:path>
            </a:pathLst>
          </a:custGeom>
          <a:ln w="25400">
            <a:solidFill>
              <a:srgbClr val="948A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707971" y="2035531"/>
            <a:ext cx="1022985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Aspirin-free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Prasugrel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Arial"/>
                <a:cs typeface="Arial"/>
              </a:rPr>
              <a:t>3.75mg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0974" y="2971307"/>
            <a:ext cx="1346835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942A86"/>
                </a:solidFill>
                <a:latin typeface="Arial"/>
                <a:cs typeface="Arial"/>
              </a:rPr>
              <a:t>TRITON-TIMI</a:t>
            </a:r>
            <a:r>
              <a:rPr dirty="0" sz="1400" spc="-55">
                <a:solidFill>
                  <a:srgbClr val="942A86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942A86"/>
                </a:solidFill>
                <a:latin typeface="Arial"/>
                <a:cs typeface="Arial"/>
              </a:rPr>
              <a:t>38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(2007)</a:t>
            </a:r>
            <a:endParaRPr sz="1400">
              <a:latin typeface="Arial"/>
              <a:cs typeface="Arial"/>
            </a:endParaRPr>
          </a:p>
          <a:p>
            <a:pPr algn="ctr" marR="635">
              <a:lnSpc>
                <a:spcPct val="100000"/>
              </a:lnSpc>
            </a:pP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ISAR-REACT</a:t>
            </a:r>
            <a:r>
              <a:rPr dirty="0" sz="1400" spc="-70">
                <a:solidFill>
                  <a:srgbClr val="942A8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(2019)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86400" y="1879600"/>
            <a:ext cx="1828800" cy="1028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572123" y="1954967"/>
            <a:ext cx="1629410" cy="836930"/>
          </a:xfrm>
          <a:custGeom>
            <a:avLst/>
            <a:gdLst/>
            <a:ahLst/>
            <a:cxnLst/>
            <a:rect l="l" t="t" r="r" b="b"/>
            <a:pathLst>
              <a:path w="1629409" h="836930">
                <a:moveTo>
                  <a:pt x="28430" y="836427"/>
                </a:moveTo>
                <a:lnTo>
                  <a:pt x="0" y="807997"/>
                </a:lnTo>
                <a:lnTo>
                  <a:pt x="0" y="28430"/>
                </a:lnTo>
                <a:lnTo>
                  <a:pt x="2234" y="17363"/>
                </a:lnTo>
                <a:lnTo>
                  <a:pt x="8327" y="8326"/>
                </a:lnTo>
                <a:lnTo>
                  <a:pt x="17363" y="2234"/>
                </a:lnTo>
                <a:lnTo>
                  <a:pt x="28430" y="0"/>
                </a:lnTo>
                <a:lnTo>
                  <a:pt x="1600757" y="0"/>
                </a:lnTo>
                <a:lnTo>
                  <a:pt x="1611823" y="2234"/>
                </a:lnTo>
                <a:lnTo>
                  <a:pt x="1620860" y="8327"/>
                </a:lnTo>
                <a:lnTo>
                  <a:pt x="1626953" y="17363"/>
                </a:lnTo>
                <a:lnTo>
                  <a:pt x="1629187" y="28430"/>
                </a:lnTo>
                <a:lnTo>
                  <a:pt x="1629187" y="807997"/>
                </a:lnTo>
                <a:lnTo>
                  <a:pt x="1600757" y="836427"/>
                </a:lnTo>
                <a:lnTo>
                  <a:pt x="28430" y="836427"/>
                </a:lnTo>
                <a:close/>
              </a:path>
            </a:pathLst>
          </a:custGeom>
          <a:solidFill>
            <a:srgbClr val="D058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572125" y="1955006"/>
            <a:ext cx="1630045" cy="836930"/>
          </a:xfrm>
          <a:custGeom>
            <a:avLst/>
            <a:gdLst/>
            <a:ahLst/>
            <a:cxnLst/>
            <a:rect l="l" t="t" r="r" b="b"/>
            <a:pathLst>
              <a:path w="1630045" h="836930">
                <a:moveTo>
                  <a:pt x="0" y="28575"/>
                </a:moveTo>
                <a:lnTo>
                  <a:pt x="2381" y="17462"/>
                </a:lnTo>
                <a:lnTo>
                  <a:pt x="8731" y="8731"/>
                </a:lnTo>
                <a:lnTo>
                  <a:pt x="28575" y="0"/>
                </a:lnTo>
                <a:lnTo>
                  <a:pt x="1600993" y="0"/>
                </a:lnTo>
                <a:lnTo>
                  <a:pt x="1621631" y="8731"/>
                </a:lnTo>
                <a:lnTo>
                  <a:pt x="1629568" y="28575"/>
                </a:lnTo>
                <a:lnTo>
                  <a:pt x="1629568" y="808037"/>
                </a:lnTo>
                <a:lnTo>
                  <a:pt x="1621631" y="828675"/>
                </a:lnTo>
                <a:lnTo>
                  <a:pt x="1600993" y="836612"/>
                </a:lnTo>
                <a:lnTo>
                  <a:pt x="28575" y="836612"/>
                </a:lnTo>
                <a:lnTo>
                  <a:pt x="8731" y="828675"/>
                </a:lnTo>
                <a:lnTo>
                  <a:pt x="2381" y="819150"/>
                </a:lnTo>
                <a:lnTo>
                  <a:pt x="0" y="808037"/>
                </a:lnTo>
                <a:lnTo>
                  <a:pt x="0" y="28575"/>
                </a:lnTo>
                <a:close/>
              </a:path>
            </a:pathLst>
          </a:custGeom>
          <a:ln w="25400">
            <a:solidFill>
              <a:srgbClr val="948A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722348" y="2081951"/>
            <a:ext cx="13296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Prasugrel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5mg-</a:t>
            </a:r>
            <a:r>
              <a:rPr dirty="0" sz="12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mg-based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Short-DAPT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83853" y="3027687"/>
            <a:ext cx="4699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942A86"/>
                </a:solidFill>
                <a:latin typeface="Arial"/>
                <a:cs typeface="Arial"/>
              </a:rPr>
              <a:t>None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45785" y="3032861"/>
            <a:ext cx="112903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7975" marR="5080" indent="-29591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S</a:t>
            </a:r>
            <a:r>
              <a:rPr dirty="0" sz="1400" spc="-30">
                <a:solidFill>
                  <a:srgbClr val="942A86"/>
                </a:solidFill>
                <a:latin typeface="Arial"/>
                <a:cs typeface="Arial"/>
              </a:rPr>
              <a:t>T</a:t>
            </a: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OPDAP</a:t>
            </a:r>
            <a:r>
              <a:rPr dirty="0" sz="1400" spc="-80">
                <a:solidFill>
                  <a:srgbClr val="942A86"/>
                </a:solidFill>
                <a:latin typeface="Arial"/>
                <a:cs typeface="Arial"/>
              </a:rPr>
              <a:t>T</a:t>
            </a: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-3  (2024)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854200" y="1879600"/>
            <a:ext cx="1765300" cy="1028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32638" y="1954966"/>
            <a:ext cx="1574800" cy="836930"/>
          </a:xfrm>
          <a:custGeom>
            <a:avLst/>
            <a:gdLst/>
            <a:ahLst/>
            <a:cxnLst/>
            <a:rect l="l" t="t" r="r" b="b"/>
            <a:pathLst>
              <a:path w="1574800" h="836930">
                <a:moveTo>
                  <a:pt x="1546099" y="836427"/>
                </a:moveTo>
                <a:lnTo>
                  <a:pt x="28430" y="836426"/>
                </a:lnTo>
                <a:lnTo>
                  <a:pt x="0" y="807997"/>
                </a:lnTo>
                <a:lnTo>
                  <a:pt x="0" y="28430"/>
                </a:lnTo>
                <a:lnTo>
                  <a:pt x="2234" y="17363"/>
                </a:lnTo>
                <a:lnTo>
                  <a:pt x="8327" y="8326"/>
                </a:lnTo>
                <a:lnTo>
                  <a:pt x="17363" y="2234"/>
                </a:lnTo>
                <a:lnTo>
                  <a:pt x="28430" y="0"/>
                </a:lnTo>
                <a:lnTo>
                  <a:pt x="1546099" y="0"/>
                </a:lnTo>
                <a:lnTo>
                  <a:pt x="1557165" y="2234"/>
                </a:lnTo>
                <a:lnTo>
                  <a:pt x="1566202" y="8327"/>
                </a:lnTo>
                <a:lnTo>
                  <a:pt x="1572295" y="17363"/>
                </a:lnTo>
                <a:lnTo>
                  <a:pt x="1574529" y="28430"/>
                </a:lnTo>
                <a:lnTo>
                  <a:pt x="1574529" y="807997"/>
                </a:lnTo>
                <a:lnTo>
                  <a:pt x="1572295" y="819063"/>
                </a:lnTo>
                <a:lnTo>
                  <a:pt x="1566202" y="828100"/>
                </a:lnTo>
                <a:lnTo>
                  <a:pt x="1557165" y="834192"/>
                </a:lnTo>
                <a:lnTo>
                  <a:pt x="1546099" y="836427"/>
                </a:lnTo>
                <a:close/>
              </a:path>
            </a:pathLst>
          </a:custGeom>
          <a:solidFill>
            <a:srgbClr val="C337A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32781" y="1955006"/>
            <a:ext cx="1574800" cy="836930"/>
          </a:xfrm>
          <a:custGeom>
            <a:avLst/>
            <a:gdLst/>
            <a:ahLst/>
            <a:cxnLst/>
            <a:rect l="l" t="t" r="r" b="b"/>
            <a:pathLst>
              <a:path w="1574800" h="836930">
                <a:moveTo>
                  <a:pt x="0" y="28575"/>
                </a:moveTo>
                <a:lnTo>
                  <a:pt x="8731" y="8731"/>
                </a:lnTo>
                <a:lnTo>
                  <a:pt x="28575" y="0"/>
                </a:lnTo>
                <a:lnTo>
                  <a:pt x="1546225" y="0"/>
                </a:lnTo>
                <a:lnTo>
                  <a:pt x="1566862" y="8731"/>
                </a:lnTo>
                <a:lnTo>
                  <a:pt x="1574800" y="28575"/>
                </a:lnTo>
                <a:lnTo>
                  <a:pt x="1574800" y="808037"/>
                </a:lnTo>
                <a:lnTo>
                  <a:pt x="1566862" y="828675"/>
                </a:lnTo>
                <a:lnTo>
                  <a:pt x="1546225" y="836612"/>
                </a:lnTo>
                <a:lnTo>
                  <a:pt x="28575" y="836612"/>
                </a:lnTo>
                <a:lnTo>
                  <a:pt x="8731" y="828675"/>
                </a:lnTo>
                <a:lnTo>
                  <a:pt x="0" y="808037"/>
                </a:lnTo>
                <a:lnTo>
                  <a:pt x="0" y="28575"/>
                </a:lnTo>
                <a:close/>
              </a:path>
            </a:pathLst>
          </a:custGeom>
          <a:ln w="25400">
            <a:solidFill>
              <a:srgbClr val="948A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135703" y="2081950"/>
            <a:ext cx="11684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Prasugrel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12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mg</a:t>
            </a:r>
            <a:endParaRPr sz="12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-based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12-month</a:t>
            </a:r>
            <a:r>
              <a:rPr dirty="0" sz="12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DAPT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86905" y="2971306"/>
            <a:ext cx="131953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942A86"/>
                </a:solidFill>
                <a:latin typeface="Arial"/>
                <a:cs typeface="Arial"/>
              </a:rPr>
              <a:t>HOS</a:t>
            </a:r>
            <a:r>
              <a:rPr dirty="0" sz="1400" spc="-80">
                <a:solidFill>
                  <a:srgbClr val="942A86"/>
                </a:solidFill>
                <a:latin typeface="Arial"/>
                <a:cs typeface="Arial"/>
              </a:rPr>
              <a:t>T</a:t>
            </a: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-REDUCE</a:t>
            </a:r>
            <a:endParaRPr sz="14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400" spc="-15">
                <a:solidFill>
                  <a:srgbClr val="942A86"/>
                </a:solidFill>
                <a:latin typeface="Arial"/>
                <a:cs typeface="Arial"/>
              </a:rPr>
              <a:t>-POLYTECH</a:t>
            </a:r>
            <a:endParaRPr sz="1400">
              <a:latin typeface="Arial"/>
              <a:cs typeface="Arial"/>
            </a:endParaRPr>
          </a:p>
          <a:p>
            <a:pPr algn="ctr" marL="3175">
              <a:lnSpc>
                <a:spcPct val="100000"/>
              </a:lnSpc>
            </a:pP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-ACS</a:t>
            </a:r>
            <a:r>
              <a:rPr dirty="0" sz="1400" spc="-100">
                <a:solidFill>
                  <a:srgbClr val="942A8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(2020)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4200" y="952500"/>
            <a:ext cx="8204200" cy="800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40079" y="1005839"/>
            <a:ext cx="8054340" cy="652780"/>
          </a:xfrm>
          <a:custGeom>
            <a:avLst/>
            <a:gdLst/>
            <a:ahLst/>
            <a:cxnLst/>
            <a:rect l="l" t="t" r="r" b="b"/>
            <a:pathLst>
              <a:path w="8054340" h="652780">
                <a:moveTo>
                  <a:pt x="7727959" y="652759"/>
                </a:moveTo>
                <a:lnTo>
                  <a:pt x="7727959" y="489570"/>
                </a:lnTo>
                <a:lnTo>
                  <a:pt x="0" y="489570"/>
                </a:lnTo>
                <a:lnTo>
                  <a:pt x="0" y="163189"/>
                </a:lnTo>
                <a:lnTo>
                  <a:pt x="7727959" y="163189"/>
                </a:lnTo>
                <a:lnTo>
                  <a:pt x="7727959" y="0"/>
                </a:lnTo>
                <a:lnTo>
                  <a:pt x="8054339" y="326379"/>
                </a:lnTo>
                <a:lnTo>
                  <a:pt x="7727959" y="652759"/>
                </a:lnTo>
                <a:close/>
              </a:path>
            </a:pathLst>
          </a:custGeom>
          <a:solidFill>
            <a:srgbClr val="942A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563304" y="1176045"/>
            <a:ext cx="20459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Evolving</a:t>
            </a:r>
            <a:r>
              <a:rPr dirty="0" sz="18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Evidence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468937" y="1658937"/>
            <a:ext cx="1879600" cy="2173605"/>
          </a:xfrm>
          <a:custGeom>
            <a:avLst/>
            <a:gdLst/>
            <a:ahLst/>
            <a:cxnLst/>
            <a:rect l="l" t="t" r="r" b="b"/>
            <a:pathLst>
              <a:path w="1879600" h="2173604">
                <a:moveTo>
                  <a:pt x="0" y="108743"/>
                </a:moveTo>
                <a:lnTo>
                  <a:pt x="8731" y="66675"/>
                </a:lnTo>
                <a:lnTo>
                  <a:pt x="31750" y="31750"/>
                </a:lnTo>
                <a:lnTo>
                  <a:pt x="66675" y="8731"/>
                </a:lnTo>
                <a:lnTo>
                  <a:pt x="108743" y="0"/>
                </a:lnTo>
                <a:lnTo>
                  <a:pt x="1770856" y="0"/>
                </a:lnTo>
                <a:lnTo>
                  <a:pt x="1812925" y="8731"/>
                </a:lnTo>
                <a:lnTo>
                  <a:pt x="1847850" y="31750"/>
                </a:lnTo>
                <a:lnTo>
                  <a:pt x="1870868" y="66675"/>
                </a:lnTo>
                <a:lnTo>
                  <a:pt x="1879600" y="108743"/>
                </a:lnTo>
                <a:lnTo>
                  <a:pt x="1879600" y="2064543"/>
                </a:lnTo>
                <a:lnTo>
                  <a:pt x="1870868" y="2106612"/>
                </a:lnTo>
                <a:lnTo>
                  <a:pt x="1847850" y="2141537"/>
                </a:lnTo>
                <a:lnTo>
                  <a:pt x="1812925" y="2164556"/>
                </a:lnTo>
                <a:lnTo>
                  <a:pt x="1770856" y="2173287"/>
                </a:lnTo>
                <a:lnTo>
                  <a:pt x="108743" y="2173287"/>
                </a:lnTo>
                <a:lnTo>
                  <a:pt x="66675" y="2164556"/>
                </a:lnTo>
                <a:lnTo>
                  <a:pt x="31750" y="2141537"/>
                </a:lnTo>
                <a:lnTo>
                  <a:pt x="8731" y="2106612"/>
                </a:lnTo>
                <a:lnTo>
                  <a:pt x="0" y="2064543"/>
                </a:lnTo>
                <a:lnTo>
                  <a:pt x="0" y="108743"/>
                </a:lnTo>
                <a:close/>
              </a:path>
            </a:pathLst>
          </a:custGeom>
          <a:ln w="57150">
            <a:solidFill>
              <a:srgbClr val="FF505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657600" y="1879600"/>
            <a:ext cx="1828800" cy="10287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33558" y="1954967"/>
            <a:ext cx="1629410" cy="836930"/>
          </a:xfrm>
          <a:custGeom>
            <a:avLst/>
            <a:gdLst/>
            <a:ahLst/>
            <a:cxnLst/>
            <a:rect l="l" t="t" r="r" b="b"/>
            <a:pathLst>
              <a:path w="1629410" h="836930">
                <a:moveTo>
                  <a:pt x="28430" y="836427"/>
                </a:moveTo>
                <a:lnTo>
                  <a:pt x="0" y="807997"/>
                </a:lnTo>
                <a:lnTo>
                  <a:pt x="0" y="28430"/>
                </a:lnTo>
                <a:lnTo>
                  <a:pt x="2234" y="17363"/>
                </a:lnTo>
                <a:lnTo>
                  <a:pt x="8327" y="8326"/>
                </a:lnTo>
                <a:lnTo>
                  <a:pt x="17363" y="2234"/>
                </a:lnTo>
                <a:lnTo>
                  <a:pt x="28430" y="0"/>
                </a:lnTo>
                <a:lnTo>
                  <a:pt x="1600757" y="0"/>
                </a:lnTo>
                <a:lnTo>
                  <a:pt x="1611823" y="2234"/>
                </a:lnTo>
                <a:lnTo>
                  <a:pt x="1620860" y="8327"/>
                </a:lnTo>
                <a:lnTo>
                  <a:pt x="1626953" y="17363"/>
                </a:lnTo>
                <a:lnTo>
                  <a:pt x="1629187" y="28430"/>
                </a:lnTo>
                <a:lnTo>
                  <a:pt x="1629187" y="807997"/>
                </a:lnTo>
                <a:lnTo>
                  <a:pt x="1600757" y="836427"/>
                </a:lnTo>
                <a:lnTo>
                  <a:pt x="28430" y="836427"/>
                </a:lnTo>
                <a:close/>
              </a:path>
            </a:pathLst>
          </a:custGeom>
          <a:solidFill>
            <a:srgbClr val="D058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33800" y="1955006"/>
            <a:ext cx="1630045" cy="836930"/>
          </a:xfrm>
          <a:custGeom>
            <a:avLst/>
            <a:gdLst/>
            <a:ahLst/>
            <a:cxnLst/>
            <a:rect l="l" t="t" r="r" b="b"/>
            <a:pathLst>
              <a:path w="1630045" h="836930">
                <a:moveTo>
                  <a:pt x="0" y="28575"/>
                </a:moveTo>
                <a:lnTo>
                  <a:pt x="8731" y="8731"/>
                </a:lnTo>
                <a:lnTo>
                  <a:pt x="28575" y="0"/>
                </a:lnTo>
                <a:lnTo>
                  <a:pt x="1600993" y="0"/>
                </a:lnTo>
                <a:lnTo>
                  <a:pt x="1621631" y="8731"/>
                </a:lnTo>
                <a:lnTo>
                  <a:pt x="1629568" y="28575"/>
                </a:lnTo>
                <a:lnTo>
                  <a:pt x="1629568" y="808037"/>
                </a:lnTo>
                <a:lnTo>
                  <a:pt x="1621631" y="828675"/>
                </a:lnTo>
                <a:lnTo>
                  <a:pt x="1600993" y="836612"/>
                </a:lnTo>
                <a:lnTo>
                  <a:pt x="28575" y="836612"/>
                </a:lnTo>
                <a:lnTo>
                  <a:pt x="8731" y="828675"/>
                </a:lnTo>
                <a:lnTo>
                  <a:pt x="0" y="808037"/>
                </a:lnTo>
                <a:lnTo>
                  <a:pt x="0" y="28575"/>
                </a:lnTo>
                <a:close/>
              </a:path>
            </a:pathLst>
          </a:custGeom>
          <a:ln w="25400">
            <a:solidFill>
              <a:srgbClr val="948A5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901246" y="2081951"/>
            <a:ext cx="129603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Prasugrel</a:t>
            </a:r>
            <a:r>
              <a:rPr dirty="0" sz="12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Arial"/>
                <a:cs typeface="Arial"/>
              </a:rPr>
              <a:t>3.75mg</a:t>
            </a:r>
            <a:endParaRPr sz="1200">
              <a:latin typeface="Arial"/>
              <a:cs typeface="Arial"/>
            </a:endParaRPr>
          </a:p>
          <a:p>
            <a:pPr algn="ctr" marL="214629" marR="209550" indent="635">
              <a:lnSpc>
                <a:spcPct val="100000"/>
              </a:lnSpc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-based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Short-DAPT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31197" y="3013784"/>
            <a:ext cx="119126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4490" marR="5080" indent="-35242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PRASFI</a:t>
            </a:r>
            <a:r>
              <a:rPr dirty="0" sz="1400" spc="-80">
                <a:solidFill>
                  <a:srgbClr val="942A86"/>
                </a:solidFill>
                <a:latin typeface="Arial"/>
                <a:cs typeface="Arial"/>
              </a:rPr>
              <a:t>T</a:t>
            </a:r>
            <a:r>
              <a:rPr dirty="0" sz="1400">
                <a:solidFill>
                  <a:srgbClr val="942A86"/>
                </a:solidFill>
                <a:latin typeface="Arial"/>
                <a:cs typeface="Arial"/>
              </a:rPr>
              <a:t>-ACS  (2014)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8900" y="127000"/>
            <a:ext cx="1237564" cy="589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470400" y="952500"/>
            <a:ext cx="215900" cy="901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60739" y="1179255"/>
            <a:ext cx="0" cy="549910"/>
          </a:xfrm>
          <a:custGeom>
            <a:avLst/>
            <a:gdLst/>
            <a:ahLst/>
            <a:cxnLst/>
            <a:rect l="l" t="t" r="r" b="b"/>
            <a:pathLst>
              <a:path w="0" h="549910">
                <a:moveTo>
                  <a:pt x="0" y="0"/>
                </a:moveTo>
                <a:lnTo>
                  <a:pt x="0" y="549533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62200" y="1257300"/>
            <a:ext cx="4445000" cy="215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51100" y="1347373"/>
            <a:ext cx="4238625" cy="0"/>
          </a:xfrm>
          <a:custGeom>
            <a:avLst/>
            <a:gdLst/>
            <a:ahLst/>
            <a:cxnLst/>
            <a:rect l="l" t="t" r="r" b="b"/>
            <a:pathLst>
              <a:path w="4238625" h="0">
                <a:moveTo>
                  <a:pt x="4238400" y="0"/>
                </a:moveTo>
                <a:lnTo>
                  <a:pt x="0" y="0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74900" y="1270000"/>
            <a:ext cx="215900" cy="1270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67198" y="1361133"/>
            <a:ext cx="0" cy="1059815"/>
          </a:xfrm>
          <a:custGeom>
            <a:avLst/>
            <a:gdLst/>
            <a:ahLst/>
            <a:cxnLst/>
            <a:rect l="l" t="t" r="r" b="b"/>
            <a:pathLst>
              <a:path w="0" h="1059814">
                <a:moveTo>
                  <a:pt x="0" y="0"/>
                </a:moveTo>
                <a:lnTo>
                  <a:pt x="0" y="1059715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591300" y="1257300"/>
            <a:ext cx="215900" cy="393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674419" y="1347373"/>
            <a:ext cx="0" cy="190500"/>
          </a:xfrm>
          <a:custGeom>
            <a:avLst/>
            <a:gdLst/>
            <a:ahLst/>
            <a:cxnLst/>
            <a:rect l="l" t="t" r="r" b="b"/>
            <a:pathLst>
              <a:path w="0" h="190500">
                <a:moveTo>
                  <a:pt x="0" y="0"/>
                </a:moveTo>
                <a:lnTo>
                  <a:pt x="0" y="190121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98700" y="228600"/>
            <a:ext cx="4584700" cy="1041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51247" y="285489"/>
            <a:ext cx="4440555" cy="894080"/>
          </a:xfrm>
          <a:custGeom>
            <a:avLst/>
            <a:gdLst/>
            <a:ahLst/>
            <a:cxnLst/>
            <a:rect l="l" t="t" r="r" b="b"/>
            <a:pathLst>
              <a:path w="4440555" h="894080">
                <a:moveTo>
                  <a:pt x="0" y="0"/>
                </a:moveTo>
                <a:lnTo>
                  <a:pt x="4440068" y="0"/>
                </a:lnTo>
                <a:lnTo>
                  <a:pt x="4440068" y="893766"/>
                </a:lnTo>
                <a:lnTo>
                  <a:pt x="0" y="893766"/>
                </a:lnTo>
                <a:lnTo>
                  <a:pt x="0" y="0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251763" y="534727"/>
            <a:ext cx="673100" cy="444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35318" y="530510"/>
            <a:ext cx="1054100" cy="4572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03557" y="511906"/>
            <a:ext cx="990600" cy="4699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2351247" y="382359"/>
            <a:ext cx="444055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4000" spc="-10" b="1">
                <a:solidFill>
                  <a:srgbClr val="AD5366"/>
                </a:solidFill>
                <a:latin typeface="Calibri"/>
                <a:cs typeface="Calibri"/>
              </a:rPr>
              <a:t>4D</a:t>
            </a:r>
            <a:r>
              <a:rPr dirty="0" sz="4000" spc="-10" b="1">
                <a:latin typeface="Calibri"/>
                <a:cs typeface="Calibri"/>
              </a:rPr>
              <a:t>-ACS</a:t>
            </a:r>
            <a:r>
              <a:rPr dirty="0" sz="4000" spc="-30" b="1">
                <a:latin typeface="Calibri"/>
                <a:cs typeface="Calibri"/>
              </a:rPr>
              <a:t> </a:t>
            </a:r>
            <a:r>
              <a:rPr dirty="0" sz="4000" spc="-45" b="1">
                <a:latin typeface="Calibri"/>
                <a:cs typeface="Calibri"/>
              </a:rPr>
              <a:t>Trial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54600" y="2336800"/>
            <a:ext cx="1778000" cy="14732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138738" y="2420849"/>
            <a:ext cx="1567180" cy="1262380"/>
          </a:xfrm>
          <a:custGeom>
            <a:avLst/>
            <a:gdLst/>
            <a:ahLst/>
            <a:cxnLst/>
            <a:rect l="l" t="t" r="r" b="b"/>
            <a:pathLst>
              <a:path w="1567179" h="1262379">
                <a:moveTo>
                  <a:pt x="1566976" y="0"/>
                </a:moveTo>
                <a:lnTo>
                  <a:pt x="0" y="1262010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854700" y="1485900"/>
            <a:ext cx="1790700" cy="17907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909725" y="1537495"/>
            <a:ext cx="1641475" cy="1641475"/>
          </a:xfrm>
          <a:custGeom>
            <a:avLst/>
            <a:gdLst/>
            <a:ahLst/>
            <a:cxnLst/>
            <a:rect l="l" t="t" r="r" b="b"/>
            <a:pathLst>
              <a:path w="1641475" h="1641475">
                <a:moveTo>
                  <a:pt x="820623" y="1641255"/>
                </a:moveTo>
                <a:lnTo>
                  <a:pt x="772405" y="1639862"/>
                </a:lnTo>
                <a:lnTo>
                  <a:pt x="724921" y="1635735"/>
                </a:lnTo>
                <a:lnTo>
                  <a:pt x="678247" y="1628949"/>
                </a:lnTo>
                <a:lnTo>
                  <a:pt x="632461" y="1619582"/>
                </a:lnTo>
                <a:lnTo>
                  <a:pt x="587639" y="1607712"/>
                </a:lnTo>
                <a:lnTo>
                  <a:pt x="543859" y="1593414"/>
                </a:lnTo>
                <a:lnTo>
                  <a:pt x="501198" y="1576767"/>
                </a:lnTo>
                <a:lnTo>
                  <a:pt x="459732" y="1557846"/>
                </a:lnTo>
                <a:lnTo>
                  <a:pt x="419538" y="1536729"/>
                </a:lnTo>
                <a:lnTo>
                  <a:pt x="380694" y="1513494"/>
                </a:lnTo>
                <a:lnTo>
                  <a:pt x="343276" y="1488216"/>
                </a:lnTo>
                <a:lnTo>
                  <a:pt x="307362" y="1460973"/>
                </a:lnTo>
                <a:lnTo>
                  <a:pt x="273028" y="1431842"/>
                </a:lnTo>
                <a:lnTo>
                  <a:pt x="240351" y="1400899"/>
                </a:lnTo>
                <a:lnTo>
                  <a:pt x="209409" y="1368222"/>
                </a:lnTo>
                <a:lnTo>
                  <a:pt x="180278" y="1333889"/>
                </a:lnTo>
                <a:lnTo>
                  <a:pt x="153035" y="1297974"/>
                </a:lnTo>
                <a:lnTo>
                  <a:pt x="127757" y="1260557"/>
                </a:lnTo>
                <a:lnTo>
                  <a:pt x="104521" y="1221712"/>
                </a:lnTo>
                <a:lnTo>
                  <a:pt x="83405" y="1181519"/>
                </a:lnTo>
                <a:lnTo>
                  <a:pt x="64484" y="1140053"/>
                </a:lnTo>
                <a:lnTo>
                  <a:pt x="47836" y="1097392"/>
                </a:lnTo>
                <a:lnTo>
                  <a:pt x="33539" y="1053612"/>
                </a:lnTo>
                <a:lnTo>
                  <a:pt x="21668" y="1008790"/>
                </a:lnTo>
                <a:lnTo>
                  <a:pt x="12302" y="963004"/>
                </a:lnTo>
                <a:lnTo>
                  <a:pt x="5516" y="916330"/>
                </a:lnTo>
                <a:lnTo>
                  <a:pt x="1388" y="868846"/>
                </a:lnTo>
                <a:lnTo>
                  <a:pt x="0" y="820628"/>
                </a:lnTo>
                <a:lnTo>
                  <a:pt x="1393" y="772409"/>
                </a:lnTo>
                <a:lnTo>
                  <a:pt x="5521" y="724924"/>
                </a:lnTo>
                <a:lnTo>
                  <a:pt x="12306" y="678251"/>
                </a:lnTo>
                <a:lnTo>
                  <a:pt x="21673" y="632464"/>
                </a:lnTo>
                <a:lnTo>
                  <a:pt x="33544" y="587643"/>
                </a:lnTo>
                <a:lnTo>
                  <a:pt x="47841" y="543863"/>
                </a:lnTo>
                <a:lnTo>
                  <a:pt x="64489" y="501201"/>
                </a:lnTo>
                <a:lnTo>
                  <a:pt x="83409" y="459735"/>
                </a:lnTo>
                <a:lnTo>
                  <a:pt x="104526" y="419542"/>
                </a:lnTo>
                <a:lnTo>
                  <a:pt x="127762" y="380698"/>
                </a:lnTo>
                <a:lnTo>
                  <a:pt x="153040" y="343280"/>
                </a:lnTo>
                <a:lnTo>
                  <a:pt x="180283" y="307366"/>
                </a:lnTo>
                <a:lnTo>
                  <a:pt x="209414" y="273032"/>
                </a:lnTo>
                <a:lnTo>
                  <a:pt x="240357" y="240355"/>
                </a:lnTo>
                <a:lnTo>
                  <a:pt x="273033" y="209413"/>
                </a:lnTo>
                <a:lnTo>
                  <a:pt x="307367" y="180282"/>
                </a:lnTo>
                <a:lnTo>
                  <a:pt x="343282" y="153039"/>
                </a:lnTo>
                <a:lnTo>
                  <a:pt x="380699" y="127761"/>
                </a:lnTo>
                <a:lnTo>
                  <a:pt x="419544" y="104525"/>
                </a:lnTo>
                <a:lnTo>
                  <a:pt x="459737" y="83409"/>
                </a:lnTo>
                <a:lnTo>
                  <a:pt x="501203" y="64488"/>
                </a:lnTo>
                <a:lnTo>
                  <a:pt x="543864" y="47841"/>
                </a:lnTo>
                <a:lnTo>
                  <a:pt x="587644" y="33543"/>
                </a:lnTo>
                <a:lnTo>
                  <a:pt x="632466" y="21673"/>
                </a:lnTo>
                <a:lnTo>
                  <a:pt x="678252" y="12306"/>
                </a:lnTo>
                <a:lnTo>
                  <a:pt x="724926" y="5520"/>
                </a:lnTo>
                <a:lnTo>
                  <a:pt x="772409" y="1393"/>
                </a:lnTo>
                <a:lnTo>
                  <a:pt x="820626" y="0"/>
                </a:lnTo>
                <a:lnTo>
                  <a:pt x="868842" y="1393"/>
                </a:lnTo>
                <a:lnTo>
                  <a:pt x="916328" y="5521"/>
                </a:lnTo>
                <a:lnTo>
                  <a:pt x="963002" y="12306"/>
                </a:lnTo>
                <a:lnTo>
                  <a:pt x="1008788" y="21673"/>
                </a:lnTo>
                <a:lnTo>
                  <a:pt x="1053609" y="33544"/>
                </a:lnTo>
                <a:lnTo>
                  <a:pt x="1097389" y="47841"/>
                </a:lnTo>
                <a:lnTo>
                  <a:pt x="1140051" y="64489"/>
                </a:lnTo>
                <a:lnTo>
                  <a:pt x="1181517" y="83409"/>
                </a:lnTo>
                <a:lnTo>
                  <a:pt x="1221710" y="104526"/>
                </a:lnTo>
                <a:lnTo>
                  <a:pt x="1260554" y="127762"/>
                </a:lnTo>
                <a:lnTo>
                  <a:pt x="1297972" y="153040"/>
                </a:lnTo>
                <a:lnTo>
                  <a:pt x="1333886" y="180283"/>
                </a:lnTo>
                <a:lnTo>
                  <a:pt x="1368220" y="209414"/>
                </a:lnTo>
                <a:lnTo>
                  <a:pt x="1400897" y="240356"/>
                </a:lnTo>
                <a:lnTo>
                  <a:pt x="1431839" y="273033"/>
                </a:lnTo>
                <a:lnTo>
                  <a:pt x="1460970" y="307367"/>
                </a:lnTo>
                <a:lnTo>
                  <a:pt x="1488213" y="343281"/>
                </a:lnTo>
                <a:lnTo>
                  <a:pt x="1513491" y="380699"/>
                </a:lnTo>
                <a:lnTo>
                  <a:pt x="1536727" y="419543"/>
                </a:lnTo>
                <a:lnTo>
                  <a:pt x="1557843" y="459737"/>
                </a:lnTo>
                <a:lnTo>
                  <a:pt x="1576764" y="501203"/>
                </a:lnTo>
                <a:lnTo>
                  <a:pt x="1593411" y="543864"/>
                </a:lnTo>
                <a:lnTo>
                  <a:pt x="1607709" y="587644"/>
                </a:lnTo>
                <a:lnTo>
                  <a:pt x="1619579" y="632466"/>
                </a:lnTo>
                <a:lnTo>
                  <a:pt x="1628946" y="678252"/>
                </a:lnTo>
                <a:lnTo>
                  <a:pt x="1635732" y="724925"/>
                </a:lnTo>
                <a:lnTo>
                  <a:pt x="1639860" y="772410"/>
                </a:lnTo>
                <a:lnTo>
                  <a:pt x="1641251" y="820628"/>
                </a:lnTo>
                <a:lnTo>
                  <a:pt x="1639858" y="868846"/>
                </a:lnTo>
                <a:lnTo>
                  <a:pt x="1635730" y="916331"/>
                </a:lnTo>
                <a:lnTo>
                  <a:pt x="1628944" y="963004"/>
                </a:lnTo>
                <a:lnTo>
                  <a:pt x="1619578" y="1008790"/>
                </a:lnTo>
                <a:lnTo>
                  <a:pt x="1607707" y="1053612"/>
                </a:lnTo>
                <a:lnTo>
                  <a:pt x="1593410" y="1097392"/>
                </a:lnTo>
                <a:lnTo>
                  <a:pt x="1576762" y="1140053"/>
                </a:lnTo>
                <a:lnTo>
                  <a:pt x="1557841" y="1181519"/>
                </a:lnTo>
                <a:lnTo>
                  <a:pt x="1536725" y="1221713"/>
                </a:lnTo>
                <a:lnTo>
                  <a:pt x="1513489" y="1260557"/>
                </a:lnTo>
                <a:lnTo>
                  <a:pt x="1488211" y="1297975"/>
                </a:lnTo>
                <a:lnTo>
                  <a:pt x="1460968" y="1333889"/>
                </a:lnTo>
                <a:lnTo>
                  <a:pt x="1431837" y="1368223"/>
                </a:lnTo>
                <a:lnTo>
                  <a:pt x="1400895" y="1400899"/>
                </a:lnTo>
                <a:lnTo>
                  <a:pt x="1368218" y="1431842"/>
                </a:lnTo>
                <a:lnTo>
                  <a:pt x="1333884" y="1460973"/>
                </a:lnTo>
                <a:lnTo>
                  <a:pt x="1297970" y="1488216"/>
                </a:lnTo>
                <a:lnTo>
                  <a:pt x="1260552" y="1513494"/>
                </a:lnTo>
                <a:lnTo>
                  <a:pt x="1221708" y="1536729"/>
                </a:lnTo>
                <a:lnTo>
                  <a:pt x="1181515" y="1557846"/>
                </a:lnTo>
                <a:lnTo>
                  <a:pt x="1140049" y="1576767"/>
                </a:lnTo>
                <a:lnTo>
                  <a:pt x="1097387" y="1593414"/>
                </a:lnTo>
                <a:lnTo>
                  <a:pt x="1053608" y="1607712"/>
                </a:lnTo>
                <a:lnTo>
                  <a:pt x="1008786" y="1619582"/>
                </a:lnTo>
                <a:lnTo>
                  <a:pt x="963000" y="1628949"/>
                </a:lnTo>
                <a:lnTo>
                  <a:pt x="916326" y="1635735"/>
                </a:lnTo>
                <a:lnTo>
                  <a:pt x="868842" y="1639863"/>
                </a:lnTo>
                <a:lnTo>
                  <a:pt x="820623" y="1641255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327297" y="1794315"/>
            <a:ext cx="330200" cy="38099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270873" y="1680443"/>
            <a:ext cx="916940" cy="1251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835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solidFill>
                  <a:srgbClr val="AD5366"/>
                </a:solidFill>
                <a:latin typeface="Calibri"/>
                <a:cs typeface="Calibri"/>
              </a:rPr>
              <a:t>D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rug-</a:t>
            </a:r>
            <a:endParaRPr sz="2400">
              <a:latin typeface="Calibri"/>
              <a:cs typeface="Calibri"/>
            </a:endParaRPr>
          </a:p>
          <a:p>
            <a:pPr marL="125095" marR="5080" indent="-113030">
              <a:lnSpc>
                <a:spcPct val="100000"/>
              </a:lnSpc>
              <a:spcBef>
                <a:spcPts val="5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Co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ed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Stent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483100" y="2489200"/>
            <a:ext cx="215900" cy="11430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66370" y="2571750"/>
            <a:ext cx="0" cy="929640"/>
          </a:xfrm>
          <a:custGeom>
            <a:avLst/>
            <a:gdLst/>
            <a:ahLst/>
            <a:cxnLst/>
            <a:rect l="l" t="t" r="r" b="b"/>
            <a:pathLst>
              <a:path w="0" h="929639">
                <a:moveTo>
                  <a:pt x="0" y="0"/>
                </a:moveTo>
                <a:lnTo>
                  <a:pt x="0" y="929118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21100" y="1485900"/>
            <a:ext cx="1790700" cy="17907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75690" y="1537495"/>
            <a:ext cx="1641475" cy="1641475"/>
          </a:xfrm>
          <a:custGeom>
            <a:avLst/>
            <a:gdLst/>
            <a:ahLst/>
            <a:cxnLst/>
            <a:rect l="l" t="t" r="r" b="b"/>
            <a:pathLst>
              <a:path w="1641475" h="1641475">
                <a:moveTo>
                  <a:pt x="820625" y="1641256"/>
                </a:moveTo>
                <a:lnTo>
                  <a:pt x="772408" y="1639862"/>
                </a:lnTo>
                <a:lnTo>
                  <a:pt x="724923" y="1635735"/>
                </a:lnTo>
                <a:lnTo>
                  <a:pt x="678249" y="1628949"/>
                </a:lnTo>
                <a:lnTo>
                  <a:pt x="632463" y="1619582"/>
                </a:lnTo>
                <a:lnTo>
                  <a:pt x="587642" y="1607712"/>
                </a:lnTo>
                <a:lnTo>
                  <a:pt x="543862" y="1593414"/>
                </a:lnTo>
                <a:lnTo>
                  <a:pt x="501200" y="1576767"/>
                </a:lnTo>
                <a:lnTo>
                  <a:pt x="459734" y="1557846"/>
                </a:lnTo>
                <a:lnTo>
                  <a:pt x="419541" y="1536729"/>
                </a:lnTo>
                <a:lnTo>
                  <a:pt x="380697" y="1513494"/>
                </a:lnTo>
                <a:lnTo>
                  <a:pt x="343279" y="1488216"/>
                </a:lnTo>
                <a:lnTo>
                  <a:pt x="307364" y="1460973"/>
                </a:lnTo>
                <a:lnTo>
                  <a:pt x="273030" y="1431842"/>
                </a:lnTo>
                <a:lnTo>
                  <a:pt x="240354" y="1400899"/>
                </a:lnTo>
                <a:lnTo>
                  <a:pt x="209411" y="1368222"/>
                </a:lnTo>
                <a:lnTo>
                  <a:pt x="180280" y="1333889"/>
                </a:lnTo>
                <a:lnTo>
                  <a:pt x="153037" y="1297974"/>
                </a:lnTo>
                <a:lnTo>
                  <a:pt x="127759" y="1260557"/>
                </a:lnTo>
                <a:lnTo>
                  <a:pt x="104523" y="1221712"/>
                </a:lnTo>
                <a:lnTo>
                  <a:pt x="83407" y="1181519"/>
                </a:lnTo>
                <a:lnTo>
                  <a:pt x="64486" y="1140053"/>
                </a:lnTo>
                <a:lnTo>
                  <a:pt x="47839" y="1097392"/>
                </a:lnTo>
                <a:lnTo>
                  <a:pt x="33541" y="1053612"/>
                </a:lnTo>
                <a:lnTo>
                  <a:pt x="21671" y="1008790"/>
                </a:lnTo>
                <a:lnTo>
                  <a:pt x="12304" y="963004"/>
                </a:lnTo>
                <a:lnTo>
                  <a:pt x="5518" y="916330"/>
                </a:lnTo>
                <a:lnTo>
                  <a:pt x="1390" y="868846"/>
                </a:lnTo>
                <a:lnTo>
                  <a:pt x="0" y="820628"/>
                </a:lnTo>
                <a:lnTo>
                  <a:pt x="1393" y="772409"/>
                </a:lnTo>
                <a:lnTo>
                  <a:pt x="5521" y="724924"/>
                </a:lnTo>
                <a:lnTo>
                  <a:pt x="12306" y="678251"/>
                </a:lnTo>
                <a:lnTo>
                  <a:pt x="21673" y="632464"/>
                </a:lnTo>
                <a:lnTo>
                  <a:pt x="33544" y="587643"/>
                </a:lnTo>
                <a:lnTo>
                  <a:pt x="47841" y="543863"/>
                </a:lnTo>
                <a:lnTo>
                  <a:pt x="64489" y="501201"/>
                </a:lnTo>
                <a:lnTo>
                  <a:pt x="83409" y="459735"/>
                </a:lnTo>
                <a:lnTo>
                  <a:pt x="104526" y="419542"/>
                </a:lnTo>
                <a:lnTo>
                  <a:pt x="127762" y="380698"/>
                </a:lnTo>
                <a:lnTo>
                  <a:pt x="153040" y="343280"/>
                </a:lnTo>
                <a:lnTo>
                  <a:pt x="180283" y="307366"/>
                </a:lnTo>
                <a:lnTo>
                  <a:pt x="209414" y="273032"/>
                </a:lnTo>
                <a:lnTo>
                  <a:pt x="240357" y="240355"/>
                </a:lnTo>
                <a:lnTo>
                  <a:pt x="273033" y="209413"/>
                </a:lnTo>
                <a:lnTo>
                  <a:pt x="307367" y="180282"/>
                </a:lnTo>
                <a:lnTo>
                  <a:pt x="343282" y="153039"/>
                </a:lnTo>
                <a:lnTo>
                  <a:pt x="380700" y="127761"/>
                </a:lnTo>
                <a:lnTo>
                  <a:pt x="419544" y="104525"/>
                </a:lnTo>
                <a:lnTo>
                  <a:pt x="459737" y="83409"/>
                </a:lnTo>
                <a:lnTo>
                  <a:pt x="501203" y="64488"/>
                </a:lnTo>
                <a:lnTo>
                  <a:pt x="543865" y="47841"/>
                </a:lnTo>
                <a:lnTo>
                  <a:pt x="587645" y="33543"/>
                </a:lnTo>
                <a:lnTo>
                  <a:pt x="632466" y="21673"/>
                </a:lnTo>
                <a:lnTo>
                  <a:pt x="678252" y="12306"/>
                </a:lnTo>
                <a:lnTo>
                  <a:pt x="724926" y="5520"/>
                </a:lnTo>
                <a:lnTo>
                  <a:pt x="772410" y="1393"/>
                </a:lnTo>
                <a:lnTo>
                  <a:pt x="820627" y="0"/>
                </a:lnTo>
                <a:lnTo>
                  <a:pt x="868843" y="1393"/>
                </a:lnTo>
                <a:lnTo>
                  <a:pt x="916328" y="5521"/>
                </a:lnTo>
                <a:lnTo>
                  <a:pt x="963002" y="12306"/>
                </a:lnTo>
                <a:lnTo>
                  <a:pt x="1008789" y="21673"/>
                </a:lnTo>
                <a:lnTo>
                  <a:pt x="1053610" y="33544"/>
                </a:lnTo>
                <a:lnTo>
                  <a:pt x="1097390" y="47841"/>
                </a:lnTo>
                <a:lnTo>
                  <a:pt x="1140052" y="64489"/>
                </a:lnTo>
                <a:lnTo>
                  <a:pt x="1181518" y="83409"/>
                </a:lnTo>
                <a:lnTo>
                  <a:pt x="1221711" y="104526"/>
                </a:lnTo>
                <a:lnTo>
                  <a:pt x="1260555" y="127762"/>
                </a:lnTo>
                <a:lnTo>
                  <a:pt x="1297973" y="153040"/>
                </a:lnTo>
                <a:lnTo>
                  <a:pt x="1333887" y="180283"/>
                </a:lnTo>
                <a:lnTo>
                  <a:pt x="1368221" y="209414"/>
                </a:lnTo>
                <a:lnTo>
                  <a:pt x="1400898" y="240356"/>
                </a:lnTo>
                <a:lnTo>
                  <a:pt x="1431840" y="273033"/>
                </a:lnTo>
                <a:lnTo>
                  <a:pt x="1460971" y="307367"/>
                </a:lnTo>
                <a:lnTo>
                  <a:pt x="1488214" y="343281"/>
                </a:lnTo>
                <a:lnTo>
                  <a:pt x="1513492" y="380699"/>
                </a:lnTo>
                <a:lnTo>
                  <a:pt x="1536728" y="419543"/>
                </a:lnTo>
                <a:lnTo>
                  <a:pt x="1557844" y="459737"/>
                </a:lnTo>
                <a:lnTo>
                  <a:pt x="1576765" y="501203"/>
                </a:lnTo>
                <a:lnTo>
                  <a:pt x="1593412" y="543864"/>
                </a:lnTo>
                <a:lnTo>
                  <a:pt x="1607710" y="587644"/>
                </a:lnTo>
                <a:lnTo>
                  <a:pt x="1619581" y="632466"/>
                </a:lnTo>
                <a:lnTo>
                  <a:pt x="1628947" y="678252"/>
                </a:lnTo>
                <a:lnTo>
                  <a:pt x="1635733" y="724925"/>
                </a:lnTo>
                <a:lnTo>
                  <a:pt x="1639861" y="772410"/>
                </a:lnTo>
                <a:lnTo>
                  <a:pt x="1641253" y="820628"/>
                </a:lnTo>
                <a:lnTo>
                  <a:pt x="1639860" y="868846"/>
                </a:lnTo>
                <a:lnTo>
                  <a:pt x="1635732" y="916331"/>
                </a:lnTo>
                <a:lnTo>
                  <a:pt x="1628946" y="963004"/>
                </a:lnTo>
                <a:lnTo>
                  <a:pt x="1619580" y="1008790"/>
                </a:lnTo>
                <a:lnTo>
                  <a:pt x="1607709" y="1053612"/>
                </a:lnTo>
                <a:lnTo>
                  <a:pt x="1593412" y="1097392"/>
                </a:lnTo>
                <a:lnTo>
                  <a:pt x="1576764" y="1140053"/>
                </a:lnTo>
                <a:lnTo>
                  <a:pt x="1557843" y="1181519"/>
                </a:lnTo>
                <a:lnTo>
                  <a:pt x="1536727" y="1221713"/>
                </a:lnTo>
                <a:lnTo>
                  <a:pt x="1513491" y="1260557"/>
                </a:lnTo>
                <a:lnTo>
                  <a:pt x="1488213" y="1297975"/>
                </a:lnTo>
                <a:lnTo>
                  <a:pt x="1460970" y="1333889"/>
                </a:lnTo>
                <a:lnTo>
                  <a:pt x="1431839" y="1368223"/>
                </a:lnTo>
                <a:lnTo>
                  <a:pt x="1400897" y="1400899"/>
                </a:lnTo>
                <a:lnTo>
                  <a:pt x="1368220" y="1431842"/>
                </a:lnTo>
                <a:lnTo>
                  <a:pt x="1333886" y="1460973"/>
                </a:lnTo>
                <a:lnTo>
                  <a:pt x="1297972" y="1488216"/>
                </a:lnTo>
                <a:lnTo>
                  <a:pt x="1260554" y="1513494"/>
                </a:lnTo>
                <a:lnTo>
                  <a:pt x="1221710" y="1536729"/>
                </a:lnTo>
                <a:lnTo>
                  <a:pt x="1181517" y="1557846"/>
                </a:lnTo>
                <a:lnTo>
                  <a:pt x="1140051" y="1576767"/>
                </a:lnTo>
                <a:lnTo>
                  <a:pt x="1097389" y="1593414"/>
                </a:lnTo>
                <a:lnTo>
                  <a:pt x="1053609" y="1607712"/>
                </a:lnTo>
                <a:lnTo>
                  <a:pt x="1008788" y="1619582"/>
                </a:lnTo>
                <a:lnTo>
                  <a:pt x="963002" y="1628949"/>
                </a:lnTo>
                <a:lnTo>
                  <a:pt x="916328" y="1635735"/>
                </a:lnTo>
                <a:lnTo>
                  <a:pt x="868843" y="1639863"/>
                </a:lnTo>
                <a:lnTo>
                  <a:pt x="820625" y="1641256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245116" y="1908104"/>
            <a:ext cx="330200" cy="3810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959050" y="1794232"/>
            <a:ext cx="1308100" cy="885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solidFill>
                  <a:srgbClr val="AD5366"/>
                </a:solidFill>
                <a:latin typeface="Calibri"/>
                <a:cs typeface="Calibri"/>
              </a:rPr>
              <a:t>D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ose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eduction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74900" y="2222500"/>
            <a:ext cx="1765300" cy="15875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62922" y="2310668"/>
            <a:ext cx="1558290" cy="1372235"/>
          </a:xfrm>
          <a:custGeom>
            <a:avLst/>
            <a:gdLst/>
            <a:ahLst/>
            <a:cxnLst/>
            <a:rect l="l" t="t" r="r" b="b"/>
            <a:pathLst>
              <a:path w="1558289" h="1372235">
                <a:moveTo>
                  <a:pt x="0" y="0"/>
                </a:moveTo>
                <a:lnTo>
                  <a:pt x="1558205" y="1372192"/>
                </a:lnTo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87500" y="1485900"/>
            <a:ext cx="1790700" cy="17907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42293" y="1537494"/>
            <a:ext cx="1641475" cy="1641475"/>
          </a:xfrm>
          <a:custGeom>
            <a:avLst/>
            <a:gdLst/>
            <a:ahLst/>
            <a:cxnLst/>
            <a:rect l="l" t="t" r="r" b="b"/>
            <a:pathLst>
              <a:path w="1641475" h="1641475">
                <a:moveTo>
                  <a:pt x="1641255" y="820628"/>
                </a:moveTo>
                <a:lnTo>
                  <a:pt x="0" y="820628"/>
                </a:lnTo>
                <a:lnTo>
                  <a:pt x="1394" y="772409"/>
                </a:lnTo>
                <a:lnTo>
                  <a:pt x="5522" y="724924"/>
                </a:lnTo>
                <a:lnTo>
                  <a:pt x="12307" y="678251"/>
                </a:lnTo>
                <a:lnTo>
                  <a:pt x="21674" y="632464"/>
                </a:lnTo>
                <a:lnTo>
                  <a:pt x="33545" y="587643"/>
                </a:lnTo>
                <a:lnTo>
                  <a:pt x="47842" y="543863"/>
                </a:lnTo>
                <a:lnTo>
                  <a:pt x="64490" y="501201"/>
                </a:lnTo>
                <a:lnTo>
                  <a:pt x="83411" y="459735"/>
                </a:lnTo>
                <a:lnTo>
                  <a:pt x="104527" y="419542"/>
                </a:lnTo>
                <a:lnTo>
                  <a:pt x="127763" y="380698"/>
                </a:lnTo>
                <a:lnTo>
                  <a:pt x="153041" y="343280"/>
                </a:lnTo>
                <a:lnTo>
                  <a:pt x="180284" y="307366"/>
                </a:lnTo>
                <a:lnTo>
                  <a:pt x="209415" y="273032"/>
                </a:lnTo>
                <a:lnTo>
                  <a:pt x="240358" y="240355"/>
                </a:lnTo>
                <a:lnTo>
                  <a:pt x="273035" y="209413"/>
                </a:lnTo>
                <a:lnTo>
                  <a:pt x="307369" y="180281"/>
                </a:lnTo>
                <a:lnTo>
                  <a:pt x="343283" y="153038"/>
                </a:lnTo>
                <a:lnTo>
                  <a:pt x="380701" y="127761"/>
                </a:lnTo>
                <a:lnTo>
                  <a:pt x="419545" y="104525"/>
                </a:lnTo>
                <a:lnTo>
                  <a:pt x="459739" y="83408"/>
                </a:lnTo>
                <a:lnTo>
                  <a:pt x="501205" y="64488"/>
                </a:lnTo>
                <a:lnTo>
                  <a:pt x="543866" y="47841"/>
                </a:lnTo>
                <a:lnTo>
                  <a:pt x="587646" y="33543"/>
                </a:lnTo>
                <a:lnTo>
                  <a:pt x="632468" y="21673"/>
                </a:lnTo>
                <a:lnTo>
                  <a:pt x="678255" y="12306"/>
                </a:lnTo>
                <a:lnTo>
                  <a:pt x="724929" y="5520"/>
                </a:lnTo>
                <a:lnTo>
                  <a:pt x="772418" y="1392"/>
                </a:lnTo>
                <a:lnTo>
                  <a:pt x="820628" y="0"/>
                </a:lnTo>
                <a:lnTo>
                  <a:pt x="868847" y="1393"/>
                </a:lnTo>
                <a:lnTo>
                  <a:pt x="916331" y="5521"/>
                </a:lnTo>
                <a:lnTo>
                  <a:pt x="963005" y="12306"/>
                </a:lnTo>
                <a:lnTo>
                  <a:pt x="1008791" y="21673"/>
                </a:lnTo>
                <a:lnTo>
                  <a:pt x="1053612" y="33544"/>
                </a:lnTo>
                <a:lnTo>
                  <a:pt x="1097392" y="47841"/>
                </a:lnTo>
                <a:lnTo>
                  <a:pt x="1140054" y="64489"/>
                </a:lnTo>
                <a:lnTo>
                  <a:pt x="1181520" y="83410"/>
                </a:lnTo>
                <a:lnTo>
                  <a:pt x="1221713" y="104526"/>
                </a:lnTo>
                <a:lnTo>
                  <a:pt x="1260557" y="127762"/>
                </a:lnTo>
                <a:lnTo>
                  <a:pt x="1297975" y="153040"/>
                </a:lnTo>
                <a:lnTo>
                  <a:pt x="1333889" y="180283"/>
                </a:lnTo>
                <a:lnTo>
                  <a:pt x="1368223" y="209414"/>
                </a:lnTo>
                <a:lnTo>
                  <a:pt x="1400900" y="240356"/>
                </a:lnTo>
                <a:lnTo>
                  <a:pt x="1431842" y="273033"/>
                </a:lnTo>
                <a:lnTo>
                  <a:pt x="1460973" y="307367"/>
                </a:lnTo>
                <a:lnTo>
                  <a:pt x="1488216" y="343281"/>
                </a:lnTo>
                <a:lnTo>
                  <a:pt x="1513494" y="380699"/>
                </a:lnTo>
                <a:lnTo>
                  <a:pt x="1536729" y="419543"/>
                </a:lnTo>
                <a:lnTo>
                  <a:pt x="1557846" y="459737"/>
                </a:lnTo>
                <a:lnTo>
                  <a:pt x="1576767" y="501203"/>
                </a:lnTo>
                <a:lnTo>
                  <a:pt x="1593414" y="543864"/>
                </a:lnTo>
                <a:lnTo>
                  <a:pt x="1607712" y="587644"/>
                </a:lnTo>
                <a:lnTo>
                  <a:pt x="1619582" y="632466"/>
                </a:lnTo>
                <a:lnTo>
                  <a:pt x="1628949" y="678252"/>
                </a:lnTo>
                <a:lnTo>
                  <a:pt x="1635734" y="724926"/>
                </a:lnTo>
                <a:lnTo>
                  <a:pt x="1639862" y="772410"/>
                </a:lnTo>
                <a:lnTo>
                  <a:pt x="1641255" y="820628"/>
                </a:lnTo>
                <a:close/>
              </a:path>
              <a:path w="1641475" h="1641475">
                <a:moveTo>
                  <a:pt x="820628" y="1641256"/>
                </a:moveTo>
                <a:lnTo>
                  <a:pt x="772410" y="1639862"/>
                </a:lnTo>
                <a:lnTo>
                  <a:pt x="724925" y="1635734"/>
                </a:lnTo>
                <a:lnTo>
                  <a:pt x="678252" y="1628949"/>
                </a:lnTo>
                <a:lnTo>
                  <a:pt x="632465" y="1619582"/>
                </a:lnTo>
                <a:lnTo>
                  <a:pt x="587644" y="1607712"/>
                </a:lnTo>
                <a:lnTo>
                  <a:pt x="543864" y="1593414"/>
                </a:lnTo>
                <a:lnTo>
                  <a:pt x="501202" y="1576766"/>
                </a:lnTo>
                <a:lnTo>
                  <a:pt x="459736" y="1557846"/>
                </a:lnTo>
                <a:lnTo>
                  <a:pt x="419543" y="1536729"/>
                </a:lnTo>
                <a:lnTo>
                  <a:pt x="380699" y="1513494"/>
                </a:lnTo>
                <a:lnTo>
                  <a:pt x="343281" y="1488216"/>
                </a:lnTo>
                <a:lnTo>
                  <a:pt x="307367" y="1460973"/>
                </a:lnTo>
                <a:lnTo>
                  <a:pt x="273033" y="1431842"/>
                </a:lnTo>
                <a:lnTo>
                  <a:pt x="240356" y="1400899"/>
                </a:lnTo>
                <a:lnTo>
                  <a:pt x="209414" y="1368222"/>
                </a:lnTo>
                <a:lnTo>
                  <a:pt x="180282" y="1333888"/>
                </a:lnTo>
                <a:lnTo>
                  <a:pt x="153039" y="1297974"/>
                </a:lnTo>
                <a:lnTo>
                  <a:pt x="127761" y="1260556"/>
                </a:lnTo>
                <a:lnTo>
                  <a:pt x="104526" y="1221712"/>
                </a:lnTo>
                <a:lnTo>
                  <a:pt x="83409" y="1181519"/>
                </a:lnTo>
                <a:lnTo>
                  <a:pt x="64489" y="1140053"/>
                </a:lnTo>
                <a:lnTo>
                  <a:pt x="47841" y="1097391"/>
                </a:lnTo>
                <a:lnTo>
                  <a:pt x="33543" y="1053611"/>
                </a:lnTo>
                <a:lnTo>
                  <a:pt x="21673" y="1008790"/>
                </a:lnTo>
                <a:lnTo>
                  <a:pt x="12306" y="963004"/>
                </a:lnTo>
                <a:lnTo>
                  <a:pt x="5520" y="916330"/>
                </a:lnTo>
                <a:lnTo>
                  <a:pt x="1393" y="868846"/>
                </a:lnTo>
                <a:lnTo>
                  <a:pt x="0" y="820628"/>
                </a:lnTo>
                <a:lnTo>
                  <a:pt x="1641255" y="820628"/>
                </a:lnTo>
                <a:lnTo>
                  <a:pt x="1639862" y="868846"/>
                </a:lnTo>
                <a:lnTo>
                  <a:pt x="1635734" y="916330"/>
                </a:lnTo>
                <a:lnTo>
                  <a:pt x="1628948" y="963004"/>
                </a:lnTo>
                <a:lnTo>
                  <a:pt x="1619582" y="1008790"/>
                </a:lnTo>
                <a:lnTo>
                  <a:pt x="1607711" y="1053612"/>
                </a:lnTo>
                <a:lnTo>
                  <a:pt x="1593414" y="1097392"/>
                </a:lnTo>
                <a:lnTo>
                  <a:pt x="1576766" y="1140053"/>
                </a:lnTo>
                <a:lnTo>
                  <a:pt x="1557845" y="1181519"/>
                </a:lnTo>
                <a:lnTo>
                  <a:pt x="1536729" y="1221713"/>
                </a:lnTo>
                <a:lnTo>
                  <a:pt x="1513493" y="1260557"/>
                </a:lnTo>
                <a:lnTo>
                  <a:pt x="1488215" y="1297974"/>
                </a:lnTo>
                <a:lnTo>
                  <a:pt x="1460972" y="1333889"/>
                </a:lnTo>
                <a:lnTo>
                  <a:pt x="1431841" y="1368223"/>
                </a:lnTo>
                <a:lnTo>
                  <a:pt x="1400899" y="1400899"/>
                </a:lnTo>
                <a:lnTo>
                  <a:pt x="1368222" y="1431842"/>
                </a:lnTo>
                <a:lnTo>
                  <a:pt x="1333888" y="1460973"/>
                </a:lnTo>
                <a:lnTo>
                  <a:pt x="1297974" y="1488216"/>
                </a:lnTo>
                <a:lnTo>
                  <a:pt x="1260556" y="1513494"/>
                </a:lnTo>
                <a:lnTo>
                  <a:pt x="1221712" y="1536729"/>
                </a:lnTo>
                <a:lnTo>
                  <a:pt x="1181519" y="1557846"/>
                </a:lnTo>
                <a:lnTo>
                  <a:pt x="1140053" y="1576766"/>
                </a:lnTo>
                <a:lnTo>
                  <a:pt x="1097391" y="1593414"/>
                </a:lnTo>
                <a:lnTo>
                  <a:pt x="1053611" y="1607712"/>
                </a:lnTo>
                <a:lnTo>
                  <a:pt x="1008790" y="1619582"/>
                </a:lnTo>
                <a:lnTo>
                  <a:pt x="963004" y="1628949"/>
                </a:lnTo>
                <a:lnTo>
                  <a:pt x="916330" y="1635735"/>
                </a:lnTo>
                <a:lnTo>
                  <a:pt x="868846" y="1639862"/>
                </a:lnTo>
                <a:lnTo>
                  <a:pt x="820628" y="1641256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090004" y="1617715"/>
            <a:ext cx="82613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Short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17121" y="2155056"/>
            <a:ext cx="330200" cy="3810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824891" y="2041184"/>
            <a:ext cx="13569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1">
                <a:solidFill>
                  <a:srgbClr val="AD5366"/>
                </a:solidFill>
                <a:latin typeface="Calibri"/>
                <a:cs typeface="Calibri"/>
              </a:rPr>
              <a:t>D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uration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068665" y="2642736"/>
            <a:ext cx="330200" cy="3810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076435" y="2528864"/>
            <a:ext cx="861694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solidFill>
                  <a:srgbClr val="AD5366"/>
                </a:solidFill>
                <a:latin typeface="Calibri"/>
                <a:cs typeface="Calibri"/>
              </a:rPr>
              <a:t>D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683000" y="3251200"/>
            <a:ext cx="1790700" cy="17907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732640" y="3310678"/>
            <a:ext cx="1641475" cy="1641475"/>
          </a:xfrm>
          <a:custGeom>
            <a:avLst/>
            <a:gdLst/>
            <a:ahLst/>
            <a:cxnLst/>
            <a:rect l="l" t="t" r="r" b="b"/>
            <a:pathLst>
              <a:path w="1641475" h="1641475">
                <a:moveTo>
                  <a:pt x="1641256" y="820629"/>
                </a:moveTo>
                <a:lnTo>
                  <a:pt x="2" y="820629"/>
                </a:lnTo>
                <a:lnTo>
                  <a:pt x="1395" y="772409"/>
                </a:lnTo>
                <a:lnTo>
                  <a:pt x="5523" y="724925"/>
                </a:lnTo>
                <a:lnTo>
                  <a:pt x="12309" y="678251"/>
                </a:lnTo>
                <a:lnTo>
                  <a:pt x="21676" y="632464"/>
                </a:lnTo>
                <a:lnTo>
                  <a:pt x="33546" y="587643"/>
                </a:lnTo>
                <a:lnTo>
                  <a:pt x="47844" y="543863"/>
                </a:lnTo>
                <a:lnTo>
                  <a:pt x="64492" y="501201"/>
                </a:lnTo>
                <a:lnTo>
                  <a:pt x="83412" y="459735"/>
                </a:lnTo>
                <a:lnTo>
                  <a:pt x="104529" y="419542"/>
                </a:lnTo>
                <a:lnTo>
                  <a:pt x="127765" y="380698"/>
                </a:lnTo>
                <a:lnTo>
                  <a:pt x="153043" y="343280"/>
                </a:lnTo>
                <a:lnTo>
                  <a:pt x="180286" y="307366"/>
                </a:lnTo>
                <a:lnTo>
                  <a:pt x="209417" y="273032"/>
                </a:lnTo>
                <a:lnTo>
                  <a:pt x="240360" y="240355"/>
                </a:lnTo>
                <a:lnTo>
                  <a:pt x="273037" y="209413"/>
                </a:lnTo>
                <a:lnTo>
                  <a:pt x="307371" y="180281"/>
                </a:lnTo>
                <a:lnTo>
                  <a:pt x="343285" y="153039"/>
                </a:lnTo>
                <a:lnTo>
                  <a:pt x="380703" y="127761"/>
                </a:lnTo>
                <a:lnTo>
                  <a:pt x="419548" y="104525"/>
                </a:lnTo>
                <a:lnTo>
                  <a:pt x="459741" y="83408"/>
                </a:lnTo>
                <a:lnTo>
                  <a:pt x="501208" y="64488"/>
                </a:lnTo>
                <a:lnTo>
                  <a:pt x="543870" y="47841"/>
                </a:lnTo>
                <a:lnTo>
                  <a:pt x="587650" y="33543"/>
                </a:lnTo>
                <a:lnTo>
                  <a:pt x="632473" y="21673"/>
                </a:lnTo>
                <a:lnTo>
                  <a:pt x="678260" y="12306"/>
                </a:lnTo>
                <a:lnTo>
                  <a:pt x="724938" y="5520"/>
                </a:lnTo>
                <a:lnTo>
                  <a:pt x="772442" y="1392"/>
                </a:lnTo>
                <a:lnTo>
                  <a:pt x="820629" y="0"/>
                </a:lnTo>
                <a:lnTo>
                  <a:pt x="868855" y="1393"/>
                </a:lnTo>
                <a:lnTo>
                  <a:pt x="916337" y="5521"/>
                </a:lnTo>
                <a:lnTo>
                  <a:pt x="963009" y="12307"/>
                </a:lnTo>
                <a:lnTo>
                  <a:pt x="1008794" y="21674"/>
                </a:lnTo>
                <a:lnTo>
                  <a:pt x="1053615" y="33544"/>
                </a:lnTo>
                <a:lnTo>
                  <a:pt x="1097395" y="47842"/>
                </a:lnTo>
                <a:lnTo>
                  <a:pt x="1140056" y="64490"/>
                </a:lnTo>
                <a:lnTo>
                  <a:pt x="1181522" y="83410"/>
                </a:lnTo>
                <a:lnTo>
                  <a:pt x="1221715" y="104527"/>
                </a:lnTo>
                <a:lnTo>
                  <a:pt x="1260559" y="127763"/>
                </a:lnTo>
                <a:lnTo>
                  <a:pt x="1297976" y="153040"/>
                </a:lnTo>
                <a:lnTo>
                  <a:pt x="1333890" y="180283"/>
                </a:lnTo>
                <a:lnTo>
                  <a:pt x="1368224" y="209415"/>
                </a:lnTo>
                <a:lnTo>
                  <a:pt x="1400901" y="240357"/>
                </a:lnTo>
                <a:lnTo>
                  <a:pt x="1431843" y="273034"/>
                </a:lnTo>
                <a:lnTo>
                  <a:pt x="1460974" y="307368"/>
                </a:lnTo>
                <a:lnTo>
                  <a:pt x="1488217" y="343282"/>
                </a:lnTo>
                <a:lnTo>
                  <a:pt x="1513495" y="380700"/>
                </a:lnTo>
                <a:lnTo>
                  <a:pt x="1536731" y="419544"/>
                </a:lnTo>
                <a:lnTo>
                  <a:pt x="1557847" y="459737"/>
                </a:lnTo>
                <a:lnTo>
                  <a:pt x="1576768" y="501203"/>
                </a:lnTo>
                <a:lnTo>
                  <a:pt x="1593415" y="543865"/>
                </a:lnTo>
                <a:lnTo>
                  <a:pt x="1607712" y="587645"/>
                </a:lnTo>
                <a:lnTo>
                  <a:pt x="1619583" y="632466"/>
                </a:lnTo>
                <a:lnTo>
                  <a:pt x="1628950" y="678253"/>
                </a:lnTo>
                <a:lnTo>
                  <a:pt x="1635735" y="724926"/>
                </a:lnTo>
                <a:lnTo>
                  <a:pt x="1639863" y="772411"/>
                </a:lnTo>
                <a:lnTo>
                  <a:pt x="1641256" y="820629"/>
                </a:lnTo>
                <a:close/>
              </a:path>
              <a:path w="1641475" h="1641475">
                <a:moveTo>
                  <a:pt x="820628" y="1641256"/>
                </a:moveTo>
                <a:lnTo>
                  <a:pt x="772410" y="1639862"/>
                </a:lnTo>
                <a:lnTo>
                  <a:pt x="724926" y="1635734"/>
                </a:lnTo>
                <a:lnTo>
                  <a:pt x="678252" y="1628948"/>
                </a:lnTo>
                <a:lnTo>
                  <a:pt x="632466" y="1619581"/>
                </a:lnTo>
                <a:lnTo>
                  <a:pt x="587644" y="1607711"/>
                </a:lnTo>
                <a:lnTo>
                  <a:pt x="543864" y="1593413"/>
                </a:lnTo>
                <a:lnTo>
                  <a:pt x="501203" y="1576766"/>
                </a:lnTo>
                <a:lnTo>
                  <a:pt x="459737" y="1557845"/>
                </a:lnTo>
                <a:lnTo>
                  <a:pt x="419543" y="1536729"/>
                </a:lnTo>
                <a:lnTo>
                  <a:pt x="380699" y="1513493"/>
                </a:lnTo>
                <a:lnTo>
                  <a:pt x="343281" y="1488215"/>
                </a:lnTo>
                <a:lnTo>
                  <a:pt x="307367" y="1460972"/>
                </a:lnTo>
                <a:lnTo>
                  <a:pt x="273033" y="1431841"/>
                </a:lnTo>
                <a:lnTo>
                  <a:pt x="240356" y="1400899"/>
                </a:lnTo>
                <a:lnTo>
                  <a:pt x="209414" y="1368222"/>
                </a:lnTo>
                <a:lnTo>
                  <a:pt x="180283" y="1333888"/>
                </a:lnTo>
                <a:lnTo>
                  <a:pt x="153040" y="1297974"/>
                </a:lnTo>
                <a:lnTo>
                  <a:pt x="127762" y="1260556"/>
                </a:lnTo>
                <a:lnTo>
                  <a:pt x="104526" y="1221712"/>
                </a:lnTo>
                <a:lnTo>
                  <a:pt x="83409" y="1181519"/>
                </a:lnTo>
                <a:lnTo>
                  <a:pt x="64489" y="1140053"/>
                </a:lnTo>
                <a:lnTo>
                  <a:pt x="47841" y="1097391"/>
                </a:lnTo>
                <a:lnTo>
                  <a:pt x="33544" y="1053611"/>
                </a:lnTo>
                <a:lnTo>
                  <a:pt x="21673" y="1008790"/>
                </a:lnTo>
                <a:lnTo>
                  <a:pt x="12306" y="963004"/>
                </a:lnTo>
                <a:lnTo>
                  <a:pt x="5521" y="916330"/>
                </a:lnTo>
                <a:lnTo>
                  <a:pt x="1393" y="868845"/>
                </a:lnTo>
                <a:lnTo>
                  <a:pt x="0" y="820627"/>
                </a:lnTo>
                <a:lnTo>
                  <a:pt x="1641256" y="820629"/>
                </a:lnTo>
                <a:lnTo>
                  <a:pt x="1639862" y="868845"/>
                </a:lnTo>
                <a:lnTo>
                  <a:pt x="1635735" y="916330"/>
                </a:lnTo>
                <a:lnTo>
                  <a:pt x="1628949" y="963004"/>
                </a:lnTo>
                <a:lnTo>
                  <a:pt x="1619582" y="1008790"/>
                </a:lnTo>
                <a:lnTo>
                  <a:pt x="1607712" y="1053611"/>
                </a:lnTo>
                <a:lnTo>
                  <a:pt x="1593414" y="1097391"/>
                </a:lnTo>
                <a:lnTo>
                  <a:pt x="1576766" y="1140053"/>
                </a:lnTo>
                <a:lnTo>
                  <a:pt x="1557846" y="1181519"/>
                </a:lnTo>
                <a:lnTo>
                  <a:pt x="1536729" y="1221712"/>
                </a:lnTo>
                <a:lnTo>
                  <a:pt x="1513494" y="1260556"/>
                </a:lnTo>
                <a:lnTo>
                  <a:pt x="1488216" y="1297974"/>
                </a:lnTo>
                <a:lnTo>
                  <a:pt x="1460973" y="1333888"/>
                </a:lnTo>
                <a:lnTo>
                  <a:pt x="1431842" y="1368222"/>
                </a:lnTo>
                <a:lnTo>
                  <a:pt x="1400899" y="1400899"/>
                </a:lnTo>
                <a:lnTo>
                  <a:pt x="1368222" y="1431842"/>
                </a:lnTo>
                <a:lnTo>
                  <a:pt x="1333888" y="1460973"/>
                </a:lnTo>
                <a:lnTo>
                  <a:pt x="1297974" y="1488216"/>
                </a:lnTo>
                <a:lnTo>
                  <a:pt x="1260556" y="1513494"/>
                </a:lnTo>
                <a:lnTo>
                  <a:pt x="1221712" y="1536729"/>
                </a:lnTo>
                <a:lnTo>
                  <a:pt x="1181519" y="1557846"/>
                </a:lnTo>
                <a:lnTo>
                  <a:pt x="1140053" y="1576766"/>
                </a:lnTo>
                <a:lnTo>
                  <a:pt x="1097392" y="1593414"/>
                </a:lnTo>
                <a:lnTo>
                  <a:pt x="1053612" y="1607712"/>
                </a:lnTo>
                <a:lnTo>
                  <a:pt x="1008790" y="1619582"/>
                </a:lnTo>
                <a:lnTo>
                  <a:pt x="963004" y="1628949"/>
                </a:lnTo>
                <a:lnTo>
                  <a:pt x="916330" y="1635735"/>
                </a:lnTo>
                <a:lnTo>
                  <a:pt x="868846" y="1639862"/>
                </a:lnTo>
                <a:lnTo>
                  <a:pt x="820628" y="1641256"/>
                </a:lnTo>
                <a:close/>
              </a:path>
            </a:pathLst>
          </a:custGeom>
          <a:solidFill>
            <a:srgbClr val="D3A1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161103" y="3633357"/>
            <a:ext cx="825500" cy="4191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956174" y="3504627"/>
            <a:ext cx="1223645" cy="10077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600" spc="-20" b="1">
                <a:solidFill>
                  <a:srgbClr val="FFFFFF"/>
                </a:solidFill>
                <a:latin typeface="Calibri"/>
                <a:cs typeface="Calibri"/>
              </a:rPr>
              <a:t>ACS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dirty="0" sz="2800" spc="-55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tie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ts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17503" y="144242"/>
            <a:ext cx="2273300" cy="469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40751" y="49221"/>
            <a:ext cx="221297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Study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Design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8173" y="887059"/>
            <a:ext cx="4220210" cy="796925"/>
          </a:xfrm>
          <a:prstGeom prst="rect">
            <a:avLst/>
          </a:prstGeom>
          <a:solidFill>
            <a:srgbClr val="7F7F7F"/>
          </a:solidFill>
          <a:ln w="25400">
            <a:solidFill>
              <a:srgbClr val="00000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1379855" marR="617855" indent="-753110">
              <a:lnSpc>
                <a:spcPct val="150000"/>
              </a:lnSpc>
              <a:spcBef>
                <a:spcPts val="240"/>
              </a:spcBef>
            </a:pPr>
            <a:r>
              <a:rPr dirty="0" sz="1500" spc="-10" b="1">
                <a:solidFill>
                  <a:srgbClr val="FFFFFF"/>
                </a:solidFill>
                <a:latin typeface="Calibri"/>
                <a:cs typeface="Calibri"/>
              </a:rPr>
              <a:t>ACS</a:t>
            </a:r>
            <a:r>
              <a:rPr dirty="0" sz="15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FFFFFF"/>
                </a:solidFill>
                <a:latin typeface="Calibri"/>
                <a:cs typeface="Calibri"/>
              </a:rPr>
              <a:t>BioFreedom</a:t>
            </a:r>
            <a:r>
              <a:rPr dirty="0" sz="1500" spc="-10">
                <a:solidFill>
                  <a:srgbClr val="FFFFFF"/>
                </a:solidFill>
                <a:latin typeface="Calibri"/>
                <a:cs typeface="Calibri"/>
              </a:rPr>
              <a:t>™</a:t>
            </a:r>
            <a:r>
              <a:rPr dirty="0" sz="15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FFFFFF"/>
                </a:solidFill>
                <a:latin typeface="Calibri"/>
                <a:cs typeface="Calibri"/>
              </a:rPr>
              <a:t>Ultra </a:t>
            </a:r>
            <a:r>
              <a:rPr dirty="0" sz="15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 spc="-15" b="1">
                <a:solidFill>
                  <a:srgbClr val="FFFFFF"/>
                </a:solidFill>
                <a:latin typeface="Calibri"/>
                <a:cs typeface="Calibri"/>
              </a:rPr>
              <a:t>stent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implantation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06990" y="2186869"/>
            <a:ext cx="0" cy="231140"/>
          </a:xfrm>
          <a:custGeom>
            <a:avLst/>
            <a:gdLst/>
            <a:ahLst/>
            <a:cxnLst/>
            <a:rect l="l" t="t" r="r" b="b"/>
            <a:pathLst>
              <a:path w="0" h="231139">
                <a:moveTo>
                  <a:pt x="0" y="0"/>
                </a:moveTo>
                <a:lnTo>
                  <a:pt x="0" y="23070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51974" y="2186869"/>
            <a:ext cx="0" cy="243204"/>
          </a:xfrm>
          <a:custGeom>
            <a:avLst/>
            <a:gdLst/>
            <a:ahLst/>
            <a:cxnLst/>
            <a:rect l="l" t="t" r="r" b="b"/>
            <a:pathLst>
              <a:path w="0" h="243205">
                <a:moveTo>
                  <a:pt x="0" y="0"/>
                </a:moveTo>
                <a:lnTo>
                  <a:pt x="0" y="2430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42450" y="2191630"/>
            <a:ext cx="5377180" cy="0"/>
          </a:xfrm>
          <a:custGeom>
            <a:avLst/>
            <a:gdLst/>
            <a:ahLst/>
            <a:cxnLst/>
            <a:rect l="l" t="t" r="r" b="b"/>
            <a:pathLst>
              <a:path w="5377180" h="0">
                <a:moveTo>
                  <a:pt x="0" y="0"/>
                </a:moveTo>
                <a:lnTo>
                  <a:pt x="537657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36975" y="1675965"/>
            <a:ext cx="0" cy="377190"/>
          </a:xfrm>
          <a:custGeom>
            <a:avLst/>
            <a:gdLst/>
            <a:ahLst/>
            <a:cxnLst/>
            <a:rect l="l" t="t" r="r" b="b"/>
            <a:pathLst>
              <a:path w="0" h="377189">
                <a:moveTo>
                  <a:pt x="0" y="0"/>
                </a:moveTo>
                <a:lnTo>
                  <a:pt x="0" y="37710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94112" y="2034020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07913" y="1820778"/>
            <a:ext cx="2268220" cy="749300"/>
          </a:xfrm>
          <a:custGeom>
            <a:avLst/>
            <a:gdLst/>
            <a:ahLst/>
            <a:cxnLst/>
            <a:rect l="l" t="t" r="r" b="b"/>
            <a:pathLst>
              <a:path w="2268220" h="749300">
                <a:moveTo>
                  <a:pt x="1134021" y="749242"/>
                </a:moveTo>
                <a:lnTo>
                  <a:pt x="0" y="374620"/>
                </a:lnTo>
                <a:lnTo>
                  <a:pt x="1134021" y="0"/>
                </a:lnTo>
                <a:lnTo>
                  <a:pt x="2268041" y="374620"/>
                </a:lnTo>
                <a:lnTo>
                  <a:pt x="1134021" y="749242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07913" y="1820778"/>
            <a:ext cx="2268220" cy="749300"/>
          </a:xfrm>
          <a:custGeom>
            <a:avLst/>
            <a:gdLst/>
            <a:ahLst/>
            <a:cxnLst/>
            <a:rect l="l" t="t" r="r" b="b"/>
            <a:pathLst>
              <a:path w="2268220" h="749300">
                <a:moveTo>
                  <a:pt x="0" y="374620"/>
                </a:moveTo>
                <a:lnTo>
                  <a:pt x="1134021" y="0"/>
                </a:lnTo>
                <a:lnTo>
                  <a:pt x="2268041" y="374620"/>
                </a:lnTo>
                <a:lnTo>
                  <a:pt x="1134021" y="749242"/>
                </a:lnTo>
                <a:lnTo>
                  <a:pt x="0" y="37462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861144" y="2052331"/>
            <a:ext cx="533209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88595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FFFF"/>
                </a:solidFill>
                <a:latin typeface="Calibri"/>
                <a:cs typeface="Calibri"/>
              </a:rPr>
              <a:t>1:1</a:t>
            </a:r>
            <a:r>
              <a:rPr dirty="0" sz="15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Calibri"/>
                <a:cs typeface="Calibri"/>
              </a:rPr>
              <a:t>Randomization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94081" y="2650074"/>
            <a:ext cx="2842895" cy="556895"/>
          </a:xfrm>
          <a:custGeom>
            <a:avLst/>
            <a:gdLst/>
            <a:ahLst/>
            <a:cxnLst/>
            <a:rect l="l" t="t" r="r" b="b"/>
            <a:pathLst>
              <a:path w="2842895" h="556894">
                <a:moveTo>
                  <a:pt x="0" y="0"/>
                </a:moveTo>
                <a:lnTo>
                  <a:pt x="2842538" y="0"/>
                </a:lnTo>
                <a:lnTo>
                  <a:pt x="2842538" y="556543"/>
                </a:lnTo>
                <a:lnTo>
                  <a:pt x="0" y="55654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06781" y="2801803"/>
            <a:ext cx="2817495" cy="231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0345">
              <a:lnSpc>
                <a:spcPct val="100000"/>
              </a:lnSpc>
              <a:spcBef>
                <a:spcPts val="100"/>
              </a:spcBef>
            </a:pPr>
            <a:r>
              <a:rPr dirty="0" sz="1350">
                <a:latin typeface="Calibri"/>
                <a:cs typeface="Calibri"/>
              </a:rPr>
              <a:t>Aspirin 100mg + </a:t>
            </a:r>
            <a:r>
              <a:rPr dirty="0" sz="1350" spc="-10">
                <a:latin typeface="Calibri"/>
                <a:cs typeface="Calibri"/>
              </a:rPr>
              <a:t>Prasugrel</a:t>
            </a:r>
            <a:r>
              <a:rPr dirty="0" sz="1350" spc="15">
                <a:latin typeface="Calibri"/>
                <a:cs typeface="Calibri"/>
              </a:rPr>
              <a:t> </a:t>
            </a:r>
            <a:r>
              <a:rPr dirty="0" sz="1350">
                <a:latin typeface="Calibri"/>
                <a:cs typeface="Calibri"/>
              </a:rPr>
              <a:t>10mg*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75954" y="2650070"/>
            <a:ext cx="2837815" cy="556895"/>
          </a:xfrm>
          <a:custGeom>
            <a:avLst/>
            <a:gdLst/>
            <a:ahLst/>
            <a:cxnLst/>
            <a:rect l="l" t="t" r="r" b="b"/>
            <a:pathLst>
              <a:path w="2837815" h="556894">
                <a:moveTo>
                  <a:pt x="0" y="0"/>
                </a:moveTo>
                <a:lnTo>
                  <a:pt x="2837724" y="0"/>
                </a:lnTo>
                <a:lnTo>
                  <a:pt x="2837724" y="556545"/>
                </a:lnTo>
                <a:lnTo>
                  <a:pt x="0" y="55654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788654" y="2801800"/>
            <a:ext cx="2812415" cy="231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7804">
              <a:lnSpc>
                <a:spcPct val="100000"/>
              </a:lnSpc>
              <a:spcBef>
                <a:spcPts val="100"/>
              </a:spcBef>
            </a:pPr>
            <a:r>
              <a:rPr dirty="0" sz="1350">
                <a:latin typeface="Calibri"/>
                <a:cs typeface="Calibri"/>
              </a:rPr>
              <a:t>Aspirin 100mg + </a:t>
            </a:r>
            <a:r>
              <a:rPr dirty="0" sz="1350" spc="-10">
                <a:latin typeface="Calibri"/>
                <a:cs typeface="Calibri"/>
              </a:rPr>
              <a:t>Prasugrel</a:t>
            </a:r>
            <a:r>
              <a:rPr dirty="0" sz="1350" spc="15">
                <a:latin typeface="Calibri"/>
                <a:cs typeface="Calibri"/>
              </a:rPr>
              <a:t> </a:t>
            </a:r>
            <a:r>
              <a:rPr dirty="0" sz="1350">
                <a:latin typeface="Calibri"/>
                <a:cs typeface="Calibri"/>
              </a:rPr>
              <a:t>10mg*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75148" y="2429923"/>
            <a:ext cx="1767839" cy="269875"/>
          </a:xfrm>
          <a:custGeom>
            <a:avLst/>
            <a:gdLst/>
            <a:ahLst/>
            <a:cxnLst/>
            <a:rect l="l" t="t" r="r" b="b"/>
            <a:pathLst>
              <a:path w="1767839" h="269875">
                <a:moveTo>
                  <a:pt x="0" y="0"/>
                </a:moveTo>
                <a:lnTo>
                  <a:pt x="1767840" y="0"/>
                </a:lnTo>
                <a:lnTo>
                  <a:pt x="1767840" y="269865"/>
                </a:lnTo>
                <a:lnTo>
                  <a:pt x="0" y="269865"/>
                </a:lnTo>
                <a:lnTo>
                  <a:pt x="0" y="0"/>
                </a:lnTo>
                <a:close/>
              </a:path>
            </a:pathLst>
          </a:custGeom>
          <a:solidFill>
            <a:srgbClr val="4587B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75148" y="2429923"/>
            <a:ext cx="1767839" cy="269875"/>
          </a:xfrm>
          <a:custGeom>
            <a:avLst/>
            <a:gdLst/>
            <a:ahLst/>
            <a:cxnLst/>
            <a:rect l="l" t="t" r="r" b="b"/>
            <a:pathLst>
              <a:path w="1767839" h="269875">
                <a:moveTo>
                  <a:pt x="0" y="0"/>
                </a:moveTo>
                <a:lnTo>
                  <a:pt x="1767840" y="0"/>
                </a:lnTo>
                <a:lnTo>
                  <a:pt x="1767840" y="269865"/>
                </a:lnTo>
                <a:lnTo>
                  <a:pt x="0" y="26986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1C334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087848" y="2438313"/>
            <a:ext cx="1742439" cy="231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35940">
              <a:lnSpc>
                <a:spcPct val="100000"/>
              </a:lnSpc>
              <a:spcBef>
                <a:spcPts val="100"/>
              </a:spcBef>
            </a:pPr>
            <a:r>
              <a:rPr dirty="0" sz="1350" spc="-10" b="1">
                <a:solidFill>
                  <a:srgbClr val="FFFFFF"/>
                </a:solidFill>
                <a:latin typeface="Calibri"/>
                <a:cs typeface="Calibri"/>
              </a:rPr>
              <a:t>1M-DAPT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302299" y="2417572"/>
            <a:ext cx="1767839" cy="269875"/>
          </a:xfrm>
          <a:custGeom>
            <a:avLst/>
            <a:gdLst/>
            <a:ahLst/>
            <a:cxnLst/>
            <a:rect l="l" t="t" r="r" b="b"/>
            <a:pathLst>
              <a:path w="1767840" h="269875">
                <a:moveTo>
                  <a:pt x="0" y="0"/>
                </a:moveTo>
                <a:lnTo>
                  <a:pt x="1767839" y="0"/>
                </a:lnTo>
                <a:lnTo>
                  <a:pt x="1767839" y="269865"/>
                </a:lnTo>
                <a:lnTo>
                  <a:pt x="0" y="269865"/>
                </a:lnTo>
                <a:lnTo>
                  <a:pt x="0" y="0"/>
                </a:lnTo>
                <a:close/>
              </a:path>
            </a:pathLst>
          </a:custGeom>
          <a:solidFill>
            <a:srgbClr val="E626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302299" y="2417572"/>
            <a:ext cx="1767839" cy="269875"/>
          </a:xfrm>
          <a:custGeom>
            <a:avLst/>
            <a:gdLst/>
            <a:ahLst/>
            <a:cxnLst/>
            <a:rect l="l" t="t" r="r" b="b"/>
            <a:pathLst>
              <a:path w="1767840" h="269875">
                <a:moveTo>
                  <a:pt x="0" y="0"/>
                </a:moveTo>
                <a:lnTo>
                  <a:pt x="1767839" y="0"/>
                </a:lnTo>
                <a:lnTo>
                  <a:pt x="1767839" y="269865"/>
                </a:lnTo>
                <a:lnTo>
                  <a:pt x="0" y="26986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1C334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314999" y="2425962"/>
            <a:ext cx="1742439" cy="231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2125">
              <a:lnSpc>
                <a:spcPct val="100000"/>
              </a:lnSpc>
              <a:spcBef>
                <a:spcPts val="100"/>
              </a:spcBef>
            </a:pPr>
            <a:r>
              <a:rPr dirty="0" sz="1350" spc="-5" b="1">
                <a:solidFill>
                  <a:srgbClr val="FFFFFF"/>
                </a:solidFill>
                <a:latin typeface="Calibri"/>
                <a:cs typeface="Calibri"/>
              </a:rPr>
              <a:t>12M-DAPT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45910" y="4508294"/>
            <a:ext cx="3166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* </a:t>
            </a:r>
            <a:r>
              <a:rPr dirty="0" sz="1200" spc="-5">
                <a:latin typeface="Calibri"/>
                <a:cs typeface="Calibri"/>
              </a:rPr>
              <a:t>Prasugrel </a:t>
            </a:r>
            <a:r>
              <a:rPr dirty="0" sz="1200">
                <a:latin typeface="Calibri"/>
                <a:cs typeface="Calibri"/>
              </a:rPr>
              <a:t>5mg, </a:t>
            </a:r>
            <a:r>
              <a:rPr dirty="0" sz="1200" spc="-5">
                <a:latin typeface="Calibri"/>
                <a:cs typeface="Calibri"/>
              </a:rPr>
              <a:t>if body weight </a:t>
            </a:r>
            <a:r>
              <a:rPr dirty="0" sz="1200">
                <a:latin typeface="Calibri"/>
                <a:cs typeface="Calibri"/>
              </a:rPr>
              <a:t>&lt; 60 kg </a:t>
            </a:r>
            <a:r>
              <a:rPr dirty="0" sz="1200" spc="-5">
                <a:latin typeface="Calibri"/>
                <a:cs typeface="Calibri"/>
              </a:rPr>
              <a:t>or age </a:t>
            </a:r>
            <a:r>
              <a:rPr dirty="0" sz="1200">
                <a:latin typeface="Calibri"/>
                <a:cs typeface="Calibri"/>
              </a:rPr>
              <a:t>≥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75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194816" y="3206616"/>
            <a:ext cx="0" cy="221615"/>
          </a:xfrm>
          <a:custGeom>
            <a:avLst/>
            <a:gdLst/>
            <a:ahLst/>
            <a:cxnLst/>
            <a:rect l="l" t="t" r="r" b="b"/>
            <a:pathLst>
              <a:path w="0" h="221614">
                <a:moveTo>
                  <a:pt x="0" y="0"/>
                </a:moveTo>
                <a:lnTo>
                  <a:pt x="0" y="22141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842450" y="3206616"/>
            <a:ext cx="0" cy="221615"/>
          </a:xfrm>
          <a:custGeom>
            <a:avLst/>
            <a:gdLst/>
            <a:ahLst/>
            <a:cxnLst/>
            <a:rect l="l" t="t" r="r" b="b"/>
            <a:pathLst>
              <a:path w="0" h="221614">
                <a:moveTo>
                  <a:pt x="0" y="0"/>
                </a:moveTo>
                <a:lnTo>
                  <a:pt x="0" y="22141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482144" y="3751369"/>
            <a:ext cx="294005" cy="0"/>
          </a:xfrm>
          <a:custGeom>
            <a:avLst/>
            <a:gdLst/>
            <a:ahLst/>
            <a:cxnLst/>
            <a:rect l="l" t="t" r="r" b="b"/>
            <a:pathLst>
              <a:path w="294004" h="0">
                <a:moveTo>
                  <a:pt x="0" y="0"/>
                </a:moveTo>
                <a:lnTo>
                  <a:pt x="29381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436619" y="3751369"/>
            <a:ext cx="388620" cy="0"/>
          </a:xfrm>
          <a:custGeom>
            <a:avLst/>
            <a:gdLst/>
            <a:ahLst/>
            <a:cxnLst/>
            <a:rect l="l" t="t" r="r" b="b"/>
            <a:pathLst>
              <a:path w="388620" h="0">
                <a:moveTo>
                  <a:pt x="0" y="0"/>
                </a:moveTo>
                <a:lnTo>
                  <a:pt x="388438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825057" y="3314949"/>
            <a:ext cx="1657350" cy="879475"/>
          </a:xfrm>
          <a:prstGeom prst="rect">
            <a:avLst/>
          </a:prstGeom>
          <a:solidFill>
            <a:srgbClr val="7F7F7F"/>
          </a:solidFill>
          <a:ln w="25400">
            <a:solidFill>
              <a:srgbClr val="000000"/>
            </a:solidFill>
          </a:ln>
        </p:spPr>
        <p:txBody>
          <a:bodyPr wrap="square" lIns="0" tIns="84455" rIns="0" bIns="0" rtlCol="0" vert="horz">
            <a:spAutoFit/>
          </a:bodyPr>
          <a:lstStyle/>
          <a:p>
            <a:pPr marL="228600" marR="221615" indent="231775">
              <a:lnSpc>
                <a:spcPct val="100000"/>
              </a:lnSpc>
              <a:spcBef>
                <a:spcPts val="665"/>
              </a:spcBef>
            </a:pPr>
            <a:r>
              <a:rPr dirty="0" sz="1500" spc="-10" b="1">
                <a:solidFill>
                  <a:srgbClr val="FFC000"/>
                </a:solidFill>
                <a:latin typeface="Calibri"/>
                <a:cs typeface="Calibri"/>
              </a:rPr>
              <a:t>Prasugrel </a:t>
            </a:r>
            <a:r>
              <a:rPr dirty="0" sz="1500" spc="-10" b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1500" spc="-5" b="1">
                <a:solidFill>
                  <a:srgbClr val="FFC000"/>
                </a:solidFill>
                <a:latin typeface="Calibri"/>
                <a:cs typeface="Calibri"/>
              </a:rPr>
              <a:t>Dose</a:t>
            </a:r>
            <a:r>
              <a:rPr dirty="0" sz="1500" spc="-60" b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FFC000"/>
                </a:solidFill>
                <a:latin typeface="Calibri"/>
                <a:cs typeface="Calibri"/>
              </a:rPr>
              <a:t>reduction</a:t>
            </a:r>
            <a:endParaRPr sz="1500">
              <a:latin typeface="Calibri"/>
              <a:cs typeface="Calibri"/>
            </a:endParaRPr>
          </a:p>
          <a:p>
            <a:pPr marL="394335">
              <a:lnSpc>
                <a:spcPct val="100000"/>
              </a:lnSpc>
            </a:pPr>
            <a:r>
              <a:rPr dirty="0" sz="1500" spc="-10" b="1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dirty="0" sz="1500" spc="-10" b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dirty="0" sz="1500" spc="-10" b="1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dirty="0" sz="1500" spc="-5" b="1">
                <a:solidFill>
                  <a:srgbClr val="FFC000"/>
                </a:solidFill>
                <a:latin typeface="Calibri"/>
                <a:cs typeface="Calibri"/>
              </a:rPr>
              <a:t>month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75954" y="3428034"/>
            <a:ext cx="2837815" cy="48133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26364" rIns="0" bIns="0" rtlCol="0" vert="horz">
            <a:spAutoFit/>
          </a:bodyPr>
          <a:lstStyle/>
          <a:p>
            <a:pPr marL="317500">
              <a:lnSpc>
                <a:spcPct val="100000"/>
              </a:lnSpc>
              <a:spcBef>
                <a:spcPts val="994"/>
              </a:spcBef>
            </a:pPr>
            <a:r>
              <a:rPr dirty="0" sz="1350">
                <a:latin typeface="Calibri"/>
                <a:cs typeface="Calibri"/>
              </a:rPr>
              <a:t>Aspirin 100mg + </a:t>
            </a:r>
            <a:r>
              <a:rPr dirty="0" sz="1350" spc="-10">
                <a:latin typeface="Calibri"/>
                <a:cs typeface="Calibri"/>
              </a:rPr>
              <a:t>Prasugrel</a:t>
            </a:r>
            <a:r>
              <a:rPr dirty="0" sz="1350" spc="20">
                <a:latin typeface="Calibri"/>
                <a:cs typeface="Calibri"/>
              </a:rPr>
              <a:t> </a:t>
            </a:r>
            <a:r>
              <a:rPr dirty="0" sz="1350">
                <a:latin typeface="Calibri"/>
                <a:cs typeface="Calibri"/>
              </a:rPr>
              <a:t>5mg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94081" y="3428034"/>
            <a:ext cx="2842895" cy="481330"/>
          </a:xfrm>
          <a:custGeom>
            <a:avLst/>
            <a:gdLst/>
            <a:ahLst/>
            <a:cxnLst/>
            <a:rect l="l" t="t" r="r" b="b"/>
            <a:pathLst>
              <a:path w="2842895" h="481329">
                <a:moveTo>
                  <a:pt x="0" y="0"/>
                </a:moveTo>
                <a:lnTo>
                  <a:pt x="2842538" y="0"/>
                </a:lnTo>
                <a:lnTo>
                  <a:pt x="2842538" y="481195"/>
                </a:lnTo>
                <a:lnTo>
                  <a:pt x="0" y="4811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594081" y="3428034"/>
            <a:ext cx="2842895" cy="48133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26364" rIns="0" bIns="0" rtlCol="0" vert="horz">
            <a:spAutoFit/>
          </a:bodyPr>
          <a:lstStyle/>
          <a:p>
            <a:pPr marL="924560">
              <a:lnSpc>
                <a:spcPct val="100000"/>
              </a:lnSpc>
              <a:spcBef>
                <a:spcPts val="994"/>
              </a:spcBef>
            </a:pPr>
            <a:r>
              <a:rPr dirty="0" sz="1350" spc="-10">
                <a:latin typeface="Calibri"/>
                <a:cs typeface="Calibri"/>
              </a:rPr>
              <a:t>Prasugrel</a:t>
            </a:r>
            <a:r>
              <a:rPr dirty="0" sz="1350" spc="-5">
                <a:latin typeface="Calibri"/>
                <a:cs typeface="Calibri"/>
              </a:rPr>
              <a:t> </a:t>
            </a:r>
            <a:r>
              <a:rPr dirty="0" sz="1350">
                <a:latin typeface="Calibri"/>
                <a:cs typeface="Calibri"/>
              </a:rPr>
              <a:t>5mg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214610" y="3899360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0"/>
                </a:moveTo>
                <a:lnTo>
                  <a:pt x="0" y="29332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171747" y="417363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850907" y="3905148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0"/>
                </a:moveTo>
                <a:lnTo>
                  <a:pt x="0" y="29332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808045" y="4179423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42862" y="85725"/>
                </a:moveTo>
                <a:lnTo>
                  <a:pt x="0" y="0"/>
                </a:lnTo>
                <a:lnTo>
                  <a:pt x="85724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556722" y="4263140"/>
            <a:ext cx="635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N=328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912890" y="4266312"/>
            <a:ext cx="635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N=328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39988" y="144242"/>
            <a:ext cx="2832100" cy="469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63236" y="49221"/>
            <a:ext cx="276987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Study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spc="-5" b="1">
                <a:latin typeface="Calibri"/>
                <a:cs typeface="Calibri"/>
              </a:rPr>
              <a:t>Endpoints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0721" y="2888425"/>
            <a:ext cx="20180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Secondary</a:t>
            </a:r>
            <a:r>
              <a:rPr dirty="0" sz="1800" spc="-3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Endpoints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1585" y="3276174"/>
            <a:ext cx="3886835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15">
                <a:latin typeface="Calibri"/>
                <a:cs typeface="Calibri"/>
              </a:rPr>
              <a:t>Stroke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 b="1">
                <a:latin typeface="Calibri"/>
                <a:cs typeface="Calibri"/>
              </a:rPr>
              <a:t>Major </a:t>
            </a:r>
            <a:r>
              <a:rPr dirty="0" sz="1400" b="1">
                <a:latin typeface="Calibri"/>
                <a:cs typeface="Calibri"/>
              </a:rPr>
              <a:t>bleeding </a:t>
            </a:r>
            <a:r>
              <a:rPr dirty="0" sz="1400" spc="-10">
                <a:latin typeface="Calibri"/>
                <a:cs typeface="Calibri"/>
              </a:rPr>
              <a:t>(BARC </a:t>
            </a:r>
            <a:r>
              <a:rPr dirty="0" sz="1400">
                <a:latin typeface="Calibri"/>
                <a:cs typeface="Calibri"/>
              </a:rPr>
              <a:t>type 3 </a:t>
            </a:r>
            <a:r>
              <a:rPr dirty="0" sz="1400" spc="-5">
                <a:latin typeface="Calibri"/>
                <a:cs typeface="Calibri"/>
              </a:rPr>
              <a:t>or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5)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>
                <a:latin typeface="Calibri"/>
                <a:cs typeface="Calibri"/>
              </a:rPr>
              <a:t>Minor </a:t>
            </a:r>
            <a:r>
              <a:rPr dirty="0" sz="1400" spc="-5">
                <a:latin typeface="Calibri"/>
                <a:cs typeface="Calibri"/>
              </a:rPr>
              <a:t>or </a:t>
            </a:r>
            <a:r>
              <a:rPr dirty="0" sz="1400">
                <a:latin typeface="Calibri"/>
                <a:cs typeface="Calibri"/>
              </a:rPr>
              <a:t>major </a:t>
            </a:r>
            <a:r>
              <a:rPr dirty="0" sz="1400" spc="-5">
                <a:latin typeface="Calibri"/>
                <a:cs typeface="Calibri"/>
              </a:rPr>
              <a:t>bleeding </a:t>
            </a:r>
            <a:r>
              <a:rPr dirty="0" sz="1400" spc="-10">
                <a:latin typeface="Calibri"/>
                <a:cs typeface="Calibri"/>
              </a:rPr>
              <a:t>(BARC </a:t>
            </a:r>
            <a:r>
              <a:rPr dirty="0" sz="1400">
                <a:latin typeface="Calibri"/>
                <a:cs typeface="Calibri"/>
              </a:rPr>
              <a:t>type 2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5)</a:t>
            </a:r>
            <a:endParaRPr sz="1400">
              <a:latin typeface="Calibri"/>
              <a:cs typeface="Calibri"/>
            </a:endParaRPr>
          </a:p>
          <a:p>
            <a:pPr marL="298450" marR="5080" indent="-285750">
              <a:lnSpc>
                <a:spcPct val="10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10" b="1">
                <a:latin typeface="Calibri"/>
                <a:cs typeface="Calibri"/>
              </a:rPr>
              <a:t>MACE </a:t>
            </a:r>
            <a:r>
              <a:rPr dirty="0" sz="1400" spc="-10">
                <a:latin typeface="Calibri"/>
                <a:cs typeface="Calibri"/>
              </a:rPr>
              <a:t>(cardiovascular </a:t>
            </a:r>
            <a:r>
              <a:rPr dirty="0" sz="1400" spc="-5">
                <a:latin typeface="Calibri"/>
                <a:cs typeface="Calibri"/>
              </a:rPr>
              <a:t>death, </a:t>
            </a:r>
            <a:r>
              <a:rPr dirty="0" sz="1400" spc="-15">
                <a:latin typeface="Calibri"/>
                <a:cs typeface="Calibri"/>
              </a:rPr>
              <a:t>non-fatal </a:t>
            </a:r>
            <a:r>
              <a:rPr dirty="0" sz="1400">
                <a:latin typeface="Calibri"/>
                <a:cs typeface="Calibri"/>
              </a:rPr>
              <a:t>MI, </a:t>
            </a:r>
            <a:r>
              <a:rPr dirty="0" sz="1400" spc="-15">
                <a:latin typeface="Calibri"/>
                <a:cs typeface="Calibri"/>
              </a:rPr>
              <a:t>stroke, 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5">
                <a:latin typeface="Calibri"/>
                <a:cs typeface="Calibri"/>
              </a:rPr>
              <a:t>ischemia-driven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TVR)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0806" y="3309564"/>
            <a:ext cx="1826260" cy="1093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>
                <a:latin typeface="Calibri"/>
                <a:cs typeface="Calibri"/>
              </a:rPr>
              <a:t>All </a:t>
            </a:r>
            <a:r>
              <a:rPr dirty="0" sz="1400" spc="-5">
                <a:latin typeface="Calibri"/>
                <a:cs typeface="Calibri"/>
              </a:rPr>
              <a:t>cause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death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>
                <a:latin typeface="Calibri"/>
                <a:cs typeface="Calibri"/>
              </a:rPr>
              <a:t>Cardiovascular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death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10">
                <a:latin typeface="Calibri"/>
                <a:cs typeface="Calibri"/>
              </a:rPr>
              <a:t>Non-fatal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MI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>
                <a:latin typeface="Calibri"/>
                <a:cs typeface="Calibri"/>
              </a:rPr>
              <a:t>Ischemia-driven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TVR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10">
                <a:latin typeface="Calibri"/>
                <a:cs typeface="Calibri"/>
              </a:rPr>
              <a:t>Stent thrombosis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9807" y="2763050"/>
            <a:ext cx="8484870" cy="1793875"/>
          </a:xfrm>
          <a:custGeom>
            <a:avLst/>
            <a:gdLst/>
            <a:ahLst/>
            <a:cxnLst/>
            <a:rect l="l" t="t" r="r" b="b"/>
            <a:pathLst>
              <a:path w="8484870" h="1793875">
                <a:moveTo>
                  <a:pt x="0" y="0"/>
                </a:moveTo>
                <a:lnTo>
                  <a:pt x="8484385" y="0"/>
                </a:lnTo>
                <a:lnTo>
                  <a:pt x="8484385" y="1793708"/>
                </a:lnTo>
                <a:lnTo>
                  <a:pt x="0" y="1793708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7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29807" y="963922"/>
            <a:ext cx="8484870" cy="1713230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square" lIns="0" tIns="121920" rIns="0" bIns="0" rtlCol="0" vert="horz">
            <a:spAutoFit/>
          </a:bodyPr>
          <a:lstStyle/>
          <a:p>
            <a:pPr marL="173355">
              <a:lnSpc>
                <a:spcPct val="100000"/>
              </a:lnSpc>
              <a:spcBef>
                <a:spcPts val="960"/>
              </a:spcBef>
            </a:pPr>
            <a:r>
              <a:rPr dirty="0" sz="1800" spc="-5" b="1">
                <a:latin typeface="Calibri"/>
                <a:cs typeface="Calibri"/>
              </a:rPr>
              <a:t>Primary Endpoint</a:t>
            </a:r>
            <a:endParaRPr sz="1800">
              <a:latin typeface="Calibri"/>
              <a:cs typeface="Calibri"/>
            </a:endParaRPr>
          </a:p>
          <a:p>
            <a:pPr marL="459740" indent="-287020">
              <a:lnSpc>
                <a:spcPct val="100000"/>
              </a:lnSpc>
              <a:spcBef>
                <a:spcPts val="1080"/>
              </a:spcBef>
              <a:buSzPct val="102777"/>
              <a:buFont typeface="Arial"/>
              <a:buChar char="•"/>
              <a:tabLst>
                <a:tab pos="459740" algn="l"/>
                <a:tab pos="460375" algn="l"/>
              </a:tabLst>
            </a:pPr>
            <a:r>
              <a:rPr dirty="0" sz="1800" spc="-5" b="1">
                <a:solidFill>
                  <a:srgbClr val="C00000"/>
                </a:solidFill>
                <a:latin typeface="Calibri"/>
                <a:cs typeface="Calibri"/>
              </a:rPr>
              <a:t>Net </a:t>
            </a:r>
            <a:r>
              <a:rPr dirty="0" sz="1800" spc="-10" b="1">
                <a:solidFill>
                  <a:srgbClr val="C00000"/>
                </a:solidFill>
                <a:latin typeface="Calibri"/>
                <a:cs typeface="Calibri"/>
              </a:rPr>
              <a:t>Adverse </a:t>
            </a:r>
            <a:r>
              <a:rPr dirty="0" sz="1800" spc="-5" b="1">
                <a:solidFill>
                  <a:srgbClr val="C00000"/>
                </a:solidFill>
                <a:latin typeface="Calibri"/>
                <a:cs typeface="Calibri"/>
              </a:rPr>
              <a:t>Clinical </a:t>
            </a:r>
            <a:r>
              <a:rPr dirty="0" sz="1800" spc="-15" b="1">
                <a:solidFill>
                  <a:srgbClr val="C00000"/>
                </a:solidFill>
                <a:latin typeface="Calibri"/>
                <a:cs typeface="Calibri"/>
              </a:rPr>
              <a:t>Events</a:t>
            </a:r>
            <a:r>
              <a:rPr dirty="0" sz="1800" spc="1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C00000"/>
                </a:solidFill>
                <a:latin typeface="Calibri"/>
                <a:cs typeface="Calibri"/>
              </a:rPr>
              <a:t>(NACE)</a:t>
            </a:r>
            <a:endParaRPr sz="1800">
              <a:latin typeface="Calibri"/>
              <a:cs typeface="Calibri"/>
            </a:endParaRPr>
          </a:p>
          <a:p>
            <a:pPr lvl="1" marL="709930" marR="310515" indent="-177800">
              <a:lnSpc>
                <a:spcPct val="150000"/>
              </a:lnSpc>
              <a:spcBef>
                <a:spcPts val="40"/>
              </a:spcBef>
              <a:buSzPct val="103125"/>
              <a:buFont typeface="Arial"/>
              <a:buChar char="•"/>
              <a:tabLst>
                <a:tab pos="711200" algn="l"/>
              </a:tabLst>
            </a:pPr>
            <a:r>
              <a:rPr dirty="0" sz="1600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composite </a:t>
            </a:r>
            <a:r>
              <a:rPr dirty="0" sz="1600" spc="-5">
                <a:latin typeface="Calibri"/>
                <a:cs typeface="Calibri"/>
              </a:rPr>
              <a:t>of death, </a:t>
            </a:r>
            <a:r>
              <a:rPr dirty="0" sz="1600" spc="-15">
                <a:latin typeface="Calibri"/>
                <a:cs typeface="Calibri"/>
              </a:rPr>
              <a:t>non-fatal </a:t>
            </a:r>
            <a:r>
              <a:rPr dirty="0" sz="1600">
                <a:latin typeface="Calibri"/>
                <a:cs typeface="Calibri"/>
              </a:rPr>
              <a:t>MI, </a:t>
            </a:r>
            <a:r>
              <a:rPr dirty="0" sz="1600" spc="-10">
                <a:latin typeface="Calibri"/>
                <a:cs typeface="Calibri"/>
              </a:rPr>
              <a:t>ischemia-driven </a:t>
            </a:r>
            <a:r>
              <a:rPr dirty="0" sz="1600" spc="-15">
                <a:latin typeface="Calibri"/>
                <a:cs typeface="Calibri"/>
              </a:rPr>
              <a:t>target </a:t>
            </a:r>
            <a:r>
              <a:rPr dirty="0" sz="1600" spc="-5">
                <a:latin typeface="Calibri"/>
                <a:cs typeface="Calibri"/>
              </a:rPr>
              <a:t>vessel </a:t>
            </a:r>
            <a:r>
              <a:rPr dirty="0" sz="1600" spc="-10">
                <a:latin typeface="Calibri"/>
                <a:cs typeface="Calibri"/>
              </a:rPr>
              <a:t>revascularization, </a:t>
            </a:r>
            <a:r>
              <a:rPr dirty="0" sz="1600" spc="-20">
                <a:latin typeface="Calibri"/>
                <a:cs typeface="Calibri"/>
              </a:rPr>
              <a:t>stroke,  </a:t>
            </a:r>
            <a:r>
              <a:rPr dirty="0" sz="1600">
                <a:latin typeface="Calibri"/>
                <a:cs typeface="Calibri"/>
              </a:rPr>
              <a:t>and </a:t>
            </a:r>
            <a:r>
              <a:rPr dirty="0" sz="1600" spc="-5">
                <a:latin typeface="Calibri"/>
                <a:cs typeface="Calibri"/>
              </a:rPr>
              <a:t>bleeding </a:t>
            </a:r>
            <a:r>
              <a:rPr dirty="0" sz="1600" spc="-10">
                <a:latin typeface="Calibri"/>
                <a:cs typeface="Calibri"/>
              </a:rPr>
              <a:t>(BARC </a:t>
            </a:r>
            <a:r>
              <a:rPr dirty="0" sz="1600">
                <a:latin typeface="Calibri"/>
                <a:cs typeface="Calibri"/>
              </a:rPr>
              <a:t>type 2, 3, </a:t>
            </a:r>
            <a:r>
              <a:rPr dirty="0" sz="1600" spc="-5">
                <a:latin typeface="Calibri"/>
                <a:cs typeface="Calibri"/>
              </a:rPr>
              <a:t>or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5)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734" y="82953"/>
            <a:ext cx="692721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Calibri"/>
                <a:cs typeface="Calibri"/>
              </a:rPr>
              <a:t>Sample</a:t>
            </a:r>
            <a:r>
              <a:rPr dirty="0" b="1">
                <a:latin typeface="Calibri"/>
                <a:cs typeface="Calibri"/>
              </a:rPr>
              <a:t> </a:t>
            </a:r>
            <a:r>
              <a:rPr dirty="0" spc="-15" b="1">
                <a:latin typeface="Calibri"/>
                <a:cs typeface="Calibri"/>
              </a:rPr>
              <a:t>Size</a:t>
            </a:r>
            <a:r>
              <a:rPr dirty="0" spc="-15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Calculation</a:t>
            </a:r>
            <a:r>
              <a:rPr dirty="0" spc="-10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and</a:t>
            </a:r>
            <a:r>
              <a:rPr dirty="0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Statistical</a:t>
            </a:r>
            <a:r>
              <a:rPr dirty="0" spc="-5" b="1">
                <a:latin typeface="Calibri"/>
                <a:cs typeface="Calibri"/>
              </a:rPr>
              <a:t> </a:t>
            </a:r>
            <a:r>
              <a:rPr dirty="0" spc="-5" b="1">
                <a:latin typeface="Calibri"/>
                <a:cs typeface="Calibri"/>
              </a:rPr>
              <a:t>Analysis</a:t>
            </a:r>
          </a:p>
        </p:txBody>
      </p:sp>
      <p:sp>
        <p:nvSpPr>
          <p:cNvPr id="3" name="object 3"/>
          <p:cNvSpPr/>
          <p:nvPr/>
        </p:nvSpPr>
        <p:spPr>
          <a:xfrm>
            <a:off x="80807" y="1137570"/>
            <a:ext cx="4281805" cy="3608070"/>
          </a:xfrm>
          <a:custGeom>
            <a:avLst/>
            <a:gdLst/>
            <a:ahLst/>
            <a:cxnLst/>
            <a:rect l="l" t="t" r="r" b="b"/>
            <a:pathLst>
              <a:path w="4281805" h="3608070">
                <a:moveTo>
                  <a:pt x="0" y="0"/>
                </a:moveTo>
                <a:lnTo>
                  <a:pt x="4281606" y="0"/>
                </a:lnTo>
                <a:lnTo>
                  <a:pt x="4281606" y="3607617"/>
                </a:lnTo>
                <a:lnTo>
                  <a:pt x="0" y="3607617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F3E3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5557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ORIGINAL</a:t>
            </a:r>
            <a:r>
              <a:rPr dirty="0" spc="-10"/>
              <a:t> </a:t>
            </a:r>
            <a:r>
              <a:rPr dirty="0" spc="-5"/>
              <a:t>PLAN</a:t>
            </a:r>
          </a:p>
          <a:p>
            <a:pPr marL="299085" indent="-286385">
              <a:lnSpc>
                <a:spcPct val="100000"/>
              </a:lnSpc>
              <a:spcBef>
                <a:spcPts val="1345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>
                <a:solidFill>
                  <a:srgbClr val="000000"/>
                </a:solidFill>
              </a:rPr>
              <a:t>Noninferiority</a:t>
            </a:r>
            <a:r>
              <a:rPr dirty="0" sz="1400" spc="-10">
                <a:solidFill>
                  <a:srgbClr val="000000"/>
                </a:solidFill>
              </a:rPr>
              <a:t> </a:t>
            </a:r>
            <a:r>
              <a:rPr dirty="0" sz="1400">
                <a:solidFill>
                  <a:srgbClr val="000000"/>
                </a:solidFill>
              </a:rPr>
              <a:t>design</a:t>
            </a:r>
            <a:endParaRPr sz="1400"/>
          </a:p>
          <a:p>
            <a:pPr marL="298450" marR="227965" indent="-285750">
              <a:lnSpc>
                <a:spcPct val="15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>
                <a:solidFill>
                  <a:srgbClr val="000000"/>
                </a:solidFill>
              </a:rPr>
              <a:t>Expected </a:t>
            </a:r>
            <a:r>
              <a:rPr dirty="0" sz="1400">
                <a:solidFill>
                  <a:srgbClr val="000000"/>
                </a:solidFill>
              </a:rPr>
              <a:t>annual </a:t>
            </a:r>
            <a:r>
              <a:rPr dirty="0" sz="1400" spc="-10">
                <a:solidFill>
                  <a:srgbClr val="000000"/>
                </a:solidFill>
              </a:rPr>
              <a:t>event </a:t>
            </a:r>
            <a:r>
              <a:rPr dirty="0" sz="1400" spc="-20">
                <a:solidFill>
                  <a:srgbClr val="000000"/>
                </a:solidFill>
              </a:rPr>
              <a:t>rate </a:t>
            </a:r>
            <a:r>
              <a:rPr dirty="0" sz="1400">
                <a:solidFill>
                  <a:srgbClr val="000000"/>
                </a:solidFill>
              </a:rPr>
              <a:t>of the primary </a:t>
            </a:r>
            <a:r>
              <a:rPr dirty="0" sz="1400" spc="-5">
                <a:solidFill>
                  <a:srgbClr val="000000"/>
                </a:solidFill>
              </a:rPr>
              <a:t>end  point</a:t>
            </a:r>
            <a:endParaRPr sz="1400"/>
          </a:p>
          <a:p>
            <a:pPr lvl="1" marL="756285" indent="-286385">
              <a:lnSpc>
                <a:spcPct val="100000"/>
              </a:lnSpc>
              <a:spcBef>
                <a:spcPts val="840"/>
              </a:spcBef>
              <a:buSzPct val="103571"/>
              <a:buFont typeface="Wingdings"/>
              <a:buChar char=""/>
              <a:tabLst>
                <a:tab pos="755650" algn="l"/>
                <a:tab pos="756285" algn="l"/>
              </a:tabLst>
            </a:pPr>
            <a:r>
              <a:rPr dirty="0" sz="1400" b="1">
                <a:latin typeface="Calibri"/>
                <a:cs typeface="Calibri"/>
              </a:rPr>
              <a:t>6.0% </a:t>
            </a:r>
            <a:r>
              <a:rPr dirty="0" sz="1400" spc="-5">
                <a:latin typeface="Calibri"/>
                <a:cs typeface="Calibri"/>
              </a:rPr>
              <a:t>in </a:t>
            </a:r>
            <a:r>
              <a:rPr dirty="0" sz="1400">
                <a:latin typeface="Calibri"/>
                <a:cs typeface="Calibri"/>
              </a:rPr>
              <a:t>aspirin + </a:t>
            </a:r>
            <a:r>
              <a:rPr dirty="0" sz="1400" spc="-10">
                <a:latin typeface="Calibri"/>
                <a:cs typeface="Calibri"/>
              </a:rPr>
              <a:t>prasugrel </a:t>
            </a:r>
            <a:r>
              <a:rPr dirty="0" sz="1400">
                <a:latin typeface="Calibri"/>
                <a:cs typeface="Calibri"/>
              </a:rPr>
              <a:t>5mg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(12M-DAPT)</a:t>
            </a:r>
            <a:endParaRPr sz="1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840"/>
              </a:spcBef>
              <a:buSzPct val="103571"/>
              <a:buFont typeface="Wingdings"/>
              <a:buChar char=""/>
              <a:tabLst>
                <a:tab pos="755650" algn="l"/>
                <a:tab pos="756285" algn="l"/>
                <a:tab pos="3033395" algn="l"/>
              </a:tabLst>
            </a:pPr>
            <a:r>
              <a:rPr dirty="0" sz="1400" b="1">
                <a:latin typeface="Calibri"/>
                <a:cs typeface="Calibri"/>
              </a:rPr>
              <a:t>4.0% </a:t>
            </a:r>
            <a:r>
              <a:rPr dirty="0" sz="1400" spc="-5">
                <a:latin typeface="Calibri"/>
                <a:cs typeface="Calibri"/>
              </a:rPr>
              <a:t>in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prasugrel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5mg	</a:t>
            </a:r>
            <a:r>
              <a:rPr dirty="0" sz="1400" spc="-10" b="1">
                <a:latin typeface="Calibri"/>
                <a:cs typeface="Calibri"/>
              </a:rPr>
              <a:t>(1M-DAPT)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 b="0">
                <a:solidFill>
                  <a:srgbClr val="000000"/>
                </a:solidFill>
                <a:latin typeface="Calibri"/>
                <a:cs typeface="Calibri"/>
              </a:rPr>
              <a:t>Noninferiority margin:</a:t>
            </a:r>
            <a:r>
              <a:rPr dirty="0" sz="1400" b="0">
                <a:solidFill>
                  <a:srgbClr val="000000"/>
                </a:solidFill>
                <a:latin typeface="Calibri"/>
                <a:cs typeface="Calibri"/>
              </a:rPr>
              <a:t> 2.0%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10" b="0">
                <a:solidFill>
                  <a:srgbClr val="000000"/>
                </a:solidFill>
                <a:latin typeface="Calibri"/>
                <a:cs typeface="Calibri"/>
              </a:rPr>
              <a:t>Power:</a:t>
            </a:r>
            <a:r>
              <a:rPr dirty="0" sz="1400" spc="-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 b="0">
                <a:solidFill>
                  <a:srgbClr val="000000"/>
                </a:solidFill>
                <a:latin typeface="Calibri"/>
                <a:cs typeface="Calibri"/>
              </a:rPr>
              <a:t>90%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 b="0">
                <a:solidFill>
                  <a:srgbClr val="000000"/>
                </a:solidFill>
                <a:latin typeface="Calibri"/>
                <a:cs typeface="Calibri"/>
              </a:rPr>
              <a:t>One-sided </a:t>
            </a:r>
            <a:r>
              <a:rPr dirty="0" sz="1400" b="0">
                <a:solidFill>
                  <a:srgbClr val="000000"/>
                </a:solidFill>
                <a:latin typeface="Calibri"/>
                <a:cs typeface="Calibri"/>
              </a:rPr>
              <a:t>alpha:</a:t>
            </a:r>
            <a:r>
              <a:rPr dirty="0" sz="1400" spc="-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400" b="0">
                <a:solidFill>
                  <a:srgbClr val="000000"/>
                </a:solidFill>
                <a:latin typeface="Calibri"/>
                <a:cs typeface="Calibri"/>
              </a:rPr>
              <a:t>0.025</a:t>
            </a:r>
            <a:endParaRPr sz="1400">
              <a:latin typeface="Calibri"/>
              <a:cs typeface="Calibri"/>
            </a:endParaRPr>
          </a:p>
          <a:p>
            <a:pPr marL="298450" marR="613410" indent="-285750">
              <a:lnSpc>
                <a:spcPct val="150000"/>
              </a:lnSpc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>
                <a:solidFill>
                  <a:srgbClr val="000000"/>
                </a:solidFill>
              </a:rPr>
              <a:t>Sample </a:t>
            </a:r>
            <a:r>
              <a:rPr dirty="0" sz="1400" spc="-10">
                <a:solidFill>
                  <a:srgbClr val="000000"/>
                </a:solidFill>
              </a:rPr>
              <a:t>size: </a:t>
            </a:r>
            <a:r>
              <a:rPr dirty="0" sz="1400">
                <a:solidFill>
                  <a:srgbClr val="000000"/>
                </a:solidFill>
              </a:rPr>
              <a:t>1370 </a:t>
            </a:r>
            <a:r>
              <a:rPr dirty="0" sz="1400" b="0">
                <a:solidFill>
                  <a:srgbClr val="000000"/>
                </a:solidFill>
                <a:latin typeface="Calibri"/>
                <a:cs typeface="Calibri"/>
              </a:rPr>
              <a:t>(</a:t>
            </a:r>
            <a:r>
              <a:rPr dirty="0" sz="1400">
                <a:solidFill>
                  <a:srgbClr val="000000"/>
                </a:solidFill>
              </a:rPr>
              <a:t>623 </a:t>
            </a:r>
            <a:r>
              <a:rPr dirty="0" sz="1400" spc="-5" b="0">
                <a:solidFill>
                  <a:srgbClr val="000000"/>
                </a:solidFill>
                <a:latin typeface="Calibri"/>
                <a:cs typeface="Calibri"/>
              </a:rPr>
              <a:t>patients per </a:t>
            </a:r>
            <a:r>
              <a:rPr dirty="0" sz="1400" spc="-10" b="0">
                <a:solidFill>
                  <a:srgbClr val="000000"/>
                </a:solidFill>
                <a:latin typeface="Calibri"/>
                <a:cs typeface="Calibri"/>
              </a:rPr>
              <a:t>group  considering </a:t>
            </a:r>
            <a:r>
              <a:rPr dirty="0" sz="1400" b="0">
                <a:solidFill>
                  <a:srgbClr val="000000"/>
                </a:solidFill>
                <a:latin typeface="Calibri"/>
                <a:cs typeface="Calibri"/>
              </a:rPr>
              <a:t>10% </a:t>
            </a:r>
            <a:r>
              <a:rPr dirty="0" sz="1400" spc="-5" b="0">
                <a:solidFill>
                  <a:srgbClr val="000000"/>
                </a:solidFill>
                <a:latin typeface="Calibri"/>
                <a:cs typeface="Calibri"/>
              </a:rPr>
              <a:t>loss)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94859" y="1139062"/>
            <a:ext cx="4458970" cy="3606165"/>
          </a:xfrm>
          <a:custGeom>
            <a:avLst/>
            <a:gdLst/>
            <a:ahLst/>
            <a:cxnLst/>
            <a:rect l="l" t="t" r="r" b="b"/>
            <a:pathLst>
              <a:path w="4458970" h="3606165">
                <a:moveTo>
                  <a:pt x="0" y="0"/>
                </a:moveTo>
                <a:lnTo>
                  <a:pt x="4458789" y="0"/>
                </a:lnTo>
                <a:lnTo>
                  <a:pt x="4458789" y="3606123"/>
                </a:lnTo>
                <a:lnTo>
                  <a:pt x="0" y="360612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70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673600" y="777674"/>
            <a:ext cx="4175125" cy="1426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4318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0070C0"/>
                </a:solidFill>
                <a:latin typeface="Calibri"/>
                <a:cs typeface="Calibri"/>
              </a:rPr>
              <a:t>MODIFIED</a:t>
            </a:r>
            <a:r>
              <a:rPr dirty="0" sz="1800" spc="-10" b="1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0070C0"/>
                </a:solidFill>
                <a:latin typeface="Calibri"/>
                <a:cs typeface="Calibri"/>
              </a:rPr>
              <a:t>PLAN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1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 b="1">
                <a:latin typeface="Calibri"/>
                <a:cs typeface="Calibri"/>
              </a:rPr>
              <a:t>Noninferiority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design</a:t>
            </a:r>
            <a:endParaRPr sz="1400">
              <a:latin typeface="Calibri"/>
              <a:cs typeface="Calibri"/>
            </a:endParaRPr>
          </a:p>
          <a:p>
            <a:pPr algn="r" marL="285750" marR="5080" indent="-285750">
              <a:lnSpc>
                <a:spcPct val="100000"/>
              </a:lnSpc>
              <a:spcBef>
                <a:spcPts val="840"/>
              </a:spcBef>
              <a:buSzPct val="103571"/>
              <a:buFont typeface="Arial"/>
              <a:buChar char="•"/>
              <a:tabLst>
                <a:tab pos="285750" algn="l"/>
                <a:tab pos="299085" algn="l"/>
              </a:tabLst>
            </a:pPr>
            <a:r>
              <a:rPr dirty="0" sz="1400" spc="-5" b="1">
                <a:latin typeface="Calibri"/>
                <a:cs typeface="Calibri"/>
              </a:rPr>
              <a:t>Expected </a:t>
            </a:r>
            <a:r>
              <a:rPr dirty="0" sz="1400" b="1">
                <a:latin typeface="Calibri"/>
                <a:cs typeface="Calibri"/>
              </a:rPr>
              <a:t>annual </a:t>
            </a:r>
            <a:r>
              <a:rPr dirty="0" sz="1400" spc="-10" b="1">
                <a:latin typeface="Calibri"/>
                <a:cs typeface="Calibri"/>
              </a:rPr>
              <a:t>event </a:t>
            </a:r>
            <a:r>
              <a:rPr dirty="0" sz="1400" spc="-20" b="1">
                <a:latin typeface="Calibri"/>
                <a:cs typeface="Calibri"/>
              </a:rPr>
              <a:t>rate </a:t>
            </a:r>
            <a:r>
              <a:rPr dirty="0" sz="1400" b="1">
                <a:latin typeface="Calibri"/>
                <a:cs typeface="Calibri"/>
              </a:rPr>
              <a:t>of the primary </a:t>
            </a:r>
            <a:r>
              <a:rPr dirty="0" sz="1400" spc="-5" b="1">
                <a:latin typeface="Calibri"/>
                <a:cs typeface="Calibri"/>
              </a:rPr>
              <a:t>end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point</a:t>
            </a:r>
            <a:endParaRPr sz="1400">
              <a:latin typeface="Calibri"/>
              <a:cs typeface="Calibri"/>
            </a:endParaRPr>
          </a:p>
          <a:p>
            <a:pPr algn="r" lvl="1" marL="317500" marR="45720" indent="-317500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SzPct val="63888"/>
              <a:buFont typeface="Wingdings"/>
              <a:buChar char=""/>
              <a:tabLst>
                <a:tab pos="317500" algn="l"/>
                <a:tab pos="318135" algn="l"/>
              </a:tabLst>
            </a:pPr>
            <a:r>
              <a:rPr dirty="0" sz="1800" b="1">
                <a:solidFill>
                  <a:srgbClr val="00B0F0"/>
                </a:solidFill>
                <a:latin typeface="Calibri"/>
                <a:cs typeface="Calibri"/>
              </a:rPr>
              <a:t>8.0%</a:t>
            </a:r>
            <a:r>
              <a:rPr dirty="0" sz="1800" b="1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 </a:t>
            </a:r>
            <a:r>
              <a:rPr dirty="0" sz="1400">
                <a:latin typeface="Calibri"/>
                <a:cs typeface="Calibri"/>
              </a:rPr>
              <a:t>aspirin + </a:t>
            </a:r>
            <a:r>
              <a:rPr dirty="0" sz="1400" spc="-10">
                <a:latin typeface="Calibri"/>
                <a:cs typeface="Calibri"/>
              </a:rPr>
              <a:t>prasugrel </a:t>
            </a:r>
            <a:r>
              <a:rPr dirty="0" sz="1400">
                <a:latin typeface="Calibri"/>
                <a:cs typeface="Calibri"/>
              </a:rPr>
              <a:t>5mg</a:t>
            </a:r>
            <a:r>
              <a:rPr dirty="0" sz="1400" spc="-175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(12M-DAPT)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54357" y="2295474"/>
            <a:ext cx="8350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(1M-DAPT)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73600" y="2198603"/>
            <a:ext cx="2491740" cy="1297305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756285" indent="-286385">
              <a:lnSpc>
                <a:spcPct val="100000"/>
              </a:lnSpc>
              <a:spcBef>
                <a:spcPts val="860"/>
              </a:spcBef>
              <a:buSzPct val="103571"/>
              <a:buFont typeface="Wingdings"/>
              <a:buChar char=""/>
              <a:tabLst>
                <a:tab pos="755650" algn="l"/>
                <a:tab pos="756285" algn="l"/>
                <a:tab pos="1449705" algn="l"/>
              </a:tabLst>
            </a:pPr>
            <a:r>
              <a:rPr dirty="0" sz="1400" b="1">
                <a:latin typeface="Calibri"/>
                <a:cs typeface="Calibri"/>
              </a:rPr>
              <a:t>4.0%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	</a:t>
            </a:r>
            <a:r>
              <a:rPr dirty="0" sz="1400" spc="-10">
                <a:latin typeface="Calibri"/>
                <a:cs typeface="Calibri"/>
              </a:rPr>
              <a:t>prasugrel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5mg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>
                <a:latin typeface="Calibri"/>
                <a:cs typeface="Calibri"/>
              </a:rPr>
              <a:t>Noninferiority margin: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2.0%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10">
                <a:latin typeface="Calibri"/>
                <a:cs typeface="Calibri"/>
              </a:rPr>
              <a:t>Power: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90%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84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spc="-5">
                <a:latin typeface="Calibri"/>
                <a:cs typeface="Calibri"/>
              </a:rPr>
              <a:t>One-sided </a:t>
            </a:r>
            <a:r>
              <a:rPr dirty="0" sz="1400">
                <a:latin typeface="Calibri"/>
                <a:cs typeface="Calibri"/>
              </a:rPr>
              <a:t>alpha: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0.025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73600" y="3827094"/>
            <a:ext cx="33223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SzPct val="103571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400" b="1">
                <a:latin typeface="Calibri"/>
                <a:cs typeface="Calibri"/>
              </a:rPr>
              <a:t>Sample </a:t>
            </a:r>
            <a:r>
              <a:rPr dirty="0" sz="1400" spc="-10" b="1">
                <a:latin typeface="Calibri"/>
                <a:cs typeface="Calibri"/>
              </a:rPr>
              <a:t>size: </a:t>
            </a:r>
            <a:r>
              <a:rPr dirty="0" sz="1400" b="1">
                <a:latin typeface="Calibri"/>
                <a:cs typeface="Calibri"/>
              </a:rPr>
              <a:t>656 </a:t>
            </a:r>
            <a:r>
              <a:rPr dirty="0" sz="1400">
                <a:latin typeface="Calibri"/>
                <a:cs typeface="Calibri"/>
              </a:rPr>
              <a:t>(</a:t>
            </a:r>
            <a:r>
              <a:rPr dirty="0" sz="1400" b="1">
                <a:latin typeface="Calibri"/>
                <a:cs typeface="Calibri"/>
              </a:rPr>
              <a:t>328 </a:t>
            </a:r>
            <a:r>
              <a:rPr dirty="0" sz="1400" spc="-5">
                <a:latin typeface="Calibri"/>
                <a:cs typeface="Calibri"/>
              </a:rPr>
              <a:t>patients per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group)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27500" y="2349500"/>
            <a:ext cx="596900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13859" y="2412428"/>
            <a:ext cx="449580" cy="651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13859" y="2412428"/>
            <a:ext cx="449580" cy="651510"/>
          </a:xfrm>
          <a:custGeom>
            <a:avLst/>
            <a:gdLst/>
            <a:ahLst/>
            <a:cxnLst/>
            <a:rect l="l" t="t" r="r" b="b"/>
            <a:pathLst>
              <a:path w="449579" h="651510">
                <a:moveTo>
                  <a:pt x="0" y="162877"/>
                </a:moveTo>
                <a:lnTo>
                  <a:pt x="224790" y="162877"/>
                </a:lnTo>
                <a:lnTo>
                  <a:pt x="224790" y="0"/>
                </a:lnTo>
                <a:lnTo>
                  <a:pt x="449580" y="325755"/>
                </a:lnTo>
                <a:lnTo>
                  <a:pt x="224790" y="651510"/>
                </a:lnTo>
                <a:lnTo>
                  <a:pt x="224790" y="488632"/>
                </a:lnTo>
                <a:lnTo>
                  <a:pt x="0" y="488632"/>
                </a:lnTo>
                <a:lnTo>
                  <a:pt x="0" y="162877"/>
                </a:lnTo>
                <a:close/>
              </a:path>
            </a:pathLst>
          </a:custGeom>
          <a:ln w="9524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093853" y="4861486"/>
            <a:ext cx="74549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8900" y="127000"/>
            <a:ext cx="1237564" cy="589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34956" y="2335114"/>
            <a:ext cx="1727200" cy="508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28367" y="2188006"/>
            <a:ext cx="168910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65" b="1">
                <a:latin typeface="Calibri"/>
                <a:cs typeface="Calibri"/>
              </a:rPr>
              <a:t>R</a:t>
            </a:r>
            <a:r>
              <a:rPr dirty="0" sz="4400" spc="-5" b="1">
                <a:latin typeface="Calibri"/>
                <a:cs typeface="Calibri"/>
              </a:rPr>
              <a:t>esults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06553" y="4874186"/>
            <a:ext cx="53657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91000" y="4813300"/>
            <a:ext cx="673101" cy="2038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18811" y="671829"/>
          <a:ext cx="8004809" cy="4381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315"/>
                <a:gridCol w="2770505"/>
                <a:gridCol w="2694939"/>
              </a:tblGrid>
              <a:tr h="739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635" marR="877569">
                        <a:lnSpc>
                          <a:spcPct val="107000"/>
                        </a:lnSpc>
                        <a:spcBef>
                          <a:spcPts val="91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Prasugrel-based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12-month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DAPT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(N=328)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4010" marR="320675">
                        <a:lnSpc>
                          <a:spcPct val="107000"/>
                        </a:lnSpc>
                        <a:spcBef>
                          <a:spcPts val="91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Prasugrel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5mg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monotherapy</a:t>
                      </a:r>
                      <a:r>
                        <a:rPr dirty="0" sz="1000" spc="-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after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DAPT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(N=328)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  <a:tr h="184659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Demographics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84659"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61.3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9.6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60.4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9.8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≥75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(6.1)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(5.8)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84659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Male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sex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273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(83.2)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269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(82.0)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350688">
                <a:tc>
                  <a:txBody>
                    <a:bodyPr/>
                    <a:lstStyle/>
                    <a:p>
                      <a:pPr marL="59055" marR="759460">
                        <a:lnSpc>
                          <a:spcPct val="107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Dose reduction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prasugrel  during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1st month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DAPT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66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(20.1)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54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(16.5)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Weight,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kg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84659"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69.2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12.0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70.7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12.2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67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(90.5)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51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(83.6)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Body mass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index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25.0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3.1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25.2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3.4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risk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44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(13.5)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37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(11.3)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84659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197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(60.1)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179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(54.6)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104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(31.7)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104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(31.7)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84659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Left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ventricular ejection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fraction,</a:t>
                      </a:r>
                      <a:r>
                        <a:rPr dirty="0" sz="10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55.0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11.9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54.3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13.2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Clinical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presentation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ST-elevation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myocardial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infarction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99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(30.2)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116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(35.4)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324112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Non-ST-elevation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myocardial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2230">
                        <a:lnSpc>
                          <a:spcPts val="1165"/>
                        </a:lnSpc>
                        <a:spcBef>
                          <a:spcPts val="8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infarction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103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(31.4)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98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(29.9)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184660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Unstable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angina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126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(38.4)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114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(34.8)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630034" y="4861486"/>
            <a:ext cx="208915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73678" y="49221"/>
            <a:ext cx="3948429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Baseline</a:t>
            </a:r>
            <a:r>
              <a:rPr dirty="0" sz="3200" spc="-45" b="1">
                <a:latin typeface="Calibri"/>
                <a:cs typeface="Calibri"/>
              </a:rPr>
              <a:t> </a:t>
            </a:r>
            <a:r>
              <a:rPr dirty="0" sz="3200" spc="-15" b="1"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2025-05-22T13:56:30Z</dcterms:created>
  <dcterms:modified xsi:type="dcterms:W3CDTF">2025-05-22T13:56:30Z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2025-05-22T00:00:00Z</vt:filetime>
  </property>
</Properties>
</file>