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844529"/>
            <a:ext cx="9144000" cy="299085"/>
          </a:xfrm>
          <a:custGeom>
            <a:avLst/>
            <a:gdLst/>
            <a:ahLst/>
            <a:cxnLst/>
            <a:rect l="l" t="t" r="r" b="b"/>
            <a:pathLst>
              <a:path w="9144000" h="299085">
                <a:moveTo>
                  <a:pt x="0" y="298969"/>
                </a:moveTo>
                <a:lnTo>
                  <a:pt x="9144000" y="298969"/>
                </a:lnTo>
                <a:lnTo>
                  <a:pt x="9144000" y="0"/>
                </a:lnTo>
                <a:lnTo>
                  <a:pt x="0" y="0"/>
                </a:lnTo>
                <a:lnTo>
                  <a:pt x="0" y="298969"/>
                </a:lnTo>
                <a:close/>
              </a:path>
            </a:pathLst>
          </a:custGeom>
          <a:solidFill>
            <a:srgbClr val="D2CF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4768329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199"/>
                </a:moveTo>
                <a:lnTo>
                  <a:pt x="9144000" y="76199"/>
                </a:lnTo>
                <a:lnTo>
                  <a:pt x="91440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E9E7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66929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D0CDAE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30" y="138785"/>
            <a:ext cx="2082073" cy="34457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97345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0720" y="1578863"/>
            <a:ext cx="5193030" cy="15049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61438" y="1766442"/>
            <a:ext cx="433070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D445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76148" y="3242817"/>
            <a:ext cx="7698105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D445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D445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D445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844529"/>
            <a:ext cx="9144000" cy="299085"/>
          </a:xfrm>
          <a:custGeom>
            <a:avLst/>
            <a:gdLst/>
            <a:ahLst/>
            <a:cxnLst/>
            <a:rect l="l" t="t" r="r" b="b"/>
            <a:pathLst>
              <a:path w="9144000" h="299085">
                <a:moveTo>
                  <a:pt x="0" y="298969"/>
                </a:moveTo>
                <a:lnTo>
                  <a:pt x="9144000" y="298969"/>
                </a:lnTo>
                <a:lnTo>
                  <a:pt x="9144000" y="0"/>
                </a:lnTo>
                <a:lnTo>
                  <a:pt x="0" y="0"/>
                </a:lnTo>
                <a:lnTo>
                  <a:pt x="0" y="298969"/>
                </a:lnTo>
                <a:close/>
              </a:path>
            </a:pathLst>
          </a:custGeom>
          <a:solidFill>
            <a:srgbClr val="D2CF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4768329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199"/>
                </a:moveTo>
                <a:lnTo>
                  <a:pt x="9144000" y="76199"/>
                </a:lnTo>
                <a:lnTo>
                  <a:pt x="91440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E9E7D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30" y="138785"/>
            <a:ext cx="2082073" cy="34457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97345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01395"/>
            <a:ext cx="9144000" cy="87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4147" y="1126236"/>
            <a:ext cx="6761226" cy="87096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9660" y="1751076"/>
            <a:ext cx="7066026" cy="8709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844529"/>
            <a:ext cx="9144000" cy="299085"/>
          </a:xfrm>
          <a:custGeom>
            <a:avLst/>
            <a:gdLst/>
            <a:ahLst/>
            <a:cxnLst/>
            <a:rect l="l" t="t" r="r" b="b"/>
            <a:pathLst>
              <a:path w="9144000" h="299085">
                <a:moveTo>
                  <a:pt x="0" y="298969"/>
                </a:moveTo>
                <a:lnTo>
                  <a:pt x="9144000" y="298969"/>
                </a:lnTo>
                <a:lnTo>
                  <a:pt x="9144000" y="0"/>
                </a:lnTo>
                <a:lnTo>
                  <a:pt x="0" y="0"/>
                </a:lnTo>
                <a:lnTo>
                  <a:pt x="0" y="298969"/>
                </a:lnTo>
                <a:close/>
              </a:path>
            </a:pathLst>
          </a:custGeom>
          <a:solidFill>
            <a:srgbClr val="D2CF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4768329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199"/>
                </a:moveTo>
                <a:lnTo>
                  <a:pt x="9144000" y="76199"/>
                </a:lnTo>
                <a:lnTo>
                  <a:pt x="91440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E9E7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66929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D0CDAE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830" y="138785"/>
            <a:ext cx="2082073" cy="3445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06879" y="17780"/>
            <a:ext cx="6844030" cy="636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D445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9773" y="969391"/>
            <a:ext cx="6615430" cy="3280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2.png"/><Relationship Id="rId23" Type="http://schemas.openxmlformats.org/officeDocument/2006/relationships/image" Target="../media/image33.png"/><Relationship Id="rId24" Type="http://schemas.openxmlformats.org/officeDocument/2006/relationships/image" Target="../media/image34.png"/><Relationship Id="rId25" Type="http://schemas.openxmlformats.org/officeDocument/2006/relationships/image" Target="../media/image35.png"/><Relationship Id="rId26" Type="http://schemas.openxmlformats.org/officeDocument/2006/relationships/image" Target="../media/image36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8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Relationship Id="rId11" Type="http://schemas.openxmlformats.org/officeDocument/2006/relationships/image" Target="../media/image61.png"/><Relationship Id="rId12" Type="http://schemas.openxmlformats.org/officeDocument/2006/relationships/image" Target="../media/image62.png"/><Relationship Id="rId13" Type="http://schemas.openxmlformats.org/officeDocument/2006/relationships/image" Target="../media/image63.png"/><Relationship Id="rId14" Type="http://schemas.openxmlformats.org/officeDocument/2006/relationships/image" Target="../media/image64.png"/><Relationship Id="rId15" Type="http://schemas.openxmlformats.org/officeDocument/2006/relationships/image" Target="../media/image65.png"/><Relationship Id="rId16" Type="http://schemas.openxmlformats.org/officeDocument/2006/relationships/image" Target="../media/image66.png"/><Relationship Id="rId17" Type="http://schemas.openxmlformats.org/officeDocument/2006/relationships/image" Target="../media/image67.png"/><Relationship Id="rId18" Type="http://schemas.openxmlformats.org/officeDocument/2006/relationships/image" Target="../media/image68.png"/><Relationship Id="rId19" Type="http://schemas.openxmlformats.org/officeDocument/2006/relationships/image" Target="../media/image69.png"/><Relationship Id="rId20" Type="http://schemas.openxmlformats.org/officeDocument/2006/relationships/image" Target="../media/image70.png"/><Relationship Id="rId21" Type="http://schemas.openxmlformats.org/officeDocument/2006/relationships/image" Target="../media/image71.png"/><Relationship Id="rId22" Type="http://schemas.openxmlformats.org/officeDocument/2006/relationships/image" Target="../media/image72.png"/><Relationship Id="rId23" Type="http://schemas.openxmlformats.org/officeDocument/2006/relationships/image" Target="../media/image73.png"/><Relationship Id="rId24" Type="http://schemas.openxmlformats.org/officeDocument/2006/relationships/image" Target="../media/image74.png"/><Relationship Id="rId25" Type="http://schemas.openxmlformats.org/officeDocument/2006/relationships/image" Target="../media/image75.png"/><Relationship Id="rId26" Type="http://schemas.openxmlformats.org/officeDocument/2006/relationships/image" Target="../media/image76.png"/><Relationship Id="rId27" Type="http://schemas.openxmlformats.org/officeDocument/2006/relationships/image" Target="../media/image77.png"/><Relationship Id="rId28" Type="http://schemas.openxmlformats.org/officeDocument/2006/relationships/image" Target="../media/image78.png"/><Relationship Id="rId29" Type="http://schemas.openxmlformats.org/officeDocument/2006/relationships/image" Target="../media/image79.png"/><Relationship Id="rId30" Type="http://schemas.openxmlformats.org/officeDocument/2006/relationships/image" Target="../media/image80.png"/><Relationship Id="rId31" Type="http://schemas.openxmlformats.org/officeDocument/2006/relationships/image" Target="../media/image81.png"/><Relationship Id="rId32" Type="http://schemas.openxmlformats.org/officeDocument/2006/relationships/image" Target="../media/image82.png"/><Relationship Id="rId33" Type="http://schemas.openxmlformats.org/officeDocument/2006/relationships/image" Target="../media/image83.png"/><Relationship Id="rId34" Type="http://schemas.openxmlformats.org/officeDocument/2006/relationships/image" Target="../media/image84.png"/><Relationship Id="rId35" Type="http://schemas.openxmlformats.org/officeDocument/2006/relationships/image" Target="../media/image85.png"/><Relationship Id="rId36" Type="http://schemas.openxmlformats.org/officeDocument/2006/relationships/image" Target="../media/image86.png"/><Relationship Id="rId37" Type="http://schemas.openxmlformats.org/officeDocument/2006/relationships/image" Target="../media/image87.png"/><Relationship Id="rId38" Type="http://schemas.openxmlformats.org/officeDocument/2006/relationships/image" Target="../media/image8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3591" y="452568"/>
            <a:ext cx="8850630" cy="1899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50620" marR="5080" indent="-1138555">
              <a:lnSpc>
                <a:spcPct val="132300"/>
              </a:lnSpc>
              <a:spcBef>
                <a:spcPts val="95"/>
              </a:spcBef>
            </a:pPr>
            <a:r>
              <a:rPr dirty="0" sz="3100" b="1" i="1">
                <a:solidFill>
                  <a:srgbClr val="FFFFFF"/>
                </a:solidFill>
                <a:latin typeface="Arial"/>
                <a:cs typeface="Arial"/>
              </a:rPr>
              <a:t>Incidence</a:t>
            </a:r>
            <a:r>
              <a:rPr dirty="0" sz="3100" spc="-10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100" b="1" i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3100" spc="-10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100" b="1" i="1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r>
              <a:rPr dirty="0" sz="3100" spc="-7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100" b="1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3100" spc="-19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100" b="1" i="1">
                <a:solidFill>
                  <a:srgbClr val="FFFFFF"/>
                </a:solidFill>
                <a:latin typeface="Arial"/>
                <a:cs typeface="Arial"/>
              </a:rPr>
              <a:t>Acute</a:t>
            </a:r>
            <a:r>
              <a:rPr dirty="0" sz="3100" spc="-8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100" b="1" i="1">
                <a:solidFill>
                  <a:srgbClr val="FFFFFF"/>
                </a:solidFill>
                <a:latin typeface="Arial"/>
                <a:cs typeface="Arial"/>
              </a:rPr>
              <a:t>Valve</a:t>
            </a:r>
            <a:r>
              <a:rPr dirty="0" sz="3100" spc="-8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100" spc="-10" b="1" i="1">
                <a:solidFill>
                  <a:srgbClr val="FFFFFF"/>
                </a:solidFill>
                <a:latin typeface="Arial"/>
                <a:cs typeface="Arial"/>
              </a:rPr>
              <a:t>Syndrome</a:t>
            </a:r>
            <a:r>
              <a:rPr dirty="0" sz="3100" spc="-10" b="1" i="1">
                <a:solidFill>
                  <a:srgbClr val="FFFFFF"/>
                </a:solidFill>
                <a:latin typeface="Arial"/>
                <a:cs typeface="Arial"/>
              </a:rPr>
              <a:t> before</a:t>
            </a:r>
            <a:r>
              <a:rPr dirty="0" sz="3100" spc="-21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100" b="1" i="1">
                <a:solidFill>
                  <a:srgbClr val="FFFFFF"/>
                </a:solidFill>
                <a:latin typeface="Arial"/>
                <a:cs typeface="Arial"/>
              </a:rPr>
              <a:t>Aortic</a:t>
            </a:r>
            <a:r>
              <a:rPr dirty="0" sz="3100" spc="-13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100" b="1" i="1">
                <a:solidFill>
                  <a:srgbClr val="FFFFFF"/>
                </a:solidFill>
                <a:latin typeface="Arial"/>
                <a:cs typeface="Arial"/>
              </a:rPr>
              <a:t>Valve</a:t>
            </a:r>
            <a:r>
              <a:rPr dirty="0" sz="3100" spc="-114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100" spc="-10" b="1" i="1">
                <a:solidFill>
                  <a:srgbClr val="FFFFFF"/>
                </a:solidFill>
                <a:latin typeface="Arial"/>
                <a:cs typeface="Arial"/>
              </a:rPr>
              <a:t>Replacement: </a:t>
            </a:r>
            <a:r>
              <a:rPr dirty="0" sz="3100" b="1" i="1">
                <a:solidFill>
                  <a:srgbClr val="DDDBAC"/>
                </a:solidFill>
                <a:latin typeface="Arial"/>
                <a:cs typeface="Arial"/>
              </a:rPr>
              <a:t>Insights</a:t>
            </a:r>
            <a:r>
              <a:rPr dirty="0" sz="3100" spc="-90" b="1" i="1">
                <a:solidFill>
                  <a:srgbClr val="DDDBAC"/>
                </a:solidFill>
                <a:latin typeface="Arial"/>
                <a:cs typeface="Arial"/>
              </a:rPr>
              <a:t> </a:t>
            </a:r>
            <a:r>
              <a:rPr dirty="0" sz="3100" b="1" i="1">
                <a:solidFill>
                  <a:srgbClr val="DDDBAC"/>
                </a:solidFill>
                <a:latin typeface="Arial"/>
                <a:cs typeface="Arial"/>
              </a:rPr>
              <a:t>from</a:t>
            </a:r>
            <a:r>
              <a:rPr dirty="0" sz="3100" spc="-60" b="1" i="1">
                <a:solidFill>
                  <a:srgbClr val="DDDBAC"/>
                </a:solidFill>
                <a:latin typeface="Arial"/>
                <a:cs typeface="Arial"/>
              </a:rPr>
              <a:t> </a:t>
            </a:r>
            <a:r>
              <a:rPr dirty="0" sz="3100" b="1" i="1">
                <a:solidFill>
                  <a:srgbClr val="DDDBAC"/>
                </a:solidFill>
                <a:latin typeface="Arial"/>
                <a:cs typeface="Arial"/>
              </a:rPr>
              <a:t>the</a:t>
            </a:r>
            <a:r>
              <a:rPr dirty="0" sz="3100" spc="-75" b="1" i="1">
                <a:solidFill>
                  <a:srgbClr val="DDDBAC"/>
                </a:solidFill>
                <a:latin typeface="Arial"/>
                <a:cs typeface="Arial"/>
              </a:rPr>
              <a:t> </a:t>
            </a:r>
            <a:r>
              <a:rPr dirty="0" sz="3100" spc="-40" b="1" i="1">
                <a:solidFill>
                  <a:srgbClr val="DDDBAC"/>
                </a:solidFill>
                <a:latin typeface="Arial"/>
                <a:cs typeface="Arial"/>
              </a:rPr>
              <a:t>EARLY</a:t>
            </a:r>
            <a:r>
              <a:rPr dirty="0" sz="3100" spc="-140" b="1" i="1">
                <a:solidFill>
                  <a:srgbClr val="DDDBAC"/>
                </a:solidFill>
                <a:latin typeface="Arial"/>
                <a:cs typeface="Arial"/>
              </a:rPr>
              <a:t> </a:t>
            </a:r>
            <a:r>
              <a:rPr dirty="0" sz="3100" spc="-100" b="1" i="1">
                <a:solidFill>
                  <a:srgbClr val="DDDBAC"/>
                </a:solidFill>
                <a:latin typeface="Arial"/>
                <a:cs typeface="Arial"/>
              </a:rPr>
              <a:t>TAVR</a:t>
            </a:r>
            <a:r>
              <a:rPr dirty="0" sz="3100" spc="-95" b="1" i="1">
                <a:solidFill>
                  <a:srgbClr val="DDDBAC"/>
                </a:solidFill>
                <a:latin typeface="Arial"/>
                <a:cs typeface="Arial"/>
              </a:rPr>
              <a:t> </a:t>
            </a:r>
            <a:r>
              <a:rPr dirty="0" sz="3100" spc="-10" b="1" i="1">
                <a:solidFill>
                  <a:srgbClr val="DDDBAC"/>
                </a:solidFill>
                <a:latin typeface="Arial"/>
                <a:cs typeface="Arial"/>
              </a:rPr>
              <a:t>trial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572639" y="3094431"/>
            <a:ext cx="6424930" cy="14014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0D445E"/>
                </a:solidFill>
                <a:latin typeface="Arial"/>
                <a:cs typeface="Arial"/>
              </a:rPr>
              <a:t>Drs.</a:t>
            </a:r>
            <a:r>
              <a:rPr dirty="0" sz="3200" spc="-45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D445E"/>
                </a:solidFill>
                <a:latin typeface="Arial"/>
                <a:cs typeface="Arial"/>
              </a:rPr>
              <a:t>Philippe</a:t>
            </a:r>
            <a:r>
              <a:rPr dirty="0" sz="3200" spc="-50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0D445E"/>
                </a:solidFill>
                <a:latin typeface="Arial"/>
                <a:cs typeface="Arial"/>
              </a:rPr>
              <a:t>Généreux,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200" b="1">
                <a:solidFill>
                  <a:srgbClr val="0D445E"/>
                </a:solidFill>
                <a:latin typeface="Arial"/>
                <a:cs typeface="Arial"/>
              </a:rPr>
              <a:t>Allan</a:t>
            </a:r>
            <a:r>
              <a:rPr dirty="0" sz="3200" spc="-40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D445E"/>
                </a:solidFill>
                <a:latin typeface="Arial"/>
                <a:cs typeface="Arial"/>
              </a:rPr>
              <a:t>Schwartz,</a:t>
            </a:r>
            <a:r>
              <a:rPr dirty="0" sz="3200" spc="-30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D445E"/>
                </a:solidFill>
                <a:latin typeface="Arial"/>
                <a:cs typeface="Arial"/>
              </a:rPr>
              <a:t>&amp;</a:t>
            </a:r>
            <a:r>
              <a:rPr dirty="0" sz="3200" spc="-25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D445E"/>
                </a:solidFill>
                <a:latin typeface="Arial"/>
                <a:cs typeface="Arial"/>
              </a:rPr>
              <a:t>Martin</a:t>
            </a:r>
            <a:r>
              <a:rPr dirty="0" sz="3200" spc="-25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D445E"/>
                </a:solidFill>
                <a:latin typeface="Arial"/>
                <a:cs typeface="Arial"/>
              </a:rPr>
              <a:t>B.</a:t>
            </a:r>
            <a:r>
              <a:rPr dirty="0" sz="3200" spc="-10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3200" spc="-20" b="1">
                <a:solidFill>
                  <a:srgbClr val="0D445E"/>
                </a:solidFill>
                <a:latin typeface="Arial"/>
                <a:cs typeface="Arial"/>
              </a:rPr>
              <a:t>Leon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600">
                <a:solidFill>
                  <a:srgbClr val="0D445E"/>
                </a:solidFill>
                <a:latin typeface="Arial"/>
                <a:cs typeface="Arial"/>
              </a:rPr>
              <a:t>on</a:t>
            </a:r>
            <a:r>
              <a:rPr dirty="0" sz="2600" spc="-3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D445E"/>
                </a:solidFill>
                <a:latin typeface="Arial"/>
                <a:cs typeface="Arial"/>
              </a:rPr>
              <a:t>behalf</a:t>
            </a:r>
            <a:r>
              <a:rPr dirty="0" sz="2600" spc="-3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D445E"/>
                </a:solidFill>
                <a:latin typeface="Arial"/>
                <a:cs typeface="Arial"/>
              </a:rPr>
              <a:t>of</a:t>
            </a:r>
            <a:r>
              <a:rPr dirty="0" sz="2600" spc="-3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D445E"/>
                </a:solidFill>
                <a:latin typeface="Arial"/>
                <a:cs typeface="Arial"/>
              </a:rPr>
              <a:t>the</a:t>
            </a:r>
            <a:r>
              <a:rPr dirty="0" sz="2600" spc="-3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D445E"/>
                </a:solidFill>
                <a:latin typeface="Arial"/>
                <a:cs typeface="Arial"/>
              </a:rPr>
              <a:t>EARLY</a:t>
            </a:r>
            <a:r>
              <a:rPr dirty="0" sz="2600" spc="-5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D445E"/>
                </a:solidFill>
                <a:latin typeface="Arial"/>
                <a:cs typeface="Arial"/>
              </a:rPr>
              <a:t>TAVR</a:t>
            </a:r>
            <a:r>
              <a:rPr dirty="0" sz="2600" spc="-4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0D445E"/>
                </a:solidFill>
                <a:latin typeface="Arial"/>
                <a:cs typeface="Arial"/>
              </a:rPr>
              <a:t>Investigators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6770" y="2862707"/>
            <a:ext cx="1197178" cy="896619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8078" y="3309834"/>
            <a:ext cx="2458720" cy="889000"/>
            <a:chOff x="18078" y="3309834"/>
            <a:chExt cx="2458720" cy="88900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78" y="3309834"/>
              <a:ext cx="2458631" cy="88891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190" y="3403218"/>
              <a:ext cx="2281709" cy="69380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5917" y="3496741"/>
              <a:ext cx="2056257" cy="5067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547" rIns="0" bIns="0" rtlCol="0" vert="horz">
            <a:spAutoFit/>
          </a:bodyPr>
          <a:lstStyle/>
          <a:p>
            <a:pPr marL="118745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Death,</a:t>
            </a:r>
            <a:r>
              <a:rPr dirty="0" sz="3000" spc="-20"/>
              <a:t> </a:t>
            </a:r>
            <a:r>
              <a:rPr dirty="0" sz="3000"/>
              <a:t>Stroke,</a:t>
            </a:r>
            <a:r>
              <a:rPr dirty="0" sz="3000" spc="-20"/>
              <a:t> </a:t>
            </a:r>
            <a:r>
              <a:rPr dirty="0" sz="3000"/>
              <a:t>or</a:t>
            </a:r>
            <a:r>
              <a:rPr dirty="0" sz="3000" spc="-5"/>
              <a:t> </a:t>
            </a:r>
            <a:r>
              <a:rPr dirty="0" sz="3000"/>
              <a:t>HF</a:t>
            </a:r>
            <a:r>
              <a:rPr dirty="0" sz="3000" spc="-5"/>
              <a:t> </a:t>
            </a:r>
            <a:r>
              <a:rPr dirty="0" sz="3000" spc="-10"/>
              <a:t>Hospitalization</a:t>
            </a:r>
            <a:r>
              <a:rPr dirty="0" baseline="25000" sz="3000" spc="-15"/>
              <a:t>*</a:t>
            </a:r>
            <a:endParaRPr baseline="25000" sz="3000"/>
          </a:p>
        </p:txBody>
      </p:sp>
      <p:sp>
        <p:nvSpPr>
          <p:cNvPr id="3" name="object 3" descr=""/>
          <p:cNvSpPr/>
          <p:nvPr/>
        </p:nvSpPr>
        <p:spPr>
          <a:xfrm>
            <a:off x="7507605" y="3359784"/>
            <a:ext cx="0" cy="92075"/>
          </a:xfrm>
          <a:custGeom>
            <a:avLst/>
            <a:gdLst/>
            <a:ahLst/>
            <a:cxnLst/>
            <a:rect l="l" t="t" r="r" b="b"/>
            <a:pathLst>
              <a:path w="0" h="92075">
                <a:moveTo>
                  <a:pt x="0" y="0"/>
                </a:moveTo>
                <a:lnTo>
                  <a:pt x="0" y="9182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7382636" y="3433317"/>
            <a:ext cx="251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24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782572" y="896747"/>
            <a:ext cx="6417945" cy="2555240"/>
          </a:xfrm>
          <a:custGeom>
            <a:avLst/>
            <a:gdLst/>
            <a:ahLst/>
            <a:cxnLst/>
            <a:rect l="l" t="t" r="r" b="b"/>
            <a:pathLst>
              <a:path w="6417945" h="2555240">
                <a:moveTo>
                  <a:pt x="92075" y="2459735"/>
                </a:moveTo>
                <a:lnTo>
                  <a:pt x="6417691" y="2459735"/>
                </a:lnTo>
                <a:lnTo>
                  <a:pt x="6417691" y="0"/>
                </a:lnTo>
                <a:lnTo>
                  <a:pt x="92075" y="0"/>
                </a:lnTo>
                <a:lnTo>
                  <a:pt x="92075" y="2459735"/>
                </a:lnTo>
                <a:close/>
              </a:path>
              <a:path w="6417945" h="2555240">
                <a:moveTo>
                  <a:pt x="0" y="120395"/>
                </a:moveTo>
                <a:lnTo>
                  <a:pt x="91820" y="120395"/>
                </a:lnTo>
              </a:path>
              <a:path w="6417945" h="2555240">
                <a:moveTo>
                  <a:pt x="0" y="874776"/>
                </a:moveTo>
                <a:lnTo>
                  <a:pt x="91820" y="874776"/>
                </a:lnTo>
              </a:path>
              <a:path w="6417945" h="2555240">
                <a:moveTo>
                  <a:pt x="0" y="1629155"/>
                </a:moveTo>
                <a:lnTo>
                  <a:pt x="91820" y="1629155"/>
                </a:lnTo>
              </a:path>
              <a:path w="6417945" h="2555240">
                <a:moveTo>
                  <a:pt x="0" y="2383663"/>
                </a:moveTo>
                <a:lnTo>
                  <a:pt x="91820" y="2383663"/>
                </a:lnTo>
              </a:path>
              <a:path w="6417945" h="2555240">
                <a:moveTo>
                  <a:pt x="230631" y="2463038"/>
                </a:moveTo>
                <a:lnTo>
                  <a:pt x="230631" y="2554859"/>
                </a:lnTo>
              </a:path>
              <a:path w="6417945" h="2555240">
                <a:moveTo>
                  <a:pt x="452373" y="2463038"/>
                </a:moveTo>
                <a:lnTo>
                  <a:pt x="452373" y="255485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490599" y="876757"/>
            <a:ext cx="251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30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490599" y="1631695"/>
            <a:ext cx="251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490599" y="2386329"/>
            <a:ext cx="251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602994" y="3141090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944370" y="3433317"/>
            <a:ext cx="3606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0</a:t>
            </a:r>
            <a:r>
              <a:rPr dirty="0" sz="1600" spc="409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907794" y="1002791"/>
            <a:ext cx="2834005" cy="2458720"/>
            <a:chOff x="1907794" y="1002791"/>
            <a:chExt cx="2834005" cy="2458720"/>
          </a:xfrm>
        </p:grpSpPr>
        <p:sp>
          <p:nvSpPr>
            <p:cNvPr id="12" name="object 12" descr=""/>
            <p:cNvSpPr/>
            <p:nvPr/>
          </p:nvSpPr>
          <p:spPr>
            <a:xfrm>
              <a:off x="4732020" y="335978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0"/>
                  </a:moveTo>
                  <a:lnTo>
                    <a:pt x="0" y="91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936369" y="1031366"/>
              <a:ext cx="314325" cy="0"/>
            </a:xfrm>
            <a:custGeom>
              <a:avLst/>
              <a:gdLst/>
              <a:ahLst/>
              <a:cxnLst/>
              <a:rect l="l" t="t" r="r" b="b"/>
              <a:pathLst>
                <a:path w="314325" h="0">
                  <a:moveTo>
                    <a:pt x="0" y="0"/>
                  </a:moveTo>
                  <a:lnTo>
                    <a:pt x="313944" y="0"/>
                  </a:lnTo>
                </a:path>
              </a:pathLst>
            </a:custGeom>
            <a:ln w="571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936369" y="1215897"/>
              <a:ext cx="314325" cy="0"/>
            </a:xfrm>
            <a:custGeom>
              <a:avLst/>
              <a:gdLst/>
              <a:ahLst/>
              <a:cxnLst/>
              <a:rect l="l" t="t" r="r" b="b"/>
              <a:pathLst>
                <a:path w="314325" h="0">
                  <a:moveTo>
                    <a:pt x="0" y="0"/>
                  </a:moveTo>
                  <a:lnTo>
                    <a:pt x="313944" y="0"/>
                  </a:lnTo>
                </a:path>
              </a:pathLst>
            </a:custGeom>
            <a:ln w="57150">
              <a:solidFill>
                <a:srgbClr val="0D445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2327529" y="922146"/>
            <a:ext cx="9182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Delayed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AVR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333625" y="1106804"/>
            <a:ext cx="7981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Early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TAVR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133345" y="2605785"/>
            <a:ext cx="487680" cy="46100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714"/>
              </a:lnSpc>
              <a:spcBef>
                <a:spcPts val="95"/>
              </a:spcBef>
            </a:pPr>
            <a:r>
              <a:rPr dirty="0" sz="1600" spc="-20" b="1">
                <a:solidFill>
                  <a:srgbClr val="C00000"/>
                </a:solidFill>
                <a:latin typeface="Arial"/>
                <a:cs typeface="Arial"/>
              </a:rPr>
              <a:t>2.3%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14"/>
              </a:lnSpc>
            </a:pPr>
            <a:r>
              <a:rPr dirty="0" sz="1600" spc="-20" b="1">
                <a:solidFill>
                  <a:srgbClr val="0D445E"/>
                </a:solidFill>
                <a:latin typeface="Arial"/>
                <a:cs typeface="Arial"/>
              </a:rPr>
              <a:t>1.1%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837178" y="3355003"/>
            <a:ext cx="2411730" cy="1284605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781685">
              <a:lnSpc>
                <a:spcPct val="100000"/>
              </a:lnSpc>
              <a:spcBef>
                <a:spcPts val="710"/>
              </a:spcBef>
            </a:pPr>
            <a:r>
              <a:rPr dirty="0" sz="1600" spc="-25">
                <a:latin typeface="Arial"/>
                <a:cs typeface="Arial"/>
              </a:rPr>
              <a:t>12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800">
                <a:latin typeface="Arial"/>
                <a:cs typeface="Arial"/>
              </a:rPr>
              <a:t>Months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from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Procedure</a:t>
            </a:r>
            <a:endParaRPr sz="1800">
              <a:latin typeface="Arial"/>
              <a:cs typeface="Arial"/>
            </a:endParaRPr>
          </a:p>
          <a:p>
            <a:pPr marL="750570">
              <a:lnSpc>
                <a:spcPts val="1570"/>
              </a:lnSpc>
              <a:spcBef>
                <a:spcPts val="1380"/>
              </a:spcBef>
            </a:pPr>
            <a:r>
              <a:rPr dirty="0" sz="1400" spc="-25">
                <a:latin typeface="Arial"/>
                <a:cs typeface="Arial"/>
              </a:rPr>
              <a:t>430</a:t>
            </a:r>
            <a:endParaRPr sz="1400">
              <a:latin typeface="Arial"/>
              <a:cs typeface="Arial"/>
            </a:endParaRPr>
          </a:p>
          <a:p>
            <a:pPr marL="750570">
              <a:lnSpc>
                <a:spcPts val="1570"/>
              </a:lnSpc>
            </a:pPr>
            <a:r>
              <a:rPr dirty="0" sz="1400" spc="-25">
                <a:latin typeface="Arial"/>
                <a:cs typeface="Arial"/>
              </a:rPr>
              <a:t>340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827657" y="4214266"/>
            <a:ext cx="647700" cy="425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70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444</a:t>
            </a:r>
            <a:r>
              <a:rPr dirty="0" sz="1400" spc="-16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439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70"/>
              </a:lnSpc>
            </a:pPr>
            <a:r>
              <a:rPr dirty="0" sz="1400" spc="-10">
                <a:latin typeface="Arial"/>
                <a:cs typeface="Arial"/>
              </a:rPr>
              <a:t>388</a:t>
            </a:r>
            <a:r>
              <a:rPr dirty="0" sz="1400" spc="-16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375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347584" y="4214266"/>
            <a:ext cx="322580" cy="425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70"/>
              </a:lnSpc>
              <a:spcBef>
                <a:spcPts val="100"/>
              </a:spcBef>
            </a:pPr>
            <a:r>
              <a:rPr dirty="0" sz="1400" spc="-25">
                <a:latin typeface="Arial"/>
                <a:cs typeface="Arial"/>
              </a:rPr>
              <a:t>409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70"/>
              </a:lnSpc>
            </a:pPr>
            <a:r>
              <a:rPr dirty="0" sz="1400" spc="-25">
                <a:latin typeface="Arial"/>
                <a:cs typeface="Arial"/>
              </a:rPr>
              <a:t>277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527296" y="2369311"/>
            <a:ext cx="4876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C00000"/>
                </a:solidFill>
                <a:latin typeface="Arial"/>
                <a:cs typeface="Arial"/>
              </a:rPr>
              <a:t>5.3%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527296" y="2554604"/>
            <a:ext cx="4876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0D445E"/>
                </a:solidFill>
                <a:latin typeface="Arial"/>
                <a:cs typeface="Arial"/>
              </a:rPr>
              <a:t>2.9%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536560" y="2296820"/>
            <a:ext cx="600710" cy="618490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1600" spc="-10" b="1">
                <a:solidFill>
                  <a:srgbClr val="C00000"/>
                </a:solidFill>
                <a:latin typeface="Arial"/>
                <a:cs typeface="Arial"/>
              </a:rPr>
              <a:t>10.6%</a:t>
            </a:r>
            <a:endParaRPr sz="16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  <a:spcBef>
                <a:spcPts val="415"/>
              </a:spcBef>
            </a:pPr>
            <a:r>
              <a:rPr dirty="0" sz="1600" spc="-20" b="1">
                <a:solidFill>
                  <a:srgbClr val="0D445E"/>
                </a:solidFill>
                <a:latin typeface="Arial"/>
                <a:cs typeface="Arial"/>
              </a:rPr>
              <a:t>6.8%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246117" y="921486"/>
            <a:ext cx="3496310" cy="58928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640"/>
              </a:spcBef>
            </a:pPr>
            <a:r>
              <a:rPr dirty="0" sz="1400" spc="-10">
                <a:latin typeface="Arial"/>
                <a:cs typeface="Arial"/>
              </a:rPr>
              <a:t>Log-</a:t>
            </a:r>
            <a:r>
              <a:rPr dirty="0" sz="1400">
                <a:latin typeface="Arial"/>
                <a:cs typeface="Arial"/>
              </a:rPr>
              <a:t>rank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= </a:t>
            </a:r>
            <a:r>
              <a:rPr dirty="0" sz="1400" spc="-10">
                <a:latin typeface="Arial"/>
                <a:cs typeface="Arial"/>
              </a:rPr>
              <a:t>0.053</a:t>
            </a:r>
            <a:endParaRPr sz="1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40"/>
              </a:spcBef>
            </a:pPr>
            <a:r>
              <a:rPr dirty="0" sz="1400">
                <a:latin typeface="Arial"/>
                <a:cs typeface="Arial"/>
              </a:rPr>
              <a:t>Adjusted</a:t>
            </a:r>
            <a:r>
              <a:rPr dirty="0" baseline="24305" sz="1200">
                <a:latin typeface="Arial"/>
                <a:cs typeface="Arial"/>
              </a:rPr>
              <a:t>†</a:t>
            </a:r>
            <a:r>
              <a:rPr dirty="0" baseline="24305" sz="1200" spc="112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[95%CI]: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0.65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[0.40,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1.05];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=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0.08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42024" y="956560"/>
            <a:ext cx="555625" cy="22974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 marR="5080" indent="272415">
              <a:lnSpc>
                <a:spcPts val="2160"/>
              </a:lnSpc>
            </a:pPr>
            <a:r>
              <a:rPr dirty="0" sz="1800">
                <a:latin typeface="Arial"/>
                <a:cs typeface="Arial"/>
              </a:rPr>
              <a:t>Death,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Stroke,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or </a:t>
            </a:r>
            <a:r>
              <a:rPr dirty="0" sz="1800">
                <a:latin typeface="Arial"/>
                <a:cs typeface="Arial"/>
              </a:rPr>
              <a:t>HF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Hospitalization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(%)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1986026" y="2454529"/>
            <a:ext cx="5549265" cy="822325"/>
            <a:chOff x="1986026" y="2454529"/>
            <a:chExt cx="5549265" cy="822325"/>
          </a:xfrm>
        </p:grpSpPr>
        <p:sp>
          <p:nvSpPr>
            <p:cNvPr id="27" name="object 27" descr=""/>
            <p:cNvSpPr/>
            <p:nvPr/>
          </p:nvSpPr>
          <p:spPr>
            <a:xfrm>
              <a:off x="2014601" y="2771394"/>
              <a:ext cx="5492115" cy="476884"/>
            </a:xfrm>
            <a:custGeom>
              <a:avLst/>
              <a:gdLst/>
              <a:ahLst/>
              <a:cxnLst/>
              <a:rect l="l" t="t" r="r" b="b"/>
              <a:pathLst>
                <a:path w="5492115" h="476885">
                  <a:moveTo>
                    <a:pt x="0" y="476504"/>
                  </a:moveTo>
                  <a:lnTo>
                    <a:pt x="7619" y="476504"/>
                  </a:lnTo>
                  <a:lnTo>
                    <a:pt x="7619" y="459613"/>
                  </a:lnTo>
                  <a:lnTo>
                    <a:pt x="105410" y="459613"/>
                  </a:lnTo>
                  <a:lnTo>
                    <a:pt x="105410" y="442594"/>
                  </a:lnTo>
                  <a:lnTo>
                    <a:pt x="150494" y="442594"/>
                  </a:lnTo>
                  <a:lnTo>
                    <a:pt x="150494" y="425576"/>
                  </a:lnTo>
                  <a:lnTo>
                    <a:pt x="797432" y="425576"/>
                  </a:lnTo>
                  <a:lnTo>
                    <a:pt x="797432" y="408686"/>
                  </a:lnTo>
                  <a:lnTo>
                    <a:pt x="1060704" y="408686"/>
                  </a:lnTo>
                  <a:lnTo>
                    <a:pt x="1060704" y="391668"/>
                  </a:lnTo>
                  <a:lnTo>
                    <a:pt x="1361694" y="391668"/>
                  </a:lnTo>
                  <a:lnTo>
                    <a:pt x="1361694" y="374650"/>
                  </a:lnTo>
                  <a:lnTo>
                    <a:pt x="1421891" y="374650"/>
                  </a:lnTo>
                  <a:lnTo>
                    <a:pt x="1421891" y="357758"/>
                  </a:lnTo>
                  <a:lnTo>
                    <a:pt x="1647571" y="357758"/>
                  </a:lnTo>
                  <a:lnTo>
                    <a:pt x="1647571" y="340741"/>
                  </a:lnTo>
                  <a:lnTo>
                    <a:pt x="2294509" y="340741"/>
                  </a:lnTo>
                  <a:lnTo>
                    <a:pt x="2294509" y="306831"/>
                  </a:lnTo>
                  <a:lnTo>
                    <a:pt x="2429891" y="306831"/>
                  </a:lnTo>
                  <a:lnTo>
                    <a:pt x="2429891" y="289813"/>
                  </a:lnTo>
                  <a:lnTo>
                    <a:pt x="2790952" y="289813"/>
                  </a:lnTo>
                  <a:lnTo>
                    <a:pt x="2790952" y="272923"/>
                  </a:lnTo>
                  <a:lnTo>
                    <a:pt x="2806065" y="272923"/>
                  </a:lnTo>
                  <a:lnTo>
                    <a:pt x="2881249" y="272923"/>
                  </a:lnTo>
                  <a:lnTo>
                    <a:pt x="2881249" y="255778"/>
                  </a:lnTo>
                  <a:lnTo>
                    <a:pt x="2941447" y="255778"/>
                  </a:lnTo>
                  <a:lnTo>
                    <a:pt x="2941447" y="238760"/>
                  </a:lnTo>
                  <a:lnTo>
                    <a:pt x="3129534" y="238760"/>
                  </a:lnTo>
                  <a:lnTo>
                    <a:pt x="3129534" y="221742"/>
                  </a:lnTo>
                  <a:lnTo>
                    <a:pt x="3234816" y="221742"/>
                  </a:lnTo>
                  <a:lnTo>
                    <a:pt x="3234816" y="204724"/>
                  </a:lnTo>
                  <a:lnTo>
                    <a:pt x="3543300" y="204724"/>
                  </a:lnTo>
                  <a:lnTo>
                    <a:pt x="3543300" y="187579"/>
                  </a:lnTo>
                  <a:lnTo>
                    <a:pt x="3731260" y="187579"/>
                  </a:lnTo>
                  <a:lnTo>
                    <a:pt x="3731260" y="170561"/>
                  </a:lnTo>
                  <a:lnTo>
                    <a:pt x="4122547" y="170561"/>
                  </a:lnTo>
                  <a:lnTo>
                    <a:pt x="4122547" y="153543"/>
                  </a:lnTo>
                  <a:lnTo>
                    <a:pt x="4227830" y="153543"/>
                  </a:lnTo>
                  <a:lnTo>
                    <a:pt x="4227830" y="136525"/>
                  </a:lnTo>
                  <a:lnTo>
                    <a:pt x="4325620" y="136525"/>
                  </a:lnTo>
                  <a:lnTo>
                    <a:pt x="4325620" y="119380"/>
                  </a:lnTo>
                  <a:lnTo>
                    <a:pt x="4385818" y="119380"/>
                  </a:lnTo>
                  <a:lnTo>
                    <a:pt x="4385818" y="102362"/>
                  </a:lnTo>
                  <a:lnTo>
                    <a:pt x="4415917" y="102362"/>
                  </a:lnTo>
                  <a:lnTo>
                    <a:pt x="4415917" y="85343"/>
                  </a:lnTo>
                  <a:lnTo>
                    <a:pt x="4468495" y="85343"/>
                  </a:lnTo>
                  <a:lnTo>
                    <a:pt x="4468495" y="68325"/>
                  </a:lnTo>
                  <a:lnTo>
                    <a:pt x="4573905" y="68325"/>
                  </a:lnTo>
                  <a:lnTo>
                    <a:pt x="4573905" y="51307"/>
                  </a:lnTo>
                  <a:lnTo>
                    <a:pt x="5010150" y="51307"/>
                  </a:lnTo>
                  <a:lnTo>
                    <a:pt x="5047742" y="51307"/>
                  </a:lnTo>
                  <a:lnTo>
                    <a:pt x="5047742" y="34162"/>
                  </a:lnTo>
                  <a:lnTo>
                    <a:pt x="5107940" y="34162"/>
                  </a:lnTo>
                  <a:lnTo>
                    <a:pt x="5107940" y="17018"/>
                  </a:lnTo>
                  <a:lnTo>
                    <a:pt x="5265928" y="17018"/>
                  </a:lnTo>
                  <a:lnTo>
                    <a:pt x="5371338" y="17018"/>
                  </a:lnTo>
                  <a:lnTo>
                    <a:pt x="5371338" y="0"/>
                  </a:lnTo>
                  <a:lnTo>
                    <a:pt x="5476621" y="0"/>
                  </a:lnTo>
                  <a:lnTo>
                    <a:pt x="5491607" y="0"/>
                  </a:lnTo>
                </a:path>
              </a:pathLst>
            </a:custGeom>
            <a:ln w="57150">
              <a:solidFill>
                <a:srgbClr val="0D445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014601" y="2483104"/>
              <a:ext cx="5492115" cy="760095"/>
            </a:xfrm>
            <a:custGeom>
              <a:avLst/>
              <a:gdLst/>
              <a:ahLst/>
              <a:cxnLst/>
              <a:rect l="l" t="t" r="r" b="b"/>
              <a:pathLst>
                <a:path w="5492115" h="760094">
                  <a:moveTo>
                    <a:pt x="0" y="759968"/>
                  </a:moveTo>
                  <a:lnTo>
                    <a:pt x="7619" y="759968"/>
                  </a:lnTo>
                  <a:lnTo>
                    <a:pt x="15112" y="759968"/>
                  </a:lnTo>
                  <a:lnTo>
                    <a:pt x="15112" y="740409"/>
                  </a:lnTo>
                  <a:lnTo>
                    <a:pt x="37592" y="740409"/>
                  </a:lnTo>
                  <a:lnTo>
                    <a:pt x="37592" y="701420"/>
                  </a:lnTo>
                  <a:lnTo>
                    <a:pt x="45212" y="701420"/>
                  </a:lnTo>
                  <a:lnTo>
                    <a:pt x="45212" y="681863"/>
                  </a:lnTo>
                  <a:lnTo>
                    <a:pt x="52705" y="681863"/>
                  </a:lnTo>
                  <a:lnTo>
                    <a:pt x="52705" y="662432"/>
                  </a:lnTo>
                  <a:lnTo>
                    <a:pt x="90297" y="662432"/>
                  </a:lnTo>
                  <a:lnTo>
                    <a:pt x="90297" y="642746"/>
                  </a:lnTo>
                  <a:lnTo>
                    <a:pt x="157987" y="642746"/>
                  </a:lnTo>
                  <a:lnTo>
                    <a:pt x="157987" y="623188"/>
                  </a:lnTo>
                  <a:lnTo>
                    <a:pt x="173100" y="623188"/>
                  </a:lnTo>
                  <a:lnTo>
                    <a:pt x="225679" y="623188"/>
                  </a:lnTo>
                  <a:lnTo>
                    <a:pt x="240792" y="623188"/>
                  </a:lnTo>
                  <a:lnTo>
                    <a:pt x="240792" y="603503"/>
                  </a:lnTo>
                  <a:lnTo>
                    <a:pt x="248285" y="603503"/>
                  </a:lnTo>
                  <a:lnTo>
                    <a:pt x="255778" y="603503"/>
                  </a:lnTo>
                  <a:lnTo>
                    <a:pt x="270891" y="603503"/>
                  </a:lnTo>
                  <a:lnTo>
                    <a:pt x="278384" y="603503"/>
                  </a:lnTo>
                  <a:lnTo>
                    <a:pt x="285876" y="603503"/>
                  </a:lnTo>
                  <a:lnTo>
                    <a:pt x="308482" y="603503"/>
                  </a:lnTo>
                  <a:lnTo>
                    <a:pt x="308482" y="583564"/>
                  </a:lnTo>
                  <a:lnTo>
                    <a:pt x="315975" y="583564"/>
                  </a:lnTo>
                  <a:lnTo>
                    <a:pt x="413766" y="583564"/>
                  </a:lnTo>
                  <a:lnTo>
                    <a:pt x="421259" y="583564"/>
                  </a:lnTo>
                  <a:lnTo>
                    <a:pt x="473963" y="583564"/>
                  </a:lnTo>
                  <a:lnTo>
                    <a:pt x="526669" y="583564"/>
                  </a:lnTo>
                  <a:lnTo>
                    <a:pt x="526669" y="563371"/>
                  </a:lnTo>
                  <a:lnTo>
                    <a:pt x="541655" y="563371"/>
                  </a:lnTo>
                  <a:lnTo>
                    <a:pt x="774826" y="563371"/>
                  </a:lnTo>
                  <a:lnTo>
                    <a:pt x="774826" y="543051"/>
                  </a:lnTo>
                  <a:lnTo>
                    <a:pt x="940435" y="543051"/>
                  </a:lnTo>
                  <a:lnTo>
                    <a:pt x="1098296" y="543051"/>
                  </a:lnTo>
                  <a:lnTo>
                    <a:pt x="1098296" y="522731"/>
                  </a:lnTo>
                  <a:lnTo>
                    <a:pt x="1211199" y="522731"/>
                  </a:lnTo>
                  <a:lnTo>
                    <a:pt x="1308989" y="522731"/>
                  </a:lnTo>
                  <a:lnTo>
                    <a:pt x="1308989" y="502412"/>
                  </a:lnTo>
                  <a:lnTo>
                    <a:pt x="1609852" y="502412"/>
                  </a:lnTo>
                  <a:lnTo>
                    <a:pt x="1609852" y="481964"/>
                  </a:lnTo>
                  <a:lnTo>
                    <a:pt x="1843151" y="481964"/>
                  </a:lnTo>
                  <a:lnTo>
                    <a:pt x="1843151" y="461518"/>
                  </a:lnTo>
                  <a:lnTo>
                    <a:pt x="2189099" y="461518"/>
                  </a:lnTo>
                  <a:lnTo>
                    <a:pt x="2256916" y="461518"/>
                  </a:lnTo>
                  <a:lnTo>
                    <a:pt x="2256916" y="441070"/>
                  </a:lnTo>
                  <a:lnTo>
                    <a:pt x="2362200" y="441070"/>
                  </a:lnTo>
                  <a:lnTo>
                    <a:pt x="2362200" y="420623"/>
                  </a:lnTo>
                  <a:lnTo>
                    <a:pt x="2437384" y="420623"/>
                  </a:lnTo>
                  <a:lnTo>
                    <a:pt x="2474976" y="420623"/>
                  </a:lnTo>
                  <a:lnTo>
                    <a:pt x="2497582" y="420623"/>
                  </a:lnTo>
                  <a:lnTo>
                    <a:pt x="2497582" y="400176"/>
                  </a:lnTo>
                  <a:lnTo>
                    <a:pt x="2550287" y="400176"/>
                  </a:lnTo>
                  <a:lnTo>
                    <a:pt x="2572766" y="400176"/>
                  </a:lnTo>
                  <a:lnTo>
                    <a:pt x="2632964" y="400176"/>
                  </a:lnTo>
                  <a:lnTo>
                    <a:pt x="2640584" y="400176"/>
                  </a:lnTo>
                  <a:lnTo>
                    <a:pt x="2700654" y="400176"/>
                  </a:lnTo>
                  <a:lnTo>
                    <a:pt x="2738374" y="400176"/>
                  </a:lnTo>
                  <a:lnTo>
                    <a:pt x="2745866" y="400176"/>
                  </a:lnTo>
                  <a:lnTo>
                    <a:pt x="2753360" y="400176"/>
                  </a:lnTo>
                  <a:lnTo>
                    <a:pt x="2768473" y="400176"/>
                  </a:lnTo>
                  <a:lnTo>
                    <a:pt x="2775966" y="400176"/>
                  </a:lnTo>
                  <a:lnTo>
                    <a:pt x="2783459" y="400176"/>
                  </a:lnTo>
                  <a:lnTo>
                    <a:pt x="2790952" y="400176"/>
                  </a:lnTo>
                  <a:lnTo>
                    <a:pt x="2798445" y="400176"/>
                  </a:lnTo>
                  <a:lnTo>
                    <a:pt x="2828544" y="400176"/>
                  </a:lnTo>
                  <a:lnTo>
                    <a:pt x="2836164" y="400176"/>
                  </a:lnTo>
                  <a:lnTo>
                    <a:pt x="2851150" y="400176"/>
                  </a:lnTo>
                  <a:lnTo>
                    <a:pt x="2858643" y="400176"/>
                  </a:lnTo>
                  <a:lnTo>
                    <a:pt x="2873756" y="400176"/>
                  </a:lnTo>
                  <a:lnTo>
                    <a:pt x="2881249" y="400176"/>
                  </a:lnTo>
                  <a:lnTo>
                    <a:pt x="2888741" y="400176"/>
                  </a:lnTo>
                  <a:lnTo>
                    <a:pt x="2903854" y="400176"/>
                  </a:lnTo>
                  <a:lnTo>
                    <a:pt x="2903854" y="377951"/>
                  </a:lnTo>
                  <a:lnTo>
                    <a:pt x="2926334" y="377951"/>
                  </a:lnTo>
                  <a:lnTo>
                    <a:pt x="2941447" y="377951"/>
                  </a:lnTo>
                  <a:lnTo>
                    <a:pt x="2941447" y="355472"/>
                  </a:lnTo>
                  <a:lnTo>
                    <a:pt x="2948940" y="355472"/>
                  </a:lnTo>
                  <a:lnTo>
                    <a:pt x="2956433" y="355472"/>
                  </a:lnTo>
                  <a:lnTo>
                    <a:pt x="3009138" y="355472"/>
                  </a:lnTo>
                  <a:lnTo>
                    <a:pt x="3046729" y="355472"/>
                  </a:lnTo>
                  <a:lnTo>
                    <a:pt x="3046729" y="332739"/>
                  </a:lnTo>
                  <a:lnTo>
                    <a:pt x="3054223" y="332739"/>
                  </a:lnTo>
                  <a:lnTo>
                    <a:pt x="3061843" y="332739"/>
                  </a:lnTo>
                  <a:lnTo>
                    <a:pt x="3091941" y="332739"/>
                  </a:lnTo>
                  <a:lnTo>
                    <a:pt x="3099435" y="332739"/>
                  </a:lnTo>
                  <a:lnTo>
                    <a:pt x="3114421" y="332739"/>
                  </a:lnTo>
                  <a:lnTo>
                    <a:pt x="3167126" y="332739"/>
                  </a:lnTo>
                  <a:lnTo>
                    <a:pt x="3543300" y="332739"/>
                  </a:lnTo>
                  <a:lnTo>
                    <a:pt x="3859149" y="332739"/>
                  </a:lnTo>
                  <a:lnTo>
                    <a:pt x="3941953" y="332739"/>
                  </a:lnTo>
                  <a:lnTo>
                    <a:pt x="4032250" y="332739"/>
                  </a:lnTo>
                  <a:lnTo>
                    <a:pt x="4032250" y="309371"/>
                  </a:lnTo>
                  <a:lnTo>
                    <a:pt x="4054856" y="309371"/>
                  </a:lnTo>
                  <a:lnTo>
                    <a:pt x="4054856" y="286003"/>
                  </a:lnTo>
                  <a:lnTo>
                    <a:pt x="4099941" y="286003"/>
                  </a:lnTo>
                  <a:lnTo>
                    <a:pt x="4182745" y="286003"/>
                  </a:lnTo>
                  <a:lnTo>
                    <a:pt x="4182745" y="262508"/>
                  </a:lnTo>
                  <a:lnTo>
                    <a:pt x="4295521" y="262508"/>
                  </a:lnTo>
                  <a:lnTo>
                    <a:pt x="4295521" y="239013"/>
                  </a:lnTo>
                  <a:lnTo>
                    <a:pt x="4318127" y="239013"/>
                  </a:lnTo>
                  <a:lnTo>
                    <a:pt x="4363212" y="239013"/>
                  </a:lnTo>
                  <a:lnTo>
                    <a:pt x="4385818" y="239013"/>
                  </a:lnTo>
                  <a:lnTo>
                    <a:pt x="4385818" y="215391"/>
                  </a:lnTo>
                  <a:lnTo>
                    <a:pt x="4408424" y="215391"/>
                  </a:lnTo>
                  <a:lnTo>
                    <a:pt x="4408424" y="191769"/>
                  </a:lnTo>
                  <a:lnTo>
                    <a:pt x="4453509" y="191769"/>
                  </a:lnTo>
                  <a:lnTo>
                    <a:pt x="4536313" y="191769"/>
                  </a:lnTo>
                  <a:lnTo>
                    <a:pt x="4588891" y="191769"/>
                  </a:lnTo>
                  <a:lnTo>
                    <a:pt x="4596383" y="191769"/>
                  </a:lnTo>
                  <a:lnTo>
                    <a:pt x="4596383" y="167894"/>
                  </a:lnTo>
                  <a:lnTo>
                    <a:pt x="4641596" y="167894"/>
                  </a:lnTo>
                  <a:lnTo>
                    <a:pt x="4641596" y="143890"/>
                  </a:lnTo>
                  <a:lnTo>
                    <a:pt x="4739385" y="143890"/>
                  </a:lnTo>
                  <a:lnTo>
                    <a:pt x="4739385" y="119887"/>
                  </a:lnTo>
                  <a:lnTo>
                    <a:pt x="4807077" y="119887"/>
                  </a:lnTo>
                  <a:lnTo>
                    <a:pt x="4807077" y="96012"/>
                  </a:lnTo>
                  <a:lnTo>
                    <a:pt x="4837176" y="96012"/>
                  </a:lnTo>
                  <a:lnTo>
                    <a:pt x="4837176" y="72008"/>
                  </a:lnTo>
                  <a:lnTo>
                    <a:pt x="5055362" y="72008"/>
                  </a:lnTo>
                  <a:lnTo>
                    <a:pt x="5055362" y="48006"/>
                  </a:lnTo>
                  <a:lnTo>
                    <a:pt x="5092954" y="48006"/>
                  </a:lnTo>
                  <a:lnTo>
                    <a:pt x="5092954" y="24002"/>
                  </a:lnTo>
                  <a:lnTo>
                    <a:pt x="5138039" y="24002"/>
                  </a:lnTo>
                  <a:lnTo>
                    <a:pt x="5175631" y="24002"/>
                  </a:lnTo>
                  <a:lnTo>
                    <a:pt x="5175631" y="0"/>
                  </a:lnTo>
                  <a:lnTo>
                    <a:pt x="5303520" y="0"/>
                  </a:lnTo>
                  <a:lnTo>
                    <a:pt x="5476621" y="0"/>
                  </a:lnTo>
                  <a:lnTo>
                    <a:pt x="5484114" y="0"/>
                  </a:lnTo>
                  <a:lnTo>
                    <a:pt x="5491607" y="0"/>
                  </a:lnTo>
                </a:path>
              </a:pathLst>
            </a:custGeom>
            <a:ln w="5714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350926" y="4024985"/>
            <a:ext cx="1069340" cy="61468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 marR="5080">
              <a:lnSpc>
                <a:spcPct val="87900"/>
              </a:lnSpc>
              <a:spcBef>
                <a:spcPts val="305"/>
              </a:spcBef>
            </a:pPr>
            <a:r>
              <a:rPr dirty="0" sz="1400" i="1">
                <a:latin typeface="Arial"/>
                <a:cs typeface="Arial"/>
              </a:rPr>
              <a:t>No.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at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risk:</a:t>
            </a:r>
            <a:r>
              <a:rPr dirty="0" sz="1400" spc="-10" i="1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Early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TAVR </a:t>
            </a:r>
            <a:r>
              <a:rPr dirty="0" sz="1400" spc="-10">
                <a:latin typeface="Arial"/>
                <a:cs typeface="Arial"/>
              </a:rPr>
              <a:t>Delayed</a:t>
            </a:r>
            <a:r>
              <a:rPr dirty="0" sz="1400" spc="-45">
                <a:latin typeface="Arial"/>
                <a:cs typeface="Arial"/>
              </a:rPr>
              <a:t> AVR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522467" y="4855484"/>
            <a:ext cx="3467735" cy="26162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25"/>
              </a:spcBef>
            </a:pPr>
            <a:r>
              <a:rPr dirty="0" baseline="27777" sz="750" i="1">
                <a:solidFill>
                  <a:srgbClr val="0D445E"/>
                </a:solidFill>
                <a:latin typeface="Arial"/>
                <a:cs typeface="Arial"/>
              </a:rPr>
              <a:t>*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Hosp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for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symptomatic</a:t>
            </a:r>
            <a:r>
              <a:rPr dirty="0" sz="800" spc="-4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CHF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treated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with</a:t>
            </a:r>
            <a:r>
              <a:rPr dirty="0" sz="800" spc="-4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IV</a:t>
            </a:r>
            <a:r>
              <a:rPr dirty="0" sz="800" spc="-3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diuresis,</a:t>
            </a:r>
            <a:r>
              <a:rPr dirty="0" sz="800" spc="-2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inotropic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therapy,</a:t>
            </a:r>
            <a:r>
              <a:rPr dirty="0" sz="800" spc="-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IABP,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ventilation</a:t>
            </a:r>
            <a:r>
              <a:rPr dirty="0" sz="800" spc="-3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for</a:t>
            </a:r>
            <a:r>
              <a:rPr dirty="0" sz="800" spc="-2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pulmonary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edema, or</a:t>
            </a:r>
            <a:r>
              <a:rPr dirty="0" sz="800" spc="-3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hemodialysis</a:t>
            </a:r>
            <a:r>
              <a:rPr dirty="0" sz="800" spc="-2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for</a:t>
            </a:r>
            <a:r>
              <a:rPr dirty="0" sz="800" spc="-3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vol.</a:t>
            </a:r>
            <a:r>
              <a:rPr dirty="0" sz="800" spc="-3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overload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8072" y="4917054"/>
            <a:ext cx="3048635" cy="13970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baseline="27777" sz="750" i="1">
                <a:solidFill>
                  <a:srgbClr val="0D445E"/>
                </a:solidFill>
                <a:latin typeface="Arial"/>
                <a:cs typeface="Arial"/>
              </a:rPr>
              <a:t>†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Adjusted</a:t>
            </a:r>
            <a:r>
              <a:rPr dirty="0" sz="800" spc="-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for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age</a:t>
            </a:r>
            <a:r>
              <a:rPr dirty="0" sz="800" spc="-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and</a:t>
            </a:r>
            <a:r>
              <a:rPr dirty="0" sz="800" spc="1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sex.</a:t>
            </a:r>
            <a:r>
              <a:rPr dirty="0" sz="800" spc="-3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Event</a:t>
            </a:r>
            <a:r>
              <a:rPr dirty="0" sz="800" spc="-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rates</a:t>
            </a:r>
            <a:r>
              <a:rPr dirty="0" sz="800" spc="-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are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Kaplan-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Meier</a:t>
            </a:r>
            <a:r>
              <a:rPr dirty="0" sz="800" spc="-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estimates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9418" rIns="0" bIns="0" rtlCol="0" vert="horz">
            <a:spAutoFit/>
          </a:bodyPr>
          <a:lstStyle/>
          <a:p>
            <a:pPr marL="345440">
              <a:lnSpc>
                <a:spcPct val="100000"/>
              </a:lnSpc>
              <a:spcBef>
                <a:spcPts val="105"/>
              </a:spcBef>
            </a:pPr>
            <a:r>
              <a:rPr dirty="0"/>
              <a:t>Additional</a:t>
            </a:r>
            <a:r>
              <a:rPr dirty="0" spc="-90"/>
              <a:t> </a:t>
            </a:r>
            <a:r>
              <a:rPr dirty="0"/>
              <a:t>Clinical</a:t>
            </a:r>
            <a:r>
              <a:rPr dirty="0" spc="-55"/>
              <a:t> </a:t>
            </a:r>
            <a:r>
              <a:rPr dirty="0" spc="-10"/>
              <a:t>Outcomes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617" y="867623"/>
            <a:ext cx="4207514" cy="17791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9953" y="867623"/>
            <a:ext cx="4209428" cy="17791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617" y="2869448"/>
            <a:ext cx="4207514" cy="17791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69953" y="2870310"/>
            <a:ext cx="4209428" cy="177912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522467" y="4855484"/>
            <a:ext cx="3467735" cy="26162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25"/>
              </a:spcBef>
            </a:pPr>
            <a:r>
              <a:rPr dirty="0" baseline="27777" sz="750" i="1">
                <a:solidFill>
                  <a:srgbClr val="0D445E"/>
                </a:solidFill>
                <a:latin typeface="Arial"/>
                <a:cs typeface="Arial"/>
              </a:rPr>
              <a:t>*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Hosp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for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symptomatic</a:t>
            </a:r>
            <a:r>
              <a:rPr dirty="0" sz="800" spc="-4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CHF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treated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with</a:t>
            </a:r>
            <a:r>
              <a:rPr dirty="0" sz="800" spc="-4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IV</a:t>
            </a:r>
            <a:r>
              <a:rPr dirty="0" sz="800" spc="-3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diuresis,</a:t>
            </a:r>
            <a:r>
              <a:rPr dirty="0" sz="800" spc="-2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inotropic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therapy,</a:t>
            </a:r>
            <a:r>
              <a:rPr dirty="0" sz="800" spc="-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IABP,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ventilation</a:t>
            </a:r>
            <a:r>
              <a:rPr dirty="0" sz="800" spc="-3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for</a:t>
            </a:r>
            <a:r>
              <a:rPr dirty="0" sz="800" spc="-2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pulmonary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edema, or</a:t>
            </a:r>
            <a:r>
              <a:rPr dirty="0" sz="800" spc="-3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hemodialysis</a:t>
            </a:r>
            <a:r>
              <a:rPr dirty="0" sz="800" spc="-2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for</a:t>
            </a:r>
            <a:r>
              <a:rPr dirty="0" sz="800" spc="-3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vol.</a:t>
            </a:r>
            <a:r>
              <a:rPr dirty="0" sz="800" spc="-3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overload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8072" y="4917054"/>
            <a:ext cx="3048635" cy="13970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baseline="27777" sz="750" i="1">
                <a:solidFill>
                  <a:srgbClr val="0D445E"/>
                </a:solidFill>
                <a:latin typeface="Arial"/>
                <a:cs typeface="Arial"/>
              </a:rPr>
              <a:t>†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Adjusted</a:t>
            </a:r>
            <a:r>
              <a:rPr dirty="0" sz="800" spc="-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for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age</a:t>
            </a:r>
            <a:r>
              <a:rPr dirty="0" sz="800" spc="-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and</a:t>
            </a:r>
            <a:r>
              <a:rPr dirty="0" sz="800" spc="1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sex.</a:t>
            </a:r>
            <a:r>
              <a:rPr dirty="0" sz="800" spc="-3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Event</a:t>
            </a:r>
            <a:r>
              <a:rPr dirty="0" sz="800" spc="-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rates</a:t>
            </a:r>
            <a:r>
              <a:rPr dirty="0" sz="800" spc="-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are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Kaplan-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Meier</a:t>
            </a:r>
            <a:r>
              <a:rPr dirty="0" sz="800" spc="-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estimates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1046" rIns="0" bIns="0" rtlCol="0" vert="horz">
            <a:spAutoFit/>
          </a:bodyPr>
          <a:lstStyle/>
          <a:p>
            <a:pPr marL="59690">
              <a:lnSpc>
                <a:spcPct val="100000"/>
              </a:lnSpc>
              <a:spcBef>
                <a:spcPts val="105"/>
              </a:spcBef>
            </a:pPr>
            <a:r>
              <a:rPr dirty="0" sz="2300"/>
              <a:t>Clinical</a:t>
            </a:r>
            <a:r>
              <a:rPr dirty="0" sz="2300" spc="-85"/>
              <a:t> </a:t>
            </a:r>
            <a:r>
              <a:rPr dirty="0" sz="2300"/>
              <a:t>Presentation</a:t>
            </a:r>
            <a:r>
              <a:rPr dirty="0" sz="2300" spc="-85"/>
              <a:t> </a:t>
            </a:r>
            <a:r>
              <a:rPr dirty="0" sz="2300"/>
              <a:t>at</a:t>
            </a:r>
            <a:r>
              <a:rPr dirty="0" sz="2300" spc="-55"/>
              <a:t> </a:t>
            </a:r>
            <a:r>
              <a:rPr dirty="0" sz="2300"/>
              <a:t>Time</a:t>
            </a:r>
            <a:r>
              <a:rPr dirty="0" sz="2300" spc="-75"/>
              <a:t> </a:t>
            </a:r>
            <a:r>
              <a:rPr dirty="0" sz="2300"/>
              <a:t>of</a:t>
            </a:r>
            <a:r>
              <a:rPr dirty="0" sz="2300" spc="-140"/>
              <a:t> </a:t>
            </a:r>
            <a:r>
              <a:rPr dirty="0" sz="2300" spc="-10"/>
              <a:t>AVR</a:t>
            </a:r>
            <a:r>
              <a:rPr dirty="0" sz="2300" spc="-40"/>
              <a:t> </a:t>
            </a:r>
            <a:r>
              <a:rPr dirty="0" sz="2300" spc="-10"/>
              <a:t>Conversion</a:t>
            </a:r>
            <a:endParaRPr sz="23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804" y="2798076"/>
            <a:ext cx="3441954" cy="511289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269760" y="2757170"/>
          <a:ext cx="4341495" cy="1468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2595"/>
              </a:tblGrid>
              <a:tr h="493395">
                <a:tc>
                  <a:txBody>
                    <a:bodyPr/>
                    <a:lstStyle/>
                    <a:p>
                      <a:pPr algn="ctr" marL="5461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Progressive</a:t>
                      </a:r>
                      <a:r>
                        <a:rPr dirty="0" sz="1800" spc="-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Valve</a:t>
                      </a:r>
                      <a:r>
                        <a:rPr dirty="0" sz="1800" spc="-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Syndrome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413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AE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177165">
                        <a:lnSpc>
                          <a:spcPts val="182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NYHA</a:t>
                      </a:r>
                      <a:r>
                        <a:rPr dirty="0" sz="16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II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>
                        <a:alpha val="10195"/>
                      </a:srgbClr>
                    </a:solidFill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marL="177165">
                        <a:lnSpc>
                          <a:spcPts val="182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Increase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HF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medication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baseline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>
                        <a:alpha val="10195"/>
                      </a:srgbClr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177165">
                        <a:lnSpc>
                          <a:spcPts val="1889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≥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1.5-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&lt;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3-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fold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increase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NT-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proBNP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77165">
                        <a:lnSpc>
                          <a:spcPts val="185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baseline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age-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specific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threshold</a:t>
                      </a:r>
                      <a:r>
                        <a:rPr dirty="0" baseline="26455" sz="1575" spc="-15">
                          <a:latin typeface="Arial"/>
                          <a:cs typeface="Arial"/>
                        </a:rPr>
                        <a:t>*</a:t>
                      </a:r>
                      <a:endParaRPr baseline="26455" sz="1575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>
                        <a:alpha val="10195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1432" y="1348752"/>
            <a:ext cx="2766821" cy="511289"/>
          </a:xfrm>
          <a:prstGeom prst="rect">
            <a:avLst/>
          </a:prstGeom>
        </p:spPr>
      </p:pic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4604003" y="1307591"/>
          <a:ext cx="4341495" cy="2929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2595"/>
              </a:tblGrid>
              <a:tr h="493395">
                <a:tc>
                  <a:txBody>
                    <a:bodyPr/>
                    <a:lstStyle/>
                    <a:p>
                      <a:pPr marL="89535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Acute</a:t>
                      </a:r>
                      <a:r>
                        <a:rPr dirty="0" sz="1800" spc="-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Valve</a:t>
                      </a:r>
                      <a:r>
                        <a:rPr dirty="0" sz="1800" spc="-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Syndrome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2512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178435">
                        <a:lnSpc>
                          <a:spcPts val="182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NYHA</a:t>
                      </a:r>
                      <a:r>
                        <a:rPr dirty="0" sz="16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III/IV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>
                        <a:alpha val="10195"/>
                      </a:srgbClr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178435">
                        <a:lnSpc>
                          <a:spcPts val="182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Syncope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>
                        <a:alpha val="10195"/>
                      </a:srgbClr>
                    </a:solidFill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marL="178435">
                        <a:lnSpc>
                          <a:spcPts val="182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Atrial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fibrillation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>
                        <a:alpha val="10195"/>
                      </a:srgbClr>
                    </a:solidFill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marL="178435">
                        <a:lnSpc>
                          <a:spcPts val="182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Ventricular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arrhythmia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>
                        <a:alpha val="10195"/>
                      </a:srgbClr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178435">
                        <a:lnSpc>
                          <a:spcPts val="182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Resuscitated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sudden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death/cardiac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arrest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>
                        <a:alpha val="10195"/>
                      </a:srgbClr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178435" marR="490220">
                        <a:lnSpc>
                          <a:spcPts val="192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Hospitalization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HF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and/or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pulmonary edema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>
                        <a:alpha val="10195"/>
                      </a:srgbClr>
                    </a:solidFill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marL="178435">
                        <a:lnSpc>
                          <a:spcPts val="182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LVEF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drops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&lt;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50%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>
                        <a:alpha val="10195"/>
                      </a:srgbClr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178435" marR="798195">
                        <a:lnSpc>
                          <a:spcPts val="192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≥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3-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fold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increase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NT-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proBNP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baseline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age-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specific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threshold</a:t>
                      </a:r>
                      <a:r>
                        <a:rPr dirty="0" baseline="26455" sz="1575" spc="-15">
                          <a:latin typeface="Arial"/>
                          <a:cs typeface="Arial"/>
                        </a:rPr>
                        <a:t>*</a:t>
                      </a:r>
                      <a:endParaRPr baseline="26455" sz="1575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>
                        <a:alpha val="10195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2663" y="1348752"/>
            <a:ext cx="1873758" cy="511289"/>
          </a:xfrm>
          <a:prstGeom prst="rect">
            <a:avLst/>
          </a:prstGeom>
        </p:spPr>
      </p:pic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269760" y="1307591"/>
          <a:ext cx="4341495" cy="1224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2595"/>
              </a:tblGrid>
              <a:tr h="493395">
                <a:tc>
                  <a:txBody>
                    <a:bodyPr/>
                    <a:lstStyle/>
                    <a:p>
                      <a:pPr algn="ctr" marL="5588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Asymptomatic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C4E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just" marL="177165" marR="414020">
                        <a:lnSpc>
                          <a:spcPts val="192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Includes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pts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who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converted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AVR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b/c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they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required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additional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medical procedures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>
                        <a:alpha val="1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37388" y="4223715"/>
            <a:ext cx="4314825" cy="843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3370" marR="43180">
              <a:lnSpc>
                <a:spcPct val="132700"/>
              </a:lnSpc>
              <a:spcBef>
                <a:spcPts val="100"/>
              </a:spcBef>
            </a:pPr>
            <a:r>
              <a:rPr dirty="0" baseline="27777" sz="1050">
                <a:latin typeface="Arial"/>
                <a:cs typeface="Arial"/>
              </a:rPr>
              <a:t>*</a:t>
            </a:r>
            <a:r>
              <a:rPr dirty="0" sz="1100">
                <a:latin typeface="Arial"/>
                <a:cs typeface="Arial"/>
              </a:rPr>
              <a:t>125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pg/mL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patients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≤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75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 450 pg/mL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&gt;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75</a:t>
            </a:r>
            <a:r>
              <a:rPr dirty="0" sz="1100" spc="-10">
                <a:latin typeface="Arial"/>
                <a:cs typeface="Arial"/>
              </a:rPr>
              <a:t> years </a:t>
            </a:r>
            <a:r>
              <a:rPr dirty="0" sz="1100">
                <a:latin typeface="Arial"/>
                <a:cs typeface="Arial"/>
              </a:rPr>
              <a:t>Additional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exploratory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endParaRPr sz="11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5"/>
              </a:spcBef>
            </a:pP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Adapted</a:t>
            </a:r>
            <a:r>
              <a:rPr dirty="0" sz="800" spc="1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from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Généreux</a:t>
            </a:r>
            <a:r>
              <a:rPr dirty="0" sz="800" spc="1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et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al. N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Engl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J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Med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 2024;382(2):111-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119.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2709" y="711708"/>
            <a:ext cx="8475916" cy="567689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491744" y="774572"/>
            <a:ext cx="8160384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2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classified</a:t>
            </a:r>
            <a:r>
              <a:rPr dirty="0" sz="20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dirty="0" sz="2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acuity</a:t>
            </a:r>
            <a:r>
              <a:rPr dirty="0" sz="2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severity</a:t>
            </a:r>
            <a:r>
              <a:rPr dirty="0" sz="2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signs/symptoms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104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/>
              <a:t>Signs</a:t>
            </a:r>
            <a:r>
              <a:rPr dirty="0" sz="2300" spc="-40"/>
              <a:t> </a:t>
            </a:r>
            <a:r>
              <a:rPr dirty="0" sz="2300"/>
              <a:t>&amp;</a:t>
            </a:r>
            <a:r>
              <a:rPr dirty="0" sz="2300" spc="-20"/>
              <a:t> </a:t>
            </a:r>
            <a:r>
              <a:rPr dirty="0" sz="2300"/>
              <a:t>Symptoms</a:t>
            </a:r>
            <a:r>
              <a:rPr dirty="0" sz="2300" spc="-20"/>
              <a:t> </a:t>
            </a:r>
            <a:r>
              <a:rPr dirty="0" sz="2300"/>
              <a:t>at</a:t>
            </a:r>
            <a:r>
              <a:rPr dirty="0" sz="2300" spc="-40"/>
              <a:t> </a:t>
            </a:r>
            <a:r>
              <a:rPr dirty="0" sz="2300"/>
              <a:t>Time</a:t>
            </a:r>
            <a:r>
              <a:rPr dirty="0" sz="2300" spc="-50"/>
              <a:t> </a:t>
            </a:r>
            <a:r>
              <a:rPr dirty="0" sz="2300"/>
              <a:t>of</a:t>
            </a:r>
            <a:r>
              <a:rPr dirty="0" sz="2300" spc="-30"/>
              <a:t> </a:t>
            </a:r>
            <a:r>
              <a:rPr dirty="0" sz="2300"/>
              <a:t>Conversion</a:t>
            </a:r>
            <a:r>
              <a:rPr dirty="0" sz="2300" spc="-75"/>
              <a:t> </a:t>
            </a:r>
            <a:r>
              <a:rPr dirty="0" sz="2300"/>
              <a:t>to</a:t>
            </a:r>
            <a:r>
              <a:rPr dirty="0" sz="2300" spc="-120"/>
              <a:t> </a:t>
            </a:r>
            <a:r>
              <a:rPr dirty="0" sz="2300" spc="-25"/>
              <a:t>AVR</a:t>
            </a:r>
            <a:endParaRPr sz="2300"/>
          </a:p>
        </p:txBody>
      </p:sp>
      <p:grpSp>
        <p:nvGrpSpPr>
          <p:cNvPr id="3" name="object 3" descr=""/>
          <p:cNvGrpSpPr/>
          <p:nvPr/>
        </p:nvGrpSpPr>
        <p:grpSpPr>
          <a:xfrm>
            <a:off x="1773047" y="1052449"/>
            <a:ext cx="6436995" cy="2747645"/>
            <a:chOff x="1773047" y="1052449"/>
            <a:chExt cx="6436995" cy="274764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2852" y="1379305"/>
              <a:ext cx="5510276" cy="22267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782572" y="1061974"/>
              <a:ext cx="6417945" cy="2728595"/>
            </a:xfrm>
            <a:custGeom>
              <a:avLst/>
              <a:gdLst/>
              <a:ahLst/>
              <a:cxnLst/>
              <a:rect l="l" t="t" r="r" b="b"/>
              <a:pathLst>
                <a:path w="6417945" h="2728595">
                  <a:moveTo>
                    <a:pt x="92075" y="2634615"/>
                  </a:moveTo>
                  <a:lnTo>
                    <a:pt x="6417691" y="2634615"/>
                  </a:lnTo>
                  <a:lnTo>
                    <a:pt x="6417691" y="0"/>
                  </a:lnTo>
                  <a:lnTo>
                    <a:pt x="92075" y="0"/>
                  </a:lnTo>
                  <a:lnTo>
                    <a:pt x="92075" y="2634615"/>
                  </a:lnTo>
                  <a:close/>
                </a:path>
                <a:path w="6417945" h="2728595">
                  <a:moveTo>
                    <a:pt x="0" y="194690"/>
                  </a:moveTo>
                  <a:lnTo>
                    <a:pt x="91820" y="194690"/>
                  </a:lnTo>
                </a:path>
                <a:path w="6417945" h="2728595">
                  <a:moveTo>
                    <a:pt x="0" y="1598295"/>
                  </a:moveTo>
                  <a:lnTo>
                    <a:pt x="91820" y="1598295"/>
                  </a:lnTo>
                </a:path>
                <a:path w="6417945" h="2728595">
                  <a:moveTo>
                    <a:pt x="0" y="2066163"/>
                  </a:moveTo>
                  <a:lnTo>
                    <a:pt x="91820" y="2066163"/>
                  </a:lnTo>
                </a:path>
                <a:path w="6417945" h="2728595">
                  <a:moveTo>
                    <a:pt x="0" y="2534031"/>
                  </a:moveTo>
                  <a:lnTo>
                    <a:pt x="91820" y="2534031"/>
                  </a:lnTo>
                </a:path>
                <a:path w="6417945" h="2728595">
                  <a:moveTo>
                    <a:pt x="1142" y="662559"/>
                  </a:moveTo>
                  <a:lnTo>
                    <a:pt x="92963" y="662559"/>
                  </a:lnTo>
                </a:path>
                <a:path w="6417945" h="2728595">
                  <a:moveTo>
                    <a:pt x="1015" y="1130427"/>
                  </a:moveTo>
                  <a:lnTo>
                    <a:pt x="92836" y="1130427"/>
                  </a:lnTo>
                </a:path>
                <a:path w="6417945" h="2728595">
                  <a:moveTo>
                    <a:pt x="475233" y="2636266"/>
                  </a:moveTo>
                  <a:lnTo>
                    <a:pt x="475233" y="2728087"/>
                  </a:lnTo>
                </a:path>
                <a:path w="6417945" h="2728595">
                  <a:moveTo>
                    <a:pt x="1574164" y="2636266"/>
                  </a:moveTo>
                  <a:lnTo>
                    <a:pt x="1574164" y="2728087"/>
                  </a:lnTo>
                </a:path>
                <a:path w="6417945" h="2728595">
                  <a:moveTo>
                    <a:pt x="2672968" y="2636266"/>
                  </a:moveTo>
                  <a:lnTo>
                    <a:pt x="2672968" y="2728087"/>
                  </a:lnTo>
                </a:path>
                <a:path w="6417945" h="2728595">
                  <a:moveTo>
                    <a:pt x="3771900" y="2636266"/>
                  </a:moveTo>
                  <a:lnTo>
                    <a:pt x="3771900" y="2728087"/>
                  </a:lnTo>
                </a:path>
                <a:path w="6417945" h="2728595">
                  <a:moveTo>
                    <a:pt x="4870831" y="2636266"/>
                  </a:moveTo>
                  <a:lnTo>
                    <a:pt x="4870831" y="2728087"/>
                  </a:lnTo>
                </a:path>
                <a:path w="6417945" h="2728595">
                  <a:moveTo>
                    <a:pt x="5969761" y="2636266"/>
                  </a:moveTo>
                  <a:lnTo>
                    <a:pt x="5969761" y="2728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80707" y="1270232"/>
            <a:ext cx="281305" cy="23577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>
                <a:latin typeface="Arial"/>
                <a:cs typeface="Arial"/>
              </a:rPr>
              <a:t>Conversion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AVR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(%)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378458" y="1101343"/>
            <a:ext cx="3638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100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490599" y="2505201"/>
            <a:ext cx="251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40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490599" y="2973450"/>
            <a:ext cx="251460" cy="736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  <a:p>
            <a:pPr marL="124460">
              <a:lnSpc>
                <a:spcPct val="100000"/>
              </a:lnSpc>
              <a:spcBef>
                <a:spcPts val="1764"/>
              </a:spcBef>
            </a:pPr>
            <a:r>
              <a:rPr dirty="0" sz="1600" spc="-5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491741" y="1568907"/>
            <a:ext cx="251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80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491488" y="2037333"/>
            <a:ext cx="251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60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627111" y="3771696"/>
            <a:ext cx="251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60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912492" y="1162558"/>
            <a:ext cx="901065" cy="2635250"/>
            <a:chOff x="1912492" y="1162558"/>
            <a:chExt cx="901065" cy="2635250"/>
          </a:xfrm>
        </p:grpSpPr>
        <p:sp>
          <p:nvSpPr>
            <p:cNvPr id="14" name="object 14" descr=""/>
            <p:cNvSpPr/>
            <p:nvPr/>
          </p:nvSpPr>
          <p:spPr>
            <a:xfrm>
              <a:off x="2803525" y="3696588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0"/>
                  </a:moveTo>
                  <a:lnTo>
                    <a:pt x="0" y="91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941067" y="1336802"/>
              <a:ext cx="273050" cy="0"/>
            </a:xfrm>
            <a:custGeom>
              <a:avLst/>
              <a:gdLst/>
              <a:ahLst/>
              <a:cxnLst/>
              <a:rect l="l" t="t" r="r" b="b"/>
              <a:pathLst>
                <a:path w="273050" h="0">
                  <a:moveTo>
                    <a:pt x="0" y="0"/>
                  </a:moveTo>
                  <a:lnTo>
                    <a:pt x="272542" y="0"/>
                  </a:lnTo>
                </a:path>
              </a:pathLst>
            </a:custGeom>
            <a:ln w="57150">
              <a:solidFill>
                <a:srgbClr val="FFDD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941067" y="1191133"/>
              <a:ext cx="273050" cy="0"/>
            </a:xfrm>
            <a:custGeom>
              <a:avLst/>
              <a:gdLst/>
              <a:ahLst/>
              <a:cxnLst/>
              <a:rect l="l" t="t" r="r" b="b"/>
              <a:pathLst>
                <a:path w="273050" h="0">
                  <a:moveTo>
                    <a:pt x="0" y="0"/>
                  </a:moveTo>
                  <a:lnTo>
                    <a:pt x="272542" y="0"/>
                  </a:lnTo>
                </a:path>
              </a:pathLst>
            </a:custGeom>
            <a:ln w="57150">
              <a:solidFill>
                <a:srgbClr val="00A84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2284222" y="1071753"/>
            <a:ext cx="1976120" cy="508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Symptoms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80"/>
              </a:lnSpc>
              <a:spcBef>
                <a:spcPts val="125"/>
              </a:spcBef>
            </a:pPr>
            <a:r>
              <a:rPr dirty="0" sz="1200">
                <a:latin typeface="Arial"/>
                <a:cs typeface="Arial"/>
              </a:rPr>
              <a:t>Progressive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Valve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Syndrome </a:t>
            </a:r>
            <a:r>
              <a:rPr dirty="0" sz="1200">
                <a:latin typeface="Arial"/>
                <a:cs typeface="Arial"/>
              </a:rPr>
              <a:t>Acute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Valve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Syndrome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941067" y="1355915"/>
            <a:ext cx="5822315" cy="2253615"/>
            <a:chOff x="1941067" y="1355915"/>
            <a:chExt cx="5822315" cy="2253615"/>
          </a:xfrm>
        </p:grpSpPr>
        <p:sp>
          <p:nvSpPr>
            <p:cNvPr id="19" name="object 19" descr=""/>
            <p:cNvSpPr/>
            <p:nvPr/>
          </p:nvSpPr>
          <p:spPr>
            <a:xfrm>
              <a:off x="1941067" y="1482343"/>
              <a:ext cx="273050" cy="0"/>
            </a:xfrm>
            <a:custGeom>
              <a:avLst/>
              <a:gdLst/>
              <a:ahLst/>
              <a:cxnLst/>
              <a:rect l="l" t="t" r="r" b="b"/>
              <a:pathLst>
                <a:path w="273050" h="0">
                  <a:moveTo>
                    <a:pt x="0" y="0"/>
                  </a:moveTo>
                  <a:lnTo>
                    <a:pt x="272542" y="0"/>
                  </a:lnTo>
                </a:path>
              </a:pathLst>
            </a:custGeom>
            <a:ln w="57150">
              <a:solidFill>
                <a:srgbClr val="ED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231808" y="2716149"/>
              <a:ext cx="5528310" cy="885825"/>
            </a:xfrm>
            <a:custGeom>
              <a:avLst/>
              <a:gdLst/>
              <a:ahLst/>
              <a:cxnLst/>
              <a:rect l="l" t="t" r="r" b="b"/>
              <a:pathLst>
                <a:path w="5528309" h="885825">
                  <a:moveTo>
                    <a:pt x="23686" y="883538"/>
                  </a:moveTo>
                  <a:lnTo>
                    <a:pt x="23584" y="885580"/>
                  </a:lnTo>
                  <a:lnTo>
                    <a:pt x="24094" y="885580"/>
                  </a:lnTo>
                  <a:lnTo>
                    <a:pt x="23686" y="883538"/>
                  </a:lnTo>
                  <a:close/>
                </a:path>
                <a:path w="5528309" h="885825">
                  <a:moveTo>
                    <a:pt x="56009" y="885255"/>
                  </a:moveTo>
                  <a:lnTo>
                    <a:pt x="0" y="885580"/>
                  </a:lnTo>
                  <a:lnTo>
                    <a:pt x="54096" y="885580"/>
                  </a:lnTo>
                  <a:lnTo>
                    <a:pt x="56009" y="885255"/>
                  </a:lnTo>
                  <a:close/>
                </a:path>
                <a:path w="5528309" h="885825">
                  <a:moveTo>
                    <a:pt x="497118" y="685081"/>
                  </a:moveTo>
                  <a:lnTo>
                    <a:pt x="488531" y="686815"/>
                  </a:lnTo>
                  <a:lnTo>
                    <a:pt x="484934" y="689314"/>
                  </a:lnTo>
                  <a:lnTo>
                    <a:pt x="480229" y="693848"/>
                  </a:lnTo>
                  <a:lnTo>
                    <a:pt x="474405" y="699121"/>
                  </a:lnTo>
                  <a:lnTo>
                    <a:pt x="467449" y="703833"/>
                  </a:lnTo>
                  <a:lnTo>
                    <a:pt x="458845" y="707389"/>
                  </a:lnTo>
                  <a:lnTo>
                    <a:pt x="448717" y="710564"/>
                  </a:lnTo>
                  <a:lnTo>
                    <a:pt x="438303" y="714120"/>
                  </a:lnTo>
                  <a:lnTo>
                    <a:pt x="428841" y="718819"/>
                  </a:lnTo>
                  <a:lnTo>
                    <a:pt x="398903" y="736530"/>
                  </a:lnTo>
                  <a:lnTo>
                    <a:pt x="367929" y="751538"/>
                  </a:lnTo>
                  <a:lnTo>
                    <a:pt x="335883" y="763807"/>
                  </a:lnTo>
                  <a:lnTo>
                    <a:pt x="302730" y="773302"/>
                  </a:lnTo>
                  <a:lnTo>
                    <a:pt x="272086" y="783129"/>
                  </a:lnTo>
                  <a:lnTo>
                    <a:pt x="243882" y="797147"/>
                  </a:lnTo>
                  <a:lnTo>
                    <a:pt x="217988" y="815308"/>
                  </a:lnTo>
                  <a:lnTo>
                    <a:pt x="194272" y="837564"/>
                  </a:lnTo>
                  <a:lnTo>
                    <a:pt x="189309" y="842521"/>
                  </a:lnTo>
                  <a:lnTo>
                    <a:pt x="184001" y="847121"/>
                  </a:lnTo>
                  <a:lnTo>
                    <a:pt x="144536" y="866407"/>
                  </a:lnTo>
                  <a:lnTo>
                    <a:pt x="99626" y="877839"/>
                  </a:lnTo>
                  <a:lnTo>
                    <a:pt x="56009" y="885255"/>
                  </a:lnTo>
                  <a:lnTo>
                    <a:pt x="114770" y="884935"/>
                  </a:lnTo>
                  <a:lnTo>
                    <a:pt x="121120" y="884301"/>
                  </a:lnTo>
                  <a:lnTo>
                    <a:pt x="5495320" y="883538"/>
                  </a:lnTo>
                  <a:lnTo>
                    <a:pt x="5505984" y="883120"/>
                  </a:lnTo>
                  <a:lnTo>
                    <a:pt x="5513413" y="882411"/>
                  </a:lnTo>
                  <a:lnTo>
                    <a:pt x="5520843" y="881536"/>
                  </a:lnTo>
                  <a:lnTo>
                    <a:pt x="5528272" y="880744"/>
                  </a:lnTo>
                  <a:lnTo>
                    <a:pt x="5528272" y="686423"/>
                  </a:lnTo>
                  <a:lnTo>
                    <a:pt x="510909" y="686423"/>
                  </a:lnTo>
                  <a:lnTo>
                    <a:pt x="504263" y="685609"/>
                  </a:lnTo>
                  <a:lnTo>
                    <a:pt x="497118" y="685081"/>
                  </a:lnTo>
                  <a:close/>
                </a:path>
                <a:path w="5528309" h="885825">
                  <a:moveTo>
                    <a:pt x="698081" y="617601"/>
                  </a:moveTo>
                  <a:lnTo>
                    <a:pt x="639693" y="638238"/>
                  </a:lnTo>
                  <a:lnTo>
                    <a:pt x="582892" y="648081"/>
                  </a:lnTo>
                  <a:lnTo>
                    <a:pt x="572685" y="650263"/>
                  </a:lnTo>
                  <a:lnTo>
                    <a:pt x="563715" y="654113"/>
                  </a:lnTo>
                  <a:lnTo>
                    <a:pt x="555889" y="659868"/>
                  </a:lnTo>
                  <a:lnTo>
                    <a:pt x="549110" y="667765"/>
                  </a:lnTo>
                  <a:lnTo>
                    <a:pt x="542498" y="674651"/>
                  </a:lnTo>
                  <a:lnTo>
                    <a:pt x="534505" y="679513"/>
                  </a:lnTo>
                  <a:lnTo>
                    <a:pt x="526036" y="682946"/>
                  </a:lnTo>
                  <a:lnTo>
                    <a:pt x="517799" y="685609"/>
                  </a:lnTo>
                  <a:lnTo>
                    <a:pt x="517482" y="685609"/>
                  </a:lnTo>
                  <a:lnTo>
                    <a:pt x="510909" y="686423"/>
                  </a:lnTo>
                  <a:lnTo>
                    <a:pt x="5528272" y="686423"/>
                  </a:lnTo>
                  <a:lnTo>
                    <a:pt x="5528272" y="618870"/>
                  </a:lnTo>
                  <a:lnTo>
                    <a:pt x="703034" y="618870"/>
                  </a:lnTo>
                  <a:lnTo>
                    <a:pt x="698081" y="617601"/>
                  </a:lnTo>
                  <a:close/>
                </a:path>
                <a:path w="5528309" h="885825">
                  <a:moveTo>
                    <a:pt x="3082506" y="86487"/>
                  </a:moveTo>
                  <a:lnTo>
                    <a:pt x="3039517" y="102266"/>
                  </a:lnTo>
                  <a:lnTo>
                    <a:pt x="3001988" y="106806"/>
                  </a:lnTo>
                  <a:lnTo>
                    <a:pt x="2977781" y="110339"/>
                  </a:lnTo>
                  <a:lnTo>
                    <a:pt x="2953681" y="115062"/>
                  </a:lnTo>
                  <a:lnTo>
                    <a:pt x="2929604" y="120165"/>
                  </a:lnTo>
                  <a:lnTo>
                    <a:pt x="2905468" y="124840"/>
                  </a:lnTo>
                  <a:lnTo>
                    <a:pt x="2853732" y="133635"/>
                  </a:lnTo>
                  <a:lnTo>
                    <a:pt x="2801709" y="140334"/>
                  </a:lnTo>
                  <a:lnTo>
                    <a:pt x="2723039" y="143246"/>
                  </a:lnTo>
                  <a:lnTo>
                    <a:pt x="2671995" y="144984"/>
                  </a:lnTo>
                  <a:lnTo>
                    <a:pt x="2622941" y="150520"/>
                  </a:lnTo>
                  <a:lnTo>
                    <a:pt x="2587460" y="165481"/>
                  </a:lnTo>
                  <a:lnTo>
                    <a:pt x="2467318" y="181990"/>
                  </a:lnTo>
                  <a:lnTo>
                    <a:pt x="2459698" y="182244"/>
                  </a:lnTo>
                  <a:lnTo>
                    <a:pt x="2454999" y="186055"/>
                  </a:lnTo>
                  <a:lnTo>
                    <a:pt x="2444478" y="192190"/>
                  </a:lnTo>
                  <a:lnTo>
                    <a:pt x="2433409" y="195325"/>
                  </a:lnTo>
                  <a:lnTo>
                    <a:pt x="2421959" y="196842"/>
                  </a:lnTo>
                  <a:lnTo>
                    <a:pt x="2410295" y="198119"/>
                  </a:lnTo>
                  <a:lnTo>
                    <a:pt x="2385810" y="202080"/>
                  </a:lnTo>
                  <a:lnTo>
                    <a:pt x="2362051" y="208375"/>
                  </a:lnTo>
                  <a:lnTo>
                    <a:pt x="2339554" y="218336"/>
                  </a:lnTo>
                  <a:lnTo>
                    <a:pt x="2318855" y="233299"/>
                  </a:lnTo>
                  <a:lnTo>
                    <a:pt x="2310537" y="239410"/>
                  </a:lnTo>
                  <a:lnTo>
                    <a:pt x="2301456" y="243522"/>
                  </a:lnTo>
                  <a:lnTo>
                    <a:pt x="2291639" y="245744"/>
                  </a:lnTo>
                  <a:lnTo>
                    <a:pt x="2291296" y="245744"/>
                  </a:lnTo>
                  <a:lnTo>
                    <a:pt x="2278088" y="246252"/>
                  </a:lnTo>
                  <a:lnTo>
                    <a:pt x="2265134" y="246252"/>
                  </a:lnTo>
                  <a:lnTo>
                    <a:pt x="2257260" y="247142"/>
                  </a:lnTo>
                  <a:lnTo>
                    <a:pt x="2210897" y="253428"/>
                  </a:lnTo>
                  <a:lnTo>
                    <a:pt x="2195411" y="255015"/>
                  </a:lnTo>
                  <a:lnTo>
                    <a:pt x="2077057" y="263784"/>
                  </a:lnTo>
                  <a:lnTo>
                    <a:pt x="2037677" y="267334"/>
                  </a:lnTo>
                  <a:lnTo>
                    <a:pt x="1978162" y="274304"/>
                  </a:lnTo>
                  <a:lnTo>
                    <a:pt x="1920456" y="291083"/>
                  </a:lnTo>
                  <a:lnTo>
                    <a:pt x="1913598" y="294258"/>
                  </a:lnTo>
                  <a:lnTo>
                    <a:pt x="1905470" y="294767"/>
                  </a:lnTo>
                  <a:lnTo>
                    <a:pt x="1897850" y="295528"/>
                  </a:lnTo>
                  <a:lnTo>
                    <a:pt x="1886077" y="296275"/>
                  </a:lnTo>
                  <a:lnTo>
                    <a:pt x="1874244" y="296735"/>
                  </a:lnTo>
                  <a:lnTo>
                    <a:pt x="1862435" y="297386"/>
                  </a:lnTo>
                  <a:lnTo>
                    <a:pt x="1812332" y="304355"/>
                  </a:lnTo>
                  <a:lnTo>
                    <a:pt x="1775168" y="313817"/>
                  </a:lnTo>
                  <a:lnTo>
                    <a:pt x="1758597" y="319797"/>
                  </a:lnTo>
                  <a:lnTo>
                    <a:pt x="1741942" y="325088"/>
                  </a:lnTo>
                  <a:lnTo>
                    <a:pt x="1725073" y="329568"/>
                  </a:lnTo>
                  <a:lnTo>
                    <a:pt x="1707858" y="333120"/>
                  </a:lnTo>
                  <a:lnTo>
                    <a:pt x="1679994" y="338085"/>
                  </a:lnTo>
                  <a:lnTo>
                    <a:pt x="1652201" y="343407"/>
                  </a:lnTo>
                  <a:lnTo>
                    <a:pt x="1584633" y="357292"/>
                  </a:lnTo>
                  <a:lnTo>
                    <a:pt x="1532090" y="375271"/>
                  </a:lnTo>
                  <a:lnTo>
                    <a:pt x="1514660" y="381015"/>
                  </a:lnTo>
                  <a:lnTo>
                    <a:pt x="1496800" y="384974"/>
                  </a:lnTo>
                  <a:lnTo>
                    <a:pt x="1478369" y="386969"/>
                  </a:lnTo>
                  <a:lnTo>
                    <a:pt x="1447875" y="388369"/>
                  </a:lnTo>
                  <a:lnTo>
                    <a:pt x="1417489" y="390652"/>
                  </a:lnTo>
                  <a:lnTo>
                    <a:pt x="1387411" y="395505"/>
                  </a:lnTo>
                  <a:lnTo>
                    <a:pt x="1350474" y="406854"/>
                  </a:lnTo>
                  <a:lnTo>
                    <a:pt x="1342781" y="408193"/>
                  </a:lnTo>
                  <a:lnTo>
                    <a:pt x="1289123" y="417099"/>
                  </a:lnTo>
                  <a:lnTo>
                    <a:pt x="1243927" y="426465"/>
                  </a:lnTo>
                  <a:lnTo>
                    <a:pt x="1231608" y="439038"/>
                  </a:lnTo>
                  <a:lnTo>
                    <a:pt x="1224921" y="449718"/>
                  </a:lnTo>
                  <a:lnTo>
                    <a:pt x="1216495" y="456183"/>
                  </a:lnTo>
                  <a:lnTo>
                    <a:pt x="1206355" y="459505"/>
                  </a:lnTo>
                  <a:lnTo>
                    <a:pt x="1194524" y="460756"/>
                  </a:lnTo>
                  <a:lnTo>
                    <a:pt x="1182886" y="461851"/>
                  </a:lnTo>
                  <a:lnTo>
                    <a:pt x="1171236" y="463899"/>
                  </a:lnTo>
                  <a:lnTo>
                    <a:pt x="1159895" y="467042"/>
                  </a:lnTo>
                  <a:lnTo>
                    <a:pt x="1149185" y="471424"/>
                  </a:lnTo>
                  <a:lnTo>
                    <a:pt x="1137372" y="476621"/>
                  </a:lnTo>
                  <a:lnTo>
                    <a:pt x="1125452" y="480425"/>
                  </a:lnTo>
                  <a:lnTo>
                    <a:pt x="1113270" y="482871"/>
                  </a:lnTo>
                  <a:lnTo>
                    <a:pt x="1100671" y="483996"/>
                  </a:lnTo>
                  <a:lnTo>
                    <a:pt x="1070177" y="487717"/>
                  </a:lnTo>
                  <a:lnTo>
                    <a:pt x="1011999" y="505874"/>
                  </a:lnTo>
                  <a:lnTo>
                    <a:pt x="974880" y="521388"/>
                  </a:lnTo>
                  <a:lnTo>
                    <a:pt x="966194" y="525478"/>
                  </a:lnTo>
                  <a:lnTo>
                    <a:pt x="957628" y="529401"/>
                  </a:lnTo>
                  <a:lnTo>
                    <a:pt x="949287" y="532764"/>
                  </a:lnTo>
                  <a:lnTo>
                    <a:pt x="941632" y="534838"/>
                  </a:lnTo>
                  <a:lnTo>
                    <a:pt x="934524" y="536114"/>
                  </a:lnTo>
                  <a:lnTo>
                    <a:pt x="926892" y="537747"/>
                  </a:lnTo>
                  <a:lnTo>
                    <a:pt x="917664" y="540893"/>
                  </a:lnTo>
                  <a:lnTo>
                    <a:pt x="911592" y="544478"/>
                  </a:lnTo>
                  <a:lnTo>
                    <a:pt x="904710" y="549386"/>
                  </a:lnTo>
                  <a:lnTo>
                    <a:pt x="895733" y="554841"/>
                  </a:lnTo>
                  <a:lnTo>
                    <a:pt x="883374" y="560069"/>
                  </a:lnTo>
                  <a:lnTo>
                    <a:pt x="866450" y="564895"/>
                  </a:lnTo>
                  <a:lnTo>
                    <a:pt x="795617" y="581406"/>
                  </a:lnTo>
                  <a:lnTo>
                    <a:pt x="793331" y="583692"/>
                  </a:lnTo>
                  <a:lnTo>
                    <a:pt x="785402" y="589706"/>
                  </a:lnTo>
                  <a:lnTo>
                    <a:pt x="776758" y="593137"/>
                  </a:lnTo>
                  <a:lnTo>
                    <a:pt x="767542" y="594639"/>
                  </a:lnTo>
                  <a:lnTo>
                    <a:pt x="757898" y="594868"/>
                  </a:lnTo>
                  <a:lnTo>
                    <a:pt x="750389" y="595435"/>
                  </a:lnTo>
                  <a:lnTo>
                    <a:pt x="743547" y="597503"/>
                  </a:lnTo>
                  <a:lnTo>
                    <a:pt x="737181" y="601047"/>
                  </a:lnTo>
                  <a:lnTo>
                    <a:pt x="731101" y="606044"/>
                  </a:lnTo>
                  <a:lnTo>
                    <a:pt x="725738" y="609774"/>
                  </a:lnTo>
                  <a:lnTo>
                    <a:pt x="719624" y="612647"/>
                  </a:lnTo>
                  <a:lnTo>
                    <a:pt x="713153" y="615045"/>
                  </a:lnTo>
                  <a:lnTo>
                    <a:pt x="706717" y="617346"/>
                  </a:lnTo>
                  <a:lnTo>
                    <a:pt x="703034" y="618870"/>
                  </a:lnTo>
                  <a:lnTo>
                    <a:pt x="5528272" y="618870"/>
                  </a:lnTo>
                  <a:lnTo>
                    <a:pt x="5528272" y="246252"/>
                  </a:lnTo>
                  <a:lnTo>
                    <a:pt x="2284100" y="246252"/>
                  </a:lnTo>
                  <a:lnTo>
                    <a:pt x="2273262" y="245744"/>
                  </a:lnTo>
                  <a:lnTo>
                    <a:pt x="5528272" y="245744"/>
                  </a:lnTo>
                  <a:lnTo>
                    <a:pt x="5528272" y="86868"/>
                  </a:lnTo>
                  <a:lnTo>
                    <a:pt x="3092031" y="86868"/>
                  </a:lnTo>
                  <a:lnTo>
                    <a:pt x="3082506" y="86487"/>
                  </a:lnTo>
                  <a:close/>
                </a:path>
                <a:path w="5528309" h="885825">
                  <a:moveTo>
                    <a:pt x="5324005" y="0"/>
                  </a:moveTo>
                  <a:lnTo>
                    <a:pt x="5303646" y="0"/>
                  </a:lnTo>
                  <a:lnTo>
                    <a:pt x="5294824" y="527"/>
                  </a:lnTo>
                  <a:lnTo>
                    <a:pt x="5284416" y="2825"/>
                  </a:lnTo>
                  <a:lnTo>
                    <a:pt x="5274461" y="6981"/>
                  </a:lnTo>
                  <a:lnTo>
                    <a:pt x="5258711" y="17204"/>
                  </a:lnTo>
                  <a:lnTo>
                    <a:pt x="5251762" y="20319"/>
                  </a:lnTo>
                  <a:lnTo>
                    <a:pt x="5244479" y="22387"/>
                  </a:lnTo>
                  <a:lnTo>
                    <a:pt x="5237315" y="23240"/>
                  </a:lnTo>
                  <a:lnTo>
                    <a:pt x="4675721" y="24892"/>
                  </a:lnTo>
                  <a:lnTo>
                    <a:pt x="4652673" y="25521"/>
                  </a:lnTo>
                  <a:lnTo>
                    <a:pt x="4629636" y="27066"/>
                  </a:lnTo>
                  <a:lnTo>
                    <a:pt x="4606623" y="29303"/>
                  </a:lnTo>
                  <a:lnTo>
                    <a:pt x="4539534" y="37476"/>
                  </a:lnTo>
                  <a:lnTo>
                    <a:pt x="4495350" y="42259"/>
                  </a:lnTo>
                  <a:lnTo>
                    <a:pt x="4451023" y="45469"/>
                  </a:lnTo>
                  <a:lnTo>
                    <a:pt x="4406481" y="46227"/>
                  </a:lnTo>
                  <a:lnTo>
                    <a:pt x="3905434" y="46227"/>
                  </a:lnTo>
                  <a:lnTo>
                    <a:pt x="3637115" y="52577"/>
                  </a:lnTo>
                  <a:lnTo>
                    <a:pt x="3589871" y="60451"/>
                  </a:lnTo>
                  <a:lnTo>
                    <a:pt x="3572869" y="65611"/>
                  </a:lnTo>
                  <a:lnTo>
                    <a:pt x="3564422" y="68077"/>
                  </a:lnTo>
                  <a:lnTo>
                    <a:pt x="3555962" y="69342"/>
                  </a:lnTo>
                  <a:lnTo>
                    <a:pt x="3446387" y="70103"/>
                  </a:lnTo>
                  <a:lnTo>
                    <a:pt x="3457029" y="70103"/>
                  </a:lnTo>
                  <a:lnTo>
                    <a:pt x="3449028" y="70738"/>
                  </a:lnTo>
                  <a:lnTo>
                    <a:pt x="3442043" y="73406"/>
                  </a:lnTo>
                  <a:lnTo>
                    <a:pt x="3425750" y="78886"/>
                  </a:lnTo>
                  <a:lnTo>
                    <a:pt x="3409230" y="82772"/>
                  </a:lnTo>
                  <a:lnTo>
                    <a:pt x="3392448" y="85086"/>
                  </a:lnTo>
                  <a:lnTo>
                    <a:pt x="3375368" y="85851"/>
                  </a:lnTo>
                  <a:lnTo>
                    <a:pt x="3100413" y="86740"/>
                  </a:lnTo>
                  <a:lnTo>
                    <a:pt x="3092031" y="86868"/>
                  </a:lnTo>
                  <a:lnTo>
                    <a:pt x="5528272" y="86868"/>
                  </a:lnTo>
                  <a:lnTo>
                    <a:pt x="5528272" y="1777"/>
                  </a:lnTo>
                  <a:lnTo>
                    <a:pt x="5523700" y="1143"/>
                  </a:lnTo>
                  <a:lnTo>
                    <a:pt x="5521376" y="527"/>
                  </a:lnTo>
                  <a:lnTo>
                    <a:pt x="5399804" y="527"/>
                  </a:lnTo>
                  <a:lnTo>
                    <a:pt x="5324005" y="0"/>
                  </a:lnTo>
                  <a:close/>
                </a:path>
                <a:path w="5528309" h="885825">
                  <a:moveTo>
                    <a:pt x="4170769" y="45212"/>
                  </a:moveTo>
                  <a:lnTo>
                    <a:pt x="3873662" y="46227"/>
                  </a:lnTo>
                  <a:lnTo>
                    <a:pt x="4406481" y="46227"/>
                  </a:lnTo>
                  <a:lnTo>
                    <a:pt x="4170769" y="45212"/>
                  </a:lnTo>
                  <a:close/>
                </a:path>
                <a:path w="5528309" h="885825">
                  <a:moveTo>
                    <a:pt x="5519382" y="0"/>
                  </a:moveTo>
                  <a:lnTo>
                    <a:pt x="5514810" y="0"/>
                  </a:lnTo>
                  <a:lnTo>
                    <a:pt x="5392351" y="527"/>
                  </a:lnTo>
                  <a:lnTo>
                    <a:pt x="5521376" y="527"/>
                  </a:lnTo>
                  <a:lnTo>
                    <a:pt x="5519382" y="0"/>
                  </a:lnTo>
                  <a:close/>
                </a:path>
              </a:pathLst>
            </a:custGeom>
            <a:solidFill>
              <a:srgbClr val="ED3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335783" y="3587369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 h="0">
                  <a:moveTo>
                    <a:pt x="0" y="0"/>
                  </a:moveTo>
                  <a:lnTo>
                    <a:pt x="20955" y="0"/>
                  </a:lnTo>
                </a:path>
              </a:pathLst>
            </a:custGeom>
            <a:ln w="9525">
              <a:solidFill>
                <a:srgbClr val="ED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262377" y="2716783"/>
              <a:ext cx="5491480" cy="880110"/>
            </a:xfrm>
            <a:custGeom>
              <a:avLst/>
              <a:gdLst/>
              <a:ahLst/>
              <a:cxnLst/>
              <a:rect l="l" t="t" r="r" b="b"/>
              <a:pathLst>
                <a:path w="5491480" h="880110">
                  <a:moveTo>
                    <a:pt x="5491226" y="0"/>
                  </a:moveTo>
                  <a:lnTo>
                    <a:pt x="5253355" y="0"/>
                  </a:lnTo>
                  <a:lnTo>
                    <a:pt x="5253355" y="12446"/>
                  </a:lnTo>
                  <a:lnTo>
                    <a:pt x="5232273" y="12446"/>
                  </a:lnTo>
                  <a:lnTo>
                    <a:pt x="5232273" y="24892"/>
                  </a:lnTo>
                  <a:lnTo>
                    <a:pt x="4603115" y="24892"/>
                  </a:lnTo>
                  <a:lnTo>
                    <a:pt x="4603115" y="35687"/>
                  </a:lnTo>
                  <a:lnTo>
                    <a:pt x="4527804" y="35687"/>
                  </a:lnTo>
                  <a:lnTo>
                    <a:pt x="4527804" y="46482"/>
                  </a:lnTo>
                  <a:lnTo>
                    <a:pt x="3705987" y="46482"/>
                  </a:lnTo>
                  <a:lnTo>
                    <a:pt x="3705987" y="54483"/>
                  </a:lnTo>
                  <a:lnTo>
                    <a:pt x="3567430" y="54483"/>
                  </a:lnTo>
                  <a:lnTo>
                    <a:pt x="3567430" y="62357"/>
                  </a:lnTo>
                  <a:lnTo>
                    <a:pt x="3552444" y="62357"/>
                  </a:lnTo>
                  <a:lnTo>
                    <a:pt x="3552444" y="70358"/>
                  </a:lnTo>
                  <a:lnTo>
                    <a:pt x="3410966" y="70358"/>
                  </a:lnTo>
                  <a:lnTo>
                    <a:pt x="3410966" y="78105"/>
                  </a:lnTo>
                  <a:lnTo>
                    <a:pt x="3401949" y="78105"/>
                  </a:lnTo>
                  <a:lnTo>
                    <a:pt x="3401949" y="85979"/>
                  </a:lnTo>
                  <a:lnTo>
                    <a:pt x="3052699" y="85979"/>
                  </a:lnTo>
                  <a:lnTo>
                    <a:pt x="3052699" y="92710"/>
                  </a:lnTo>
                  <a:lnTo>
                    <a:pt x="3031617" y="92710"/>
                  </a:lnTo>
                  <a:lnTo>
                    <a:pt x="3031617" y="99568"/>
                  </a:lnTo>
                  <a:lnTo>
                    <a:pt x="3025521" y="99568"/>
                  </a:lnTo>
                  <a:lnTo>
                    <a:pt x="3025521" y="106426"/>
                  </a:lnTo>
                  <a:lnTo>
                    <a:pt x="2947289" y="106426"/>
                  </a:lnTo>
                  <a:lnTo>
                    <a:pt x="2947289" y="113157"/>
                  </a:lnTo>
                  <a:lnTo>
                    <a:pt x="2932303" y="113157"/>
                  </a:lnTo>
                  <a:lnTo>
                    <a:pt x="2932303" y="120015"/>
                  </a:lnTo>
                  <a:lnTo>
                    <a:pt x="2881122" y="120015"/>
                  </a:lnTo>
                  <a:lnTo>
                    <a:pt x="2881122" y="126873"/>
                  </a:lnTo>
                  <a:lnTo>
                    <a:pt x="2872105" y="126873"/>
                  </a:lnTo>
                  <a:lnTo>
                    <a:pt x="2872105" y="133731"/>
                  </a:lnTo>
                  <a:lnTo>
                    <a:pt x="2820924" y="133731"/>
                  </a:lnTo>
                  <a:lnTo>
                    <a:pt x="2820924" y="140462"/>
                  </a:lnTo>
                  <a:lnTo>
                    <a:pt x="2667381" y="140462"/>
                  </a:lnTo>
                  <a:lnTo>
                    <a:pt x="2667381" y="147193"/>
                  </a:lnTo>
                  <a:lnTo>
                    <a:pt x="2598039" y="147193"/>
                  </a:lnTo>
                  <a:lnTo>
                    <a:pt x="2598039" y="153797"/>
                  </a:lnTo>
                  <a:lnTo>
                    <a:pt x="2570988" y="153797"/>
                  </a:lnTo>
                  <a:lnTo>
                    <a:pt x="2570988" y="160401"/>
                  </a:lnTo>
                  <a:lnTo>
                    <a:pt x="2561971" y="160401"/>
                  </a:lnTo>
                  <a:lnTo>
                    <a:pt x="2561971" y="166878"/>
                  </a:lnTo>
                  <a:lnTo>
                    <a:pt x="2528824" y="166878"/>
                  </a:lnTo>
                  <a:lnTo>
                    <a:pt x="2528824" y="173228"/>
                  </a:lnTo>
                  <a:lnTo>
                    <a:pt x="2492756" y="173228"/>
                  </a:lnTo>
                  <a:lnTo>
                    <a:pt x="2492756" y="179451"/>
                  </a:lnTo>
                  <a:lnTo>
                    <a:pt x="2429510" y="179451"/>
                  </a:lnTo>
                  <a:lnTo>
                    <a:pt x="2429510" y="185674"/>
                  </a:lnTo>
                  <a:lnTo>
                    <a:pt x="2420493" y="185674"/>
                  </a:lnTo>
                  <a:lnTo>
                    <a:pt x="2420493" y="191770"/>
                  </a:lnTo>
                  <a:lnTo>
                    <a:pt x="2405380" y="191770"/>
                  </a:lnTo>
                  <a:lnTo>
                    <a:pt x="2405380" y="197866"/>
                  </a:lnTo>
                  <a:lnTo>
                    <a:pt x="2357247" y="197866"/>
                  </a:lnTo>
                  <a:lnTo>
                    <a:pt x="2357247" y="203835"/>
                  </a:lnTo>
                  <a:lnTo>
                    <a:pt x="2339213" y="203835"/>
                  </a:lnTo>
                  <a:lnTo>
                    <a:pt x="2339213" y="209931"/>
                  </a:lnTo>
                  <a:lnTo>
                    <a:pt x="2312035" y="209931"/>
                  </a:lnTo>
                  <a:lnTo>
                    <a:pt x="2312035" y="215900"/>
                  </a:lnTo>
                  <a:lnTo>
                    <a:pt x="2300097" y="215900"/>
                  </a:lnTo>
                  <a:lnTo>
                    <a:pt x="2300097" y="221742"/>
                  </a:lnTo>
                  <a:lnTo>
                    <a:pt x="2297049" y="221742"/>
                  </a:lnTo>
                  <a:lnTo>
                    <a:pt x="2297049" y="227711"/>
                  </a:lnTo>
                  <a:lnTo>
                    <a:pt x="2290953" y="227711"/>
                  </a:lnTo>
                  <a:lnTo>
                    <a:pt x="2290953" y="233680"/>
                  </a:lnTo>
                  <a:lnTo>
                    <a:pt x="2281936" y="233680"/>
                  </a:lnTo>
                  <a:lnTo>
                    <a:pt x="2281936" y="245237"/>
                  </a:lnTo>
                  <a:lnTo>
                    <a:pt x="2230755" y="245237"/>
                  </a:lnTo>
                  <a:lnTo>
                    <a:pt x="2230755" y="250952"/>
                  </a:lnTo>
                  <a:lnTo>
                    <a:pt x="2164588" y="250952"/>
                  </a:lnTo>
                  <a:lnTo>
                    <a:pt x="2164588" y="256540"/>
                  </a:lnTo>
                  <a:lnTo>
                    <a:pt x="2143506" y="256540"/>
                  </a:lnTo>
                  <a:lnTo>
                    <a:pt x="2143506" y="262128"/>
                  </a:lnTo>
                  <a:lnTo>
                    <a:pt x="2029079" y="262128"/>
                  </a:lnTo>
                  <a:lnTo>
                    <a:pt x="2029079" y="267716"/>
                  </a:lnTo>
                  <a:lnTo>
                    <a:pt x="1995932" y="267716"/>
                  </a:lnTo>
                  <a:lnTo>
                    <a:pt x="1995932" y="273304"/>
                  </a:lnTo>
                  <a:lnTo>
                    <a:pt x="1929764" y="273304"/>
                  </a:lnTo>
                  <a:lnTo>
                    <a:pt x="1929764" y="278892"/>
                  </a:lnTo>
                  <a:lnTo>
                    <a:pt x="1923669" y="278892"/>
                  </a:lnTo>
                  <a:lnTo>
                    <a:pt x="1923669" y="284480"/>
                  </a:lnTo>
                  <a:lnTo>
                    <a:pt x="1893570" y="284480"/>
                  </a:lnTo>
                  <a:lnTo>
                    <a:pt x="1893570" y="290068"/>
                  </a:lnTo>
                  <a:lnTo>
                    <a:pt x="1887601" y="290068"/>
                  </a:lnTo>
                  <a:lnTo>
                    <a:pt x="1887601" y="295656"/>
                  </a:lnTo>
                  <a:lnTo>
                    <a:pt x="1806321" y="295656"/>
                  </a:lnTo>
                  <a:lnTo>
                    <a:pt x="1806321" y="301244"/>
                  </a:lnTo>
                  <a:lnTo>
                    <a:pt x="1776222" y="301244"/>
                  </a:lnTo>
                  <a:lnTo>
                    <a:pt x="1776222" y="306705"/>
                  </a:lnTo>
                  <a:lnTo>
                    <a:pt x="1767205" y="306705"/>
                  </a:lnTo>
                  <a:lnTo>
                    <a:pt x="1767205" y="312293"/>
                  </a:lnTo>
                  <a:lnTo>
                    <a:pt x="1746123" y="312293"/>
                  </a:lnTo>
                  <a:lnTo>
                    <a:pt x="1746123" y="317881"/>
                  </a:lnTo>
                  <a:lnTo>
                    <a:pt x="1721993" y="317881"/>
                  </a:lnTo>
                  <a:lnTo>
                    <a:pt x="1721993" y="328930"/>
                  </a:lnTo>
                  <a:lnTo>
                    <a:pt x="1670812" y="328930"/>
                  </a:lnTo>
                  <a:lnTo>
                    <a:pt x="1670812" y="334391"/>
                  </a:lnTo>
                  <a:lnTo>
                    <a:pt x="1667764" y="334391"/>
                  </a:lnTo>
                  <a:lnTo>
                    <a:pt x="1667764" y="339852"/>
                  </a:lnTo>
                  <a:lnTo>
                    <a:pt x="1622679" y="339852"/>
                  </a:lnTo>
                  <a:lnTo>
                    <a:pt x="1622679" y="345440"/>
                  </a:lnTo>
                  <a:lnTo>
                    <a:pt x="1616583" y="345440"/>
                  </a:lnTo>
                  <a:lnTo>
                    <a:pt x="1616583" y="350901"/>
                  </a:lnTo>
                  <a:lnTo>
                    <a:pt x="1571498" y="350901"/>
                  </a:lnTo>
                  <a:lnTo>
                    <a:pt x="1571498" y="356362"/>
                  </a:lnTo>
                  <a:lnTo>
                    <a:pt x="1532382" y="356362"/>
                  </a:lnTo>
                  <a:lnTo>
                    <a:pt x="1532382" y="361950"/>
                  </a:lnTo>
                  <a:lnTo>
                    <a:pt x="1526286" y="361950"/>
                  </a:lnTo>
                  <a:lnTo>
                    <a:pt x="1526286" y="367411"/>
                  </a:lnTo>
                  <a:lnTo>
                    <a:pt x="1505204" y="367411"/>
                  </a:lnTo>
                  <a:lnTo>
                    <a:pt x="1505204" y="378333"/>
                  </a:lnTo>
                  <a:lnTo>
                    <a:pt x="1496187" y="378333"/>
                  </a:lnTo>
                  <a:lnTo>
                    <a:pt x="1496187" y="383794"/>
                  </a:lnTo>
                  <a:lnTo>
                    <a:pt x="1445006" y="383794"/>
                  </a:lnTo>
                  <a:lnTo>
                    <a:pt x="1445006" y="389255"/>
                  </a:lnTo>
                  <a:lnTo>
                    <a:pt x="1378839" y="389255"/>
                  </a:lnTo>
                  <a:lnTo>
                    <a:pt x="1378839" y="394716"/>
                  </a:lnTo>
                  <a:lnTo>
                    <a:pt x="1348739" y="394716"/>
                  </a:lnTo>
                  <a:lnTo>
                    <a:pt x="1348739" y="400177"/>
                  </a:lnTo>
                  <a:lnTo>
                    <a:pt x="1327658" y="400177"/>
                  </a:lnTo>
                  <a:lnTo>
                    <a:pt x="1327658" y="405638"/>
                  </a:lnTo>
                  <a:lnTo>
                    <a:pt x="1303527" y="405638"/>
                  </a:lnTo>
                  <a:lnTo>
                    <a:pt x="1303527" y="411099"/>
                  </a:lnTo>
                  <a:lnTo>
                    <a:pt x="1270381" y="411099"/>
                  </a:lnTo>
                  <a:lnTo>
                    <a:pt x="1270381" y="416433"/>
                  </a:lnTo>
                  <a:lnTo>
                    <a:pt x="1240282" y="416433"/>
                  </a:lnTo>
                  <a:lnTo>
                    <a:pt x="1240282" y="421894"/>
                  </a:lnTo>
                  <a:lnTo>
                    <a:pt x="1210183" y="421894"/>
                  </a:lnTo>
                  <a:lnTo>
                    <a:pt x="1210183" y="427228"/>
                  </a:lnTo>
                  <a:lnTo>
                    <a:pt x="1204214" y="427228"/>
                  </a:lnTo>
                  <a:lnTo>
                    <a:pt x="1204214" y="432689"/>
                  </a:lnTo>
                  <a:lnTo>
                    <a:pt x="1198118" y="432689"/>
                  </a:lnTo>
                  <a:lnTo>
                    <a:pt x="1198118" y="438150"/>
                  </a:lnTo>
                  <a:lnTo>
                    <a:pt x="1195197" y="438150"/>
                  </a:lnTo>
                  <a:lnTo>
                    <a:pt x="1195197" y="443484"/>
                  </a:lnTo>
                  <a:lnTo>
                    <a:pt x="1192149" y="443484"/>
                  </a:lnTo>
                  <a:lnTo>
                    <a:pt x="1192149" y="454279"/>
                  </a:lnTo>
                  <a:lnTo>
                    <a:pt x="1186180" y="454279"/>
                  </a:lnTo>
                  <a:lnTo>
                    <a:pt x="1186180" y="459740"/>
                  </a:lnTo>
                  <a:lnTo>
                    <a:pt x="1137920" y="459740"/>
                  </a:lnTo>
                  <a:lnTo>
                    <a:pt x="1137920" y="465074"/>
                  </a:lnTo>
                  <a:lnTo>
                    <a:pt x="1116838" y="465074"/>
                  </a:lnTo>
                  <a:lnTo>
                    <a:pt x="1116838" y="470535"/>
                  </a:lnTo>
                  <a:lnTo>
                    <a:pt x="1113917" y="470535"/>
                  </a:lnTo>
                  <a:lnTo>
                    <a:pt x="1113917" y="475869"/>
                  </a:lnTo>
                  <a:lnTo>
                    <a:pt x="1104900" y="475869"/>
                  </a:lnTo>
                  <a:lnTo>
                    <a:pt x="1104900" y="481203"/>
                  </a:lnTo>
                  <a:lnTo>
                    <a:pt x="1041654" y="481203"/>
                  </a:lnTo>
                  <a:lnTo>
                    <a:pt x="1041654" y="486664"/>
                  </a:lnTo>
                  <a:lnTo>
                    <a:pt x="1029588" y="486664"/>
                  </a:lnTo>
                  <a:lnTo>
                    <a:pt x="1029588" y="491998"/>
                  </a:lnTo>
                  <a:lnTo>
                    <a:pt x="1008507" y="491998"/>
                  </a:lnTo>
                  <a:lnTo>
                    <a:pt x="1008507" y="497332"/>
                  </a:lnTo>
                  <a:lnTo>
                    <a:pt x="996442" y="497332"/>
                  </a:lnTo>
                  <a:lnTo>
                    <a:pt x="996442" y="502666"/>
                  </a:lnTo>
                  <a:lnTo>
                    <a:pt x="966343" y="502666"/>
                  </a:lnTo>
                  <a:lnTo>
                    <a:pt x="966343" y="508000"/>
                  </a:lnTo>
                  <a:lnTo>
                    <a:pt x="963295" y="508000"/>
                  </a:lnTo>
                  <a:lnTo>
                    <a:pt x="963295" y="518795"/>
                  </a:lnTo>
                  <a:lnTo>
                    <a:pt x="945261" y="518795"/>
                  </a:lnTo>
                  <a:lnTo>
                    <a:pt x="945261" y="529463"/>
                  </a:lnTo>
                  <a:lnTo>
                    <a:pt x="912114" y="529463"/>
                  </a:lnTo>
                  <a:lnTo>
                    <a:pt x="912114" y="534797"/>
                  </a:lnTo>
                  <a:lnTo>
                    <a:pt x="888111" y="534797"/>
                  </a:lnTo>
                  <a:lnTo>
                    <a:pt x="888111" y="540258"/>
                  </a:lnTo>
                  <a:lnTo>
                    <a:pt x="882015" y="540258"/>
                  </a:lnTo>
                  <a:lnTo>
                    <a:pt x="882015" y="545592"/>
                  </a:lnTo>
                  <a:lnTo>
                    <a:pt x="879094" y="545592"/>
                  </a:lnTo>
                  <a:lnTo>
                    <a:pt x="879094" y="550926"/>
                  </a:lnTo>
                  <a:lnTo>
                    <a:pt x="876046" y="550926"/>
                  </a:lnTo>
                  <a:lnTo>
                    <a:pt x="876046" y="556260"/>
                  </a:lnTo>
                  <a:lnTo>
                    <a:pt x="848995" y="556260"/>
                  </a:lnTo>
                  <a:lnTo>
                    <a:pt x="848995" y="561594"/>
                  </a:lnTo>
                  <a:lnTo>
                    <a:pt x="827913" y="561594"/>
                  </a:lnTo>
                  <a:lnTo>
                    <a:pt x="827913" y="567055"/>
                  </a:lnTo>
                  <a:lnTo>
                    <a:pt x="809752" y="567055"/>
                  </a:lnTo>
                  <a:lnTo>
                    <a:pt x="809752" y="572389"/>
                  </a:lnTo>
                  <a:lnTo>
                    <a:pt x="797814" y="572389"/>
                  </a:lnTo>
                  <a:lnTo>
                    <a:pt x="797814" y="577723"/>
                  </a:lnTo>
                  <a:lnTo>
                    <a:pt x="761619" y="577723"/>
                  </a:lnTo>
                  <a:lnTo>
                    <a:pt x="761619" y="583057"/>
                  </a:lnTo>
                  <a:lnTo>
                    <a:pt x="755650" y="583057"/>
                  </a:lnTo>
                  <a:lnTo>
                    <a:pt x="755650" y="588391"/>
                  </a:lnTo>
                  <a:lnTo>
                    <a:pt x="752602" y="588391"/>
                  </a:lnTo>
                  <a:lnTo>
                    <a:pt x="752602" y="593852"/>
                  </a:lnTo>
                  <a:lnTo>
                    <a:pt x="704469" y="593852"/>
                  </a:lnTo>
                  <a:lnTo>
                    <a:pt x="704469" y="599186"/>
                  </a:lnTo>
                  <a:lnTo>
                    <a:pt x="701421" y="599186"/>
                  </a:lnTo>
                  <a:lnTo>
                    <a:pt x="701421" y="604520"/>
                  </a:lnTo>
                  <a:lnTo>
                    <a:pt x="698373" y="604520"/>
                  </a:lnTo>
                  <a:lnTo>
                    <a:pt x="698373" y="609727"/>
                  </a:lnTo>
                  <a:lnTo>
                    <a:pt x="692404" y="609727"/>
                  </a:lnTo>
                  <a:lnTo>
                    <a:pt x="692404" y="615061"/>
                  </a:lnTo>
                  <a:lnTo>
                    <a:pt x="662305" y="615061"/>
                  </a:lnTo>
                  <a:lnTo>
                    <a:pt x="662305" y="620395"/>
                  </a:lnTo>
                  <a:lnTo>
                    <a:pt x="653288" y="620395"/>
                  </a:lnTo>
                  <a:lnTo>
                    <a:pt x="653288" y="625729"/>
                  </a:lnTo>
                  <a:lnTo>
                    <a:pt x="635254" y="625729"/>
                  </a:lnTo>
                  <a:lnTo>
                    <a:pt x="635254" y="631063"/>
                  </a:lnTo>
                  <a:lnTo>
                    <a:pt x="617093" y="631063"/>
                  </a:lnTo>
                  <a:lnTo>
                    <a:pt x="617093" y="636397"/>
                  </a:lnTo>
                  <a:lnTo>
                    <a:pt x="584073" y="636397"/>
                  </a:lnTo>
                  <a:lnTo>
                    <a:pt x="584073" y="641731"/>
                  </a:lnTo>
                  <a:lnTo>
                    <a:pt x="572008" y="641731"/>
                  </a:lnTo>
                  <a:lnTo>
                    <a:pt x="572008" y="647065"/>
                  </a:lnTo>
                  <a:lnTo>
                    <a:pt x="526796" y="647065"/>
                  </a:lnTo>
                  <a:lnTo>
                    <a:pt x="526796" y="652399"/>
                  </a:lnTo>
                  <a:lnTo>
                    <a:pt x="523748" y="652399"/>
                  </a:lnTo>
                  <a:lnTo>
                    <a:pt x="523748" y="657606"/>
                  </a:lnTo>
                  <a:lnTo>
                    <a:pt x="520827" y="657606"/>
                  </a:lnTo>
                  <a:lnTo>
                    <a:pt x="520827" y="662940"/>
                  </a:lnTo>
                  <a:lnTo>
                    <a:pt x="517779" y="662940"/>
                  </a:lnTo>
                  <a:lnTo>
                    <a:pt x="517779" y="668274"/>
                  </a:lnTo>
                  <a:lnTo>
                    <a:pt x="511810" y="668274"/>
                  </a:lnTo>
                  <a:lnTo>
                    <a:pt x="511810" y="673608"/>
                  </a:lnTo>
                  <a:lnTo>
                    <a:pt x="508762" y="673608"/>
                  </a:lnTo>
                  <a:lnTo>
                    <a:pt x="508762" y="678942"/>
                  </a:lnTo>
                  <a:lnTo>
                    <a:pt x="496697" y="678942"/>
                  </a:lnTo>
                  <a:lnTo>
                    <a:pt x="496697" y="684149"/>
                  </a:lnTo>
                  <a:lnTo>
                    <a:pt x="454533" y="684149"/>
                  </a:lnTo>
                  <a:lnTo>
                    <a:pt x="454533" y="694817"/>
                  </a:lnTo>
                  <a:lnTo>
                    <a:pt x="448564" y="694817"/>
                  </a:lnTo>
                  <a:lnTo>
                    <a:pt x="448564" y="700151"/>
                  </a:lnTo>
                  <a:lnTo>
                    <a:pt x="442468" y="700151"/>
                  </a:lnTo>
                  <a:lnTo>
                    <a:pt x="442468" y="705485"/>
                  </a:lnTo>
                  <a:lnTo>
                    <a:pt x="418465" y="705485"/>
                  </a:lnTo>
                  <a:lnTo>
                    <a:pt x="418465" y="710692"/>
                  </a:lnTo>
                  <a:lnTo>
                    <a:pt x="403352" y="710692"/>
                  </a:lnTo>
                  <a:lnTo>
                    <a:pt x="403352" y="716026"/>
                  </a:lnTo>
                  <a:lnTo>
                    <a:pt x="391287" y="716026"/>
                  </a:lnTo>
                  <a:lnTo>
                    <a:pt x="391287" y="721360"/>
                  </a:lnTo>
                  <a:lnTo>
                    <a:pt x="388366" y="721360"/>
                  </a:lnTo>
                  <a:lnTo>
                    <a:pt x="388366" y="726567"/>
                  </a:lnTo>
                  <a:lnTo>
                    <a:pt x="379349" y="726567"/>
                  </a:lnTo>
                  <a:lnTo>
                    <a:pt x="379349" y="731901"/>
                  </a:lnTo>
                  <a:lnTo>
                    <a:pt x="370205" y="731901"/>
                  </a:lnTo>
                  <a:lnTo>
                    <a:pt x="370205" y="737235"/>
                  </a:lnTo>
                  <a:lnTo>
                    <a:pt x="355219" y="737235"/>
                  </a:lnTo>
                  <a:lnTo>
                    <a:pt x="355219" y="742442"/>
                  </a:lnTo>
                  <a:lnTo>
                    <a:pt x="343154" y="742442"/>
                  </a:lnTo>
                  <a:lnTo>
                    <a:pt x="343154" y="747776"/>
                  </a:lnTo>
                  <a:lnTo>
                    <a:pt x="334137" y="747776"/>
                  </a:lnTo>
                  <a:lnTo>
                    <a:pt x="334137" y="753110"/>
                  </a:lnTo>
                  <a:lnTo>
                    <a:pt x="328168" y="753110"/>
                  </a:lnTo>
                  <a:lnTo>
                    <a:pt x="328168" y="758317"/>
                  </a:lnTo>
                  <a:lnTo>
                    <a:pt x="310007" y="758317"/>
                  </a:lnTo>
                  <a:lnTo>
                    <a:pt x="310007" y="763651"/>
                  </a:lnTo>
                  <a:lnTo>
                    <a:pt x="286004" y="763651"/>
                  </a:lnTo>
                  <a:lnTo>
                    <a:pt x="286004" y="768858"/>
                  </a:lnTo>
                  <a:lnTo>
                    <a:pt x="276987" y="768858"/>
                  </a:lnTo>
                  <a:lnTo>
                    <a:pt x="276987" y="774192"/>
                  </a:lnTo>
                  <a:lnTo>
                    <a:pt x="249809" y="774192"/>
                  </a:lnTo>
                  <a:lnTo>
                    <a:pt x="249809" y="779399"/>
                  </a:lnTo>
                  <a:lnTo>
                    <a:pt x="228727" y="779399"/>
                  </a:lnTo>
                  <a:lnTo>
                    <a:pt x="228727" y="784733"/>
                  </a:lnTo>
                  <a:lnTo>
                    <a:pt x="225806" y="784733"/>
                  </a:lnTo>
                  <a:lnTo>
                    <a:pt x="225806" y="790067"/>
                  </a:lnTo>
                  <a:lnTo>
                    <a:pt x="210693" y="790067"/>
                  </a:lnTo>
                  <a:lnTo>
                    <a:pt x="210693" y="795274"/>
                  </a:lnTo>
                  <a:lnTo>
                    <a:pt x="204724" y="795274"/>
                  </a:lnTo>
                  <a:lnTo>
                    <a:pt x="204724" y="800608"/>
                  </a:lnTo>
                  <a:lnTo>
                    <a:pt x="201676" y="800608"/>
                  </a:lnTo>
                  <a:lnTo>
                    <a:pt x="201676" y="805815"/>
                  </a:lnTo>
                  <a:lnTo>
                    <a:pt x="198628" y="805815"/>
                  </a:lnTo>
                  <a:lnTo>
                    <a:pt x="198628" y="811149"/>
                  </a:lnTo>
                  <a:lnTo>
                    <a:pt x="189611" y="811149"/>
                  </a:lnTo>
                  <a:lnTo>
                    <a:pt x="189611" y="821690"/>
                  </a:lnTo>
                  <a:lnTo>
                    <a:pt x="177546" y="821690"/>
                  </a:lnTo>
                  <a:lnTo>
                    <a:pt x="177546" y="826897"/>
                  </a:lnTo>
                  <a:lnTo>
                    <a:pt x="171577" y="826897"/>
                  </a:lnTo>
                  <a:lnTo>
                    <a:pt x="171577" y="832231"/>
                  </a:lnTo>
                  <a:lnTo>
                    <a:pt x="165608" y="832231"/>
                  </a:lnTo>
                  <a:lnTo>
                    <a:pt x="165608" y="837565"/>
                  </a:lnTo>
                  <a:lnTo>
                    <a:pt x="153543" y="837565"/>
                  </a:lnTo>
                  <a:lnTo>
                    <a:pt x="153543" y="842772"/>
                  </a:lnTo>
                  <a:lnTo>
                    <a:pt x="150495" y="842772"/>
                  </a:lnTo>
                  <a:lnTo>
                    <a:pt x="150495" y="848106"/>
                  </a:lnTo>
                  <a:lnTo>
                    <a:pt x="147447" y="848106"/>
                  </a:lnTo>
                  <a:lnTo>
                    <a:pt x="147447" y="853313"/>
                  </a:lnTo>
                  <a:lnTo>
                    <a:pt x="132461" y="853313"/>
                  </a:lnTo>
                  <a:lnTo>
                    <a:pt x="132461" y="858647"/>
                  </a:lnTo>
                  <a:lnTo>
                    <a:pt x="123444" y="858647"/>
                  </a:lnTo>
                  <a:lnTo>
                    <a:pt x="123444" y="863854"/>
                  </a:lnTo>
                  <a:lnTo>
                    <a:pt x="72263" y="863854"/>
                  </a:lnTo>
                  <a:lnTo>
                    <a:pt x="72263" y="869188"/>
                  </a:lnTo>
                  <a:lnTo>
                    <a:pt x="69215" y="869188"/>
                  </a:lnTo>
                  <a:lnTo>
                    <a:pt x="69215" y="874395"/>
                  </a:lnTo>
                  <a:lnTo>
                    <a:pt x="51181" y="874395"/>
                  </a:lnTo>
                  <a:lnTo>
                    <a:pt x="51181" y="879729"/>
                  </a:lnTo>
                  <a:lnTo>
                    <a:pt x="0" y="879729"/>
                  </a:lnTo>
                  <a:lnTo>
                    <a:pt x="5491226" y="0"/>
                  </a:lnTo>
                  <a:close/>
                </a:path>
              </a:pathLst>
            </a:custGeom>
            <a:solidFill>
              <a:srgbClr val="ED3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262377" y="2716783"/>
              <a:ext cx="5491480" cy="880110"/>
            </a:xfrm>
            <a:custGeom>
              <a:avLst/>
              <a:gdLst/>
              <a:ahLst/>
              <a:cxnLst/>
              <a:rect l="l" t="t" r="r" b="b"/>
              <a:pathLst>
                <a:path w="5491480" h="880110">
                  <a:moveTo>
                    <a:pt x="0" y="879729"/>
                  </a:moveTo>
                  <a:lnTo>
                    <a:pt x="0" y="879729"/>
                  </a:lnTo>
                  <a:lnTo>
                    <a:pt x="12065" y="879729"/>
                  </a:lnTo>
                  <a:lnTo>
                    <a:pt x="21082" y="879729"/>
                  </a:lnTo>
                  <a:lnTo>
                    <a:pt x="45085" y="879729"/>
                  </a:lnTo>
                  <a:lnTo>
                    <a:pt x="51181" y="879729"/>
                  </a:lnTo>
                  <a:lnTo>
                    <a:pt x="51181" y="874395"/>
                  </a:lnTo>
                  <a:lnTo>
                    <a:pt x="66167" y="874395"/>
                  </a:lnTo>
                  <a:lnTo>
                    <a:pt x="69215" y="874395"/>
                  </a:lnTo>
                  <a:lnTo>
                    <a:pt x="69215" y="869188"/>
                  </a:lnTo>
                  <a:lnTo>
                    <a:pt x="72263" y="869188"/>
                  </a:lnTo>
                  <a:lnTo>
                    <a:pt x="72263" y="863854"/>
                  </a:lnTo>
                  <a:lnTo>
                    <a:pt x="75184" y="863854"/>
                  </a:lnTo>
                  <a:lnTo>
                    <a:pt x="99314" y="863854"/>
                  </a:lnTo>
                  <a:lnTo>
                    <a:pt x="102362" y="863854"/>
                  </a:lnTo>
                  <a:lnTo>
                    <a:pt x="108331" y="863854"/>
                  </a:lnTo>
                  <a:lnTo>
                    <a:pt x="114427" y="863854"/>
                  </a:lnTo>
                  <a:lnTo>
                    <a:pt x="117348" y="863854"/>
                  </a:lnTo>
                  <a:lnTo>
                    <a:pt x="120396" y="863854"/>
                  </a:lnTo>
                  <a:lnTo>
                    <a:pt x="123444" y="863854"/>
                  </a:lnTo>
                  <a:lnTo>
                    <a:pt x="123444" y="858647"/>
                  </a:lnTo>
                  <a:lnTo>
                    <a:pt x="126365" y="858647"/>
                  </a:lnTo>
                  <a:lnTo>
                    <a:pt x="132461" y="858647"/>
                  </a:lnTo>
                  <a:lnTo>
                    <a:pt x="132461" y="853313"/>
                  </a:lnTo>
                  <a:lnTo>
                    <a:pt x="135382" y="853313"/>
                  </a:lnTo>
                  <a:lnTo>
                    <a:pt x="141478" y="853313"/>
                  </a:lnTo>
                  <a:lnTo>
                    <a:pt x="147447" y="853313"/>
                  </a:lnTo>
                  <a:lnTo>
                    <a:pt x="147447" y="848106"/>
                  </a:lnTo>
                  <a:lnTo>
                    <a:pt x="150495" y="848106"/>
                  </a:lnTo>
                  <a:lnTo>
                    <a:pt x="150495" y="842772"/>
                  </a:lnTo>
                  <a:lnTo>
                    <a:pt x="153543" y="842772"/>
                  </a:lnTo>
                  <a:lnTo>
                    <a:pt x="153543" y="837565"/>
                  </a:lnTo>
                  <a:lnTo>
                    <a:pt x="156464" y="837565"/>
                  </a:lnTo>
                  <a:lnTo>
                    <a:pt x="159512" y="837565"/>
                  </a:lnTo>
                  <a:lnTo>
                    <a:pt x="165608" y="837565"/>
                  </a:lnTo>
                  <a:lnTo>
                    <a:pt x="165608" y="832231"/>
                  </a:lnTo>
                  <a:lnTo>
                    <a:pt x="171577" y="832231"/>
                  </a:lnTo>
                  <a:lnTo>
                    <a:pt x="171577" y="826897"/>
                  </a:lnTo>
                  <a:lnTo>
                    <a:pt x="177546" y="826897"/>
                  </a:lnTo>
                  <a:lnTo>
                    <a:pt x="177546" y="821690"/>
                  </a:lnTo>
                  <a:lnTo>
                    <a:pt x="189611" y="821690"/>
                  </a:lnTo>
                  <a:lnTo>
                    <a:pt x="189611" y="811149"/>
                  </a:lnTo>
                  <a:lnTo>
                    <a:pt x="198628" y="811149"/>
                  </a:lnTo>
                  <a:lnTo>
                    <a:pt x="198628" y="805815"/>
                  </a:lnTo>
                  <a:lnTo>
                    <a:pt x="201676" y="805815"/>
                  </a:lnTo>
                  <a:lnTo>
                    <a:pt x="201676" y="800608"/>
                  </a:lnTo>
                  <a:lnTo>
                    <a:pt x="204724" y="800608"/>
                  </a:lnTo>
                  <a:lnTo>
                    <a:pt x="204724" y="795274"/>
                  </a:lnTo>
                  <a:lnTo>
                    <a:pt x="210693" y="795274"/>
                  </a:lnTo>
                  <a:lnTo>
                    <a:pt x="210693" y="790067"/>
                  </a:lnTo>
                  <a:lnTo>
                    <a:pt x="225806" y="790067"/>
                  </a:lnTo>
                  <a:lnTo>
                    <a:pt x="225806" y="784733"/>
                  </a:lnTo>
                  <a:lnTo>
                    <a:pt x="228727" y="784733"/>
                  </a:lnTo>
                  <a:lnTo>
                    <a:pt x="228727" y="779399"/>
                  </a:lnTo>
                  <a:lnTo>
                    <a:pt x="231775" y="779399"/>
                  </a:lnTo>
                  <a:lnTo>
                    <a:pt x="243840" y="779399"/>
                  </a:lnTo>
                  <a:lnTo>
                    <a:pt x="246888" y="779399"/>
                  </a:lnTo>
                  <a:lnTo>
                    <a:pt x="249809" y="779399"/>
                  </a:lnTo>
                  <a:lnTo>
                    <a:pt x="249809" y="774192"/>
                  </a:lnTo>
                  <a:lnTo>
                    <a:pt x="252857" y="774192"/>
                  </a:lnTo>
                  <a:lnTo>
                    <a:pt x="261874" y="774192"/>
                  </a:lnTo>
                  <a:lnTo>
                    <a:pt x="264922" y="774192"/>
                  </a:lnTo>
                  <a:lnTo>
                    <a:pt x="270891" y="774192"/>
                  </a:lnTo>
                  <a:lnTo>
                    <a:pt x="273939" y="774192"/>
                  </a:lnTo>
                  <a:lnTo>
                    <a:pt x="276987" y="774192"/>
                  </a:lnTo>
                  <a:lnTo>
                    <a:pt x="276987" y="768858"/>
                  </a:lnTo>
                  <a:lnTo>
                    <a:pt x="286004" y="768858"/>
                  </a:lnTo>
                  <a:lnTo>
                    <a:pt x="286004" y="763651"/>
                  </a:lnTo>
                  <a:lnTo>
                    <a:pt x="288925" y="763651"/>
                  </a:lnTo>
                  <a:lnTo>
                    <a:pt x="291973" y="763651"/>
                  </a:lnTo>
                  <a:lnTo>
                    <a:pt x="304038" y="763651"/>
                  </a:lnTo>
                  <a:lnTo>
                    <a:pt x="310007" y="763651"/>
                  </a:lnTo>
                  <a:lnTo>
                    <a:pt x="310007" y="758317"/>
                  </a:lnTo>
                  <a:lnTo>
                    <a:pt x="316103" y="758317"/>
                  </a:lnTo>
                  <a:lnTo>
                    <a:pt x="319151" y="758317"/>
                  </a:lnTo>
                  <a:lnTo>
                    <a:pt x="328168" y="758317"/>
                  </a:lnTo>
                  <a:lnTo>
                    <a:pt x="328168" y="753110"/>
                  </a:lnTo>
                  <a:lnTo>
                    <a:pt x="331089" y="753110"/>
                  </a:lnTo>
                  <a:lnTo>
                    <a:pt x="334137" y="753110"/>
                  </a:lnTo>
                  <a:lnTo>
                    <a:pt x="334137" y="747776"/>
                  </a:lnTo>
                  <a:lnTo>
                    <a:pt x="337185" y="747776"/>
                  </a:lnTo>
                  <a:lnTo>
                    <a:pt x="343154" y="747776"/>
                  </a:lnTo>
                  <a:lnTo>
                    <a:pt x="343154" y="742442"/>
                  </a:lnTo>
                  <a:lnTo>
                    <a:pt x="349250" y="742442"/>
                  </a:lnTo>
                  <a:lnTo>
                    <a:pt x="352171" y="742442"/>
                  </a:lnTo>
                  <a:lnTo>
                    <a:pt x="355219" y="742442"/>
                  </a:lnTo>
                  <a:lnTo>
                    <a:pt x="355219" y="737235"/>
                  </a:lnTo>
                  <a:lnTo>
                    <a:pt x="370205" y="737235"/>
                  </a:lnTo>
                  <a:lnTo>
                    <a:pt x="370205" y="731901"/>
                  </a:lnTo>
                  <a:lnTo>
                    <a:pt x="373253" y="731901"/>
                  </a:lnTo>
                  <a:lnTo>
                    <a:pt x="376301" y="731901"/>
                  </a:lnTo>
                  <a:lnTo>
                    <a:pt x="379349" y="731901"/>
                  </a:lnTo>
                  <a:lnTo>
                    <a:pt x="379349" y="726567"/>
                  </a:lnTo>
                  <a:lnTo>
                    <a:pt x="385318" y="726567"/>
                  </a:lnTo>
                  <a:lnTo>
                    <a:pt x="388366" y="726567"/>
                  </a:lnTo>
                  <a:lnTo>
                    <a:pt x="388366" y="721360"/>
                  </a:lnTo>
                  <a:lnTo>
                    <a:pt x="391287" y="721360"/>
                  </a:lnTo>
                  <a:lnTo>
                    <a:pt x="391287" y="716026"/>
                  </a:lnTo>
                  <a:lnTo>
                    <a:pt x="394335" y="716026"/>
                  </a:lnTo>
                  <a:lnTo>
                    <a:pt x="397383" y="716026"/>
                  </a:lnTo>
                  <a:lnTo>
                    <a:pt x="403352" y="716026"/>
                  </a:lnTo>
                  <a:lnTo>
                    <a:pt x="403352" y="710692"/>
                  </a:lnTo>
                  <a:lnTo>
                    <a:pt x="418465" y="710692"/>
                  </a:lnTo>
                  <a:lnTo>
                    <a:pt x="418465" y="705485"/>
                  </a:lnTo>
                  <a:lnTo>
                    <a:pt x="442468" y="705485"/>
                  </a:lnTo>
                  <a:lnTo>
                    <a:pt x="442468" y="700151"/>
                  </a:lnTo>
                  <a:lnTo>
                    <a:pt x="448564" y="700151"/>
                  </a:lnTo>
                  <a:lnTo>
                    <a:pt x="448564" y="694817"/>
                  </a:lnTo>
                  <a:lnTo>
                    <a:pt x="451612" y="694817"/>
                  </a:lnTo>
                  <a:lnTo>
                    <a:pt x="454533" y="694817"/>
                  </a:lnTo>
                  <a:lnTo>
                    <a:pt x="454533" y="684149"/>
                  </a:lnTo>
                  <a:lnTo>
                    <a:pt x="463550" y="684149"/>
                  </a:lnTo>
                  <a:lnTo>
                    <a:pt x="487680" y="684149"/>
                  </a:lnTo>
                  <a:lnTo>
                    <a:pt x="493649" y="684149"/>
                  </a:lnTo>
                  <a:lnTo>
                    <a:pt x="496697" y="684149"/>
                  </a:lnTo>
                  <a:lnTo>
                    <a:pt x="496697" y="678942"/>
                  </a:lnTo>
                  <a:lnTo>
                    <a:pt x="502793" y="678942"/>
                  </a:lnTo>
                  <a:lnTo>
                    <a:pt x="508762" y="678942"/>
                  </a:lnTo>
                  <a:lnTo>
                    <a:pt x="508762" y="673608"/>
                  </a:lnTo>
                  <a:lnTo>
                    <a:pt x="511810" y="673608"/>
                  </a:lnTo>
                  <a:lnTo>
                    <a:pt x="511810" y="668274"/>
                  </a:lnTo>
                  <a:lnTo>
                    <a:pt x="514731" y="668274"/>
                  </a:lnTo>
                  <a:lnTo>
                    <a:pt x="517779" y="668274"/>
                  </a:lnTo>
                  <a:lnTo>
                    <a:pt x="517779" y="662940"/>
                  </a:lnTo>
                  <a:lnTo>
                    <a:pt x="520827" y="662940"/>
                  </a:lnTo>
                  <a:lnTo>
                    <a:pt x="520827" y="657606"/>
                  </a:lnTo>
                  <a:lnTo>
                    <a:pt x="523748" y="657606"/>
                  </a:lnTo>
                  <a:lnTo>
                    <a:pt x="523748" y="652399"/>
                  </a:lnTo>
                  <a:lnTo>
                    <a:pt x="526796" y="652399"/>
                  </a:lnTo>
                  <a:lnTo>
                    <a:pt x="526796" y="647065"/>
                  </a:lnTo>
                  <a:lnTo>
                    <a:pt x="541909" y="647065"/>
                  </a:lnTo>
                  <a:lnTo>
                    <a:pt x="544830" y="647065"/>
                  </a:lnTo>
                  <a:lnTo>
                    <a:pt x="556895" y="647065"/>
                  </a:lnTo>
                  <a:lnTo>
                    <a:pt x="562991" y="647065"/>
                  </a:lnTo>
                  <a:lnTo>
                    <a:pt x="572008" y="647065"/>
                  </a:lnTo>
                  <a:lnTo>
                    <a:pt x="572008" y="641731"/>
                  </a:lnTo>
                  <a:lnTo>
                    <a:pt x="581025" y="641731"/>
                  </a:lnTo>
                  <a:lnTo>
                    <a:pt x="584073" y="641731"/>
                  </a:lnTo>
                  <a:lnTo>
                    <a:pt x="584073" y="636397"/>
                  </a:lnTo>
                  <a:lnTo>
                    <a:pt x="586994" y="636397"/>
                  </a:lnTo>
                  <a:lnTo>
                    <a:pt x="599059" y="636397"/>
                  </a:lnTo>
                  <a:lnTo>
                    <a:pt x="602107" y="636397"/>
                  </a:lnTo>
                  <a:lnTo>
                    <a:pt x="605155" y="636397"/>
                  </a:lnTo>
                  <a:lnTo>
                    <a:pt x="611124" y="636397"/>
                  </a:lnTo>
                  <a:lnTo>
                    <a:pt x="617093" y="636397"/>
                  </a:lnTo>
                  <a:lnTo>
                    <a:pt x="617093" y="631063"/>
                  </a:lnTo>
                  <a:lnTo>
                    <a:pt x="623189" y="631063"/>
                  </a:lnTo>
                  <a:lnTo>
                    <a:pt x="632206" y="631063"/>
                  </a:lnTo>
                  <a:lnTo>
                    <a:pt x="635254" y="631063"/>
                  </a:lnTo>
                  <a:lnTo>
                    <a:pt x="635254" y="625729"/>
                  </a:lnTo>
                  <a:lnTo>
                    <a:pt x="641223" y="625729"/>
                  </a:lnTo>
                  <a:lnTo>
                    <a:pt x="650240" y="625729"/>
                  </a:lnTo>
                  <a:lnTo>
                    <a:pt x="653288" y="625729"/>
                  </a:lnTo>
                  <a:lnTo>
                    <a:pt x="653288" y="620395"/>
                  </a:lnTo>
                  <a:lnTo>
                    <a:pt x="662305" y="620395"/>
                  </a:lnTo>
                  <a:lnTo>
                    <a:pt x="662305" y="615061"/>
                  </a:lnTo>
                  <a:lnTo>
                    <a:pt x="665353" y="615061"/>
                  </a:lnTo>
                  <a:lnTo>
                    <a:pt x="668274" y="615061"/>
                  </a:lnTo>
                  <a:lnTo>
                    <a:pt x="680339" y="615061"/>
                  </a:lnTo>
                  <a:lnTo>
                    <a:pt x="686435" y="615061"/>
                  </a:lnTo>
                  <a:lnTo>
                    <a:pt x="692404" y="615061"/>
                  </a:lnTo>
                  <a:lnTo>
                    <a:pt x="692404" y="609727"/>
                  </a:lnTo>
                  <a:lnTo>
                    <a:pt x="698373" y="609727"/>
                  </a:lnTo>
                  <a:lnTo>
                    <a:pt x="698373" y="604520"/>
                  </a:lnTo>
                  <a:lnTo>
                    <a:pt x="701421" y="604520"/>
                  </a:lnTo>
                  <a:lnTo>
                    <a:pt x="701421" y="599186"/>
                  </a:lnTo>
                  <a:lnTo>
                    <a:pt x="704469" y="599186"/>
                  </a:lnTo>
                  <a:lnTo>
                    <a:pt x="704469" y="593852"/>
                  </a:lnTo>
                  <a:lnTo>
                    <a:pt x="710438" y="593852"/>
                  </a:lnTo>
                  <a:lnTo>
                    <a:pt x="713486" y="593852"/>
                  </a:lnTo>
                  <a:lnTo>
                    <a:pt x="716534" y="593852"/>
                  </a:lnTo>
                  <a:lnTo>
                    <a:pt x="728472" y="593852"/>
                  </a:lnTo>
                  <a:lnTo>
                    <a:pt x="731520" y="593852"/>
                  </a:lnTo>
                  <a:lnTo>
                    <a:pt x="734568" y="593852"/>
                  </a:lnTo>
                  <a:lnTo>
                    <a:pt x="752602" y="593852"/>
                  </a:lnTo>
                  <a:lnTo>
                    <a:pt x="752602" y="588391"/>
                  </a:lnTo>
                  <a:lnTo>
                    <a:pt x="755650" y="588391"/>
                  </a:lnTo>
                  <a:lnTo>
                    <a:pt x="755650" y="583057"/>
                  </a:lnTo>
                  <a:lnTo>
                    <a:pt x="761619" y="583057"/>
                  </a:lnTo>
                  <a:lnTo>
                    <a:pt x="761619" y="577723"/>
                  </a:lnTo>
                  <a:lnTo>
                    <a:pt x="767715" y="577723"/>
                  </a:lnTo>
                  <a:lnTo>
                    <a:pt x="767715" y="577723"/>
                  </a:lnTo>
                  <a:lnTo>
                    <a:pt x="776732" y="577723"/>
                  </a:lnTo>
                  <a:lnTo>
                    <a:pt x="782701" y="577723"/>
                  </a:lnTo>
                  <a:lnTo>
                    <a:pt x="797814" y="577723"/>
                  </a:lnTo>
                  <a:lnTo>
                    <a:pt x="797814" y="572389"/>
                  </a:lnTo>
                  <a:lnTo>
                    <a:pt x="800735" y="572389"/>
                  </a:lnTo>
                  <a:lnTo>
                    <a:pt x="809752" y="572389"/>
                  </a:lnTo>
                  <a:lnTo>
                    <a:pt x="809752" y="567055"/>
                  </a:lnTo>
                  <a:lnTo>
                    <a:pt x="812800" y="567055"/>
                  </a:lnTo>
                  <a:lnTo>
                    <a:pt x="827913" y="567055"/>
                  </a:lnTo>
                  <a:lnTo>
                    <a:pt x="827913" y="561594"/>
                  </a:lnTo>
                  <a:lnTo>
                    <a:pt x="830834" y="561594"/>
                  </a:lnTo>
                  <a:lnTo>
                    <a:pt x="842899" y="561594"/>
                  </a:lnTo>
                  <a:lnTo>
                    <a:pt x="848995" y="561594"/>
                  </a:lnTo>
                  <a:lnTo>
                    <a:pt x="848995" y="556260"/>
                  </a:lnTo>
                  <a:lnTo>
                    <a:pt x="851916" y="556260"/>
                  </a:lnTo>
                  <a:lnTo>
                    <a:pt x="860933" y="556260"/>
                  </a:lnTo>
                  <a:lnTo>
                    <a:pt x="876046" y="556260"/>
                  </a:lnTo>
                  <a:lnTo>
                    <a:pt x="876046" y="550926"/>
                  </a:lnTo>
                  <a:lnTo>
                    <a:pt x="879094" y="550926"/>
                  </a:lnTo>
                  <a:lnTo>
                    <a:pt x="879094" y="545592"/>
                  </a:lnTo>
                  <a:lnTo>
                    <a:pt x="882015" y="545592"/>
                  </a:lnTo>
                  <a:lnTo>
                    <a:pt x="882015" y="540258"/>
                  </a:lnTo>
                  <a:lnTo>
                    <a:pt x="888111" y="540258"/>
                  </a:lnTo>
                  <a:lnTo>
                    <a:pt x="888111" y="534797"/>
                  </a:lnTo>
                  <a:lnTo>
                    <a:pt x="897128" y="534797"/>
                  </a:lnTo>
                  <a:lnTo>
                    <a:pt x="903097" y="534797"/>
                  </a:lnTo>
                  <a:lnTo>
                    <a:pt x="906145" y="534797"/>
                  </a:lnTo>
                  <a:lnTo>
                    <a:pt x="912114" y="534797"/>
                  </a:lnTo>
                  <a:lnTo>
                    <a:pt x="912114" y="529463"/>
                  </a:lnTo>
                  <a:lnTo>
                    <a:pt x="915162" y="529463"/>
                  </a:lnTo>
                  <a:lnTo>
                    <a:pt x="924179" y="529463"/>
                  </a:lnTo>
                  <a:lnTo>
                    <a:pt x="927227" y="529463"/>
                  </a:lnTo>
                  <a:lnTo>
                    <a:pt x="933196" y="529463"/>
                  </a:lnTo>
                  <a:lnTo>
                    <a:pt x="945261" y="529463"/>
                  </a:lnTo>
                  <a:lnTo>
                    <a:pt x="945261" y="518795"/>
                  </a:lnTo>
                  <a:lnTo>
                    <a:pt x="963295" y="518795"/>
                  </a:lnTo>
                  <a:lnTo>
                    <a:pt x="963295" y="508000"/>
                  </a:lnTo>
                  <a:lnTo>
                    <a:pt x="966343" y="508000"/>
                  </a:lnTo>
                  <a:lnTo>
                    <a:pt x="966343" y="502666"/>
                  </a:lnTo>
                  <a:lnTo>
                    <a:pt x="969391" y="502666"/>
                  </a:lnTo>
                  <a:lnTo>
                    <a:pt x="981456" y="502666"/>
                  </a:lnTo>
                  <a:lnTo>
                    <a:pt x="996442" y="502666"/>
                  </a:lnTo>
                  <a:lnTo>
                    <a:pt x="996442" y="497332"/>
                  </a:lnTo>
                  <a:lnTo>
                    <a:pt x="999489" y="497332"/>
                  </a:lnTo>
                  <a:lnTo>
                    <a:pt x="1002538" y="497332"/>
                  </a:lnTo>
                  <a:lnTo>
                    <a:pt x="1008507" y="497332"/>
                  </a:lnTo>
                  <a:lnTo>
                    <a:pt x="1008507" y="491998"/>
                  </a:lnTo>
                  <a:lnTo>
                    <a:pt x="1023620" y="491998"/>
                  </a:lnTo>
                  <a:lnTo>
                    <a:pt x="1029588" y="491998"/>
                  </a:lnTo>
                  <a:lnTo>
                    <a:pt x="1029588" y="486664"/>
                  </a:lnTo>
                  <a:lnTo>
                    <a:pt x="1041654" y="486664"/>
                  </a:lnTo>
                  <a:lnTo>
                    <a:pt x="1041654" y="481203"/>
                  </a:lnTo>
                  <a:lnTo>
                    <a:pt x="1059688" y="481203"/>
                  </a:lnTo>
                  <a:lnTo>
                    <a:pt x="1065657" y="481203"/>
                  </a:lnTo>
                  <a:lnTo>
                    <a:pt x="1068705" y="481203"/>
                  </a:lnTo>
                  <a:lnTo>
                    <a:pt x="1080770" y="481203"/>
                  </a:lnTo>
                  <a:lnTo>
                    <a:pt x="1089787" y="481203"/>
                  </a:lnTo>
                  <a:lnTo>
                    <a:pt x="1095756" y="481203"/>
                  </a:lnTo>
                  <a:lnTo>
                    <a:pt x="1104900" y="481203"/>
                  </a:lnTo>
                  <a:lnTo>
                    <a:pt x="1104900" y="475869"/>
                  </a:lnTo>
                  <a:lnTo>
                    <a:pt x="1113917" y="475869"/>
                  </a:lnTo>
                  <a:lnTo>
                    <a:pt x="1113917" y="470535"/>
                  </a:lnTo>
                  <a:lnTo>
                    <a:pt x="1116838" y="470535"/>
                  </a:lnTo>
                  <a:lnTo>
                    <a:pt x="1116838" y="465074"/>
                  </a:lnTo>
                  <a:lnTo>
                    <a:pt x="1128902" y="465074"/>
                  </a:lnTo>
                  <a:lnTo>
                    <a:pt x="1137920" y="465074"/>
                  </a:lnTo>
                  <a:lnTo>
                    <a:pt x="1137920" y="459740"/>
                  </a:lnTo>
                  <a:lnTo>
                    <a:pt x="1140968" y="459740"/>
                  </a:lnTo>
                  <a:lnTo>
                    <a:pt x="1144016" y="459740"/>
                  </a:lnTo>
                  <a:lnTo>
                    <a:pt x="1149985" y="459740"/>
                  </a:lnTo>
                  <a:lnTo>
                    <a:pt x="1153033" y="459740"/>
                  </a:lnTo>
                  <a:lnTo>
                    <a:pt x="1156081" y="459740"/>
                  </a:lnTo>
                  <a:lnTo>
                    <a:pt x="1165098" y="459740"/>
                  </a:lnTo>
                  <a:lnTo>
                    <a:pt x="1168019" y="459740"/>
                  </a:lnTo>
                  <a:lnTo>
                    <a:pt x="1171067" y="459740"/>
                  </a:lnTo>
                  <a:lnTo>
                    <a:pt x="1180084" y="459740"/>
                  </a:lnTo>
                  <a:lnTo>
                    <a:pt x="1186180" y="459740"/>
                  </a:lnTo>
                  <a:lnTo>
                    <a:pt x="1186180" y="454279"/>
                  </a:lnTo>
                  <a:lnTo>
                    <a:pt x="1189101" y="454279"/>
                  </a:lnTo>
                  <a:lnTo>
                    <a:pt x="1192149" y="454279"/>
                  </a:lnTo>
                  <a:lnTo>
                    <a:pt x="1192149" y="443484"/>
                  </a:lnTo>
                  <a:lnTo>
                    <a:pt x="1195197" y="443484"/>
                  </a:lnTo>
                  <a:lnTo>
                    <a:pt x="1195197" y="438150"/>
                  </a:lnTo>
                  <a:lnTo>
                    <a:pt x="1198118" y="438150"/>
                  </a:lnTo>
                  <a:lnTo>
                    <a:pt x="1198118" y="432689"/>
                  </a:lnTo>
                  <a:lnTo>
                    <a:pt x="1201166" y="432689"/>
                  </a:lnTo>
                  <a:lnTo>
                    <a:pt x="1204214" y="432689"/>
                  </a:lnTo>
                  <a:lnTo>
                    <a:pt x="1204214" y="427228"/>
                  </a:lnTo>
                  <a:lnTo>
                    <a:pt x="1210183" y="427228"/>
                  </a:lnTo>
                  <a:lnTo>
                    <a:pt x="1210183" y="421894"/>
                  </a:lnTo>
                  <a:lnTo>
                    <a:pt x="1213231" y="421894"/>
                  </a:lnTo>
                  <a:lnTo>
                    <a:pt x="1213231" y="421894"/>
                  </a:lnTo>
                  <a:lnTo>
                    <a:pt x="1216279" y="421894"/>
                  </a:lnTo>
                  <a:lnTo>
                    <a:pt x="1225296" y="421894"/>
                  </a:lnTo>
                  <a:lnTo>
                    <a:pt x="1234313" y="421894"/>
                  </a:lnTo>
                  <a:lnTo>
                    <a:pt x="1237361" y="421894"/>
                  </a:lnTo>
                  <a:lnTo>
                    <a:pt x="1240282" y="421894"/>
                  </a:lnTo>
                  <a:lnTo>
                    <a:pt x="1240282" y="416433"/>
                  </a:lnTo>
                  <a:lnTo>
                    <a:pt x="1270381" y="416433"/>
                  </a:lnTo>
                  <a:lnTo>
                    <a:pt x="1270381" y="411099"/>
                  </a:lnTo>
                  <a:lnTo>
                    <a:pt x="1282446" y="411099"/>
                  </a:lnTo>
                  <a:lnTo>
                    <a:pt x="1297559" y="411099"/>
                  </a:lnTo>
                  <a:lnTo>
                    <a:pt x="1303527" y="411099"/>
                  </a:lnTo>
                  <a:lnTo>
                    <a:pt x="1303527" y="405638"/>
                  </a:lnTo>
                  <a:lnTo>
                    <a:pt x="1306576" y="405638"/>
                  </a:lnTo>
                  <a:lnTo>
                    <a:pt x="1309624" y="405638"/>
                  </a:lnTo>
                  <a:lnTo>
                    <a:pt x="1318641" y="405638"/>
                  </a:lnTo>
                  <a:lnTo>
                    <a:pt x="1324610" y="405638"/>
                  </a:lnTo>
                  <a:lnTo>
                    <a:pt x="1327658" y="405638"/>
                  </a:lnTo>
                  <a:lnTo>
                    <a:pt x="1327658" y="400177"/>
                  </a:lnTo>
                  <a:lnTo>
                    <a:pt x="1330579" y="400177"/>
                  </a:lnTo>
                  <a:lnTo>
                    <a:pt x="1339723" y="400177"/>
                  </a:lnTo>
                  <a:lnTo>
                    <a:pt x="1348739" y="400177"/>
                  </a:lnTo>
                  <a:lnTo>
                    <a:pt x="1348739" y="394716"/>
                  </a:lnTo>
                  <a:lnTo>
                    <a:pt x="1378839" y="394716"/>
                  </a:lnTo>
                  <a:lnTo>
                    <a:pt x="1378839" y="389255"/>
                  </a:lnTo>
                  <a:lnTo>
                    <a:pt x="1387856" y="389255"/>
                  </a:lnTo>
                  <a:lnTo>
                    <a:pt x="1399921" y="389255"/>
                  </a:lnTo>
                  <a:lnTo>
                    <a:pt x="1426972" y="389255"/>
                  </a:lnTo>
                  <a:lnTo>
                    <a:pt x="1435989" y="389255"/>
                  </a:lnTo>
                  <a:lnTo>
                    <a:pt x="1445006" y="389255"/>
                  </a:lnTo>
                  <a:lnTo>
                    <a:pt x="1445006" y="383794"/>
                  </a:lnTo>
                  <a:lnTo>
                    <a:pt x="1475105" y="383794"/>
                  </a:lnTo>
                  <a:lnTo>
                    <a:pt x="1496187" y="383794"/>
                  </a:lnTo>
                  <a:lnTo>
                    <a:pt x="1496187" y="378333"/>
                  </a:lnTo>
                  <a:lnTo>
                    <a:pt x="1505204" y="378333"/>
                  </a:lnTo>
                  <a:lnTo>
                    <a:pt x="1505204" y="367411"/>
                  </a:lnTo>
                  <a:lnTo>
                    <a:pt x="1514221" y="367411"/>
                  </a:lnTo>
                  <a:lnTo>
                    <a:pt x="1526286" y="367411"/>
                  </a:lnTo>
                  <a:lnTo>
                    <a:pt x="1526286" y="361950"/>
                  </a:lnTo>
                  <a:lnTo>
                    <a:pt x="1532382" y="361950"/>
                  </a:lnTo>
                  <a:lnTo>
                    <a:pt x="1532382" y="356362"/>
                  </a:lnTo>
                  <a:lnTo>
                    <a:pt x="1553464" y="356362"/>
                  </a:lnTo>
                  <a:lnTo>
                    <a:pt x="1571498" y="356362"/>
                  </a:lnTo>
                  <a:lnTo>
                    <a:pt x="1571498" y="350901"/>
                  </a:lnTo>
                  <a:lnTo>
                    <a:pt x="1598549" y="350901"/>
                  </a:lnTo>
                  <a:lnTo>
                    <a:pt x="1601597" y="350901"/>
                  </a:lnTo>
                  <a:lnTo>
                    <a:pt x="1616583" y="350901"/>
                  </a:lnTo>
                  <a:lnTo>
                    <a:pt x="1616583" y="345440"/>
                  </a:lnTo>
                  <a:lnTo>
                    <a:pt x="1619631" y="345440"/>
                  </a:lnTo>
                  <a:lnTo>
                    <a:pt x="1622679" y="345440"/>
                  </a:lnTo>
                  <a:lnTo>
                    <a:pt x="1622679" y="339852"/>
                  </a:lnTo>
                  <a:lnTo>
                    <a:pt x="1667764" y="339852"/>
                  </a:lnTo>
                  <a:lnTo>
                    <a:pt x="1667764" y="334391"/>
                  </a:lnTo>
                  <a:lnTo>
                    <a:pt x="1670812" y="334391"/>
                  </a:lnTo>
                  <a:lnTo>
                    <a:pt x="1670812" y="328930"/>
                  </a:lnTo>
                  <a:lnTo>
                    <a:pt x="1685925" y="328930"/>
                  </a:lnTo>
                  <a:lnTo>
                    <a:pt x="1716024" y="328930"/>
                  </a:lnTo>
                  <a:lnTo>
                    <a:pt x="1721993" y="328930"/>
                  </a:lnTo>
                  <a:lnTo>
                    <a:pt x="1721993" y="317881"/>
                  </a:lnTo>
                  <a:lnTo>
                    <a:pt x="1746123" y="317881"/>
                  </a:lnTo>
                  <a:lnTo>
                    <a:pt x="1746123" y="312293"/>
                  </a:lnTo>
                  <a:lnTo>
                    <a:pt x="1767205" y="312293"/>
                  </a:lnTo>
                  <a:lnTo>
                    <a:pt x="1767205" y="306705"/>
                  </a:lnTo>
                  <a:lnTo>
                    <a:pt x="1776222" y="306705"/>
                  </a:lnTo>
                  <a:lnTo>
                    <a:pt x="1776222" y="301244"/>
                  </a:lnTo>
                  <a:lnTo>
                    <a:pt x="1791208" y="301244"/>
                  </a:lnTo>
                  <a:lnTo>
                    <a:pt x="1806321" y="301244"/>
                  </a:lnTo>
                  <a:lnTo>
                    <a:pt x="1806321" y="295656"/>
                  </a:lnTo>
                  <a:lnTo>
                    <a:pt x="1884552" y="295656"/>
                  </a:lnTo>
                  <a:lnTo>
                    <a:pt x="1887601" y="295656"/>
                  </a:lnTo>
                  <a:lnTo>
                    <a:pt x="1887601" y="290068"/>
                  </a:lnTo>
                  <a:lnTo>
                    <a:pt x="1893570" y="290068"/>
                  </a:lnTo>
                  <a:lnTo>
                    <a:pt x="1893570" y="284480"/>
                  </a:lnTo>
                  <a:lnTo>
                    <a:pt x="1902587" y="284480"/>
                  </a:lnTo>
                  <a:lnTo>
                    <a:pt x="1914652" y="284480"/>
                  </a:lnTo>
                  <a:lnTo>
                    <a:pt x="1920748" y="284480"/>
                  </a:lnTo>
                  <a:lnTo>
                    <a:pt x="1923669" y="284480"/>
                  </a:lnTo>
                  <a:lnTo>
                    <a:pt x="1923669" y="278892"/>
                  </a:lnTo>
                  <a:lnTo>
                    <a:pt x="1929764" y="278892"/>
                  </a:lnTo>
                  <a:lnTo>
                    <a:pt x="1929764" y="273304"/>
                  </a:lnTo>
                  <a:lnTo>
                    <a:pt x="1944751" y="273304"/>
                  </a:lnTo>
                  <a:lnTo>
                    <a:pt x="1947799" y="273304"/>
                  </a:lnTo>
                  <a:lnTo>
                    <a:pt x="1995932" y="273304"/>
                  </a:lnTo>
                  <a:lnTo>
                    <a:pt x="1995932" y="267716"/>
                  </a:lnTo>
                  <a:lnTo>
                    <a:pt x="2029079" y="267716"/>
                  </a:lnTo>
                  <a:lnTo>
                    <a:pt x="2029079" y="262128"/>
                  </a:lnTo>
                  <a:lnTo>
                    <a:pt x="2053209" y="262128"/>
                  </a:lnTo>
                  <a:lnTo>
                    <a:pt x="2056130" y="262128"/>
                  </a:lnTo>
                  <a:lnTo>
                    <a:pt x="2143506" y="262128"/>
                  </a:lnTo>
                  <a:lnTo>
                    <a:pt x="2143506" y="256540"/>
                  </a:lnTo>
                  <a:lnTo>
                    <a:pt x="2146554" y="256540"/>
                  </a:lnTo>
                  <a:lnTo>
                    <a:pt x="2164588" y="256540"/>
                  </a:lnTo>
                  <a:lnTo>
                    <a:pt x="2164588" y="250952"/>
                  </a:lnTo>
                  <a:lnTo>
                    <a:pt x="2167509" y="250952"/>
                  </a:lnTo>
                  <a:lnTo>
                    <a:pt x="2194687" y="250952"/>
                  </a:lnTo>
                  <a:lnTo>
                    <a:pt x="2203704" y="250952"/>
                  </a:lnTo>
                  <a:lnTo>
                    <a:pt x="2230755" y="250952"/>
                  </a:lnTo>
                  <a:lnTo>
                    <a:pt x="2230755" y="245237"/>
                  </a:lnTo>
                  <a:lnTo>
                    <a:pt x="2233803" y="245237"/>
                  </a:lnTo>
                  <a:lnTo>
                    <a:pt x="2248916" y="245237"/>
                  </a:lnTo>
                  <a:lnTo>
                    <a:pt x="2251837" y="245237"/>
                  </a:lnTo>
                  <a:lnTo>
                    <a:pt x="2269871" y="245237"/>
                  </a:lnTo>
                  <a:lnTo>
                    <a:pt x="2281936" y="245237"/>
                  </a:lnTo>
                  <a:lnTo>
                    <a:pt x="2281936" y="233680"/>
                  </a:lnTo>
                  <a:lnTo>
                    <a:pt x="2290953" y="233680"/>
                  </a:lnTo>
                  <a:lnTo>
                    <a:pt x="2290953" y="227711"/>
                  </a:lnTo>
                  <a:lnTo>
                    <a:pt x="2294001" y="227711"/>
                  </a:lnTo>
                  <a:lnTo>
                    <a:pt x="2297049" y="227711"/>
                  </a:lnTo>
                  <a:lnTo>
                    <a:pt x="2297049" y="221742"/>
                  </a:lnTo>
                  <a:lnTo>
                    <a:pt x="2300097" y="221742"/>
                  </a:lnTo>
                  <a:lnTo>
                    <a:pt x="2300097" y="215900"/>
                  </a:lnTo>
                  <a:lnTo>
                    <a:pt x="2309114" y="215900"/>
                  </a:lnTo>
                  <a:lnTo>
                    <a:pt x="2312035" y="215900"/>
                  </a:lnTo>
                  <a:lnTo>
                    <a:pt x="2312035" y="209931"/>
                  </a:lnTo>
                  <a:lnTo>
                    <a:pt x="2327148" y="209931"/>
                  </a:lnTo>
                  <a:lnTo>
                    <a:pt x="2330196" y="209931"/>
                  </a:lnTo>
                  <a:lnTo>
                    <a:pt x="2336165" y="209931"/>
                  </a:lnTo>
                  <a:lnTo>
                    <a:pt x="2339213" y="209931"/>
                  </a:lnTo>
                  <a:lnTo>
                    <a:pt x="2339213" y="203835"/>
                  </a:lnTo>
                  <a:lnTo>
                    <a:pt x="2342134" y="203835"/>
                  </a:lnTo>
                  <a:lnTo>
                    <a:pt x="2357247" y="203835"/>
                  </a:lnTo>
                  <a:lnTo>
                    <a:pt x="2357247" y="197866"/>
                  </a:lnTo>
                  <a:lnTo>
                    <a:pt x="2402332" y="197866"/>
                  </a:lnTo>
                  <a:lnTo>
                    <a:pt x="2405380" y="197866"/>
                  </a:lnTo>
                  <a:lnTo>
                    <a:pt x="2405380" y="191770"/>
                  </a:lnTo>
                  <a:lnTo>
                    <a:pt x="2408428" y="191770"/>
                  </a:lnTo>
                  <a:lnTo>
                    <a:pt x="2411476" y="191770"/>
                  </a:lnTo>
                  <a:lnTo>
                    <a:pt x="2414397" y="191770"/>
                  </a:lnTo>
                  <a:lnTo>
                    <a:pt x="2420493" y="191770"/>
                  </a:lnTo>
                  <a:lnTo>
                    <a:pt x="2420493" y="185674"/>
                  </a:lnTo>
                  <a:lnTo>
                    <a:pt x="2429510" y="185674"/>
                  </a:lnTo>
                  <a:lnTo>
                    <a:pt x="2429510" y="179451"/>
                  </a:lnTo>
                  <a:lnTo>
                    <a:pt x="2441575" y="179451"/>
                  </a:lnTo>
                  <a:lnTo>
                    <a:pt x="2450592" y="179451"/>
                  </a:lnTo>
                  <a:lnTo>
                    <a:pt x="2456561" y="179451"/>
                  </a:lnTo>
                  <a:lnTo>
                    <a:pt x="2468626" y="179451"/>
                  </a:lnTo>
                  <a:lnTo>
                    <a:pt x="2474595" y="179451"/>
                  </a:lnTo>
                  <a:lnTo>
                    <a:pt x="2477643" y="179451"/>
                  </a:lnTo>
                  <a:lnTo>
                    <a:pt x="2492756" y="179451"/>
                  </a:lnTo>
                  <a:lnTo>
                    <a:pt x="2492756" y="173228"/>
                  </a:lnTo>
                  <a:lnTo>
                    <a:pt x="2498725" y="173228"/>
                  </a:lnTo>
                  <a:lnTo>
                    <a:pt x="2522855" y="173228"/>
                  </a:lnTo>
                  <a:lnTo>
                    <a:pt x="2528824" y="173228"/>
                  </a:lnTo>
                  <a:lnTo>
                    <a:pt x="2528824" y="166878"/>
                  </a:lnTo>
                  <a:lnTo>
                    <a:pt x="2534920" y="166878"/>
                  </a:lnTo>
                  <a:lnTo>
                    <a:pt x="2552954" y="166878"/>
                  </a:lnTo>
                  <a:lnTo>
                    <a:pt x="2561971" y="166878"/>
                  </a:lnTo>
                  <a:lnTo>
                    <a:pt x="2561971" y="160401"/>
                  </a:lnTo>
                  <a:lnTo>
                    <a:pt x="2565019" y="160401"/>
                  </a:lnTo>
                  <a:lnTo>
                    <a:pt x="2570988" y="160401"/>
                  </a:lnTo>
                  <a:lnTo>
                    <a:pt x="2570988" y="153797"/>
                  </a:lnTo>
                  <a:lnTo>
                    <a:pt x="2574036" y="153797"/>
                  </a:lnTo>
                  <a:lnTo>
                    <a:pt x="2598039" y="153797"/>
                  </a:lnTo>
                  <a:lnTo>
                    <a:pt x="2598039" y="147193"/>
                  </a:lnTo>
                  <a:lnTo>
                    <a:pt x="2664333" y="147193"/>
                  </a:lnTo>
                  <a:lnTo>
                    <a:pt x="2667381" y="147193"/>
                  </a:lnTo>
                  <a:lnTo>
                    <a:pt x="2667381" y="140462"/>
                  </a:lnTo>
                  <a:lnTo>
                    <a:pt x="2679319" y="140462"/>
                  </a:lnTo>
                  <a:lnTo>
                    <a:pt x="2691384" y="140462"/>
                  </a:lnTo>
                  <a:lnTo>
                    <a:pt x="2721483" y="140462"/>
                  </a:lnTo>
                  <a:lnTo>
                    <a:pt x="2781681" y="140462"/>
                  </a:lnTo>
                  <a:lnTo>
                    <a:pt x="2805811" y="140462"/>
                  </a:lnTo>
                  <a:lnTo>
                    <a:pt x="2820924" y="140462"/>
                  </a:lnTo>
                  <a:lnTo>
                    <a:pt x="2820924" y="133731"/>
                  </a:lnTo>
                  <a:lnTo>
                    <a:pt x="2872105" y="133731"/>
                  </a:lnTo>
                  <a:lnTo>
                    <a:pt x="2872105" y="126873"/>
                  </a:lnTo>
                  <a:lnTo>
                    <a:pt x="2881122" y="126873"/>
                  </a:lnTo>
                  <a:lnTo>
                    <a:pt x="2881122" y="120015"/>
                  </a:lnTo>
                  <a:lnTo>
                    <a:pt x="2896108" y="120015"/>
                  </a:lnTo>
                  <a:lnTo>
                    <a:pt x="2932303" y="120015"/>
                  </a:lnTo>
                  <a:lnTo>
                    <a:pt x="2932303" y="113157"/>
                  </a:lnTo>
                  <a:lnTo>
                    <a:pt x="2947289" y="113157"/>
                  </a:lnTo>
                  <a:lnTo>
                    <a:pt x="2947289" y="106426"/>
                  </a:lnTo>
                  <a:lnTo>
                    <a:pt x="2989453" y="106426"/>
                  </a:lnTo>
                  <a:lnTo>
                    <a:pt x="3025521" y="106426"/>
                  </a:lnTo>
                  <a:lnTo>
                    <a:pt x="3025521" y="99568"/>
                  </a:lnTo>
                  <a:lnTo>
                    <a:pt x="3031617" y="99568"/>
                  </a:lnTo>
                  <a:lnTo>
                    <a:pt x="3031617" y="92710"/>
                  </a:lnTo>
                  <a:lnTo>
                    <a:pt x="3052699" y="92710"/>
                  </a:lnTo>
                  <a:lnTo>
                    <a:pt x="3052699" y="85979"/>
                  </a:lnTo>
                  <a:lnTo>
                    <a:pt x="3094863" y="85979"/>
                  </a:lnTo>
                  <a:lnTo>
                    <a:pt x="3148965" y="85979"/>
                  </a:lnTo>
                  <a:lnTo>
                    <a:pt x="3218307" y="85979"/>
                  </a:lnTo>
                  <a:lnTo>
                    <a:pt x="3245358" y="85979"/>
                  </a:lnTo>
                  <a:lnTo>
                    <a:pt x="3278505" y="85979"/>
                  </a:lnTo>
                  <a:lnTo>
                    <a:pt x="3284474" y="85979"/>
                  </a:lnTo>
                  <a:lnTo>
                    <a:pt x="3326638" y="85979"/>
                  </a:lnTo>
                  <a:lnTo>
                    <a:pt x="3359785" y="85979"/>
                  </a:lnTo>
                  <a:lnTo>
                    <a:pt x="3401949" y="85979"/>
                  </a:lnTo>
                  <a:lnTo>
                    <a:pt x="3401949" y="78105"/>
                  </a:lnTo>
                  <a:lnTo>
                    <a:pt x="3410966" y="78105"/>
                  </a:lnTo>
                  <a:lnTo>
                    <a:pt x="3410966" y="70358"/>
                  </a:lnTo>
                  <a:lnTo>
                    <a:pt x="3450082" y="70358"/>
                  </a:lnTo>
                  <a:lnTo>
                    <a:pt x="3471164" y="70358"/>
                  </a:lnTo>
                  <a:lnTo>
                    <a:pt x="3543427" y="70358"/>
                  </a:lnTo>
                  <a:lnTo>
                    <a:pt x="3552444" y="70358"/>
                  </a:lnTo>
                  <a:lnTo>
                    <a:pt x="3552444" y="62357"/>
                  </a:lnTo>
                  <a:lnTo>
                    <a:pt x="3567430" y="62357"/>
                  </a:lnTo>
                  <a:lnTo>
                    <a:pt x="3567430" y="54483"/>
                  </a:lnTo>
                  <a:lnTo>
                    <a:pt x="3705987" y="54483"/>
                  </a:lnTo>
                  <a:lnTo>
                    <a:pt x="3705987" y="46482"/>
                  </a:lnTo>
                  <a:lnTo>
                    <a:pt x="3838448" y="46482"/>
                  </a:lnTo>
                  <a:lnTo>
                    <a:pt x="3838448" y="46482"/>
                  </a:lnTo>
                  <a:lnTo>
                    <a:pt x="3844417" y="46482"/>
                  </a:lnTo>
                  <a:lnTo>
                    <a:pt x="3964813" y="46482"/>
                  </a:lnTo>
                  <a:lnTo>
                    <a:pt x="3976878" y="46482"/>
                  </a:lnTo>
                  <a:lnTo>
                    <a:pt x="3995039" y="46482"/>
                  </a:lnTo>
                  <a:lnTo>
                    <a:pt x="4067175" y="46482"/>
                  </a:lnTo>
                  <a:lnTo>
                    <a:pt x="4130421" y="46482"/>
                  </a:lnTo>
                  <a:lnTo>
                    <a:pt x="4169537" y="46482"/>
                  </a:lnTo>
                  <a:lnTo>
                    <a:pt x="4187698" y="46482"/>
                  </a:lnTo>
                  <a:lnTo>
                    <a:pt x="4220718" y="46482"/>
                  </a:lnTo>
                  <a:lnTo>
                    <a:pt x="4287012" y="46482"/>
                  </a:lnTo>
                  <a:lnTo>
                    <a:pt x="4335145" y="46482"/>
                  </a:lnTo>
                  <a:lnTo>
                    <a:pt x="4428490" y="46482"/>
                  </a:lnTo>
                  <a:lnTo>
                    <a:pt x="4443603" y="46482"/>
                  </a:lnTo>
                  <a:lnTo>
                    <a:pt x="4527804" y="46482"/>
                  </a:lnTo>
                  <a:lnTo>
                    <a:pt x="4527804" y="35687"/>
                  </a:lnTo>
                  <a:lnTo>
                    <a:pt x="4603115" y="35687"/>
                  </a:lnTo>
                  <a:lnTo>
                    <a:pt x="4603115" y="24892"/>
                  </a:lnTo>
                  <a:lnTo>
                    <a:pt x="4609083" y="24892"/>
                  </a:lnTo>
                  <a:lnTo>
                    <a:pt x="4669282" y="24892"/>
                  </a:lnTo>
                  <a:lnTo>
                    <a:pt x="4726558" y="24892"/>
                  </a:lnTo>
                  <a:lnTo>
                    <a:pt x="4837938" y="24892"/>
                  </a:lnTo>
                  <a:lnTo>
                    <a:pt x="4907153" y="24892"/>
                  </a:lnTo>
                  <a:lnTo>
                    <a:pt x="5217287" y="24892"/>
                  </a:lnTo>
                  <a:lnTo>
                    <a:pt x="5232273" y="24892"/>
                  </a:lnTo>
                  <a:lnTo>
                    <a:pt x="5232273" y="12446"/>
                  </a:lnTo>
                  <a:lnTo>
                    <a:pt x="5253355" y="12446"/>
                  </a:lnTo>
                  <a:lnTo>
                    <a:pt x="5253355" y="0"/>
                  </a:lnTo>
                  <a:lnTo>
                    <a:pt x="5491226" y="0"/>
                  </a:lnTo>
                </a:path>
              </a:pathLst>
            </a:custGeom>
            <a:ln w="19050">
              <a:solidFill>
                <a:srgbClr val="ED3C2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255265" y="1365503"/>
              <a:ext cx="5498465" cy="2231390"/>
            </a:xfrm>
            <a:custGeom>
              <a:avLst/>
              <a:gdLst/>
              <a:ahLst/>
              <a:cxnLst/>
              <a:rect l="l" t="t" r="r" b="b"/>
              <a:pathLst>
                <a:path w="5498465" h="2231390">
                  <a:moveTo>
                    <a:pt x="0" y="2231263"/>
                  </a:moveTo>
                  <a:lnTo>
                    <a:pt x="11937" y="2231263"/>
                  </a:lnTo>
                  <a:lnTo>
                    <a:pt x="11937" y="2225929"/>
                  </a:lnTo>
                  <a:lnTo>
                    <a:pt x="21081" y="2225929"/>
                  </a:lnTo>
                  <a:lnTo>
                    <a:pt x="21081" y="2220722"/>
                  </a:lnTo>
                  <a:lnTo>
                    <a:pt x="45211" y="2220722"/>
                  </a:lnTo>
                  <a:lnTo>
                    <a:pt x="51181" y="2220722"/>
                  </a:lnTo>
                  <a:lnTo>
                    <a:pt x="51181" y="2215388"/>
                  </a:lnTo>
                  <a:lnTo>
                    <a:pt x="66293" y="2215388"/>
                  </a:lnTo>
                  <a:lnTo>
                    <a:pt x="66293" y="2204847"/>
                  </a:lnTo>
                  <a:lnTo>
                    <a:pt x="69214" y="2204847"/>
                  </a:lnTo>
                  <a:lnTo>
                    <a:pt x="69214" y="2199640"/>
                  </a:lnTo>
                  <a:lnTo>
                    <a:pt x="72262" y="2199640"/>
                  </a:lnTo>
                  <a:lnTo>
                    <a:pt x="72262" y="2189099"/>
                  </a:lnTo>
                  <a:lnTo>
                    <a:pt x="75310" y="2189099"/>
                  </a:lnTo>
                  <a:lnTo>
                    <a:pt x="75310" y="2178431"/>
                  </a:lnTo>
                  <a:lnTo>
                    <a:pt x="99440" y="2178431"/>
                  </a:lnTo>
                  <a:lnTo>
                    <a:pt x="99440" y="2173224"/>
                  </a:lnTo>
                  <a:lnTo>
                    <a:pt x="102488" y="2173224"/>
                  </a:lnTo>
                  <a:lnTo>
                    <a:pt x="102488" y="2167890"/>
                  </a:lnTo>
                  <a:lnTo>
                    <a:pt x="108457" y="2167890"/>
                  </a:lnTo>
                  <a:lnTo>
                    <a:pt x="108457" y="2157349"/>
                  </a:lnTo>
                  <a:lnTo>
                    <a:pt x="114426" y="2157349"/>
                  </a:lnTo>
                  <a:lnTo>
                    <a:pt x="114426" y="2152142"/>
                  </a:lnTo>
                  <a:lnTo>
                    <a:pt x="117475" y="2152142"/>
                  </a:lnTo>
                  <a:lnTo>
                    <a:pt x="117475" y="2141601"/>
                  </a:lnTo>
                  <a:lnTo>
                    <a:pt x="120522" y="2141601"/>
                  </a:lnTo>
                  <a:lnTo>
                    <a:pt x="120522" y="2130933"/>
                  </a:lnTo>
                  <a:lnTo>
                    <a:pt x="123570" y="2130933"/>
                  </a:lnTo>
                  <a:lnTo>
                    <a:pt x="123570" y="2120392"/>
                  </a:lnTo>
                  <a:lnTo>
                    <a:pt x="126491" y="2120392"/>
                  </a:lnTo>
                  <a:lnTo>
                    <a:pt x="126491" y="2115185"/>
                  </a:lnTo>
                  <a:lnTo>
                    <a:pt x="132587" y="2115185"/>
                  </a:lnTo>
                  <a:lnTo>
                    <a:pt x="132587" y="2109851"/>
                  </a:lnTo>
                  <a:lnTo>
                    <a:pt x="135635" y="2109851"/>
                  </a:lnTo>
                  <a:lnTo>
                    <a:pt x="135635" y="2104644"/>
                  </a:lnTo>
                  <a:lnTo>
                    <a:pt x="141604" y="2104644"/>
                  </a:lnTo>
                  <a:lnTo>
                    <a:pt x="141604" y="2099310"/>
                  </a:lnTo>
                  <a:lnTo>
                    <a:pt x="147700" y="2099310"/>
                  </a:lnTo>
                  <a:lnTo>
                    <a:pt x="147700" y="2088769"/>
                  </a:lnTo>
                  <a:lnTo>
                    <a:pt x="150621" y="2088769"/>
                  </a:lnTo>
                  <a:lnTo>
                    <a:pt x="150621" y="2078228"/>
                  </a:lnTo>
                  <a:lnTo>
                    <a:pt x="153669" y="2078228"/>
                  </a:lnTo>
                  <a:lnTo>
                    <a:pt x="153669" y="2072894"/>
                  </a:lnTo>
                  <a:lnTo>
                    <a:pt x="156717" y="2072894"/>
                  </a:lnTo>
                  <a:lnTo>
                    <a:pt x="156717" y="2067687"/>
                  </a:lnTo>
                  <a:lnTo>
                    <a:pt x="159765" y="2067687"/>
                  </a:lnTo>
                  <a:lnTo>
                    <a:pt x="159765" y="2057146"/>
                  </a:lnTo>
                  <a:lnTo>
                    <a:pt x="165734" y="2057146"/>
                  </a:lnTo>
                  <a:lnTo>
                    <a:pt x="165734" y="2051812"/>
                  </a:lnTo>
                  <a:lnTo>
                    <a:pt x="171703" y="2051812"/>
                  </a:lnTo>
                  <a:lnTo>
                    <a:pt x="171703" y="2041271"/>
                  </a:lnTo>
                  <a:lnTo>
                    <a:pt x="177800" y="2041271"/>
                  </a:lnTo>
                  <a:lnTo>
                    <a:pt x="177800" y="2020189"/>
                  </a:lnTo>
                  <a:lnTo>
                    <a:pt x="189864" y="2020189"/>
                  </a:lnTo>
                  <a:lnTo>
                    <a:pt x="189864" y="2004314"/>
                  </a:lnTo>
                  <a:lnTo>
                    <a:pt x="198881" y="2004314"/>
                  </a:lnTo>
                  <a:lnTo>
                    <a:pt x="198881" y="1993773"/>
                  </a:lnTo>
                  <a:lnTo>
                    <a:pt x="201929" y="1993773"/>
                  </a:lnTo>
                  <a:lnTo>
                    <a:pt x="201929" y="1988439"/>
                  </a:lnTo>
                  <a:lnTo>
                    <a:pt x="204977" y="1988439"/>
                  </a:lnTo>
                  <a:lnTo>
                    <a:pt x="204977" y="1983232"/>
                  </a:lnTo>
                  <a:lnTo>
                    <a:pt x="210946" y="1983232"/>
                  </a:lnTo>
                  <a:lnTo>
                    <a:pt x="210946" y="1977898"/>
                  </a:lnTo>
                  <a:lnTo>
                    <a:pt x="226059" y="1977898"/>
                  </a:lnTo>
                  <a:lnTo>
                    <a:pt x="226059" y="1967357"/>
                  </a:lnTo>
                  <a:lnTo>
                    <a:pt x="228981" y="1967357"/>
                  </a:lnTo>
                  <a:lnTo>
                    <a:pt x="228981" y="1962150"/>
                  </a:lnTo>
                  <a:lnTo>
                    <a:pt x="232028" y="1962150"/>
                  </a:lnTo>
                  <a:lnTo>
                    <a:pt x="232028" y="1956816"/>
                  </a:lnTo>
                  <a:lnTo>
                    <a:pt x="244094" y="1956816"/>
                  </a:lnTo>
                  <a:lnTo>
                    <a:pt x="244094" y="1946275"/>
                  </a:lnTo>
                  <a:lnTo>
                    <a:pt x="247141" y="1946275"/>
                  </a:lnTo>
                  <a:lnTo>
                    <a:pt x="247141" y="1941068"/>
                  </a:lnTo>
                  <a:lnTo>
                    <a:pt x="250189" y="1941068"/>
                  </a:lnTo>
                  <a:lnTo>
                    <a:pt x="250189" y="1935734"/>
                  </a:lnTo>
                  <a:lnTo>
                    <a:pt x="253110" y="1935734"/>
                  </a:lnTo>
                  <a:lnTo>
                    <a:pt x="253110" y="1930400"/>
                  </a:lnTo>
                  <a:lnTo>
                    <a:pt x="262254" y="1930400"/>
                  </a:lnTo>
                  <a:lnTo>
                    <a:pt x="262254" y="1919859"/>
                  </a:lnTo>
                  <a:lnTo>
                    <a:pt x="265175" y="1919859"/>
                  </a:lnTo>
                  <a:lnTo>
                    <a:pt x="265175" y="1914652"/>
                  </a:lnTo>
                  <a:lnTo>
                    <a:pt x="271271" y="1914652"/>
                  </a:lnTo>
                  <a:lnTo>
                    <a:pt x="271271" y="1909318"/>
                  </a:lnTo>
                  <a:lnTo>
                    <a:pt x="274192" y="1909318"/>
                  </a:lnTo>
                  <a:lnTo>
                    <a:pt x="274192" y="1898777"/>
                  </a:lnTo>
                  <a:lnTo>
                    <a:pt x="277240" y="1898777"/>
                  </a:lnTo>
                  <a:lnTo>
                    <a:pt x="277240" y="1893570"/>
                  </a:lnTo>
                  <a:lnTo>
                    <a:pt x="286257" y="1893570"/>
                  </a:lnTo>
                  <a:lnTo>
                    <a:pt x="286257" y="1882902"/>
                  </a:lnTo>
                  <a:lnTo>
                    <a:pt x="289306" y="1882902"/>
                  </a:lnTo>
                  <a:lnTo>
                    <a:pt x="289306" y="1877695"/>
                  </a:lnTo>
                  <a:lnTo>
                    <a:pt x="292353" y="1877695"/>
                  </a:lnTo>
                  <a:lnTo>
                    <a:pt x="292353" y="1872361"/>
                  </a:lnTo>
                  <a:lnTo>
                    <a:pt x="304419" y="1872361"/>
                  </a:lnTo>
                  <a:lnTo>
                    <a:pt x="304419" y="1867154"/>
                  </a:lnTo>
                  <a:lnTo>
                    <a:pt x="310388" y="1867154"/>
                  </a:lnTo>
                  <a:lnTo>
                    <a:pt x="310388" y="1861820"/>
                  </a:lnTo>
                  <a:lnTo>
                    <a:pt x="316483" y="1861820"/>
                  </a:lnTo>
                  <a:lnTo>
                    <a:pt x="316483" y="1856613"/>
                  </a:lnTo>
                  <a:lnTo>
                    <a:pt x="319531" y="1856613"/>
                  </a:lnTo>
                  <a:lnTo>
                    <a:pt x="319531" y="1851279"/>
                  </a:lnTo>
                  <a:lnTo>
                    <a:pt x="328548" y="1851279"/>
                  </a:lnTo>
                  <a:lnTo>
                    <a:pt x="328548" y="1840738"/>
                  </a:lnTo>
                  <a:lnTo>
                    <a:pt x="331469" y="1840738"/>
                  </a:lnTo>
                  <a:lnTo>
                    <a:pt x="331469" y="1835404"/>
                  </a:lnTo>
                  <a:lnTo>
                    <a:pt x="334517" y="1835404"/>
                  </a:lnTo>
                  <a:lnTo>
                    <a:pt x="334517" y="1824863"/>
                  </a:lnTo>
                  <a:lnTo>
                    <a:pt x="337565" y="1824863"/>
                  </a:lnTo>
                  <a:lnTo>
                    <a:pt x="337565" y="1819656"/>
                  </a:lnTo>
                  <a:lnTo>
                    <a:pt x="343534" y="1819656"/>
                  </a:lnTo>
                  <a:lnTo>
                    <a:pt x="343534" y="1814322"/>
                  </a:lnTo>
                  <a:lnTo>
                    <a:pt x="349631" y="1814322"/>
                  </a:lnTo>
                  <a:lnTo>
                    <a:pt x="349631" y="1808988"/>
                  </a:lnTo>
                  <a:lnTo>
                    <a:pt x="352678" y="1808988"/>
                  </a:lnTo>
                  <a:lnTo>
                    <a:pt x="352678" y="1803781"/>
                  </a:lnTo>
                  <a:lnTo>
                    <a:pt x="355600" y="1803781"/>
                  </a:lnTo>
                  <a:lnTo>
                    <a:pt x="355600" y="1798447"/>
                  </a:lnTo>
                  <a:lnTo>
                    <a:pt x="370713" y="1798447"/>
                  </a:lnTo>
                  <a:lnTo>
                    <a:pt x="370713" y="1793113"/>
                  </a:lnTo>
                  <a:lnTo>
                    <a:pt x="373760" y="1793113"/>
                  </a:lnTo>
                  <a:lnTo>
                    <a:pt x="373760" y="1787906"/>
                  </a:lnTo>
                  <a:lnTo>
                    <a:pt x="376808" y="1787906"/>
                  </a:lnTo>
                  <a:lnTo>
                    <a:pt x="376808" y="1782572"/>
                  </a:lnTo>
                  <a:lnTo>
                    <a:pt x="379729" y="1782572"/>
                  </a:lnTo>
                  <a:lnTo>
                    <a:pt x="379729" y="1777238"/>
                  </a:lnTo>
                  <a:lnTo>
                    <a:pt x="385825" y="1777238"/>
                  </a:lnTo>
                  <a:lnTo>
                    <a:pt x="385825" y="1766697"/>
                  </a:lnTo>
                  <a:lnTo>
                    <a:pt x="388746" y="1766697"/>
                  </a:lnTo>
                  <a:lnTo>
                    <a:pt x="388746" y="1761363"/>
                  </a:lnTo>
                  <a:lnTo>
                    <a:pt x="391794" y="1761363"/>
                  </a:lnTo>
                  <a:lnTo>
                    <a:pt x="391794" y="1756156"/>
                  </a:lnTo>
                  <a:lnTo>
                    <a:pt x="394842" y="1756156"/>
                  </a:lnTo>
                  <a:lnTo>
                    <a:pt x="394842" y="1740281"/>
                  </a:lnTo>
                  <a:lnTo>
                    <a:pt x="397890" y="1740281"/>
                  </a:lnTo>
                  <a:lnTo>
                    <a:pt x="403859" y="1740281"/>
                  </a:lnTo>
                  <a:lnTo>
                    <a:pt x="403859" y="1734947"/>
                  </a:lnTo>
                  <a:lnTo>
                    <a:pt x="418972" y="1734947"/>
                  </a:lnTo>
                  <a:lnTo>
                    <a:pt x="418972" y="1729613"/>
                  </a:lnTo>
                  <a:lnTo>
                    <a:pt x="443102" y="1729613"/>
                  </a:lnTo>
                  <a:lnTo>
                    <a:pt x="443102" y="1718945"/>
                  </a:lnTo>
                  <a:lnTo>
                    <a:pt x="449071" y="1718945"/>
                  </a:lnTo>
                  <a:lnTo>
                    <a:pt x="449071" y="1713738"/>
                  </a:lnTo>
                  <a:lnTo>
                    <a:pt x="452119" y="1713738"/>
                  </a:lnTo>
                  <a:lnTo>
                    <a:pt x="452119" y="1708404"/>
                  </a:lnTo>
                  <a:lnTo>
                    <a:pt x="455167" y="1708404"/>
                  </a:lnTo>
                  <a:lnTo>
                    <a:pt x="455167" y="1697736"/>
                  </a:lnTo>
                  <a:lnTo>
                    <a:pt x="464184" y="1697736"/>
                  </a:lnTo>
                  <a:lnTo>
                    <a:pt x="464184" y="1692529"/>
                  </a:lnTo>
                  <a:lnTo>
                    <a:pt x="488314" y="1692529"/>
                  </a:lnTo>
                  <a:lnTo>
                    <a:pt x="488314" y="1687195"/>
                  </a:lnTo>
                  <a:lnTo>
                    <a:pt x="494283" y="1687195"/>
                  </a:lnTo>
                  <a:lnTo>
                    <a:pt x="494283" y="1676527"/>
                  </a:lnTo>
                  <a:lnTo>
                    <a:pt x="497331" y="1676527"/>
                  </a:lnTo>
                  <a:lnTo>
                    <a:pt x="497331" y="1671193"/>
                  </a:lnTo>
                  <a:lnTo>
                    <a:pt x="503300" y="1671193"/>
                  </a:lnTo>
                  <a:lnTo>
                    <a:pt x="503300" y="1665986"/>
                  </a:lnTo>
                  <a:lnTo>
                    <a:pt x="509396" y="1665986"/>
                  </a:lnTo>
                  <a:lnTo>
                    <a:pt x="509396" y="1660652"/>
                  </a:lnTo>
                  <a:lnTo>
                    <a:pt x="512444" y="1660652"/>
                  </a:lnTo>
                  <a:lnTo>
                    <a:pt x="512444" y="1655318"/>
                  </a:lnTo>
                  <a:lnTo>
                    <a:pt x="515365" y="1655318"/>
                  </a:lnTo>
                  <a:lnTo>
                    <a:pt x="515365" y="1649984"/>
                  </a:lnTo>
                  <a:lnTo>
                    <a:pt x="518413" y="1649984"/>
                  </a:lnTo>
                  <a:lnTo>
                    <a:pt x="518413" y="1639443"/>
                  </a:lnTo>
                  <a:lnTo>
                    <a:pt x="521461" y="1639443"/>
                  </a:lnTo>
                  <a:lnTo>
                    <a:pt x="521461" y="1634109"/>
                  </a:lnTo>
                  <a:lnTo>
                    <a:pt x="524509" y="1634109"/>
                  </a:lnTo>
                  <a:lnTo>
                    <a:pt x="524509" y="1623441"/>
                  </a:lnTo>
                  <a:lnTo>
                    <a:pt x="527431" y="1623441"/>
                  </a:lnTo>
                  <a:lnTo>
                    <a:pt x="527431" y="1618234"/>
                  </a:lnTo>
                  <a:lnTo>
                    <a:pt x="542544" y="1618234"/>
                  </a:lnTo>
                  <a:lnTo>
                    <a:pt x="542544" y="1612900"/>
                  </a:lnTo>
                  <a:lnTo>
                    <a:pt x="545591" y="1612900"/>
                  </a:lnTo>
                  <a:lnTo>
                    <a:pt x="557657" y="1612900"/>
                  </a:lnTo>
                  <a:lnTo>
                    <a:pt x="557657" y="1607566"/>
                  </a:lnTo>
                  <a:lnTo>
                    <a:pt x="563626" y="1607566"/>
                  </a:lnTo>
                  <a:lnTo>
                    <a:pt x="563626" y="1602232"/>
                  </a:lnTo>
                  <a:lnTo>
                    <a:pt x="572642" y="1602232"/>
                  </a:lnTo>
                  <a:lnTo>
                    <a:pt x="572642" y="1596898"/>
                  </a:lnTo>
                  <a:lnTo>
                    <a:pt x="581786" y="1596898"/>
                  </a:lnTo>
                  <a:lnTo>
                    <a:pt x="581786" y="1591564"/>
                  </a:lnTo>
                  <a:lnTo>
                    <a:pt x="584707" y="1591564"/>
                  </a:lnTo>
                  <a:lnTo>
                    <a:pt x="584707" y="1586230"/>
                  </a:lnTo>
                  <a:lnTo>
                    <a:pt x="587756" y="1586230"/>
                  </a:lnTo>
                  <a:lnTo>
                    <a:pt x="587756" y="1580896"/>
                  </a:lnTo>
                  <a:lnTo>
                    <a:pt x="599820" y="1580896"/>
                  </a:lnTo>
                  <a:lnTo>
                    <a:pt x="599820" y="1575562"/>
                  </a:lnTo>
                  <a:lnTo>
                    <a:pt x="602869" y="1575562"/>
                  </a:lnTo>
                  <a:lnTo>
                    <a:pt x="602869" y="1565021"/>
                  </a:lnTo>
                  <a:lnTo>
                    <a:pt x="605789" y="1565021"/>
                  </a:lnTo>
                  <a:lnTo>
                    <a:pt x="605789" y="1549019"/>
                  </a:lnTo>
                  <a:lnTo>
                    <a:pt x="611885" y="1549019"/>
                  </a:lnTo>
                  <a:lnTo>
                    <a:pt x="611885" y="1543685"/>
                  </a:lnTo>
                  <a:lnTo>
                    <a:pt x="617854" y="1543685"/>
                  </a:lnTo>
                  <a:lnTo>
                    <a:pt x="617854" y="1538351"/>
                  </a:lnTo>
                  <a:lnTo>
                    <a:pt x="623951" y="1538351"/>
                  </a:lnTo>
                  <a:lnTo>
                    <a:pt x="623951" y="1533017"/>
                  </a:lnTo>
                  <a:lnTo>
                    <a:pt x="632967" y="1533017"/>
                  </a:lnTo>
                  <a:lnTo>
                    <a:pt x="632967" y="1527683"/>
                  </a:lnTo>
                  <a:lnTo>
                    <a:pt x="636015" y="1527683"/>
                  </a:lnTo>
                  <a:lnTo>
                    <a:pt x="636015" y="1522349"/>
                  </a:lnTo>
                  <a:lnTo>
                    <a:pt x="641984" y="1522349"/>
                  </a:lnTo>
                  <a:lnTo>
                    <a:pt x="641984" y="1517015"/>
                  </a:lnTo>
                  <a:lnTo>
                    <a:pt x="651001" y="1517015"/>
                  </a:lnTo>
                  <a:lnTo>
                    <a:pt x="651001" y="1511681"/>
                  </a:lnTo>
                  <a:lnTo>
                    <a:pt x="654050" y="1511681"/>
                  </a:lnTo>
                  <a:lnTo>
                    <a:pt x="654050" y="1506347"/>
                  </a:lnTo>
                  <a:lnTo>
                    <a:pt x="663066" y="1506347"/>
                  </a:lnTo>
                  <a:lnTo>
                    <a:pt x="663066" y="1501140"/>
                  </a:lnTo>
                  <a:lnTo>
                    <a:pt x="666114" y="1501140"/>
                  </a:lnTo>
                  <a:lnTo>
                    <a:pt x="666114" y="1495806"/>
                  </a:lnTo>
                  <a:lnTo>
                    <a:pt x="669163" y="1495806"/>
                  </a:lnTo>
                  <a:lnTo>
                    <a:pt x="669163" y="1490472"/>
                  </a:lnTo>
                  <a:lnTo>
                    <a:pt x="681227" y="1490472"/>
                  </a:lnTo>
                  <a:lnTo>
                    <a:pt x="681227" y="1485138"/>
                  </a:lnTo>
                  <a:lnTo>
                    <a:pt x="687196" y="1485138"/>
                  </a:lnTo>
                  <a:lnTo>
                    <a:pt x="687196" y="1479804"/>
                  </a:lnTo>
                  <a:lnTo>
                    <a:pt x="693292" y="1479804"/>
                  </a:lnTo>
                  <a:lnTo>
                    <a:pt x="693292" y="1474470"/>
                  </a:lnTo>
                  <a:lnTo>
                    <a:pt x="699261" y="1474470"/>
                  </a:lnTo>
                  <a:lnTo>
                    <a:pt x="699261" y="1469136"/>
                  </a:lnTo>
                  <a:lnTo>
                    <a:pt x="702309" y="1469136"/>
                  </a:lnTo>
                  <a:lnTo>
                    <a:pt x="702309" y="1463802"/>
                  </a:lnTo>
                  <a:lnTo>
                    <a:pt x="705357" y="1463802"/>
                  </a:lnTo>
                  <a:lnTo>
                    <a:pt x="705357" y="1458468"/>
                  </a:lnTo>
                  <a:lnTo>
                    <a:pt x="711326" y="1458468"/>
                  </a:lnTo>
                  <a:lnTo>
                    <a:pt x="711326" y="1453134"/>
                  </a:lnTo>
                  <a:lnTo>
                    <a:pt x="714375" y="1453134"/>
                  </a:lnTo>
                  <a:lnTo>
                    <a:pt x="714375" y="1447800"/>
                  </a:lnTo>
                  <a:lnTo>
                    <a:pt x="717422" y="1447800"/>
                  </a:lnTo>
                  <a:lnTo>
                    <a:pt x="729488" y="1447800"/>
                  </a:lnTo>
                  <a:lnTo>
                    <a:pt x="729488" y="1442466"/>
                  </a:lnTo>
                  <a:lnTo>
                    <a:pt x="732408" y="1442466"/>
                  </a:lnTo>
                  <a:lnTo>
                    <a:pt x="732408" y="1437132"/>
                  </a:lnTo>
                  <a:lnTo>
                    <a:pt x="735457" y="1437132"/>
                  </a:lnTo>
                  <a:lnTo>
                    <a:pt x="735457" y="1426464"/>
                  </a:lnTo>
                  <a:lnTo>
                    <a:pt x="753617" y="1426464"/>
                  </a:lnTo>
                  <a:lnTo>
                    <a:pt x="753617" y="1421003"/>
                  </a:lnTo>
                  <a:lnTo>
                    <a:pt x="756538" y="1421003"/>
                  </a:lnTo>
                  <a:lnTo>
                    <a:pt x="756538" y="1410335"/>
                  </a:lnTo>
                  <a:lnTo>
                    <a:pt x="762634" y="1410335"/>
                  </a:lnTo>
                  <a:lnTo>
                    <a:pt x="762634" y="1405001"/>
                  </a:lnTo>
                  <a:lnTo>
                    <a:pt x="768603" y="1405001"/>
                  </a:lnTo>
                  <a:lnTo>
                    <a:pt x="768603" y="1399667"/>
                  </a:lnTo>
                  <a:lnTo>
                    <a:pt x="777620" y="1399667"/>
                  </a:lnTo>
                  <a:lnTo>
                    <a:pt x="777620" y="1394206"/>
                  </a:lnTo>
                  <a:lnTo>
                    <a:pt x="783716" y="1394206"/>
                  </a:lnTo>
                  <a:lnTo>
                    <a:pt x="783716" y="1388872"/>
                  </a:lnTo>
                  <a:lnTo>
                    <a:pt x="798829" y="1388872"/>
                  </a:lnTo>
                  <a:lnTo>
                    <a:pt x="798829" y="1378204"/>
                  </a:lnTo>
                  <a:lnTo>
                    <a:pt x="801751" y="1378204"/>
                  </a:lnTo>
                  <a:lnTo>
                    <a:pt x="801751" y="1372870"/>
                  </a:lnTo>
                  <a:lnTo>
                    <a:pt x="810894" y="1372870"/>
                  </a:lnTo>
                  <a:lnTo>
                    <a:pt x="810894" y="1367409"/>
                  </a:lnTo>
                  <a:lnTo>
                    <a:pt x="813815" y="1367409"/>
                  </a:lnTo>
                  <a:lnTo>
                    <a:pt x="813815" y="1362075"/>
                  </a:lnTo>
                  <a:lnTo>
                    <a:pt x="828928" y="1362075"/>
                  </a:lnTo>
                  <a:lnTo>
                    <a:pt x="828928" y="1356741"/>
                  </a:lnTo>
                  <a:lnTo>
                    <a:pt x="831976" y="1356741"/>
                  </a:lnTo>
                  <a:lnTo>
                    <a:pt x="831976" y="1351407"/>
                  </a:lnTo>
                  <a:lnTo>
                    <a:pt x="844041" y="1351407"/>
                  </a:lnTo>
                  <a:lnTo>
                    <a:pt x="844041" y="1346073"/>
                  </a:lnTo>
                  <a:lnTo>
                    <a:pt x="850010" y="1346073"/>
                  </a:lnTo>
                  <a:lnTo>
                    <a:pt x="850010" y="1335278"/>
                  </a:lnTo>
                  <a:lnTo>
                    <a:pt x="853058" y="1335278"/>
                  </a:lnTo>
                  <a:lnTo>
                    <a:pt x="853058" y="1329944"/>
                  </a:lnTo>
                  <a:lnTo>
                    <a:pt x="862076" y="1329944"/>
                  </a:lnTo>
                  <a:lnTo>
                    <a:pt x="862076" y="1324610"/>
                  </a:lnTo>
                  <a:lnTo>
                    <a:pt x="877188" y="1324610"/>
                  </a:lnTo>
                  <a:lnTo>
                    <a:pt x="877188" y="1313815"/>
                  </a:lnTo>
                  <a:lnTo>
                    <a:pt x="880109" y="1313815"/>
                  </a:lnTo>
                  <a:lnTo>
                    <a:pt x="880109" y="1308481"/>
                  </a:lnTo>
                  <a:lnTo>
                    <a:pt x="883157" y="1308481"/>
                  </a:lnTo>
                  <a:lnTo>
                    <a:pt x="883157" y="1303147"/>
                  </a:lnTo>
                  <a:lnTo>
                    <a:pt x="889253" y="1303147"/>
                  </a:lnTo>
                  <a:lnTo>
                    <a:pt x="889253" y="1297813"/>
                  </a:lnTo>
                  <a:lnTo>
                    <a:pt x="898270" y="1297813"/>
                  </a:lnTo>
                  <a:lnTo>
                    <a:pt x="898270" y="1292479"/>
                  </a:lnTo>
                  <a:lnTo>
                    <a:pt x="904239" y="1292479"/>
                  </a:lnTo>
                  <a:lnTo>
                    <a:pt x="904239" y="1287018"/>
                  </a:lnTo>
                  <a:lnTo>
                    <a:pt x="907288" y="1287018"/>
                  </a:lnTo>
                  <a:lnTo>
                    <a:pt x="907288" y="1281684"/>
                  </a:lnTo>
                  <a:lnTo>
                    <a:pt x="913383" y="1281684"/>
                  </a:lnTo>
                  <a:lnTo>
                    <a:pt x="913383" y="1276350"/>
                  </a:lnTo>
                  <a:lnTo>
                    <a:pt x="916304" y="1276350"/>
                  </a:lnTo>
                  <a:lnTo>
                    <a:pt x="916304" y="1271016"/>
                  </a:lnTo>
                  <a:lnTo>
                    <a:pt x="925321" y="1271016"/>
                  </a:lnTo>
                  <a:lnTo>
                    <a:pt x="925321" y="1265682"/>
                  </a:lnTo>
                  <a:lnTo>
                    <a:pt x="928369" y="1265682"/>
                  </a:lnTo>
                  <a:lnTo>
                    <a:pt x="928369" y="1260221"/>
                  </a:lnTo>
                  <a:lnTo>
                    <a:pt x="934465" y="1260221"/>
                  </a:lnTo>
                  <a:lnTo>
                    <a:pt x="934465" y="1254887"/>
                  </a:lnTo>
                  <a:lnTo>
                    <a:pt x="946531" y="1254887"/>
                  </a:lnTo>
                  <a:lnTo>
                    <a:pt x="946531" y="1244219"/>
                  </a:lnTo>
                  <a:lnTo>
                    <a:pt x="964564" y="1244219"/>
                  </a:lnTo>
                  <a:lnTo>
                    <a:pt x="964564" y="1233424"/>
                  </a:lnTo>
                  <a:lnTo>
                    <a:pt x="967613" y="1233424"/>
                  </a:lnTo>
                  <a:lnTo>
                    <a:pt x="967613" y="1222756"/>
                  </a:lnTo>
                  <a:lnTo>
                    <a:pt x="970660" y="1222756"/>
                  </a:lnTo>
                  <a:lnTo>
                    <a:pt x="970660" y="1211961"/>
                  </a:lnTo>
                  <a:lnTo>
                    <a:pt x="982598" y="1211961"/>
                  </a:lnTo>
                  <a:lnTo>
                    <a:pt x="982598" y="1206627"/>
                  </a:lnTo>
                  <a:lnTo>
                    <a:pt x="997711" y="1206627"/>
                  </a:lnTo>
                  <a:lnTo>
                    <a:pt x="997711" y="1201293"/>
                  </a:lnTo>
                  <a:lnTo>
                    <a:pt x="1000759" y="1201293"/>
                  </a:lnTo>
                  <a:lnTo>
                    <a:pt x="1000759" y="1195959"/>
                  </a:lnTo>
                  <a:lnTo>
                    <a:pt x="1003807" y="1195959"/>
                  </a:lnTo>
                  <a:lnTo>
                    <a:pt x="1003807" y="1190625"/>
                  </a:lnTo>
                  <a:lnTo>
                    <a:pt x="1009776" y="1190625"/>
                  </a:lnTo>
                  <a:lnTo>
                    <a:pt x="1009776" y="1179830"/>
                  </a:lnTo>
                  <a:lnTo>
                    <a:pt x="1024889" y="1179830"/>
                  </a:lnTo>
                  <a:lnTo>
                    <a:pt x="1024889" y="1174496"/>
                  </a:lnTo>
                  <a:lnTo>
                    <a:pt x="1030858" y="1174496"/>
                  </a:lnTo>
                  <a:lnTo>
                    <a:pt x="1030858" y="1169162"/>
                  </a:lnTo>
                  <a:lnTo>
                    <a:pt x="1042923" y="1169162"/>
                  </a:lnTo>
                  <a:lnTo>
                    <a:pt x="1042923" y="1158367"/>
                  </a:lnTo>
                  <a:lnTo>
                    <a:pt x="1061084" y="1158367"/>
                  </a:lnTo>
                  <a:lnTo>
                    <a:pt x="1061084" y="1153033"/>
                  </a:lnTo>
                  <a:lnTo>
                    <a:pt x="1067054" y="1153033"/>
                  </a:lnTo>
                  <a:lnTo>
                    <a:pt x="1067054" y="1147699"/>
                  </a:lnTo>
                  <a:lnTo>
                    <a:pt x="1070101" y="1147699"/>
                  </a:lnTo>
                  <a:lnTo>
                    <a:pt x="1070101" y="1137031"/>
                  </a:lnTo>
                  <a:lnTo>
                    <a:pt x="1082167" y="1137031"/>
                  </a:lnTo>
                  <a:lnTo>
                    <a:pt x="1082167" y="1131570"/>
                  </a:lnTo>
                  <a:lnTo>
                    <a:pt x="1091183" y="1131570"/>
                  </a:lnTo>
                  <a:lnTo>
                    <a:pt x="1091183" y="1126236"/>
                  </a:lnTo>
                  <a:lnTo>
                    <a:pt x="1097153" y="1126236"/>
                  </a:lnTo>
                  <a:lnTo>
                    <a:pt x="1106296" y="1126236"/>
                  </a:lnTo>
                  <a:lnTo>
                    <a:pt x="1106296" y="1120902"/>
                  </a:lnTo>
                  <a:lnTo>
                    <a:pt x="1115313" y="1120902"/>
                  </a:lnTo>
                  <a:lnTo>
                    <a:pt x="1115313" y="1115441"/>
                  </a:lnTo>
                  <a:lnTo>
                    <a:pt x="1118361" y="1115441"/>
                  </a:lnTo>
                  <a:lnTo>
                    <a:pt x="1118361" y="1110107"/>
                  </a:lnTo>
                  <a:lnTo>
                    <a:pt x="1130426" y="1110107"/>
                  </a:lnTo>
                  <a:lnTo>
                    <a:pt x="1130426" y="1104773"/>
                  </a:lnTo>
                  <a:lnTo>
                    <a:pt x="1139444" y="1104773"/>
                  </a:lnTo>
                  <a:lnTo>
                    <a:pt x="1139444" y="1099312"/>
                  </a:lnTo>
                  <a:lnTo>
                    <a:pt x="1142364" y="1099312"/>
                  </a:lnTo>
                  <a:lnTo>
                    <a:pt x="1142364" y="1093978"/>
                  </a:lnTo>
                  <a:lnTo>
                    <a:pt x="1145412" y="1093978"/>
                  </a:lnTo>
                  <a:lnTo>
                    <a:pt x="1145412" y="1088644"/>
                  </a:lnTo>
                  <a:lnTo>
                    <a:pt x="1151508" y="1088644"/>
                  </a:lnTo>
                  <a:lnTo>
                    <a:pt x="1151508" y="1083183"/>
                  </a:lnTo>
                  <a:lnTo>
                    <a:pt x="1154430" y="1083183"/>
                  </a:lnTo>
                  <a:lnTo>
                    <a:pt x="1154430" y="1077722"/>
                  </a:lnTo>
                  <a:lnTo>
                    <a:pt x="1157478" y="1077722"/>
                  </a:lnTo>
                  <a:lnTo>
                    <a:pt x="1157478" y="1066927"/>
                  </a:lnTo>
                  <a:lnTo>
                    <a:pt x="1166495" y="1066927"/>
                  </a:lnTo>
                  <a:lnTo>
                    <a:pt x="1166495" y="1061593"/>
                  </a:lnTo>
                  <a:lnTo>
                    <a:pt x="1169543" y="1061593"/>
                  </a:lnTo>
                  <a:lnTo>
                    <a:pt x="1169543" y="1056132"/>
                  </a:lnTo>
                  <a:lnTo>
                    <a:pt x="1172591" y="1056132"/>
                  </a:lnTo>
                  <a:lnTo>
                    <a:pt x="1172591" y="1050671"/>
                  </a:lnTo>
                  <a:lnTo>
                    <a:pt x="1181608" y="1050671"/>
                  </a:lnTo>
                  <a:lnTo>
                    <a:pt x="1181608" y="1039876"/>
                  </a:lnTo>
                  <a:lnTo>
                    <a:pt x="1187704" y="1039876"/>
                  </a:lnTo>
                  <a:lnTo>
                    <a:pt x="1187704" y="1034542"/>
                  </a:lnTo>
                  <a:lnTo>
                    <a:pt x="1190624" y="1034542"/>
                  </a:lnTo>
                  <a:lnTo>
                    <a:pt x="1190624" y="1029081"/>
                  </a:lnTo>
                  <a:lnTo>
                    <a:pt x="1193672" y="1029081"/>
                  </a:lnTo>
                  <a:lnTo>
                    <a:pt x="1193672" y="1012825"/>
                  </a:lnTo>
                  <a:lnTo>
                    <a:pt x="1196720" y="1012825"/>
                  </a:lnTo>
                  <a:lnTo>
                    <a:pt x="1196720" y="996696"/>
                  </a:lnTo>
                  <a:lnTo>
                    <a:pt x="1199642" y="996696"/>
                  </a:lnTo>
                  <a:lnTo>
                    <a:pt x="1199642" y="980440"/>
                  </a:lnTo>
                  <a:lnTo>
                    <a:pt x="1202689" y="980440"/>
                  </a:lnTo>
                  <a:lnTo>
                    <a:pt x="1202689" y="974979"/>
                  </a:lnTo>
                  <a:lnTo>
                    <a:pt x="1205737" y="974979"/>
                  </a:lnTo>
                  <a:lnTo>
                    <a:pt x="1205737" y="969645"/>
                  </a:lnTo>
                  <a:lnTo>
                    <a:pt x="1211707" y="969645"/>
                  </a:lnTo>
                  <a:lnTo>
                    <a:pt x="1211707" y="958850"/>
                  </a:lnTo>
                  <a:lnTo>
                    <a:pt x="1214755" y="958850"/>
                  </a:lnTo>
                  <a:lnTo>
                    <a:pt x="1214755" y="942594"/>
                  </a:lnTo>
                  <a:lnTo>
                    <a:pt x="1217803" y="942594"/>
                  </a:lnTo>
                  <a:lnTo>
                    <a:pt x="1217803" y="931799"/>
                  </a:lnTo>
                  <a:lnTo>
                    <a:pt x="1226820" y="931799"/>
                  </a:lnTo>
                  <a:lnTo>
                    <a:pt x="1226820" y="921004"/>
                  </a:lnTo>
                  <a:lnTo>
                    <a:pt x="1235836" y="921004"/>
                  </a:lnTo>
                  <a:lnTo>
                    <a:pt x="1235836" y="915543"/>
                  </a:lnTo>
                  <a:lnTo>
                    <a:pt x="1238884" y="915543"/>
                  </a:lnTo>
                  <a:lnTo>
                    <a:pt x="1238884" y="910082"/>
                  </a:lnTo>
                  <a:lnTo>
                    <a:pt x="1241933" y="910082"/>
                  </a:lnTo>
                  <a:lnTo>
                    <a:pt x="1241933" y="899287"/>
                  </a:lnTo>
                  <a:lnTo>
                    <a:pt x="1272032" y="899287"/>
                  </a:lnTo>
                  <a:lnTo>
                    <a:pt x="1272032" y="888492"/>
                  </a:lnTo>
                  <a:lnTo>
                    <a:pt x="1284096" y="888492"/>
                  </a:lnTo>
                  <a:lnTo>
                    <a:pt x="1284096" y="883158"/>
                  </a:lnTo>
                  <a:lnTo>
                    <a:pt x="1299209" y="883158"/>
                  </a:lnTo>
                  <a:lnTo>
                    <a:pt x="1299209" y="877697"/>
                  </a:lnTo>
                  <a:lnTo>
                    <a:pt x="1305179" y="877697"/>
                  </a:lnTo>
                  <a:lnTo>
                    <a:pt x="1305179" y="872236"/>
                  </a:lnTo>
                  <a:lnTo>
                    <a:pt x="1308226" y="872236"/>
                  </a:lnTo>
                  <a:lnTo>
                    <a:pt x="1308226" y="866902"/>
                  </a:lnTo>
                  <a:lnTo>
                    <a:pt x="1311274" y="866902"/>
                  </a:lnTo>
                  <a:lnTo>
                    <a:pt x="1311274" y="856107"/>
                  </a:lnTo>
                  <a:lnTo>
                    <a:pt x="1320292" y="856107"/>
                  </a:lnTo>
                  <a:lnTo>
                    <a:pt x="1320292" y="850646"/>
                  </a:lnTo>
                  <a:lnTo>
                    <a:pt x="1326260" y="850646"/>
                  </a:lnTo>
                  <a:lnTo>
                    <a:pt x="1329308" y="850646"/>
                  </a:lnTo>
                  <a:lnTo>
                    <a:pt x="1329308" y="845185"/>
                  </a:lnTo>
                  <a:lnTo>
                    <a:pt x="1332357" y="845185"/>
                  </a:lnTo>
                  <a:lnTo>
                    <a:pt x="1332357" y="839724"/>
                  </a:lnTo>
                  <a:lnTo>
                    <a:pt x="1341373" y="839724"/>
                  </a:lnTo>
                  <a:lnTo>
                    <a:pt x="1341373" y="834263"/>
                  </a:lnTo>
                  <a:lnTo>
                    <a:pt x="1350391" y="834263"/>
                  </a:lnTo>
                  <a:lnTo>
                    <a:pt x="1350391" y="828802"/>
                  </a:lnTo>
                  <a:lnTo>
                    <a:pt x="1380617" y="828802"/>
                  </a:lnTo>
                  <a:lnTo>
                    <a:pt x="1380617" y="823341"/>
                  </a:lnTo>
                  <a:lnTo>
                    <a:pt x="1389633" y="823341"/>
                  </a:lnTo>
                  <a:lnTo>
                    <a:pt x="1389633" y="812419"/>
                  </a:lnTo>
                  <a:lnTo>
                    <a:pt x="1401698" y="812419"/>
                  </a:lnTo>
                  <a:lnTo>
                    <a:pt x="1401698" y="806958"/>
                  </a:lnTo>
                  <a:lnTo>
                    <a:pt x="1428749" y="806958"/>
                  </a:lnTo>
                  <a:lnTo>
                    <a:pt x="1428749" y="801370"/>
                  </a:lnTo>
                  <a:lnTo>
                    <a:pt x="1437894" y="801370"/>
                  </a:lnTo>
                  <a:lnTo>
                    <a:pt x="1437894" y="795909"/>
                  </a:lnTo>
                  <a:lnTo>
                    <a:pt x="1446910" y="795909"/>
                  </a:lnTo>
                  <a:lnTo>
                    <a:pt x="1446910" y="790448"/>
                  </a:lnTo>
                  <a:lnTo>
                    <a:pt x="1477009" y="790448"/>
                  </a:lnTo>
                  <a:lnTo>
                    <a:pt x="1477009" y="784987"/>
                  </a:lnTo>
                  <a:lnTo>
                    <a:pt x="1498092" y="784987"/>
                  </a:lnTo>
                  <a:lnTo>
                    <a:pt x="1498092" y="779526"/>
                  </a:lnTo>
                  <a:lnTo>
                    <a:pt x="1507235" y="779526"/>
                  </a:lnTo>
                  <a:lnTo>
                    <a:pt x="1507235" y="768604"/>
                  </a:lnTo>
                  <a:lnTo>
                    <a:pt x="1516253" y="768604"/>
                  </a:lnTo>
                  <a:lnTo>
                    <a:pt x="1516253" y="763143"/>
                  </a:lnTo>
                  <a:lnTo>
                    <a:pt x="1528318" y="763143"/>
                  </a:lnTo>
                  <a:lnTo>
                    <a:pt x="1528318" y="757682"/>
                  </a:lnTo>
                  <a:lnTo>
                    <a:pt x="1534286" y="757682"/>
                  </a:lnTo>
                  <a:lnTo>
                    <a:pt x="1534286" y="752221"/>
                  </a:lnTo>
                  <a:lnTo>
                    <a:pt x="1555369" y="752221"/>
                  </a:lnTo>
                  <a:lnTo>
                    <a:pt x="1573530" y="752221"/>
                  </a:lnTo>
                  <a:lnTo>
                    <a:pt x="1573530" y="746760"/>
                  </a:lnTo>
                  <a:lnTo>
                    <a:pt x="1600581" y="746760"/>
                  </a:lnTo>
                  <a:lnTo>
                    <a:pt x="1600581" y="735711"/>
                  </a:lnTo>
                  <a:lnTo>
                    <a:pt x="1603629" y="735711"/>
                  </a:lnTo>
                  <a:lnTo>
                    <a:pt x="1603629" y="730250"/>
                  </a:lnTo>
                  <a:lnTo>
                    <a:pt x="1618742" y="730250"/>
                  </a:lnTo>
                  <a:lnTo>
                    <a:pt x="1618742" y="724662"/>
                  </a:lnTo>
                  <a:lnTo>
                    <a:pt x="1621662" y="724662"/>
                  </a:lnTo>
                  <a:lnTo>
                    <a:pt x="1621662" y="719201"/>
                  </a:lnTo>
                  <a:lnTo>
                    <a:pt x="1624710" y="719201"/>
                  </a:lnTo>
                  <a:lnTo>
                    <a:pt x="1624710" y="713740"/>
                  </a:lnTo>
                  <a:lnTo>
                    <a:pt x="1669922" y="713740"/>
                  </a:lnTo>
                  <a:lnTo>
                    <a:pt x="1669922" y="708152"/>
                  </a:lnTo>
                  <a:lnTo>
                    <a:pt x="1672970" y="708152"/>
                  </a:lnTo>
                  <a:lnTo>
                    <a:pt x="1672970" y="702691"/>
                  </a:lnTo>
                  <a:lnTo>
                    <a:pt x="1688083" y="702691"/>
                  </a:lnTo>
                  <a:lnTo>
                    <a:pt x="1688083" y="697230"/>
                  </a:lnTo>
                  <a:lnTo>
                    <a:pt x="1718183" y="697230"/>
                  </a:lnTo>
                  <a:lnTo>
                    <a:pt x="1724279" y="697230"/>
                  </a:lnTo>
                  <a:lnTo>
                    <a:pt x="1724279" y="686054"/>
                  </a:lnTo>
                  <a:lnTo>
                    <a:pt x="1748282" y="686054"/>
                  </a:lnTo>
                  <a:lnTo>
                    <a:pt x="1748282" y="680593"/>
                  </a:lnTo>
                  <a:lnTo>
                    <a:pt x="1769491" y="680593"/>
                  </a:lnTo>
                  <a:lnTo>
                    <a:pt x="1769491" y="675005"/>
                  </a:lnTo>
                  <a:lnTo>
                    <a:pt x="1778508" y="675005"/>
                  </a:lnTo>
                  <a:lnTo>
                    <a:pt x="1778508" y="669417"/>
                  </a:lnTo>
                  <a:lnTo>
                    <a:pt x="1793494" y="669417"/>
                  </a:lnTo>
                  <a:lnTo>
                    <a:pt x="1793494" y="663956"/>
                  </a:lnTo>
                  <a:lnTo>
                    <a:pt x="1808607" y="663956"/>
                  </a:lnTo>
                  <a:lnTo>
                    <a:pt x="1808607" y="652780"/>
                  </a:lnTo>
                  <a:lnTo>
                    <a:pt x="1886966" y="652780"/>
                  </a:lnTo>
                  <a:lnTo>
                    <a:pt x="1890013" y="652780"/>
                  </a:lnTo>
                  <a:lnTo>
                    <a:pt x="1890013" y="647319"/>
                  </a:lnTo>
                  <a:lnTo>
                    <a:pt x="1895983" y="647319"/>
                  </a:lnTo>
                  <a:lnTo>
                    <a:pt x="1895983" y="641731"/>
                  </a:lnTo>
                  <a:lnTo>
                    <a:pt x="1905126" y="641731"/>
                  </a:lnTo>
                  <a:lnTo>
                    <a:pt x="1905126" y="636143"/>
                  </a:lnTo>
                  <a:lnTo>
                    <a:pt x="1917192" y="636143"/>
                  </a:lnTo>
                  <a:lnTo>
                    <a:pt x="1917192" y="630555"/>
                  </a:lnTo>
                  <a:lnTo>
                    <a:pt x="1923160" y="630555"/>
                  </a:lnTo>
                  <a:lnTo>
                    <a:pt x="1923160" y="624967"/>
                  </a:lnTo>
                  <a:lnTo>
                    <a:pt x="1926208" y="624967"/>
                  </a:lnTo>
                  <a:lnTo>
                    <a:pt x="1926208" y="619379"/>
                  </a:lnTo>
                  <a:lnTo>
                    <a:pt x="1932178" y="619379"/>
                  </a:lnTo>
                  <a:lnTo>
                    <a:pt x="1932178" y="608203"/>
                  </a:lnTo>
                  <a:lnTo>
                    <a:pt x="1947291" y="608203"/>
                  </a:lnTo>
                  <a:lnTo>
                    <a:pt x="1947291" y="602615"/>
                  </a:lnTo>
                  <a:lnTo>
                    <a:pt x="1950338" y="602615"/>
                  </a:lnTo>
                  <a:lnTo>
                    <a:pt x="1950338" y="597027"/>
                  </a:lnTo>
                  <a:lnTo>
                    <a:pt x="1998471" y="597027"/>
                  </a:lnTo>
                  <a:lnTo>
                    <a:pt x="1998471" y="591439"/>
                  </a:lnTo>
                  <a:lnTo>
                    <a:pt x="2031745" y="591439"/>
                  </a:lnTo>
                  <a:lnTo>
                    <a:pt x="2031745" y="585851"/>
                  </a:lnTo>
                  <a:lnTo>
                    <a:pt x="2055748" y="585851"/>
                  </a:lnTo>
                  <a:lnTo>
                    <a:pt x="2055748" y="580263"/>
                  </a:lnTo>
                  <a:lnTo>
                    <a:pt x="2058796" y="580263"/>
                  </a:lnTo>
                  <a:lnTo>
                    <a:pt x="2058796" y="574675"/>
                  </a:lnTo>
                  <a:lnTo>
                    <a:pt x="2146299" y="574675"/>
                  </a:lnTo>
                  <a:lnTo>
                    <a:pt x="2146299" y="569087"/>
                  </a:lnTo>
                  <a:lnTo>
                    <a:pt x="2149221" y="569087"/>
                  </a:lnTo>
                  <a:lnTo>
                    <a:pt x="2149221" y="563499"/>
                  </a:lnTo>
                  <a:lnTo>
                    <a:pt x="2167382" y="563499"/>
                  </a:lnTo>
                  <a:lnTo>
                    <a:pt x="2167382" y="557911"/>
                  </a:lnTo>
                  <a:lnTo>
                    <a:pt x="2170303" y="557911"/>
                  </a:lnTo>
                  <a:lnTo>
                    <a:pt x="2197481" y="557911"/>
                  </a:lnTo>
                  <a:lnTo>
                    <a:pt x="2206497" y="557911"/>
                  </a:lnTo>
                  <a:lnTo>
                    <a:pt x="2233675" y="557911"/>
                  </a:lnTo>
                  <a:lnTo>
                    <a:pt x="2233675" y="552196"/>
                  </a:lnTo>
                  <a:lnTo>
                    <a:pt x="2236723" y="552196"/>
                  </a:lnTo>
                  <a:lnTo>
                    <a:pt x="2236723" y="540766"/>
                  </a:lnTo>
                  <a:lnTo>
                    <a:pt x="2251710" y="540766"/>
                  </a:lnTo>
                  <a:lnTo>
                    <a:pt x="2254758" y="540766"/>
                  </a:lnTo>
                  <a:lnTo>
                    <a:pt x="2272792" y="540766"/>
                  </a:lnTo>
                  <a:lnTo>
                    <a:pt x="2272792" y="534924"/>
                  </a:lnTo>
                  <a:lnTo>
                    <a:pt x="2284857" y="534924"/>
                  </a:lnTo>
                  <a:lnTo>
                    <a:pt x="2284857" y="523240"/>
                  </a:lnTo>
                  <a:lnTo>
                    <a:pt x="2294000" y="523240"/>
                  </a:lnTo>
                  <a:lnTo>
                    <a:pt x="2294000" y="517398"/>
                  </a:lnTo>
                  <a:lnTo>
                    <a:pt x="2296922" y="517398"/>
                  </a:lnTo>
                  <a:lnTo>
                    <a:pt x="2299970" y="517398"/>
                  </a:lnTo>
                  <a:lnTo>
                    <a:pt x="2299970" y="511429"/>
                  </a:lnTo>
                  <a:lnTo>
                    <a:pt x="2303018" y="511429"/>
                  </a:lnTo>
                  <a:lnTo>
                    <a:pt x="2303018" y="499618"/>
                  </a:lnTo>
                  <a:lnTo>
                    <a:pt x="2312035" y="499618"/>
                  </a:lnTo>
                  <a:lnTo>
                    <a:pt x="2312035" y="493649"/>
                  </a:lnTo>
                  <a:lnTo>
                    <a:pt x="2315083" y="493649"/>
                  </a:lnTo>
                  <a:lnTo>
                    <a:pt x="2315083" y="481838"/>
                  </a:lnTo>
                  <a:lnTo>
                    <a:pt x="2330069" y="481838"/>
                  </a:lnTo>
                  <a:lnTo>
                    <a:pt x="2330069" y="475869"/>
                  </a:lnTo>
                  <a:lnTo>
                    <a:pt x="2333117" y="475869"/>
                  </a:lnTo>
                  <a:lnTo>
                    <a:pt x="2339212" y="475869"/>
                  </a:lnTo>
                  <a:lnTo>
                    <a:pt x="2342134" y="475869"/>
                  </a:lnTo>
                  <a:lnTo>
                    <a:pt x="2342134" y="469773"/>
                  </a:lnTo>
                  <a:lnTo>
                    <a:pt x="2345182" y="469773"/>
                  </a:lnTo>
                  <a:lnTo>
                    <a:pt x="2345182" y="463676"/>
                  </a:lnTo>
                  <a:lnTo>
                    <a:pt x="2360295" y="463676"/>
                  </a:lnTo>
                  <a:lnTo>
                    <a:pt x="2360295" y="451612"/>
                  </a:lnTo>
                  <a:lnTo>
                    <a:pt x="2405507" y="451612"/>
                  </a:lnTo>
                  <a:lnTo>
                    <a:pt x="2405507" y="445516"/>
                  </a:lnTo>
                  <a:lnTo>
                    <a:pt x="2408555" y="445516"/>
                  </a:lnTo>
                  <a:lnTo>
                    <a:pt x="2408555" y="439547"/>
                  </a:lnTo>
                  <a:lnTo>
                    <a:pt x="2411475" y="439547"/>
                  </a:lnTo>
                  <a:lnTo>
                    <a:pt x="2414523" y="439547"/>
                  </a:lnTo>
                  <a:lnTo>
                    <a:pt x="2414523" y="433324"/>
                  </a:lnTo>
                  <a:lnTo>
                    <a:pt x="2417572" y="433324"/>
                  </a:lnTo>
                  <a:lnTo>
                    <a:pt x="2417572" y="427228"/>
                  </a:lnTo>
                  <a:lnTo>
                    <a:pt x="2423541" y="427228"/>
                  </a:lnTo>
                  <a:lnTo>
                    <a:pt x="2423541" y="421132"/>
                  </a:lnTo>
                  <a:lnTo>
                    <a:pt x="2432558" y="421132"/>
                  </a:lnTo>
                  <a:lnTo>
                    <a:pt x="2432558" y="415036"/>
                  </a:lnTo>
                  <a:lnTo>
                    <a:pt x="2444622" y="415036"/>
                  </a:lnTo>
                  <a:lnTo>
                    <a:pt x="2453767" y="415036"/>
                  </a:lnTo>
                  <a:lnTo>
                    <a:pt x="2459735" y="415036"/>
                  </a:lnTo>
                  <a:lnTo>
                    <a:pt x="2459735" y="408686"/>
                  </a:lnTo>
                  <a:lnTo>
                    <a:pt x="2471800" y="408686"/>
                  </a:lnTo>
                  <a:lnTo>
                    <a:pt x="2471800" y="402463"/>
                  </a:lnTo>
                  <a:lnTo>
                    <a:pt x="2477897" y="402463"/>
                  </a:lnTo>
                  <a:lnTo>
                    <a:pt x="2477897" y="396113"/>
                  </a:lnTo>
                  <a:lnTo>
                    <a:pt x="2480818" y="396113"/>
                  </a:lnTo>
                  <a:lnTo>
                    <a:pt x="2480818" y="389890"/>
                  </a:lnTo>
                  <a:lnTo>
                    <a:pt x="2495931" y="389890"/>
                  </a:lnTo>
                  <a:lnTo>
                    <a:pt x="2495931" y="383667"/>
                  </a:lnTo>
                  <a:lnTo>
                    <a:pt x="2501899" y="383667"/>
                  </a:lnTo>
                  <a:lnTo>
                    <a:pt x="2526030" y="383667"/>
                  </a:lnTo>
                  <a:lnTo>
                    <a:pt x="2526030" y="377317"/>
                  </a:lnTo>
                  <a:lnTo>
                    <a:pt x="2532125" y="377317"/>
                  </a:lnTo>
                  <a:lnTo>
                    <a:pt x="2532125" y="370967"/>
                  </a:lnTo>
                  <a:lnTo>
                    <a:pt x="2538095" y="370967"/>
                  </a:lnTo>
                  <a:lnTo>
                    <a:pt x="2556256" y="370967"/>
                  </a:lnTo>
                  <a:lnTo>
                    <a:pt x="2565272" y="370967"/>
                  </a:lnTo>
                  <a:lnTo>
                    <a:pt x="2565272" y="364363"/>
                  </a:lnTo>
                  <a:lnTo>
                    <a:pt x="2568321" y="364363"/>
                  </a:lnTo>
                  <a:lnTo>
                    <a:pt x="2568321" y="357886"/>
                  </a:lnTo>
                  <a:lnTo>
                    <a:pt x="2574289" y="357886"/>
                  </a:lnTo>
                  <a:lnTo>
                    <a:pt x="2574289" y="351409"/>
                  </a:lnTo>
                  <a:lnTo>
                    <a:pt x="2577337" y="351409"/>
                  </a:lnTo>
                  <a:lnTo>
                    <a:pt x="2601468" y="351409"/>
                  </a:lnTo>
                  <a:lnTo>
                    <a:pt x="2601468" y="344678"/>
                  </a:lnTo>
                  <a:lnTo>
                    <a:pt x="2667761" y="344678"/>
                  </a:lnTo>
                  <a:lnTo>
                    <a:pt x="2670810" y="344678"/>
                  </a:lnTo>
                  <a:lnTo>
                    <a:pt x="2670810" y="338074"/>
                  </a:lnTo>
                  <a:lnTo>
                    <a:pt x="2682874" y="338074"/>
                  </a:lnTo>
                  <a:lnTo>
                    <a:pt x="2682874" y="331343"/>
                  </a:lnTo>
                  <a:lnTo>
                    <a:pt x="2694939" y="331343"/>
                  </a:lnTo>
                  <a:lnTo>
                    <a:pt x="2694939" y="324612"/>
                  </a:lnTo>
                  <a:lnTo>
                    <a:pt x="2725038" y="324612"/>
                  </a:lnTo>
                  <a:lnTo>
                    <a:pt x="2725038" y="317881"/>
                  </a:lnTo>
                  <a:lnTo>
                    <a:pt x="2785363" y="317881"/>
                  </a:lnTo>
                  <a:lnTo>
                    <a:pt x="2809367" y="317881"/>
                  </a:lnTo>
                  <a:lnTo>
                    <a:pt x="2809367" y="311023"/>
                  </a:lnTo>
                  <a:lnTo>
                    <a:pt x="2824480" y="311023"/>
                  </a:lnTo>
                  <a:lnTo>
                    <a:pt x="2824480" y="304165"/>
                  </a:lnTo>
                  <a:lnTo>
                    <a:pt x="2875787" y="304165"/>
                  </a:lnTo>
                  <a:lnTo>
                    <a:pt x="2875787" y="297434"/>
                  </a:lnTo>
                  <a:lnTo>
                    <a:pt x="2884805" y="297434"/>
                  </a:lnTo>
                  <a:lnTo>
                    <a:pt x="2884805" y="290575"/>
                  </a:lnTo>
                  <a:lnTo>
                    <a:pt x="2899918" y="290575"/>
                  </a:lnTo>
                  <a:lnTo>
                    <a:pt x="2899918" y="283718"/>
                  </a:lnTo>
                  <a:lnTo>
                    <a:pt x="2935985" y="283718"/>
                  </a:lnTo>
                  <a:lnTo>
                    <a:pt x="2935985" y="276987"/>
                  </a:lnTo>
                  <a:lnTo>
                    <a:pt x="2951098" y="276987"/>
                  </a:lnTo>
                  <a:lnTo>
                    <a:pt x="2951098" y="270129"/>
                  </a:lnTo>
                  <a:lnTo>
                    <a:pt x="2993262" y="270129"/>
                  </a:lnTo>
                  <a:lnTo>
                    <a:pt x="2993262" y="263271"/>
                  </a:lnTo>
                  <a:lnTo>
                    <a:pt x="3029458" y="263271"/>
                  </a:lnTo>
                  <a:lnTo>
                    <a:pt x="3029458" y="256412"/>
                  </a:lnTo>
                  <a:lnTo>
                    <a:pt x="3035554" y="256412"/>
                  </a:lnTo>
                  <a:lnTo>
                    <a:pt x="3035554" y="249682"/>
                  </a:lnTo>
                  <a:lnTo>
                    <a:pt x="3056635" y="249682"/>
                  </a:lnTo>
                  <a:lnTo>
                    <a:pt x="3056635" y="235966"/>
                  </a:lnTo>
                  <a:lnTo>
                    <a:pt x="3098799" y="235966"/>
                  </a:lnTo>
                  <a:lnTo>
                    <a:pt x="3153029" y="235966"/>
                  </a:lnTo>
                  <a:lnTo>
                    <a:pt x="3222371" y="235966"/>
                  </a:lnTo>
                  <a:lnTo>
                    <a:pt x="3222371" y="228854"/>
                  </a:lnTo>
                  <a:lnTo>
                    <a:pt x="3249548" y="228854"/>
                  </a:lnTo>
                  <a:lnTo>
                    <a:pt x="3282696" y="228854"/>
                  </a:lnTo>
                  <a:lnTo>
                    <a:pt x="3282696" y="221615"/>
                  </a:lnTo>
                  <a:lnTo>
                    <a:pt x="3288792" y="221615"/>
                  </a:lnTo>
                  <a:lnTo>
                    <a:pt x="3288792" y="214375"/>
                  </a:lnTo>
                  <a:lnTo>
                    <a:pt x="3330955" y="214375"/>
                  </a:lnTo>
                  <a:lnTo>
                    <a:pt x="3364103" y="214375"/>
                  </a:lnTo>
                  <a:lnTo>
                    <a:pt x="3406267" y="214375"/>
                  </a:lnTo>
                  <a:lnTo>
                    <a:pt x="3406267" y="206629"/>
                  </a:lnTo>
                  <a:lnTo>
                    <a:pt x="3415283" y="206629"/>
                  </a:lnTo>
                  <a:lnTo>
                    <a:pt x="3415283" y="198882"/>
                  </a:lnTo>
                  <a:lnTo>
                    <a:pt x="3454527" y="198882"/>
                  </a:lnTo>
                  <a:lnTo>
                    <a:pt x="3454527" y="191135"/>
                  </a:lnTo>
                  <a:lnTo>
                    <a:pt x="3475608" y="191135"/>
                  </a:lnTo>
                  <a:lnTo>
                    <a:pt x="3475608" y="183387"/>
                  </a:lnTo>
                  <a:lnTo>
                    <a:pt x="3547999" y="183387"/>
                  </a:lnTo>
                  <a:lnTo>
                    <a:pt x="3557016" y="183387"/>
                  </a:lnTo>
                  <a:lnTo>
                    <a:pt x="3557016" y="175387"/>
                  </a:lnTo>
                  <a:lnTo>
                    <a:pt x="3572129" y="175387"/>
                  </a:lnTo>
                  <a:lnTo>
                    <a:pt x="3572129" y="167386"/>
                  </a:lnTo>
                  <a:lnTo>
                    <a:pt x="3710812" y="167386"/>
                  </a:lnTo>
                  <a:lnTo>
                    <a:pt x="3710812" y="159385"/>
                  </a:lnTo>
                  <a:lnTo>
                    <a:pt x="3843401" y="159385"/>
                  </a:lnTo>
                  <a:lnTo>
                    <a:pt x="3849370" y="159385"/>
                  </a:lnTo>
                  <a:lnTo>
                    <a:pt x="3849370" y="151130"/>
                  </a:lnTo>
                  <a:lnTo>
                    <a:pt x="3970020" y="151130"/>
                  </a:lnTo>
                  <a:lnTo>
                    <a:pt x="3982084" y="151130"/>
                  </a:lnTo>
                  <a:lnTo>
                    <a:pt x="3982084" y="142748"/>
                  </a:lnTo>
                  <a:lnTo>
                    <a:pt x="4000119" y="142748"/>
                  </a:lnTo>
                  <a:lnTo>
                    <a:pt x="4000119" y="134238"/>
                  </a:lnTo>
                  <a:lnTo>
                    <a:pt x="4072508" y="134238"/>
                  </a:lnTo>
                  <a:lnTo>
                    <a:pt x="4135754" y="134238"/>
                  </a:lnTo>
                  <a:lnTo>
                    <a:pt x="4174998" y="134238"/>
                  </a:lnTo>
                  <a:lnTo>
                    <a:pt x="4193031" y="134238"/>
                  </a:lnTo>
                  <a:lnTo>
                    <a:pt x="4226179" y="134238"/>
                  </a:lnTo>
                  <a:lnTo>
                    <a:pt x="4226179" y="124333"/>
                  </a:lnTo>
                  <a:lnTo>
                    <a:pt x="4292600" y="124333"/>
                  </a:lnTo>
                  <a:lnTo>
                    <a:pt x="4340733" y="124333"/>
                  </a:lnTo>
                  <a:lnTo>
                    <a:pt x="4340733" y="114046"/>
                  </a:lnTo>
                  <a:lnTo>
                    <a:pt x="4434205" y="114046"/>
                  </a:lnTo>
                  <a:lnTo>
                    <a:pt x="4449317" y="114046"/>
                  </a:lnTo>
                  <a:lnTo>
                    <a:pt x="4449317" y="103378"/>
                  </a:lnTo>
                  <a:lnTo>
                    <a:pt x="4533645" y="103378"/>
                  </a:lnTo>
                  <a:lnTo>
                    <a:pt x="4533645" y="92583"/>
                  </a:lnTo>
                  <a:lnTo>
                    <a:pt x="4609083" y="92583"/>
                  </a:lnTo>
                  <a:lnTo>
                    <a:pt x="4609083" y="81787"/>
                  </a:lnTo>
                  <a:lnTo>
                    <a:pt x="4615053" y="81787"/>
                  </a:lnTo>
                  <a:lnTo>
                    <a:pt x="4615053" y="70993"/>
                  </a:lnTo>
                  <a:lnTo>
                    <a:pt x="4675378" y="70993"/>
                  </a:lnTo>
                  <a:lnTo>
                    <a:pt x="4675378" y="60325"/>
                  </a:lnTo>
                  <a:lnTo>
                    <a:pt x="4732655" y="60325"/>
                  </a:lnTo>
                  <a:lnTo>
                    <a:pt x="4732655" y="48768"/>
                  </a:lnTo>
                  <a:lnTo>
                    <a:pt x="4844160" y="48768"/>
                  </a:lnTo>
                  <a:lnTo>
                    <a:pt x="4844160" y="37337"/>
                  </a:lnTo>
                  <a:lnTo>
                    <a:pt x="4913503" y="37337"/>
                  </a:lnTo>
                  <a:lnTo>
                    <a:pt x="5224017" y="37337"/>
                  </a:lnTo>
                  <a:lnTo>
                    <a:pt x="5224017" y="24892"/>
                  </a:lnTo>
                  <a:lnTo>
                    <a:pt x="5239131" y="24892"/>
                  </a:lnTo>
                  <a:lnTo>
                    <a:pt x="5239131" y="12446"/>
                  </a:lnTo>
                  <a:lnTo>
                    <a:pt x="5260212" y="12446"/>
                  </a:lnTo>
                  <a:lnTo>
                    <a:pt x="5260212" y="0"/>
                  </a:lnTo>
                  <a:lnTo>
                    <a:pt x="5498337" y="0"/>
                  </a:lnTo>
                </a:path>
              </a:pathLst>
            </a:custGeom>
            <a:ln w="19050">
              <a:solidFill>
                <a:srgbClr val="00A84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260091" y="1370202"/>
              <a:ext cx="5485765" cy="2225040"/>
            </a:xfrm>
            <a:custGeom>
              <a:avLst/>
              <a:gdLst/>
              <a:ahLst/>
              <a:cxnLst/>
              <a:rect l="l" t="t" r="r" b="b"/>
              <a:pathLst>
                <a:path w="5485765" h="2225040">
                  <a:moveTo>
                    <a:pt x="0" y="2224532"/>
                  </a:moveTo>
                  <a:lnTo>
                    <a:pt x="12064" y="2224532"/>
                  </a:lnTo>
                  <a:lnTo>
                    <a:pt x="12064" y="2219325"/>
                  </a:lnTo>
                  <a:lnTo>
                    <a:pt x="21081" y="2219325"/>
                  </a:lnTo>
                  <a:lnTo>
                    <a:pt x="21081" y="2213991"/>
                  </a:lnTo>
                  <a:lnTo>
                    <a:pt x="45084" y="2213991"/>
                  </a:lnTo>
                  <a:lnTo>
                    <a:pt x="51181" y="2213991"/>
                  </a:lnTo>
                  <a:lnTo>
                    <a:pt x="51181" y="2208784"/>
                  </a:lnTo>
                  <a:lnTo>
                    <a:pt x="66166" y="2208784"/>
                  </a:lnTo>
                  <a:lnTo>
                    <a:pt x="66166" y="2198243"/>
                  </a:lnTo>
                  <a:lnTo>
                    <a:pt x="69214" y="2198243"/>
                  </a:lnTo>
                  <a:lnTo>
                    <a:pt x="69214" y="2193036"/>
                  </a:lnTo>
                  <a:lnTo>
                    <a:pt x="72262" y="2193036"/>
                  </a:lnTo>
                  <a:lnTo>
                    <a:pt x="72262" y="2182495"/>
                  </a:lnTo>
                  <a:lnTo>
                    <a:pt x="75183" y="2182495"/>
                  </a:lnTo>
                  <a:lnTo>
                    <a:pt x="75183" y="2171954"/>
                  </a:lnTo>
                  <a:lnTo>
                    <a:pt x="99313" y="2171954"/>
                  </a:lnTo>
                  <a:lnTo>
                    <a:pt x="99313" y="2166620"/>
                  </a:lnTo>
                  <a:lnTo>
                    <a:pt x="102234" y="2166620"/>
                  </a:lnTo>
                  <a:lnTo>
                    <a:pt x="102234" y="2161413"/>
                  </a:lnTo>
                  <a:lnTo>
                    <a:pt x="108331" y="2161413"/>
                  </a:lnTo>
                  <a:lnTo>
                    <a:pt x="108331" y="2150872"/>
                  </a:lnTo>
                  <a:lnTo>
                    <a:pt x="114300" y="2150872"/>
                  </a:lnTo>
                  <a:lnTo>
                    <a:pt x="114300" y="2145665"/>
                  </a:lnTo>
                  <a:lnTo>
                    <a:pt x="117347" y="2145665"/>
                  </a:lnTo>
                  <a:lnTo>
                    <a:pt x="117347" y="2135124"/>
                  </a:lnTo>
                  <a:lnTo>
                    <a:pt x="120268" y="2135124"/>
                  </a:lnTo>
                  <a:lnTo>
                    <a:pt x="120268" y="2124583"/>
                  </a:lnTo>
                  <a:lnTo>
                    <a:pt x="123316" y="2124583"/>
                  </a:lnTo>
                  <a:lnTo>
                    <a:pt x="123316" y="2114042"/>
                  </a:lnTo>
                  <a:lnTo>
                    <a:pt x="126364" y="2114042"/>
                  </a:lnTo>
                  <a:lnTo>
                    <a:pt x="126364" y="2108835"/>
                  </a:lnTo>
                  <a:lnTo>
                    <a:pt x="132333" y="2108835"/>
                  </a:lnTo>
                  <a:lnTo>
                    <a:pt x="132333" y="2103501"/>
                  </a:lnTo>
                  <a:lnTo>
                    <a:pt x="135381" y="2103501"/>
                  </a:lnTo>
                  <a:lnTo>
                    <a:pt x="135381" y="2098294"/>
                  </a:lnTo>
                  <a:lnTo>
                    <a:pt x="141350" y="2098294"/>
                  </a:lnTo>
                  <a:lnTo>
                    <a:pt x="141350" y="2092960"/>
                  </a:lnTo>
                  <a:lnTo>
                    <a:pt x="147446" y="2092960"/>
                  </a:lnTo>
                  <a:lnTo>
                    <a:pt x="147446" y="2082546"/>
                  </a:lnTo>
                  <a:lnTo>
                    <a:pt x="150368" y="2082546"/>
                  </a:lnTo>
                  <a:lnTo>
                    <a:pt x="150368" y="2072005"/>
                  </a:lnTo>
                  <a:lnTo>
                    <a:pt x="153415" y="2072005"/>
                  </a:lnTo>
                  <a:lnTo>
                    <a:pt x="153415" y="2066671"/>
                  </a:lnTo>
                  <a:lnTo>
                    <a:pt x="156463" y="2066671"/>
                  </a:lnTo>
                  <a:lnTo>
                    <a:pt x="156463" y="2061464"/>
                  </a:lnTo>
                  <a:lnTo>
                    <a:pt x="159384" y="2061464"/>
                  </a:lnTo>
                  <a:lnTo>
                    <a:pt x="159384" y="2050923"/>
                  </a:lnTo>
                  <a:lnTo>
                    <a:pt x="165481" y="2050923"/>
                  </a:lnTo>
                  <a:lnTo>
                    <a:pt x="165481" y="2045716"/>
                  </a:lnTo>
                  <a:lnTo>
                    <a:pt x="171450" y="2045716"/>
                  </a:lnTo>
                  <a:lnTo>
                    <a:pt x="171450" y="2035175"/>
                  </a:lnTo>
                  <a:lnTo>
                    <a:pt x="177419" y="2035175"/>
                  </a:lnTo>
                  <a:lnTo>
                    <a:pt x="177419" y="2014093"/>
                  </a:lnTo>
                  <a:lnTo>
                    <a:pt x="189483" y="2014093"/>
                  </a:lnTo>
                  <a:lnTo>
                    <a:pt x="189483" y="1998345"/>
                  </a:lnTo>
                  <a:lnTo>
                    <a:pt x="198500" y="1998345"/>
                  </a:lnTo>
                  <a:lnTo>
                    <a:pt x="198500" y="1987804"/>
                  </a:lnTo>
                  <a:lnTo>
                    <a:pt x="201549" y="1987804"/>
                  </a:lnTo>
                  <a:lnTo>
                    <a:pt x="201549" y="1982470"/>
                  </a:lnTo>
                  <a:lnTo>
                    <a:pt x="204469" y="1982470"/>
                  </a:lnTo>
                  <a:lnTo>
                    <a:pt x="204469" y="1977263"/>
                  </a:lnTo>
                  <a:lnTo>
                    <a:pt x="210565" y="1977263"/>
                  </a:lnTo>
                  <a:lnTo>
                    <a:pt x="210565" y="1972056"/>
                  </a:lnTo>
                  <a:lnTo>
                    <a:pt x="225551" y="1972056"/>
                  </a:lnTo>
                  <a:lnTo>
                    <a:pt x="225551" y="1961515"/>
                  </a:lnTo>
                  <a:lnTo>
                    <a:pt x="228600" y="1961515"/>
                  </a:lnTo>
                  <a:lnTo>
                    <a:pt x="228600" y="1956181"/>
                  </a:lnTo>
                  <a:lnTo>
                    <a:pt x="231647" y="1956181"/>
                  </a:lnTo>
                  <a:lnTo>
                    <a:pt x="231647" y="1950974"/>
                  </a:lnTo>
                  <a:lnTo>
                    <a:pt x="243585" y="1950974"/>
                  </a:lnTo>
                  <a:lnTo>
                    <a:pt x="243585" y="1940433"/>
                  </a:lnTo>
                  <a:lnTo>
                    <a:pt x="246633" y="1940433"/>
                  </a:lnTo>
                  <a:lnTo>
                    <a:pt x="246633" y="1935226"/>
                  </a:lnTo>
                  <a:lnTo>
                    <a:pt x="249681" y="1935226"/>
                  </a:lnTo>
                  <a:lnTo>
                    <a:pt x="249681" y="1929892"/>
                  </a:lnTo>
                  <a:lnTo>
                    <a:pt x="252602" y="1929892"/>
                  </a:lnTo>
                  <a:lnTo>
                    <a:pt x="252602" y="1924685"/>
                  </a:lnTo>
                  <a:lnTo>
                    <a:pt x="261619" y="1924685"/>
                  </a:lnTo>
                  <a:lnTo>
                    <a:pt x="261619" y="1914144"/>
                  </a:lnTo>
                  <a:lnTo>
                    <a:pt x="264668" y="1914144"/>
                  </a:lnTo>
                  <a:lnTo>
                    <a:pt x="264668" y="1908810"/>
                  </a:lnTo>
                  <a:lnTo>
                    <a:pt x="270637" y="1908810"/>
                  </a:lnTo>
                  <a:lnTo>
                    <a:pt x="270637" y="1903603"/>
                  </a:lnTo>
                  <a:lnTo>
                    <a:pt x="273684" y="1903603"/>
                  </a:lnTo>
                  <a:lnTo>
                    <a:pt x="273684" y="1893062"/>
                  </a:lnTo>
                  <a:lnTo>
                    <a:pt x="276732" y="1893062"/>
                  </a:lnTo>
                  <a:lnTo>
                    <a:pt x="276732" y="1887855"/>
                  </a:lnTo>
                  <a:lnTo>
                    <a:pt x="285750" y="1887855"/>
                  </a:lnTo>
                  <a:lnTo>
                    <a:pt x="285750" y="1877314"/>
                  </a:lnTo>
                  <a:lnTo>
                    <a:pt x="288797" y="1877314"/>
                  </a:lnTo>
                  <a:lnTo>
                    <a:pt x="288797" y="1871980"/>
                  </a:lnTo>
                  <a:lnTo>
                    <a:pt x="291719" y="1871980"/>
                  </a:lnTo>
                  <a:lnTo>
                    <a:pt x="291719" y="1866773"/>
                  </a:lnTo>
                  <a:lnTo>
                    <a:pt x="303783" y="1866773"/>
                  </a:lnTo>
                  <a:lnTo>
                    <a:pt x="303783" y="1861566"/>
                  </a:lnTo>
                  <a:lnTo>
                    <a:pt x="309752" y="1861566"/>
                  </a:lnTo>
                  <a:lnTo>
                    <a:pt x="309752" y="1856232"/>
                  </a:lnTo>
                  <a:lnTo>
                    <a:pt x="315849" y="1856232"/>
                  </a:lnTo>
                  <a:lnTo>
                    <a:pt x="315849" y="1851025"/>
                  </a:lnTo>
                  <a:lnTo>
                    <a:pt x="318769" y="1851025"/>
                  </a:lnTo>
                  <a:lnTo>
                    <a:pt x="318769" y="1845691"/>
                  </a:lnTo>
                  <a:lnTo>
                    <a:pt x="327787" y="1845691"/>
                  </a:lnTo>
                  <a:lnTo>
                    <a:pt x="327787" y="1835150"/>
                  </a:lnTo>
                  <a:lnTo>
                    <a:pt x="330834" y="1835150"/>
                  </a:lnTo>
                  <a:lnTo>
                    <a:pt x="330834" y="1829943"/>
                  </a:lnTo>
                  <a:lnTo>
                    <a:pt x="333882" y="1829943"/>
                  </a:lnTo>
                  <a:lnTo>
                    <a:pt x="333882" y="1819402"/>
                  </a:lnTo>
                  <a:lnTo>
                    <a:pt x="336803" y="1819402"/>
                  </a:lnTo>
                  <a:lnTo>
                    <a:pt x="336803" y="1814195"/>
                  </a:lnTo>
                  <a:lnTo>
                    <a:pt x="342900" y="1814195"/>
                  </a:lnTo>
                  <a:lnTo>
                    <a:pt x="342900" y="1808861"/>
                  </a:lnTo>
                  <a:lnTo>
                    <a:pt x="348869" y="1808861"/>
                  </a:lnTo>
                  <a:lnTo>
                    <a:pt x="348869" y="1803527"/>
                  </a:lnTo>
                  <a:lnTo>
                    <a:pt x="351916" y="1803527"/>
                  </a:lnTo>
                  <a:lnTo>
                    <a:pt x="351916" y="1798320"/>
                  </a:lnTo>
                  <a:lnTo>
                    <a:pt x="354964" y="1798320"/>
                  </a:lnTo>
                  <a:lnTo>
                    <a:pt x="354964" y="1792986"/>
                  </a:lnTo>
                  <a:lnTo>
                    <a:pt x="369950" y="1792986"/>
                  </a:lnTo>
                  <a:lnTo>
                    <a:pt x="369950" y="1787779"/>
                  </a:lnTo>
                  <a:lnTo>
                    <a:pt x="372999" y="1787779"/>
                  </a:lnTo>
                  <a:lnTo>
                    <a:pt x="372999" y="1782445"/>
                  </a:lnTo>
                  <a:lnTo>
                    <a:pt x="375919" y="1782445"/>
                  </a:lnTo>
                  <a:lnTo>
                    <a:pt x="375919" y="1777238"/>
                  </a:lnTo>
                  <a:lnTo>
                    <a:pt x="378968" y="1777238"/>
                  </a:lnTo>
                  <a:lnTo>
                    <a:pt x="378968" y="1771904"/>
                  </a:lnTo>
                  <a:lnTo>
                    <a:pt x="384937" y="1771904"/>
                  </a:lnTo>
                  <a:lnTo>
                    <a:pt x="384937" y="1761363"/>
                  </a:lnTo>
                  <a:lnTo>
                    <a:pt x="387984" y="1761363"/>
                  </a:lnTo>
                  <a:lnTo>
                    <a:pt x="387984" y="1756156"/>
                  </a:lnTo>
                  <a:lnTo>
                    <a:pt x="391032" y="1756156"/>
                  </a:lnTo>
                  <a:lnTo>
                    <a:pt x="391032" y="1750822"/>
                  </a:lnTo>
                  <a:lnTo>
                    <a:pt x="393953" y="1750822"/>
                  </a:lnTo>
                  <a:lnTo>
                    <a:pt x="393953" y="1734947"/>
                  </a:lnTo>
                  <a:lnTo>
                    <a:pt x="397001" y="1734947"/>
                  </a:lnTo>
                  <a:lnTo>
                    <a:pt x="402970" y="1734947"/>
                  </a:lnTo>
                  <a:lnTo>
                    <a:pt x="402970" y="1729740"/>
                  </a:lnTo>
                  <a:lnTo>
                    <a:pt x="418083" y="1729740"/>
                  </a:lnTo>
                  <a:lnTo>
                    <a:pt x="418083" y="1724406"/>
                  </a:lnTo>
                  <a:lnTo>
                    <a:pt x="442087" y="1724406"/>
                  </a:lnTo>
                  <a:lnTo>
                    <a:pt x="442087" y="1713865"/>
                  </a:lnTo>
                  <a:lnTo>
                    <a:pt x="448182" y="1713865"/>
                  </a:lnTo>
                  <a:lnTo>
                    <a:pt x="448182" y="1708531"/>
                  </a:lnTo>
                  <a:lnTo>
                    <a:pt x="451103" y="1708531"/>
                  </a:lnTo>
                  <a:lnTo>
                    <a:pt x="451103" y="1703197"/>
                  </a:lnTo>
                  <a:lnTo>
                    <a:pt x="454151" y="1703197"/>
                  </a:lnTo>
                  <a:lnTo>
                    <a:pt x="454151" y="1692656"/>
                  </a:lnTo>
                  <a:lnTo>
                    <a:pt x="463169" y="1692656"/>
                  </a:lnTo>
                  <a:lnTo>
                    <a:pt x="463169" y="1687322"/>
                  </a:lnTo>
                  <a:lnTo>
                    <a:pt x="487171" y="1687322"/>
                  </a:lnTo>
                  <a:lnTo>
                    <a:pt x="487171" y="1682115"/>
                  </a:lnTo>
                  <a:lnTo>
                    <a:pt x="493268" y="1682115"/>
                  </a:lnTo>
                  <a:lnTo>
                    <a:pt x="493268" y="1671447"/>
                  </a:lnTo>
                  <a:lnTo>
                    <a:pt x="496315" y="1671447"/>
                  </a:lnTo>
                  <a:lnTo>
                    <a:pt x="496315" y="1666240"/>
                  </a:lnTo>
                  <a:lnTo>
                    <a:pt x="502284" y="1666240"/>
                  </a:lnTo>
                  <a:lnTo>
                    <a:pt x="502284" y="1660906"/>
                  </a:lnTo>
                  <a:lnTo>
                    <a:pt x="508253" y="1660906"/>
                  </a:lnTo>
                  <a:lnTo>
                    <a:pt x="508253" y="1655572"/>
                  </a:lnTo>
                  <a:lnTo>
                    <a:pt x="511301" y="1655572"/>
                  </a:lnTo>
                  <a:lnTo>
                    <a:pt x="511301" y="1650365"/>
                  </a:lnTo>
                  <a:lnTo>
                    <a:pt x="514350" y="1650365"/>
                  </a:lnTo>
                  <a:lnTo>
                    <a:pt x="514350" y="1645031"/>
                  </a:lnTo>
                  <a:lnTo>
                    <a:pt x="517270" y="1645031"/>
                  </a:lnTo>
                  <a:lnTo>
                    <a:pt x="517270" y="1634490"/>
                  </a:lnTo>
                  <a:lnTo>
                    <a:pt x="520319" y="1634490"/>
                  </a:lnTo>
                  <a:lnTo>
                    <a:pt x="520319" y="1629156"/>
                  </a:lnTo>
                  <a:lnTo>
                    <a:pt x="523366" y="1629156"/>
                  </a:lnTo>
                  <a:lnTo>
                    <a:pt x="523366" y="1618615"/>
                  </a:lnTo>
                  <a:lnTo>
                    <a:pt x="526288" y="1618615"/>
                  </a:lnTo>
                  <a:lnTo>
                    <a:pt x="526288" y="1613281"/>
                  </a:lnTo>
                  <a:lnTo>
                    <a:pt x="541401" y="1613281"/>
                  </a:lnTo>
                  <a:lnTo>
                    <a:pt x="541401" y="1608074"/>
                  </a:lnTo>
                  <a:lnTo>
                    <a:pt x="544321" y="1608074"/>
                  </a:lnTo>
                  <a:lnTo>
                    <a:pt x="556387" y="1608074"/>
                  </a:lnTo>
                  <a:lnTo>
                    <a:pt x="556387" y="1602740"/>
                  </a:lnTo>
                  <a:lnTo>
                    <a:pt x="562356" y="1602740"/>
                  </a:lnTo>
                  <a:lnTo>
                    <a:pt x="562356" y="1597406"/>
                  </a:lnTo>
                  <a:lnTo>
                    <a:pt x="571500" y="1597406"/>
                  </a:lnTo>
                  <a:lnTo>
                    <a:pt x="571500" y="1592072"/>
                  </a:lnTo>
                  <a:lnTo>
                    <a:pt x="580516" y="1592072"/>
                  </a:lnTo>
                  <a:lnTo>
                    <a:pt x="580516" y="1586738"/>
                  </a:lnTo>
                  <a:lnTo>
                    <a:pt x="583438" y="1586738"/>
                  </a:lnTo>
                  <a:lnTo>
                    <a:pt x="583438" y="1581531"/>
                  </a:lnTo>
                  <a:lnTo>
                    <a:pt x="586485" y="1581531"/>
                  </a:lnTo>
                  <a:lnTo>
                    <a:pt x="586485" y="1576197"/>
                  </a:lnTo>
                  <a:lnTo>
                    <a:pt x="598551" y="1576197"/>
                  </a:lnTo>
                  <a:lnTo>
                    <a:pt x="598551" y="1570863"/>
                  </a:lnTo>
                  <a:lnTo>
                    <a:pt x="601471" y="1570863"/>
                  </a:lnTo>
                  <a:lnTo>
                    <a:pt x="601471" y="1560195"/>
                  </a:lnTo>
                  <a:lnTo>
                    <a:pt x="604519" y="1560195"/>
                  </a:lnTo>
                  <a:lnTo>
                    <a:pt x="604519" y="1544320"/>
                  </a:lnTo>
                  <a:lnTo>
                    <a:pt x="610488" y="1544320"/>
                  </a:lnTo>
                  <a:lnTo>
                    <a:pt x="610488" y="1538986"/>
                  </a:lnTo>
                  <a:lnTo>
                    <a:pt x="616584" y="1538986"/>
                  </a:lnTo>
                  <a:lnTo>
                    <a:pt x="616584" y="1533652"/>
                  </a:lnTo>
                  <a:lnTo>
                    <a:pt x="622553" y="1533652"/>
                  </a:lnTo>
                  <a:lnTo>
                    <a:pt x="622553" y="1528445"/>
                  </a:lnTo>
                  <a:lnTo>
                    <a:pt x="631570" y="1528445"/>
                  </a:lnTo>
                  <a:lnTo>
                    <a:pt x="631570" y="1523111"/>
                  </a:lnTo>
                  <a:lnTo>
                    <a:pt x="634619" y="1523111"/>
                  </a:lnTo>
                  <a:lnTo>
                    <a:pt x="634619" y="1517777"/>
                  </a:lnTo>
                  <a:lnTo>
                    <a:pt x="640588" y="1517777"/>
                  </a:lnTo>
                  <a:lnTo>
                    <a:pt x="640588" y="1512443"/>
                  </a:lnTo>
                  <a:lnTo>
                    <a:pt x="649605" y="1512443"/>
                  </a:lnTo>
                  <a:lnTo>
                    <a:pt x="649605" y="1507236"/>
                  </a:lnTo>
                  <a:lnTo>
                    <a:pt x="652652" y="1507236"/>
                  </a:lnTo>
                  <a:lnTo>
                    <a:pt x="652652" y="1501902"/>
                  </a:lnTo>
                  <a:lnTo>
                    <a:pt x="661669" y="1501902"/>
                  </a:lnTo>
                  <a:lnTo>
                    <a:pt x="661669" y="1496568"/>
                  </a:lnTo>
                  <a:lnTo>
                    <a:pt x="664718" y="1496568"/>
                  </a:lnTo>
                  <a:lnTo>
                    <a:pt x="664718" y="1491234"/>
                  </a:lnTo>
                  <a:lnTo>
                    <a:pt x="667638" y="1491234"/>
                  </a:lnTo>
                  <a:lnTo>
                    <a:pt x="667638" y="1485900"/>
                  </a:lnTo>
                  <a:lnTo>
                    <a:pt x="679703" y="1485900"/>
                  </a:lnTo>
                  <a:lnTo>
                    <a:pt x="679703" y="1480693"/>
                  </a:lnTo>
                  <a:lnTo>
                    <a:pt x="685672" y="1480693"/>
                  </a:lnTo>
                  <a:lnTo>
                    <a:pt x="685672" y="1475359"/>
                  </a:lnTo>
                  <a:lnTo>
                    <a:pt x="691769" y="1475359"/>
                  </a:lnTo>
                  <a:lnTo>
                    <a:pt x="691769" y="1470025"/>
                  </a:lnTo>
                  <a:lnTo>
                    <a:pt x="697738" y="1470025"/>
                  </a:lnTo>
                  <a:lnTo>
                    <a:pt x="697738" y="1464691"/>
                  </a:lnTo>
                  <a:lnTo>
                    <a:pt x="700785" y="1464691"/>
                  </a:lnTo>
                  <a:lnTo>
                    <a:pt x="700785" y="1459357"/>
                  </a:lnTo>
                  <a:lnTo>
                    <a:pt x="703707" y="1459357"/>
                  </a:lnTo>
                  <a:lnTo>
                    <a:pt x="703707" y="1454150"/>
                  </a:lnTo>
                  <a:lnTo>
                    <a:pt x="709802" y="1454150"/>
                  </a:lnTo>
                  <a:lnTo>
                    <a:pt x="709802" y="1448816"/>
                  </a:lnTo>
                  <a:lnTo>
                    <a:pt x="712851" y="1448816"/>
                  </a:lnTo>
                  <a:lnTo>
                    <a:pt x="712851" y="1443482"/>
                  </a:lnTo>
                  <a:lnTo>
                    <a:pt x="715771" y="1443482"/>
                  </a:lnTo>
                  <a:lnTo>
                    <a:pt x="727837" y="1443482"/>
                  </a:lnTo>
                  <a:lnTo>
                    <a:pt x="727837" y="1438148"/>
                  </a:lnTo>
                  <a:lnTo>
                    <a:pt x="730884" y="1438148"/>
                  </a:lnTo>
                  <a:lnTo>
                    <a:pt x="730884" y="1432814"/>
                  </a:lnTo>
                  <a:lnTo>
                    <a:pt x="733806" y="1432814"/>
                  </a:lnTo>
                  <a:lnTo>
                    <a:pt x="733806" y="1422146"/>
                  </a:lnTo>
                  <a:lnTo>
                    <a:pt x="751839" y="1422146"/>
                  </a:lnTo>
                  <a:lnTo>
                    <a:pt x="751839" y="1416812"/>
                  </a:lnTo>
                  <a:lnTo>
                    <a:pt x="754888" y="1416812"/>
                  </a:lnTo>
                  <a:lnTo>
                    <a:pt x="754888" y="1406144"/>
                  </a:lnTo>
                  <a:lnTo>
                    <a:pt x="760857" y="1406144"/>
                  </a:lnTo>
                  <a:lnTo>
                    <a:pt x="760857" y="1400810"/>
                  </a:lnTo>
                  <a:lnTo>
                    <a:pt x="766952" y="1400810"/>
                  </a:lnTo>
                  <a:lnTo>
                    <a:pt x="766952" y="1395476"/>
                  </a:lnTo>
                  <a:lnTo>
                    <a:pt x="775969" y="1395476"/>
                  </a:lnTo>
                  <a:lnTo>
                    <a:pt x="775969" y="1390015"/>
                  </a:lnTo>
                  <a:lnTo>
                    <a:pt x="781938" y="1390015"/>
                  </a:lnTo>
                  <a:lnTo>
                    <a:pt x="781938" y="1384681"/>
                  </a:lnTo>
                  <a:lnTo>
                    <a:pt x="797051" y="1384681"/>
                  </a:lnTo>
                  <a:lnTo>
                    <a:pt x="797051" y="1374013"/>
                  </a:lnTo>
                  <a:lnTo>
                    <a:pt x="799972" y="1374013"/>
                  </a:lnTo>
                  <a:lnTo>
                    <a:pt x="799972" y="1368679"/>
                  </a:lnTo>
                  <a:lnTo>
                    <a:pt x="808989" y="1368679"/>
                  </a:lnTo>
                  <a:lnTo>
                    <a:pt x="808989" y="1363345"/>
                  </a:lnTo>
                  <a:lnTo>
                    <a:pt x="812038" y="1363345"/>
                  </a:lnTo>
                  <a:lnTo>
                    <a:pt x="812038" y="1358011"/>
                  </a:lnTo>
                  <a:lnTo>
                    <a:pt x="827024" y="1358011"/>
                  </a:lnTo>
                  <a:lnTo>
                    <a:pt x="827024" y="1352677"/>
                  </a:lnTo>
                  <a:lnTo>
                    <a:pt x="830071" y="1352677"/>
                  </a:lnTo>
                  <a:lnTo>
                    <a:pt x="830071" y="1347343"/>
                  </a:lnTo>
                  <a:lnTo>
                    <a:pt x="842137" y="1347343"/>
                  </a:lnTo>
                  <a:lnTo>
                    <a:pt x="842137" y="1342009"/>
                  </a:lnTo>
                  <a:lnTo>
                    <a:pt x="848106" y="1342009"/>
                  </a:lnTo>
                  <a:lnTo>
                    <a:pt x="848106" y="1331341"/>
                  </a:lnTo>
                  <a:lnTo>
                    <a:pt x="851153" y="1331341"/>
                  </a:lnTo>
                  <a:lnTo>
                    <a:pt x="851153" y="1326007"/>
                  </a:lnTo>
                  <a:lnTo>
                    <a:pt x="860170" y="1326007"/>
                  </a:lnTo>
                  <a:lnTo>
                    <a:pt x="860170" y="1320546"/>
                  </a:lnTo>
                  <a:lnTo>
                    <a:pt x="875157" y="1320546"/>
                  </a:lnTo>
                  <a:lnTo>
                    <a:pt x="875157" y="1309878"/>
                  </a:lnTo>
                  <a:lnTo>
                    <a:pt x="878205" y="1309878"/>
                  </a:lnTo>
                  <a:lnTo>
                    <a:pt x="878205" y="1304544"/>
                  </a:lnTo>
                  <a:lnTo>
                    <a:pt x="881252" y="1304544"/>
                  </a:lnTo>
                  <a:lnTo>
                    <a:pt x="881252" y="1299210"/>
                  </a:lnTo>
                  <a:lnTo>
                    <a:pt x="887221" y="1299210"/>
                  </a:lnTo>
                  <a:lnTo>
                    <a:pt x="887221" y="1293876"/>
                  </a:lnTo>
                  <a:lnTo>
                    <a:pt x="896238" y="1293876"/>
                  </a:lnTo>
                  <a:lnTo>
                    <a:pt x="896238" y="1288542"/>
                  </a:lnTo>
                  <a:lnTo>
                    <a:pt x="902207" y="1288542"/>
                  </a:lnTo>
                  <a:lnTo>
                    <a:pt x="902207" y="1283208"/>
                  </a:lnTo>
                  <a:lnTo>
                    <a:pt x="905256" y="1283208"/>
                  </a:lnTo>
                  <a:lnTo>
                    <a:pt x="905256" y="1277874"/>
                  </a:lnTo>
                  <a:lnTo>
                    <a:pt x="911225" y="1277874"/>
                  </a:lnTo>
                  <a:lnTo>
                    <a:pt x="911225" y="1272540"/>
                  </a:lnTo>
                  <a:lnTo>
                    <a:pt x="914272" y="1272540"/>
                  </a:lnTo>
                  <a:lnTo>
                    <a:pt x="914272" y="1267206"/>
                  </a:lnTo>
                  <a:lnTo>
                    <a:pt x="923289" y="1267206"/>
                  </a:lnTo>
                  <a:lnTo>
                    <a:pt x="923289" y="1261872"/>
                  </a:lnTo>
                  <a:lnTo>
                    <a:pt x="926338" y="1261872"/>
                  </a:lnTo>
                  <a:lnTo>
                    <a:pt x="926338" y="1256538"/>
                  </a:lnTo>
                  <a:lnTo>
                    <a:pt x="932307" y="1256538"/>
                  </a:lnTo>
                  <a:lnTo>
                    <a:pt x="932307" y="1251077"/>
                  </a:lnTo>
                  <a:lnTo>
                    <a:pt x="944371" y="1251077"/>
                  </a:lnTo>
                  <a:lnTo>
                    <a:pt x="944371" y="1240409"/>
                  </a:lnTo>
                  <a:lnTo>
                    <a:pt x="962406" y="1240409"/>
                  </a:lnTo>
                  <a:lnTo>
                    <a:pt x="962406" y="1229741"/>
                  </a:lnTo>
                  <a:lnTo>
                    <a:pt x="965453" y="1229741"/>
                  </a:lnTo>
                  <a:lnTo>
                    <a:pt x="965453" y="1219073"/>
                  </a:lnTo>
                  <a:lnTo>
                    <a:pt x="968375" y="1219073"/>
                  </a:lnTo>
                  <a:lnTo>
                    <a:pt x="968375" y="1208405"/>
                  </a:lnTo>
                  <a:lnTo>
                    <a:pt x="980439" y="1208405"/>
                  </a:lnTo>
                  <a:lnTo>
                    <a:pt x="980439" y="1203071"/>
                  </a:lnTo>
                  <a:lnTo>
                    <a:pt x="995553" y="1203071"/>
                  </a:lnTo>
                  <a:lnTo>
                    <a:pt x="995553" y="1197737"/>
                  </a:lnTo>
                  <a:lnTo>
                    <a:pt x="998473" y="1197737"/>
                  </a:lnTo>
                  <a:lnTo>
                    <a:pt x="998473" y="1192403"/>
                  </a:lnTo>
                  <a:lnTo>
                    <a:pt x="1001521" y="1192403"/>
                  </a:lnTo>
                  <a:lnTo>
                    <a:pt x="1001521" y="1186942"/>
                  </a:lnTo>
                  <a:lnTo>
                    <a:pt x="1007491" y="1186942"/>
                  </a:lnTo>
                  <a:lnTo>
                    <a:pt x="1007491" y="1176274"/>
                  </a:lnTo>
                  <a:lnTo>
                    <a:pt x="1022604" y="1176274"/>
                  </a:lnTo>
                  <a:lnTo>
                    <a:pt x="1022604" y="1170940"/>
                  </a:lnTo>
                  <a:lnTo>
                    <a:pt x="1028572" y="1170940"/>
                  </a:lnTo>
                  <a:lnTo>
                    <a:pt x="1028572" y="1165606"/>
                  </a:lnTo>
                  <a:lnTo>
                    <a:pt x="1040637" y="1165606"/>
                  </a:lnTo>
                  <a:lnTo>
                    <a:pt x="1040637" y="1154938"/>
                  </a:lnTo>
                  <a:lnTo>
                    <a:pt x="1058671" y="1154938"/>
                  </a:lnTo>
                  <a:lnTo>
                    <a:pt x="1058671" y="1149604"/>
                  </a:lnTo>
                  <a:lnTo>
                    <a:pt x="1064641" y="1149604"/>
                  </a:lnTo>
                  <a:lnTo>
                    <a:pt x="1064641" y="1144270"/>
                  </a:lnTo>
                  <a:lnTo>
                    <a:pt x="1067688" y="1144270"/>
                  </a:lnTo>
                  <a:lnTo>
                    <a:pt x="1067688" y="1133602"/>
                  </a:lnTo>
                  <a:lnTo>
                    <a:pt x="1079754" y="1133602"/>
                  </a:lnTo>
                  <a:lnTo>
                    <a:pt x="1079754" y="1128268"/>
                  </a:lnTo>
                  <a:lnTo>
                    <a:pt x="1088770" y="1128268"/>
                  </a:lnTo>
                  <a:lnTo>
                    <a:pt x="1088770" y="1122934"/>
                  </a:lnTo>
                  <a:lnTo>
                    <a:pt x="1094740" y="1122934"/>
                  </a:lnTo>
                  <a:lnTo>
                    <a:pt x="1103757" y="1122934"/>
                  </a:lnTo>
                  <a:lnTo>
                    <a:pt x="1103757" y="1117473"/>
                  </a:lnTo>
                  <a:lnTo>
                    <a:pt x="1112773" y="1117473"/>
                  </a:lnTo>
                  <a:lnTo>
                    <a:pt x="1112773" y="1112139"/>
                  </a:lnTo>
                  <a:lnTo>
                    <a:pt x="1115821" y="1112139"/>
                  </a:lnTo>
                  <a:lnTo>
                    <a:pt x="1115821" y="1106805"/>
                  </a:lnTo>
                  <a:lnTo>
                    <a:pt x="1127759" y="1106805"/>
                  </a:lnTo>
                  <a:lnTo>
                    <a:pt x="1127759" y="1101471"/>
                  </a:lnTo>
                  <a:lnTo>
                    <a:pt x="1136904" y="1101471"/>
                  </a:lnTo>
                  <a:lnTo>
                    <a:pt x="1136904" y="1096010"/>
                  </a:lnTo>
                  <a:lnTo>
                    <a:pt x="1139824" y="1096010"/>
                  </a:lnTo>
                  <a:lnTo>
                    <a:pt x="1139824" y="1090676"/>
                  </a:lnTo>
                  <a:lnTo>
                    <a:pt x="1142872" y="1090676"/>
                  </a:lnTo>
                  <a:lnTo>
                    <a:pt x="1142872" y="1085342"/>
                  </a:lnTo>
                  <a:lnTo>
                    <a:pt x="1148842" y="1085342"/>
                  </a:lnTo>
                  <a:lnTo>
                    <a:pt x="1148842" y="1079881"/>
                  </a:lnTo>
                  <a:lnTo>
                    <a:pt x="1151890" y="1079881"/>
                  </a:lnTo>
                  <a:lnTo>
                    <a:pt x="1151890" y="1074547"/>
                  </a:lnTo>
                  <a:lnTo>
                    <a:pt x="1154937" y="1074547"/>
                  </a:lnTo>
                  <a:lnTo>
                    <a:pt x="1154937" y="1063752"/>
                  </a:lnTo>
                  <a:lnTo>
                    <a:pt x="1163955" y="1063752"/>
                  </a:lnTo>
                  <a:lnTo>
                    <a:pt x="1163955" y="1058291"/>
                  </a:lnTo>
                  <a:lnTo>
                    <a:pt x="1166875" y="1058291"/>
                  </a:lnTo>
                  <a:lnTo>
                    <a:pt x="1166875" y="1052957"/>
                  </a:lnTo>
                  <a:lnTo>
                    <a:pt x="1169923" y="1052957"/>
                  </a:lnTo>
                  <a:lnTo>
                    <a:pt x="1169923" y="1047623"/>
                  </a:lnTo>
                  <a:lnTo>
                    <a:pt x="1178941" y="1047623"/>
                  </a:lnTo>
                  <a:lnTo>
                    <a:pt x="1178941" y="1036828"/>
                  </a:lnTo>
                  <a:lnTo>
                    <a:pt x="1184909" y="1036828"/>
                  </a:lnTo>
                  <a:lnTo>
                    <a:pt x="1184909" y="1031367"/>
                  </a:lnTo>
                  <a:lnTo>
                    <a:pt x="1187958" y="1031367"/>
                  </a:lnTo>
                  <a:lnTo>
                    <a:pt x="1187958" y="1026033"/>
                  </a:lnTo>
                  <a:lnTo>
                    <a:pt x="1191006" y="1026033"/>
                  </a:lnTo>
                  <a:lnTo>
                    <a:pt x="1191006" y="1009777"/>
                  </a:lnTo>
                  <a:lnTo>
                    <a:pt x="1193927" y="1009777"/>
                  </a:lnTo>
                  <a:lnTo>
                    <a:pt x="1193927" y="993648"/>
                  </a:lnTo>
                  <a:lnTo>
                    <a:pt x="1196974" y="993648"/>
                  </a:lnTo>
                  <a:lnTo>
                    <a:pt x="1196974" y="977519"/>
                  </a:lnTo>
                  <a:lnTo>
                    <a:pt x="1200022" y="977519"/>
                  </a:lnTo>
                  <a:lnTo>
                    <a:pt x="1200022" y="972058"/>
                  </a:lnTo>
                  <a:lnTo>
                    <a:pt x="1202944" y="972058"/>
                  </a:lnTo>
                  <a:lnTo>
                    <a:pt x="1202944" y="966724"/>
                  </a:lnTo>
                  <a:lnTo>
                    <a:pt x="1209040" y="966724"/>
                  </a:lnTo>
                  <a:lnTo>
                    <a:pt x="1209040" y="955929"/>
                  </a:lnTo>
                  <a:lnTo>
                    <a:pt x="1212087" y="955929"/>
                  </a:lnTo>
                  <a:lnTo>
                    <a:pt x="1212087" y="939800"/>
                  </a:lnTo>
                  <a:lnTo>
                    <a:pt x="1215008" y="939800"/>
                  </a:lnTo>
                  <a:lnTo>
                    <a:pt x="1215008" y="929005"/>
                  </a:lnTo>
                  <a:lnTo>
                    <a:pt x="1224025" y="929005"/>
                  </a:lnTo>
                  <a:lnTo>
                    <a:pt x="1224025" y="918210"/>
                  </a:lnTo>
                  <a:lnTo>
                    <a:pt x="1233043" y="918210"/>
                  </a:lnTo>
                  <a:lnTo>
                    <a:pt x="1233043" y="912749"/>
                  </a:lnTo>
                  <a:lnTo>
                    <a:pt x="1236091" y="912749"/>
                  </a:lnTo>
                  <a:lnTo>
                    <a:pt x="1236091" y="907415"/>
                  </a:lnTo>
                  <a:lnTo>
                    <a:pt x="1239138" y="907415"/>
                  </a:lnTo>
                  <a:lnTo>
                    <a:pt x="1239138" y="896620"/>
                  </a:lnTo>
                  <a:lnTo>
                    <a:pt x="1269110" y="896620"/>
                  </a:lnTo>
                  <a:lnTo>
                    <a:pt x="1269110" y="885825"/>
                  </a:lnTo>
                  <a:lnTo>
                    <a:pt x="1281175" y="885825"/>
                  </a:lnTo>
                  <a:lnTo>
                    <a:pt x="1281175" y="880491"/>
                  </a:lnTo>
                  <a:lnTo>
                    <a:pt x="1296288" y="880491"/>
                  </a:lnTo>
                  <a:lnTo>
                    <a:pt x="1296288" y="875030"/>
                  </a:lnTo>
                  <a:lnTo>
                    <a:pt x="1302258" y="875030"/>
                  </a:lnTo>
                  <a:lnTo>
                    <a:pt x="1302258" y="869696"/>
                  </a:lnTo>
                  <a:lnTo>
                    <a:pt x="1305306" y="869696"/>
                  </a:lnTo>
                  <a:lnTo>
                    <a:pt x="1305306" y="864235"/>
                  </a:lnTo>
                  <a:lnTo>
                    <a:pt x="1308227" y="864235"/>
                  </a:lnTo>
                  <a:lnTo>
                    <a:pt x="1308227" y="853440"/>
                  </a:lnTo>
                  <a:lnTo>
                    <a:pt x="1317244" y="853440"/>
                  </a:lnTo>
                  <a:lnTo>
                    <a:pt x="1317244" y="848106"/>
                  </a:lnTo>
                  <a:lnTo>
                    <a:pt x="1323340" y="848106"/>
                  </a:lnTo>
                  <a:lnTo>
                    <a:pt x="1326260" y="848106"/>
                  </a:lnTo>
                  <a:lnTo>
                    <a:pt x="1326260" y="842645"/>
                  </a:lnTo>
                  <a:lnTo>
                    <a:pt x="1329308" y="842645"/>
                  </a:lnTo>
                  <a:lnTo>
                    <a:pt x="1329308" y="837184"/>
                  </a:lnTo>
                  <a:lnTo>
                    <a:pt x="1338325" y="837184"/>
                  </a:lnTo>
                  <a:lnTo>
                    <a:pt x="1338325" y="831723"/>
                  </a:lnTo>
                  <a:lnTo>
                    <a:pt x="1347343" y="831723"/>
                  </a:lnTo>
                  <a:lnTo>
                    <a:pt x="1347343" y="826262"/>
                  </a:lnTo>
                  <a:lnTo>
                    <a:pt x="1377442" y="826262"/>
                  </a:lnTo>
                  <a:lnTo>
                    <a:pt x="1377442" y="820801"/>
                  </a:lnTo>
                  <a:lnTo>
                    <a:pt x="1386458" y="820801"/>
                  </a:lnTo>
                  <a:lnTo>
                    <a:pt x="1386458" y="809879"/>
                  </a:lnTo>
                  <a:lnTo>
                    <a:pt x="1398523" y="809879"/>
                  </a:lnTo>
                  <a:lnTo>
                    <a:pt x="1398523" y="804418"/>
                  </a:lnTo>
                  <a:lnTo>
                    <a:pt x="1425574" y="804418"/>
                  </a:lnTo>
                  <a:lnTo>
                    <a:pt x="1425574" y="799084"/>
                  </a:lnTo>
                  <a:lnTo>
                    <a:pt x="1434592" y="799084"/>
                  </a:lnTo>
                  <a:lnTo>
                    <a:pt x="1434592" y="793623"/>
                  </a:lnTo>
                  <a:lnTo>
                    <a:pt x="1443608" y="793623"/>
                  </a:lnTo>
                  <a:lnTo>
                    <a:pt x="1443608" y="788162"/>
                  </a:lnTo>
                  <a:lnTo>
                    <a:pt x="1473708" y="788162"/>
                  </a:lnTo>
                  <a:lnTo>
                    <a:pt x="1473708" y="782701"/>
                  </a:lnTo>
                  <a:lnTo>
                    <a:pt x="1494790" y="782701"/>
                  </a:lnTo>
                  <a:lnTo>
                    <a:pt x="1494790" y="777240"/>
                  </a:lnTo>
                  <a:lnTo>
                    <a:pt x="1503807" y="777240"/>
                  </a:lnTo>
                  <a:lnTo>
                    <a:pt x="1503807" y="766318"/>
                  </a:lnTo>
                  <a:lnTo>
                    <a:pt x="1512823" y="766318"/>
                  </a:lnTo>
                  <a:lnTo>
                    <a:pt x="1512823" y="760857"/>
                  </a:lnTo>
                  <a:lnTo>
                    <a:pt x="1524761" y="760857"/>
                  </a:lnTo>
                  <a:lnTo>
                    <a:pt x="1524761" y="755396"/>
                  </a:lnTo>
                  <a:lnTo>
                    <a:pt x="1530858" y="755396"/>
                  </a:lnTo>
                  <a:lnTo>
                    <a:pt x="1530858" y="749935"/>
                  </a:lnTo>
                  <a:lnTo>
                    <a:pt x="1551812" y="749935"/>
                  </a:lnTo>
                  <a:lnTo>
                    <a:pt x="1569973" y="749935"/>
                  </a:lnTo>
                  <a:lnTo>
                    <a:pt x="1569973" y="744474"/>
                  </a:lnTo>
                  <a:lnTo>
                    <a:pt x="1597024" y="744474"/>
                  </a:lnTo>
                  <a:lnTo>
                    <a:pt x="1597024" y="733425"/>
                  </a:lnTo>
                  <a:lnTo>
                    <a:pt x="1599945" y="733425"/>
                  </a:lnTo>
                  <a:lnTo>
                    <a:pt x="1599945" y="727964"/>
                  </a:lnTo>
                  <a:lnTo>
                    <a:pt x="1615058" y="727964"/>
                  </a:lnTo>
                  <a:lnTo>
                    <a:pt x="1615058" y="722503"/>
                  </a:lnTo>
                  <a:lnTo>
                    <a:pt x="1617980" y="722503"/>
                  </a:lnTo>
                  <a:lnTo>
                    <a:pt x="1617980" y="717042"/>
                  </a:lnTo>
                  <a:lnTo>
                    <a:pt x="1621028" y="717042"/>
                  </a:lnTo>
                  <a:lnTo>
                    <a:pt x="1621028" y="711581"/>
                  </a:lnTo>
                  <a:lnTo>
                    <a:pt x="1666112" y="711581"/>
                  </a:lnTo>
                  <a:lnTo>
                    <a:pt x="1666112" y="705993"/>
                  </a:lnTo>
                  <a:lnTo>
                    <a:pt x="1669160" y="705993"/>
                  </a:lnTo>
                  <a:lnTo>
                    <a:pt x="1669160" y="700532"/>
                  </a:lnTo>
                  <a:lnTo>
                    <a:pt x="1684146" y="700532"/>
                  </a:lnTo>
                  <a:lnTo>
                    <a:pt x="1684146" y="695071"/>
                  </a:lnTo>
                  <a:lnTo>
                    <a:pt x="1714245" y="695071"/>
                  </a:lnTo>
                  <a:lnTo>
                    <a:pt x="1720342" y="695071"/>
                  </a:lnTo>
                  <a:lnTo>
                    <a:pt x="1720342" y="684022"/>
                  </a:lnTo>
                  <a:lnTo>
                    <a:pt x="1744345" y="684022"/>
                  </a:lnTo>
                  <a:lnTo>
                    <a:pt x="1744345" y="678561"/>
                  </a:lnTo>
                  <a:lnTo>
                    <a:pt x="1765427" y="678561"/>
                  </a:lnTo>
                  <a:lnTo>
                    <a:pt x="1765427" y="672973"/>
                  </a:lnTo>
                  <a:lnTo>
                    <a:pt x="1774444" y="672973"/>
                  </a:lnTo>
                  <a:lnTo>
                    <a:pt x="1774444" y="667512"/>
                  </a:lnTo>
                  <a:lnTo>
                    <a:pt x="1789430" y="667512"/>
                  </a:lnTo>
                  <a:lnTo>
                    <a:pt x="1789430" y="661924"/>
                  </a:lnTo>
                  <a:lnTo>
                    <a:pt x="1804543" y="661924"/>
                  </a:lnTo>
                  <a:lnTo>
                    <a:pt x="1804543" y="650875"/>
                  </a:lnTo>
                  <a:lnTo>
                    <a:pt x="1882647" y="650875"/>
                  </a:lnTo>
                  <a:lnTo>
                    <a:pt x="1885695" y="650875"/>
                  </a:lnTo>
                  <a:lnTo>
                    <a:pt x="1885695" y="645287"/>
                  </a:lnTo>
                  <a:lnTo>
                    <a:pt x="1891665" y="645287"/>
                  </a:lnTo>
                  <a:lnTo>
                    <a:pt x="1891665" y="639699"/>
                  </a:lnTo>
                  <a:lnTo>
                    <a:pt x="1900682" y="639699"/>
                  </a:lnTo>
                  <a:lnTo>
                    <a:pt x="1900682" y="634238"/>
                  </a:lnTo>
                  <a:lnTo>
                    <a:pt x="1912746" y="634238"/>
                  </a:lnTo>
                  <a:lnTo>
                    <a:pt x="1912746" y="628650"/>
                  </a:lnTo>
                  <a:lnTo>
                    <a:pt x="1918843" y="628650"/>
                  </a:lnTo>
                  <a:lnTo>
                    <a:pt x="1918843" y="623062"/>
                  </a:lnTo>
                  <a:lnTo>
                    <a:pt x="1921763" y="623062"/>
                  </a:lnTo>
                  <a:lnTo>
                    <a:pt x="1921763" y="617474"/>
                  </a:lnTo>
                  <a:lnTo>
                    <a:pt x="1927859" y="617474"/>
                  </a:lnTo>
                  <a:lnTo>
                    <a:pt x="1927859" y="606298"/>
                  </a:lnTo>
                  <a:lnTo>
                    <a:pt x="1942845" y="606298"/>
                  </a:lnTo>
                  <a:lnTo>
                    <a:pt x="1942845" y="600837"/>
                  </a:lnTo>
                  <a:lnTo>
                    <a:pt x="1945894" y="600837"/>
                  </a:lnTo>
                  <a:lnTo>
                    <a:pt x="1945894" y="595249"/>
                  </a:lnTo>
                  <a:lnTo>
                    <a:pt x="1994027" y="595249"/>
                  </a:lnTo>
                  <a:lnTo>
                    <a:pt x="1994027" y="589661"/>
                  </a:lnTo>
                  <a:lnTo>
                    <a:pt x="2027046" y="589661"/>
                  </a:lnTo>
                  <a:lnTo>
                    <a:pt x="2027046" y="584073"/>
                  </a:lnTo>
                  <a:lnTo>
                    <a:pt x="2051049" y="584073"/>
                  </a:lnTo>
                  <a:lnTo>
                    <a:pt x="2051049" y="578485"/>
                  </a:lnTo>
                  <a:lnTo>
                    <a:pt x="2054097" y="578485"/>
                  </a:lnTo>
                  <a:lnTo>
                    <a:pt x="2054097" y="573024"/>
                  </a:lnTo>
                  <a:lnTo>
                    <a:pt x="2141347" y="573024"/>
                  </a:lnTo>
                  <a:lnTo>
                    <a:pt x="2141347" y="567436"/>
                  </a:lnTo>
                  <a:lnTo>
                    <a:pt x="2144395" y="567436"/>
                  </a:lnTo>
                  <a:lnTo>
                    <a:pt x="2144395" y="561848"/>
                  </a:lnTo>
                  <a:lnTo>
                    <a:pt x="2162429" y="561848"/>
                  </a:lnTo>
                  <a:lnTo>
                    <a:pt x="2162429" y="556260"/>
                  </a:lnTo>
                  <a:lnTo>
                    <a:pt x="2165349" y="556260"/>
                  </a:lnTo>
                  <a:lnTo>
                    <a:pt x="2192400" y="556260"/>
                  </a:lnTo>
                  <a:lnTo>
                    <a:pt x="2201545" y="556260"/>
                  </a:lnTo>
                  <a:lnTo>
                    <a:pt x="2228596" y="556260"/>
                  </a:lnTo>
                  <a:lnTo>
                    <a:pt x="2228596" y="550545"/>
                  </a:lnTo>
                  <a:lnTo>
                    <a:pt x="2231517" y="550545"/>
                  </a:lnTo>
                  <a:lnTo>
                    <a:pt x="2231517" y="539115"/>
                  </a:lnTo>
                  <a:lnTo>
                    <a:pt x="2246630" y="539115"/>
                  </a:lnTo>
                  <a:lnTo>
                    <a:pt x="2249550" y="539115"/>
                  </a:lnTo>
                  <a:lnTo>
                    <a:pt x="2267585" y="539115"/>
                  </a:lnTo>
                  <a:lnTo>
                    <a:pt x="2267585" y="533400"/>
                  </a:lnTo>
                  <a:lnTo>
                    <a:pt x="2279649" y="533400"/>
                  </a:lnTo>
                  <a:lnTo>
                    <a:pt x="2279649" y="521716"/>
                  </a:lnTo>
                  <a:lnTo>
                    <a:pt x="2288667" y="521716"/>
                  </a:lnTo>
                  <a:lnTo>
                    <a:pt x="2288667" y="515874"/>
                  </a:lnTo>
                  <a:lnTo>
                    <a:pt x="2291715" y="515874"/>
                  </a:lnTo>
                  <a:lnTo>
                    <a:pt x="2294762" y="515874"/>
                  </a:lnTo>
                  <a:lnTo>
                    <a:pt x="2294762" y="509905"/>
                  </a:lnTo>
                  <a:lnTo>
                    <a:pt x="2297684" y="509905"/>
                  </a:lnTo>
                  <a:lnTo>
                    <a:pt x="2297684" y="498094"/>
                  </a:lnTo>
                  <a:lnTo>
                    <a:pt x="2306700" y="498094"/>
                  </a:lnTo>
                  <a:lnTo>
                    <a:pt x="2306700" y="492125"/>
                  </a:lnTo>
                  <a:lnTo>
                    <a:pt x="2309748" y="492125"/>
                  </a:lnTo>
                  <a:lnTo>
                    <a:pt x="2309748" y="480313"/>
                  </a:lnTo>
                  <a:lnTo>
                    <a:pt x="2324735" y="480313"/>
                  </a:lnTo>
                  <a:lnTo>
                    <a:pt x="2324735" y="474472"/>
                  </a:lnTo>
                  <a:lnTo>
                    <a:pt x="2327783" y="474472"/>
                  </a:lnTo>
                  <a:lnTo>
                    <a:pt x="2333752" y="474472"/>
                  </a:lnTo>
                  <a:lnTo>
                    <a:pt x="2336799" y="474472"/>
                  </a:lnTo>
                  <a:lnTo>
                    <a:pt x="2336799" y="468375"/>
                  </a:lnTo>
                  <a:lnTo>
                    <a:pt x="2339847" y="468375"/>
                  </a:lnTo>
                  <a:lnTo>
                    <a:pt x="2339847" y="462280"/>
                  </a:lnTo>
                  <a:lnTo>
                    <a:pt x="2354834" y="462280"/>
                  </a:lnTo>
                  <a:lnTo>
                    <a:pt x="2354834" y="450214"/>
                  </a:lnTo>
                  <a:lnTo>
                    <a:pt x="2399919" y="450214"/>
                  </a:lnTo>
                  <a:lnTo>
                    <a:pt x="2399919" y="444246"/>
                  </a:lnTo>
                  <a:lnTo>
                    <a:pt x="2402967" y="444246"/>
                  </a:lnTo>
                  <a:lnTo>
                    <a:pt x="2402967" y="438150"/>
                  </a:lnTo>
                  <a:lnTo>
                    <a:pt x="2406015" y="438150"/>
                  </a:lnTo>
                  <a:lnTo>
                    <a:pt x="2408935" y="438150"/>
                  </a:lnTo>
                  <a:lnTo>
                    <a:pt x="2408935" y="432054"/>
                  </a:lnTo>
                  <a:lnTo>
                    <a:pt x="2411984" y="432054"/>
                  </a:lnTo>
                  <a:lnTo>
                    <a:pt x="2411984" y="425958"/>
                  </a:lnTo>
                  <a:lnTo>
                    <a:pt x="2418080" y="425958"/>
                  </a:lnTo>
                  <a:lnTo>
                    <a:pt x="2418080" y="419862"/>
                  </a:lnTo>
                  <a:lnTo>
                    <a:pt x="2427097" y="419862"/>
                  </a:lnTo>
                  <a:lnTo>
                    <a:pt x="2427097" y="413766"/>
                  </a:lnTo>
                  <a:lnTo>
                    <a:pt x="2439035" y="413766"/>
                  </a:lnTo>
                  <a:lnTo>
                    <a:pt x="2448052" y="413766"/>
                  </a:lnTo>
                  <a:lnTo>
                    <a:pt x="2454147" y="413766"/>
                  </a:lnTo>
                  <a:lnTo>
                    <a:pt x="2454147" y="407543"/>
                  </a:lnTo>
                  <a:lnTo>
                    <a:pt x="2466085" y="407543"/>
                  </a:lnTo>
                  <a:lnTo>
                    <a:pt x="2466085" y="401193"/>
                  </a:lnTo>
                  <a:lnTo>
                    <a:pt x="2472182" y="401193"/>
                  </a:lnTo>
                  <a:lnTo>
                    <a:pt x="2472182" y="394970"/>
                  </a:lnTo>
                  <a:lnTo>
                    <a:pt x="2475103" y="394970"/>
                  </a:lnTo>
                  <a:lnTo>
                    <a:pt x="2475103" y="388747"/>
                  </a:lnTo>
                  <a:lnTo>
                    <a:pt x="2490216" y="388747"/>
                  </a:lnTo>
                  <a:lnTo>
                    <a:pt x="2490216" y="382524"/>
                  </a:lnTo>
                  <a:lnTo>
                    <a:pt x="2496185" y="382524"/>
                  </a:lnTo>
                  <a:lnTo>
                    <a:pt x="2520315" y="382524"/>
                  </a:lnTo>
                  <a:lnTo>
                    <a:pt x="2520315" y="376174"/>
                  </a:lnTo>
                  <a:lnTo>
                    <a:pt x="2526284" y="376174"/>
                  </a:lnTo>
                  <a:lnTo>
                    <a:pt x="2526284" y="369824"/>
                  </a:lnTo>
                  <a:lnTo>
                    <a:pt x="2532253" y="369824"/>
                  </a:lnTo>
                  <a:lnTo>
                    <a:pt x="2550286" y="369824"/>
                  </a:lnTo>
                  <a:lnTo>
                    <a:pt x="2559431" y="369824"/>
                  </a:lnTo>
                  <a:lnTo>
                    <a:pt x="2559431" y="363347"/>
                  </a:lnTo>
                  <a:lnTo>
                    <a:pt x="2562352" y="363347"/>
                  </a:lnTo>
                  <a:lnTo>
                    <a:pt x="2562352" y="356743"/>
                  </a:lnTo>
                  <a:lnTo>
                    <a:pt x="2568447" y="356743"/>
                  </a:lnTo>
                  <a:lnTo>
                    <a:pt x="2568447" y="350266"/>
                  </a:lnTo>
                  <a:lnTo>
                    <a:pt x="2571369" y="350266"/>
                  </a:lnTo>
                  <a:lnTo>
                    <a:pt x="2595498" y="350266"/>
                  </a:lnTo>
                  <a:lnTo>
                    <a:pt x="2595498" y="343662"/>
                  </a:lnTo>
                  <a:lnTo>
                    <a:pt x="2661666" y="343662"/>
                  </a:lnTo>
                  <a:lnTo>
                    <a:pt x="2664586" y="343662"/>
                  </a:lnTo>
                  <a:lnTo>
                    <a:pt x="2664586" y="337058"/>
                  </a:lnTo>
                  <a:lnTo>
                    <a:pt x="2676652" y="337058"/>
                  </a:lnTo>
                  <a:lnTo>
                    <a:pt x="2676652" y="330326"/>
                  </a:lnTo>
                  <a:lnTo>
                    <a:pt x="2688717" y="330326"/>
                  </a:lnTo>
                  <a:lnTo>
                    <a:pt x="2688717" y="323596"/>
                  </a:lnTo>
                  <a:lnTo>
                    <a:pt x="2718816" y="323596"/>
                  </a:lnTo>
                  <a:lnTo>
                    <a:pt x="2718816" y="316864"/>
                  </a:lnTo>
                  <a:lnTo>
                    <a:pt x="2778886" y="316864"/>
                  </a:lnTo>
                  <a:lnTo>
                    <a:pt x="2803017" y="316864"/>
                  </a:lnTo>
                  <a:lnTo>
                    <a:pt x="2803017" y="310134"/>
                  </a:lnTo>
                  <a:lnTo>
                    <a:pt x="2818003" y="310134"/>
                  </a:lnTo>
                  <a:lnTo>
                    <a:pt x="2818003" y="303275"/>
                  </a:lnTo>
                  <a:lnTo>
                    <a:pt x="2869184" y="303275"/>
                  </a:lnTo>
                  <a:lnTo>
                    <a:pt x="2869184" y="296545"/>
                  </a:lnTo>
                  <a:lnTo>
                    <a:pt x="2878200" y="296545"/>
                  </a:lnTo>
                  <a:lnTo>
                    <a:pt x="2878200" y="289687"/>
                  </a:lnTo>
                  <a:lnTo>
                    <a:pt x="2893186" y="289687"/>
                  </a:lnTo>
                  <a:lnTo>
                    <a:pt x="2893186" y="282956"/>
                  </a:lnTo>
                  <a:lnTo>
                    <a:pt x="2929255" y="282956"/>
                  </a:lnTo>
                  <a:lnTo>
                    <a:pt x="2929255" y="276098"/>
                  </a:lnTo>
                  <a:lnTo>
                    <a:pt x="2944368" y="276098"/>
                  </a:lnTo>
                  <a:lnTo>
                    <a:pt x="2944368" y="269367"/>
                  </a:lnTo>
                  <a:lnTo>
                    <a:pt x="2986405" y="269367"/>
                  </a:lnTo>
                  <a:lnTo>
                    <a:pt x="2986405" y="262509"/>
                  </a:lnTo>
                  <a:lnTo>
                    <a:pt x="3022472" y="262509"/>
                  </a:lnTo>
                  <a:lnTo>
                    <a:pt x="3022472" y="255650"/>
                  </a:lnTo>
                  <a:lnTo>
                    <a:pt x="3028569" y="255650"/>
                  </a:lnTo>
                  <a:lnTo>
                    <a:pt x="3028569" y="248920"/>
                  </a:lnTo>
                  <a:lnTo>
                    <a:pt x="3049523" y="248920"/>
                  </a:lnTo>
                  <a:lnTo>
                    <a:pt x="3049523" y="235331"/>
                  </a:lnTo>
                  <a:lnTo>
                    <a:pt x="3091687" y="235331"/>
                  </a:lnTo>
                  <a:lnTo>
                    <a:pt x="3145790" y="235331"/>
                  </a:lnTo>
                  <a:lnTo>
                    <a:pt x="3215005" y="235331"/>
                  </a:lnTo>
                  <a:lnTo>
                    <a:pt x="3215005" y="228219"/>
                  </a:lnTo>
                  <a:lnTo>
                    <a:pt x="3242056" y="228219"/>
                  </a:lnTo>
                  <a:lnTo>
                    <a:pt x="3275203" y="228219"/>
                  </a:lnTo>
                  <a:lnTo>
                    <a:pt x="3275203" y="220980"/>
                  </a:lnTo>
                  <a:lnTo>
                    <a:pt x="3281172" y="220980"/>
                  </a:lnTo>
                  <a:lnTo>
                    <a:pt x="3281172" y="213741"/>
                  </a:lnTo>
                  <a:lnTo>
                    <a:pt x="3323208" y="213741"/>
                  </a:lnTo>
                  <a:lnTo>
                    <a:pt x="3356355" y="213741"/>
                  </a:lnTo>
                  <a:lnTo>
                    <a:pt x="3398393" y="213741"/>
                  </a:lnTo>
                  <a:lnTo>
                    <a:pt x="3398393" y="205994"/>
                  </a:lnTo>
                  <a:lnTo>
                    <a:pt x="3407409" y="205994"/>
                  </a:lnTo>
                  <a:lnTo>
                    <a:pt x="3407409" y="198247"/>
                  </a:lnTo>
                  <a:lnTo>
                    <a:pt x="3446526" y="198247"/>
                  </a:lnTo>
                  <a:lnTo>
                    <a:pt x="3446526" y="190500"/>
                  </a:lnTo>
                  <a:lnTo>
                    <a:pt x="3467607" y="190500"/>
                  </a:lnTo>
                  <a:lnTo>
                    <a:pt x="3467607" y="182752"/>
                  </a:lnTo>
                  <a:lnTo>
                    <a:pt x="3539744" y="182752"/>
                  </a:lnTo>
                  <a:lnTo>
                    <a:pt x="3548760" y="182752"/>
                  </a:lnTo>
                  <a:lnTo>
                    <a:pt x="3548760" y="174879"/>
                  </a:lnTo>
                  <a:lnTo>
                    <a:pt x="3563874" y="174879"/>
                  </a:lnTo>
                  <a:lnTo>
                    <a:pt x="3563874" y="166877"/>
                  </a:lnTo>
                  <a:lnTo>
                    <a:pt x="3702177" y="166877"/>
                  </a:lnTo>
                  <a:lnTo>
                    <a:pt x="3702177" y="158876"/>
                  </a:lnTo>
                  <a:lnTo>
                    <a:pt x="3834510" y="158876"/>
                  </a:lnTo>
                  <a:lnTo>
                    <a:pt x="3840606" y="158876"/>
                  </a:lnTo>
                  <a:lnTo>
                    <a:pt x="3840606" y="150749"/>
                  </a:lnTo>
                  <a:lnTo>
                    <a:pt x="3960876" y="150749"/>
                  </a:lnTo>
                  <a:lnTo>
                    <a:pt x="3972813" y="150749"/>
                  </a:lnTo>
                  <a:lnTo>
                    <a:pt x="3972813" y="142239"/>
                  </a:lnTo>
                  <a:lnTo>
                    <a:pt x="3990975" y="142239"/>
                  </a:lnTo>
                  <a:lnTo>
                    <a:pt x="3990975" y="133858"/>
                  </a:lnTo>
                  <a:lnTo>
                    <a:pt x="4063110" y="133858"/>
                  </a:lnTo>
                  <a:lnTo>
                    <a:pt x="4126229" y="133858"/>
                  </a:lnTo>
                  <a:lnTo>
                    <a:pt x="4165346" y="133858"/>
                  </a:lnTo>
                  <a:lnTo>
                    <a:pt x="4183379" y="133858"/>
                  </a:lnTo>
                  <a:lnTo>
                    <a:pt x="4216527" y="133858"/>
                  </a:lnTo>
                  <a:lnTo>
                    <a:pt x="4216527" y="123951"/>
                  </a:lnTo>
                  <a:lnTo>
                    <a:pt x="4282693" y="123951"/>
                  </a:lnTo>
                  <a:lnTo>
                    <a:pt x="4330700" y="123951"/>
                  </a:lnTo>
                  <a:lnTo>
                    <a:pt x="4330700" y="113792"/>
                  </a:lnTo>
                  <a:lnTo>
                    <a:pt x="4424044" y="113792"/>
                  </a:lnTo>
                  <a:lnTo>
                    <a:pt x="4439031" y="113792"/>
                  </a:lnTo>
                  <a:lnTo>
                    <a:pt x="4439031" y="102997"/>
                  </a:lnTo>
                  <a:lnTo>
                    <a:pt x="4523232" y="102997"/>
                  </a:lnTo>
                  <a:lnTo>
                    <a:pt x="4523232" y="92329"/>
                  </a:lnTo>
                  <a:lnTo>
                    <a:pt x="4598415" y="92329"/>
                  </a:lnTo>
                  <a:lnTo>
                    <a:pt x="4598415" y="81534"/>
                  </a:lnTo>
                  <a:lnTo>
                    <a:pt x="4604384" y="81534"/>
                  </a:lnTo>
                  <a:lnTo>
                    <a:pt x="4604384" y="70866"/>
                  </a:lnTo>
                  <a:lnTo>
                    <a:pt x="4664583" y="70866"/>
                  </a:lnTo>
                  <a:lnTo>
                    <a:pt x="4664583" y="60071"/>
                  </a:lnTo>
                  <a:lnTo>
                    <a:pt x="4721733" y="60071"/>
                  </a:lnTo>
                  <a:lnTo>
                    <a:pt x="4721733" y="48641"/>
                  </a:lnTo>
                  <a:lnTo>
                    <a:pt x="4832984" y="48641"/>
                  </a:lnTo>
                  <a:lnTo>
                    <a:pt x="4832984" y="37211"/>
                  </a:lnTo>
                  <a:lnTo>
                    <a:pt x="4902200" y="37211"/>
                  </a:lnTo>
                  <a:lnTo>
                    <a:pt x="5211953" y="37211"/>
                  </a:lnTo>
                  <a:lnTo>
                    <a:pt x="5211953" y="24764"/>
                  </a:lnTo>
                  <a:lnTo>
                    <a:pt x="5226938" y="24764"/>
                  </a:lnTo>
                  <a:lnTo>
                    <a:pt x="5226938" y="12446"/>
                  </a:lnTo>
                  <a:lnTo>
                    <a:pt x="5248021" y="12446"/>
                  </a:lnTo>
                  <a:lnTo>
                    <a:pt x="5248021" y="0"/>
                  </a:lnTo>
                  <a:lnTo>
                    <a:pt x="5485637" y="0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3848480" y="3643865"/>
            <a:ext cx="2931160" cy="1052195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494030">
              <a:lnSpc>
                <a:spcPct val="100000"/>
              </a:lnSpc>
              <a:spcBef>
                <a:spcPts val="1100"/>
              </a:spcBef>
              <a:tabLst>
                <a:tab pos="1593215" algn="l"/>
                <a:tab pos="2692400" algn="l"/>
              </a:tabLst>
            </a:pPr>
            <a:r>
              <a:rPr dirty="0" sz="1600" spc="-25">
                <a:latin typeface="Arial"/>
                <a:cs typeface="Arial"/>
              </a:rPr>
              <a:t>24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5">
                <a:latin typeface="Arial"/>
                <a:cs typeface="Arial"/>
              </a:rPr>
              <a:t>36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5">
                <a:latin typeface="Arial"/>
                <a:cs typeface="Arial"/>
              </a:rPr>
              <a:t>48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dirty="0" sz="1800">
                <a:latin typeface="Arial"/>
                <a:cs typeface="Arial"/>
              </a:rPr>
              <a:t>Months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from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Randomization</a:t>
            </a:r>
            <a:endParaRPr sz="1800">
              <a:latin typeface="Arial"/>
              <a:cs typeface="Arial"/>
            </a:endParaRPr>
          </a:p>
          <a:p>
            <a:pPr marL="465455">
              <a:lnSpc>
                <a:spcPct val="100000"/>
              </a:lnSpc>
              <a:spcBef>
                <a:spcPts val="185"/>
              </a:spcBef>
              <a:tabLst>
                <a:tab pos="1607185" algn="l"/>
                <a:tab pos="2706370" algn="l"/>
              </a:tabLst>
            </a:pPr>
            <a:r>
              <a:rPr dirty="0" sz="1400" spc="-25">
                <a:latin typeface="Arial"/>
                <a:cs typeface="Arial"/>
              </a:rPr>
              <a:t>119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5">
                <a:latin typeface="Arial"/>
                <a:cs typeface="Arial"/>
              </a:rPr>
              <a:t>45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5"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691373" y="4456582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264658" y="4840630"/>
            <a:ext cx="373189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Median</a:t>
            </a:r>
            <a:r>
              <a:rPr dirty="0" sz="800" spc="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follow-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up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3.8</a:t>
            </a:r>
            <a:r>
              <a:rPr dirty="0" sz="800" spc="-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years.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At</a:t>
            </a:r>
            <a:r>
              <a:rPr dirty="0" sz="800" spc="-2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the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time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of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analysis,</a:t>
            </a:r>
            <a:r>
              <a:rPr dirty="0" sz="800" spc="-3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30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patients were</a:t>
            </a:r>
            <a:r>
              <a:rPr dirty="0" sz="800" spc="-3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still</a:t>
            </a:r>
            <a:r>
              <a:rPr dirty="0" sz="800" spc="-4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on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study</a:t>
            </a:r>
            <a:r>
              <a:rPr dirty="0" sz="800" spc="-2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but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hadn’t</a:t>
            </a:r>
            <a:r>
              <a:rPr dirty="0" sz="800" spc="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converted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to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spc="-25" i="1">
                <a:solidFill>
                  <a:srgbClr val="0D445E"/>
                </a:solidFill>
                <a:latin typeface="Arial"/>
                <a:cs typeface="Arial"/>
              </a:rPr>
              <a:t>AVR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071876" y="1918792"/>
            <a:ext cx="6013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Arial"/>
                <a:cs typeface="Arial"/>
              </a:rPr>
              <a:t>47.2%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155440" y="1504949"/>
            <a:ext cx="6007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Arial"/>
                <a:cs typeface="Arial"/>
              </a:rPr>
              <a:t>71.4%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5283834" y="1252169"/>
            <a:ext cx="6007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Arial"/>
                <a:cs typeface="Arial"/>
              </a:rPr>
              <a:t>86.1%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353683" y="1144650"/>
            <a:ext cx="6007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Arial"/>
                <a:cs typeface="Arial"/>
              </a:rPr>
              <a:t>90.4%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469505" y="1075436"/>
            <a:ext cx="6007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Arial"/>
                <a:cs typeface="Arial"/>
              </a:rPr>
              <a:t>95.2%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429382" y="2523870"/>
            <a:ext cx="6007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Arial"/>
                <a:cs typeface="Arial"/>
              </a:rPr>
              <a:t>26.2%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0088" y="3771696"/>
            <a:ext cx="3469004" cy="12960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151380">
              <a:lnSpc>
                <a:spcPct val="100000"/>
              </a:lnSpc>
              <a:spcBef>
                <a:spcPts val="95"/>
              </a:spcBef>
              <a:tabLst>
                <a:tab pos="2696845" algn="l"/>
                <a:tab pos="3193415" algn="l"/>
              </a:tabLst>
            </a:pPr>
            <a:r>
              <a:rPr dirty="0" sz="1600" spc="-50">
                <a:latin typeface="Arial"/>
                <a:cs typeface="Arial"/>
              </a:rPr>
              <a:t>0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50">
                <a:latin typeface="Arial"/>
                <a:cs typeface="Arial"/>
              </a:rPr>
              <a:t>6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5">
                <a:latin typeface="Arial"/>
                <a:cs typeface="Arial"/>
              </a:rPr>
              <a:t>12</a:t>
            </a:r>
            <a:endParaRPr sz="1600">
              <a:latin typeface="Arial"/>
              <a:cs typeface="Arial"/>
            </a:endParaRPr>
          </a:p>
          <a:p>
            <a:pPr marL="720090">
              <a:lnSpc>
                <a:spcPct val="100000"/>
              </a:lnSpc>
              <a:spcBef>
                <a:spcPts val="1355"/>
              </a:spcBef>
            </a:pPr>
            <a:r>
              <a:rPr dirty="0" sz="1400" i="1">
                <a:latin typeface="Arial"/>
                <a:cs typeface="Arial"/>
              </a:rPr>
              <a:t>No.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at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risk:</a:t>
            </a:r>
            <a:endParaRPr sz="1400">
              <a:latin typeface="Arial"/>
              <a:cs typeface="Arial"/>
            </a:endParaRPr>
          </a:p>
          <a:p>
            <a:pPr marL="720090">
              <a:lnSpc>
                <a:spcPct val="100000"/>
              </a:lnSpc>
              <a:spcBef>
                <a:spcPts val="450"/>
              </a:spcBef>
              <a:tabLst>
                <a:tab pos="2059305" algn="l"/>
                <a:tab pos="2609215" algn="l"/>
                <a:tab pos="3158490" algn="l"/>
              </a:tabLst>
            </a:pPr>
            <a:r>
              <a:rPr dirty="0" sz="1400" spc="-25">
                <a:latin typeface="Arial"/>
                <a:cs typeface="Arial"/>
              </a:rPr>
              <a:t>CS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5">
                <a:latin typeface="Arial"/>
                <a:cs typeface="Arial"/>
              </a:rPr>
              <a:t>446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5">
                <a:latin typeface="Arial"/>
                <a:cs typeface="Arial"/>
              </a:rPr>
              <a:t>326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5">
                <a:latin typeface="Arial"/>
                <a:cs typeface="Arial"/>
              </a:rPr>
              <a:t>231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Adapted</a:t>
            </a:r>
            <a:r>
              <a:rPr dirty="0" sz="800" spc="1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from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Généreux</a:t>
            </a:r>
            <a:r>
              <a:rPr dirty="0" sz="800" spc="1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et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al. N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Engl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J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Med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 2024;382(2):111-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119.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09524" y="738581"/>
            <a:ext cx="331406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Median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time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delayed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AVR: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11.1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months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507605" y="3308984"/>
            <a:ext cx="0" cy="92075"/>
          </a:xfrm>
          <a:custGeom>
            <a:avLst/>
            <a:gdLst/>
            <a:ahLst/>
            <a:cxnLst/>
            <a:rect l="l" t="t" r="r" b="b"/>
            <a:pathLst>
              <a:path w="0" h="92075">
                <a:moveTo>
                  <a:pt x="0" y="0"/>
                </a:moveTo>
                <a:lnTo>
                  <a:pt x="0" y="9182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382636" y="3382517"/>
            <a:ext cx="251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24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782572" y="845947"/>
            <a:ext cx="6417945" cy="2555240"/>
          </a:xfrm>
          <a:custGeom>
            <a:avLst/>
            <a:gdLst/>
            <a:ahLst/>
            <a:cxnLst/>
            <a:rect l="l" t="t" r="r" b="b"/>
            <a:pathLst>
              <a:path w="6417945" h="2555240">
                <a:moveTo>
                  <a:pt x="92075" y="2459735"/>
                </a:moveTo>
                <a:lnTo>
                  <a:pt x="6417691" y="2459735"/>
                </a:lnTo>
                <a:lnTo>
                  <a:pt x="6417691" y="0"/>
                </a:lnTo>
                <a:lnTo>
                  <a:pt x="92075" y="0"/>
                </a:lnTo>
                <a:lnTo>
                  <a:pt x="92075" y="2459735"/>
                </a:lnTo>
                <a:close/>
              </a:path>
              <a:path w="6417945" h="2555240">
                <a:moveTo>
                  <a:pt x="0" y="120395"/>
                </a:moveTo>
                <a:lnTo>
                  <a:pt x="91820" y="120395"/>
                </a:lnTo>
              </a:path>
              <a:path w="6417945" h="2555240">
                <a:moveTo>
                  <a:pt x="0" y="874776"/>
                </a:moveTo>
                <a:lnTo>
                  <a:pt x="91820" y="874776"/>
                </a:lnTo>
              </a:path>
              <a:path w="6417945" h="2555240">
                <a:moveTo>
                  <a:pt x="0" y="1629155"/>
                </a:moveTo>
                <a:lnTo>
                  <a:pt x="91820" y="1629155"/>
                </a:lnTo>
              </a:path>
              <a:path w="6417945" h="2555240">
                <a:moveTo>
                  <a:pt x="0" y="2383663"/>
                </a:moveTo>
                <a:lnTo>
                  <a:pt x="91820" y="2383663"/>
                </a:lnTo>
              </a:path>
              <a:path w="6417945" h="2555240">
                <a:moveTo>
                  <a:pt x="230631" y="2463038"/>
                </a:moveTo>
                <a:lnTo>
                  <a:pt x="230631" y="2554859"/>
                </a:lnTo>
              </a:path>
              <a:path w="6417945" h="2555240">
                <a:moveTo>
                  <a:pt x="452373" y="2463038"/>
                </a:moveTo>
                <a:lnTo>
                  <a:pt x="452373" y="255485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490599" y="826388"/>
            <a:ext cx="251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30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490599" y="1580464"/>
            <a:ext cx="251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490599" y="2335529"/>
            <a:ext cx="251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602994" y="3090163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44370" y="3382517"/>
            <a:ext cx="3606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0</a:t>
            </a:r>
            <a:r>
              <a:rPr dirty="0" sz="1600" spc="409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4732020" y="3308984"/>
            <a:ext cx="0" cy="92075"/>
          </a:xfrm>
          <a:custGeom>
            <a:avLst/>
            <a:gdLst/>
            <a:ahLst/>
            <a:cxnLst/>
            <a:rect l="l" t="t" r="r" b="b"/>
            <a:pathLst>
              <a:path w="0" h="92075">
                <a:moveTo>
                  <a:pt x="0" y="0"/>
                </a:moveTo>
                <a:lnTo>
                  <a:pt x="0" y="9182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3837178" y="3303648"/>
            <a:ext cx="2411095" cy="711200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781685">
              <a:lnSpc>
                <a:spcPct val="100000"/>
              </a:lnSpc>
              <a:spcBef>
                <a:spcPts val="715"/>
              </a:spcBef>
            </a:pPr>
            <a:r>
              <a:rPr dirty="0" sz="1600" spc="-25">
                <a:latin typeface="Arial"/>
                <a:cs typeface="Arial"/>
              </a:rPr>
              <a:t>12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800">
                <a:latin typeface="Arial"/>
                <a:cs typeface="Arial"/>
              </a:rPr>
              <a:t>Months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from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Procedure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026022" y="1336039"/>
            <a:ext cx="15195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"/>
                <a:cs typeface="Arial"/>
              </a:rPr>
              <a:t>Log-</a:t>
            </a:r>
            <a:r>
              <a:rPr dirty="0" sz="1400">
                <a:latin typeface="Arial"/>
                <a:cs typeface="Arial"/>
              </a:rPr>
              <a:t>rank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= </a:t>
            </a:r>
            <a:r>
              <a:rPr dirty="0" sz="1400" spc="-10">
                <a:latin typeface="Arial"/>
                <a:cs typeface="Arial"/>
              </a:rPr>
              <a:t>0.008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274189" y="871220"/>
            <a:ext cx="28009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Delayed</a:t>
            </a:r>
            <a:r>
              <a:rPr dirty="0" sz="1200" spc="-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AVR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Acute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Valve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Syndrome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1907794" y="951991"/>
            <a:ext cx="330200" cy="426720"/>
            <a:chOff x="1907794" y="951991"/>
            <a:chExt cx="330200" cy="426720"/>
          </a:xfrm>
        </p:grpSpPr>
        <p:sp>
          <p:nvSpPr>
            <p:cNvPr id="15" name="object 15" descr=""/>
            <p:cNvSpPr/>
            <p:nvPr/>
          </p:nvSpPr>
          <p:spPr>
            <a:xfrm>
              <a:off x="1936369" y="980566"/>
              <a:ext cx="273050" cy="0"/>
            </a:xfrm>
            <a:custGeom>
              <a:avLst/>
              <a:gdLst/>
              <a:ahLst/>
              <a:cxnLst/>
              <a:rect l="l" t="t" r="r" b="b"/>
              <a:pathLst>
                <a:path w="273050" h="0">
                  <a:moveTo>
                    <a:pt x="0" y="0"/>
                  </a:moveTo>
                  <a:lnTo>
                    <a:pt x="272542" y="0"/>
                  </a:lnTo>
                </a:path>
              </a:pathLst>
            </a:custGeom>
            <a:ln w="57150">
              <a:solidFill>
                <a:srgbClr val="ED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936369" y="1165097"/>
              <a:ext cx="273050" cy="0"/>
            </a:xfrm>
            <a:custGeom>
              <a:avLst/>
              <a:gdLst/>
              <a:ahLst/>
              <a:cxnLst/>
              <a:rect l="l" t="t" r="r" b="b"/>
              <a:pathLst>
                <a:path w="273050" h="0">
                  <a:moveTo>
                    <a:pt x="0" y="0"/>
                  </a:moveTo>
                  <a:lnTo>
                    <a:pt x="272542" y="0"/>
                  </a:lnTo>
                </a:path>
              </a:pathLst>
            </a:custGeom>
            <a:ln w="571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936369" y="1349628"/>
              <a:ext cx="273050" cy="0"/>
            </a:xfrm>
            <a:custGeom>
              <a:avLst/>
              <a:gdLst/>
              <a:ahLst/>
              <a:cxnLst/>
              <a:rect l="l" t="t" r="r" b="b"/>
              <a:pathLst>
                <a:path w="273050" h="0">
                  <a:moveTo>
                    <a:pt x="0" y="0"/>
                  </a:moveTo>
                  <a:lnTo>
                    <a:pt x="272542" y="0"/>
                  </a:lnTo>
                </a:path>
              </a:pathLst>
            </a:custGeom>
            <a:ln w="57150">
              <a:solidFill>
                <a:srgbClr val="0D445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2279395" y="1055878"/>
            <a:ext cx="3221990" cy="39306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dirty="0" sz="1200" spc="-10">
                <a:latin typeface="Arial"/>
                <a:cs typeface="Arial"/>
              </a:rPr>
              <a:t>Delayed</a:t>
            </a:r>
            <a:r>
              <a:rPr dirty="0" sz="1200" spc="-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AVR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Progressive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Valve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Syndrome </a:t>
            </a:r>
            <a:r>
              <a:rPr dirty="0" sz="1200">
                <a:latin typeface="Arial"/>
                <a:cs typeface="Arial"/>
              </a:rPr>
              <a:t>Early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TAVR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133345" y="2153792"/>
            <a:ext cx="487680" cy="6438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714"/>
              </a:lnSpc>
              <a:spcBef>
                <a:spcPts val="95"/>
              </a:spcBef>
            </a:pPr>
            <a:r>
              <a:rPr dirty="0" sz="1600" spc="-20" b="1">
                <a:solidFill>
                  <a:srgbClr val="ED0000"/>
                </a:solidFill>
                <a:latin typeface="Arial"/>
                <a:cs typeface="Arial"/>
              </a:rPr>
              <a:t>4.0%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475"/>
              </a:lnSpc>
            </a:pPr>
            <a:r>
              <a:rPr dirty="0" sz="1600" spc="-20" b="1">
                <a:solidFill>
                  <a:srgbClr val="FF9900"/>
                </a:solidFill>
                <a:latin typeface="Arial"/>
                <a:cs typeface="Arial"/>
              </a:rPr>
              <a:t>1.3%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80"/>
              </a:lnSpc>
            </a:pPr>
            <a:r>
              <a:rPr dirty="0" sz="1600" spc="-20" b="1">
                <a:solidFill>
                  <a:srgbClr val="0D445E"/>
                </a:solidFill>
                <a:latin typeface="Arial"/>
                <a:cs typeface="Arial"/>
              </a:rPr>
              <a:t>1.1%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527296" y="1902078"/>
            <a:ext cx="4876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ED0000"/>
                </a:solidFill>
                <a:latin typeface="Arial"/>
                <a:cs typeface="Arial"/>
              </a:rPr>
              <a:t>8.8%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527296" y="2098675"/>
            <a:ext cx="4876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680"/>
              </a:lnSpc>
              <a:spcBef>
                <a:spcPts val="95"/>
              </a:spcBef>
            </a:pPr>
            <a:r>
              <a:rPr dirty="0" sz="1600" spc="-20" b="1">
                <a:solidFill>
                  <a:srgbClr val="FF9900"/>
                </a:solidFill>
                <a:latin typeface="Arial"/>
                <a:cs typeface="Arial"/>
              </a:rPr>
              <a:t>3.2%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80"/>
              </a:lnSpc>
            </a:pPr>
            <a:r>
              <a:rPr dirty="0" sz="1600" spc="-20" b="1">
                <a:solidFill>
                  <a:srgbClr val="0D445E"/>
                </a:solidFill>
                <a:latin typeface="Arial"/>
                <a:cs typeface="Arial"/>
              </a:rPr>
              <a:t>2.9%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536560" y="1950847"/>
            <a:ext cx="6007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ED0000"/>
                </a:solidFill>
                <a:latin typeface="Arial"/>
                <a:cs typeface="Arial"/>
              </a:rPr>
              <a:t>14.9%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592948" y="2428493"/>
            <a:ext cx="487680" cy="4457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655"/>
              </a:lnSpc>
              <a:spcBef>
                <a:spcPts val="95"/>
              </a:spcBef>
            </a:pPr>
            <a:r>
              <a:rPr dirty="0" sz="1600" spc="-20" b="1">
                <a:solidFill>
                  <a:srgbClr val="FF9900"/>
                </a:solidFill>
                <a:latin typeface="Arial"/>
                <a:cs typeface="Arial"/>
              </a:rPr>
              <a:t>8.2%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55"/>
              </a:lnSpc>
            </a:pPr>
            <a:r>
              <a:rPr dirty="0" sz="1600" spc="-20" b="1">
                <a:solidFill>
                  <a:srgbClr val="0D445E"/>
                </a:solidFill>
                <a:latin typeface="Arial"/>
                <a:cs typeface="Arial"/>
              </a:rPr>
              <a:t>6.8%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24" name="object 24" descr=""/>
          <p:cNvGraphicFramePr>
            <a:graphicFrameLocks noGrp="1"/>
          </p:cNvGraphicFramePr>
          <p:nvPr/>
        </p:nvGraphicFramePr>
        <p:xfrm>
          <a:off x="331876" y="3979223"/>
          <a:ext cx="7414259" cy="735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/>
                <a:gridCol w="1727835"/>
                <a:gridCol w="2617469"/>
                <a:gridCol w="1546859"/>
              </a:tblGrid>
              <a:tr h="211454">
                <a:tc>
                  <a:txBody>
                    <a:bodyPr/>
                    <a:lstStyle/>
                    <a:p>
                      <a:pPr marL="31750">
                        <a:lnSpc>
                          <a:spcPts val="1430"/>
                        </a:lnSpc>
                        <a:spcBef>
                          <a:spcPts val="135"/>
                        </a:spcBef>
                      </a:pPr>
                      <a:r>
                        <a:rPr dirty="0" sz="1200" i="1"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12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i="1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200" spc="-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i="1">
                          <a:latin typeface="Arial"/>
                          <a:cs typeface="Arial"/>
                        </a:rPr>
                        <a:t>risk: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2720">
                <a:tc>
                  <a:txBody>
                    <a:bodyPr/>
                    <a:lstStyle/>
                    <a:p>
                      <a:pPr marL="31750">
                        <a:lnSpc>
                          <a:spcPts val="126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Early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TAVR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26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444</a:t>
                      </a:r>
                      <a:r>
                        <a:rPr dirty="0" sz="1200" spc="2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439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02360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430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409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56210">
                <a:tc>
                  <a:txBody>
                    <a:bodyPr/>
                    <a:lstStyle/>
                    <a:p>
                      <a:pPr marL="31750">
                        <a:lnSpc>
                          <a:spcPts val="1130"/>
                        </a:lnSpc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Delayed</a:t>
                      </a:r>
                      <a:r>
                        <a:rPr dirty="0" sz="12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AVR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+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PVS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13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227</a:t>
                      </a:r>
                      <a:r>
                        <a:rPr dirty="0" sz="1200" spc="2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222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02360">
                        <a:lnSpc>
                          <a:spcPts val="1130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207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130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175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94945">
                <a:tc>
                  <a:txBody>
                    <a:bodyPr/>
                    <a:lstStyle/>
                    <a:p>
                      <a:pPr marL="31750">
                        <a:lnSpc>
                          <a:spcPts val="1270"/>
                        </a:lnSpc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Delayed</a:t>
                      </a:r>
                      <a:r>
                        <a:rPr dirty="0" sz="12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AVR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AVS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27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152</a:t>
                      </a:r>
                      <a:r>
                        <a:rPr dirty="0" sz="1200" spc="2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144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02360">
                        <a:lnSpc>
                          <a:spcPts val="1270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125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6675">
                        <a:lnSpc>
                          <a:spcPts val="1270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96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25" name="object 25" descr=""/>
          <p:cNvGrpSpPr/>
          <p:nvPr/>
        </p:nvGrpSpPr>
        <p:grpSpPr>
          <a:xfrm>
            <a:off x="1984882" y="2073148"/>
            <a:ext cx="5557520" cy="1152525"/>
            <a:chOff x="1984882" y="2073148"/>
            <a:chExt cx="5557520" cy="1152525"/>
          </a:xfrm>
        </p:grpSpPr>
        <p:sp>
          <p:nvSpPr>
            <p:cNvPr id="26" name="object 26" descr=""/>
            <p:cNvSpPr/>
            <p:nvPr/>
          </p:nvSpPr>
          <p:spPr>
            <a:xfrm>
              <a:off x="2014600" y="2720594"/>
              <a:ext cx="5492115" cy="476884"/>
            </a:xfrm>
            <a:custGeom>
              <a:avLst/>
              <a:gdLst/>
              <a:ahLst/>
              <a:cxnLst/>
              <a:rect l="l" t="t" r="r" b="b"/>
              <a:pathLst>
                <a:path w="5492115" h="476885">
                  <a:moveTo>
                    <a:pt x="0" y="476504"/>
                  </a:moveTo>
                  <a:lnTo>
                    <a:pt x="7619" y="476504"/>
                  </a:lnTo>
                  <a:lnTo>
                    <a:pt x="7619" y="459613"/>
                  </a:lnTo>
                  <a:lnTo>
                    <a:pt x="105410" y="459613"/>
                  </a:lnTo>
                  <a:lnTo>
                    <a:pt x="105410" y="442594"/>
                  </a:lnTo>
                  <a:lnTo>
                    <a:pt x="150494" y="442594"/>
                  </a:lnTo>
                  <a:lnTo>
                    <a:pt x="150494" y="425576"/>
                  </a:lnTo>
                  <a:lnTo>
                    <a:pt x="797432" y="425576"/>
                  </a:lnTo>
                  <a:lnTo>
                    <a:pt x="797432" y="408686"/>
                  </a:lnTo>
                  <a:lnTo>
                    <a:pt x="1060704" y="408686"/>
                  </a:lnTo>
                  <a:lnTo>
                    <a:pt x="1060704" y="391668"/>
                  </a:lnTo>
                  <a:lnTo>
                    <a:pt x="1361694" y="391668"/>
                  </a:lnTo>
                  <a:lnTo>
                    <a:pt x="1361694" y="374650"/>
                  </a:lnTo>
                  <a:lnTo>
                    <a:pt x="1421891" y="374650"/>
                  </a:lnTo>
                  <a:lnTo>
                    <a:pt x="1421891" y="357758"/>
                  </a:lnTo>
                  <a:lnTo>
                    <a:pt x="1647571" y="357758"/>
                  </a:lnTo>
                  <a:lnTo>
                    <a:pt x="1647571" y="340741"/>
                  </a:lnTo>
                  <a:lnTo>
                    <a:pt x="2294509" y="340741"/>
                  </a:lnTo>
                  <a:lnTo>
                    <a:pt x="2294509" y="306831"/>
                  </a:lnTo>
                  <a:lnTo>
                    <a:pt x="2429891" y="306831"/>
                  </a:lnTo>
                  <a:lnTo>
                    <a:pt x="2429891" y="289813"/>
                  </a:lnTo>
                  <a:lnTo>
                    <a:pt x="2790952" y="289813"/>
                  </a:lnTo>
                  <a:lnTo>
                    <a:pt x="2790952" y="272923"/>
                  </a:lnTo>
                  <a:lnTo>
                    <a:pt x="2806065" y="272923"/>
                  </a:lnTo>
                  <a:lnTo>
                    <a:pt x="2881249" y="272923"/>
                  </a:lnTo>
                  <a:lnTo>
                    <a:pt x="2881249" y="255778"/>
                  </a:lnTo>
                  <a:lnTo>
                    <a:pt x="2941447" y="255778"/>
                  </a:lnTo>
                  <a:lnTo>
                    <a:pt x="2941447" y="238760"/>
                  </a:lnTo>
                  <a:lnTo>
                    <a:pt x="3129534" y="238760"/>
                  </a:lnTo>
                  <a:lnTo>
                    <a:pt x="3129534" y="221742"/>
                  </a:lnTo>
                  <a:lnTo>
                    <a:pt x="3234816" y="221742"/>
                  </a:lnTo>
                  <a:lnTo>
                    <a:pt x="3234816" y="204724"/>
                  </a:lnTo>
                  <a:lnTo>
                    <a:pt x="3543300" y="204724"/>
                  </a:lnTo>
                  <a:lnTo>
                    <a:pt x="3543300" y="187579"/>
                  </a:lnTo>
                  <a:lnTo>
                    <a:pt x="3731260" y="187579"/>
                  </a:lnTo>
                  <a:lnTo>
                    <a:pt x="3731260" y="170561"/>
                  </a:lnTo>
                  <a:lnTo>
                    <a:pt x="4122547" y="170561"/>
                  </a:lnTo>
                  <a:lnTo>
                    <a:pt x="4122547" y="153543"/>
                  </a:lnTo>
                  <a:lnTo>
                    <a:pt x="4227830" y="153543"/>
                  </a:lnTo>
                  <a:lnTo>
                    <a:pt x="4227830" y="136525"/>
                  </a:lnTo>
                  <a:lnTo>
                    <a:pt x="4325620" y="136525"/>
                  </a:lnTo>
                  <a:lnTo>
                    <a:pt x="4325620" y="119380"/>
                  </a:lnTo>
                  <a:lnTo>
                    <a:pt x="4385818" y="119380"/>
                  </a:lnTo>
                  <a:lnTo>
                    <a:pt x="4385818" y="102362"/>
                  </a:lnTo>
                  <a:lnTo>
                    <a:pt x="4415917" y="102362"/>
                  </a:lnTo>
                  <a:lnTo>
                    <a:pt x="4415917" y="85343"/>
                  </a:lnTo>
                  <a:lnTo>
                    <a:pt x="4468495" y="85343"/>
                  </a:lnTo>
                  <a:lnTo>
                    <a:pt x="4468495" y="68325"/>
                  </a:lnTo>
                  <a:lnTo>
                    <a:pt x="4573905" y="68325"/>
                  </a:lnTo>
                  <a:lnTo>
                    <a:pt x="4573905" y="51307"/>
                  </a:lnTo>
                  <a:lnTo>
                    <a:pt x="5010150" y="51307"/>
                  </a:lnTo>
                  <a:lnTo>
                    <a:pt x="5047742" y="51307"/>
                  </a:lnTo>
                  <a:lnTo>
                    <a:pt x="5047742" y="34162"/>
                  </a:lnTo>
                  <a:lnTo>
                    <a:pt x="5107940" y="34162"/>
                  </a:lnTo>
                  <a:lnTo>
                    <a:pt x="5107940" y="17018"/>
                  </a:lnTo>
                  <a:lnTo>
                    <a:pt x="5265928" y="17018"/>
                  </a:lnTo>
                  <a:lnTo>
                    <a:pt x="5371338" y="17018"/>
                  </a:lnTo>
                  <a:lnTo>
                    <a:pt x="5371338" y="0"/>
                  </a:lnTo>
                  <a:lnTo>
                    <a:pt x="5476621" y="0"/>
                  </a:lnTo>
                  <a:lnTo>
                    <a:pt x="5491607" y="0"/>
                  </a:lnTo>
                </a:path>
              </a:pathLst>
            </a:custGeom>
            <a:ln w="57150">
              <a:solidFill>
                <a:srgbClr val="0D445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028443" y="2609342"/>
              <a:ext cx="5485130" cy="584835"/>
            </a:xfrm>
            <a:custGeom>
              <a:avLst/>
              <a:gdLst/>
              <a:ahLst/>
              <a:cxnLst/>
              <a:rect l="l" t="t" r="r" b="b"/>
              <a:pathLst>
                <a:path w="5485130" h="584835">
                  <a:moveTo>
                    <a:pt x="0" y="584581"/>
                  </a:moveTo>
                  <a:lnTo>
                    <a:pt x="22606" y="584581"/>
                  </a:lnTo>
                  <a:lnTo>
                    <a:pt x="22606" y="551433"/>
                  </a:lnTo>
                  <a:lnTo>
                    <a:pt x="37718" y="551433"/>
                  </a:lnTo>
                  <a:lnTo>
                    <a:pt x="37718" y="518159"/>
                  </a:lnTo>
                  <a:lnTo>
                    <a:pt x="158242" y="518159"/>
                  </a:lnTo>
                  <a:lnTo>
                    <a:pt x="158242" y="518159"/>
                  </a:lnTo>
                  <a:lnTo>
                    <a:pt x="210947" y="518159"/>
                  </a:lnTo>
                  <a:lnTo>
                    <a:pt x="233553" y="518159"/>
                  </a:lnTo>
                  <a:lnTo>
                    <a:pt x="256158" y="518159"/>
                  </a:lnTo>
                  <a:lnTo>
                    <a:pt x="399414" y="518159"/>
                  </a:lnTo>
                  <a:lnTo>
                    <a:pt x="406907" y="518159"/>
                  </a:lnTo>
                  <a:lnTo>
                    <a:pt x="760983" y="518159"/>
                  </a:lnTo>
                  <a:lnTo>
                    <a:pt x="760983" y="483743"/>
                  </a:lnTo>
                  <a:lnTo>
                    <a:pt x="1084961" y="483743"/>
                  </a:lnTo>
                  <a:lnTo>
                    <a:pt x="1084961" y="449325"/>
                  </a:lnTo>
                  <a:lnTo>
                    <a:pt x="1597279" y="449325"/>
                  </a:lnTo>
                  <a:lnTo>
                    <a:pt x="1597279" y="414908"/>
                  </a:lnTo>
                  <a:lnTo>
                    <a:pt x="2177415" y="414908"/>
                  </a:lnTo>
                  <a:lnTo>
                    <a:pt x="2463672" y="414908"/>
                  </a:lnTo>
                  <a:lnTo>
                    <a:pt x="2486279" y="414908"/>
                  </a:lnTo>
                  <a:lnTo>
                    <a:pt x="2486279" y="380238"/>
                  </a:lnTo>
                  <a:lnTo>
                    <a:pt x="2561717" y="380238"/>
                  </a:lnTo>
                  <a:lnTo>
                    <a:pt x="2689733" y="380238"/>
                  </a:lnTo>
                  <a:lnTo>
                    <a:pt x="2734945" y="380238"/>
                  </a:lnTo>
                  <a:lnTo>
                    <a:pt x="2765044" y="380238"/>
                  </a:lnTo>
                  <a:lnTo>
                    <a:pt x="2772664" y="380238"/>
                  </a:lnTo>
                  <a:lnTo>
                    <a:pt x="2787650" y="380238"/>
                  </a:lnTo>
                  <a:lnTo>
                    <a:pt x="2817876" y="380238"/>
                  </a:lnTo>
                  <a:lnTo>
                    <a:pt x="2862960" y="380238"/>
                  </a:lnTo>
                  <a:lnTo>
                    <a:pt x="2878073" y="380238"/>
                  </a:lnTo>
                  <a:lnTo>
                    <a:pt x="2893186" y="380238"/>
                  </a:lnTo>
                  <a:lnTo>
                    <a:pt x="2893186" y="343662"/>
                  </a:lnTo>
                  <a:lnTo>
                    <a:pt x="2915793" y="343662"/>
                  </a:lnTo>
                  <a:lnTo>
                    <a:pt x="2930779" y="343662"/>
                  </a:lnTo>
                  <a:lnTo>
                    <a:pt x="2930779" y="307085"/>
                  </a:lnTo>
                  <a:lnTo>
                    <a:pt x="2938398" y="307085"/>
                  </a:lnTo>
                  <a:lnTo>
                    <a:pt x="2945892" y="307085"/>
                  </a:lnTo>
                  <a:lnTo>
                    <a:pt x="3036316" y="307085"/>
                  </a:lnTo>
                  <a:lnTo>
                    <a:pt x="3036316" y="269875"/>
                  </a:lnTo>
                  <a:lnTo>
                    <a:pt x="3051429" y="269875"/>
                  </a:lnTo>
                  <a:lnTo>
                    <a:pt x="3081528" y="269875"/>
                  </a:lnTo>
                  <a:lnTo>
                    <a:pt x="3104134" y="269875"/>
                  </a:lnTo>
                  <a:lnTo>
                    <a:pt x="3932808" y="269875"/>
                  </a:lnTo>
                  <a:lnTo>
                    <a:pt x="4045839" y="269875"/>
                  </a:lnTo>
                  <a:lnTo>
                    <a:pt x="4045839" y="231775"/>
                  </a:lnTo>
                  <a:lnTo>
                    <a:pt x="4091051" y="231775"/>
                  </a:lnTo>
                  <a:lnTo>
                    <a:pt x="4287011" y="231775"/>
                  </a:lnTo>
                  <a:lnTo>
                    <a:pt x="4287011" y="193547"/>
                  </a:lnTo>
                  <a:lnTo>
                    <a:pt x="4400042" y="193547"/>
                  </a:lnTo>
                  <a:lnTo>
                    <a:pt x="4400042" y="155320"/>
                  </a:lnTo>
                  <a:lnTo>
                    <a:pt x="4445254" y="155320"/>
                  </a:lnTo>
                  <a:lnTo>
                    <a:pt x="4580762" y="155320"/>
                  </a:lnTo>
                  <a:lnTo>
                    <a:pt x="4588383" y="155320"/>
                  </a:lnTo>
                  <a:lnTo>
                    <a:pt x="4731511" y="155320"/>
                  </a:lnTo>
                  <a:lnTo>
                    <a:pt x="4731511" y="116458"/>
                  </a:lnTo>
                  <a:lnTo>
                    <a:pt x="4799330" y="116458"/>
                  </a:lnTo>
                  <a:lnTo>
                    <a:pt x="4799330" y="77596"/>
                  </a:lnTo>
                  <a:lnTo>
                    <a:pt x="5047869" y="77596"/>
                  </a:lnTo>
                  <a:lnTo>
                    <a:pt x="5047869" y="38734"/>
                  </a:lnTo>
                  <a:lnTo>
                    <a:pt x="5085587" y="38734"/>
                  </a:lnTo>
                  <a:lnTo>
                    <a:pt x="5085587" y="0"/>
                  </a:lnTo>
                  <a:lnTo>
                    <a:pt x="5296534" y="0"/>
                  </a:lnTo>
                  <a:lnTo>
                    <a:pt x="5469889" y="0"/>
                  </a:lnTo>
                  <a:lnTo>
                    <a:pt x="5477383" y="0"/>
                  </a:lnTo>
                  <a:lnTo>
                    <a:pt x="5484876" y="0"/>
                  </a:lnTo>
                </a:path>
              </a:pathLst>
            </a:custGeom>
            <a:ln w="571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013457" y="2101723"/>
              <a:ext cx="5500370" cy="1026794"/>
            </a:xfrm>
            <a:custGeom>
              <a:avLst/>
              <a:gdLst/>
              <a:ahLst/>
              <a:cxnLst/>
              <a:rect l="l" t="t" r="r" b="b"/>
              <a:pathLst>
                <a:path w="5500370" h="1026794">
                  <a:moveTo>
                    <a:pt x="0" y="1026287"/>
                  </a:moveTo>
                  <a:lnTo>
                    <a:pt x="0" y="1026287"/>
                  </a:lnTo>
                  <a:lnTo>
                    <a:pt x="7493" y="1026287"/>
                  </a:lnTo>
                  <a:lnTo>
                    <a:pt x="14986" y="1026287"/>
                  </a:lnTo>
                  <a:lnTo>
                    <a:pt x="37592" y="1026287"/>
                  </a:lnTo>
                  <a:lnTo>
                    <a:pt x="37592" y="975994"/>
                  </a:lnTo>
                  <a:lnTo>
                    <a:pt x="45212" y="975994"/>
                  </a:lnTo>
                  <a:lnTo>
                    <a:pt x="45212" y="925829"/>
                  </a:lnTo>
                  <a:lnTo>
                    <a:pt x="90424" y="925829"/>
                  </a:lnTo>
                  <a:lnTo>
                    <a:pt x="90424" y="875538"/>
                  </a:lnTo>
                  <a:lnTo>
                    <a:pt x="158242" y="875538"/>
                  </a:lnTo>
                  <a:lnTo>
                    <a:pt x="158242" y="825372"/>
                  </a:lnTo>
                  <a:lnTo>
                    <a:pt x="241046" y="825372"/>
                  </a:lnTo>
                  <a:lnTo>
                    <a:pt x="241046" y="775081"/>
                  </a:lnTo>
                  <a:lnTo>
                    <a:pt x="256159" y="775081"/>
                  </a:lnTo>
                  <a:lnTo>
                    <a:pt x="278765" y="775081"/>
                  </a:lnTo>
                  <a:lnTo>
                    <a:pt x="286258" y="775081"/>
                  </a:lnTo>
                  <a:lnTo>
                    <a:pt x="308864" y="775081"/>
                  </a:lnTo>
                  <a:lnTo>
                    <a:pt x="308864" y="723772"/>
                  </a:lnTo>
                  <a:lnTo>
                    <a:pt x="316356" y="723772"/>
                  </a:lnTo>
                  <a:lnTo>
                    <a:pt x="474599" y="723772"/>
                  </a:lnTo>
                  <a:lnTo>
                    <a:pt x="527304" y="723772"/>
                  </a:lnTo>
                  <a:lnTo>
                    <a:pt x="527304" y="671702"/>
                  </a:lnTo>
                  <a:lnTo>
                    <a:pt x="542417" y="671702"/>
                  </a:lnTo>
                  <a:lnTo>
                    <a:pt x="941705" y="671702"/>
                  </a:lnTo>
                  <a:lnTo>
                    <a:pt x="1212977" y="671702"/>
                  </a:lnTo>
                  <a:lnTo>
                    <a:pt x="1310894" y="671702"/>
                  </a:lnTo>
                  <a:lnTo>
                    <a:pt x="1310894" y="618489"/>
                  </a:lnTo>
                  <a:lnTo>
                    <a:pt x="1845818" y="618489"/>
                  </a:lnTo>
                  <a:lnTo>
                    <a:pt x="1845818" y="565276"/>
                  </a:lnTo>
                  <a:lnTo>
                    <a:pt x="2260219" y="565276"/>
                  </a:lnTo>
                  <a:lnTo>
                    <a:pt x="2260219" y="512063"/>
                  </a:lnTo>
                  <a:lnTo>
                    <a:pt x="2365629" y="512063"/>
                  </a:lnTo>
                  <a:lnTo>
                    <a:pt x="2365629" y="458724"/>
                  </a:lnTo>
                  <a:lnTo>
                    <a:pt x="2441067" y="458724"/>
                  </a:lnTo>
                  <a:lnTo>
                    <a:pt x="2554097" y="458724"/>
                  </a:lnTo>
                  <a:lnTo>
                    <a:pt x="2644394" y="458724"/>
                  </a:lnTo>
                  <a:lnTo>
                    <a:pt x="2742438" y="458724"/>
                  </a:lnTo>
                  <a:lnTo>
                    <a:pt x="2749931" y="458724"/>
                  </a:lnTo>
                  <a:lnTo>
                    <a:pt x="2757424" y="458724"/>
                  </a:lnTo>
                  <a:lnTo>
                    <a:pt x="2772537" y="458724"/>
                  </a:lnTo>
                  <a:lnTo>
                    <a:pt x="2787650" y="458724"/>
                  </a:lnTo>
                  <a:lnTo>
                    <a:pt x="2795143" y="458724"/>
                  </a:lnTo>
                  <a:lnTo>
                    <a:pt x="2840355" y="458724"/>
                  </a:lnTo>
                  <a:lnTo>
                    <a:pt x="2855468" y="458724"/>
                  </a:lnTo>
                  <a:lnTo>
                    <a:pt x="2862961" y="458724"/>
                  </a:lnTo>
                  <a:lnTo>
                    <a:pt x="2885567" y="458724"/>
                  </a:lnTo>
                  <a:lnTo>
                    <a:pt x="2893060" y="458724"/>
                  </a:lnTo>
                  <a:lnTo>
                    <a:pt x="2930779" y="458724"/>
                  </a:lnTo>
                  <a:lnTo>
                    <a:pt x="2945765" y="458724"/>
                  </a:lnTo>
                  <a:lnTo>
                    <a:pt x="3013583" y="458724"/>
                  </a:lnTo>
                  <a:lnTo>
                    <a:pt x="3058795" y="458724"/>
                  </a:lnTo>
                  <a:lnTo>
                    <a:pt x="3104007" y="458724"/>
                  </a:lnTo>
                  <a:lnTo>
                    <a:pt x="3171825" y="458724"/>
                  </a:lnTo>
                  <a:lnTo>
                    <a:pt x="3548506" y="458724"/>
                  </a:lnTo>
                  <a:lnTo>
                    <a:pt x="4038219" y="458724"/>
                  </a:lnTo>
                  <a:lnTo>
                    <a:pt x="4038219" y="394588"/>
                  </a:lnTo>
                  <a:lnTo>
                    <a:pt x="4188968" y="394588"/>
                  </a:lnTo>
                  <a:lnTo>
                    <a:pt x="4188968" y="330453"/>
                  </a:lnTo>
                  <a:lnTo>
                    <a:pt x="4324604" y="330453"/>
                  </a:lnTo>
                  <a:lnTo>
                    <a:pt x="4369816" y="330453"/>
                  </a:lnTo>
                  <a:lnTo>
                    <a:pt x="4392422" y="330453"/>
                  </a:lnTo>
                  <a:lnTo>
                    <a:pt x="4392422" y="265049"/>
                  </a:lnTo>
                  <a:lnTo>
                    <a:pt x="4543044" y="265049"/>
                  </a:lnTo>
                  <a:lnTo>
                    <a:pt x="4603369" y="265049"/>
                  </a:lnTo>
                  <a:lnTo>
                    <a:pt x="4603369" y="198881"/>
                  </a:lnTo>
                  <a:lnTo>
                    <a:pt x="4648581" y="198881"/>
                  </a:lnTo>
                  <a:lnTo>
                    <a:pt x="4648581" y="132841"/>
                  </a:lnTo>
                  <a:lnTo>
                    <a:pt x="4844415" y="132841"/>
                  </a:lnTo>
                  <a:lnTo>
                    <a:pt x="4844415" y="66801"/>
                  </a:lnTo>
                  <a:lnTo>
                    <a:pt x="5145786" y="66801"/>
                  </a:lnTo>
                  <a:lnTo>
                    <a:pt x="5183505" y="66801"/>
                  </a:lnTo>
                  <a:lnTo>
                    <a:pt x="5183505" y="0"/>
                  </a:lnTo>
                  <a:lnTo>
                    <a:pt x="5499862" y="0"/>
                  </a:lnTo>
                </a:path>
              </a:pathLst>
            </a:custGeom>
            <a:ln w="57150">
              <a:solidFill>
                <a:srgbClr val="ED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642024" y="905887"/>
            <a:ext cx="555625" cy="22974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 marR="5080" indent="273050">
              <a:lnSpc>
                <a:spcPts val="2160"/>
              </a:lnSpc>
            </a:pPr>
            <a:r>
              <a:rPr dirty="0" sz="1800">
                <a:latin typeface="Arial"/>
                <a:cs typeface="Arial"/>
              </a:rPr>
              <a:t>Death,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Stroke,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or </a:t>
            </a:r>
            <a:r>
              <a:rPr dirty="0" sz="1800">
                <a:latin typeface="Arial"/>
                <a:cs typeface="Arial"/>
              </a:rPr>
              <a:t>HF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Hospitalization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(%)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547" rIns="0" bIns="0" rtlCol="0" vert="horz">
            <a:spAutoFit/>
          </a:bodyPr>
          <a:lstStyle/>
          <a:p>
            <a:pPr marL="12192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Death,</a:t>
            </a:r>
            <a:r>
              <a:rPr dirty="0" sz="3000" spc="-20"/>
              <a:t> </a:t>
            </a:r>
            <a:r>
              <a:rPr dirty="0" sz="3000"/>
              <a:t>Stroke,</a:t>
            </a:r>
            <a:r>
              <a:rPr dirty="0" sz="3000" spc="-20"/>
              <a:t> </a:t>
            </a:r>
            <a:r>
              <a:rPr dirty="0" sz="3000"/>
              <a:t>or</a:t>
            </a:r>
            <a:r>
              <a:rPr dirty="0" sz="3000" spc="-5"/>
              <a:t> </a:t>
            </a:r>
            <a:r>
              <a:rPr dirty="0" sz="3000"/>
              <a:t>HF</a:t>
            </a:r>
            <a:r>
              <a:rPr dirty="0" sz="3000" spc="-5"/>
              <a:t> </a:t>
            </a:r>
            <a:r>
              <a:rPr dirty="0" sz="3000" spc="-10"/>
              <a:t>Hospitalization</a:t>
            </a:r>
            <a:r>
              <a:rPr dirty="0" baseline="25525" sz="2775" spc="-15"/>
              <a:t>*</a:t>
            </a:r>
            <a:endParaRPr baseline="25525" sz="2775"/>
          </a:p>
        </p:txBody>
      </p:sp>
      <p:sp>
        <p:nvSpPr>
          <p:cNvPr id="31" name="object 31" descr=""/>
          <p:cNvSpPr txBox="1"/>
          <p:nvPr/>
        </p:nvSpPr>
        <p:spPr>
          <a:xfrm>
            <a:off x="49479" y="4918659"/>
            <a:ext cx="181991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Event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rates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are 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Kaplan-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Meier 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estimates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5497067" y="4845811"/>
            <a:ext cx="351853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baseline="27777" sz="750" i="1">
                <a:solidFill>
                  <a:srgbClr val="0D445E"/>
                </a:solidFill>
                <a:latin typeface="Arial"/>
                <a:cs typeface="Arial"/>
              </a:rPr>
              <a:t>*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Hosp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for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symptomatic</a:t>
            </a:r>
            <a:r>
              <a:rPr dirty="0" sz="800" spc="-4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CHF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treated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with</a:t>
            </a:r>
            <a:r>
              <a:rPr dirty="0" sz="800" spc="-4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IV</a:t>
            </a:r>
            <a:r>
              <a:rPr dirty="0" sz="800" spc="-3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diuresis,</a:t>
            </a:r>
            <a:r>
              <a:rPr dirty="0" sz="800" spc="-2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inotropic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therapy,</a:t>
            </a:r>
            <a:r>
              <a:rPr dirty="0" sz="800" spc="-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IABP,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ventilation</a:t>
            </a:r>
            <a:r>
              <a:rPr dirty="0" sz="800" spc="-3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for</a:t>
            </a:r>
            <a:r>
              <a:rPr dirty="0" sz="800" spc="-2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pulmonary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edema, or</a:t>
            </a:r>
            <a:r>
              <a:rPr dirty="0" sz="800" spc="-3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hemodialysis</a:t>
            </a:r>
            <a:r>
              <a:rPr dirty="0" sz="800" spc="-2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for</a:t>
            </a:r>
            <a:r>
              <a:rPr dirty="0" sz="800" spc="-3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vol.</a:t>
            </a:r>
            <a:r>
              <a:rPr dirty="0" sz="800" spc="-3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overload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507605" y="3308984"/>
            <a:ext cx="0" cy="92075"/>
          </a:xfrm>
          <a:custGeom>
            <a:avLst/>
            <a:gdLst/>
            <a:ahLst/>
            <a:cxnLst/>
            <a:rect l="l" t="t" r="r" b="b"/>
            <a:pathLst>
              <a:path w="0" h="92075">
                <a:moveTo>
                  <a:pt x="0" y="0"/>
                </a:moveTo>
                <a:lnTo>
                  <a:pt x="0" y="9182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382636" y="3382517"/>
            <a:ext cx="251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24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782572" y="845947"/>
            <a:ext cx="6417945" cy="2555240"/>
          </a:xfrm>
          <a:custGeom>
            <a:avLst/>
            <a:gdLst/>
            <a:ahLst/>
            <a:cxnLst/>
            <a:rect l="l" t="t" r="r" b="b"/>
            <a:pathLst>
              <a:path w="6417945" h="2555240">
                <a:moveTo>
                  <a:pt x="92075" y="2459735"/>
                </a:moveTo>
                <a:lnTo>
                  <a:pt x="6417691" y="2459735"/>
                </a:lnTo>
                <a:lnTo>
                  <a:pt x="6417691" y="0"/>
                </a:lnTo>
                <a:lnTo>
                  <a:pt x="92075" y="0"/>
                </a:lnTo>
                <a:lnTo>
                  <a:pt x="92075" y="2459735"/>
                </a:lnTo>
                <a:close/>
              </a:path>
              <a:path w="6417945" h="2555240">
                <a:moveTo>
                  <a:pt x="0" y="120395"/>
                </a:moveTo>
                <a:lnTo>
                  <a:pt x="91820" y="120395"/>
                </a:lnTo>
              </a:path>
              <a:path w="6417945" h="2555240">
                <a:moveTo>
                  <a:pt x="0" y="874776"/>
                </a:moveTo>
                <a:lnTo>
                  <a:pt x="91820" y="874776"/>
                </a:lnTo>
              </a:path>
              <a:path w="6417945" h="2555240">
                <a:moveTo>
                  <a:pt x="0" y="1629155"/>
                </a:moveTo>
                <a:lnTo>
                  <a:pt x="91820" y="1629155"/>
                </a:lnTo>
              </a:path>
              <a:path w="6417945" h="2555240">
                <a:moveTo>
                  <a:pt x="0" y="2383663"/>
                </a:moveTo>
                <a:lnTo>
                  <a:pt x="91820" y="2383663"/>
                </a:lnTo>
              </a:path>
              <a:path w="6417945" h="2555240">
                <a:moveTo>
                  <a:pt x="230631" y="2463038"/>
                </a:moveTo>
                <a:lnTo>
                  <a:pt x="230631" y="2554859"/>
                </a:lnTo>
              </a:path>
              <a:path w="6417945" h="2555240">
                <a:moveTo>
                  <a:pt x="452373" y="2463038"/>
                </a:moveTo>
                <a:lnTo>
                  <a:pt x="452373" y="255485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490599" y="826388"/>
            <a:ext cx="251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30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490599" y="1580464"/>
            <a:ext cx="251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490599" y="2335529"/>
            <a:ext cx="251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602994" y="3090163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44370" y="3382517"/>
            <a:ext cx="3606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0</a:t>
            </a:r>
            <a:r>
              <a:rPr dirty="0" sz="1600" spc="409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4732020" y="3308984"/>
            <a:ext cx="0" cy="92075"/>
          </a:xfrm>
          <a:custGeom>
            <a:avLst/>
            <a:gdLst/>
            <a:ahLst/>
            <a:cxnLst/>
            <a:rect l="l" t="t" r="r" b="b"/>
            <a:pathLst>
              <a:path w="0" h="92075">
                <a:moveTo>
                  <a:pt x="0" y="0"/>
                </a:moveTo>
                <a:lnTo>
                  <a:pt x="0" y="9182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3837178" y="3303648"/>
            <a:ext cx="2411095" cy="1390650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781685">
              <a:lnSpc>
                <a:spcPct val="100000"/>
              </a:lnSpc>
              <a:spcBef>
                <a:spcPts val="715"/>
              </a:spcBef>
            </a:pPr>
            <a:r>
              <a:rPr dirty="0" sz="1600" spc="-25">
                <a:latin typeface="Arial"/>
                <a:cs typeface="Arial"/>
              </a:rPr>
              <a:t>12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800">
                <a:latin typeface="Arial"/>
                <a:cs typeface="Arial"/>
              </a:rPr>
              <a:t>Months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from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Procedure</a:t>
            </a:r>
            <a:endParaRPr sz="1800">
              <a:latin typeface="Arial"/>
              <a:cs typeface="Arial"/>
            </a:endParaRPr>
          </a:p>
          <a:p>
            <a:pPr marL="771525">
              <a:lnSpc>
                <a:spcPts val="1335"/>
              </a:lnSpc>
              <a:spcBef>
                <a:spcPts val="1450"/>
              </a:spcBef>
            </a:pPr>
            <a:r>
              <a:rPr dirty="0" sz="1200" spc="-25">
                <a:latin typeface="Arial"/>
                <a:cs typeface="Arial"/>
              </a:rPr>
              <a:t>432</a:t>
            </a:r>
            <a:endParaRPr sz="1200">
              <a:latin typeface="Arial"/>
              <a:cs typeface="Arial"/>
            </a:endParaRPr>
          </a:p>
          <a:p>
            <a:pPr marL="771525">
              <a:lnSpc>
                <a:spcPts val="1230"/>
              </a:lnSpc>
            </a:pPr>
            <a:r>
              <a:rPr dirty="0" sz="1200" spc="-25">
                <a:latin typeface="Arial"/>
                <a:cs typeface="Arial"/>
              </a:rPr>
              <a:t>208</a:t>
            </a:r>
            <a:endParaRPr sz="1200">
              <a:latin typeface="Arial"/>
              <a:cs typeface="Arial"/>
            </a:endParaRPr>
          </a:p>
          <a:p>
            <a:pPr marL="771525">
              <a:lnSpc>
                <a:spcPts val="1335"/>
              </a:lnSpc>
            </a:pPr>
            <a:r>
              <a:rPr dirty="0" sz="1200" spc="-25">
                <a:latin typeface="Arial"/>
                <a:cs typeface="Arial"/>
              </a:rPr>
              <a:t>128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9418" rIns="0" bIns="0" rtlCol="0" vert="horz">
            <a:spAutoFit/>
          </a:bodyPr>
          <a:lstStyle/>
          <a:p>
            <a:pPr marL="1161415">
              <a:lnSpc>
                <a:spcPct val="100000"/>
              </a:lnSpc>
              <a:spcBef>
                <a:spcPts val="105"/>
              </a:spcBef>
            </a:pPr>
            <a:r>
              <a:rPr dirty="0"/>
              <a:t>Death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35"/>
              <a:t> </a:t>
            </a:r>
            <a:r>
              <a:rPr dirty="0" spc="-10"/>
              <a:t>Stroke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7368920" y="4173118"/>
            <a:ext cx="281940" cy="5213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35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412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dirty="0" sz="1200" spc="-25">
                <a:latin typeface="Arial"/>
                <a:cs typeface="Arial"/>
              </a:rPr>
              <a:t>179</a:t>
            </a:r>
            <a:endParaRPr sz="1200">
              <a:latin typeface="Arial"/>
              <a:cs typeface="Arial"/>
            </a:endParaRPr>
          </a:p>
          <a:p>
            <a:pPr marL="54610">
              <a:lnSpc>
                <a:spcPts val="1335"/>
              </a:lnSpc>
            </a:pPr>
            <a:r>
              <a:rPr dirty="0" sz="1200" spc="-25">
                <a:latin typeface="Arial"/>
                <a:cs typeface="Arial"/>
              </a:rPr>
              <a:t>98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80708" y="1076245"/>
            <a:ext cx="281305" cy="20447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>
                <a:latin typeface="Arial"/>
                <a:cs typeface="Arial"/>
              </a:rPr>
              <a:t>Death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Stroke</a:t>
            </a:r>
            <a:r>
              <a:rPr dirty="0" sz="1800" spc="-25">
                <a:latin typeface="Arial"/>
                <a:cs typeface="Arial"/>
              </a:rPr>
              <a:t> (%)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50926" y="3983837"/>
            <a:ext cx="7531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latin typeface="Arial"/>
                <a:cs typeface="Arial"/>
              </a:rPr>
              <a:t>No.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at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risk: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50926" y="4173118"/>
            <a:ext cx="2066289" cy="5213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35"/>
              </a:lnSpc>
              <a:spcBef>
                <a:spcPts val="100"/>
              </a:spcBef>
              <a:tabLst>
                <a:tab pos="1472565" algn="l"/>
              </a:tabLst>
            </a:pPr>
            <a:r>
              <a:rPr dirty="0" sz="1200">
                <a:latin typeface="Arial"/>
                <a:cs typeface="Arial"/>
              </a:rPr>
              <a:t>Early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TAVR</a:t>
            </a:r>
            <a:r>
              <a:rPr dirty="0" sz="1200">
                <a:latin typeface="Arial"/>
                <a:cs typeface="Arial"/>
              </a:rPr>
              <a:t>	444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439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dirty="0" sz="1200" spc="-10">
                <a:latin typeface="Arial"/>
                <a:cs typeface="Arial"/>
              </a:rPr>
              <a:t>Delayed</a:t>
            </a:r>
            <a:r>
              <a:rPr dirty="0" sz="1200" spc="-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AVR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+ PVS</a:t>
            </a:r>
            <a:r>
              <a:rPr dirty="0" sz="1200" spc="3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227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223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35"/>
              </a:lnSpc>
            </a:pPr>
            <a:r>
              <a:rPr dirty="0" sz="1200" spc="-10">
                <a:latin typeface="Arial"/>
                <a:cs typeface="Arial"/>
              </a:rPr>
              <a:t>Delayed</a:t>
            </a:r>
            <a:r>
              <a:rPr dirty="0" sz="1200" spc="-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AVR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+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AVS</a:t>
            </a:r>
            <a:r>
              <a:rPr dirty="0" sz="1200" spc="4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152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145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1982597" y="2166239"/>
            <a:ext cx="5549265" cy="1054735"/>
            <a:chOff x="1982597" y="2166239"/>
            <a:chExt cx="5549265" cy="1054735"/>
          </a:xfrm>
        </p:grpSpPr>
        <p:sp>
          <p:nvSpPr>
            <p:cNvPr id="18" name="object 18" descr=""/>
            <p:cNvSpPr/>
            <p:nvPr/>
          </p:nvSpPr>
          <p:spPr>
            <a:xfrm>
              <a:off x="2011172" y="2765552"/>
              <a:ext cx="5492115" cy="426084"/>
            </a:xfrm>
            <a:custGeom>
              <a:avLst/>
              <a:gdLst/>
              <a:ahLst/>
              <a:cxnLst/>
              <a:rect l="l" t="t" r="r" b="b"/>
              <a:pathLst>
                <a:path w="5492115" h="426085">
                  <a:moveTo>
                    <a:pt x="0" y="425577"/>
                  </a:moveTo>
                  <a:lnTo>
                    <a:pt x="7492" y="425577"/>
                  </a:lnTo>
                  <a:lnTo>
                    <a:pt x="7492" y="408559"/>
                  </a:lnTo>
                  <a:lnTo>
                    <a:pt x="105282" y="408559"/>
                  </a:lnTo>
                  <a:lnTo>
                    <a:pt x="105282" y="391668"/>
                  </a:lnTo>
                  <a:lnTo>
                    <a:pt x="150367" y="391668"/>
                  </a:lnTo>
                  <a:lnTo>
                    <a:pt x="150367" y="374650"/>
                  </a:lnTo>
                  <a:lnTo>
                    <a:pt x="1060703" y="374650"/>
                  </a:lnTo>
                  <a:lnTo>
                    <a:pt x="1060703" y="357759"/>
                  </a:lnTo>
                  <a:lnTo>
                    <a:pt x="1361566" y="357759"/>
                  </a:lnTo>
                  <a:lnTo>
                    <a:pt x="1361566" y="340741"/>
                  </a:lnTo>
                  <a:lnTo>
                    <a:pt x="1421764" y="340741"/>
                  </a:lnTo>
                  <a:lnTo>
                    <a:pt x="1421764" y="323723"/>
                  </a:lnTo>
                  <a:lnTo>
                    <a:pt x="1647443" y="323723"/>
                  </a:lnTo>
                  <a:lnTo>
                    <a:pt x="1647443" y="306831"/>
                  </a:lnTo>
                  <a:lnTo>
                    <a:pt x="2294381" y="306831"/>
                  </a:lnTo>
                  <a:lnTo>
                    <a:pt x="2294381" y="289814"/>
                  </a:lnTo>
                  <a:lnTo>
                    <a:pt x="2429764" y="289814"/>
                  </a:lnTo>
                  <a:lnTo>
                    <a:pt x="2429764" y="272923"/>
                  </a:lnTo>
                  <a:lnTo>
                    <a:pt x="2805938" y="272923"/>
                  </a:lnTo>
                  <a:lnTo>
                    <a:pt x="2933827" y="272923"/>
                  </a:lnTo>
                  <a:lnTo>
                    <a:pt x="2933827" y="255778"/>
                  </a:lnTo>
                  <a:lnTo>
                    <a:pt x="2941319" y="255778"/>
                  </a:lnTo>
                  <a:lnTo>
                    <a:pt x="2941319" y="238760"/>
                  </a:lnTo>
                  <a:lnTo>
                    <a:pt x="3144519" y="238760"/>
                  </a:lnTo>
                  <a:lnTo>
                    <a:pt x="3144519" y="221742"/>
                  </a:lnTo>
                  <a:lnTo>
                    <a:pt x="3234690" y="221742"/>
                  </a:lnTo>
                  <a:lnTo>
                    <a:pt x="3234690" y="204724"/>
                  </a:lnTo>
                  <a:lnTo>
                    <a:pt x="3377691" y="204724"/>
                  </a:lnTo>
                  <a:lnTo>
                    <a:pt x="3377691" y="187579"/>
                  </a:lnTo>
                  <a:lnTo>
                    <a:pt x="3543173" y="187579"/>
                  </a:lnTo>
                  <a:lnTo>
                    <a:pt x="3543173" y="170561"/>
                  </a:lnTo>
                  <a:lnTo>
                    <a:pt x="3731260" y="170561"/>
                  </a:lnTo>
                  <a:lnTo>
                    <a:pt x="3731260" y="153543"/>
                  </a:lnTo>
                  <a:lnTo>
                    <a:pt x="4122419" y="153543"/>
                  </a:lnTo>
                  <a:lnTo>
                    <a:pt x="4122419" y="136525"/>
                  </a:lnTo>
                  <a:lnTo>
                    <a:pt x="4227703" y="136525"/>
                  </a:lnTo>
                  <a:lnTo>
                    <a:pt x="4227703" y="119506"/>
                  </a:lnTo>
                  <a:lnTo>
                    <a:pt x="4325493" y="119506"/>
                  </a:lnTo>
                  <a:lnTo>
                    <a:pt x="4325493" y="102362"/>
                  </a:lnTo>
                  <a:lnTo>
                    <a:pt x="4385691" y="102362"/>
                  </a:lnTo>
                  <a:lnTo>
                    <a:pt x="4385691" y="85343"/>
                  </a:lnTo>
                  <a:lnTo>
                    <a:pt x="4468495" y="85343"/>
                  </a:lnTo>
                  <a:lnTo>
                    <a:pt x="4468495" y="68325"/>
                  </a:lnTo>
                  <a:lnTo>
                    <a:pt x="4573778" y="68325"/>
                  </a:lnTo>
                  <a:lnTo>
                    <a:pt x="4573778" y="51308"/>
                  </a:lnTo>
                  <a:lnTo>
                    <a:pt x="5010150" y="51308"/>
                  </a:lnTo>
                  <a:lnTo>
                    <a:pt x="5047742" y="51308"/>
                  </a:lnTo>
                  <a:lnTo>
                    <a:pt x="5047742" y="34162"/>
                  </a:lnTo>
                  <a:lnTo>
                    <a:pt x="5107939" y="34162"/>
                  </a:lnTo>
                  <a:lnTo>
                    <a:pt x="5107939" y="17145"/>
                  </a:lnTo>
                  <a:lnTo>
                    <a:pt x="5265928" y="17145"/>
                  </a:lnTo>
                  <a:lnTo>
                    <a:pt x="5371210" y="17145"/>
                  </a:lnTo>
                  <a:lnTo>
                    <a:pt x="5371210" y="0"/>
                  </a:lnTo>
                  <a:lnTo>
                    <a:pt x="5476494" y="0"/>
                  </a:lnTo>
                  <a:lnTo>
                    <a:pt x="5491607" y="0"/>
                  </a:lnTo>
                </a:path>
              </a:pathLst>
            </a:custGeom>
            <a:ln w="57150">
              <a:solidFill>
                <a:srgbClr val="0D445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026158" y="2755011"/>
              <a:ext cx="5476875" cy="436880"/>
            </a:xfrm>
            <a:custGeom>
              <a:avLst/>
              <a:gdLst/>
              <a:ahLst/>
              <a:cxnLst/>
              <a:rect l="l" t="t" r="r" b="b"/>
              <a:pathLst>
                <a:path w="5476875" h="436880">
                  <a:moveTo>
                    <a:pt x="0" y="436880"/>
                  </a:moveTo>
                  <a:lnTo>
                    <a:pt x="37592" y="436880"/>
                  </a:lnTo>
                  <a:lnTo>
                    <a:pt x="37592" y="403732"/>
                  </a:lnTo>
                  <a:lnTo>
                    <a:pt x="157987" y="403732"/>
                  </a:lnTo>
                  <a:lnTo>
                    <a:pt x="210693" y="403732"/>
                  </a:lnTo>
                  <a:lnTo>
                    <a:pt x="233172" y="403732"/>
                  </a:lnTo>
                  <a:lnTo>
                    <a:pt x="255778" y="403732"/>
                  </a:lnTo>
                  <a:lnTo>
                    <a:pt x="398653" y="403732"/>
                  </a:lnTo>
                  <a:lnTo>
                    <a:pt x="406273" y="403732"/>
                  </a:lnTo>
                  <a:lnTo>
                    <a:pt x="759841" y="403732"/>
                  </a:lnTo>
                  <a:lnTo>
                    <a:pt x="759841" y="369315"/>
                  </a:lnTo>
                  <a:lnTo>
                    <a:pt x="1083310" y="369315"/>
                  </a:lnTo>
                  <a:lnTo>
                    <a:pt x="1083310" y="334899"/>
                  </a:lnTo>
                  <a:lnTo>
                    <a:pt x="1594866" y="334899"/>
                  </a:lnTo>
                  <a:lnTo>
                    <a:pt x="1594866" y="300481"/>
                  </a:lnTo>
                  <a:lnTo>
                    <a:pt x="2174113" y="300481"/>
                  </a:lnTo>
                  <a:lnTo>
                    <a:pt x="2459990" y="300481"/>
                  </a:lnTo>
                  <a:lnTo>
                    <a:pt x="2482469" y="300481"/>
                  </a:lnTo>
                  <a:lnTo>
                    <a:pt x="2482469" y="265683"/>
                  </a:lnTo>
                  <a:lnTo>
                    <a:pt x="2557780" y="265683"/>
                  </a:lnTo>
                  <a:lnTo>
                    <a:pt x="2685669" y="265683"/>
                  </a:lnTo>
                  <a:lnTo>
                    <a:pt x="2730754" y="265683"/>
                  </a:lnTo>
                  <a:lnTo>
                    <a:pt x="2760853" y="265683"/>
                  </a:lnTo>
                  <a:lnTo>
                    <a:pt x="2768346" y="265683"/>
                  </a:lnTo>
                  <a:lnTo>
                    <a:pt x="2783459" y="265683"/>
                  </a:lnTo>
                  <a:lnTo>
                    <a:pt x="2813558" y="265683"/>
                  </a:lnTo>
                  <a:lnTo>
                    <a:pt x="2858643" y="265683"/>
                  </a:lnTo>
                  <a:lnTo>
                    <a:pt x="2873756" y="265683"/>
                  </a:lnTo>
                  <a:lnTo>
                    <a:pt x="2888742" y="265683"/>
                  </a:lnTo>
                  <a:lnTo>
                    <a:pt x="2888742" y="229234"/>
                  </a:lnTo>
                  <a:lnTo>
                    <a:pt x="2911347" y="229234"/>
                  </a:lnTo>
                  <a:lnTo>
                    <a:pt x="2926334" y="229234"/>
                  </a:lnTo>
                  <a:lnTo>
                    <a:pt x="2933827" y="229234"/>
                  </a:lnTo>
                  <a:lnTo>
                    <a:pt x="2941447" y="229234"/>
                  </a:lnTo>
                  <a:lnTo>
                    <a:pt x="3031617" y="229234"/>
                  </a:lnTo>
                  <a:lnTo>
                    <a:pt x="3031617" y="192024"/>
                  </a:lnTo>
                  <a:lnTo>
                    <a:pt x="3046730" y="192024"/>
                  </a:lnTo>
                  <a:lnTo>
                    <a:pt x="3076829" y="192024"/>
                  </a:lnTo>
                  <a:lnTo>
                    <a:pt x="3099435" y="192024"/>
                  </a:lnTo>
                  <a:lnTo>
                    <a:pt x="3926840" y="192024"/>
                  </a:lnTo>
                  <a:lnTo>
                    <a:pt x="4039743" y="192024"/>
                  </a:lnTo>
                  <a:lnTo>
                    <a:pt x="4039743" y="154050"/>
                  </a:lnTo>
                  <a:lnTo>
                    <a:pt x="4084828" y="154050"/>
                  </a:lnTo>
                  <a:lnTo>
                    <a:pt x="4280408" y="154050"/>
                  </a:lnTo>
                  <a:lnTo>
                    <a:pt x="4280408" y="115824"/>
                  </a:lnTo>
                  <a:lnTo>
                    <a:pt x="4393311" y="115824"/>
                  </a:lnTo>
                  <a:lnTo>
                    <a:pt x="4393311" y="77724"/>
                  </a:lnTo>
                  <a:lnTo>
                    <a:pt x="4438396" y="77724"/>
                  </a:lnTo>
                  <a:lnTo>
                    <a:pt x="4573905" y="77724"/>
                  </a:lnTo>
                  <a:lnTo>
                    <a:pt x="4581398" y="77724"/>
                  </a:lnTo>
                  <a:lnTo>
                    <a:pt x="4724273" y="77724"/>
                  </a:lnTo>
                  <a:lnTo>
                    <a:pt x="4724273" y="38862"/>
                  </a:lnTo>
                  <a:lnTo>
                    <a:pt x="5040249" y="38862"/>
                  </a:lnTo>
                  <a:lnTo>
                    <a:pt x="5040249" y="0"/>
                  </a:lnTo>
                  <a:lnTo>
                    <a:pt x="5288534" y="0"/>
                  </a:lnTo>
                  <a:lnTo>
                    <a:pt x="5461508" y="0"/>
                  </a:lnTo>
                  <a:lnTo>
                    <a:pt x="5469001" y="0"/>
                  </a:lnTo>
                  <a:lnTo>
                    <a:pt x="5476621" y="0"/>
                  </a:lnTo>
                </a:path>
              </a:pathLst>
            </a:custGeom>
            <a:ln w="571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011172" y="2194814"/>
              <a:ext cx="5492115" cy="996315"/>
            </a:xfrm>
            <a:custGeom>
              <a:avLst/>
              <a:gdLst/>
              <a:ahLst/>
              <a:cxnLst/>
              <a:rect l="l" t="t" r="r" b="b"/>
              <a:pathLst>
                <a:path w="5492115" h="996314">
                  <a:moveTo>
                    <a:pt x="0" y="996315"/>
                  </a:moveTo>
                  <a:lnTo>
                    <a:pt x="0" y="996315"/>
                  </a:lnTo>
                  <a:lnTo>
                    <a:pt x="7492" y="996315"/>
                  </a:lnTo>
                  <a:lnTo>
                    <a:pt x="14985" y="996315"/>
                  </a:lnTo>
                  <a:lnTo>
                    <a:pt x="37591" y="996315"/>
                  </a:lnTo>
                  <a:lnTo>
                    <a:pt x="37591" y="942594"/>
                  </a:lnTo>
                  <a:lnTo>
                    <a:pt x="45084" y="942594"/>
                  </a:lnTo>
                  <a:lnTo>
                    <a:pt x="45084" y="888873"/>
                  </a:lnTo>
                  <a:lnTo>
                    <a:pt x="90169" y="888873"/>
                  </a:lnTo>
                  <a:lnTo>
                    <a:pt x="90169" y="835025"/>
                  </a:lnTo>
                  <a:lnTo>
                    <a:pt x="240664" y="835025"/>
                  </a:lnTo>
                  <a:lnTo>
                    <a:pt x="240664" y="781304"/>
                  </a:lnTo>
                  <a:lnTo>
                    <a:pt x="255777" y="781304"/>
                  </a:lnTo>
                  <a:lnTo>
                    <a:pt x="278256" y="781304"/>
                  </a:lnTo>
                  <a:lnTo>
                    <a:pt x="285876" y="781304"/>
                  </a:lnTo>
                  <a:lnTo>
                    <a:pt x="315848" y="781304"/>
                  </a:lnTo>
                  <a:lnTo>
                    <a:pt x="345947" y="781304"/>
                  </a:lnTo>
                  <a:lnTo>
                    <a:pt x="345947" y="726059"/>
                  </a:lnTo>
                  <a:lnTo>
                    <a:pt x="473836" y="726059"/>
                  </a:lnTo>
                  <a:lnTo>
                    <a:pt x="526541" y="726059"/>
                  </a:lnTo>
                  <a:lnTo>
                    <a:pt x="526541" y="670306"/>
                  </a:lnTo>
                  <a:lnTo>
                    <a:pt x="541527" y="670306"/>
                  </a:lnTo>
                  <a:lnTo>
                    <a:pt x="940307" y="670306"/>
                  </a:lnTo>
                  <a:lnTo>
                    <a:pt x="1211071" y="670306"/>
                  </a:lnTo>
                  <a:lnTo>
                    <a:pt x="1308862" y="670306"/>
                  </a:lnTo>
                  <a:lnTo>
                    <a:pt x="1308862" y="613410"/>
                  </a:lnTo>
                  <a:lnTo>
                    <a:pt x="2362073" y="613410"/>
                  </a:lnTo>
                  <a:lnTo>
                    <a:pt x="2362073" y="556513"/>
                  </a:lnTo>
                  <a:lnTo>
                    <a:pt x="2437383" y="556513"/>
                  </a:lnTo>
                  <a:lnTo>
                    <a:pt x="2550160" y="556513"/>
                  </a:lnTo>
                  <a:lnTo>
                    <a:pt x="2640456" y="556513"/>
                  </a:lnTo>
                  <a:lnTo>
                    <a:pt x="2738247" y="556513"/>
                  </a:lnTo>
                  <a:lnTo>
                    <a:pt x="2745740" y="556513"/>
                  </a:lnTo>
                  <a:lnTo>
                    <a:pt x="2753232" y="556513"/>
                  </a:lnTo>
                  <a:lnTo>
                    <a:pt x="2768345" y="556513"/>
                  </a:lnTo>
                  <a:lnTo>
                    <a:pt x="2783331" y="556513"/>
                  </a:lnTo>
                  <a:lnTo>
                    <a:pt x="2790952" y="556513"/>
                  </a:lnTo>
                  <a:lnTo>
                    <a:pt x="2836037" y="556513"/>
                  </a:lnTo>
                  <a:lnTo>
                    <a:pt x="2851023" y="556513"/>
                  </a:lnTo>
                  <a:lnTo>
                    <a:pt x="2858642" y="556513"/>
                  </a:lnTo>
                  <a:lnTo>
                    <a:pt x="2881122" y="556513"/>
                  </a:lnTo>
                  <a:lnTo>
                    <a:pt x="2888741" y="556513"/>
                  </a:lnTo>
                  <a:lnTo>
                    <a:pt x="2926333" y="556513"/>
                  </a:lnTo>
                  <a:lnTo>
                    <a:pt x="2941319" y="556513"/>
                  </a:lnTo>
                  <a:lnTo>
                    <a:pt x="3009011" y="556513"/>
                  </a:lnTo>
                  <a:lnTo>
                    <a:pt x="3054223" y="556513"/>
                  </a:lnTo>
                  <a:lnTo>
                    <a:pt x="3099307" y="556513"/>
                  </a:lnTo>
                  <a:lnTo>
                    <a:pt x="3166999" y="556513"/>
                  </a:lnTo>
                  <a:lnTo>
                    <a:pt x="3543173" y="556513"/>
                  </a:lnTo>
                  <a:lnTo>
                    <a:pt x="3926840" y="556513"/>
                  </a:lnTo>
                  <a:lnTo>
                    <a:pt x="3926840" y="488188"/>
                  </a:lnTo>
                  <a:lnTo>
                    <a:pt x="4032123" y="488188"/>
                  </a:lnTo>
                  <a:lnTo>
                    <a:pt x="4032123" y="419862"/>
                  </a:lnTo>
                  <a:lnTo>
                    <a:pt x="4182617" y="419862"/>
                  </a:lnTo>
                  <a:lnTo>
                    <a:pt x="4182617" y="351536"/>
                  </a:lnTo>
                  <a:lnTo>
                    <a:pt x="4318000" y="351536"/>
                  </a:lnTo>
                  <a:lnTo>
                    <a:pt x="4363085" y="351536"/>
                  </a:lnTo>
                  <a:lnTo>
                    <a:pt x="4385691" y="351536"/>
                  </a:lnTo>
                  <a:lnTo>
                    <a:pt x="4385691" y="281940"/>
                  </a:lnTo>
                  <a:lnTo>
                    <a:pt x="4536185" y="281940"/>
                  </a:lnTo>
                  <a:lnTo>
                    <a:pt x="4596383" y="281940"/>
                  </a:lnTo>
                  <a:lnTo>
                    <a:pt x="4596383" y="211581"/>
                  </a:lnTo>
                  <a:lnTo>
                    <a:pt x="4641469" y="211581"/>
                  </a:lnTo>
                  <a:lnTo>
                    <a:pt x="4641469" y="141224"/>
                  </a:lnTo>
                  <a:lnTo>
                    <a:pt x="4837049" y="141224"/>
                  </a:lnTo>
                  <a:lnTo>
                    <a:pt x="4837049" y="70993"/>
                  </a:lnTo>
                  <a:lnTo>
                    <a:pt x="5138038" y="70993"/>
                  </a:lnTo>
                  <a:lnTo>
                    <a:pt x="5175631" y="70993"/>
                  </a:lnTo>
                  <a:lnTo>
                    <a:pt x="5175631" y="0"/>
                  </a:lnTo>
                  <a:lnTo>
                    <a:pt x="5491607" y="0"/>
                  </a:lnTo>
                </a:path>
              </a:pathLst>
            </a:custGeom>
            <a:ln w="57150">
              <a:solidFill>
                <a:srgbClr val="ED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2133345" y="2260472"/>
            <a:ext cx="487680" cy="624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660"/>
              </a:lnSpc>
              <a:spcBef>
                <a:spcPts val="95"/>
              </a:spcBef>
            </a:pPr>
            <a:r>
              <a:rPr dirty="0" sz="1600" spc="-20" b="1">
                <a:solidFill>
                  <a:srgbClr val="ED0000"/>
                </a:solidFill>
                <a:latin typeface="Arial"/>
                <a:cs typeface="Arial"/>
              </a:rPr>
              <a:t>3.3%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400"/>
              </a:lnSpc>
            </a:pPr>
            <a:r>
              <a:rPr dirty="0" sz="1600" spc="-20" b="1">
                <a:solidFill>
                  <a:srgbClr val="0D445E"/>
                </a:solidFill>
                <a:latin typeface="Arial"/>
                <a:cs typeface="Arial"/>
              </a:rPr>
              <a:t>1.1%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60"/>
              </a:lnSpc>
            </a:pPr>
            <a:r>
              <a:rPr dirty="0" sz="1600" spc="-20" b="1">
                <a:solidFill>
                  <a:srgbClr val="FF9900"/>
                </a:solidFill>
                <a:latin typeface="Arial"/>
                <a:cs typeface="Arial"/>
              </a:rPr>
              <a:t>0.9%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527296" y="2057526"/>
            <a:ext cx="4876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ED0000"/>
                </a:solidFill>
                <a:latin typeface="Arial"/>
                <a:cs typeface="Arial"/>
              </a:rPr>
              <a:t>6.8%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527296" y="2254122"/>
            <a:ext cx="487680" cy="4514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680"/>
              </a:lnSpc>
              <a:spcBef>
                <a:spcPts val="95"/>
              </a:spcBef>
            </a:pPr>
            <a:r>
              <a:rPr dirty="0" sz="1600" spc="-20" b="1">
                <a:solidFill>
                  <a:srgbClr val="FF9900"/>
                </a:solidFill>
                <a:latin typeface="Arial"/>
                <a:cs typeface="Arial"/>
              </a:rPr>
              <a:t>2.7%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80"/>
              </a:lnSpc>
            </a:pPr>
            <a:r>
              <a:rPr dirty="0" sz="1600" spc="-20" b="1">
                <a:solidFill>
                  <a:srgbClr val="0D445E"/>
                </a:solidFill>
                <a:latin typeface="Arial"/>
                <a:cs typeface="Arial"/>
              </a:rPr>
              <a:t>2.5%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536560" y="2048382"/>
            <a:ext cx="6007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ED0000"/>
                </a:solidFill>
                <a:latin typeface="Arial"/>
                <a:cs typeface="Arial"/>
              </a:rPr>
              <a:t>13.7%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592948" y="2475991"/>
            <a:ext cx="487680" cy="4337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610"/>
              </a:lnSpc>
              <a:spcBef>
                <a:spcPts val="95"/>
              </a:spcBef>
            </a:pPr>
            <a:r>
              <a:rPr dirty="0" sz="1600" spc="-20" b="1">
                <a:solidFill>
                  <a:srgbClr val="FF9900"/>
                </a:solidFill>
                <a:latin typeface="Arial"/>
                <a:cs typeface="Arial"/>
              </a:rPr>
              <a:t>6.2%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10"/>
              </a:lnSpc>
            </a:pPr>
            <a:r>
              <a:rPr dirty="0" sz="1600" spc="-20" b="1">
                <a:solidFill>
                  <a:srgbClr val="0D445E"/>
                </a:solidFill>
                <a:latin typeface="Arial"/>
                <a:cs typeface="Arial"/>
              </a:rPr>
              <a:t>6.1%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026022" y="1336039"/>
            <a:ext cx="15195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"/>
                <a:cs typeface="Arial"/>
              </a:rPr>
              <a:t>Log-</a:t>
            </a:r>
            <a:r>
              <a:rPr dirty="0" sz="1400">
                <a:latin typeface="Arial"/>
                <a:cs typeface="Arial"/>
              </a:rPr>
              <a:t>rank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= </a:t>
            </a:r>
            <a:r>
              <a:rPr dirty="0" sz="1400" spc="-10">
                <a:latin typeface="Arial"/>
                <a:cs typeface="Arial"/>
              </a:rPr>
              <a:t>0.009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274189" y="871220"/>
            <a:ext cx="28009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Delayed</a:t>
            </a:r>
            <a:r>
              <a:rPr dirty="0" sz="1200" spc="-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AVR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Acute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Valve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Syndrome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1936369" y="951991"/>
            <a:ext cx="273050" cy="426720"/>
            <a:chOff x="1936369" y="951991"/>
            <a:chExt cx="273050" cy="426720"/>
          </a:xfrm>
        </p:grpSpPr>
        <p:sp>
          <p:nvSpPr>
            <p:cNvPr id="29" name="object 29" descr=""/>
            <p:cNvSpPr/>
            <p:nvPr/>
          </p:nvSpPr>
          <p:spPr>
            <a:xfrm>
              <a:off x="1936369" y="980566"/>
              <a:ext cx="273050" cy="0"/>
            </a:xfrm>
            <a:custGeom>
              <a:avLst/>
              <a:gdLst/>
              <a:ahLst/>
              <a:cxnLst/>
              <a:rect l="l" t="t" r="r" b="b"/>
              <a:pathLst>
                <a:path w="273050" h="0">
                  <a:moveTo>
                    <a:pt x="0" y="0"/>
                  </a:moveTo>
                  <a:lnTo>
                    <a:pt x="272542" y="0"/>
                  </a:lnTo>
                </a:path>
              </a:pathLst>
            </a:custGeom>
            <a:ln w="57150">
              <a:solidFill>
                <a:srgbClr val="ED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936369" y="1165097"/>
              <a:ext cx="273050" cy="0"/>
            </a:xfrm>
            <a:custGeom>
              <a:avLst/>
              <a:gdLst/>
              <a:ahLst/>
              <a:cxnLst/>
              <a:rect l="l" t="t" r="r" b="b"/>
              <a:pathLst>
                <a:path w="273050" h="0">
                  <a:moveTo>
                    <a:pt x="0" y="0"/>
                  </a:moveTo>
                  <a:lnTo>
                    <a:pt x="272542" y="0"/>
                  </a:lnTo>
                </a:path>
              </a:pathLst>
            </a:custGeom>
            <a:ln w="571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936369" y="1349628"/>
              <a:ext cx="273050" cy="0"/>
            </a:xfrm>
            <a:custGeom>
              <a:avLst/>
              <a:gdLst/>
              <a:ahLst/>
              <a:cxnLst/>
              <a:rect l="l" t="t" r="r" b="b"/>
              <a:pathLst>
                <a:path w="273050" h="0">
                  <a:moveTo>
                    <a:pt x="0" y="0"/>
                  </a:moveTo>
                  <a:lnTo>
                    <a:pt x="272542" y="0"/>
                  </a:lnTo>
                </a:path>
              </a:pathLst>
            </a:custGeom>
            <a:ln w="57150">
              <a:solidFill>
                <a:srgbClr val="0D445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2279395" y="1055878"/>
            <a:ext cx="3221990" cy="39306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dirty="0" sz="1200" spc="-10">
                <a:latin typeface="Arial"/>
                <a:cs typeface="Arial"/>
              </a:rPr>
              <a:t>Delayed</a:t>
            </a:r>
            <a:r>
              <a:rPr dirty="0" sz="1200" spc="-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AVR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Progressive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Valve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Syndrome </a:t>
            </a:r>
            <a:r>
              <a:rPr dirty="0" sz="1200">
                <a:latin typeface="Arial"/>
                <a:cs typeface="Arial"/>
              </a:rPr>
              <a:t>Early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TAVR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7462" y="4915863"/>
            <a:ext cx="1819910" cy="14033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Event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rates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are</a:t>
            </a:r>
            <a:r>
              <a:rPr dirty="0" sz="800" spc="-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Kaplan-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Meier 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estimates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507605" y="3308984"/>
            <a:ext cx="0" cy="92075"/>
          </a:xfrm>
          <a:custGeom>
            <a:avLst/>
            <a:gdLst/>
            <a:ahLst/>
            <a:cxnLst/>
            <a:rect l="l" t="t" r="r" b="b"/>
            <a:pathLst>
              <a:path w="0" h="92075">
                <a:moveTo>
                  <a:pt x="0" y="0"/>
                </a:moveTo>
                <a:lnTo>
                  <a:pt x="0" y="9182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382636" y="3382517"/>
            <a:ext cx="251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24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782572" y="845947"/>
            <a:ext cx="6417945" cy="2555240"/>
          </a:xfrm>
          <a:custGeom>
            <a:avLst/>
            <a:gdLst/>
            <a:ahLst/>
            <a:cxnLst/>
            <a:rect l="l" t="t" r="r" b="b"/>
            <a:pathLst>
              <a:path w="6417945" h="2555240">
                <a:moveTo>
                  <a:pt x="92075" y="2459735"/>
                </a:moveTo>
                <a:lnTo>
                  <a:pt x="6417691" y="2459735"/>
                </a:lnTo>
                <a:lnTo>
                  <a:pt x="6417691" y="0"/>
                </a:lnTo>
                <a:lnTo>
                  <a:pt x="92075" y="0"/>
                </a:lnTo>
                <a:lnTo>
                  <a:pt x="92075" y="2459735"/>
                </a:lnTo>
                <a:close/>
              </a:path>
              <a:path w="6417945" h="2555240">
                <a:moveTo>
                  <a:pt x="0" y="120395"/>
                </a:moveTo>
                <a:lnTo>
                  <a:pt x="91820" y="120395"/>
                </a:lnTo>
              </a:path>
              <a:path w="6417945" h="2555240">
                <a:moveTo>
                  <a:pt x="0" y="874776"/>
                </a:moveTo>
                <a:lnTo>
                  <a:pt x="91820" y="874776"/>
                </a:lnTo>
              </a:path>
              <a:path w="6417945" h="2555240">
                <a:moveTo>
                  <a:pt x="0" y="1629155"/>
                </a:moveTo>
                <a:lnTo>
                  <a:pt x="91820" y="1629155"/>
                </a:lnTo>
              </a:path>
              <a:path w="6417945" h="2555240">
                <a:moveTo>
                  <a:pt x="0" y="2383663"/>
                </a:moveTo>
                <a:lnTo>
                  <a:pt x="91820" y="2383663"/>
                </a:lnTo>
              </a:path>
              <a:path w="6417945" h="2555240">
                <a:moveTo>
                  <a:pt x="230631" y="2463038"/>
                </a:moveTo>
                <a:lnTo>
                  <a:pt x="230631" y="2554859"/>
                </a:lnTo>
              </a:path>
              <a:path w="6417945" h="2555240">
                <a:moveTo>
                  <a:pt x="452373" y="2463038"/>
                </a:moveTo>
                <a:lnTo>
                  <a:pt x="452373" y="255485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490599" y="826388"/>
            <a:ext cx="251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30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490599" y="1580464"/>
            <a:ext cx="251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490599" y="2335529"/>
            <a:ext cx="251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602994" y="3090163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44370" y="3382517"/>
            <a:ext cx="3606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0</a:t>
            </a:r>
            <a:r>
              <a:rPr dirty="0" sz="1600" spc="409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4732020" y="3308984"/>
            <a:ext cx="0" cy="92075"/>
          </a:xfrm>
          <a:custGeom>
            <a:avLst/>
            <a:gdLst/>
            <a:ahLst/>
            <a:cxnLst/>
            <a:rect l="l" t="t" r="r" b="b"/>
            <a:pathLst>
              <a:path w="0" h="92075">
                <a:moveTo>
                  <a:pt x="0" y="0"/>
                </a:moveTo>
                <a:lnTo>
                  <a:pt x="0" y="9182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9418" rIns="0" bIns="0" rtlCol="0" vert="horz">
            <a:spAutoFit/>
          </a:bodyPr>
          <a:lstStyle/>
          <a:p>
            <a:pPr marL="115062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All-</a:t>
            </a:r>
            <a:r>
              <a:rPr dirty="0"/>
              <a:t>cause</a:t>
            </a:r>
            <a:r>
              <a:rPr dirty="0" spc="-40"/>
              <a:t> </a:t>
            </a:r>
            <a:r>
              <a:rPr dirty="0" spc="-10"/>
              <a:t>Death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2128266" y="2475102"/>
            <a:ext cx="4876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0D445E"/>
                </a:solidFill>
                <a:latin typeface="Arial"/>
                <a:cs typeface="Arial"/>
              </a:rPr>
              <a:t>0.2%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837178" y="3303648"/>
            <a:ext cx="2411095" cy="1390650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781685">
              <a:lnSpc>
                <a:spcPct val="100000"/>
              </a:lnSpc>
              <a:spcBef>
                <a:spcPts val="715"/>
              </a:spcBef>
            </a:pPr>
            <a:r>
              <a:rPr dirty="0" sz="1600" spc="-25">
                <a:latin typeface="Arial"/>
                <a:cs typeface="Arial"/>
              </a:rPr>
              <a:t>12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800">
                <a:latin typeface="Arial"/>
                <a:cs typeface="Arial"/>
              </a:rPr>
              <a:t>Months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from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Procedure</a:t>
            </a:r>
            <a:endParaRPr sz="1800">
              <a:latin typeface="Arial"/>
              <a:cs typeface="Arial"/>
            </a:endParaRPr>
          </a:p>
          <a:p>
            <a:pPr marL="771525">
              <a:lnSpc>
                <a:spcPts val="1335"/>
              </a:lnSpc>
              <a:spcBef>
                <a:spcPts val="1450"/>
              </a:spcBef>
            </a:pPr>
            <a:r>
              <a:rPr dirty="0" sz="1200" spc="-25">
                <a:latin typeface="Arial"/>
                <a:cs typeface="Arial"/>
              </a:rPr>
              <a:t>438</a:t>
            </a:r>
            <a:endParaRPr sz="1200">
              <a:latin typeface="Arial"/>
              <a:cs typeface="Arial"/>
            </a:endParaRPr>
          </a:p>
          <a:p>
            <a:pPr marL="775970">
              <a:lnSpc>
                <a:spcPts val="1230"/>
              </a:lnSpc>
            </a:pPr>
            <a:r>
              <a:rPr dirty="0" sz="1200" spc="-25">
                <a:latin typeface="Arial"/>
                <a:cs typeface="Arial"/>
              </a:rPr>
              <a:t>211</a:t>
            </a:r>
            <a:endParaRPr sz="1200">
              <a:latin typeface="Arial"/>
              <a:cs typeface="Arial"/>
            </a:endParaRPr>
          </a:p>
          <a:p>
            <a:pPr marL="771525">
              <a:lnSpc>
                <a:spcPts val="1335"/>
              </a:lnSpc>
            </a:pPr>
            <a:r>
              <a:rPr dirty="0" sz="1200" spc="-25">
                <a:latin typeface="Arial"/>
                <a:cs typeface="Arial"/>
              </a:rPr>
              <a:t>131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368920" y="4173118"/>
            <a:ext cx="281940" cy="5213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35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422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dirty="0" sz="1200" spc="-25">
                <a:latin typeface="Arial"/>
                <a:cs typeface="Arial"/>
              </a:rPr>
              <a:t>183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35"/>
              </a:lnSpc>
            </a:pPr>
            <a:r>
              <a:rPr dirty="0" sz="1200" spc="-25">
                <a:latin typeface="Arial"/>
                <a:cs typeface="Arial"/>
              </a:rPr>
              <a:t>104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1992629" y="2607945"/>
            <a:ext cx="5541645" cy="650240"/>
            <a:chOff x="1992629" y="2607945"/>
            <a:chExt cx="5541645" cy="650240"/>
          </a:xfrm>
        </p:grpSpPr>
        <p:sp>
          <p:nvSpPr>
            <p:cNvPr id="16" name="object 16" descr=""/>
            <p:cNvSpPr/>
            <p:nvPr/>
          </p:nvSpPr>
          <p:spPr>
            <a:xfrm>
              <a:off x="2119121" y="2939669"/>
              <a:ext cx="5386705" cy="273050"/>
            </a:xfrm>
            <a:custGeom>
              <a:avLst/>
              <a:gdLst/>
              <a:ahLst/>
              <a:cxnLst/>
              <a:rect l="l" t="t" r="r" b="b"/>
              <a:pathLst>
                <a:path w="5386705" h="273050">
                  <a:moveTo>
                    <a:pt x="0" y="272669"/>
                  </a:moveTo>
                  <a:lnTo>
                    <a:pt x="955294" y="272669"/>
                  </a:lnTo>
                  <a:lnTo>
                    <a:pt x="955294" y="255650"/>
                  </a:lnTo>
                  <a:lnTo>
                    <a:pt x="1256283" y="255650"/>
                  </a:lnTo>
                  <a:lnTo>
                    <a:pt x="1256283" y="238760"/>
                  </a:lnTo>
                  <a:lnTo>
                    <a:pt x="1316481" y="238760"/>
                  </a:lnTo>
                  <a:lnTo>
                    <a:pt x="1316481" y="221742"/>
                  </a:lnTo>
                  <a:lnTo>
                    <a:pt x="2324480" y="221742"/>
                  </a:lnTo>
                  <a:lnTo>
                    <a:pt x="2324480" y="204724"/>
                  </a:lnTo>
                  <a:lnTo>
                    <a:pt x="2700654" y="204724"/>
                  </a:lnTo>
                  <a:lnTo>
                    <a:pt x="2828543" y="204724"/>
                  </a:lnTo>
                  <a:lnTo>
                    <a:pt x="2828543" y="187706"/>
                  </a:lnTo>
                  <a:lnTo>
                    <a:pt x="3039110" y="187706"/>
                  </a:lnTo>
                  <a:lnTo>
                    <a:pt x="3039110" y="170687"/>
                  </a:lnTo>
                  <a:lnTo>
                    <a:pt x="3129406" y="170687"/>
                  </a:lnTo>
                  <a:lnTo>
                    <a:pt x="3129406" y="153669"/>
                  </a:lnTo>
                  <a:lnTo>
                    <a:pt x="3347592" y="153669"/>
                  </a:lnTo>
                  <a:lnTo>
                    <a:pt x="3347592" y="136525"/>
                  </a:lnTo>
                  <a:lnTo>
                    <a:pt x="3437890" y="136525"/>
                  </a:lnTo>
                  <a:lnTo>
                    <a:pt x="3437890" y="119506"/>
                  </a:lnTo>
                  <a:lnTo>
                    <a:pt x="4017137" y="119506"/>
                  </a:lnTo>
                  <a:lnTo>
                    <a:pt x="4017137" y="102488"/>
                  </a:lnTo>
                  <a:lnTo>
                    <a:pt x="4220210" y="102488"/>
                  </a:lnTo>
                  <a:lnTo>
                    <a:pt x="4220210" y="85470"/>
                  </a:lnTo>
                  <a:lnTo>
                    <a:pt x="4310507" y="85470"/>
                  </a:lnTo>
                  <a:lnTo>
                    <a:pt x="4310507" y="68453"/>
                  </a:lnTo>
                  <a:lnTo>
                    <a:pt x="4363085" y="68453"/>
                  </a:lnTo>
                  <a:lnTo>
                    <a:pt x="4363085" y="51307"/>
                  </a:lnTo>
                  <a:lnTo>
                    <a:pt x="4904739" y="51307"/>
                  </a:lnTo>
                  <a:lnTo>
                    <a:pt x="4942332" y="51307"/>
                  </a:lnTo>
                  <a:lnTo>
                    <a:pt x="4942332" y="34289"/>
                  </a:lnTo>
                  <a:lnTo>
                    <a:pt x="5002530" y="34289"/>
                  </a:lnTo>
                  <a:lnTo>
                    <a:pt x="5002530" y="17144"/>
                  </a:lnTo>
                  <a:lnTo>
                    <a:pt x="5160518" y="17144"/>
                  </a:lnTo>
                  <a:lnTo>
                    <a:pt x="5265928" y="17144"/>
                  </a:lnTo>
                  <a:lnTo>
                    <a:pt x="5265928" y="0"/>
                  </a:lnTo>
                  <a:lnTo>
                    <a:pt x="5371210" y="0"/>
                  </a:lnTo>
                  <a:lnTo>
                    <a:pt x="5386197" y="0"/>
                  </a:lnTo>
                </a:path>
              </a:pathLst>
            </a:custGeom>
            <a:ln w="57149">
              <a:solidFill>
                <a:srgbClr val="0D445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066416" y="2897759"/>
              <a:ext cx="5439410" cy="331470"/>
            </a:xfrm>
            <a:custGeom>
              <a:avLst/>
              <a:gdLst/>
              <a:ahLst/>
              <a:cxnLst/>
              <a:rect l="l" t="t" r="r" b="b"/>
              <a:pathLst>
                <a:path w="5439409" h="331469">
                  <a:moveTo>
                    <a:pt x="0" y="331470"/>
                  </a:moveTo>
                  <a:lnTo>
                    <a:pt x="0" y="331470"/>
                  </a:lnTo>
                  <a:lnTo>
                    <a:pt x="120395" y="331470"/>
                  </a:lnTo>
                  <a:lnTo>
                    <a:pt x="172974" y="331470"/>
                  </a:lnTo>
                  <a:lnTo>
                    <a:pt x="195580" y="331470"/>
                  </a:lnTo>
                  <a:lnTo>
                    <a:pt x="218185" y="331470"/>
                  </a:lnTo>
                  <a:lnTo>
                    <a:pt x="361060" y="331470"/>
                  </a:lnTo>
                  <a:lnTo>
                    <a:pt x="368553" y="331470"/>
                  </a:lnTo>
                  <a:lnTo>
                    <a:pt x="722121" y="331470"/>
                  </a:lnTo>
                  <a:lnTo>
                    <a:pt x="722121" y="297053"/>
                  </a:lnTo>
                  <a:lnTo>
                    <a:pt x="1557146" y="297053"/>
                  </a:lnTo>
                  <a:lnTo>
                    <a:pt x="1557146" y="262763"/>
                  </a:lnTo>
                  <a:lnTo>
                    <a:pt x="2136394" y="262763"/>
                  </a:lnTo>
                  <a:lnTo>
                    <a:pt x="2422271" y="262763"/>
                  </a:lnTo>
                  <a:lnTo>
                    <a:pt x="2444877" y="262763"/>
                  </a:lnTo>
                  <a:lnTo>
                    <a:pt x="2444877" y="227965"/>
                  </a:lnTo>
                  <a:lnTo>
                    <a:pt x="2520060" y="227965"/>
                  </a:lnTo>
                  <a:lnTo>
                    <a:pt x="2647949" y="227965"/>
                  </a:lnTo>
                  <a:lnTo>
                    <a:pt x="2693161" y="227965"/>
                  </a:lnTo>
                  <a:lnTo>
                    <a:pt x="2723260" y="227965"/>
                  </a:lnTo>
                  <a:lnTo>
                    <a:pt x="2730754" y="227965"/>
                  </a:lnTo>
                  <a:lnTo>
                    <a:pt x="2745740" y="227965"/>
                  </a:lnTo>
                  <a:lnTo>
                    <a:pt x="2775838" y="227965"/>
                  </a:lnTo>
                  <a:lnTo>
                    <a:pt x="2821050" y="227965"/>
                  </a:lnTo>
                  <a:lnTo>
                    <a:pt x="2836036" y="227965"/>
                  </a:lnTo>
                  <a:lnTo>
                    <a:pt x="2858643" y="227965"/>
                  </a:lnTo>
                  <a:lnTo>
                    <a:pt x="2858643" y="191516"/>
                  </a:lnTo>
                  <a:lnTo>
                    <a:pt x="2873629" y="191516"/>
                  </a:lnTo>
                  <a:lnTo>
                    <a:pt x="2888742" y="191516"/>
                  </a:lnTo>
                  <a:lnTo>
                    <a:pt x="2896235" y="191516"/>
                  </a:lnTo>
                  <a:lnTo>
                    <a:pt x="2903728" y="191516"/>
                  </a:lnTo>
                  <a:lnTo>
                    <a:pt x="3009137" y="191516"/>
                  </a:lnTo>
                  <a:lnTo>
                    <a:pt x="3039236" y="191516"/>
                  </a:lnTo>
                  <a:lnTo>
                    <a:pt x="3061716" y="191516"/>
                  </a:lnTo>
                  <a:lnTo>
                    <a:pt x="3889248" y="191516"/>
                  </a:lnTo>
                  <a:lnTo>
                    <a:pt x="4002151" y="191516"/>
                  </a:lnTo>
                  <a:lnTo>
                    <a:pt x="4002151" y="153670"/>
                  </a:lnTo>
                  <a:lnTo>
                    <a:pt x="4047235" y="153670"/>
                  </a:lnTo>
                  <a:lnTo>
                    <a:pt x="4242816" y="153670"/>
                  </a:lnTo>
                  <a:lnTo>
                    <a:pt x="4242816" y="115570"/>
                  </a:lnTo>
                  <a:lnTo>
                    <a:pt x="4355719" y="115570"/>
                  </a:lnTo>
                  <a:lnTo>
                    <a:pt x="4355719" y="77470"/>
                  </a:lnTo>
                  <a:lnTo>
                    <a:pt x="4400804" y="77470"/>
                  </a:lnTo>
                  <a:lnTo>
                    <a:pt x="4536185" y="77470"/>
                  </a:lnTo>
                  <a:lnTo>
                    <a:pt x="4543679" y="77470"/>
                  </a:lnTo>
                  <a:lnTo>
                    <a:pt x="4686681" y="77470"/>
                  </a:lnTo>
                  <a:lnTo>
                    <a:pt x="4686681" y="38735"/>
                  </a:lnTo>
                  <a:lnTo>
                    <a:pt x="5002657" y="38735"/>
                  </a:lnTo>
                  <a:lnTo>
                    <a:pt x="5002657" y="0"/>
                  </a:lnTo>
                  <a:lnTo>
                    <a:pt x="5250814" y="0"/>
                  </a:lnTo>
                  <a:lnTo>
                    <a:pt x="5423915" y="0"/>
                  </a:lnTo>
                  <a:lnTo>
                    <a:pt x="5431408" y="0"/>
                  </a:lnTo>
                  <a:lnTo>
                    <a:pt x="5438902" y="0"/>
                  </a:lnTo>
                </a:path>
              </a:pathLst>
            </a:custGeom>
            <a:ln w="571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021204" y="2636520"/>
              <a:ext cx="5484495" cy="593090"/>
            </a:xfrm>
            <a:custGeom>
              <a:avLst/>
              <a:gdLst/>
              <a:ahLst/>
              <a:cxnLst/>
              <a:rect l="l" t="t" r="r" b="b"/>
              <a:pathLst>
                <a:path w="5484495" h="593089">
                  <a:moveTo>
                    <a:pt x="0" y="592709"/>
                  </a:moveTo>
                  <a:lnTo>
                    <a:pt x="0" y="592709"/>
                  </a:lnTo>
                  <a:lnTo>
                    <a:pt x="7619" y="592709"/>
                  </a:lnTo>
                  <a:lnTo>
                    <a:pt x="143001" y="592709"/>
                  </a:lnTo>
                  <a:lnTo>
                    <a:pt x="248284" y="592709"/>
                  </a:lnTo>
                  <a:lnTo>
                    <a:pt x="270890" y="592709"/>
                  </a:lnTo>
                  <a:lnTo>
                    <a:pt x="278383" y="592709"/>
                  </a:lnTo>
                  <a:lnTo>
                    <a:pt x="308482" y="592709"/>
                  </a:lnTo>
                  <a:lnTo>
                    <a:pt x="338581" y="592709"/>
                  </a:lnTo>
                  <a:lnTo>
                    <a:pt x="338581" y="540766"/>
                  </a:lnTo>
                  <a:lnTo>
                    <a:pt x="376174" y="540766"/>
                  </a:lnTo>
                  <a:lnTo>
                    <a:pt x="466470" y="540766"/>
                  </a:lnTo>
                  <a:lnTo>
                    <a:pt x="519175" y="540766"/>
                  </a:lnTo>
                  <a:lnTo>
                    <a:pt x="519175" y="488061"/>
                  </a:lnTo>
                  <a:lnTo>
                    <a:pt x="534162" y="488061"/>
                  </a:lnTo>
                  <a:lnTo>
                    <a:pt x="932942" y="488061"/>
                  </a:lnTo>
                  <a:lnTo>
                    <a:pt x="1188593" y="488061"/>
                  </a:lnTo>
                  <a:lnTo>
                    <a:pt x="1188593" y="434721"/>
                  </a:lnTo>
                  <a:lnTo>
                    <a:pt x="1203706" y="434721"/>
                  </a:lnTo>
                  <a:lnTo>
                    <a:pt x="1294003" y="434721"/>
                  </a:lnTo>
                  <a:lnTo>
                    <a:pt x="1294003" y="380873"/>
                  </a:lnTo>
                  <a:lnTo>
                    <a:pt x="2354707" y="380873"/>
                  </a:lnTo>
                  <a:lnTo>
                    <a:pt x="2354707" y="327025"/>
                  </a:lnTo>
                  <a:lnTo>
                    <a:pt x="2429891" y="327025"/>
                  </a:lnTo>
                  <a:lnTo>
                    <a:pt x="2542794" y="327025"/>
                  </a:lnTo>
                  <a:lnTo>
                    <a:pt x="2632964" y="327025"/>
                  </a:lnTo>
                  <a:lnTo>
                    <a:pt x="2730881" y="327025"/>
                  </a:lnTo>
                  <a:lnTo>
                    <a:pt x="2738373" y="327025"/>
                  </a:lnTo>
                  <a:lnTo>
                    <a:pt x="2745867" y="327025"/>
                  </a:lnTo>
                  <a:lnTo>
                    <a:pt x="2760853" y="327025"/>
                  </a:lnTo>
                  <a:lnTo>
                    <a:pt x="2775966" y="327025"/>
                  </a:lnTo>
                  <a:lnTo>
                    <a:pt x="2783459" y="327025"/>
                  </a:lnTo>
                  <a:lnTo>
                    <a:pt x="2828671" y="327025"/>
                  </a:lnTo>
                  <a:lnTo>
                    <a:pt x="2843657" y="327025"/>
                  </a:lnTo>
                  <a:lnTo>
                    <a:pt x="2851149" y="327025"/>
                  </a:lnTo>
                  <a:lnTo>
                    <a:pt x="2873756" y="327025"/>
                  </a:lnTo>
                  <a:lnTo>
                    <a:pt x="2881248" y="327025"/>
                  </a:lnTo>
                  <a:lnTo>
                    <a:pt x="2918841" y="327025"/>
                  </a:lnTo>
                  <a:lnTo>
                    <a:pt x="2933954" y="327025"/>
                  </a:lnTo>
                  <a:lnTo>
                    <a:pt x="3001645" y="327025"/>
                  </a:lnTo>
                  <a:lnTo>
                    <a:pt x="3046730" y="327025"/>
                  </a:lnTo>
                  <a:lnTo>
                    <a:pt x="3091942" y="327025"/>
                  </a:lnTo>
                  <a:lnTo>
                    <a:pt x="3159633" y="327025"/>
                  </a:lnTo>
                  <a:lnTo>
                    <a:pt x="3535806" y="327025"/>
                  </a:lnTo>
                  <a:lnTo>
                    <a:pt x="3919474" y="327025"/>
                  </a:lnTo>
                  <a:lnTo>
                    <a:pt x="3919474" y="262636"/>
                  </a:lnTo>
                  <a:lnTo>
                    <a:pt x="4024756" y="262636"/>
                  </a:lnTo>
                  <a:lnTo>
                    <a:pt x="4024756" y="198374"/>
                  </a:lnTo>
                  <a:lnTo>
                    <a:pt x="4310633" y="198374"/>
                  </a:lnTo>
                  <a:lnTo>
                    <a:pt x="4355719" y="198374"/>
                  </a:lnTo>
                  <a:lnTo>
                    <a:pt x="4393310" y="198374"/>
                  </a:lnTo>
                  <a:lnTo>
                    <a:pt x="4393310" y="132842"/>
                  </a:lnTo>
                  <a:lnTo>
                    <a:pt x="4528820" y="132842"/>
                  </a:lnTo>
                  <a:lnTo>
                    <a:pt x="4829683" y="132842"/>
                  </a:lnTo>
                  <a:lnTo>
                    <a:pt x="4829683" y="66675"/>
                  </a:lnTo>
                  <a:lnTo>
                    <a:pt x="5130546" y="66675"/>
                  </a:lnTo>
                  <a:lnTo>
                    <a:pt x="5168138" y="66675"/>
                  </a:lnTo>
                  <a:lnTo>
                    <a:pt x="5168138" y="0"/>
                  </a:lnTo>
                  <a:lnTo>
                    <a:pt x="5484114" y="0"/>
                  </a:lnTo>
                </a:path>
              </a:pathLst>
            </a:custGeom>
            <a:ln w="57150">
              <a:solidFill>
                <a:srgbClr val="ED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2133345" y="2667126"/>
            <a:ext cx="487680" cy="4514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680"/>
              </a:lnSpc>
              <a:spcBef>
                <a:spcPts val="95"/>
              </a:spcBef>
            </a:pPr>
            <a:r>
              <a:rPr dirty="0" sz="1600" spc="-20" b="1">
                <a:solidFill>
                  <a:srgbClr val="ED0000"/>
                </a:solidFill>
                <a:latin typeface="Arial"/>
                <a:cs typeface="Arial"/>
              </a:rPr>
              <a:t>0.0%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80"/>
              </a:lnSpc>
            </a:pPr>
            <a:r>
              <a:rPr dirty="0" sz="1600" spc="-20" b="1">
                <a:solidFill>
                  <a:srgbClr val="FF9900"/>
                </a:solidFill>
                <a:latin typeface="Arial"/>
                <a:cs typeface="Arial"/>
              </a:rPr>
              <a:t>0.0%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527296" y="2291333"/>
            <a:ext cx="487680" cy="4654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730"/>
              </a:lnSpc>
              <a:spcBef>
                <a:spcPts val="95"/>
              </a:spcBef>
            </a:pPr>
            <a:r>
              <a:rPr dirty="0" sz="1600" spc="-20" b="1">
                <a:solidFill>
                  <a:srgbClr val="ED0000"/>
                </a:solidFill>
                <a:latin typeface="Arial"/>
                <a:cs typeface="Arial"/>
              </a:rPr>
              <a:t>3.5%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30"/>
              </a:lnSpc>
            </a:pPr>
            <a:r>
              <a:rPr dirty="0" sz="1600" spc="-20" b="1">
                <a:solidFill>
                  <a:srgbClr val="FF9900"/>
                </a:solidFill>
                <a:latin typeface="Arial"/>
                <a:cs typeface="Arial"/>
              </a:rPr>
              <a:t>1.4%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527296" y="2670428"/>
            <a:ext cx="4876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0D445E"/>
                </a:solidFill>
                <a:latin typeface="Arial"/>
                <a:cs typeface="Arial"/>
              </a:rPr>
              <a:t>1.1%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592948" y="2454351"/>
            <a:ext cx="487680" cy="6889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ED0000"/>
                </a:solidFill>
                <a:latin typeface="Arial"/>
                <a:cs typeface="Arial"/>
              </a:rPr>
              <a:t>7.9%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10"/>
              </a:lnSpc>
              <a:spcBef>
                <a:spcPts val="90"/>
              </a:spcBef>
            </a:pPr>
            <a:r>
              <a:rPr dirty="0" sz="1600" spc="-20" b="1">
                <a:solidFill>
                  <a:srgbClr val="FF9900"/>
                </a:solidFill>
                <a:latin typeface="Arial"/>
                <a:cs typeface="Arial"/>
              </a:rPr>
              <a:t>4.4%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10"/>
              </a:lnSpc>
            </a:pPr>
            <a:r>
              <a:rPr dirty="0" sz="1600" spc="-20" b="1">
                <a:solidFill>
                  <a:srgbClr val="0D445E"/>
                </a:solidFill>
                <a:latin typeface="Arial"/>
                <a:cs typeface="Arial"/>
              </a:rPr>
              <a:t>3.8%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80708" y="1069695"/>
            <a:ext cx="281305" cy="20574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spc="-10">
                <a:latin typeface="Arial"/>
                <a:cs typeface="Arial"/>
              </a:rPr>
              <a:t>All-</a:t>
            </a:r>
            <a:r>
              <a:rPr dirty="0" sz="1800">
                <a:latin typeface="Arial"/>
                <a:cs typeface="Arial"/>
              </a:rPr>
              <a:t>cause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Death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(%)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50926" y="3983837"/>
            <a:ext cx="7531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latin typeface="Arial"/>
                <a:cs typeface="Arial"/>
              </a:rPr>
              <a:t>No.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at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risk: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50926" y="4173118"/>
            <a:ext cx="2066289" cy="5213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35"/>
              </a:lnSpc>
              <a:spcBef>
                <a:spcPts val="100"/>
              </a:spcBef>
              <a:tabLst>
                <a:tab pos="1472565" algn="l"/>
              </a:tabLst>
            </a:pPr>
            <a:r>
              <a:rPr dirty="0" sz="1200">
                <a:latin typeface="Arial"/>
                <a:cs typeface="Arial"/>
              </a:rPr>
              <a:t>Early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TAVR</a:t>
            </a:r>
            <a:r>
              <a:rPr dirty="0" sz="1200">
                <a:latin typeface="Arial"/>
                <a:cs typeface="Arial"/>
              </a:rPr>
              <a:t>	444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443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dirty="0" sz="1200" spc="-10">
                <a:latin typeface="Arial"/>
                <a:cs typeface="Arial"/>
              </a:rPr>
              <a:t>Delayed</a:t>
            </a:r>
            <a:r>
              <a:rPr dirty="0" sz="1200" spc="-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AVR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+ PVS</a:t>
            </a:r>
            <a:r>
              <a:rPr dirty="0" sz="1200" spc="3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227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225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35"/>
              </a:lnSpc>
            </a:pPr>
            <a:r>
              <a:rPr dirty="0" sz="1200" spc="-10">
                <a:latin typeface="Arial"/>
                <a:cs typeface="Arial"/>
              </a:rPr>
              <a:t>Delayed</a:t>
            </a:r>
            <a:r>
              <a:rPr dirty="0" sz="1200" spc="-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AVR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+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AVS</a:t>
            </a:r>
            <a:r>
              <a:rPr dirty="0" sz="1200" spc="4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152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149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026022" y="1336039"/>
            <a:ext cx="15195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"/>
                <a:cs typeface="Arial"/>
              </a:rPr>
              <a:t>Log-</a:t>
            </a:r>
            <a:r>
              <a:rPr dirty="0" sz="1400">
                <a:latin typeface="Arial"/>
                <a:cs typeface="Arial"/>
              </a:rPr>
              <a:t>rank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= </a:t>
            </a:r>
            <a:r>
              <a:rPr dirty="0" sz="1400" spc="-10">
                <a:latin typeface="Arial"/>
                <a:cs typeface="Arial"/>
              </a:rPr>
              <a:t>0.142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274189" y="871220"/>
            <a:ext cx="28009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Delayed</a:t>
            </a:r>
            <a:r>
              <a:rPr dirty="0" sz="1200" spc="-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AVR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Acute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Valve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Syndrome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1936369" y="951991"/>
            <a:ext cx="273050" cy="426720"/>
            <a:chOff x="1936369" y="951991"/>
            <a:chExt cx="273050" cy="426720"/>
          </a:xfrm>
        </p:grpSpPr>
        <p:sp>
          <p:nvSpPr>
            <p:cNvPr id="29" name="object 29" descr=""/>
            <p:cNvSpPr/>
            <p:nvPr/>
          </p:nvSpPr>
          <p:spPr>
            <a:xfrm>
              <a:off x="1936369" y="980566"/>
              <a:ext cx="273050" cy="0"/>
            </a:xfrm>
            <a:custGeom>
              <a:avLst/>
              <a:gdLst/>
              <a:ahLst/>
              <a:cxnLst/>
              <a:rect l="l" t="t" r="r" b="b"/>
              <a:pathLst>
                <a:path w="273050" h="0">
                  <a:moveTo>
                    <a:pt x="0" y="0"/>
                  </a:moveTo>
                  <a:lnTo>
                    <a:pt x="272542" y="0"/>
                  </a:lnTo>
                </a:path>
              </a:pathLst>
            </a:custGeom>
            <a:ln w="57150">
              <a:solidFill>
                <a:srgbClr val="ED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936369" y="1165097"/>
              <a:ext cx="273050" cy="0"/>
            </a:xfrm>
            <a:custGeom>
              <a:avLst/>
              <a:gdLst/>
              <a:ahLst/>
              <a:cxnLst/>
              <a:rect l="l" t="t" r="r" b="b"/>
              <a:pathLst>
                <a:path w="273050" h="0">
                  <a:moveTo>
                    <a:pt x="0" y="0"/>
                  </a:moveTo>
                  <a:lnTo>
                    <a:pt x="272542" y="0"/>
                  </a:lnTo>
                </a:path>
              </a:pathLst>
            </a:custGeom>
            <a:ln w="571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936369" y="1349628"/>
              <a:ext cx="273050" cy="0"/>
            </a:xfrm>
            <a:custGeom>
              <a:avLst/>
              <a:gdLst/>
              <a:ahLst/>
              <a:cxnLst/>
              <a:rect l="l" t="t" r="r" b="b"/>
              <a:pathLst>
                <a:path w="273050" h="0">
                  <a:moveTo>
                    <a:pt x="0" y="0"/>
                  </a:moveTo>
                  <a:lnTo>
                    <a:pt x="272542" y="0"/>
                  </a:lnTo>
                </a:path>
              </a:pathLst>
            </a:custGeom>
            <a:ln w="57150">
              <a:solidFill>
                <a:srgbClr val="0D445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2279395" y="1055878"/>
            <a:ext cx="3221990" cy="39306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dirty="0" sz="1200" spc="-10">
                <a:latin typeface="Arial"/>
                <a:cs typeface="Arial"/>
              </a:rPr>
              <a:t>Delayed</a:t>
            </a:r>
            <a:r>
              <a:rPr dirty="0" sz="1200" spc="-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AVR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Progressive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Valve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Syndrome </a:t>
            </a:r>
            <a:r>
              <a:rPr dirty="0" sz="1200">
                <a:latin typeface="Arial"/>
                <a:cs typeface="Arial"/>
              </a:rPr>
              <a:t>Early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TAVR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7462" y="4915863"/>
            <a:ext cx="1819910" cy="14033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Event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rates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are</a:t>
            </a:r>
            <a:r>
              <a:rPr dirty="0" sz="800" spc="-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Kaplan-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Meier 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estimates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507605" y="3308984"/>
            <a:ext cx="0" cy="92075"/>
          </a:xfrm>
          <a:custGeom>
            <a:avLst/>
            <a:gdLst/>
            <a:ahLst/>
            <a:cxnLst/>
            <a:rect l="l" t="t" r="r" b="b"/>
            <a:pathLst>
              <a:path w="0" h="92075">
                <a:moveTo>
                  <a:pt x="0" y="0"/>
                </a:moveTo>
                <a:lnTo>
                  <a:pt x="0" y="9182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382636" y="3382517"/>
            <a:ext cx="251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24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782572" y="845947"/>
            <a:ext cx="6417945" cy="2555240"/>
          </a:xfrm>
          <a:custGeom>
            <a:avLst/>
            <a:gdLst/>
            <a:ahLst/>
            <a:cxnLst/>
            <a:rect l="l" t="t" r="r" b="b"/>
            <a:pathLst>
              <a:path w="6417945" h="2555240">
                <a:moveTo>
                  <a:pt x="92075" y="2459735"/>
                </a:moveTo>
                <a:lnTo>
                  <a:pt x="6417691" y="2459735"/>
                </a:lnTo>
                <a:lnTo>
                  <a:pt x="6417691" y="0"/>
                </a:lnTo>
                <a:lnTo>
                  <a:pt x="92075" y="0"/>
                </a:lnTo>
                <a:lnTo>
                  <a:pt x="92075" y="2459735"/>
                </a:lnTo>
                <a:close/>
              </a:path>
              <a:path w="6417945" h="2555240">
                <a:moveTo>
                  <a:pt x="0" y="120395"/>
                </a:moveTo>
                <a:lnTo>
                  <a:pt x="91820" y="120395"/>
                </a:lnTo>
              </a:path>
              <a:path w="6417945" h="2555240">
                <a:moveTo>
                  <a:pt x="0" y="874776"/>
                </a:moveTo>
                <a:lnTo>
                  <a:pt x="91820" y="874776"/>
                </a:lnTo>
              </a:path>
              <a:path w="6417945" h="2555240">
                <a:moveTo>
                  <a:pt x="0" y="1629155"/>
                </a:moveTo>
                <a:lnTo>
                  <a:pt x="91820" y="1629155"/>
                </a:lnTo>
              </a:path>
              <a:path w="6417945" h="2555240">
                <a:moveTo>
                  <a:pt x="0" y="2383663"/>
                </a:moveTo>
                <a:lnTo>
                  <a:pt x="91820" y="2383663"/>
                </a:lnTo>
              </a:path>
              <a:path w="6417945" h="2555240">
                <a:moveTo>
                  <a:pt x="230631" y="2463038"/>
                </a:moveTo>
                <a:lnTo>
                  <a:pt x="230631" y="2554859"/>
                </a:lnTo>
              </a:path>
              <a:path w="6417945" h="2555240">
                <a:moveTo>
                  <a:pt x="452373" y="2463038"/>
                </a:moveTo>
                <a:lnTo>
                  <a:pt x="452373" y="255485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490599" y="826388"/>
            <a:ext cx="251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30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490599" y="1580464"/>
            <a:ext cx="251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490599" y="2335529"/>
            <a:ext cx="251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602994" y="3090163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44370" y="3382517"/>
            <a:ext cx="3606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0</a:t>
            </a:r>
            <a:r>
              <a:rPr dirty="0" sz="1600" spc="409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4732020" y="3308984"/>
            <a:ext cx="0" cy="92075"/>
          </a:xfrm>
          <a:custGeom>
            <a:avLst/>
            <a:gdLst/>
            <a:ahLst/>
            <a:cxnLst/>
            <a:rect l="l" t="t" r="r" b="b"/>
            <a:pathLst>
              <a:path w="0" h="92075">
                <a:moveTo>
                  <a:pt x="0" y="0"/>
                </a:moveTo>
                <a:lnTo>
                  <a:pt x="0" y="9182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9418" rIns="0" bIns="0" rtlCol="0" vert="horz">
            <a:spAutoFit/>
          </a:bodyPr>
          <a:lstStyle/>
          <a:p>
            <a:pPr marL="1725295">
              <a:lnSpc>
                <a:spcPct val="100000"/>
              </a:lnSpc>
              <a:spcBef>
                <a:spcPts val="105"/>
              </a:spcBef>
            </a:pPr>
            <a:r>
              <a:rPr dirty="0"/>
              <a:t>All </a:t>
            </a:r>
            <a:r>
              <a:rPr dirty="0" spc="-10"/>
              <a:t>Stroke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368920" y="4173118"/>
            <a:ext cx="281940" cy="5213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35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412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dirty="0" sz="1200" spc="-25">
                <a:latin typeface="Arial"/>
                <a:cs typeface="Arial"/>
              </a:rPr>
              <a:t>179</a:t>
            </a:r>
            <a:endParaRPr sz="1200">
              <a:latin typeface="Arial"/>
              <a:cs typeface="Arial"/>
            </a:endParaRPr>
          </a:p>
          <a:p>
            <a:pPr marL="54610">
              <a:lnSpc>
                <a:spcPts val="1335"/>
              </a:lnSpc>
            </a:pPr>
            <a:r>
              <a:rPr dirty="0" sz="1200" spc="-25">
                <a:latin typeface="Arial"/>
                <a:cs typeface="Arial"/>
              </a:rPr>
              <a:t>98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133345" y="2269362"/>
            <a:ext cx="487680" cy="46100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714"/>
              </a:lnSpc>
              <a:spcBef>
                <a:spcPts val="95"/>
              </a:spcBef>
            </a:pPr>
            <a:r>
              <a:rPr dirty="0" sz="1600" spc="-20" b="1">
                <a:solidFill>
                  <a:srgbClr val="ED0000"/>
                </a:solidFill>
                <a:latin typeface="Arial"/>
                <a:cs typeface="Arial"/>
              </a:rPr>
              <a:t>3.3%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14"/>
              </a:lnSpc>
            </a:pPr>
            <a:r>
              <a:rPr dirty="0" sz="1600" spc="-20" b="1">
                <a:solidFill>
                  <a:srgbClr val="FF9900"/>
                </a:solidFill>
                <a:latin typeface="Arial"/>
                <a:cs typeface="Arial"/>
              </a:rPr>
              <a:t>0.9%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133345" y="2643885"/>
            <a:ext cx="4876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0D445E"/>
                </a:solidFill>
                <a:latin typeface="Arial"/>
                <a:cs typeface="Arial"/>
              </a:rPr>
              <a:t>0.9%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527296" y="2231262"/>
            <a:ext cx="487680" cy="4654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735"/>
              </a:lnSpc>
              <a:spcBef>
                <a:spcPts val="95"/>
              </a:spcBef>
            </a:pPr>
            <a:r>
              <a:rPr dirty="0" sz="1600" spc="-20" b="1">
                <a:solidFill>
                  <a:srgbClr val="ED0000"/>
                </a:solidFill>
                <a:latin typeface="Arial"/>
                <a:cs typeface="Arial"/>
              </a:rPr>
              <a:t>4.7%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35"/>
              </a:lnSpc>
            </a:pPr>
            <a:r>
              <a:rPr dirty="0" sz="1600" spc="-20" b="1">
                <a:solidFill>
                  <a:srgbClr val="0D445E"/>
                </a:solidFill>
                <a:latin typeface="Arial"/>
                <a:cs typeface="Arial"/>
              </a:rPr>
              <a:t>1.4%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527296" y="2610357"/>
            <a:ext cx="4876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FF9900"/>
                </a:solidFill>
                <a:latin typeface="Arial"/>
                <a:cs typeface="Arial"/>
              </a:rPr>
              <a:t>1.3%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592948" y="2339584"/>
            <a:ext cx="487680" cy="906780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600" spc="-20" b="1">
                <a:solidFill>
                  <a:srgbClr val="ED0000"/>
                </a:solidFill>
                <a:latin typeface="Arial"/>
                <a:cs typeface="Arial"/>
              </a:rPr>
              <a:t>8.3%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10"/>
              </a:lnSpc>
              <a:spcBef>
                <a:spcPts val="900"/>
              </a:spcBef>
            </a:pPr>
            <a:r>
              <a:rPr dirty="0" sz="1600" spc="-20" b="1">
                <a:solidFill>
                  <a:srgbClr val="0D445E"/>
                </a:solidFill>
                <a:latin typeface="Arial"/>
                <a:cs typeface="Arial"/>
              </a:rPr>
              <a:t>2.7%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10"/>
              </a:lnSpc>
            </a:pPr>
            <a:r>
              <a:rPr dirty="0" sz="1600" spc="-20" b="1">
                <a:solidFill>
                  <a:srgbClr val="FF9900"/>
                </a:solidFill>
                <a:latin typeface="Arial"/>
                <a:cs typeface="Arial"/>
              </a:rPr>
              <a:t>2.3%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837178" y="3303648"/>
            <a:ext cx="2411095" cy="1390650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781685">
              <a:lnSpc>
                <a:spcPct val="100000"/>
              </a:lnSpc>
              <a:spcBef>
                <a:spcPts val="715"/>
              </a:spcBef>
            </a:pPr>
            <a:r>
              <a:rPr dirty="0" sz="1600" spc="-25">
                <a:latin typeface="Arial"/>
                <a:cs typeface="Arial"/>
              </a:rPr>
              <a:t>12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800">
                <a:latin typeface="Arial"/>
                <a:cs typeface="Arial"/>
              </a:rPr>
              <a:t>Months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from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Procedure</a:t>
            </a:r>
            <a:endParaRPr sz="1800">
              <a:latin typeface="Arial"/>
              <a:cs typeface="Arial"/>
            </a:endParaRPr>
          </a:p>
          <a:p>
            <a:pPr marL="771525">
              <a:lnSpc>
                <a:spcPts val="1335"/>
              </a:lnSpc>
              <a:spcBef>
                <a:spcPts val="1450"/>
              </a:spcBef>
            </a:pPr>
            <a:r>
              <a:rPr dirty="0" sz="1200" spc="-25">
                <a:latin typeface="Arial"/>
                <a:cs typeface="Arial"/>
              </a:rPr>
              <a:t>432</a:t>
            </a:r>
            <a:endParaRPr sz="1200">
              <a:latin typeface="Arial"/>
              <a:cs typeface="Arial"/>
            </a:endParaRPr>
          </a:p>
          <a:p>
            <a:pPr marL="771525">
              <a:lnSpc>
                <a:spcPts val="1230"/>
              </a:lnSpc>
            </a:pPr>
            <a:r>
              <a:rPr dirty="0" sz="1200" spc="-25">
                <a:latin typeface="Arial"/>
                <a:cs typeface="Arial"/>
              </a:rPr>
              <a:t>208</a:t>
            </a:r>
            <a:endParaRPr sz="1200">
              <a:latin typeface="Arial"/>
              <a:cs typeface="Arial"/>
            </a:endParaRPr>
          </a:p>
          <a:p>
            <a:pPr marL="771525">
              <a:lnSpc>
                <a:spcPts val="1335"/>
              </a:lnSpc>
            </a:pPr>
            <a:r>
              <a:rPr dirty="0" sz="1200" spc="-25">
                <a:latin typeface="Arial"/>
                <a:cs typeface="Arial"/>
              </a:rPr>
              <a:t>128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80708" y="1546781"/>
            <a:ext cx="281305" cy="110426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>
                <a:latin typeface="Arial"/>
                <a:cs typeface="Arial"/>
              </a:rPr>
              <a:t>Stroke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(%)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1936369" y="951991"/>
            <a:ext cx="5603240" cy="2275840"/>
            <a:chOff x="1936369" y="951991"/>
            <a:chExt cx="5603240" cy="2275840"/>
          </a:xfrm>
        </p:grpSpPr>
        <p:sp>
          <p:nvSpPr>
            <p:cNvPr id="21" name="object 21" descr=""/>
            <p:cNvSpPr/>
            <p:nvPr/>
          </p:nvSpPr>
          <p:spPr>
            <a:xfrm>
              <a:off x="2006473" y="3020313"/>
              <a:ext cx="5502910" cy="172720"/>
            </a:xfrm>
            <a:custGeom>
              <a:avLst/>
              <a:gdLst/>
              <a:ahLst/>
              <a:cxnLst/>
              <a:rect l="l" t="t" r="r" b="b"/>
              <a:pathLst>
                <a:path w="5502909" h="172719">
                  <a:moveTo>
                    <a:pt x="0" y="172719"/>
                  </a:moveTo>
                  <a:lnTo>
                    <a:pt x="7493" y="172719"/>
                  </a:lnTo>
                  <a:lnTo>
                    <a:pt x="7493" y="155829"/>
                  </a:lnTo>
                  <a:lnTo>
                    <a:pt x="105537" y="155829"/>
                  </a:lnTo>
                  <a:lnTo>
                    <a:pt x="150749" y="155829"/>
                  </a:lnTo>
                  <a:lnTo>
                    <a:pt x="150749" y="138811"/>
                  </a:lnTo>
                  <a:lnTo>
                    <a:pt x="1062735" y="138811"/>
                  </a:lnTo>
                  <a:lnTo>
                    <a:pt x="1364234" y="138811"/>
                  </a:lnTo>
                  <a:lnTo>
                    <a:pt x="1424559" y="138811"/>
                  </a:lnTo>
                  <a:lnTo>
                    <a:pt x="1650746" y="138811"/>
                  </a:lnTo>
                  <a:lnTo>
                    <a:pt x="1650746" y="121666"/>
                  </a:lnTo>
                  <a:lnTo>
                    <a:pt x="2298954" y="121666"/>
                  </a:lnTo>
                  <a:lnTo>
                    <a:pt x="2298954" y="104521"/>
                  </a:lnTo>
                  <a:lnTo>
                    <a:pt x="2434590" y="104521"/>
                  </a:lnTo>
                  <a:lnTo>
                    <a:pt x="2811526" y="104521"/>
                  </a:lnTo>
                  <a:lnTo>
                    <a:pt x="2939668" y="104521"/>
                  </a:lnTo>
                  <a:lnTo>
                    <a:pt x="2947162" y="104521"/>
                  </a:lnTo>
                  <a:lnTo>
                    <a:pt x="2947162" y="87249"/>
                  </a:lnTo>
                  <a:lnTo>
                    <a:pt x="3150742" y="87249"/>
                  </a:lnTo>
                  <a:lnTo>
                    <a:pt x="3241166" y="87249"/>
                  </a:lnTo>
                  <a:lnTo>
                    <a:pt x="3384296" y="87249"/>
                  </a:lnTo>
                  <a:lnTo>
                    <a:pt x="3384296" y="69850"/>
                  </a:lnTo>
                  <a:lnTo>
                    <a:pt x="3550157" y="69850"/>
                  </a:lnTo>
                  <a:lnTo>
                    <a:pt x="3738626" y="69850"/>
                  </a:lnTo>
                  <a:lnTo>
                    <a:pt x="3738626" y="52450"/>
                  </a:lnTo>
                  <a:lnTo>
                    <a:pt x="4130548" y="52450"/>
                  </a:lnTo>
                  <a:lnTo>
                    <a:pt x="4236085" y="52450"/>
                  </a:lnTo>
                  <a:lnTo>
                    <a:pt x="4236085" y="35052"/>
                  </a:lnTo>
                  <a:lnTo>
                    <a:pt x="4334129" y="35052"/>
                  </a:lnTo>
                  <a:lnTo>
                    <a:pt x="4394327" y="35052"/>
                  </a:lnTo>
                  <a:lnTo>
                    <a:pt x="4394327" y="17525"/>
                  </a:lnTo>
                  <a:lnTo>
                    <a:pt x="4477258" y="17525"/>
                  </a:lnTo>
                  <a:lnTo>
                    <a:pt x="4582795" y="17525"/>
                  </a:lnTo>
                  <a:lnTo>
                    <a:pt x="4582795" y="0"/>
                  </a:lnTo>
                  <a:lnTo>
                    <a:pt x="5020056" y="0"/>
                  </a:lnTo>
                  <a:lnTo>
                    <a:pt x="5057648" y="0"/>
                  </a:lnTo>
                  <a:lnTo>
                    <a:pt x="5117973" y="0"/>
                  </a:lnTo>
                  <a:lnTo>
                    <a:pt x="5276342" y="0"/>
                  </a:lnTo>
                  <a:lnTo>
                    <a:pt x="5381752" y="0"/>
                  </a:lnTo>
                  <a:lnTo>
                    <a:pt x="5487288" y="0"/>
                  </a:lnTo>
                  <a:lnTo>
                    <a:pt x="5502402" y="0"/>
                  </a:lnTo>
                </a:path>
              </a:pathLst>
            </a:custGeom>
            <a:ln w="57150">
              <a:solidFill>
                <a:srgbClr val="0D445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025650" y="3056000"/>
              <a:ext cx="5485130" cy="143510"/>
            </a:xfrm>
            <a:custGeom>
              <a:avLst/>
              <a:gdLst/>
              <a:ahLst/>
              <a:cxnLst/>
              <a:rect l="l" t="t" r="r" b="b"/>
              <a:pathLst>
                <a:path w="5485130" h="143510">
                  <a:moveTo>
                    <a:pt x="0" y="143256"/>
                  </a:moveTo>
                  <a:lnTo>
                    <a:pt x="37718" y="143256"/>
                  </a:lnTo>
                  <a:lnTo>
                    <a:pt x="37718" y="109855"/>
                  </a:lnTo>
                  <a:lnTo>
                    <a:pt x="158242" y="109855"/>
                  </a:lnTo>
                  <a:lnTo>
                    <a:pt x="210947" y="109855"/>
                  </a:lnTo>
                  <a:lnTo>
                    <a:pt x="233552" y="109855"/>
                  </a:lnTo>
                  <a:lnTo>
                    <a:pt x="256158" y="109855"/>
                  </a:lnTo>
                  <a:lnTo>
                    <a:pt x="399414" y="109855"/>
                  </a:lnTo>
                  <a:lnTo>
                    <a:pt x="406907" y="109855"/>
                  </a:lnTo>
                  <a:lnTo>
                    <a:pt x="760983" y="109855"/>
                  </a:lnTo>
                  <a:lnTo>
                    <a:pt x="1084961" y="109855"/>
                  </a:lnTo>
                  <a:lnTo>
                    <a:pt x="1084961" y="75056"/>
                  </a:lnTo>
                  <a:lnTo>
                    <a:pt x="1597278" y="75056"/>
                  </a:lnTo>
                  <a:lnTo>
                    <a:pt x="2177415" y="75056"/>
                  </a:lnTo>
                  <a:lnTo>
                    <a:pt x="2463673" y="75056"/>
                  </a:lnTo>
                  <a:lnTo>
                    <a:pt x="2486279" y="75056"/>
                  </a:lnTo>
                  <a:lnTo>
                    <a:pt x="2561716" y="75056"/>
                  </a:lnTo>
                  <a:lnTo>
                    <a:pt x="2689733" y="75056"/>
                  </a:lnTo>
                  <a:lnTo>
                    <a:pt x="2734945" y="75056"/>
                  </a:lnTo>
                  <a:lnTo>
                    <a:pt x="2765044" y="75056"/>
                  </a:lnTo>
                  <a:lnTo>
                    <a:pt x="2772664" y="75056"/>
                  </a:lnTo>
                  <a:lnTo>
                    <a:pt x="2787650" y="75056"/>
                  </a:lnTo>
                  <a:lnTo>
                    <a:pt x="2817876" y="75056"/>
                  </a:lnTo>
                  <a:lnTo>
                    <a:pt x="2862961" y="75056"/>
                  </a:lnTo>
                  <a:lnTo>
                    <a:pt x="2878074" y="75056"/>
                  </a:lnTo>
                  <a:lnTo>
                    <a:pt x="2893187" y="75056"/>
                  </a:lnTo>
                  <a:lnTo>
                    <a:pt x="2893187" y="37973"/>
                  </a:lnTo>
                  <a:lnTo>
                    <a:pt x="2915792" y="37973"/>
                  </a:lnTo>
                  <a:lnTo>
                    <a:pt x="2930779" y="37973"/>
                  </a:lnTo>
                  <a:lnTo>
                    <a:pt x="2938399" y="37973"/>
                  </a:lnTo>
                  <a:lnTo>
                    <a:pt x="2945891" y="37973"/>
                  </a:lnTo>
                  <a:lnTo>
                    <a:pt x="3036316" y="37973"/>
                  </a:lnTo>
                  <a:lnTo>
                    <a:pt x="3036316" y="0"/>
                  </a:lnTo>
                  <a:lnTo>
                    <a:pt x="3051429" y="0"/>
                  </a:lnTo>
                  <a:lnTo>
                    <a:pt x="3081528" y="0"/>
                  </a:lnTo>
                  <a:lnTo>
                    <a:pt x="3104134" y="0"/>
                  </a:lnTo>
                  <a:lnTo>
                    <a:pt x="3932936" y="0"/>
                  </a:lnTo>
                  <a:lnTo>
                    <a:pt x="4045839" y="0"/>
                  </a:lnTo>
                  <a:lnTo>
                    <a:pt x="4091051" y="0"/>
                  </a:lnTo>
                  <a:lnTo>
                    <a:pt x="4287012" y="0"/>
                  </a:lnTo>
                  <a:lnTo>
                    <a:pt x="4400042" y="0"/>
                  </a:lnTo>
                  <a:lnTo>
                    <a:pt x="4445254" y="0"/>
                  </a:lnTo>
                  <a:lnTo>
                    <a:pt x="4580763" y="0"/>
                  </a:lnTo>
                  <a:lnTo>
                    <a:pt x="4588383" y="0"/>
                  </a:lnTo>
                  <a:lnTo>
                    <a:pt x="4731511" y="0"/>
                  </a:lnTo>
                  <a:lnTo>
                    <a:pt x="5047869" y="0"/>
                  </a:lnTo>
                  <a:lnTo>
                    <a:pt x="5296534" y="0"/>
                  </a:lnTo>
                  <a:lnTo>
                    <a:pt x="5469890" y="0"/>
                  </a:lnTo>
                  <a:lnTo>
                    <a:pt x="5477383" y="0"/>
                  </a:lnTo>
                  <a:lnTo>
                    <a:pt x="5484876" y="0"/>
                  </a:lnTo>
                </a:path>
              </a:pathLst>
            </a:custGeom>
            <a:ln w="571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010664" y="2604262"/>
              <a:ext cx="5500370" cy="528955"/>
            </a:xfrm>
            <a:custGeom>
              <a:avLst/>
              <a:gdLst/>
              <a:ahLst/>
              <a:cxnLst/>
              <a:rect l="l" t="t" r="r" b="b"/>
              <a:pathLst>
                <a:path w="5500370" h="528955">
                  <a:moveTo>
                    <a:pt x="0" y="528701"/>
                  </a:moveTo>
                  <a:lnTo>
                    <a:pt x="0" y="528701"/>
                  </a:lnTo>
                  <a:lnTo>
                    <a:pt x="7493" y="528701"/>
                  </a:lnTo>
                  <a:lnTo>
                    <a:pt x="14986" y="528701"/>
                  </a:lnTo>
                  <a:lnTo>
                    <a:pt x="37592" y="528701"/>
                  </a:lnTo>
                  <a:lnTo>
                    <a:pt x="37592" y="478155"/>
                  </a:lnTo>
                  <a:lnTo>
                    <a:pt x="45212" y="478155"/>
                  </a:lnTo>
                  <a:lnTo>
                    <a:pt x="45212" y="427736"/>
                  </a:lnTo>
                  <a:lnTo>
                    <a:pt x="90424" y="427736"/>
                  </a:lnTo>
                  <a:lnTo>
                    <a:pt x="90424" y="377189"/>
                  </a:lnTo>
                  <a:lnTo>
                    <a:pt x="241046" y="377189"/>
                  </a:lnTo>
                  <a:lnTo>
                    <a:pt x="241046" y="326644"/>
                  </a:lnTo>
                  <a:lnTo>
                    <a:pt x="256159" y="326644"/>
                  </a:lnTo>
                  <a:lnTo>
                    <a:pt x="278765" y="326644"/>
                  </a:lnTo>
                  <a:lnTo>
                    <a:pt x="286258" y="326644"/>
                  </a:lnTo>
                  <a:lnTo>
                    <a:pt x="316356" y="326644"/>
                  </a:lnTo>
                  <a:lnTo>
                    <a:pt x="346583" y="326644"/>
                  </a:lnTo>
                  <a:lnTo>
                    <a:pt x="474599" y="326644"/>
                  </a:lnTo>
                  <a:lnTo>
                    <a:pt x="527304" y="326644"/>
                  </a:lnTo>
                  <a:lnTo>
                    <a:pt x="542417" y="326644"/>
                  </a:lnTo>
                  <a:lnTo>
                    <a:pt x="941705" y="326644"/>
                  </a:lnTo>
                  <a:lnTo>
                    <a:pt x="1212977" y="326644"/>
                  </a:lnTo>
                  <a:lnTo>
                    <a:pt x="1310894" y="326644"/>
                  </a:lnTo>
                  <a:lnTo>
                    <a:pt x="1310894" y="272414"/>
                  </a:lnTo>
                  <a:lnTo>
                    <a:pt x="2365629" y="272414"/>
                  </a:lnTo>
                  <a:lnTo>
                    <a:pt x="2441066" y="272414"/>
                  </a:lnTo>
                  <a:lnTo>
                    <a:pt x="2554097" y="272414"/>
                  </a:lnTo>
                  <a:lnTo>
                    <a:pt x="2644394" y="272414"/>
                  </a:lnTo>
                  <a:lnTo>
                    <a:pt x="2742438" y="272414"/>
                  </a:lnTo>
                  <a:lnTo>
                    <a:pt x="2749931" y="272414"/>
                  </a:lnTo>
                  <a:lnTo>
                    <a:pt x="2757424" y="272414"/>
                  </a:lnTo>
                  <a:lnTo>
                    <a:pt x="2772537" y="272414"/>
                  </a:lnTo>
                  <a:lnTo>
                    <a:pt x="2787650" y="272414"/>
                  </a:lnTo>
                  <a:lnTo>
                    <a:pt x="2795143" y="272414"/>
                  </a:lnTo>
                  <a:lnTo>
                    <a:pt x="2840355" y="272414"/>
                  </a:lnTo>
                  <a:lnTo>
                    <a:pt x="2855468" y="272414"/>
                  </a:lnTo>
                  <a:lnTo>
                    <a:pt x="2862961" y="272414"/>
                  </a:lnTo>
                  <a:lnTo>
                    <a:pt x="2885566" y="272414"/>
                  </a:lnTo>
                  <a:lnTo>
                    <a:pt x="2893060" y="272414"/>
                  </a:lnTo>
                  <a:lnTo>
                    <a:pt x="2930779" y="272414"/>
                  </a:lnTo>
                  <a:lnTo>
                    <a:pt x="2945765" y="272414"/>
                  </a:lnTo>
                  <a:lnTo>
                    <a:pt x="3013583" y="272414"/>
                  </a:lnTo>
                  <a:lnTo>
                    <a:pt x="3058795" y="272414"/>
                  </a:lnTo>
                  <a:lnTo>
                    <a:pt x="3104007" y="272414"/>
                  </a:lnTo>
                  <a:lnTo>
                    <a:pt x="3171825" y="272414"/>
                  </a:lnTo>
                  <a:lnTo>
                    <a:pt x="3548507" y="272414"/>
                  </a:lnTo>
                  <a:lnTo>
                    <a:pt x="3932809" y="272414"/>
                  </a:lnTo>
                  <a:lnTo>
                    <a:pt x="4038219" y="272414"/>
                  </a:lnTo>
                  <a:lnTo>
                    <a:pt x="4188968" y="272414"/>
                  </a:lnTo>
                  <a:lnTo>
                    <a:pt x="4188968" y="205612"/>
                  </a:lnTo>
                  <a:lnTo>
                    <a:pt x="4324604" y="205612"/>
                  </a:lnTo>
                  <a:lnTo>
                    <a:pt x="4369816" y="205612"/>
                  </a:lnTo>
                  <a:lnTo>
                    <a:pt x="4392422" y="205612"/>
                  </a:lnTo>
                  <a:lnTo>
                    <a:pt x="4392422" y="137540"/>
                  </a:lnTo>
                  <a:lnTo>
                    <a:pt x="4543044" y="137540"/>
                  </a:lnTo>
                  <a:lnTo>
                    <a:pt x="4603369" y="137540"/>
                  </a:lnTo>
                  <a:lnTo>
                    <a:pt x="4603369" y="68706"/>
                  </a:lnTo>
                  <a:lnTo>
                    <a:pt x="4648581" y="68706"/>
                  </a:lnTo>
                  <a:lnTo>
                    <a:pt x="4648581" y="0"/>
                  </a:lnTo>
                  <a:lnTo>
                    <a:pt x="4844415" y="0"/>
                  </a:lnTo>
                  <a:lnTo>
                    <a:pt x="5145786" y="0"/>
                  </a:lnTo>
                  <a:lnTo>
                    <a:pt x="5183505" y="0"/>
                  </a:lnTo>
                  <a:lnTo>
                    <a:pt x="5499862" y="0"/>
                  </a:lnTo>
                </a:path>
              </a:pathLst>
            </a:custGeom>
            <a:ln w="57150">
              <a:solidFill>
                <a:srgbClr val="ED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936369" y="980566"/>
              <a:ext cx="273050" cy="0"/>
            </a:xfrm>
            <a:custGeom>
              <a:avLst/>
              <a:gdLst/>
              <a:ahLst/>
              <a:cxnLst/>
              <a:rect l="l" t="t" r="r" b="b"/>
              <a:pathLst>
                <a:path w="273050" h="0">
                  <a:moveTo>
                    <a:pt x="0" y="0"/>
                  </a:moveTo>
                  <a:lnTo>
                    <a:pt x="272542" y="0"/>
                  </a:lnTo>
                </a:path>
              </a:pathLst>
            </a:custGeom>
            <a:ln w="57150">
              <a:solidFill>
                <a:srgbClr val="ED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936369" y="1165097"/>
              <a:ext cx="273050" cy="0"/>
            </a:xfrm>
            <a:custGeom>
              <a:avLst/>
              <a:gdLst/>
              <a:ahLst/>
              <a:cxnLst/>
              <a:rect l="l" t="t" r="r" b="b"/>
              <a:pathLst>
                <a:path w="273050" h="0">
                  <a:moveTo>
                    <a:pt x="0" y="0"/>
                  </a:moveTo>
                  <a:lnTo>
                    <a:pt x="272542" y="0"/>
                  </a:lnTo>
                </a:path>
              </a:pathLst>
            </a:custGeom>
            <a:ln w="571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936369" y="1349628"/>
              <a:ext cx="273050" cy="0"/>
            </a:xfrm>
            <a:custGeom>
              <a:avLst/>
              <a:gdLst/>
              <a:ahLst/>
              <a:cxnLst/>
              <a:rect l="l" t="t" r="r" b="b"/>
              <a:pathLst>
                <a:path w="273050" h="0">
                  <a:moveTo>
                    <a:pt x="0" y="0"/>
                  </a:moveTo>
                  <a:lnTo>
                    <a:pt x="272542" y="0"/>
                  </a:lnTo>
                </a:path>
              </a:pathLst>
            </a:custGeom>
            <a:ln w="57150">
              <a:solidFill>
                <a:srgbClr val="0D445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350926" y="3983837"/>
            <a:ext cx="7531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latin typeface="Arial"/>
                <a:cs typeface="Arial"/>
              </a:rPr>
              <a:t>No.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at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risk: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7462" y="4915863"/>
            <a:ext cx="1819910" cy="14033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Event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rates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are</a:t>
            </a:r>
            <a:r>
              <a:rPr dirty="0" sz="800" spc="-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Kaplan-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Meier 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estimates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50926" y="4173118"/>
            <a:ext cx="2066289" cy="5213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35"/>
              </a:lnSpc>
              <a:spcBef>
                <a:spcPts val="100"/>
              </a:spcBef>
              <a:tabLst>
                <a:tab pos="1472565" algn="l"/>
              </a:tabLst>
            </a:pPr>
            <a:r>
              <a:rPr dirty="0" sz="1200">
                <a:latin typeface="Arial"/>
                <a:cs typeface="Arial"/>
              </a:rPr>
              <a:t>Early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TAVR</a:t>
            </a:r>
            <a:r>
              <a:rPr dirty="0" sz="1200">
                <a:latin typeface="Arial"/>
                <a:cs typeface="Arial"/>
              </a:rPr>
              <a:t>	444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439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dirty="0" sz="1200" spc="-10">
                <a:latin typeface="Arial"/>
                <a:cs typeface="Arial"/>
              </a:rPr>
              <a:t>Delayed</a:t>
            </a:r>
            <a:r>
              <a:rPr dirty="0" sz="1200" spc="-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AVR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+ PVS</a:t>
            </a:r>
            <a:r>
              <a:rPr dirty="0" sz="1200" spc="3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227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223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35"/>
              </a:lnSpc>
            </a:pPr>
            <a:r>
              <a:rPr dirty="0" sz="1200" spc="-10">
                <a:latin typeface="Arial"/>
                <a:cs typeface="Arial"/>
              </a:rPr>
              <a:t>Delayed</a:t>
            </a:r>
            <a:r>
              <a:rPr dirty="0" sz="1200" spc="-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AVR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+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AVS</a:t>
            </a:r>
            <a:r>
              <a:rPr dirty="0" sz="1200" spc="4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152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145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026022" y="1336039"/>
            <a:ext cx="15195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"/>
                <a:cs typeface="Arial"/>
              </a:rPr>
              <a:t>Log-</a:t>
            </a:r>
            <a:r>
              <a:rPr dirty="0" sz="1400">
                <a:latin typeface="Arial"/>
                <a:cs typeface="Arial"/>
              </a:rPr>
              <a:t>rank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= </a:t>
            </a:r>
            <a:r>
              <a:rPr dirty="0" sz="1400" spc="-10">
                <a:latin typeface="Arial"/>
                <a:cs typeface="Arial"/>
              </a:rPr>
              <a:t>0.006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274189" y="871220"/>
            <a:ext cx="28009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Delayed</a:t>
            </a:r>
            <a:r>
              <a:rPr dirty="0" sz="1200" spc="-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AVR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Acute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Valve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Syndrome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279395" y="1055878"/>
            <a:ext cx="3221990" cy="39306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dirty="0" sz="1200" spc="-10">
                <a:latin typeface="Arial"/>
                <a:cs typeface="Arial"/>
              </a:rPr>
              <a:t>Delayed</a:t>
            </a:r>
            <a:r>
              <a:rPr dirty="0" sz="1200" spc="-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AVR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Progressive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Valve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Syndrome </a:t>
            </a:r>
            <a:r>
              <a:rPr dirty="0" sz="1200">
                <a:latin typeface="Arial"/>
                <a:cs typeface="Arial"/>
              </a:rPr>
              <a:t>Early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TAVR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507605" y="3308984"/>
            <a:ext cx="0" cy="92075"/>
          </a:xfrm>
          <a:custGeom>
            <a:avLst/>
            <a:gdLst/>
            <a:ahLst/>
            <a:cxnLst/>
            <a:rect l="l" t="t" r="r" b="b"/>
            <a:pathLst>
              <a:path w="0" h="92075">
                <a:moveTo>
                  <a:pt x="0" y="0"/>
                </a:moveTo>
                <a:lnTo>
                  <a:pt x="0" y="9182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382636" y="3382517"/>
            <a:ext cx="251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24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782572" y="845947"/>
            <a:ext cx="6417945" cy="2555240"/>
          </a:xfrm>
          <a:custGeom>
            <a:avLst/>
            <a:gdLst/>
            <a:ahLst/>
            <a:cxnLst/>
            <a:rect l="l" t="t" r="r" b="b"/>
            <a:pathLst>
              <a:path w="6417945" h="2555240">
                <a:moveTo>
                  <a:pt x="92075" y="2459735"/>
                </a:moveTo>
                <a:lnTo>
                  <a:pt x="6417691" y="2459735"/>
                </a:lnTo>
                <a:lnTo>
                  <a:pt x="6417691" y="0"/>
                </a:lnTo>
                <a:lnTo>
                  <a:pt x="92075" y="0"/>
                </a:lnTo>
                <a:lnTo>
                  <a:pt x="92075" y="2459735"/>
                </a:lnTo>
                <a:close/>
              </a:path>
              <a:path w="6417945" h="2555240">
                <a:moveTo>
                  <a:pt x="0" y="120395"/>
                </a:moveTo>
                <a:lnTo>
                  <a:pt x="91820" y="120395"/>
                </a:lnTo>
              </a:path>
              <a:path w="6417945" h="2555240">
                <a:moveTo>
                  <a:pt x="0" y="874776"/>
                </a:moveTo>
                <a:lnTo>
                  <a:pt x="91820" y="874776"/>
                </a:lnTo>
              </a:path>
              <a:path w="6417945" h="2555240">
                <a:moveTo>
                  <a:pt x="0" y="1629155"/>
                </a:moveTo>
                <a:lnTo>
                  <a:pt x="91820" y="1629155"/>
                </a:lnTo>
              </a:path>
              <a:path w="6417945" h="2555240">
                <a:moveTo>
                  <a:pt x="0" y="2383663"/>
                </a:moveTo>
                <a:lnTo>
                  <a:pt x="91820" y="2383663"/>
                </a:lnTo>
              </a:path>
              <a:path w="6417945" h="2555240">
                <a:moveTo>
                  <a:pt x="230631" y="2463038"/>
                </a:moveTo>
                <a:lnTo>
                  <a:pt x="230631" y="2554859"/>
                </a:lnTo>
              </a:path>
              <a:path w="6417945" h="2555240">
                <a:moveTo>
                  <a:pt x="452373" y="2463038"/>
                </a:moveTo>
                <a:lnTo>
                  <a:pt x="452373" y="255485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490599" y="826388"/>
            <a:ext cx="251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30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490599" y="1580464"/>
            <a:ext cx="251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490599" y="2335529"/>
            <a:ext cx="251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602994" y="3090163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44370" y="3382517"/>
            <a:ext cx="3606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0</a:t>
            </a:r>
            <a:r>
              <a:rPr dirty="0" sz="1600" spc="409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4732020" y="3308984"/>
            <a:ext cx="0" cy="92075"/>
          </a:xfrm>
          <a:custGeom>
            <a:avLst/>
            <a:gdLst/>
            <a:ahLst/>
            <a:cxnLst/>
            <a:rect l="l" t="t" r="r" b="b"/>
            <a:pathLst>
              <a:path w="0" h="92075">
                <a:moveTo>
                  <a:pt x="0" y="0"/>
                </a:moveTo>
                <a:lnTo>
                  <a:pt x="0" y="9182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9418" rIns="0" bIns="0" rtlCol="0" vert="horz">
            <a:spAutoFit/>
          </a:bodyPr>
          <a:lstStyle/>
          <a:p>
            <a:pPr marL="1087755">
              <a:lnSpc>
                <a:spcPct val="100000"/>
              </a:lnSpc>
              <a:spcBef>
                <a:spcPts val="105"/>
              </a:spcBef>
            </a:pPr>
            <a:r>
              <a:rPr dirty="0"/>
              <a:t>HF</a:t>
            </a:r>
            <a:r>
              <a:rPr dirty="0" spc="-15"/>
              <a:t> </a:t>
            </a:r>
            <a:r>
              <a:rPr dirty="0" spc="-10"/>
              <a:t>Hospitalization</a:t>
            </a:r>
            <a:r>
              <a:rPr dirty="0" baseline="25132" sz="3150" spc="-15"/>
              <a:t>*</a:t>
            </a:r>
            <a:endParaRPr baseline="25132" sz="3150"/>
          </a:p>
        </p:txBody>
      </p:sp>
      <p:sp>
        <p:nvSpPr>
          <p:cNvPr id="12" name="object 12" descr=""/>
          <p:cNvSpPr txBox="1"/>
          <p:nvPr/>
        </p:nvSpPr>
        <p:spPr>
          <a:xfrm>
            <a:off x="7368920" y="4167936"/>
            <a:ext cx="281940" cy="520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35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418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dirty="0" sz="1200" spc="-25">
                <a:latin typeface="Arial"/>
                <a:cs typeface="Arial"/>
              </a:rPr>
              <a:t>179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35"/>
              </a:lnSpc>
            </a:pPr>
            <a:r>
              <a:rPr dirty="0" sz="1200" spc="-25">
                <a:latin typeface="Arial"/>
                <a:cs typeface="Arial"/>
              </a:rPr>
              <a:t>102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133345" y="2485135"/>
            <a:ext cx="487680" cy="6438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714"/>
              </a:lnSpc>
              <a:spcBef>
                <a:spcPts val="95"/>
              </a:spcBef>
            </a:pPr>
            <a:r>
              <a:rPr dirty="0" sz="1600" spc="-20" b="1">
                <a:solidFill>
                  <a:srgbClr val="ED0000"/>
                </a:solidFill>
                <a:latin typeface="Arial"/>
                <a:cs typeface="Arial"/>
              </a:rPr>
              <a:t>0.7%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475"/>
              </a:lnSpc>
            </a:pPr>
            <a:r>
              <a:rPr dirty="0" sz="1600" spc="-20" b="1">
                <a:solidFill>
                  <a:srgbClr val="FF9900"/>
                </a:solidFill>
                <a:latin typeface="Arial"/>
                <a:cs typeface="Arial"/>
              </a:rPr>
              <a:t>0.4%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80"/>
              </a:lnSpc>
            </a:pPr>
            <a:r>
              <a:rPr dirty="0" sz="1600" spc="-20" b="1">
                <a:solidFill>
                  <a:srgbClr val="0D445E"/>
                </a:solidFill>
                <a:latin typeface="Arial"/>
                <a:cs typeface="Arial"/>
              </a:rPr>
              <a:t>0.0%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527296" y="2315413"/>
            <a:ext cx="487680" cy="6489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735"/>
              </a:lnSpc>
              <a:spcBef>
                <a:spcPts val="95"/>
              </a:spcBef>
            </a:pPr>
            <a:r>
              <a:rPr dirty="0" sz="1600" spc="-20" b="1">
                <a:solidFill>
                  <a:srgbClr val="ED0000"/>
                </a:solidFill>
                <a:latin typeface="Arial"/>
                <a:cs typeface="Arial"/>
              </a:rPr>
              <a:t>3.5%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495"/>
              </a:lnSpc>
            </a:pPr>
            <a:r>
              <a:rPr dirty="0" sz="1600" spc="-20" b="1">
                <a:solidFill>
                  <a:srgbClr val="0D445E"/>
                </a:solidFill>
                <a:latin typeface="Arial"/>
                <a:cs typeface="Arial"/>
              </a:rPr>
              <a:t>0.7%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80"/>
              </a:lnSpc>
            </a:pPr>
            <a:r>
              <a:rPr dirty="0" sz="1600" spc="-20" b="1">
                <a:solidFill>
                  <a:srgbClr val="FF9900"/>
                </a:solidFill>
                <a:latin typeface="Arial"/>
                <a:cs typeface="Arial"/>
              </a:rPr>
              <a:t>0.4%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592948" y="2683509"/>
            <a:ext cx="487680" cy="608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650"/>
              </a:lnSpc>
              <a:spcBef>
                <a:spcPts val="95"/>
              </a:spcBef>
            </a:pPr>
            <a:r>
              <a:rPr dirty="0" sz="1600" spc="-20" b="1">
                <a:solidFill>
                  <a:srgbClr val="ED0000"/>
                </a:solidFill>
                <a:latin typeface="Arial"/>
                <a:cs typeface="Arial"/>
              </a:rPr>
              <a:t>3.5%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340"/>
              </a:lnSpc>
            </a:pPr>
            <a:r>
              <a:rPr dirty="0" sz="1600" spc="-20" b="1">
                <a:solidFill>
                  <a:srgbClr val="FF9900"/>
                </a:solidFill>
                <a:latin typeface="Arial"/>
                <a:cs typeface="Arial"/>
              </a:rPr>
              <a:t>2.0%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10"/>
              </a:lnSpc>
            </a:pPr>
            <a:r>
              <a:rPr dirty="0" sz="1600" spc="-20" b="1">
                <a:solidFill>
                  <a:srgbClr val="0D445E"/>
                </a:solidFill>
                <a:latin typeface="Arial"/>
                <a:cs typeface="Arial"/>
              </a:rPr>
              <a:t>1.6%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837178" y="3303648"/>
            <a:ext cx="2411095" cy="1385570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781685">
              <a:lnSpc>
                <a:spcPct val="100000"/>
              </a:lnSpc>
              <a:spcBef>
                <a:spcPts val="715"/>
              </a:spcBef>
            </a:pPr>
            <a:r>
              <a:rPr dirty="0" sz="1600" spc="-25">
                <a:latin typeface="Arial"/>
                <a:cs typeface="Arial"/>
              </a:rPr>
              <a:t>12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800">
                <a:latin typeface="Arial"/>
                <a:cs typeface="Arial"/>
              </a:rPr>
              <a:t>Months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from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Procedure</a:t>
            </a:r>
            <a:endParaRPr sz="1800">
              <a:latin typeface="Arial"/>
              <a:cs typeface="Arial"/>
            </a:endParaRPr>
          </a:p>
          <a:p>
            <a:pPr marL="771525">
              <a:lnSpc>
                <a:spcPts val="1335"/>
              </a:lnSpc>
              <a:spcBef>
                <a:spcPts val="1410"/>
              </a:spcBef>
            </a:pPr>
            <a:r>
              <a:rPr dirty="0" sz="1200" spc="-25">
                <a:latin typeface="Arial"/>
                <a:cs typeface="Arial"/>
              </a:rPr>
              <a:t>435</a:t>
            </a:r>
            <a:endParaRPr sz="1200">
              <a:latin typeface="Arial"/>
              <a:cs typeface="Arial"/>
            </a:endParaRPr>
          </a:p>
          <a:p>
            <a:pPr marL="771525">
              <a:lnSpc>
                <a:spcPts val="1230"/>
              </a:lnSpc>
            </a:pPr>
            <a:r>
              <a:rPr dirty="0" sz="1200" spc="-25">
                <a:latin typeface="Arial"/>
                <a:cs typeface="Arial"/>
              </a:rPr>
              <a:t>210</a:t>
            </a:r>
            <a:endParaRPr sz="1200">
              <a:latin typeface="Arial"/>
              <a:cs typeface="Arial"/>
            </a:endParaRPr>
          </a:p>
          <a:p>
            <a:pPr marL="771525">
              <a:lnSpc>
                <a:spcPts val="1335"/>
              </a:lnSpc>
            </a:pPr>
            <a:r>
              <a:rPr dirty="0" sz="1200" spc="-25">
                <a:latin typeface="Arial"/>
                <a:cs typeface="Arial"/>
              </a:rPr>
              <a:t>128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80708" y="949448"/>
            <a:ext cx="281305" cy="22974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>
                <a:latin typeface="Arial"/>
                <a:cs typeface="Arial"/>
              </a:rPr>
              <a:t>HF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Hospitalization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(%)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936369" y="951991"/>
            <a:ext cx="5605780" cy="2308225"/>
            <a:chOff x="1936369" y="951991"/>
            <a:chExt cx="5605780" cy="2308225"/>
          </a:xfrm>
        </p:grpSpPr>
        <p:sp>
          <p:nvSpPr>
            <p:cNvPr id="19" name="object 19" descr=""/>
            <p:cNvSpPr/>
            <p:nvPr/>
          </p:nvSpPr>
          <p:spPr>
            <a:xfrm>
              <a:off x="2119122" y="3109594"/>
              <a:ext cx="5394960" cy="120650"/>
            </a:xfrm>
            <a:custGeom>
              <a:avLst/>
              <a:gdLst/>
              <a:ahLst/>
              <a:cxnLst/>
              <a:rect l="l" t="t" r="r" b="b"/>
              <a:pathLst>
                <a:path w="5394959" h="120650">
                  <a:moveTo>
                    <a:pt x="0" y="120142"/>
                  </a:moveTo>
                  <a:lnTo>
                    <a:pt x="693165" y="120142"/>
                  </a:lnTo>
                  <a:lnTo>
                    <a:pt x="693165" y="103250"/>
                  </a:lnTo>
                  <a:lnTo>
                    <a:pt x="956817" y="103250"/>
                  </a:lnTo>
                  <a:lnTo>
                    <a:pt x="971930" y="103250"/>
                  </a:lnTo>
                  <a:lnTo>
                    <a:pt x="971930" y="86106"/>
                  </a:lnTo>
                  <a:lnTo>
                    <a:pt x="1258189" y="86106"/>
                  </a:lnTo>
                  <a:lnTo>
                    <a:pt x="1318514" y="86106"/>
                  </a:lnTo>
                  <a:lnTo>
                    <a:pt x="2192401" y="86106"/>
                  </a:lnTo>
                  <a:lnTo>
                    <a:pt x="2192401" y="69087"/>
                  </a:lnTo>
                  <a:lnTo>
                    <a:pt x="2328037" y="69087"/>
                  </a:lnTo>
                  <a:lnTo>
                    <a:pt x="2689732" y="69087"/>
                  </a:lnTo>
                  <a:lnTo>
                    <a:pt x="2689732" y="51816"/>
                  </a:lnTo>
                  <a:lnTo>
                    <a:pt x="2704718" y="51816"/>
                  </a:lnTo>
                  <a:lnTo>
                    <a:pt x="2780029" y="51816"/>
                  </a:lnTo>
                  <a:lnTo>
                    <a:pt x="2780029" y="34543"/>
                  </a:lnTo>
                  <a:lnTo>
                    <a:pt x="3028695" y="34543"/>
                  </a:lnTo>
                  <a:lnTo>
                    <a:pt x="3028695" y="17399"/>
                  </a:lnTo>
                  <a:lnTo>
                    <a:pt x="3134232" y="17399"/>
                  </a:lnTo>
                  <a:lnTo>
                    <a:pt x="3443097" y="17399"/>
                  </a:lnTo>
                  <a:lnTo>
                    <a:pt x="4023232" y="17399"/>
                  </a:lnTo>
                  <a:lnTo>
                    <a:pt x="4226687" y="17399"/>
                  </a:lnTo>
                  <a:lnTo>
                    <a:pt x="4317111" y="17399"/>
                  </a:lnTo>
                  <a:lnTo>
                    <a:pt x="4317111" y="0"/>
                  </a:lnTo>
                  <a:lnTo>
                    <a:pt x="4369816" y="0"/>
                  </a:lnTo>
                  <a:lnTo>
                    <a:pt x="4912233" y="0"/>
                  </a:lnTo>
                  <a:lnTo>
                    <a:pt x="4949952" y="0"/>
                  </a:lnTo>
                  <a:lnTo>
                    <a:pt x="5010150" y="0"/>
                  </a:lnTo>
                  <a:lnTo>
                    <a:pt x="5168392" y="0"/>
                  </a:lnTo>
                  <a:lnTo>
                    <a:pt x="5273929" y="0"/>
                  </a:lnTo>
                  <a:lnTo>
                    <a:pt x="5379338" y="0"/>
                  </a:lnTo>
                  <a:lnTo>
                    <a:pt x="5394452" y="0"/>
                  </a:lnTo>
                </a:path>
              </a:pathLst>
            </a:custGeom>
            <a:ln w="57150">
              <a:solidFill>
                <a:srgbClr val="0D445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053844" y="3080131"/>
              <a:ext cx="5454015" cy="118745"/>
            </a:xfrm>
            <a:custGeom>
              <a:avLst/>
              <a:gdLst/>
              <a:ahLst/>
              <a:cxnLst/>
              <a:rect l="l" t="t" r="r" b="b"/>
              <a:pathLst>
                <a:path w="5454015" h="118744">
                  <a:moveTo>
                    <a:pt x="0" y="118237"/>
                  </a:moveTo>
                  <a:lnTo>
                    <a:pt x="0" y="118237"/>
                  </a:lnTo>
                  <a:lnTo>
                    <a:pt x="14986" y="118237"/>
                  </a:lnTo>
                  <a:lnTo>
                    <a:pt x="135381" y="118237"/>
                  </a:lnTo>
                  <a:lnTo>
                    <a:pt x="188087" y="118237"/>
                  </a:lnTo>
                  <a:lnTo>
                    <a:pt x="210566" y="118237"/>
                  </a:lnTo>
                  <a:lnTo>
                    <a:pt x="233172" y="118237"/>
                  </a:lnTo>
                  <a:lnTo>
                    <a:pt x="376174" y="118237"/>
                  </a:lnTo>
                  <a:lnTo>
                    <a:pt x="383667" y="118237"/>
                  </a:lnTo>
                  <a:lnTo>
                    <a:pt x="737235" y="118237"/>
                  </a:lnTo>
                  <a:lnTo>
                    <a:pt x="1572259" y="118237"/>
                  </a:lnTo>
                  <a:lnTo>
                    <a:pt x="2151507" y="118237"/>
                  </a:lnTo>
                  <a:lnTo>
                    <a:pt x="2437384" y="118237"/>
                  </a:lnTo>
                  <a:lnTo>
                    <a:pt x="2459863" y="118237"/>
                  </a:lnTo>
                  <a:lnTo>
                    <a:pt x="2535173" y="118237"/>
                  </a:lnTo>
                  <a:lnTo>
                    <a:pt x="2663063" y="118237"/>
                  </a:lnTo>
                  <a:lnTo>
                    <a:pt x="2708147" y="118237"/>
                  </a:lnTo>
                  <a:lnTo>
                    <a:pt x="2738247" y="118237"/>
                  </a:lnTo>
                  <a:lnTo>
                    <a:pt x="2745740" y="118237"/>
                  </a:lnTo>
                  <a:lnTo>
                    <a:pt x="2760853" y="118237"/>
                  </a:lnTo>
                  <a:lnTo>
                    <a:pt x="2790952" y="118237"/>
                  </a:lnTo>
                  <a:lnTo>
                    <a:pt x="2836036" y="118237"/>
                  </a:lnTo>
                  <a:lnTo>
                    <a:pt x="2851150" y="118237"/>
                  </a:lnTo>
                  <a:lnTo>
                    <a:pt x="2873629" y="118237"/>
                  </a:lnTo>
                  <a:lnTo>
                    <a:pt x="2888742" y="118237"/>
                  </a:lnTo>
                  <a:lnTo>
                    <a:pt x="2903728" y="118237"/>
                  </a:lnTo>
                  <a:lnTo>
                    <a:pt x="2903728" y="80899"/>
                  </a:lnTo>
                  <a:lnTo>
                    <a:pt x="2911347" y="80899"/>
                  </a:lnTo>
                  <a:lnTo>
                    <a:pt x="2918841" y="80899"/>
                  </a:lnTo>
                  <a:lnTo>
                    <a:pt x="3024123" y="80899"/>
                  </a:lnTo>
                  <a:lnTo>
                    <a:pt x="3054222" y="80899"/>
                  </a:lnTo>
                  <a:lnTo>
                    <a:pt x="3076829" y="80899"/>
                  </a:lnTo>
                  <a:lnTo>
                    <a:pt x="3904233" y="80899"/>
                  </a:lnTo>
                  <a:lnTo>
                    <a:pt x="4017136" y="80899"/>
                  </a:lnTo>
                  <a:lnTo>
                    <a:pt x="4062222" y="80899"/>
                  </a:lnTo>
                  <a:lnTo>
                    <a:pt x="4257802" y="80899"/>
                  </a:lnTo>
                  <a:lnTo>
                    <a:pt x="4370705" y="80899"/>
                  </a:lnTo>
                  <a:lnTo>
                    <a:pt x="4415790" y="80899"/>
                  </a:lnTo>
                  <a:lnTo>
                    <a:pt x="4551299" y="80899"/>
                  </a:lnTo>
                  <a:lnTo>
                    <a:pt x="4558791" y="80899"/>
                  </a:lnTo>
                  <a:lnTo>
                    <a:pt x="4701666" y="80899"/>
                  </a:lnTo>
                  <a:lnTo>
                    <a:pt x="4769358" y="80899"/>
                  </a:lnTo>
                  <a:lnTo>
                    <a:pt x="4769358" y="40639"/>
                  </a:lnTo>
                  <a:lnTo>
                    <a:pt x="5017642" y="40639"/>
                  </a:lnTo>
                  <a:lnTo>
                    <a:pt x="5055234" y="40639"/>
                  </a:lnTo>
                  <a:lnTo>
                    <a:pt x="5055234" y="0"/>
                  </a:lnTo>
                  <a:lnTo>
                    <a:pt x="5265928" y="0"/>
                  </a:lnTo>
                  <a:lnTo>
                    <a:pt x="5438902" y="0"/>
                  </a:lnTo>
                  <a:lnTo>
                    <a:pt x="5446522" y="0"/>
                  </a:lnTo>
                  <a:lnTo>
                    <a:pt x="5454014" y="0"/>
                  </a:lnTo>
                </a:path>
              </a:pathLst>
            </a:custGeom>
            <a:ln w="571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023745" y="2966212"/>
              <a:ext cx="5484495" cy="265430"/>
            </a:xfrm>
            <a:custGeom>
              <a:avLst/>
              <a:gdLst/>
              <a:ahLst/>
              <a:cxnLst/>
              <a:rect l="l" t="t" r="r" b="b"/>
              <a:pathLst>
                <a:path w="5484495" h="265430">
                  <a:moveTo>
                    <a:pt x="0" y="265430"/>
                  </a:moveTo>
                  <a:lnTo>
                    <a:pt x="0" y="265430"/>
                  </a:lnTo>
                  <a:lnTo>
                    <a:pt x="7493" y="265430"/>
                  </a:lnTo>
                  <a:lnTo>
                    <a:pt x="142875" y="265430"/>
                  </a:lnTo>
                  <a:lnTo>
                    <a:pt x="150494" y="265430"/>
                  </a:lnTo>
                  <a:lnTo>
                    <a:pt x="150494" y="214756"/>
                  </a:lnTo>
                  <a:lnTo>
                    <a:pt x="248285" y="214756"/>
                  </a:lnTo>
                  <a:lnTo>
                    <a:pt x="270763" y="214756"/>
                  </a:lnTo>
                  <a:lnTo>
                    <a:pt x="278384" y="214756"/>
                  </a:lnTo>
                  <a:lnTo>
                    <a:pt x="300863" y="214756"/>
                  </a:lnTo>
                  <a:lnTo>
                    <a:pt x="300863" y="163194"/>
                  </a:lnTo>
                  <a:lnTo>
                    <a:pt x="308482" y="163194"/>
                  </a:lnTo>
                  <a:lnTo>
                    <a:pt x="376174" y="163194"/>
                  </a:lnTo>
                  <a:lnTo>
                    <a:pt x="466344" y="163194"/>
                  </a:lnTo>
                  <a:lnTo>
                    <a:pt x="519049" y="163194"/>
                  </a:lnTo>
                  <a:lnTo>
                    <a:pt x="534162" y="163194"/>
                  </a:lnTo>
                  <a:lnTo>
                    <a:pt x="932815" y="163194"/>
                  </a:lnTo>
                  <a:lnTo>
                    <a:pt x="1000506" y="163194"/>
                  </a:lnTo>
                  <a:lnTo>
                    <a:pt x="1000506" y="109346"/>
                  </a:lnTo>
                  <a:lnTo>
                    <a:pt x="1188593" y="109346"/>
                  </a:lnTo>
                  <a:lnTo>
                    <a:pt x="1203579" y="109346"/>
                  </a:lnTo>
                  <a:lnTo>
                    <a:pt x="1835531" y="109346"/>
                  </a:lnTo>
                  <a:lnTo>
                    <a:pt x="1835531" y="54737"/>
                  </a:lnTo>
                  <a:lnTo>
                    <a:pt x="2249297" y="54737"/>
                  </a:lnTo>
                  <a:lnTo>
                    <a:pt x="2249297" y="0"/>
                  </a:lnTo>
                  <a:lnTo>
                    <a:pt x="2354580" y="0"/>
                  </a:lnTo>
                  <a:lnTo>
                    <a:pt x="2429891" y="0"/>
                  </a:lnTo>
                  <a:lnTo>
                    <a:pt x="2542667" y="0"/>
                  </a:lnTo>
                  <a:lnTo>
                    <a:pt x="2632964" y="0"/>
                  </a:lnTo>
                  <a:lnTo>
                    <a:pt x="2730754" y="0"/>
                  </a:lnTo>
                  <a:lnTo>
                    <a:pt x="2738247" y="0"/>
                  </a:lnTo>
                  <a:lnTo>
                    <a:pt x="2745740" y="0"/>
                  </a:lnTo>
                  <a:lnTo>
                    <a:pt x="2760853" y="0"/>
                  </a:lnTo>
                  <a:lnTo>
                    <a:pt x="2775839" y="0"/>
                  </a:lnTo>
                  <a:lnTo>
                    <a:pt x="2783459" y="0"/>
                  </a:lnTo>
                  <a:lnTo>
                    <a:pt x="2828544" y="0"/>
                  </a:lnTo>
                  <a:lnTo>
                    <a:pt x="2843657" y="0"/>
                  </a:lnTo>
                  <a:lnTo>
                    <a:pt x="2851150" y="0"/>
                  </a:lnTo>
                  <a:lnTo>
                    <a:pt x="2873629" y="0"/>
                  </a:lnTo>
                  <a:lnTo>
                    <a:pt x="2881249" y="0"/>
                  </a:lnTo>
                  <a:lnTo>
                    <a:pt x="2918841" y="0"/>
                  </a:lnTo>
                  <a:lnTo>
                    <a:pt x="2933827" y="0"/>
                  </a:lnTo>
                  <a:lnTo>
                    <a:pt x="3001518" y="0"/>
                  </a:lnTo>
                  <a:lnTo>
                    <a:pt x="3046730" y="0"/>
                  </a:lnTo>
                  <a:lnTo>
                    <a:pt x="3091815" y="0"/>
                  </a:lnTo>
                  <a:lnTo>
                    <a:pt x="3159506" y="0"/>
                  </a:lnTo>
                  <a:lnTo>
                    <a:pt x="3535679" y="0"/>
                  </a:lnTo>
                  <a:lnTo>
                    <a:pt x="4024629" y="0"/>
                  </a:lnTo>
                  <a:lnTo>
                    <a:pt x="4310507" y="0"/>
                  </a:lnTo>
                  <a:lnTo>
                    <a:pt x="4355719" y="0"/>
                  </a:lnTo>
                  <a:lnTo>
                    <a:pt x="4393310" y="0"/>
                  </a:lnTo>
                  <a:lnTo>
                    <a:pt x="4528693" y="0"/>
                  </a:lnTo>
                  <a:lnTo>
                    <a:pt x="4829556" y="0"/>
                  </a:lnTo>
                  <a:lnTo>
                    <a:pt x="5130546" y="0"/>
                  </a:lnTo>
                  <a:lnTo>
                    <a:pt x="5168137" y="0"/>
                  </a:lnTo>
                  <a:lnTo>
                    <a:pt x="5484113" y="0"/>
                  </a:lnTo>
                </a:path>
              </a:pathLst>
            </a:custGeom>
            <a:ln w="57150">
              <a:solidFill>
                <a:srgbClr val="ED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936369" y="980566"/>
              <a:ext cx="273050" cy="0"/>
            </a:xfrm>
            <a:custGeom>
              <a:avLst/>
              <a:gdLst/>
              <a:ahLst/>
              <a:cxnLst/>
              <a:rect l="l" t="t" r="r" b="b"/>
              <a:pathLst>
                <a:path w="273050" h="0">
                  <a:moveTo>
                    <a:pt x="0" y="0"/>
                  </a:moveTo>
                  <a:lnTo>
                    <a:pt x="272542" y="0"/>
                  </a:lnTo>
                </a:path>
              </a:pathLst>
            </a:custGeom>
            <a:ln w="57150">
              <a:solidFill>
                <a:srgbClr val="ED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936369" y="1165097"/>
              <a:ext cx="273050" cy="0"/>
            </a:xfrm>
            <a:custGeom>
              <a:avLst/>
              <a:gdLst/>
              <a:ahLst/>
              <a:cxnLst/>
              <a:rect l="l" t="t" r="r" b="b"/>
              <a:pathLst>
                <a:path w="273050" h="0">
                  <a:moveTo>
                    <a:pt x="0" y="0"/>
                  </a:moveTo>
                  <a:lnTo>
                    <a:pt x="272542" y="0"/>
                  </a:lnTo>
                </a:path>
              </a:pathLst>
            </a:custGeom>
            <a:ln w="571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936369" y="1349628"/>
              <a:ext cx="273050" cy="0"/>
            </a:xfrm>
            <a:custGeom>
              <a:avLst/>
              <a:gdLst/>
              <a:ahLst/>
              <a:cxnLst/>
              <a:rect l="l" t="t" r="r" b="b"/>
              <a:pathLst>
                <a:path w="273050" h="0">
                  <a:moveTo>
                    <a:pt x="0" y="0"/>
                  </a:moveTo>
                  <a:lnTo>
                    <a:pt x="272542" y="0"/>
                  </a:lnTo>
                </a:path>
              </a:pathLst>
            </a:custGeom>
            <a:ln w="57150">
              <a:solidFill>
                <a:srgbClr val="0D445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350926" y="3978655"/>
            <a:ext cx="7531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latin typeface="Arial"/>
                <a:cs typeface="Arial"/>
              </a:rPr>
              <a:t>No.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at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risk: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50926" y="4167936"/>
            <a:ext cx="2066289" cy="520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35"/>
              </a:lnSpc>
              <a:spcBef>
                <a:spcPts val="100"/>
              </a:spcBef>
              <a:tabLst>
                <a:tab pos="1472565" algn="l"/>
              </a:tabLst>
            </a:pPr>
            <a:r>
              <a:rPr dirty="0" sz="1200">
                <a:latin typeface="Arial"/>
                <a:cs typeface="Arial"/>
              </a:rPr>
              <a:t>Early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TAVR</a:t>
            </a:r>
            <a:r>
              <a:rPr dirty="0" sz="1200">
                <a:latin typeface="Arial"/>
                <a:cs typeface="Arial"/>
              </a:rPr>
              <a:t>	444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443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dirty="0" sz="1200" spc="-10">
                <a:latin typeface="Arial"/>
                <a:cs typeface="Arial"/>
              </a:rPr>
              <a:t>Delayed</a:t>
            </a:r>
            <a:r>
              <a:rPr dirty="0" sz="1200" spc="-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AVR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+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PVS</a:t>
            </a:r>
            <a:r>
              <a:rPr dirty="0" sz="1200" spc="3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227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224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35"/>
              </a:lnSpc>
            </a:pPr>
            <a:r>
              <a:rPr dirty="0" sz="1200" spc="-10">
                <a:latin typeface="Arial"/>
                <a:cs typeface="Arial"/>
              </a:rPr>
              <a:t>Delayed</a:t>
            </a:r>
            <a:r>
              <a:rPr dirty="0" sz="1200" spc="-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AVR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+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AVS</a:t>
            </a:r>
            <a:r>
              <a:rPr dirty="0" sz="1200" spc="4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152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148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026022" y="1336039"/>
            <a:ext cx="15195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"/>
                <a:cs typeface="Arial"/>
              </a:rPr>
              <a:t>Log-</a:t>
            </a:r>
            <a:r>
              <a:rPr dirty="0" sz="1400">
                <a:latin typeface="Arial"/>
                <a:cs typeface="Arial"/>
              </a:rPr>
              <a:t>rank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= </a:t>
            </a:r>
            <a:r>
              <a:rPr dirty="0" sz="1400" spc="-10">
                <a:latin typeface="Arial"/>
                <a:cs typeface="Arial"/>
              </a:rPr>
              <a:t>0.274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274189" y="871220"/>
            <a:ext cx="28009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Delayed</a:t>
            </a:r>
            <a:r>
              <a:rPr dirty="0" sz="1200" spc="-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AVR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Acute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Valve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Syndrome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279395" y="1055878"/>
            <a:ext cx="3221990" cy="39306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dirty="0" sz="1200" spc="-10">
                <a:latin typeface="Arial"/>
                <a:cs typeface="Arial"/>
              </a:rPr>
              <a:t>Delayed</a:t>
            </a:r>
            <a:r>
              <a:rPr dirty="0" sz="1200" spc="-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AVR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Progressive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Valve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Syndrome </a:t>
            </a:r>
            <a:r>
              <a:rPr dirty="0" sz="1200">
                <a:latin typeface="Arial"/>
                <a:cs typeface="Arial"/>
              </a:rPr>
              <a:t>Early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TAVR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7462" y="4906162"/>
            <a:ext cx="1819910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Event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rates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are</a:t>
            </a:r>
            <a:r>
              <a:rPr dirty="0" sz="800" spc="-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Kaplan-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Meier 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estimates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5497067" y="4845811"/>
            <a:ext cx="351853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baseline="27777" sz="750" i="1">
                <a:solidFill>
                  <a:srgbClr val="0D445E"/>
                </a:solidFill>
                <a:latin typeface="Arial"/>
                <a:cs typeface="Arial"/>
              </a:rPr>
              <a:t>*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Hosp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for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symptomatic</a:t>
            </a:r>
            <a:r>
              <a:rPr dirty="0" sz="800" spc="-4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CHF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treated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with</a:t>
            </a:r>
            <a:r>
              <a:rPr dirty="0" sz="800" spc="-4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IV</a:t>
            </a:r>
            <a:r>
              <a:rPr dirty="0" sz="800" spc="-3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diuresis,</a:t>
            </a:r>
            <a:r>
              <a:rPr dirty="0" sz="800" spc="-2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inotropic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therapy,</a:t>
            </a:r>
            <a:r>
              <a:rPr dirty="0" sz="800" spc="-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IABP,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ventilation</a:t>
            </a:r>
            <a:r>
              <a:rPr dirty="0" sz="800" spc="-3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for</a:t>
            </a:r>
            <a:r>
              <a:rPr dirty="0" sz="800" spc="-2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pulmonary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edema, or</a:t>
            </a:r>
            <a:r>
              <a:rPr dirty="0" sz="800" spc="-3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hemodialysis</a:t>
            </a:r>
            <a:r>
              <a:rPr dirty="0" sz="800" spc="-2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for</a:t>
            </a:r>
            <a:r>
              <a:rPr dirty="0" sz="800" spc="-3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vol.</a:t>
            </a:r>
            <a:r>
              <a:rPr dirty="0" sz="800" spc="-3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overload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3254" y="17780"/>
            <a:ext cx="641731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774700" marR="5080" indent="-762635">
              <a:lnSpc>
                <a:spcPct val="100000"/>
              </a:lnSpc>
              <a:spcBef>
                <a:spcPts val="105"/>
              </a:spcBef>
            </a:pPr>
            <a:r>
              <a:rPr dirty="0" sz="2000"/>
              <a:t>Adjusted</a:t>
            </a:r>
            <a:r>
              <a:rPr dirty="0" sz="2000" spc="-80"/>
              <a:t> </a:t>
            </a:r>
            <a:r>
              <a:rPr dirty="0" sz="2000"/>
              <a:t>Analysis</a:t>
            </a:r>
            <a:r>
              <a:rPr dirty="0" sz="2000" spc="-40"/>
              <a:t> </a:t>
            </a:r>
            <a:r>
              <a:rPr dirty="0" sz="2000"/>
              <a:t>comparing</a:t>
            </a:r>
            <a:r>
              <a:rPr dirty="0" sz="2000" spc="-55"/>
              <a:t> </a:t>
            </a:r>
            <a:r>
              <a:rPr dirty="0" sz="2000">
                <a:solidFill>
                  <a:srgbClr val="ED0000"/>
                </a:solidFill>
              </a:rPr>
              <a:t>Delayed</a:t>
            </a:r>
            <a:r>
              <a:rPr dirty="0" sz="2000" spc="-45">
                <a:solidFill>
                  <a:srgbClr val="ED0000"/>
                </a:solidFill>
              </a:rPr>
              <a:t> </a:t>
            </a:r>
            <a:r>
              <a:rPr dirty="0" sz="2000">
                <a:solidFill>
                  <a:srgbClr val="ED0000"/>
                </a:solidFill>
              </a:rPr>
              <a:t>AVR</a:t>
            </a:r>
            <a:r>
              <a:rPr dirty="0" sz="2000" spc="-65">
                <a:solidFill>
                  <a:srgbClr val="ED0000"/>
                </a:solidFill>
              </a:rPr>
              <a:t> </a:t>
            </a:r>
            <a:r>
              <a:rPr dirty="0" sz="2000">
                <a:solidFill>
                  <a:srgbClr val="ED0000"/>
                </a:solidFill>
              </a:rPr>
              <a:t>with</a:t>
            </a:r>
            <a:r>
              <a:rPr dirty="0" sz="2000" spc="-90">
                <a:solidFill>
                  <a:srgbClr val="ED0000"/>
                </a:solidFill>
              </a:rPr>
              <a:t> </a:t>
            </a:r>
            <a:r>
              <a:rPr dirty="0" sz="2000" spc="-25">
                <a:solidFill>
                  <a:srgbClr val="ED0000"/>
                </a:solidFill>
              </a:rPr>
              <a:t>AVS </a:t>
            </a:r>
            <a:r>
              <a:rPr dirty="0" sz="2000"/>
              <a:t>or</a:t>
            </a:r>
            <a:r>
              <a:rPr dirty="0" sz="2000" spc="-45"/>
              <a:t> </a:t>
            </a:r>
            <a:r>
              <a:rPr dirty="0" sz="2000">
                <a:solidFill>
                  <a:srgbClr val="FFC000"/>
                </a:solidFill>
              </a:rPr>
              <a:t>Delayed</a:t>
            </a:r>
            <a:r>
              <a:rPr dirty="0" sz="2000" spc="-20">
                <a:solidFill>
                  <a:srgbClr val="FFC000"/>
                </a:solidFill>
              </a:rPr>
              <a:t> </a:t>
            </a:r>
            <a:r>
              <a:rPr dirty="0" sz="2000">
                <a:solidFill>
                  <a:srgbClr val="FFC000"/>
                </a:solidFill>
              </a:rPr>
              <a:t>AVR</a:t>
            </a:r>
            <a:r>
              <a:rPr dirty="0" sz="2000" spc="-45">
                <a:solidFill>
                  <a:srgbClr val="FFC000"/>
                </a:solidFill>
              </a:rPr>
              <a:t> </a:t>
            </a:r>
            <a:r>
              <a:rPr dirty="0" sz="2000">
                <a:solidFill>
                  <a:srgbClr val="FFC000"/>
                </a:solidFill>
              </a:rPr>
              <a:t>with</a:t>
            </a:r>
            <a:r>
              <a:rPr dirty="0" sz="2000" spc="-70">
                <a:solidFill>
                  <a:srgbClr val="FFC000"/>
                </a:solidFill>
              </a:rPr>
              <a:t> </a:t>
            </a:r>
            <a:r>
              <a:rPr dirty="0" sz="2000">
                <a:solidFill>
                  <a:srgbClr val="FFC000"/>
                </a:solidFill>
              </a:rPr>
              <a:t>PVS</a:t>
            </a:r>
            <a:r>
              <a:rPr dirty="0" sz="2000" spc="-15">
                <a:solidFill>
                  <a:srgbClr val="FFC000"/>
                </a:solidFill>
              </a:rPr>
              <a:t> </a:t>
            </a:r>
            <a:r>
              <a:rPr dirty="0" sz="2000"/>
              <a:t>vs</a:t>
            </a:r>
            <a:r>
              <a:rPr dirty="0" sz="2000" spc="-30"/>
              <a:t> </a:t>
            </a:r>
            <a:r>
              <a:rPr dirty="0" sz="2000"/>
              <a:t>Early</a:t>
            </a:r>
            <a:r>
              <a:rPr dirty="0" sz="2000" spc="-35"/>
              <a:t> </a:t>
            </a:r>
            <a:r>
              <a:rPr dirty="0" sz="2000" spc="-20"/>
              <a:t>TAVR</a:t>
            </a:r>
            <a:endParaRPr sz="2000"/>
          </a:p>
        </p:txBody>
      </p:sp>
      <p:grpSp>
        <p:nvGrpSpPr>
          <p:cNvPr id="3" name="object 3" descr=""/>
          <p:cNvGrpSpPr/>
          <p:nvPr/>
        </p:nvGrpSpPr>
        <p:grpSpPr>
          <a:xfrm>
            <a:off x="3144266" y="777303"/>
            <a:ext cx="2879725" cy="3550920"/>
            <a:chOff x="3144266" y="777303"/>
            <a:chExt cx="2879725" cy="3550920"/>
          </a:xfrm>
        </p:grpSpPr>
        <p:sp>
          <p:nvSpPr>
            <p:cNvPr id="4" name="object 4" descr=""/>
            <p:cNvSpPr/>
            <p:nvPr/>
          </p:nvSpPr>
          <p:spPr>
            <a:xfrm>
              <a:off x="4575429" y="3963174"/>
              <a:ext cx="0" cy="286385"/>
            </a:xfrm>
            <a:custGeom>
              <a:avLst/>
              <a:gdLst/>
              <a:ahLst/>
              <a:cxnLst/>
              <a:rect l="l" t="t" r="r" b="b"/>
              <a:pathLst>
                <a:path w="0" h="286385">
                  <a:moveTo>
                    <a:pt x="0" y="215569"/>
                  </a:moveTo>
                  <a:lnTo>
                    <a:pt x="0" y="286270"/>
                  </a:lnTo>
                </a:path>
                <a:path w="0" h="286385">
                  <a:moveTo>
                    <a:pt x="0" y="0"/>
                  </a:moveTo>
                  <a:lnTo>
                    <a:pt x="0" y="63169"/>
                  </a:lnTo>
                </a:path>
              </a:pathLst>
            </a:custGeom>
            <a:ln w="19938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75429" y="777303"/>
              <a:ext cx="0" cy="288925"/>
            </a:xfrm>
            <a:custGeom>
              <a:avLst/>
              <a:gdLst/>
              <a:ahLst/>
              <a:cxnLst/>
              <a:rect l="l" t="t" r="r" b="b"/>
              <a:pathLst>
                <a:path w="0" h="288925">
                  <a:moveTo>
                    <a:pt x="0" y="0"/>
                  </a:moveTo>
                  <a:lnTo>
                    <a:pt x="0" y="288734"/>
                  </a:lnTo>
                </a:path>
              </a:pathLst>
            </a:custGeom>
            <a:ln w="19938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575429" y="1218438"/>
              <a:ext cx="0" cy="2592705"/>
            </a:xfrm>
            <a:custGeom>
              <a:avLst/>
              <a:gdLst/>
              <a:ahLst/>
              <a:cxnLst/>
              <a:rect l="l" t="t" r="r" b="b"/>
              <a:pathLst>
                <a:path w="0" h="2592704">
                  <a:moveTo>
                    <a:pt x="0" y="2547620"/>
                  </a:moveTo>
                  <a:lnTo>
                    <a:pt x="0" y="2592336"/>
                  </a:lnTo>
                </a:path>
                <a:path w="0" h="2592704">
                  <a:moveTo>
                    <a:pt x="0" y="2341880"/>
                  </a:moveTo>
                  <a:lnTo>
                    <a:pt x="0" y="2386584"/>
                  </a:lnTo>
                </a:path>
                <a:path w="0" h="2592704">
                  <a:moveTo>
                    <a:pt x="0" y="2126361"/>
                  </a:moveTo>
                  <a:lnTo>
                    <a:pt x="0" y="2170938"/>
                  </a:lnTo>
                </a:path>
                <a:path w="0" h="2592704">
                  <a:moveTo>
                    <a:pt x="0" y="1910714"/>
                  </a:moveTo>
                  <a:lnTo>
                    <a:pt x="0" y="1955419"/>
                  </a:lnTo>
                </a:path>
                <a:path w="0" h="2592704">
                  <a:moveTo>
                    <a:pt x="0" y="1704975"/>
                  </a:moveTo>
                  <a:lnTo>
                    <a:pt x="0" y="1758314"/>
                  </a:lnTo>
                </a:path>
                <a:path w="0" h="2592704">
                  <a:moveTo>
                    <a:pt x="0" y="1489456"/>
                  </a:moveTo>
                  <a:lnTo>
                    <a:pt x="0" y="1552575"/>
                  </a:lnTo>
                </a:path>
                <a:path w="0" h="2592704">
                  <a:moveTo>
                    <a:pt x="0" y="1273810"/>
                  </a:moveTo>
                  <a:lnTo>
                    <a:pt x="0" y="1337056"/>
                  </a:lnTo>
                </a:path>
                <a:path w="0" h="2592704">
                  <a:moveTo>
                    <a:pt x="0" y="1058291"/>
                  </a:moveTo>
                  <a:lnTo>
                    <a:pt x="0" y="1121410"/>
                  </a:lnTo>
                </a:path>
                <a:path w="0" h="2592704">
                  <a:moveTo>
                    <a:pt x="0" y="852424"/>
                  </a:moveTo>
                  <a:lnTo>
                    <a:pt x="0" y="905891"/>
                  </a:lnTo>
                </a:path>
                <a:path w="0" h="2592704">
                  <a:moveTo>
                    <a:pt x="0" y="636904"/>
                  </a:moveTo>
                  <a:lnTo>
                    <a:pt x="0" y="700024"/>
                  </a:lnTo>
                </a:path>
                <a:path w="0" h="2592704">
                  <a:moveTo>
                    <a:pt x="0" y="421259"/>
                  </a:moveTo>
                  <a:lnTo>
                    <a:pt x="0" y="484504"/>
                  </a:lnTo>
                </a:path>
                <a:path w="0" h="2592704">
                  <a:moveTo>
                    <a:pt x="0" y="205739"/>
                  </a:moveTo>
                  <a:lnTo>
                    <a:pt x="0" y="268859"/>
                  </a:lnTo>
                </a:path>
                <a:path w="0" h="2592704">
                  <a:moveTo>
                    <a:pt x="0" y="0"/>
                  </a:moveTo>
                  <a:lnTo>
                    <a:pt x="0" y="53339"/>
                  </a:lnTo>
                </a:path>
              </a:pathLst>
            </a:custGeom>
            <a:ln w="19938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144266" y="1066037"/>
              <a:ext cx="2879725" cy="3112770"/>
            </a:xfrm>
            <a:custGeom>
              <a:avLst/>
              <a:gdLst/>
              <a:ahLst/>
              <a:cxnLst/>
              <a:rect l="l" t="t" r="r" b="b"/>
              <a:pathLst>
                <a:path w="2879725" h="3112770">
                  <a:moveTo>
                    <a:pt x="2879725" y="2960306"/>
                  </a:moveTo>
                  <a:lnTo>
                    <a:pt x="0" y="2960306"/>
                  </a:lnTo>
                  <a:lnTo>
                    <a:pt x="0" y="3112706"/>
                  </a:lnTo>
                  <a:lnTo>
                    <a:pt x="2879725" y="3112706"/>
                  </a:lnTo>
                  <a:lnTo>
                    <a:pt x="2879725" y="2960306"/>
                  </a:lnTo>
                  <a:close/>
                </a:path>
                <a:path w="2879725" h="3112770">
                  <a:moveTo>
                    <a:pt x="2879725" y="2744736"/>
                  </a:moveTo>
                  <a:lnTo>
                    <a:pt x="0" y="2744736"/>
                  </a:lnTo>
                  <a:lnTo>
                    <a:pt x="0" y="2897136"/>
                  </a:lnTo>
                  <a:lnTo>
                    <a:pt x="2879725" y="2897136"/>
                  </a:lnTo>
                  <a:lnTo>
                    <a:pt x="2879725" y="2744736"/>
                  </a:lnTo>
                  <a:close/>
                </a:path>
                <a:path w="2879725" h="3112770">
                  <a:moveTo>
                    <a:pt x="2879725" y="2538984"/>
                  </a:moveTo>
                  <a:lnTo>
                    <a:pt x="0" y="2538984"/>
                  </a:lnTo>
                  <a:lnTo>
                    <a:pt x="0" y="2547620"/>
                  </a:lnTo>
                  <a:lnTo>
                    <a:pt x="0" y="2691384"/>
                  </a:lnTo>
                  <a:lnTo>
                    <a:pt x="0" y="2700020"/>
                  </a:lnTo>
                  <a:lnTo>
                    <a:pt x="2879725" y="2700020"/>
                  </a:lnTo>
                  <a:lnTo>
                    <a:pt x="2879725" y="2691384"/>
                  </a:lnTo>
                  <a:lnTo>
                    <a:pt x="2879725" y="2547620"/>
                  </a:lnTo>
                  <a:lnTo>
                    <a:pt x="2879725" y="2538984"/>
                  </a:lnTo>
                  <a:close/>
                </a:path>
                <a:path w="2879725" h="3112770">
                  <a:moveTo>
                    <a:pt x="2879725" y="2323338"/>
                  </a:moveTo>
                  <a:lnTo>
                    <a:pt x="0" y="2323338"/>
                  </a:lnTo>
                  <a:lnTo>
                    <a:pt x="0" y="2341880"/>
                  </a:lnTo>
                  <a:lnTo>
                    <a:pt x="0" y="2475738"/>
                  </a:lnTo>
                  <a:lnTo>
                    <a:pt x="0" y="2494280"/>
                  </a:lnTo>
                  <a:lnTo>
                    <a:pt x="2879725" y="2494280"/>
                  </a:lnTo>
                  <a:lnTo>
                    <a:pt x="2879725" y="2475738"/>
                  </a:lnTo>
                  <a:lnTo>
                    <a:pt x="2879725" y="2341880"/>
                  </a:lnTo>
                  <a:lnTo>
                    <a:pt x="2879725" y="2323338"/>
                  </a:lnTo>
                  <a:close/>
                </a:path>
                <a:path w="2879725" h="3112770">
                  <a:moveTo>
                    <a:pt x="2879725" y="2107819"/>
                  </a:moveTo>
                  <a:lnTo>
                    <a:pt x="0" y="2107819"/>
                  </a:lnTo>
                  <a:lnTo>
                    <a:pt x="0" y="2126361"/>
                  </a:lnTo>
                  <a:lnTo>
                    <a:pt x="0" y="2260219"/>
                  </a:lnTo>
                  <a:lnTo>
                    <a:pt x="0" y="2278761"/>
                  </a:lnTo>
                  <a:lnTo>
                    <a:pt x="2879725" y="2278761"/>
                  </a:lnTo>
                  <a:lnTo>
                    <a:pt x="2879725" y="2260219"/>
                  </a:lnTo>
                  <a:lnTo>
                    <a:pt x="2879725" y="2126361"/>
                  </a:lnTo>
                  <a:lnTo>
                    <a:pt x="2879725" y="2107819"/>
                  </a:lnTo>
                  <a:close/>
                </a:path>
                <a:path w="2879725" h="3112770">
                  <a:moveTo>
                    <a:pt x="2879725" y="1910715"/>
                  </a:moveTo>
                  <a:lnTo>
                    <a:pt x="0" y="1910715"/>
                  </a:lnTo>
                  <a:lnTo>
                    <a:pt x="0" y="2063115"/>
                  </a:lnTo>
                  <a:lnTo>
                    <a:pt x="2879725" y="2063115"/>
                  </a:lnTo>
                  <a:lnTo>
                    <a:pt x="2879725" y="1910715"/>
                  </a:lnTo>
                  <a:close/>
                </a:path>
                <a:path w="2879725" h="3112770">
                  <a:moveTo>
                    <a:pt x="2879725" y="1704975"/>
                  </a:moveTo>
                  <a:lnTo>
                    <a:pt x="0" y="1704975"/>
                  </a:lnTo>
                  <a:lnTo>
                    <a:pt x="0" y="1857375"/>
                  </a:lnTo>
                  <a:lnTo>
                    <a:pt x="2879725" y="1857375"/>
                  </a:lnTo>
                  <a:lnTo>
                    <a:pt x="2879725" y="1704975"/>
                  </a:lnTo>
                  <a:close/>
                </a:path>
                <a:path w="2879725" h="3112770">
                  <a:moveTo>
                    <a:pt x="2879725" y="1489456"/>
                  </a:moveTo>
                  <a:lnTo>
                    <a:pt x="0" y="1489456"/>
                  </a:lnTo>
                  <a:lnTo>
                    <a:pt x="0" y="1641856"/>
                  </a:lnTo>
                  <a:lnTo>
                    <a:pt x="2879725" y="1641856"/>
                  </a:lnTo>
                  <a:lnTo>
                    <a:pt x="2879725" y="1489456"/>
                  </a:lnTo>
                  <a:close/>
                </a:path>
                <a:path w="2879725" h="3112770">
                  <a:moveTo>
                    <a:pt x="2879725" y="1273810"/>
                  </a:moveTo>
                  <a:lnTo>
                    <a:pt x="0" y="1273810"/>
                  </a:lnTo>
                  <a:lnTo>
                    <a:pt x="0" y="1426210"/>
                  </a:lnTo>
                  <a:lnTo>
                    <a:pt x="2879725" y="1426210"/>
                  </a:lnTo>
                  <a:lnTo>
                    <a:pt x="2879725" y="1273810"/>
                  </a:lnTo>
                  <a:close/>
                </a:path>
                <a:path w="2879725" h="3112770">
                  <a:moveTo>
                    <a:pt x="2879725" y="1058291"/>
                  </a:moveTo>
                  <a:lnTo>
                    <a:pt x="0" y="1058291"/>
                  </a:lnTo>
                  <a:lnTo>
                    <a:pt x="0" y="1210691"/>
                  </a:lnTo>
                  <a:lnTo>
                    <a:pt x="2879725" y="1210691"/>
                  </a:lnTo>
                  <a:lnTo>
                    <a:pt x="2879725" y="1058291"/>
                  </a:lnTo>
                  <a:close/>
                </a:path>
                <a:path w="2879725" h="3112770">
                  <a:moveTo>
                    <a:pt x="2879725" y="852424"/>
                  </a:moveTo>
                  <a:lnTo>
                    <a:pt x="0" y="852424"/>
                  </a:lnTo>
                  <a:lnTo>
                    <a:pt x="0" y="1004824"/>
                  </a:lnTo>
                  <a:lnTo>
                    <a:pt x="2879725" y="1004824"/>
                  </a:lnTo>
                  <a:lnTo>
                    <a:pt x="2879725" y="852424"/>
                  </a:lnTo>
                  <a:close/>
                </a:path>
                <a:path w="2879725" h="3112770">
                  <a:moveTo>
                    <a:pt x="2879725" y="636905"/>
                  </a:moveTo>
                  <a:lnTo>
                    <a:pt x="0" y="636905"/>
                  </a:lnTo>
                  <a:lnTo>
                    <a:pt x="0" y="789305"/>
                  </a:lnTo>
                  <a:lnTo>
                    <a:pt x="2879725" y="789305"/>
                  </a:lnTo>
                  <a:lnTo>
                    <a:pt x="2879725" y="636905"/>
                  </a:lnTo>
                  <a:close/>
                </a:path>
                <a:path w="2879725" h="3112770">
                  <a:moveTo>
                    <a:pt x="2879725" y="421259"/>
                  </a:moveTo>
                  <a:lnTo>
                    <a:pt x="0" y="421259"/>
                  </a:lnTo>
                  <a:lnTo>
                    <a:pt x="0" y="573659"/>
                  </a:lnTo>
                  <a:lnTo>
                    <a:pt x="2879725" y="573659"/>
                  </a:lnTo>
                  <a:lnTo>
                    <a:pt x="2879725" y="421259"/>
                  </a:lnTo>
                  <a:close/>
                </a:path>
                <a:path w="2879725" h="3112770">
                  <a:moveTo>
                    <a:pt x="2879725" y="205740"/>
                  </a:moveTo>
                  <a:lnTo>
                    <a:pt x="0" y="205740"/>
                  </a:lnTo>
                  <a:lnTo>
                    <a:pt x="0" y="358140"/>
                  </a:lnTo>
                  <a:lnTo>
                    <a:pt x="2879725" y="358140"/>
                  </a:lnTo>
                  <a:lnTo>
                    <a:pt x="2879725" y="205740"/>
                  </a:lnTo>
                  <a:close/>
                </a:path>
                <a:path w="2879725" h="3112770">
                  <a:moveTo>
                    <a:pt x="2879725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879725" y="152400"/>
                  </a:lnTo>
                  <a:lnTo>
                    <a:pt x="2879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246244" y="2200529"/>
              <a:ext cx="727710" cy="0"/>
            </a:xfrm>
            <a:custGeom>
              <a:avLst/>
              <a:gdLst/>
              <a:ahLst/>
              <a:cxnLst/>
              <a:rect l="l" t="t" r="r" b="b"/>
              <a:pathLst>
                <a:path w="727710" h="0">
                  <a:moveTo>
                    <a:pt x="0" y="0"/>
                  </a:moveTo>
                  <a:lnTo>
                    <a:pt x="727709" y="0"/>
                  </a:lnTo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672457" y="1994662"/>
              <a:ext cx="665480" cy="0"/>
            </a:xfrm>
            <a:custGeom>
              <a:avLst/>
              <a:gdLst/>
              <a:ahLst/>
              <a:cxnLst/>
              <a:rect l="l" t="t" r="r" b="b"/>
              <a:pathLst>
                <a:path w="665479" h="0">
                  <a:moveTo>
                    <a:pt x="0" y="0"/>
                  </a:moveTo>
                  <a:lnTo>
                    <a:pt x="665352" y="0"/>
                  </a:lnTo>
                </a:path>
              </a:pathLst>
            </a:custGeom>
            <a:ln w="28575">
              <a:solidFill>
                <a:srgbClr val="ED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235830" y="2847213"/>
              <a:ext cx="894080" cy="0"/>
            </a:xfrm>
            <a:custGeom>
              <a:avLst/>
              <a:gdLst/>
              <a:ahLst/>
              <a:cxnLst/>
              <a:rect l="l" t="t" r="r" b="b"/>
              <a:pathLst>
                <a:path w="894079" h="0">
                  <a:moveTo>
                    <a:pt x="0" y="0"/>
                  </a:moveTo>
                  <a:lnTo>
                    <a:pt x="894080" y="0"/>
                  </a:lnTo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495673" y="2631694"/>
              <a:ext cx="873760" cy="0"/>
            </a:xfrm>
            <a:custGeom>
              <a:avLst/>
              <a:gdLst/>
              <a:ahLst/>
              <a:cxnLst/>
              <a:rect l="l" t="t" r="r" b="b"/>
              <a:pathLst>
                <a:path w="873760" h="0">
                  <a:moveTo>
                    <a:pt x="0" y="0"/>
                  </a:moveTo>
                  <a:lnTo>
                    <a:pt x="873251" y="0"/>
                  </a:lnTo>
                </a:path>
              </a:pathLst>
            </a:custGeom>
            <a:ln w="28575">
              <a:solidFill>
                <a:srgbClr val="ED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934333" y="3484117"/>
              <a:ext cx="1143635" cy="0"/>
            </a:xfrm>
            <a:custGeom>
              <a:avLst/>
              <a:gdLst/>
              <a:ahLst/>
              <a:cxnLst/>
              <a:rect l="l" t="t" r="r" b="b"/>
              <a:pathLst>
                <a:path w="1143635" h="0">
                  <a:moveTo>
                    <a:pt x="0" y="0"/>
                  </a:moveTo>
                  <a:lnTo>
                    <a:pt x="1143507" y="0"/>
                  </a:lnTo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734813" y="3268598"/>
              <a:ext cx="915035" cy="0"/>
            </a:xfrm>
            <a:custGeom>
              <a:avLst/>
              <a:gdLst/>
              <a:ahLst/>
              <a:cxnLst/>
              <a:rect l="l" t="t" r="r" b="b"/>
              <a:pathLst>
                <a:path w="915035" h="0">
                  <a:moveTo>
                    <a:pt x="0" y="0"/>
                  </a:moveTo>
                  <a:lnTo>
                    <a:pt x="914908" y="0"/>
                  </a:lnTo>
                </a:path>
              </a:pathLst>
            </a:custGeom>
            <a:ln w="28575">
              <a:solidFill>
                <a:srgbClr val="ED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360544" y="1566037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20" h="0">
                  <a:moveTo>
                    <a:pt x="0" y="0"/>
                  </a:moveTo>
                  <a:lnTo>
                    <a:pt x="654938" y="0"/>
                  </a:lnTo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693285" y="1335786"/>
              <a:ext cx="624205" cy="0"/>
            </a:xfrm>
            <a:custGeom>
              <a:avLst/>
              <a:gdLst/>
              <a:ahLst/>
              <a:cxnLst/>
              <a:rect l="l" t="t" r="r" b="b"/>
              <a:pathLst>
                <a:path w="624204" h="0">
                  <a:moveTo>
                    <a:pt x="0" y="0"/>
                  </a:moveTo>
                  <a:lnTo>
                    <a:pt x="623697" y="0"/>
                  </a:lnTo>
                </a:path>
              </a:pathLst>
            </a:custGeom>
            <a:ln w="28575">
              <a:solidFill>
                <a:srgbClr val="ED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007104" y="4102544"/>
              <a:ext cx="1351915" cy="0"/>
            </a:xfrm>
            <a:custGeom>
              <a:avLst/>
              <a:gdLst/>
              <a:ahLst/>
              <a:cxnLst/>
              <a:rect l="l" t="t" r="r" b="b"/>
              <a:pathLst>
                <a:path w="1351914" h="0">
                  <a:moveTo>
                    <a:pt x="0" y="0"/>
                  </a:moveTo>
                  <a:lnTo>
                    <a:pt x="1351534" y="0"/>
                  </a:lnTo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339844" y="3886974"/>
              <a:ext cx="1278890" cy="0"/>
            </a:xfrm>
            <a:custGeom>
              <a:avLst/>
              <a:gdLst/>
              <a:ahLst/>
              <a:cxnLst/>
              <a:rect l="l" t="t" r="r" b="b"/>
              <a:pathLst>
                <a:path w="1278889" h="0">
                  <a:moveTo>
                    <a:pt x="0" y="0"/>
                  </a:moveTo>
                  <a:lnTo>
                    <a:pt x="1278635" y="0"/>
                  </a:lnTo>
                </a:path>
              </a:pathLst>
            </a:custGeom>
            <a:ln w="28575">
              <a:solidFill>
                <a:srgbClr val="ED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516501" y="2156879"/>
              <a:ext cx="200025" cy="94615"/>
            </a:xfrm>
            <a:custGeom>
              <a:avLst/>
              <a:gdLst/>
              <a:ahLst/>
              <a:cxnLst/>
              <a:rect l="l" t="t" r="r" b="b"/>
              <a:pathLst>
                <a:path w="200025" h="94614">
                  <a:moveTo>
                    <a:pt x="199605" y="0"/>
                  </a:moveTo>
                  <a:lnTo>
                    <a:pt x="0" y="0"/>
                  </a:lnTo>
                  <a:lnTo>
                    <a:pt x="0" y="94068"/>
                  </a:lnTo>
                  <a:lnTo>
                    <a:pt x="199605" y="94068"/>
                  </a:lnTo>
                  <a:lnTo>
                    <a:pt x="19960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516501" y="2156879"/>
              <a:ext cx="200025" cy="94615"/>
            </a:xfrm>
            <a:custGeom>
              <a:avLst/>
              <a:gdLst/>
              <a:ahLst/>
              <a:cxnLst/>
              <a:rect l="l" t="t" r="r" b="b"/>
              <a:pathLst>
                <a:path w="200025" h="94614">
                  <a:moveTo>
                    <a:pt x="0" y="94068"/>
                  </a:moveTo>
                  <a:lnTo>
                    <a:pt x="199605" y="94068"/>
                  </a:lnTo>
                  <a:lnTo>
                    <a:pt x="199605" y="0"/>
                  </a:lnTo>
                  <a:lnTo>
                    <a:pt x="0" y="0"/>
                  </a:lnTo>
                  <a:lnTo>
                    <a:pt x="0" y="94068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885563" y="1948218"/>
              <a:ext cx="200025" cy="94615"/>
            </a:xfrm>
            <a:custGeom>
              <a:avLst/>
              <a:gdLst/>
              <a:ahLst/>
              <a:cxnLst/>
              <a:rect l="l" t="t" r="r" b="b"/>
              <a:pathLst>
                <a:path w="200025" h="94614">
                  <a:moveTo>
                    <a:pt x="199605" y="0"/>
                  </a:moveTo>
                  <a:lnTo>
                    <a:pt x="0" y="0"/>
                  </a:lnTo>
                  <a:lnTo>
                    <a:pt x="0" y="94068"/>
                  </a:lnTo>
                  <a:lnTo>
                    <a:pt x="199605" y="94068"/>
                  </a:lnTo>
                  <a:lnTo>
                    <a:pt x="199605" y="0"/>
                  </a:lnTo>
                  <a:close/>
                </a:path>
              </a:pathLst>
            </a:custGeom>
            <a:solidFill>
              <a:srgbClr val="ED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885563" y="1948218"/>
              <a:ext cx="200025" cy="94615"/>
            </a:xfrm>
            <a:custGeom>
              <a:avLst/>
              <a:gdLst/>
              <a:ahLst/>
              <a:cxnLst/>
              <a:rect l="l" t="t" r="r" b="b"/>
              <a:pathLst>
                <a:path w="200025" h="94614">
                  <a:moveTo>
                    <a:pt x="0" y="94068"/>
                  </a:moveTo>
                  <a:lnTo>
                    <a:pt x="199605" y="94068"/>
                  </a:lnTo>
                  <a:lnTo>
                    <a:pt x="199605" y="0"/>
                  </a:lnTo>
                  <a:lnTo>
                    <a:pt x="0" y="0"/>
                  </a:lnTo>
                  <a:lnTo>
                    <a:pt x="0" y="94068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608194" y="2799118"/>
              <a:ext cx="200025" cy="94615"/>
            </a:xfrm>
            <a:custGeom>
              <a:avLst/>
              <a:gdLst/>
              <a:ahLst/>
              <a:cxnLst/>
              <a:rect l="l" t="t" r="r" b="b"/>
              <a:pathLst>
                <a:path w="200025" h="94614">
                  <a:moveTo>
                    <a:pt x="199605" y="0"/>
                  </a:moveTo>
                  <a:lnTo>
                    <a:pt x="0" y="0"/>
                  </a:lnTo>
                  <a:lnTo>
                    <a:pt x="0" y="94068"/>
                  </a:lnTo>
                  <a:lnTo>
                    <a:pt x="199605" y="94068"/>
                  </a:lnTo>
                  <a:lnTo>
                    <a:pt x="19960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608194" y="2799118"/>
              <a:ext cx="200025" cy="94615"/>
            </a:xfrm>
            <a:custGeom>
              <a:avLst/>
              <a:gdLst/>
              <a:ahLst/>
              <a:cxnLst/>
              <a:rect l="l" t="t" r="r" b="b"/>
              <a:pathLst>
                <a:path w="200025" h="94614">
                  <a:moveTo>
                    <a:pt x="0" y="94068"/>
                  </a:moveTo>
                  <a:lnTo>
                    <a:pt x="199605" y="94068"/>
                  </a:lnTo>
                  <a:lnTo>
                    <a:pt x="199605" y="0"/>
                  </a:lnTo>
                  <a:lnTo>
                    <a:pt x="0" y="0"/>
                  </a:lnTo>
                  <a:lnTo>
                    <a:pt x="0" y="94068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848225" y="2592489"/>
              <a:ext cx="200025" cy="94615"/>
            </a:xfrm>
            <a:custGeom>
              <a:avLst/>
              <a:gdLst/>
              <a:ahLst/>
              <a:cxnLst/>
              <a:rect l="l" t="t" r="r" b="b"/>
              <a:pathLst>
                <a:path w="200025" h="94614">
                  <a:moveTo>
                    <a:pt x="199605" y="0"/>
                  </a:moveTo>
                  <a:lnTo>
                    <a:pt x="0" y="0"/>
                  </a:lnTo>
                  <a:lnTo>
                    <a:pt x="0" y="94068"/>
                  </a:lnTo>
                  <a:lnTo>
                    <a:pt x="199605" y="94068"/>
                  </a:lnTo>
                  <a:lnTo>
                    <a:pt x="199605" y="0"/>
                  </a:lnTo>
                  <a:close/>
                </a:path>
              </a:pathLst>
            </a:custGeom>
            <a:solidFill>
              <a:srgbClr val="ED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848225" y="2592489"/>
              <a:ext cx="200025" cy="94615"/>
            </a:xfrm>
            <a:custGeom>
              <a:avLst/>
              <a:gdLst/>
              <a:ahLst/>
              <a:cxnLst/>
              <a:rect l="l" t="t" r="r" b="b"/>
              <a:pathLst>
                <a:path w="200025" h="94614">
                  <a:moveTo>
                    <a:pt x="0" y="94068"/>
                  </a:moveTo>
                  <a:lnTo>
                    <a:pt x="199605" y="94068"/>
                  </a:lnTo>
                  <a:lnTo>
                    <a:pt x="199605" y="0"/>
                  </a:lnTo>
                  <a:lnTo>
                    <a:pt x="0" y="0"/>
                  </a:lnTo>
                  <a:lnTo>
                    <a:pt x="0" y="94068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431411" y="3440468"/>
              <a:ext cx="200025" cy="94615"/>
            </a:xfrm>
            <a:custGeom>
              <a:avLst/>
              <a:gdLst/>
              <a:ahLst/>
              <a:cxnLst/>
              <a:rect l="l" t="t" r="r" b="b"/>
              <a:pathLst>
                <a:path w="200025" h="94614">
                  <a:moveTo>
                    <a:pt x="199605" y="0"/>
                  </a:moveTo>
                  <a:lnTo>
                    <a:pt x="0" y="0"/>
                  </a:lnTo>
                  <a:lnTo>
                    <a:pt x="0" y="94068"/>
                  </a:lnTo>
                  <a:lnTo>
                    <a:pt x="199605" y="94068"/>
                  </a:lnTo>
                  <a:lnTo>
                    <a:pt x="19960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431411" y="3440468"/>
              <a:ext cx="200025" cy="94615"/>
            </a:xfrm>
            <a:custGeom>
              <a:avLst/>
              <a:gdLst/>
              <a:ahLst/>
              <a:cxnLst/>
              <a:rect l="l" t="t" r="r" b="b"/>
              <a:pathLst>
                <a:path w="200025" h="94614">
                  <a:moveTo>
                    <a:pt x="0" y="94068"/>
                  </a:moveTo>
                  <a:lnTo>
                    <a:pt x="199605" y="94068"/>
                  </a:lnTo>
                  <a:lnTo>
                    <a:pt x="199605" y="0"/>
                  </a:lnTo>
                  <a:lnTo>
                    <a:pt x="0" y="0"/>
                  </a:lnTo>
                  <a:lnTo>
                    <a:pt x="0" y="94068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089144" y="3229394"/>
              <a:ext cx="200025" cy="94615"/>
            </a:xfrm>
            <a:custGeom>
              <a:avLst/>
              <a:gdLst/>
              <a:ahLst/>
              <a:cxnLst/>
              <a:rect l="l" t="t" r="r" b="b"/>
              <a:pathLst>
                <a:path w="200025" h="94614">
                  <a:moveTo>
                    <a:pt x="199605" y="0"/>
                  </a:moveTo>
                  <a:lnTo>
                    <a:pt x="0" y="0"/>
                  </a:lnTo>
                  <a:lnTo>
                    <a:pt x="0" y="94068"/>
                  </a:lnTo>
                  <a:lnTo>
                    <a:pt x="199605" y="94068"/>
                  </a:lnTo>
                  <a:lnTo>
                    <a:pt x="199605" y="0"/>
                  </a:lnTo>
                  <a:close/>
                </a:path>
              </a:pathLst>
            </a:custGeom>
            <a:solidFill>
              <a:srgbClr val="ED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5089144" y="3229394"/>
              <a:ext cx="200025" cy="94615"/>
            </a:xfrm>
            <a:custGeom>
              <a:avLst/>
              <a:gdLst/>
              <a:ahLst/>
              <a:cxnLst/>
              <a:rect l="l" t="t" r="r" b="b"/>
              <a:pathLst>
                <a:path w="200025" h="94614">
                  <a:moveTo>
                    <a:pt x="0" y="94068"/>
                  </a:moveTo>
                  <a:lnTo>
                    <a:pt x="199605" y="94068"/>
                  </a:lnTo>
                  <a:lnTo>
                    <a:pt x="199605" y="0"/>
                  </a:lnTo>
                  <a:lnTo>
                    <a:pt x="0" y="0"/>
                  </a:lnTo>
                  <a:lnTo>
                    <a:pt x="0" y="94068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604893" y="1526832"/>
              <a:ext cx="200025" cy="94615"/>
            </a:xfrm>
            <a:custGeom>
              <a:avLst/>
              <a:gdLst/>
              <a:ahLst/>
              <a:cxnLst/>
              <a:rect l="l" t="t" r="r" b="b"/>
              <a:pathLst>
                <a:path w="200025" h="94615">
                  <a:moveTo>
                    <a:pt x="199605" y="0"/>
                  </a:moveTo>
                  <a:lnTo>
                    <a:pt x="0" y="0"/>
                  </a:lnTo>
                  <a:lnTo>
                    <a:pt x="0" y="94068"/>
                  </a:lnTo>
                  <a:lnTo>
                    <a:pt x="199605" y="94068"/>
                  </a:lnTo>
                  <a:lnTo>
                    <a:pt x="19960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4604893" y="1526832"/>
              <a:ext cx="200025" cy="94615"/>
            </a:xfrm>
            <a:custGeom>
              <a:avLst/>
              <a:gdLst/>
              <a:ahLst/>
              <a:cxnLst/>
              <a:rect l="l" t="t" r="r" b="b"/>
              <a:pathLst>
                <a:path w="200025" h="94615">
                  <a:moveTo>
                    <a:pt x="0" y="94068"/>
                  </a:moveTo>
                  <a:lnTo>
                    <a:pt x="199605" y="94068"/>
                  </a:lnTo>
                  <a:lnTo>
                    <a:pt x="199605" y="0"/>
                  </a:lnTo>
                  <a:lnTo>
                    <a:pt x="0" y="0"/>
                  </a:lnTo>
                  <a:lnTo>
                    <a:pt x="0" y="94068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908930" y="1289215"/>
              <a:ext cx="200025" cy="94615"/>
            </a:xfrm>
            <a:custGeom>
              <a:avLst/>
              <a:gdLst/>
              <a:ahLst/>
              <a:cxnLst/>
              <a:rect l="l" t="t" r="r" b="b"/>
              <a:pathLst>
                <a:path w="200025" h="94615">
                  <a:moveTo>
                    <a:pt x="199605" y="0"/>
                  </a:moveTo>
                  <a:lnTo>
                    <a:pt x="0" y="0"/>
                  </a:lnTo>
                  <a:lnTo>
                    <a:pt x="0" y="94068"/>
                  </a:lnTo>
                  <a:lnTo>
                    <a:pt x="199605" y="94068"/>
                  </a:lnTo>
                  <a:lnTo>
                    <a:pt x="199605" y="0"/>
                  </a:lnTo>
                  <a:close/>
                </a:path>
              </a:pathLst>
            </a:custGeom>
            <a:solidFill>
              <a:srgbClr val="ED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4908930" y="1289215"/>
              <a:ext cx="200025" cy="94615"/>
            </a:xfrm>
            <a:custGeom>
              <a:avLst/>
              <a:gdLst/>
              <a:ahLst/>
              <a:cxnLst/>
              <a:rect l="l" t="t" r="r" b="b"/>
              <a:pathLst>
                <a:path w="200025" h="94615">
                  <a:moveTo>
                    <a:pt x="0" y="94068"/>
                  </a:moveTo>
                  <a:lnTo>
                    <a:pt x="199605" y="94068"/>
                  </a:lnTo>
                  <a:lnTo>
                    <a:pt x="199605" y="0"/>
                  </a:lnTo>
                  <a:lnTo>
                    <a:pt x="0" y="0"/>
                  </a:lnTo>
                  <a:lnTo>
                    <a:pt x="0" y="94068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4603369" y="4063352"/>
              <a:ext cx="200025" cy="94615"/>
            </a:xfrm>
            <a:custGeom>
              <a:avLst/>
              <a:gdLst/>
              <a:ahLst/>
              <a:cxnLst/>
              <a:rect l="l" t="t" r="r" b="b"/>
              <a:pathLst>
                <a:path w="200025" h="94614">
                  <a:moveTo>
                    <a:pt x="199605" y="0"/>
                  </a:moveTo>
                  <a:lnTo>
                    <a:pt x="0" y="0"/>
                  </a:lnTo>
                  <a:lnTo>
                    <a:pt x="0" y="94068"/>
                  </a:lnTo>
                  <a:lnTo>
                    <a:pt x="199605" y="94068"/>
                  </a:lnTo>
                  <a:lnTo>
                    <a:pt x="19960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4603369" y="4063352"/>
              <a:ext cx="200025" cy="94615"/>
            </a:xfrm>
            <a:custGeom>
              <a:avLst/>
              <a:gdLst/>
              <a:ahLst/>
              <a:cxnLst/>
              <a:rect l="l" t="t" r="r" b="b"/>
              <a:pathLst>
                <a:path w="200025" h="94614">
                  <a:moveTo>
                    <a:pt x="0" y="94068"/>
                  </a:moveTo>
                  <a:lnTo>
                    <a:pt x="199605" y="94068"/>
                  </a:lnTo>
                  <a:lnTo>
                    <a:pt x="199605" y="0"/>
                  </a:lnTo>
                  <a:lnTo>
                    <a:pt x="0" y="0"/>
                  </a:lnTo>
                  <a:lnTo>
                    <a:pt x="0" y="94068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4862322" y="3847769"/>
              <a:ext cx="200025" cy="94615"/>
            </a:xfrm>
            <a:custGeom>
              <a:avLst/>
              <a:gdLst/>
              <a:ahLst/>
              <a:cxnLst/>
              <a:rect l="l" t="t" r="r" b="b"/>
              <a:pathLst>
                <a:path w="200025" h="94614">
                  <a:moveTo>
                    <a:pt x="199605" y="0"/>
                  </a:moveTo>
                  <a:lnTo>
                    <a:pt x="0" y="0"/>
                  </a:lnTo>
                  <a:lnTo>
                    <a:pt x="0" y="94068"/>
                  </a:lnTo>
                  <a:lnTo>
                    <a:pt x="199605" y="94068"/>
                  </a:lnTo>
                  <a:lnTo>
                    <a:pt x="199605" y="0"/>
                  </a:lnTo>
                  <a:close/>
                </a:path>
              </a:pathLst>
            </a:custGeom>
            <a:solidFill>
              <a:srgbClr val="ED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4862322" y="3847769"/>
              <a:ext cx="200025" cy="94615"/>
            </a:xfrm>
            <a:custGeom>
              <a:avLst/>
              <a:gdLst/>
              <a:ahLst/>
              <a:cxnLst/>
              <a:rect l="l" t="t" r="r" b="b"/>
              <a:pathLst>
                <a:path w="200025" h="94614">
                  <a:moveTo>
                    <a:pt x="0" y="94068"/>
                  </a:moveTo>
                  <a:lnTo>
                    <a:pt x="199605" y="94068"/>
                  </a:lnTo>
                  <a:lnTo>
                    <a:pt x="199605" y="0"/>
                  </a:lnTo>
                  <a:lnTo>
                    <a:pt x="0" y="0"/>
                  </a:lnTo>
                  <a:lnTo>
                    <a:pt x="0" y="94068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144266" y="4259325"/>
              <a:ext cx="2879725" cy="69215"/>
            </a:xfrm>
            <a:custGeom>
              <a:avLst/>
              <a:gdLst/>
              <a:ahLst/>
              <a:cxnLst/>
              <a:rect l="l" t="t" r="r" b="b"/>
              <a:pathLst>
                <a:path w="2879725" h="69214">
                  <a:moveTo>
                    <a:pt x="0" y="0"/>
                  </a:moveTo>
                  <a:lnTo>
                    <a:pt x="2879724" y="0"/>
                  </a:lnTo>
                </a:path>
                <a:path w="2879725" h="69214">
                  <a:moveTo>
                    <a:pt x="166369" y="0"/>
                  </a:moveTo>
                  <a:lnTo>
                    <a:pt x="166369" y="68592"/>
                  </a:lnTo>
                </a:path>
                <a:path w="2879725" h="69214">
                  <a:moveTo>
                    <a:pt x="1434592" y="0"/>
                  </a:moveTo>
                  <a:lnTo>
                    <a:pt x="1434592" y="68592"/>
                  </a:lnTo>
                </a:path>
                <a:path w="2879725" h="69214">
                  <a:moveTo>
                    <a:pt x="2713355" y="0"/>
                  </a:moveTo>
                  <a:lnTo>
                    <a:pt x="2713355" y="68592"/>
                  </a:lnTo>
                </a:path>
              </a:pathLst>
            </a:custGeom>
            <a:ln w="3175">
              <a:solidFill>
                <a:srgbClr val="6C6C6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6219571" y="1842261"/>
            <a:ext cx="1127125" cy="45085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2.14</a:t>
            </a:r>
            <a:r>
              <a:rPr dirty="0" sz="1200" spc="-2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[1.17,</a:t>
            </a:r>
            <a:r>
              <a:rPr dirty="0" sz="1200" spc="-1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11111"/>
                </a:solidFill>
                <a:latin typeface="Arial"/>
                <a:cs typeface="Arial"/>
              </a:rPr>
              <a:t>3.92]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1.04</a:t>
            </a:r>
            <a:r>
              <a:rPr dirty="0" sz="1200" spc="-2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[0.54,</a:t>
            </a:r>
            <a:r>
              <a:rPr dirty="0" sz="1200" spc="-1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11111"/>
                </a:solidFill>
                <a:latin typeface="Arial"/>
                <a:cs typeface="Arial"/>
              </a:rPr>
              <a:t>2.02]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6219571" y="2481579"/>
            <a:ext cx="1127125" cy="44958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1.89</a:t>
            </a:r>
            <a:r>
              <a:rPr dirty="0" sz="1200" spc="-2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[0.86,</a:t>
            </a:r>
            <a:r>
              <a:rPr dirty="0" sz="1200" spc="-1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11111"/>
                </a:solidFill>
                <a:latin typeface="Arial"/>
                <a:cs typeface="Arial"/>
              </a:rPr>
              <a:t>4.15]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1.19</a:t>
            </a:r>
            <a:r>
              <a:rPr dirty="0" sz="1200" spc="-2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[0.53,</a:t>
            </a:r>
            <a:r>
              <a:rPr dirty="0" sz="1200" spc="-1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11111"/>
                </a:solidFill>
                <a:latin typeface="Arial"/>
                <a:cs typeface="Arial"/>
              </a:rPr>
              <a:t>2.67]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6219571" y="3119881"/>
            <a:ext cx="1127125" cy="45021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3.02</a:t>
            </a:r>
            <a:r>
              <a:rPr dirty="0" sz="1200" spc="-2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[1.32,</a:t>
            </a:r>
            <a:r>
              <a:rPr dirty="0" sz="1200" spc="-1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11111"/>
                </a:solidFill>
                <a:latin typeface="Arial"/>
                <a:cs typeface="Arial"/>
              </a:rPr>
              <a:t>6.89]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0.87</a:t>
            </a:r>
            <a:r>
              <a:rPr dirty="0" sz="1200" spc="-2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[0.31,</a:t>
            </a:r>
            <a:r>
              <a:rPr dirty="0" sz="1200" spc="-1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11111"/>
                </a:solidFill>
                <a:latin typeface="Arial"/>
                <a:cs typeface="Arial"/>
              </a:rPr>
              <a:t>2.46]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6024498" y="768858"/>
            <a:ext cx="1651635" cy="904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111111"/>
                </a:solidFill>
                <a:latin typeface="Arial"/>
                <a:cs typeface="Arial"/>
              </a:rPr>
              <a:t>Adjusted Hazard</a:t>
            </a:r>
            <a:r>
              <a:rPr dirty="0" sz="1200" spc="-50" b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11111"/>
                </a:solidFill>
                <a:latin typeface="Arial"/>
                <a:cs typeface="Arial"/>
              </a:rPr>
              <a:t>Ratio</a:t>
            </a:r>
            <a:endParaRPr sz="1200">
              <a:latin typeface="Arial"/>
              <a:cs typeface="Arial"/>
            </a:endParaRPr>
          </a:p>
          <a:p>
            <a:pPr algn="ctr" marL="42545">
              <a:lnSpc>
                <a:spcPct val="100000"/>
              </a:lnSpc>
            </a:pPr>
            <a:r>
              <a:rPr dirty="0" sz="1200" b="1">
                <a:solidFill>
                  <a:srgbClr val="111111"/>
                </a:solidFill>
                <a:latin typeface="Arial"/>
                <a:cs typeface="Arial"/>
              </a:rPr>
              <a:t>[95%</a:t>
            </a:r>
            <a:r>
              <a:rPr dirty="0" sz="1200" spc="-25" b="1">
                <a:solidFill>
                  <a:srgbClr val="111111"/>
                </a:solidFill>
                <a:latin typeface="Arial"/>
                <a:cs typeface="Arial"/>
              </a:rPr>
              <a:t> CI]</a:t>
            </a:r>
            <a:endParaRPr sz="1200">
              <a:latin typeface="Arial"/>
              <a:cs typeface="Arial"/>
            </a:endParaRPr>
          </a:p>
          <a:p>
            <a:pPr marL="207645">
              <a:lnSpc>
                <a:spcPct val="100000"/>
              </a:lnSpc>
              <a:spcBef>
                <a:spcPts val="910"/>
              </a:spcBef>
            </a:pP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2.14</a:t>
            </a:r>
            <a:r>
              <a:rPr dirty="0" sz="1200" spc="-3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[1.21,</a:t>
            </a:r>
            <a:r>
              <a:rPr dirty="0" sz="1200" spc="-20">
                <a:solidFill>
                  <a:srgbClr val="111111"/>
                </a:solidFill>
                <a:latin typeface="Arial"/>
                <a:cs typeface="Arial"/>
              </a:rPr>
              <a:t> 3.79]</a:t>
            </a:r>
            <a:endParaRPr sz="1200">
              <a:latin typeface="Arial"/>
              <a:cs typeface="Arial"/>
            </a:endParaRPr>
          </a:p>
          <a:p>
            <a:pPr marL="207645">
              <a:lnSpc>
                <a:spcPct val="100000"/>
              </a:lnSpc>
              <a:spcBef>
                <a:spcPts val="245"/>
              </a:spcBef>
            </a:pP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1.21</a:t>
            </a:r>
            <a:r>
              <a:rPr dirty="0" sz="1200" spc="-2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[0.67,</a:t>
            </a:r>
            <a:r>
              <a:rPr dirty="0" sz="1200" spc="-1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11111"/>
                </a:solidFill>
                <a:latin typeface="Arial"/>
                <a:cs typeface="Arial"/>
              </a:rPr>
              <a:t>2.20]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6219571" y="3740058"/>
            <a:ext cx="1127760" cy="45339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2.05</a:t>
            </a:r>
            <a:r>
              <a:rPr dirty="0" sz="1200" spc="-3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[0.64,</a:t>
            </a:r>
            <a:r>
              <a:rPr dirty="0" sz="1200" spc="-20">
                <a:solidFill>
                  <a:srgbClr val="111111"/>
                </a:solidFill>
                <a:latin typeface="Arial"/>
                <a:cs typeface="Arial"/>
              </a:rPr>
              <a:t> 6.53]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1.19</a:t>
            </a:r>
            <a:r>
              <a:rPr dirty="0" sz="1200" spc="-3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[0.35,</a:t>
            </a:r>
            <a:r>
              <a:rPr dirty="0" sz="1200" spc="-20">
                <a:solidFill>
                  <a:srgbClr val="111111"/>
                </a:solidFill>
                <a:latin typeface="Arial"/>
                <a:cs typeface="Arial"/>
              </a:rPr>
              <a:t> 4.07]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8118475" y="1842261"/>
            <a:ext cx="408940" cy="45085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1200" spc="-20">
                <a:solidFill>
                  <a:srgbClr val="111111"/>
                </a:solidFill>
                <a:latin typeface="Arial"/>
                <a:cs typeface="Arial"/>
              </a:rPr>
              <a:t>0.013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dirty="0" sz="1200" spc="-20">
                <a:solidFill>
                  <a:srgbClr val="111111"/>
                </a:solidFill>
                <a:latin typeface="Arial"/>
                <a:cs typeface="Arial"/>
              </a:rPr>
              <a:t>0.907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8118475" y="2481579"/>
            <a:ext cx="408940" cy="44958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1200" spc="-20">
                <a:solidFill>
                  <a:srgbClr val="111111"/>
                </a:solidFill>
                <a:latin typeface="Arial"/>
                <a:cs typeface="Arial"/>
              </a:rPr>
              <a:t>0.115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1200" spc="-20">
                <a:solidFill>
                  <a:srgbClr val="111111"/>
                </a:solidFill>
                <a:latin typeface="Arial"/>
                <a:cs typeface="Arial"/>
              </a:rPr>
              <a:t>0.675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8118475" y="3119881"/>
            <a:ext cx="408940" cy="45021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1200" spc="-20">
                <a:solidFill>
                  <a:srgbClr val="111111"/>
                </a:solidFill>
                <a:latin typeface="Arial"/>
                <a:cs typeface="Arial"/>
              </a:rPr>
              <a:t>0.009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sz="1200" spc="-20">
                <a:solidFill>
                  <a:srgbClr val="111111"/>
                </a:solidFill>
                <a:latin typeface="Arial"/>
                <a:cs typeface="Arial"/>
              </a:rPr>
              <a:t>0.790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8118475" y="1218766"/>
            <a:ext cx="408940" cy="454659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0.009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200" spc="-20">
                <a:solidFill>
                  <a:srgbClr val="111111"/>
                </a:solidFill>
                <a:latin typeface="Arial"/>
                <a:cs typeface="Arial"/>
              </a:rPr>
              <a:t>0.523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8118475" y="3740058"/>
            <a:ext cx="408940" cy="45339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0.224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0.784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8108060" y="797814"/>
            <a:ext cx="5562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111111"/>
                </a:solidFill>
                <a:latin typeface="Arial"/>
                <a:cs typeface="Arial"/>
              </a:rPr>
              <a:t>p-</a:t>
            </a:r>
            <a:r>
              <a:rPr dirty="0" sz="1200" spc="-10" b="1">
                <a:solidFill>
                  <a:srgbClr val="111111"/>
                </a:solidFill>
                <a:latin typeface="Arial"/>
                <a:cs typeface="Arial"/>
              </a:rPr>
              <a:t>value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2635757" y="4333138"/>
            <a:ext cx="1420495" cy="390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6034">
              <a:lnSpc>
                <a:spcPts val="1435"/>
              </a:lnSpc>
              <a:spcBef>
                <a:spcPts val="100"/>
              </a:spcBef>
            </a:pPr>
            <a:r>
              <a:rPr dirty="0" sz="1200" spc="-25" b="1">
                <a:solidFill>
                  <a:srgbClr val="111111"/>
                </a:solidFill>
                <a:latin typeface="Arial"/>
                <a:cs typeface="Arial"/>
              </a:rPr>
              <a:t>0.1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35"/>
              </a:lnSpc>
            </a:pPr>
            <a:r>
              <a:rPr dirty="0" sz="1200" b="1">
                <a:solidFill>
                  <a:srgbClr val="111111"/>
                </a:solidFill>
                <a:latin typeface="Arial"/>
                <a:cs typeface="Arial"/>
              </a:rPr>
              <a:t>Delayed</a:t>
            </a:r>
            <a:r>
              <a:rPr dirty="0" sz="1200" spc="-85" b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111111"/>
                </a:solidFill>
                <a:latin typeface="Arial"/>
                <a:cs typeface="Arial"/>
              </a:rPr>
              <a:t>AVR</a:t>
            </a:r>
            <a:r>
              <a:rPr dirty="0" sz="1200" spc="-40" b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11111"/>
                </a:solidFill>
                <a:latin typeface="Arial"/>
                <a:cs typeface="Arial"/>
              </a:rPr>
              <a:t>better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4535804" y="4333138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111111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5142764" y="4333138"/>
            <a:ext cx="1297305" cy="390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59385">
              <a:lnSpc>
                <a:spcPts val="1435"/>
              </a:lnSpc>
              <a:spcBef>
                <a:spcPts val="100"/>
              </a:spcBef>
            </a:pPr>
            <a:r>
              <a:rPr dirty="0" sz="1200" spc="-25" b="1">
                <a:solidFill>
                  <a:srgbClr val="111111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dirty="0" sz="1200" b="1">
                <a:solidFill>
                  <a:srgbClr val="111111"/>
                </a:solidFill>
                <a:latin typeface="Arial"/>
                <a:cs typeface="Arial"/>
              </a:rPr>
              <a:t>Early</a:t>
            </a:r>
            <a:r>
              <a:rPr dirty="0" sz="1200" spc="-65" b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40" b="1">
                <a:solidFill>
                  <a:srgbClr val="111111"/>
                </a:solidFill>
                <a:latin typeface="Arial"/>
                <a:cs typeface="Arial"/>
              </a:rPr>
              <a:t>TAVR</a:t>
            </a:r>
            <a:r>
              <a:rPr dirty="0" sz="1200" b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11111"/>
                </a:solidFill>
                <a:latin typeface="Arial"/>
                <a:cs typeface="Arial"/>
              </a:rPr>
              <a:t>better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260705" y="990345"/>
            <a:ext cx="2696210" cy="320357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330"/>
              </a:spcBef>
            </a:pPr>
            <a:r>
              <a:rPr dirty="0" sz="1200" b="1">
                <a:solidFill>
                  <a:srgbClr val="111111"/>
                </a:solidFill>
                <a:latin typeface="Arial"/>
                <a:cs typeface="Arial"/>
              </a:rPr>
              <a:t>Death,</a:t>
            </a:r>
            <a:r>
              <a:rPr dirty="0" sz="1200" spc="-30" b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11111"/>
                </a:solidFill>
                <a:latin typeface="Arial"/>
                <a:cs typeface="Arial"/>
              </a:rPr>
              <a:t>Stroke</a:t>
            </a:r>
            <a:r>
              <a:rPr dirty="0" sz="1200" spc="-25" b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11111"/>
                </a:solidFill>
                <a:latin typeface="Arial"/>
                <a:cs typeface="Arial"/>
              </a:rPr>
              <a:t>or</a:t>
            </a:r>
            <a:r>
              <a:rPr dirty="0" sz="1200" spc="-15" b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111111"/>
                </a:solidFill>
                <a:latin typeface="Arial"/>
                <a:cs typeface="Arial"/>
              </a:rPr>
              <a:t>HFH</a:t>
            </a:r>
            <a:endParaRPr sz="1200">
              <a:latin typeface="Arial"/>
              <a:cs typeface="Arial"/>
            </a:endParaRPr>
          </a:p>
          <a:p>
            <a:pPr marL="137160" marR="5715">
              <a:lnSpc>
                <a:spcPts val="1689"/>
              </a:lnSpc>
              <a:spcBef>
                <a:spcPts val="85"/>
              </a:spcBef>
            </a:pP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Delayed</a:t>
            </a:r>
            <a:r>
              <a:rPr dirty="0" sz="1200" spc="-9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AVR</a:t>
            </a:r>
            <a:r>
              <a:rPr dirty="0" sz="1200" spc="-5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with</a:t>
            </a:r>
            <a:r>
              <a:rPr dirty="0" sz="1200" spc="-7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AVS</a:t>
            </a:r>
            <a:r>
              <a:rPr dirty="0" sz="1200" spc="-3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vs</a:t>
            </a: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early</a:t>
            </a:r>
            <a:r>
              <a:rPr dirty="0" sz="1200" spc="-5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11111"/>
                </a:solidFill>
                <a:latin typeface="Arial"/>
                <a:cs typeface="Arial"/>
              </a:rPr>
              <a:t>TAVR </a:t>
            </a: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Delayed</a:t>
            </a:r>
            <a:r>
              <a:rPr dirty="0" sz="1200" spc="-10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AVR</a:t>
            </a:r>
            <a:r>
              <a:rPr dirty="0" sz="1200" spc="-4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with</a:t>
            </a: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PVS</a:t>
            </a:r>
            <a:r>
              <a:rPr dirty="0" sz="1200" spc="-2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vs</a:t>
            </a:r>
            <a:r>
              <a:rPr dirty="0" sz="1200" spc="1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early</a:t>
            </a:r>
            <a:r>
              <a:rPr dirty="0" sz="1200" spc="-4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111111"/>
                </a:solidFill>
                <a:latin typeface="Arial"/>
                <a:cs typeface="Arial"/>
              </a:rPr>
              <a:t>TAVR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20" b="1">
                <a:solidFill>
                  <a:srgbClr val="111111"/>
                </a:solidFill>
                <a:latin typeface="Arial"/>
                <a:cs typeface="Arial"/>
              </a:rPr>
              <a:t>All-</a:t>
            </a:r>
            <a:r>
              <a:rPr dirty="0" sz="1200" b="1">
                <a:solidFill>
                  <a:srgbClr val="111111"/>
                </a:solidFill>
                <a:latin typeface="Arial"/>
                <a:cs typeface="Arial"/>
              </a:rPr>
              <a:t>cause</a:t>
            </a:r>
            <a:r>
              <a:rPr dirty="0" sz="1200" spc="10" b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11111"/>
                </a:solidFill>
                <a:latin typeface="Arial"/>
                <a:cs typeface="Arial"/>
              </a:rPr>
              <a:t>Death</a:t>
            </a:r>
            <a:r>
              <a:rPr dirty="0" sz="1200" spc="-15" b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11111"/>
                </a:solidFill>
                <a:latin typeface="Arial"/>
                <a:cs typeface="Arial"/>
              </a:rPr>
              <a:t>or </a:t>
            </a:r>
            <a:r>
              <a:rPr dirty="0" sz="1200" spc="-10" b="1">
                <a:solidFill>
                  <a:srgbClr val="111111"/>
                </a:solidFill>
                <a:latin typeface="Arial"/>
                <a:cs typeface="Arial"/>
              </a:rPr>
              <a:t>Stroke</a:t>
            </a:r>
            <a:endParaRPr sz="1200">
              <a:latin typeface="Arial"/>
              <a:cs typeface="Arial"/>
            </a:endParaRPr>
          </a:p>
          <a:p>
            <a:pPr marL="137160" marR="5715">
              <a:lnSpc>
                <a:spcPct val="116199"/>
              </a:lnSpc>
              <a:spcBef>
                <a:spcPts val="10"/>
              </a:spcBef>
            </a:pP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Delayed</a:t>
            </a:r>
            <a:r>
              <a:rPr dirty="0" sz="1200" spc="-9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AVR</a:t>
            </a:r>
            <a:r>
              <a:rPr dirty="0" sz="1200" spc="-5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with</a:t>
            </a:r>
            <a:r>
              <a:rPr dirty="0" sz="1200" spc="-7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AVS</a:t>
            </a:r>
            <a:r>
              <a:rPr dirty="0" sz="1200" spc="-3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vs</a:t>
            </a: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early</a:t>
            </a:r>
            <a:r>
              <a:rPr dirty="0" sz="1200" spc="-5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11111"/>
                </a:solidFill>
                <a:latin typeface="Arial"/>
                <a:cs typeface="Arial"/>
              </a:rPr>
              <a:t>TAVR </a:t>
            </a: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Delayed</a:t>
            </a:r>
            <a:r>
              <a:rPr dirty="0" sz="1200" spc="-10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AVR</a:t>
            </a:r>
            <a:r>
              <a:rPr dirty="0" sz="1200" spc="-4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with</a:t>
            </a: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PVS</a:t>
            </a:r>
            <a:r>
              <a:rPr dirty="0" sz="1200" spc="-2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vs</a:t>
            </a:r>
            <a:r>
              <a:rPr dirty="0" sz="1200" spc="1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early</a:t>
            </a:r>
            <a:r>
              <a:rPr dirty="0" sz="1200" spc="-4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111111"/>
                </a:solidFill>
                <a:latin typeface="Arial"/>
                <a:cs typeface="Arial"/>
              </a:rPr>
              <a:t>TAVR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1200" spc="-20" b="1">
                <a:solidFill>
                  <a:srgbClr val="111111"/>
                </a:solidFill>
                <a:latin typeface="Arial"/>
                <a:cs typeface="Arial"/>
              </a:rPr>
              <a:t>All-</a:t>
            </a:r>
            <a:r>
              <a:rPr dirty="0" sz="1200" b="1">
                <a:solidFill>
                  <a:srgbClr val="111111"/>
                </a:solidFill>
                <a:latin typeface="Arial"/>
                <a:cs typeface="Arial"/>
              </a:rPr>
              <a:t>cause</a:t>
            </a:r>
            <a:r>
              <a:rPr dirty="0" sz="1200" spc="25" b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11111"/>
                </a:solidFill>
                <a:latin typeface="Arial"/>
                <a:cs typeface="Arial"/>
              </a:rPr>
              <a:t>Death</a:t>
            </a:r>
            <a:endParaRPr sz="1200">
              <a:latin typeface="Arial"/>
              <a:cs typeface="Arial"/>
            </a:endParaRPr>
          </a:p>
          <a:p>
            <a:pPr marL="137160" marR="5715">
              <a:lnSpc>
                <a:spcPct val="115999"/>
              </a:lnSpc>
              <a:spcBef>
                <a:spcPts val="20"/>
              </a:spcBef>
            </a:pP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Delayed</a:t>
            </a:r>
            <a:r>
              <a:rPr dirty="0" sz="1200" spc="-9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AVR</a:t>
            </a:r>
            <a:r>
              <a:rPr dirty="0" sz="1200" spc="-5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with</a:t>
            </a:r>
            <a:r>
              <a:rPr dirty="0" sz="1200" spc="-7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AVS</a:t>
            </a:r>
            <a:r>
              <a:rPr dirty="0" sz="1200" spc="-3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vs</a:t>
            </a: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early</a:t>
            </a:r>
            <a:r>
              <a:rPr dirty="0" sz="1200" spc="-5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11111"/>
                </a:solidFill>
                <a:latin typeface="Arial"/>
                <a:cs typeface="Arial"/>
              </a:rPr>
              <a:t>TAVR </a:t>
            </a: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Delayed</a:t>
            </a:r>
            <a:r>
              <a:rPr dirty="0" sz="1200" spc="-10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AVR</a:t>
            </a:r>
            <a:r>
              <a:rPr dirty="0" sz="1200" spc="-4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with</a:t>
            </a: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PVS</a:t>
            </a:r>
            <a:r>
              <a:rPr dirty="0" sz="1200" spc="-2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vs</a:t>
            </a:r>
            <a:r>
              <a:rPr dirty="0" sz="1200" spc="1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early</a:t>
            </a:r>
            <a:r>
              <a:rPr dirty="0" sz="1200" spc="-4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111111"/>
                </a:solidFill>
                <a:latin typeface="Arial"/>
                <a:cs typeface="Arial"/>
              </a:rPr>
              <a:t>TAVR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200" b="1">
                <a:solidFill>
                  <a:srgbClr val="111111"/>
                </a:solidFill>
                <a:latin typeface="Arial"/>
                <a:cs typeface="Arial"/>
              </a:rPr>
              <a:t>All</a:t>
            </a:r>
            <a:r>
              <a:rPr dirty="0" sz="1200" spc="-15" b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11111"/>
                </a:solidFill>
                <a:latin typeface="Arial"/>
                <a:cs typeface="Arial"/>
              </a:rPr>
              <a:t>Stroke</a:t>
            </a:r>
            <a:endParaRPr sz="1200">
              <a:latin typeface="Arial"/>
              <a:cs typeface="Arial"/>
            </a:endParaRPr>
          </a:p>
          <a:p>
            <a:pPr marL="137160" marR="5715">
              <a:lnSpc>
                <a:spcPct val="116100"/>
              </a:lnSpc>
            </a:pP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Delayed</a:t>
            </a:r>
            <a:r>
              <a:rPr dirty="0" sz="1200" spc="-9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AVR</a:t>
            </a:r>
            <a:r>
              <a:rPr dirty="0" sz="1200" spc="-5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with</a:t>
            </a:r>
            <a:r>
              <a:rPr dirty="0" sz="1200" spc="-7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AVS</a:t>
            </a:r>
            <a:r>
              <a:rPr dirty="0" sz="1200" spc="-3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vs</a:t>
            </a: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early</a:t>
            </a:r>
            <a:r>
              <a:rPr dirty="0" sz="1200" spc="-5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11111"/>
                </a:solidFill>
                <a:latin typeface="Arial"/>
                <a:cs typeface="Arial"/>
              </a:rPr>
              <a:t>TAVR </a:t>
            </a: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Delayed</a:t>
            </a:r>
            <a:r>
              <a:rPr dirty="0" sz="1200" spc="-10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AVR</a:t>
            </a:r>
            <a:r>
              <a:rPr dirty="0" sz="1200" spc="-4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with</a:t>
            </a: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PVS</a:t>
            </a:r>
            <a:r>
              <a:rPr dirty="0" sz="1200" spc="-2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vs</a:t>
            </a:r>
            <a:r>
              <a:rPr dirty="0" sz="1200" spc="1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early</a:t>
            </a:r>
            <a:r>
              <a:rPr dirty="0" sz="1200" spc="-4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111111"/>
                </a:solidFill>
                <a:latin typeface="Arial"/>
                <a:cs typeface="Arial"/>
              </a:rPr>
              <a:t>TAVR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200" b="1">
                <a:solidFill>
                  <a:srgbClr val="111111"/>
                </a:solidFill>
                <a:latin typeface="Arial"/>
                <a:cs typeface="Arial"/>
              </a:rPr>
              <a:t>HF</a:t>
            </a:r>
            <a:r>
              <a:rPr dirty="0" sz="1200" spc="-25" b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11111"/>
                </a:solidFill>
                <a:latin typeface="Arial"/>
                <a:cs typeface="Arial"/>
              </a:rPr>
              <a:t>Hospitalization</a:t>
            </a:r>
            <a:endParaRPr sz="1200">
              <a:latin typeface="Arial"/>
              <a:cs typeface="Arial"/>
            </a:endParaRPr>
          </a:p>
          <a:p>
            <a:pPr marL="137160" marR="5080">
              <a:lnSpc>
                <a:spcPts val="1680"/>
              </a:lnSpc>
              <a:spcBef>
                <a:spcPts val="85"/>
              </a:spcBef>
            </a:pP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Delayed</a:t>
            </a:r>
            <a:r>
              <a:rPr dirty="0" sz="1200" spc="-9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AVR</a:t>
            </a:r>
            <a:r>
              <a:rPr dirty="0" sz="1200" spc="-4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with</a:t>
            </a:r>
            <a:r>
              <a:rPr dirty="0" sz="1200" spc="-7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AVS</a:t>
            </a:r>
            <a:r>
              <a:rPr dirty="0" sz="1200" spc="-2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vs</a:t>
            </a:r>
            <a:r>
              <a:rPr dirty="0" sz="1200" spc="-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early</a:t>
            </a:r>
            <a:r>
              <a:rPr dirty="0" sz="1200" spc="-5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11111"/>
                </a:solidFill>
                <a:latin typeface="Arial"/>
                <a:cs typeface="Arial"/>
              </a:rPr>
              <a:t>TAVR </a:t>
            </a: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Delayed</a:t>
            </a:r>
            <a:r>
              <a:rPr dirty="0" sz="1200" spc="-9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AVR</a:t>
            </a:r>
            <a:r>
              <a:rPr dirty="0" sz="1200" spc="-3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with</a:t>
            </a:r>
            <a:r>
              <a:rPr dirty="0" sz="1200" spc="-1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PVS</a:t>
            </a:r>
            <a:r>
              <a:rPr dirty="0" sz="1200" spc="-2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vs</a:t>
            </a:r>
            <a:r>
              <a:rPr dirty="0" sz="1200" spc="1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11111"/>
                </a:solidFill>
                <a:latin typeface="Arial"/>
                <a:cs typeface="Arial"/>
              </a:rPr>
              <a:t>early</a:t>
            </a:r>
            <a:r>
              <a:rPr dirty="0" sz="1200" spc="-4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111111"/>
                </a:solidFill>
                <a:latin typeface="Arial"/>
                <a:cs typeface="Arial"/>
              </a:rPr>
              <a:t>TAVR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45211" y="4904943"/>
            <a:ext cx="407542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Hazard</a:t>
            </a:r>
            <a:r>
              <a:rPr dirty="0" sz="800" spc="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ratios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were</a:t>
            </a:r>
            <a:r>
              <a:rPr dirty="0" sz="800" spc="-3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calculated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up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to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2</a:t>
            </a:r>
            <a:r>
              <a:rPr dirty="0" sz="800" spc="-2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years</a:t>
            </a:r>
            <a:r>
              <a:rPr dirty="0" sz="800" spc="-2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post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procedure and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adjusted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for</a:t>
            </a:r>
            <a:r>
              <a:rPr dirty="0" sz="800" spc="-2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sex</a:t>
            </a:r>
            <a:r>
              <a:rPr dirty="0" sz="800" spc="-2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and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age.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67029" y="2073008"/>
            <a:ext cx="8009890" cy="2424430"/>
            <a:chOff x="567029" y="2073008"/>
            <a:chExt cx="8009890" cy="2424430"/>
          </a:xfrm>
        </p:grpSpPr>
        <p:sp>
          <p:nvSpPr>
            <p:cNvPr id="3" name="object 3" descr=""/>
            <p:cNvSpPr/>
            <p:nvPr/>
          </p:nvSpPr>
          <p:spPr>
            <a:xfrm>
              <a:off x="567029" y="2073008"/>
              <a:ext cx="8009890" cy="2424430"/>
            </a:xfrm>
            <a:custGeom>
              <a:avLst/>
              <a:gdLst/>
              <a:ahLst/>
              <a:cxnLst/>
              <a:rect l="l" t="t" r="r" b="b"/>
              <a:pathLst>
                <a:path w="8009890" h="2424429">
                  <a:moveTo>
                    <a:pt x="8009890" y="0"/>
                  </a:moveTo>
                  <a:lnTo>
                    <a:pt x="0" y="0"/>
                  </a:lnTo>
                  <a:lnTo>
                    <a:pt x="0" y="2424176"/>
                  </a:lnTo>
                  <a:lnTo>
                    <a:pt x="8009890" y="2424176"/>
                  </a:lnTo>
                  <a:lnTo>
                    <a:pt x="8009890" y="0"/>
                  </a:lnTo>
                  <a:close/>
                </a:path>
              </a:pathLst>
            </a:custGeom>
            <a:solidFill>
              <a:srgbClr val="0D445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4275" y="2074164"/>
              <a:ext cx="3256026" cy="62103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2163" y="2074164"/>
              <a:ext cx="1556765" cy="62103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4275" y="2531376"/>
              <a:ext cx="345186" cy="52500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5735" y="2574036"/>
              <a:ext cx="1850898" cy="454913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972210" y="708169"/>
            <a:ext cx="7197725" cy="1206500"/>
          </a:xfrm>
          <a:prstGeom prst="rect">
            <a:avLst/>
          </a:prstGeom>
        </p:spPr>
        <p:txBody>
          <a:bodyPr wrap="square" lIns="0" tIns="152400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1200"/>
              </a:spcBef>
            </a:pPr>
            <a:r>
              <a:rPr dirty="0" sz="2600" b="1" i="1">
                <a:solidFill>
                  <a:srgbClr val="0D445E"/>
                </a:solidFill>
                <a:latin typeface="Arial"/>
                <a:cs typeface="Arial"/>
              </a:rPr>
              <a:t>ACC</a:t>
            </a:r>
            <a:r>
              <a:rPr dirty="0" sz="2600" spc="-45" b="1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600" b="1" i="1">
                <a:solidFill>
                  <a:srgbClr val="0D445E"/>
                </a:solidFill>
                <a:latin typeface="Arial"/>
                <a:cs typeface="Arial"/>
              </a:rPr>
              <a:t>2025</a:t>
            </a:r>
            <a:r>
              <a:rPr dirty="0" sz="2600" spc="-5" b="1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baseline="25462" sz="1800" b="1" i="1">
                <a:solidFill>
                  <a:srgbClr val="ACA773"/>
                </a:solidFill>
                <a:latin typeface="Arial"/>
                <a:cs typeface="Arial"/>
              </a:rPr>
              <a:t>●</a:t>
            </a:r>
            <a:r>
              <a:rPr dirty="0" baseline="25462" sz="1800" spc="630" b="1" i="1">
                <a:solidFill>
                  <a:srgbClr val="ACA773"/>
                </a:solidFill>
                <a:latin typeface="Arial"/>
                <a:cs typeface="Arial"/>
              </a:rPr>
              <a:t> </a:t>
            </a:r>
            <a:r>
              <a:rPr dirty="0" sz="2600" b="1" i="1">
                <a:solidFill>
                  <a:srgbClr val="0D445E"/>
                </a:solidFill>
                <a:latin typeface="Arial"/>
                <a:cs typeface="Arial"/>
              </a:rPr>
              <a:t>Chicago,</a:t>
            </a:r>
            <a:r>
              <a:rPr dirty="0" sz="2600" spc="-40" b="1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600" b="1" i="1">
                <a:solidFill>
                  <a:srgbClr val="0D445E"/>
                </a:solidFill>
                <a:latin typeface="Arial"/>
                <a:cs typeface="Arial"/>
              </a:rPr>
              <a:t>IL</a:t>
            </a:r>
            <a:r>
              <a:rPr dirty="0" sz="2600" spc="-15" b="1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baseline="25462" sz="1800" b="1" i="1">
                <a:solidFill>
                  <a:srgbClr val="ACA773"/>
                </a:solidFill>
                <a:latin typeface="Arial"/>
                <a:cs typeface="Arial"/>
              </a:rPr>
              <a:t>●</a:t>
            </a:r>
            <a:r>
              <a:rPr dirty="0" baseline="25462" sz="1800" spc="630" b="1" i="1">
                <a:solidFill>
                  <a:srgbClr val="ACA773"/>
                </a:solidFill>
                <a:latin typeface="Arial"/>
                <a:cs typeface="Arial"/>
              </a:rPr>
              <a:t> </a:t>
            </a:r>
            <a:r>
              <a:rPr dirty="0" sz="2600" b="1" i="1">
                <a:solidFill>
                  <a:srgbClr val="0D445E"/>
                </a:solidFill>
                <a:latin typeface="Arial"/>
                <a:cs typeface="Arial"/>
              </a:rPr>
              <a:t>March</a:t>
            </a:r>
            <a:r>
              <a:rPr dirty="0" sz="2600" spc="-10" b="1" i="1">
                <a:solidFill>
                  <a:srgbClr val="0D445E"/>
                </a:solidFill>
                <a:latin typeface="Arial"/>
                <a:cs typeface="Arial"/>
              </a:rPr>
              <a:t> 29-</a:t>
            </a:r>
            <a:r>
              <a:rPr dirty="0" sz="2600" spc="-25" b="1" i="1">
                <a:solidFill>
                  <a:srgbClr val="0D445E"/>
                </a:solidFill>
                <a:latin typeface="Arial"/>
                <a:cs typeface="Arial"/>
              </a:rPr>
              <a:t>31</a:t>
            </a:r>
            <a:endParaRPr sz="2600">
              <a:latin typeface="Arial"/>
              <a:cs typeface="Arial"/>
            </a:endParaRPr>
          </a:p>
          <a:p>
            <a:pPr algn="ctr" marL="25400" marR="17780">
              <a:lnSpc>
                <a:spcPct val="100000"/>
              </a:lnSpc>
              <a:spcBef>
                <a:spcPts val="760"/>
              </a:spcBef>
            </a:pPr>
            <a:r>
              <a:rPr dirty="0" sz="1800">
                <a:latin typeface="Arial"/>
                <a:cs typeface="Arial"/>
              </a:rPr>
              <a:t>Within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past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36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months,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spouse/partner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have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had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financial </a:t>
            </a:r>
            <a:r>
              <a:rPr dirty="0" sz="1800">
                <a:latin typeface="Arial"/>
                <a:cs typeface="Arial"/>
              </a:rPr>
              <a:t>interest/arrangement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affiliation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organization(s)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listed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below: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3802" rIns="0" bIns="0" rtlCol="0" vert="horz">
            <a:spAutoFit/>
          </a:bodyPr>
          <a:lstStyle/>
          <a:p>
            <a:pPr marL="114935">
              <a:lnSpc>
                <a:spcPct val="100000"/>
              </a:lnSpc>
              <a:spcBef>
                <a:spcPts val="105"/>
              </a:spcBef>
            </a:pPr>
            <a:r>
              <a:rPr dirty="0" sz="2900"/>
              <a:t>Disclosures</a:t>
            </a:r>
            <a:r>
              <a:rPr dirty="0" sz="2900" spc="-75"/>
              <a:t> </a:t>
            </a:r>
            <a:r>
              <a:rPr dirty="0" sz="2900"/>
              <a:t>–</a:t>
            </a:r>
            <a:r>
              <a:rPr dirty="0" sz="2900" spc="-35"/>
              <a:t> </a:t>
            </a:r>
            <a:r>
              <a:rPr dirty="0" sz="2900"/>
              <a:t>Philippe</a:t>
            </a:r>
            <a:r>
              <a:rPr dirty="0" sz="2900" spc="-60"/>
              <a:t> </a:t>
            </a:r>
            <a:r>
              <a:rPr dirty="0" sz="2900"/>
              <a:t>Généreux,</a:t>
            </a:r>
            <a:r>
              <a:rPr dirty="0" sz="2900" spc="-70"/>
              <a:t> </a:t>
            </a:r>
            <a:r>
              <a:rPr dirty="0" sz="2900" spc="-25"/>
              <a:t>MD</a:t>
            </a:r>
            <a:endParaRPr sz="2900"/>
          </a:p>
        </p:txBody>
      </p:sp>
      <p:sp>
        <p:nvSpPr>
          <p:cNvPr id="10" name="object 10" descr=""/>
          <p:cNvSpPr txBox="1"/>
          <p:nvPr/>
        </p:nvSpPr>
        <p:spPr>
          <a:xfrm>
            <a:off x="763930" y="2044137"/>
            <a:ext cx="2995295" cy="859155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2200" b="1">
                <a:solidFill>
                  <a:srgbClr val="DDDBAC"/>
                </a:solidFill>
                <a:latin typeface="Arial"/>
                <a:cs typeface="Arial"/>
              </a:rPr>
              <a:t>Financial</a:t>
            </a:r>
            <a:r>
              <a:rPr dirty="0" sz="2200" spc="-75" b="1">
                <a:solidFill>
                  <a:srgbClr val="DDDBAC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DDDBAC"/>
                </a:solidFill>
                <a:latin typeface="Arial"/>
                <a:cs typeface="Arial"/>
              </a:rPr>
              <a:t>Relationship</a:t>
            </a:r>
            <a:endParaRPr sz="2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130"/>
              </a:spcBef>
              <a:buClr>
                <a:srgbClr val="D0CDAE"/>
              </a:buClr>
              <a:buSzPct val="125000"/>
              <a:buFont typeface="Arial"/>
              <a:buChar char="•"/>
              <a:tabLst>
                <a:tab pos="299085" algn="l"/>
              </a:tabLst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Consulting</a:t>
            </a:r>
            <a:r>
              <a:rPr dirty="0" sz="16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Fees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84276" y="2587751"/>
            <a:ext cx="7748905" cy="1381760"/>
            <a:chOff x="684276" y="2587751"/>
            <a:chExt cx="7748905" cy="1381760"/>
          </a:xfrm>
        </p:grpSpPr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16067" y="2587751"/>
              <a:ext cx="1338834" cy="34518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6876" y="2587751"/>
              <a:ext cx="811529" cy="34518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50379" y="2587751"/>
              <a:ext cx="922781" cy="34518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16067" y="2770631"/>
              <a:ext cx="1128522" cy="34518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36564" y="2770631"/>
              <a:ext cx="1098041" cy="34518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26579" y="2770631"/>
              <a:ext cx="425970" cy="34518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44511" y="2770631"/>
              <a:ext cx="258318" cy="34518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94804" y="2770631"/>
              <a:ext cx="1238250" cy="34518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16067" y="2953511"/>
              <a:ext cx="1105662" cy="34518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13704" y="2953511"/>
              <a:ext cx="776477" cy="345186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82155" y="2953511"/>
              <a:ext cx="1716786" cy="34518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16067" y="3136391"/>
              <a:ext cx="2506217" cy="34518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4276" y="3354323"/>
              <a:ext cx="345186" cy="525005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35736" y="3396995"/>
              <a:ext cx="2332482" cy="454914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16067" y="3441191"/>
              <a:ext cx="2725674" cy="345185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16067" y="3624071"/>
              <a:ext cx="2423922" cy="345185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5202173" y="2145283"/>
            <a:ext cx="3091180" cy="1724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solidFill>
                  <a:srgbClr val="DDDBAC"/>
                </a:solidFill>
                <a:latin typeface="Arial"/>
                <a:cs typeface="Arial"/>
              </a:rPr>
              <a:t>Company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135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Abbott 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Vascular,</a:t>
            </a:r>
            <a:r>
              <a:rPr dirty="0" sz="1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Abiomed,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Edwards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Lifesciences,</a:t>
            </a:r>
            <a:r>
              <a:rPr dirty="0" sz="1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Haemonetics,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Pi-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Cardia,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Puzzle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1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Inc.,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Saranas,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Shockwave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Medical,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Teleflex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Incorporated,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4C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EARLY</a:t>
            </a:r>
            <a:r>
              <a:rPr dirty="0" sz="12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TAVR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trial,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PROGRESS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trial,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ECLIPSE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trial,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4C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Feasibility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trial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684276" y="3874008"/>
            <a:ext cx="1137920" cy="523875"/>
            <a:chOff x="684276" y="3874008"/>
            <a:chExt cx="1137920" cy="523875"/>
          </a:xfrm>
        </p:grpSpPr>
        <p:pic>
          <p:nvPicPr>
            <p:cNvPr id="30" name="object 3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4276" y="3874008"/>
              <a:ext cx="345186" cy="52349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5736" y="3915156"/>
              <a:ext cx="886206" cy="454914"/>
            </a:xfrm>
            <a:prstGeom prst="rect">
              <a:avLst/>
            </a:prstGeom>
          </p:spPr>
        </p:pic>
      </p:grpSp>
      <p:sp>
        <p:nvSpPr>
          <p:cNvPr id="32" name="object 32" descr=""/>
          <p:cNvSpPr txBox="1"/>
          <p:nvPr/>
        </p:nvSpPr>
        <p:spPr>
          <a:xfrm>
            <a:off x="763930" y="3446729"/>
            <a:ext cx="2372360" cy="7988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D0CDAE"/>
              </a:buClr>
              <a:buSzPct val="125000"/>
              <a:buFont typeface="Arial"/>
              <a:buChar char="•"/>
              <a:tabLst>
                <a:tab pos="299085" algn="l"/>
              </a:tabLst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Principal</a:t>
            </a:r>
            <a:r>
              <a:rPr dirty="0" sz="16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Investigator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0"/>
              </a:spcBef>
              <a:buClr>
                <a:srgbClr val="D0CDAE"/>
              </a:buClr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lr>
                <a:srgbClr val="D0CDAE"/>
              </a:buClr>
              <a:buSzPct val="125000"/>
              <a:buFont typeface="Arial"/>
              <a:buChar char="•"/>
              <a:tabLst>
                <a:tab pos="299085" algn="l"/>
              </a:tabLst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Equity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5116067" y="4050791"/>
            <a:ext cx="2890520" cy="345440"/>
            <a:chOff x="5116067" y="4050791"/>
            <a:chExt cx="2890520" cy="345440"/>
          </a:xfrm>
        </p:grpSpPr>
        <p:pic>
          <p:nvPicPr>
            <p:cNvPr id="34" name="object 3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16067" y="4050791"/>
              <a:ext cx="1739645" cy="345185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47687" y="4050791"/>
              <a:ext cx="258318" cy="345185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697979" y="4050791"/>
              <a:ext cx="738377" cy="345185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228332" y="4050791"/>
              <a:ext cx="778001" cy="345185"/>
            </a:xfrm>
            <a:prstGeom prst="rect">
              <a:avLst/>
            </a:prstGeom>
          </p:spPr>
        </p:pic>
      </p:grpSp>
      <p:sp>
        <p:nvSpPr>
          <p:cNvPr id="38" name="object 38" descr=""/>
          <p:cNvSpPr txBox="1"/>
          <p:nvPr/>
        </p:nvSpPr>
        <p:spPr>
          <a:xfrm>
            <a:off x="5202173" y="4088383"/>
            <a:ext cx="27076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Puzzle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Inc.,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Pi-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Cardia,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Saranas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9418" rIns="0" bIns="0" rtlCol="0" vert="horz">
            <a:spAutoFit/>
          </a:bodyPr>
          <a:lstStyle/>
          <a:p>
            <a:pPr marL="129794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Conclusions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56463" y="1044066"/>
            <a:ext cx="8827770" cy="27838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5600" marR="449580" indent="-343535">
              <a:lnSpc>
                <a:spcPct val="100000"/>
              </a:lnSpc>
              <a:spcBef>
                <a:spcPts val="105"/>
              </a:spcBef>
              <a:buClr>
                <a:srgbClr val="908745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 sz="2300" b="1">
                <a:solidFill>
                  <a:srgbClr val="0D445E"/>
                </a:solidFill>
                <a:latin typeface="Arial"/>
                <a:cs typeface="Arial"/>
              </a:rPr>
              <a:t>Compared</a:t>
            </a:r>
            <a:r>
              <a:rPr dirty="0" sz="2300" spc="-50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0D445E"/>
                </a:solidFill>
                <a:latin typeface="Arial"/>
                <a:cs typeface="Arial"/>
              </a:rPr>
              <a:t>with</a:t>
            </a:r>
            <a:r>
              <a:rPr dirty="0" sz="2300" spc="-65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0D445E"/>
                </a:solidFill>
                <a:latin typeface="Arial"/>
                <a:cs typeface="Arial"/>
              </a:rPr>
              <a:t>Early</a:t>
            </a:r>
            <a:r>
              <a:rPr dirty="0" sz="2300" spc="-20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0D445E"/>
                </a:solidFill>
                <a:latin typeface="Arial"/>
                <a:cs typeface="Arial"/>
              </a:rPr>
              <a:t>TAVR,</a:t>
            </a:r>
            <a:r>
              <a:rPr dirty="0" sz="2300" spc="-25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0D445E"/>
                </a:solidFill>
                <a:latin typeface="Arial"/>
                <a:cs typeface="Arial"/>
              </a:rPr>
              <a:t>delayed</a:t>
            </a:r>
            <a:r>
              <a:rPr dirty="0" sz="2300" spc="-5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0D445E"/>
                </a:solidFill>
                <a:latin typeface="Arial"/>
                <a:cs typeface="Arial"/>
              </a:rPr>
              <a:t>AVR</a:t>
            </a:r>
            <a:r>
              <a:rPr dirty="0" sz="2300" spc="-20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0D445E"/>
                </a:solidFill>
                <a:latin typeface="Arial"/>
                <a:cs typeface="Arial"/>
              </a:rPr>
              <a:t>was</a:t>
            </a:r>
            <a:r>
              <a:rPr dirty="0" sz="2300" spc="-50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0D445E"/>
                </a:solidFill>
                <a:latin typeface="Arial"/>
                <a:cs typeface="Arial"/>
              </a:rPr>
              <a:t>associated </a:t>
            </a:r>
            <a:r>
              <a:rPr dirty="0" sz="2300" b="1">
                <a:solidFill>
                  <a:srgbClr val="0D445E"/>
                </a:solidFill>
                <a:latin typeface="Arial"/>
                <a:cs typeface="Arial"/>
              </a:rPr>
              <a:t>with</a:t>
            </a:r>
            <a:r>
              <a:rPr dirty="0" sz="2300" spc="-75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0D445E"/>
                </a:solidFill>
                <a:latin typeface="Arial"/>
                <a:cs typeface="Arial"/>
              </a:rPr>
              <a:t>increased</a:t>
            </a:r>
            <a:r>
              <a:rPr dirty="0" sz="2300" spc="-50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0D445E"/>
                </a:solidFill>
                <a:latin typeface="Arial"/>
                <a:cs typeface="Arial"/>
              </a:rPr>
              <a:t>risk</a:t>
            </a:r>
            <a:r>
              <a:rPr dirty="0" sz="2300" spc="-15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0D445E"/>
                </a:solidFill>
                <a:latin typeface="Arial"/>
                <a:cs typeface="Arial"/>
              </a:rPr>
              <a:t>of</a:t>
            </a:r>
            <a:r>
              <a:rPr dirty="0" sz="2300" spc="-25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0D445E"/>
                </a:solidFill>
                <a:latin typeface="Arial"/>
                <a:cs typeface="Arial"/>
              </a:rPr>
              <a:t>death,</a:t>
            </a:r>
            <a:r>
              <a:rPr dirty="0" sz="2300" spc="-35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0D445E"/>
                </a:solidFill>
                <a:latin typeface="Arial"/>
                <a:cs typeface="Arial"/>
              </a:rPr>
              <a:t>stroke,</a:t>
            </a:r>
            <a:r>
              <a:rPr dirty="0" sz="2300" spc="-45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0D445E"/>
                </a:solidFill>
                <a:latin typeface="Arial"/>
                <a:cs typeface="Arial"/>
              </a:rPr>
              <a:t>or</a:t>
            </a:r>
            <a:r>
              <a:rPr dirty="0" sz="2300" spc="-5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0D445E"/>
                </a:solidFill>
                <a:latin typeface="Arial"/>
                <a:cs typeface="Arial"/>
              </a:rPr>
              <a:t>HFH</a:t>
            </a:r>
            <a:r>
              <a:rPr dirty="0" sz="2300" spc="-15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0D445E"/>
                </a:solidFill>
                <a:latin typeface="Arial"/>
                <a:cs typeface="Arial"/>
              </a:rPr>
              <a:t>within</a:t>
            </a:r>
            <a:r>
              <a:rPr dirty="0" sz="2300" spc="-45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0D445E"/>
                </a:solidFill>
                <a:latin typeface="Arial"/>
                <a:cs typeface="Arial"/>
              </a:rPr>
              <a:t>2</a:t>
            </a:r>
            <a:r>
              <a:rPr dirty="0" sz="2300" spc="-15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0D445E"/>
                </a:solidFill>
                <a:latin typeface="Arial"/>
                <a:cs typeface="Arial"/>
              </a:rPr>
              <a:t>years post-procedure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Clr>
                <a:srgbClr val="908745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 sz="2300" b="1">
                <a:solidFill>
                  <a:srgbClr val="0D445E"/>
                </a:solidFill>
                <a:latin typeface="Arial"/>
                <a:cs typeface="Arial"/>
              </a:rPr>
              <a:t>Conversion</a:t>
            </a:r>
            <a:r>
              <a:rPr dirty="0" sz="2300" spc="-80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0D445E"/>
                </a:solidFill>
                <a:latin typeface="Arial"/>
                <a:cs typeface="Arial"/>
              </a:rPr>
              <a:t>to</a:t>
            </a:r>
            <a:r>
              <a:rPr dirty="0" sz="2300" spc="-25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0D445E"/>
                </a:solidFill>
                <a:latin typeface="Arial"/>
                <a:cs typeface="Arial"/>
              </a:rPr>
              <a:t>delayed</a:t>
            </a:r>
            <a:r>
              <a:rPr dirty="0" sz="2300" spc="-45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0D445E"/>
                </a:solidFill>
                <a:latin typeface="Arial"/>
                <a:cs typeface="Arial"/>
              </a:rPr>
              <a:t>AVR</a:t>
            </a:r>
            <a:r>
              <a:rPr dirty="0" sz="2300" spc="-30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0D445E"/>
                </a:solidFill>
                <a:latin typeface="Arial"/>
                <a:cs typeface="Arial"/>
              </a:rPr>
              <a:t>with</a:t>
            </a:r>
            <a:r>
              <a:rPr dirty="0" sz="2300" spc="-70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0D445E"/>
                </a:solidFill>
                <a:latin typeface="Arial"/>
                <a:cs typeface="Arial"/>
              </a:rPr>
              <a:t>Acute</a:t>
            </a:r>
            <a:r>
              <a:rPr dirty="0" sz="2300" spc="-70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0D445E"/>
                </a:solidFill>
                <a:latin typeface="Arial"/>
                <a:cs typeface="Arial"/>
              </a:rPr>
              <a:t>Valve</a:t>
            </a:r>
            <a:r>
              <a:rPr dirty="0" sz="2300" spc="-45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0D445E"/>
                </a:solidFill>
                <a:latin typeface="Arial"/>
                <a:cs typeface="Arial"/>
              </a:rPr>
              <a:t>Syndrome</a:t>
            </a:r>
            <a:r>
              <a:rPr dirty="0" sz="2300" spc="-20" b="1">
                <a:solidFill>
                  <a:srgbClr val="0D445E"/>
                </a:solidFill>
                <a:latin typeface="Arial"/>
                <a:cs typeface="Arial"/>
              </a:rPr>
              <a:t> was:</a:t>
            </a:r>
            <a:endParaRPr sz="2300">
              <a:latin typeface="Arial"/>
              <a:cs typeface="Arial"/>
            </a:endParaRPr>
          </a:p>
          <a:p>
            <a:pPr lvl="1" marL="570230" indent="-214629">
              <a:lnSpc>
                <a:spcPct val="100000"/>
              </a:lnSpc>
              <a:spcBef>
                <a:spcPts val="610"/>
              </a:spcBef>
              <a:buClr>
                <a:srgbClr val="908745"/>
              </a:buClr>
              <a:buSzPct val="125000"/>
              <a:buChar char="•"/>
              <a:tabLst>
                <a:tab pos="570230" algn="l"/>
              </a:tabLst>
            </a:pPr>
            <a:r>
              <a:rPr dirty="0" sz="2000">
                <a:solidFill>
                  <a:srgbClr val="0D445E"/>
                </a:solidFill>
                <a:latin typeface="Arial"/>
                <a:cs typeface="Arial"/>
              </a:rPr>
              <a:t>Frequent,</a:t>
            </a:r>
            <a:r>
              <a:rPr dirty="0" sz="2000" spc="-6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D445E"/>
                </a:solidFill>
                <a:latin typeface="Arial"/>
                <a:cs typeface="Arial"/>
              </a:rPr>
              <a:t>representing</a:t>
            </a:r>
            <a:r>
              <a:rPr dirty="0" sz="2000" spc="-5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D445E"/>
                </a:solidFill>
                <a:latin typeface="Arial"/>
                <a:cs typeface="Arial"/>
              </a:rPr>
              <a:t>40%</a:t>
            </a:r>
            <a:r>
              <a:rPr dirty="0" sz="2000" spc="-3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D445E"/>
                </a:solidFill>
                <a:latin typeface="Arial"/>
                <a:cs typeface="Arial"/>
              </a:rPr>
              <a:t>of</a:t>
            </a:r>
            <a:r>
              <a:rPr dirty="0" sz="2000" spc="-1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D445E"/>
                </a:solidFill>
                <a:latin typeface="Arial"/>
                <a:cs typeface="Arial"/>
              </a:rPr>
              <a:t>conversion</a:t>
            </a:r>
            <a:r>
              <a:rPr dirty="0" sz="2000" spc="-5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D445E"/>
                </a:solidFill>
                <a:latin typeface="Arial"/>
                <a:cs typeface="Arial"/>
              </a:rPr>
              <a:t>to</a:t>
            </a:r>
            <a:r>
              <a:rPr dirty="0" sz="2000" spc="-3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D445E"/>
                </a:solidFill>
                <a:latin typeface="Arial"/>
                <a:cs typeface="Arial"/>
              </a:rPr>
              <a:t>AVR</a:t>
            </a:r>
            <a:endParaRPr sz="2000">
              <a:latin typeface="Arial"/>
              <a:cs typeface="Arial"/>
            </a:endParaRPr>
          </a:p>
          <a:p>
            <a:pPr lvl="1" marL="570230" marR="81280" indent="-215265">
              <a:lnSpc>
                <a:spcPct val="100000"/>
              </a:lnSpc>
              <a:spcBef>
                <a:spcPts val="700"/>
              </a:spcBef>
              <a:buClr>
                <a:srgbClr val="908745"/>
              </a:buClr>
              <a:buSzPct val="125000"/>
              <a:buChar char="•"/>
              <a:tabLst>
                <a:tab pos="570230" algn="l"/>
              </a:tabLst>
            </a:pPr>
            <a:r>
              <a:rPr dirty="0" sz="2000">
                <a:solidFill>
                  <a:srgbClr val="0D445E"/>
                </a:solidFill>
                <a:latin typeface="Arial"/>
                <a:cs typeface="Arial"/>
              </a:rPr>
              <a:t>Associated</a:t>
            </a:r>
            <a:r>
              <a:rPr dirty="0" sz="2000" spc="-6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D445E"/>
                </a:solidFill>
                <a:latin typeface="Arial"/>
                <a:cs typeface="Arial"/>
              </a:rPr>
              <a:t>with</a:t>
            </a:r>
            <a:r>
              <a:rPr dirty="0" sz="2000" spc="-2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D445E"/>
                </a:solidFill>
                <a:latin typeface="Arial"/>
                <a:cs typeface="Arial"/>
              </a:rPr>
              <a:t>worse</a:t>
            </a:r>
            <a:r>
              <a:rPr dirty="0" sz="2000" spc="-4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D445E"/>
                </a:solidFill>
                <a:latin typeface="Arial"/>
                <a:cs typeface="Arial"/>
              </a:rPr>
              <a:t>outcomes,</a:t>
            </a:r>
            <a:r>
              <a:rPr dirty="0" sz="2000" spc="-7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D445E"/>
                </a:solidFill>
                <a:latin typeface="Arial"/>
                <a:cs typeface="Arial"/>
              </a:rPr>
              <a:t>including</a:t>
            </a:r>
            <a:r>
              <a:rPr dirty="0" sz="2000" spc="-2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D445E"/>
                </a:solidFill>
                <a:latin typeface="Arial"/>
                <a:cs typeface="Arial"/>
              </a:rPr>
              <a:t>composite</a:t>
            </a:r>
            <a:r>
              <a:rPr dirty="0" sz="2000" spc="-6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D445E"/>
                </a:solidFill>
                <a:latin typeface="Arial"/>
                <a:cs typeface="Arial"/>
              </a:rPr>
              <a:t>of</a:t>
            </a:r>
            <a:r>
              <a:rPr dirty="0" sz="2000" spc="-4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D445E"/>
                </a:solidFill>
                <a:latin typeface="Arial"/>
                <a:cs typeface="Arial"/>
              </a:rPr>
              <a:t>death</a:t>
            </a:r>
            <a:r>
              <a:rPr dirty="0" sz="2000" spc="-3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D445E"/>
                </a:solidFill>
                <a:latin typeface="Arial"/>
                <a:cs typeface="Arial"/>
              </a:rPr>
              <a:t>or</a:t>
            </a:r>
            <a:r>
              <a:rPr dirty="0" sz="2000" spc="-4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D445E"/>
                </a:solidFill>
                <a:latin typeface="Arial"/>
                <a:cs typeface="Arial"/>
              </a:rPr>
              <a:t>stroke, </a:t>
            </a:r>
            <a:r>
              <a:rPr dirty="0" sz="2000">
                <a:solidFill>
                  <a:srgbClr val="0D445E"/>
                </a:solidFill>
                <a:latin typeface="Arial"/>
                <a:cs typeface="Arial"/>
              </a:rPr>
              <a:t>primarily</a:t>
            </a:r>
            <a:r>
              <a:rPr dirty="0" sz="2000" spc="-3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D445E"/>
                </a:solidFill>
                <a:latin typeface="Arial"/>
                <a:cs typeface="Arial"/>
              </a:rPr>
              <a:t>driven</a:t>
            </a:r>
            <a:r>
              <a:rPr dirty="0" sz="2000" spc="-2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D445E"/>
                </a:solidFill>
                <a:latin typeface="Arial"/>
                <a:cs typeface="Arial"/>
              </a:rPr>
              <a:t>by</a:t>
            </a:r>
            <a:r>
              <a:rPr dirty="0" sz="2000" spc="-2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D445E"/>
                </a:solidFill>
                <a:latin typeface="Arial"/>
                <a:cs typeface="Arial"/>
              </a:rPr>
              <a:t>increase</a:t>
            </a:r>
            <a:r>
              <a:rPr dirty="0" sz="2000" spc="-4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D445E"/>
                </a:solidFill>
                <a:latin typeface="Arial"/>
                <a:cs typeface="Arial"/>
              </a:rPr>
              <a:t>in</a:t>
            </a:r>
            <a:r>
              <a:rPr dirty="0" sz="2000" spc="-1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D445E"/>
                </a:solidFill>
                <a:latin typeface="Arial"/>
                <a:cs typeface="Arial"/>
              </a:rPr>
              <a:t>stroke</a:t>
            </a:r>
            <a:r>
              <a:rPr dirty="0" sz="2000" spc="-5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D445E"/>
                </a:solidFill>
                <a:latin typeface="Arial"/>
                <a:cs typeface="Arial"/>
              </a:rPr>
              <a:t>rate</a:t>
            </a:r>
            <a:r>
              <a:rPr dirty="0" sz="2000" spc="-4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D445E"/>
                </a:solidFill>
                <a:latin typeface="Arial"/>
                <a:cs typeface="Arial"/>
              </a:rPr>
              <a:t>post-</a:t>
            </a:r>
            <a:r>
              <a:rPr dirty="0" sz="2000" spc="-10">
                <a:solidFill>
                  <a:srgbClr val="0D445E"/>
                </a:solidFill>
                <a:latin typeface="Arial"/>
                <a:cs typeface="Arial"/>
              </a:rPr>
              <a:t>procedure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FFFFFF"/>
                </a:solidFill>
              </a:rPr>
              <a:t>THANK</a:t>
            </a:r>
            <a:r>
              <a:rPr dirty="0" sz="5400" spc="-190">
                <a:solidFill>
                  <a:srgbClr val="FFFFFF"/>
                </a:solidFill>
              </a:rPr>
              <a:t> </a:t>
            </a:r>
            <a:r>
              <a:rPr dirty="0" sz="5400" spc="-20">
                <a:solidFill>
                  <a:srgbClr val="FFFFFF"/>
                </a:solidFill>
              </a:rPr>
              <a:t>YOU!</a:t>
            </a:r>
            <a:endParaRPr sz="5400"/>
          </a:p>
        </p:txBody>
      </p:sp>
      <p:sp>
        <p:nvSpPr>
          <p:cNvPr id="3" name="object 3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7955" marR="5080" indent="-135890">
              <a:lnSpc>
                <a:spcPct val="100000"/>
              </a:lnSpc>
              <a:spcBef>
                <a:spcPts val="100"/>
              </a:spcBef>
            </a:pPr>
            <a:r>
              <a:rPr dirty="0" sz="3000" b="1" i="1">
                <a:solidFill>
                  <a:srgbClr val="0D445E"/>
                </a:solidFill>
                <a:latin typeface="Arial"/>
                <a:cs typeface="Arial"/>
              </a:rPr>
              <a:t>To</a:t>
            </a:r>
            <a:r>
              <a:rPr dirty="0" sz="3000" spc="-50" b="1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3000" b="1" i="1">
                <a:solidFill>
                  <a:srgbClr val="0D445E"/>
                </a:solidFill>
                <a:latin typeface="Arial"/>
                <a:cs typeface="Arial"/>
              </a:rPr>
              <a:t>all</a:t>
            </a:r>
            <a:r>
              <a:rPr dirty="0" sz="3000" spc="-55" b="1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3000" b="1" i="1">
                <a:solidFill>
                  <a:srgbClr val="0D445E"/>
                </a:solidFill>
                <a:latin typeface="Arial"/>
                <a:cs typeface="Arial"/>
              </a:rPr>
              <a:t>the</a:t>
            </a:r>
            <a:r>
              <a:rPr dirty="0" sz="3000" spc="-50" b="1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3000" b="1" i="1">
                <a:solidFill>
                  <a:srgbClr val="0D445E"/>
                </a:solidFill>
                <a:latin typeface="Arial"/>
                <a:cs typeface="Arial"/>
              </a:rPr>
              <a:t>patients,</a:t>
            </a:r>
            <a:r>
              <a:rPr dirty="0" sz="3000" spc="-50" b="1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3000" b="1" i="1">
                <a:solidFill>
                  <a:srgbClr val="0D445E"/>
                </a:solidFill>
                <a:latin typeface="Arial"/>
                <a:cs typeface="Arial"/>
              </a:rPr>
              <a:t>sites,</a:t>
            </a:r>
            <a:r>
              <a:rPr dirty="0" sz="3000" spc="-45" b="1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3000" b="1" i="1">
                <a:solidFill>
                  <a:srgbClr val="0D445E"/>
                </a:solidFill>
                <a:latin typeface="Arial"/>
                <a:cs typeface="Arial"/>
              </a:rPr>
              <a:t>and</a:t>
            </a:r>
            <a:r>
              <a:rPr dirty="0" sz="3000" spc="-55" b="1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3000" spc="-10" b="1" i="1">
                <a:solidFill>
                  <a:srgbClr val="0D445E"/>
                </a:solidFill>
                <a:latin typeface="Arial"/>
                <a:cs typeface="Arial"/>
              </a:rPr>
              <a:t>investigators</a:t>
            </a:r>
            <a:r>
              <a:rPr dirty="0" sz="3000" spc="-10" b="1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3000" b="1" i="1">
                <a:solidFill>
                  <a:srgbClr val="0D445E"/>
                </a:solidFill>
                <a:latin typeface="Arial"/>
                <a:cs typeface="Arial"/>
              </a:rPr>
              <a:t>who</a:t>
            </a:r>
            <a:r>
              <a:rPr dirty="0" sz="3000" spc="-50" b="1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3000" b="1" i="1">
                <a:solidFill>
                  <a:srgbClr val="0D445E"/>
                </a:solidFill>
                <a:latin typeface="Arial"/>
                <a:cs typeface="Arial"/>
              </a:rPr>
              <a:t>participated</a:t>
            </a:r>
            <a:r>
              <a:rPr dirty="0" sz="3000" spc="-55" b="1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3000" b="1" i="1">
                <a:solidFill>
                  <a:srgbClr val="0D445E"/>
                </a:solidFill>
                <a:latin typeface="Arial"/>
                <a:cs typeface="Arial"/>
              </a:rPr>
              <a:t>in</a:t>
            </a:r>
            <a:r>
              <a:rPr dirty="0" sz="3000" spc="-45" b="1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3000" b="1" i="1">
                <a:solidFill>
                  <a:srgbClr val="0D445E"/>
                </a:solidFill>
                <a:latin typeface="Arial"/>
                <a:cs typeface="Arial"/>
              </a:rPr>
              <a:t>the</a:t>
            </a:r>
            <a:r>
              <a:rPr dirty="0" sz="3000" spc="-55" b="1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3000" spc="-30" b="1" i="1">
                <a:solidFill>
                  <a:srgbClr val="0D445E"/>
                </a:solidFill>
                <a:latin typeface="Arial"/>
                <a:cs typeface="Arial"/>
              </a:rPr>
              <a:t>EARLY</a:t>
            </a:r>
            <a:r>
              <a:rPr dirty="0" sz="3000" spc="-135" b="1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3000" spc="-90" b="1" i="1">
                <a:solidFill>
                  <a:srgbClr val="0D445E"/>
                </a:solidFill>
                <a:latin typeface="Arial"/>
                <a:cs typeface="Arial"/>
              </a:rPr>
              <a:t>TAVR</a:t>
            </a:r>
            <a:r>
              <a:rPr dirty="0" sz="3000" spc="-55" b="1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3000" spc="-10" b="1" i="1">
                <a:solidFill>
                  <a:srgbClr val="0D445E"/>
                </a:solidFill>
                <a:latin typeface="Arial"/>
                <a:cs typeface="Arial"/>
              </a:rPr>
              <a:t>trial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8900" y="470915"/>
            <a:ext cx="3883914" cy="10187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9418" rIns="0" bIns="0" rtlCol="0" vert="horz">
            <a:spAutoFit/>
          </a:bodyPr>
          <a:lstStyle/>
          <a:p>
            <a:pPr marL="1237615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Background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26288" y="899871"/>
            <a:ext cx="8586470" cy="32880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3700" marR="55880" indent="-343535">
              <a:lnSpc>
                <a:spcPct val="100000"/>
              </a:lnSpc>
              <a:spcBef>
                <a:spcPts val="100"/>
              </a:spcBef>
              <a:buClr>
                <a:srgbClr val="908745"/>
              </a:buClr>
              <a:buSzPct val="125000"/>
              <a:buChar char="•"/>
              <a:tabLst>
                <a:tab pos="393700" algn="l"/>
              </a:tabLst>
            </a:pP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The</a:t>
            </a:r>
            <a:r>
              <a:rPr dirty="0" sz="2400" spc="-3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EARLY</a:t>
            </a:r>
            <a:r>
              <a:rPr dirty="0" sz="2400" spc="-2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TAVR</a:t>
            </a:r>
            <a:r>
              <a:rPr dirty="0" sz="2400" spc="-3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trial</a:t>
            </a:r>
            <a:r>
              <a:rPr dirty="0" sz="2400" spc="-3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demonstrated</a:t>
            </a:r>
            <a:r>
              <a:rPr dirty="0" sz="2400" spc="-3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that</a:t>
            </a:r>
            <a:r>
              <a:rPr dirty="0" sz="2400" spc="-4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a</a:t>
            </a:r>
            <a:r>
              <a:rPr dirty="0" sz="2400" spc="-3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strategy</a:t>
            </a:r>
            <a:r>
              <a:rPr dirty="0" sz="2400" spc="-6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of</a:t>
            </a:r>
            <a:r>
              <a:rPr dirty="0" sz="2400" spc="-4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D445E"/>
                </a:solidFill>
                <a:latin typeface="Arial"/>
                <a:cs typeface="Arial"/>
              </a:rPr>
              <a:t>early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TAVR</a:t>
            </a:r>
            <a:r>
              <a:rPr dirty="0" sz="2400" spc="-6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was</a:t>
            </a:r>
            <a:r>
              <a:rPr dirty="0" sz="2400" spc="-7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superior</a:t>
            </a:r>
            <a:r>
              <a:rPr dirty="0" sz="2400" spc="-6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to</a:t>
            </a:r>
            <a:r>
              <a:rPr dirty="0" sz="2400" spc="-7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clinical</a:t>
            </a:r>
            <a:r>
              <a:rPr dirty="0" sz="2400" spc="-4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surveillance</a:t>
            </a:r>
            <a:r>
              <a:rPr dirty="0" sz="2400" spc="-3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(CS)</a:t>
            </a:r>
            <a:r>
              <a:rPr dirty="0" sz="2400" spc="-7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with</a:t>
            </a:r>
            <a:r>
              <a:rPr dirty="0" sz="2400" spc="-7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D445E"/>
                </a:solidFill>
                <a:latin typeface="Arial"/>
                <a:cs typeface="Arial"/>
              </a:rPr>
              <a:t>respect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to</a:t>
            </a:r>
            <a:r>
              <a:rPr dirty="0" sz="2400" spc="-5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the</a:t>
            </a:r>
            <a:r>
              <a:rPr dirty="0" sz="2400" spc="-4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primary</a:t>
            </a:r>
            <a:r>
              <a:rPr dirty="0" sz="2400" spc="-2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0D445E"/>
                </a:solidFill>
                <a:latin typeface="Arial"/>
                <a:cs typeface="Arial"/>
              </a:rPr>
              <a:t>endpoint</a:t>
            </a:r>
            <a:r>
              <a:rPr dirty="0" sz="2400" spc="-18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for</a:t>
            </a:r>
            <a:r>
              <a:rPr dirty="0" sz="2400" spc="-3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patients</a:t>
            </a:r>
            <a:r>
              <a:rPr dirty="0" sz="2400" spc="-3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with</a:t>
            </a:r>
            <a:r>
              <a:rPr dirty="0" sz="2400" spc="-10">
                <a:solidFill>
                  <a:srgbClr val="0D445E"/>
                </a:solidFill>
                <a:latin typeface="Arial"/>
                <a:cs typeface="Arial"/>
              </a:rPr>
              <a:t> asymptomatic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severe</a:t>
            </a:r>
            <a:r>
              <a:rPr dirty="0" sz="2400" spc="-10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0D445E"/>
                </a:solidFill>
                <a:latin typeface="Arial"/>
                <a:cs typeface="Arial"/>
              </a:rPr>
              <a:t>AS.</a:t>
            </a:r>
            <a:r>
              <a:rPr dirty="0" baseline="24305" sz="2400" spc="-30">
                <a:solidFill>
                  <a:srgbClr val="0D445E"/>
                </a:solidFill>
                <a:latin typeface="Arial"/>
                <a:cs typeface="Arial"/>
              </a:rPr>
              <a:t>*</a:t>
            </a:r>
            <a:endParaRPr baseline="24305" sz="2400">
              <a:latin typeface="Arial"/>
              <a:cs typeface="Arial"/>
            </a:endParaRPr>
          </a:p>
          <a:p>
            <a:pPr marL="393700" marR="86360" indent="-343535">
              <a:lnSpc>
                <a:spcPct val="100000"/>
              </a:lnSpc>
              <a:spcBef>
                <a:spcPts val="2645"/>
              </a:spcBef>
              <a:buClr>
                <a:srgbClr val="908745"/>
              </a:buClr>
              <a:buSzPct val="125000"/>
              <a:buChar char="•"/>
              <a:tabLst>
                <a:tab pos="393700" algn="l"/>
              </a:tabLst>
            </a:pP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The</a:t>
            </a:r>
            <a:r>
              <a:rPr dirty="0" sz="2400" spc="-8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high</a:t>
            </a:r>
            <a:r>
              <a:rPr dirty="0" sz="2400" spc="-6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frequency</a:t>
            </a:r>
            <a:r>
              <a:rPr dirty="0" sz="2400" spc="-6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of</a:t>
            </a:r>
            <a:r>
              <a:rPr dirty="0" sz="2400" spc="-6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conversions</a:t>
            </a:r>
            <a:r>
              <a:rPr dirty="0" sz="2400" spc="-4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to</a:t>
            </a:r>
            <a:r>
              <a:rPr dirty="0" sz="2400" spc="-9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delayed</a:t>
            </a:r>
            <a:r>
              <a:rPr dirty="0" sz="2400" spc="-4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AVR</a:t>
            </a:r>
            <a:r>
              <a:rPr dirty="0" baseline="24305" sz="2400">
                <a:solidFill>
                  <a:srgbClr val="0D445E"/>
                </a:solidFill>
                <a:latin typeface="Arial"/>
                <a:cs typeface="Arial"/>
              </a:rPr>
              <a:t>†</a:t>
            </a:r>
            <a:r>
              <a:rPr dirty="0" baseline="24305" sz="2400" spc="24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within</a:t>
            </a:r>
            <a:r>
              <a:rPr dirty="0" sz="2400" spc="-50">
                <a:solidFill>
                  <a:srgbClr val="0D445E"/>
                </a:solidFill>
                <a:latin typeface="Arial"/>
                <a:cs typeface="Arial"/>
              </a:rPr>
              <a:t> 2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years</a:t>
            </a:r>
            <a:r>
              <a:rPr dirty="0" baseline="24305" sz="2400">
                <a:solidFill>
                  <a:srgbClr val="0D445E"/>
                </a:solidFill>
                <a:latin typeface="Arial"/>
                <a:cs typeface="Arial"/>
              </a:rPr>
              <a:t>‡</a:t>
            </a:r>
            <a:r>
              <a:rPr dirty="0" baseline="24305" sz="2400" spc="262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in</a:t>
            </a:r>
            <a:r>
              <a:rPr dirty="0" sz="2400" spc="-6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the</a:t>
            </a:r>
            <a:r>
              <a:rPr dirty="0" sz="2400" spc="-5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CS</a:t>
            </a:r>
            <a:r>
              <a:rPr dirty="0" sz="2400" spc="-6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arm</a:t>
            </a:r>
            <a:r>
              <a:rPr dirty="0" sz="2400" spc="-5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requires</a:t>
            </a:r>
            <a:r>
              <a:rPr dirty="0" sz="2400" spc="-4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an</a:t>
            </a:r>
            <a:r>
              <a:rPr dirty="0" sz="2400" spc="-6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D445E"/>
                </a:solidFill>
                <a:latin typeface="Arial"/>
                <a:cs typeface="Arial"/>
              </a:rPr>
              <a:t>in-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depth</a:t>
            </a:r>
            <a:r>
              <a:rPr dirty="0" sz="2400" spc="-4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analysis</a:t>
            </a:r>
            <a:r>
              <a:rPr dirty="0" sz="2400" spc="-20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D445E"/>
                </a:solidFill>
                <a:latin typeface="Arial"/>
                <a:cs typeface="Arial"/>
              </a:rPr>
              <a:t>of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outcomes</a:t>
            </a:r>
            <a:r>
              <a:rPr dirty="0" sz="2400" spc="-4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445E"/>
                </a:solidFill>
                <a:latin typeface="Arial"/>
                <a:cs typeface="Arial"/>
              </a:rPr>
              <a:t>and</a:t>
            </a:r>
            <a:r>
              <a:rPr dirty="0" sz="2400" spc="-35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D445E"/>
                </a:solidFill>
                <a:latin typeface="Arial"/>
                <a:cs typeface="Arial"/>
              </a:rPr>
              <a:t>clinical</a:t>
            </a:r>
            <a:r>
              <a:rPr dirty="0" sz="2400" spc="-70" b="1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D445E"/>
                </a:solidFill>
                <a:latin typeface="Arial"/>
                <a:cs typeface="Arial"/>
              </a:rPr>
              <a:t>presentation</a:t>
            </a:r>
            <a:r>
              <a:rPr dirty="0" sz="2400" spc="-50" b="1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D445E"/>
                </a:solidFill>
                <a:latin typeface="Arial"/>
                <a:cs typeface="Arial"/>
              </a:rPr>
              <a:t>among</a:t>
            </a:r>
            <a:r>
              <a:rPr dirty="0" sz="2400" spc="-45" b="1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D445E"/>
                </a:solidFill>
                <a:latin typeface="Arial"/>
                <a:cs typeface="Arial"/>
              </a:rPr>
              <a:t>patients</a:t>
            </a:r>
            <a:r>
              <a:rPr dirty="0" sz="2400" spc="-45" b="1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 spc="-25" b="1" i="1">
                <a:solidFill>
                  <a:srgbClr val="0D445E"/>
                </a:solidFill>
                <a:latin typeface="Arial"/>
                <a:cs typeface="Arial"/>
              </a:rPr>
              <a:t>who</a:t>
            </a:r>
            <a:r>
              <a:rPr dirty="0" sz="2400" spc="-25" b="1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D445E"/>
                </a:solidFill>
                <a:latin typeface="Arial"/>
                <a:cs typeface="Arial"/>
              </a:rPr>
              <a:t>underwent</a:t>
            </a:r>
            <a:r>
              <a:rPr dirty="0" sz="2400" spc="-20" b="1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D445E"/>
                </a:solidFill>
                <a:latin typeface="Arial"/>
                <a:cs typeface="Arial"/>
              </a:rPr>
              <a:t>AVR</a:t>
            </a:r>
            <a:r>
              <a:rPr dirty="0" sz="2400" spc="-20" b="1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D445E"/>
                </a:solidFill>
                <a:latin typeface="Arial"/>
                <a:cs typeface="Arial"/>
              </a:rPr>
              <a:t>in</a:t>
            </a:r>
            <a:r>
              <a:rPr dirty="0" sz="2400" spc="-40" b="1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D445E"/>
                </a:solidFill>
                <a:latin typeface="Arial"/>
                <a:cs typeface="Arial"/>
              </a:rPr>
              <a:t>both</a:t>
            </a:r>
            <a:r>
              <a:rPr dirty="0" sz="2400" spc="-35" b="1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400" spc="-10" b="1" i="1">
                <a:solidFill>
                  <a:srgbClr val="0D445E"/>
                </a:solidFill>
                <a:latin typeface="Arial"/>
                <a:cs typeface="Arial"/>
              </a:rPr>
              <a:t>arms.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452" y="4941214"/>
            <a:ext cx="674179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750" i="1">
                <a:solidFill>
                  <a:srgbClr val="0D445E"/>
                </a:solidFill>
                <a:latin typeface="Arial"/>
                <a:cs typeface="Arial"/>
              </a:rPr>
              <a:t>*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Généreux</a:t>
            </a:r>
            <a:r>
              <a:rPr dirty="0" sz="800" spc="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et</a:t>
            </a:r>
            <a:r>
              <a:rPr dirty="0" sz="800" spc="-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al.</a:t>
            </a:r>
            <a:r>
              <a:rPr dirty="0" sz="800" spc="-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N</a:t>
            </a:r>
            <a:r>
              <a:rPr dirty="0" sz="800" spc="-3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Engl J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Med</a:t>
            </a:r>
            <a:r>
              <a:rPr dirty="0" sz="800" spc="-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2024;382(2):111-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119.</a:t>
            </a:r>
            <a:r>
              <a:rPr dirty="0" sz="800" spc="254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baseline="27777" sz="750">
                <a:solidFill>
                  <a:srgbClr val="0D445E"/>
                </a:solidFill>
                <a:latin typeface="Arial"/>
                <a:cs typeface="Arial"/>
              </a:rPr>
              <a:t>†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98.1%</a:t>
            </a:r>
            <a:r>
              <a:rPr dirty="0" sz="800" spc="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of</a:t>
            </a:r>
            <a:r>
              <a:rPr dirty="0" sz="800" spc="-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delayed</a:t>
            </a:r>
            <a:r>
              <a:rPr dirty="0" sz="800" spc="1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AVR</a:t>
            </a:r>
            <a:r>
              <a:rPr dirty="0" sz="800" spc="-3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cases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were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TAVR.</a:t>
            </a:r>
            <a:r>
              <a:rPr dirty="0" sz="800" spc="21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baseline="27777" sz="750" i="1">
                <a:solidFill>
                  <a:srgbClr val="0D445E"/>
                </a:solidFill>
                <a:latin typeface="Arial"/>
                <a:cs typeface="Arial"/>
              </a:rPr>
              <a:t>‡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71.4%</a:t>
            </a:r>
            <a:r>
              <a:rPr dirty="0" sz="800" spc="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converted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to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delayed</a:t>
            </a:r>
            <a:r>
              <a:rPr dirty="0" sz="800" spc="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AVR</a:t>
            </a:r>
            <a:r>
              <a:rPr dirty="0" sz="800" spc="-2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within</a:t>
            </a:r>
            <a:r>
              <a:rPr dirty="0" sz="800" spc="-3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2 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years.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9418" rIns="0" bIns="0" rtlCol="0" vert="horz">
            <a:spAutoFit/>
          </a:bodyPr>
          <a:lstStyle/>
          <a:p>
            <a:pPr marL="1552575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Purpose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61544" y="1039367"/>
            <a:ext cx="8835390" cy="3115945"/>
            <a:chOff x="161544" y="1039367"/>
            <a:chExt cx="8835390" cy="3115945"/>
          </a:xfrm>
        </p:grpSpPr>
        <p:sp>
          <p:nvSpPr>
            <p:cNvPr id="4" name="object 4" descr=""/>
            <p:cNvSpPr/>
            <p:nvPr/>
          </p:nvSpPr>
          <p:spPr>
            <a:xfrm>
              <a:off x="295808" y="1084325"/>
              <a:ext cx="8552815" cy="3030855"/>
            </a:xfrm>
            <a:custGeom>
              <a:avLst/>
              <a:gdLst/>
              <a:ahLst/>
              <a:cxnLst/>
              <a:rect l="l" t="t" r="r" b="b"/>
              <a:pathLst>
                <a:path w="8552815" h="3030854">
                  <a:moveTo>
                    <a:pt x="8552434" y="0"/>
                  </a:moveTo>
                  <a:lnTo>
                    <a:pt x="0" y="0"/>
                  </a:lnTo>
                  <a:lnTo>
                    <a:pt x="0" y="3030474"/>
                  </a:lnTo>
                  <a:lnTo>
                    <a:pt x="8552434" y="3030474"/>
                  </a:lnTo>
                  <a:lnTo>
                    <a:pt x="8552434" y="0"/>
                  </a:lnTo>
                  <a:close/>
                </a:path>
              </a:pathLst>
            </a:custGeom>
            <a:solidFill>
              <a:srgbClr val="0D445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544" y="1039367"/>
              <a:ext cx="692658" cy="90906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3795" y="1112519"/>
              <a:ext cx="2556510" cy="78714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3199" y="1112519"/>
              <a:ext cx="2145029" cy="78714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4755" y="1112519"/>
              <a:ext cx="3455670" cy="78714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3795" y="1539239"/>
              <a:ext cx="2522982" cy="78714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09671" y="1539239"/>
              <a:ext cx="2411729" cy="78714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54296" y="1539239"/>
              <a:ext cx="1198626" cy="78714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85815" y="1539239"/>
              <a:ext cx="1515617" cy="78714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34328" y="1539239"/>
              <a:ext cx="2562605" cy="78714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3795" y="1965959"/>
              <a:ext cx="7072122" cy="787145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3795" y="2392679"/>
              <a:ext cx="2602230" cy="78714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544" y="2868167"/>
              <a:ext cx="692658" cy="90906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3795" y="2941319"/>
              <a:ext cx="723137" cy="78714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9827" y="2941319"/>
              <a:ext cx="2192274" cy="78714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34995" y="2941319"/>
              <a:ext cx="6105906" cy="78714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3795" y="3368039"/>
              <a:ext cx="5508498" cy="787145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404266" y="1205560"/>
            <a:ext cx="8256905" cy="2708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95"/>
              </a:spcBef>
              <a:buClr>
                <a:srgbClr val="DDDBAC"/>
              </a:buClr>
              <a:buSzPct val="125000"/>
              <a:buFont typeface="Arial"/>
              <a:buChar char="•"/>
              <a:tabLst>
                <a:tab pos="469265" algn="l"/>
              </a:tabLst>
            </a:pPr>
            <a:r>
              <a:rPr dirty="0" sz="2800" spc="-55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8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compare</a:t>
            </a:r>
            <a:r>
              <a:rPr dirty="0" sz="28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DDDBAC"/>
                </a:solidFill>
                <a:latin typeface="Arial"/>
                <a:cs typeface="Arial"/>
              </a:rPr>
              <a:t>outcomes</a:t>
            </a:r>
            <a:r>
              <a:rPr dirty="0" sz="2800" spc="-100" b="1">
                <a:solidFill>
                  <a:srgbClr val="DDDBAC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dirty="0" sz="28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patients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undergoing</a:t>
            </a:r>
            <a:r>
              <a:rPr dirty="0" sz="28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DDDBAC"/>
                </a:solidFill>
                <a:latin typeface="Arial"/>
                <a:cs typeface="Arial"/>
              </a:rPr>
              <a:t>early</a:t>
            </a:r>
            <a:r>
              <a:rPr dirty="0" sz="2800" spc="-95" b="1">
                <a:solidFill>
                  <a:srgbClr val="DDDBAC"/>
                </a:solidFill>
                <a:latin typeface="Arial"/>
                <a:cs typeface="Arial"/>
              </a:rPr>
              <a:t> TAVR</a:t>
            </a:r>
            <a:r>
              <a:rPr dirty="0" sz="2800" spc="-75" b="1">
                <a:solidFill>
                  <a:srgbClr val="DDDBAC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those</a:t>
            </a:r>
            <a:r>
              <a:rPr dirty="0" sz="28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randomized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8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clinical</a:t>
            </a:r>
            <a:r>
              <a:rPr dirty="0" sz="28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surveillance</a:t>
            </a:r>
            <a:r>
              <a:rPr dirty="0" sz="28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dirty="0" sz="28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underwent </a:t>
            </a:r>
            <a:r>
              <a:rPr dirty="0" sz="2800" spc="-10" b="1">
                <a:solidFill>
                  <a:srgbClr val="DDDBAC"/>
                </a:solidFill>
                <a:latin typeface="Arial"/>
                <a:cs typeface="Arial"/>
              </a:rPr>
              <a:t>delayed</a:t>
            </a:r>
            <a:r>
              <a:rPr dirty="0" sz="2800" spc="-125" b="1">
                <a:solidFill>
                  <a:srgbClr val="DDDBAC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DDDBAC"/>
                </a:solidFill>
                <a:latin typeface="Arial"/>
                <a:cs typeface="Arial"/>
              </a:rPr>
              <a:t>AVR</a:t>
            </a:r>
            <a:endParaRPr sz="2800">
              <a:latin typeface="Arial"/>
              <a:cs typeface="Arial"/>
            </a:endParaRPr>
          </a:p>
          <a:p>
            <a:pPr marL="469265" marR="262890" indent="-457200">
              <a:lnSpc>
                <a:spcPct val="100000"/>
              </a:lnSpc>
              <a:spcBef>
                <a:spcPts val="965"/>
              </a:spcBef>
              <a:buClr>
                <a:srgbClr val="DDDBAC"/>
              </a:buClr>
              <a:buSzPct val="125000"/>
              <a:buFont typeface="Arial"/>
              <a:buChar char="•"/>
              <a:tabLst>
                <a:tab pos="469265" algn="l"/>
              </a:tabLst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Assess</a:t>
            </a:r>
            <a:r>
              <a:rPr dirty="0" sz="28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DDDBAC"/>
                </a:solidFill>
                <a:latin typeface="Arial"/>
                <a:cs typeface="Arial"/>
              </a:rPr>
              <a:t>impact</a:t>
            </a:r>
            <a:r>
              <a:rPr dirty="0" sz="2800" spc="-80" b="1">
                <a:solidFill>
                  <a:srgbClr val="DDDBAC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DDDBAC"/>
                </a:solidFill>
                <a:latin typeface="Arial"/>
                <a:cs typeface="Arial"/>
              </a:rPr>
              <a:t>of</a:t>
            </a:r>
            <a:r>
              <a:rPr dirty="0" sz="2800" spc="-95" b="1">
                <a:solidFill>
                  <a:srgbClr val="DDDBAC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DDDBAC"/>
                </a:solidFill>
                <a:latin typeface="Arial"/>
                <a:cs typeface="Arial"/>
              </a:rPr>
              <a:t>clinical</a:t>
            </a:r>
            <a:r>
              <a:rPr dirty="0" sz="2800" spc="-95" b="1">
                <a:solidFill>
                  <a:srgbClr val="DDDBAC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DDDBAC"/>
                </a:solidFill>
                <a:latin typeface="Arial"/>
                <a:cs typeface="Arial"/>
              </a:rPr>
              <a:t>presentation</a:t>
            </a:r>
            <a:r>
              <a:rPr dirty="0" sz="2800" spc="-70" b="1">
                <a:solidFill>
                  <a:srgbClr val="DDDBAC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DDDBAC"/>
                </a:solidFill>
                <a:latin typeface="Arial"/>
                <a:cs typeface="Arial"/>
              </a:rPr>
              <a:t>at </a:t>
            </a:r>
            <a:r>
              <a:rPr dirty="0" sz="2800" b="1">
                <a:solidFill>
                  <a:srgbClr val="DDDBAC"/>
                </a:solidFill>
                <a:latin typeface="Arial"/>
                <a:cs typeface="Arial"/>
              </a:rPr>
              <a:t>the</a:t>
            </a:r>
            <a:r>
              <a:rPr dirty="0" sz="2800" spc="-60" b="1">
                <a:solidFill>
                  <a:srgbClr val="DDDBAC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DDDBAC"/>
                </a:solidFill>
                <a:latin typeface="Arial"/>
                <a:cs typeface="Arial"/>
              </a:rPr>
              <a:t>time</a:t>
            </a:r>
            <a:r>
              <a:rPr dirty="0" sz="2800" spc="-75" b="1">
                <a:solidFill>
                  <a:srgbClr val="DDDBAC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DDDBAC"/>
                </a:solidFill>
                <a:latin typeface="Arial"/>
                <a:cs typeface="Arial"/>
              </a:rPr>
              <a:t>of</a:t>
            </a:r>
            <a:r>
              <a:rPr dirty="0" sz="2800" spc="-60" b="1">
                <a:solidFill>
                  <a:srgbClr val="DDDBAC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DDDBAC"/>
                </a:solidFill>
                <a:latin typeface="Arial"/>
                <a:cs typeface="Arial"/>
              </a:rPr>
              <a:t>conversion</a:t>
            </a:r>
            <a:r>
              <a:rPr dirty="0" sz="2800" spc="-55" b="1">
                <a:solidFill>
                  <a:srgbClr val="DDDBAC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DDDBAC"/>
                </a:solidFill>
                <a:latin typeface="Arial"/>
                <a:cs typeface="Arial"/>
              </a:rPr>
              <a:t>to</a:t>
            </a:r>
            <a:r>
              <a:rPr dirty="0" sz="2800" spc="-155" b="1">
                <a:solidFill>
                  <a:srgbClr val="DDDBAC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DDDBAC"/>
                </a:solidFill>
                <a:latin typeface="Arial"/>
                <a:cs typeface="Arial"/>
              </a:rPr>
              <a:t>AVR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8186" rIns="0" bIns="0" rtlCol="0" vert="horz">
            <a:spAutoFit/>
          </a:bodyPr>
          <a:lstStyle/>
          <a:p>
            <a:pPr marL="186055">
              <a:lnSpc>
                <a:spcPct val="100000"/>
              </a:lnSpc>
              <a:spcBef>
                <a:spcPts val="105"/>
              </a:spcBef>
            </a:pPr>
            <a:r>
              <a:rPr dirty="0" sz="2600"/>
              <a:t>Patient</a:t>
            </a:r>
            <a:r>
              <a:rPr dirty="0" sz="2600" spc="-40"/>
              <a:t> </a:t>
            </a:r>
            <a:r>
              <a:rPr dirty="0" sz="2600"/>
              <a:t>Flow:</a:t>
            </a:r>
            <a:r>
              <a:rPr dirty="0" sz="2600" spc="-60"/>
              <a:t> </a:t>
            </a:r>
            <a:r>
              <a:rPr dirty="0" sz="2600"/>
              <a:t>Valve</a:t>
            </a:r>
            <a:r>
              <a:rPr dirty="0" sz="2600" spc="-10"/>
              <a:t> </a:t>
            </a:r>
            <a:r>
              <a:rPr dirty="0" sz="2600"/>
              <a:t>Implanted</a:t>
            </a:r>
            <a:r>
              <a:rPr dirty="0" sz="2600" spc="-40"/>
              <a:t> </a:t>
            </a:r>
            <a:r>
              <a:rPr dirty="0" sz="2600" spc="-10"/>
              <a:t>Population</a:t>
            </a:r>
            <a:endParaRPr sz="2600"/>
          </a:p>
        </p:txBody>
      </p:sp>
      <p:grpSp>
        <p:nvGrpSpPr>
          <p:cNvPr id="3" name="object 3" descr=""/>
          <p:cNvGrpSpPr/>
          <p:nvPr/>
        </p:nvGrpSpPr>
        <p:grpSpPr>
          <a:xfrm>
            <a:off x="1696209" y="731494"/>
            <a:ext cx="5695315" cy="669290"/>
            <a:chOff x="1696209" y="731494"/>
            <a:chExt cx="5695315" cy="6692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6209" y="775515"/>
              <a:ext cx="5695192" cy="48499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2156" y="731494"/>
              <a:ext cx="3566160" cy="66906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740789" y="782510"/>
              <a:ext cx="5610860" cy="400685"/>
            </a:xfrm>
            <a:custGeom>
              <a:avLst/>
              <a:gdLst/>
              <a:ahLst/>
              <a:cxnLst/>
              <a:rect l="l" t="t" r="r" b="b"/>
              <a:pathLst>
                <a:path w="5610859" h="400684">
                  <a:moveTo>
                    <a:pt x="5610605" y="0"/>
                  </a:moveTo>
                  <a:lnTo>
                    <a:pt x="0" y="0"/>
                  </a:lnTo>
                  <a:lnTo>
                    <a:pt x="0" y="400113"/>
                  </a:lnTo>
                  <a:lnTo>
                    <a:pt x="5610605" y="400113"/>
                  </a:lnTo>
                  <a:lnTo>
                    <a:pt x="5610605" y="0"/>
                  </a:lnTo>
                  <a:close/>
                </a:path>
              </a:pathLst>
            </a:custGeom>
            <a:solidFill>
              <a:srgbClr val="015B9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3972" y="745235"/>
              <a:ext cx="3464814" cy="567689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740789" y="782510"/>
            <a:ext cx="5610860" cy="40068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Randomized:</a:t>
            </a: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(N=901;</a:t>
            </a:r>
            <a:r>
              <a:rPr dirty="0" sz="20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ITT)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312542" y="1182624"/>
            <a:ext cx="6711315" cy="2346960"/>
            <a:chOff x="2312542" y="1182624"/>
            <a:chExt cx="6711315" cy="2346960"/>
          </a:xfrm>
        </p:grpSpPr>
        <p:sp>
          <p:nvSpPr>
            <p:cNvPr id="10" name="object 10" descr=""/>
            <p:cNvSpPr/>
            <p:nvPr/>
          </p:nvSpPr>
          <p:spPr>
            <a:xfrm>
              <a:off x="2312543" y="1182623"/>
              <a:ext cx="4476750" cy="347345"/>
            </a:xfrm>
            <a:custGeom>
              <a:avLst/>
              <a:gdLst/>
              <a:ahLst/>
              <a:cxnLst/>
              <a:rect l="l" t="t" r="r" b="b"/>
              <a:pathLst>
                <a:path w="4476750" h="347344">
                  <a:moveTo>
                    <a:pt x="4476369" y="258953"/>
                  </a:moveTo>
                  <a:lnTo>
                    <a:pt x="4447794" y="258953"/>
                  </a:lnTo>
                  <a:lnTo>
                    <a:pt x="4447794" y="186690"/>
                  </a:lnTo>
                  <a:lnTo>
                    <a:pt x="4447794" y="164465"/>
                  </a:lnTo>
                  <a:lnTo>
                    <a:pt x="4441317" y="158115"/>
                  </a:lnTo>
                  <a:lnTo>
                    <a:pt x="2247773" y="158115"/>
                  </a:lnTo>
                  <a:lnTo>
                    <a:pt x="2247773" y="0"/>
                  </a:lnTo>
                  <a:lnTo>
                    <a:pt x="2219198" y="0"/>
                  </a:lnTo>
                  <a:lnTo>
                    <a:pt x="2219198" y="159258"/>
                  </a:lnTo>
                  <a:lnTo>
                    <a:pt x="35052" y="159258"/>
                  </a:lnTo>
                  <a:lnTo>
                    <a:pt x="28575" y="165608"/>
                  </a:lnTo>
                  <a:lnTo>
                    <a:pt x="28575" y="261239"/>
                  </a:lnTo>
                  <a:lnTo>
                    <a:pt x="0" y="261239"/>
                  </a:lnTo>
                  <a:lnTo>
                    <a:pt x="42926" y="346964"/>
                  </a:lnTo>
                  <a:lnTo>
                    <a:pt x="78549" y="275590"/>
                  </a:lnTo>
                  <a:lnTo>
                    <a:pt x="85725" y="261239"/>
                  </a:lnTo>
                  <a:lnTo>
                    <a:pt x="57150" y="261239"/>
                  </a:lnTo>
                  <a:lnTo>
                    <a:pt x="57150" y="187833"/>
                  </a:lnTo>
                  <a:lnTo>
                    <a:pt x="2241423" y="187833"/>
                  </a:lnTo>
                  <a:lnTo>
                    <a:pt x="2242540" y="186690"/>
                  </a:lnTo>
                  <a:lnTo>
                    <a:pt x="4419219" y="186690"/>
                  </a:lnTo>
                  <a:lnTo>
                    <a:pt x="4419219" y="258953"/>
                  </a:lnTo>
                  <a:lnTo>
                    <a:pt x="4390644" y="258953"/>
                  </a:lnTo>
                  <a:lnTo>
                    <a:pt x="4433443" y="344678"/>
                  </a:lnTo>
                  <a:lnTo>
                    <a:pt x="4469244" y="273177"/>
                  </a:lnTo>
                  <a:lnTo>
                    <a:pt x="4476369" y="2589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0463" y="2706599"/>
              <a:ext cx="4401337" cy="72089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96383" y="2651734"/>
              <a:ext cx="4427220" cy="877849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4586985" y="2715107"/>
              <a:ext cx="4318635" cy="646430"/>
            </a:xfrm>
            <a:custGeom>
              <a:avLst/>
              <a:gdLst/>
              <a:ahLst/>
              <a:cxnLst/>
              <a:rect l="l" t="t" r="r" b="b"/>
              <a:pathLst>
                <a:path w="4318634" h="646429">
                  <a:moveTo>
                    <a:pt x="4318127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4318127" y="646328"/>
                  </a:lnTo>
                  <a:lnTo>
                    <a:pt x="4318127" y="0"/>
                  </a:lnTo>
                  <a:close/>
                </a:path>
              </a:pathLst>
            </a:custGeom>
            <a:solidFill>
              <a:srgbClr val="8F170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14544" y="2677668"/>
              <a:ext cx="3284982" cy="56769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22291" y="2999231"/>
              <a:ext cx="4325873" cy="454913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48869" y="4922926"/>
            <a:ext cx="165988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*67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patients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are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pending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 2-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year</a:t>
            </a:r>
            <a:r>
              <a:rPr dirty="0" sz="800" spc="-2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visit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750053" y="2741422"/>
            <a:ext cx="4005579" cy="576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Delayed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AVR</a:t>
            </a:r>
            <a:r>
              <a:rPr dirty="0" sz="2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(VI):</a:t>
            </a:r>
            <a:r>
              <a:rPr dirty="0" sz="20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N=388</a:t>
            </a:r>
            <a:endParaRPr sz="2000">
              <a:latin typeface="Arial"/>
              <a:cs typeface="Arial"/>
            </a:endParaRPr>
          </a:p>
          <a:p>
            <a:pPr algn="ctr" marR="5080">
              <a:lnSpc>
                <a:spcPct val="100000"/>
              </a:lnSpc>
              <a:spcBef>
                <a:spcPts val="20"/>
              </a:spcBef>
            </a:pPr>
            <a:r>
              <a:rPr dirty="0" sz="1600" b="1" i="1">
                <a:solidFill>
                  <a:srgbClr val="FFFFFF"/>
                </a:solidFill>
                <a:latin typeface="Arial"/>
                <a:cs typeface="Arial"/>
              </a:rPr>
              <a:t>Median</a:t>
            </a:r>
            <a:r>
              <a:rPr dirty="0" sz="1600" spc="-3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dirty="0" sz="1600" spc="-3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600" spc="-4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FFFFFF"/>
                </a:solidFill>
                <a:latin typeface="Arial"/>
                <a:cs typeface="Arial"/>
              </a:rPr>
              <a:t>delayed</a:t>
            </a:r>
            <a:r>
              <a:rPr dirty="0" sz="1600" spc="-10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FFFFFF"/>
                </a:solidFill>
                <a:latin typeface="Arial"/>
                <a:cs typeface="Arial"/>
              </a:rPr>
              <a:t>AVR:</a:t>
            </a:r>
            <a:r>
              <a:rPr dirty="0" sz="16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FFFFFF"/>
                </a:solidFill>
                <a:latin typeface="Arial"/>
                <a:cs typeface="Arial"/>
              </a:rPr>
              <a:t>11.1</a:t>
            </a:r>
            <a:r>
              <a:rPr dirty="0" sz="16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4512564" y="1464538"/>
            <a:ext cx="4488180" cy="2862580"/>
            <a:chOff x="4512564" y="1464538"/>
            <a:chExt cx="4488180" cy="2862580"/>
          </a:xfrm>
        </p:grpSpPr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70463" y="3703157"/>
              <a:ext cx="4401337" cy="48499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12564" y="3657600"/>
              <a:ext cx="4488180" cy="669061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4586986" y="3720655"/>
              <a:ext cx="4318635" cy="400685"/>
            </a:xfrm>
            <a:custGeom>
              <a:avLst/>
              <a:gdLst/>
              <a:ahLst/>
              <a:cxnLst/>
              <a:rect l="l" t="t" r="r" b="b"/>
              <a:pathLst>
                <a:path w="4318634" h="400685">
                  <a:moveTo>
                    <a:pt x="4318127" y="0"/>
                  </a:moveTo>
                  <a:lnTo>
                    <a:pt x="0" y="0"/>
                  </a:lnTo>
                  <a:lnTo>
                    <a:pt x="0" y="400113"/>
                  </a:lnTo>
                  <a:lnTo>
                    <a:pt x="4318127" y="400113"/>
                  </a:lnTo>
                  <a:lnTo>
                    <a:pt x="4318127" y="0"/>
                  </a:lnTo>
                  <a:close/>
                </a:path>
              </a:pathLst>
            </a:custGeom>
            <a:solidFill>
              <a:srgbClr val="8F170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38472" y="3683508"/>
              <a:ext cx="480834" cy="56769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80204" y="3683508"/>
              <a:ext cx="424421" cy="56769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65548" y="3683508"/>
              <a:ext cx="1622298" cy="56769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48756" y="3683508"/>
              <a:ext cx="424421" cy="56769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34100" y="3683508"/>
              <a:ext cx="2775966" cy="56769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21267" y="3715512"/>
              <a:ext cx="302526" cy="389394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61332" y="1501165"/>
              <a:ext cx="4419600" cy="50137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61332" y="1464538"/>
              <a:ext cx="4439412" cy="669061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86986" y="1488948"/>
              <a:ext cx="4338320" cy="567689"/>
            </a:xfrm>
            <a:prstGeom prst="rect">
              <a:avLst/>
            </a:prstGeom>
          </p:spPr>
        </p:pic>
      </p:grpSp>
      <p:sp>
        <p:nvSpPr>
          <p:cNvPr id="31" name="object 31" descr=""/>
          <p:cNvSpPr txBox="1"/>
          <p:nvPr/>
        </p:nvSpPr>
        <p:spPr>
          <a:xfrm>
            <a:off x="4734305" y="1553337"/>
            <a:ext cx="402336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Clinical</a:t>
            </a:r>
            <a:r>
              <a:rPr dirty="0" sz="20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Surveillance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(ITT):</a:t>
            </a:r>
            <a:r>
              <a:rPr dirty="0" sz="20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N=446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173736" y="2705100"/>
            <a:ext cx="4421505" cy="739140"/>
            <a:chOff x="173736" y="2705100"/>
            <a:chExt cx="4421505" cy="739140"/>
          </a:xfrm>
        </p:grpSpPr>
        <p:pic>
          <p:nvPicPr>
            <p:cNvPr id="33" name="object 3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3736" y="2705100"/>
              <a:ext cx="4421124" cy="717804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6195" y="2775178"/>
              <a:ext cx="3177540" cy="669061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200482" y="2731782"/>
              <a:ext cx="4318635" cy="615950"/>
            </a:xfrm>
            <a:custGeom>
              <a:avLst/>
              <a:gdLst/>
              <a:ahLst/>
              <a:cxnLst/>
              <a:rect l="l" t="t" r="r" b="b"/>
              <a:pathLst>
                <a:path w="4318635" h="615950">
                  <a:moveTo>
                    <a:pt x="4318127" y="0"/>
                  </a:moveTo>
                  <a:lnTo>
                    <a:pt x="0" y="0"/>
                  </a:lnTo>
                  <a:lnTo>
                    <a:pt x="0" y="615556"/>
                  </a:lnTo>
                  <a:lnTo>
                    <a:pt x="4318127" y="615556"/>
                  </a:lnTo>
                  <a:lnTo>
                    <a:pt x="4318127" y="0"/>
                  </a:lnTo>
                  <a:close/>
                </a:path>
              </a:pathLst>
            </a:custGeom>
            <a:solidFill>
              <a:srgbClr val="0D445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30580" y="2801111"/>
              <a:ext cx="3076194" cy="567689"/>
            </a:xfrm>
            <a:prstGeom prst="rect">
              <a:avLst/>
            </a:prstGeom>
          </p:spPr>
        </p:pic>
      </p:grpSp>
      <p:sp>
        <p:nvSpPr>
          <p:cNvPr id="37" name="object 37" descr=""/>
          <p:cNvSpPr txBox="1"/>
          <p:nvPr/>
        </p:nvSpPr>
        <p:spPr>
          <a:xfrm>
            <a:off x="990600" y="2864307"/>
            <a:ext cx="275209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Early</a:t>
            </a:r>
            <a:r>
              <a:rPr dirty="0" sz="2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5" b="1">
                <a:solidFill>
                  <a:srgbClr val="FFFFFF"/>
                </a:solidFill>
                <a:latin typeface="Arial"/>
                <a:cs typeface="Arial"/>
              </a:rPr>
              <a:t>TAVR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(VI):</a:t>
            </a: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N=444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230124" y="3657600"/>
            <a:ext cx="4364990" cy="669290"/>
            <a:chOff x="230124" y="3657600"/>
            <a:chExt cx="4364990" cy="669290"/>
          </a:xfrm>
        </p:grpSpPr>
        <p:pic>
          <p:nvPicPr>
            <p:cNvPr id="39" name="object 3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0124" y="3694176"/>
              <a:ext cx="4364736" cy="502958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1792" y="3657600"/>
              <a:ext cx="3602736" cy="669061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256806" y="3720909"/>
              <a:ext cx="4262120" cy="400685"/>
            </a:xfrm>
            <a:custGeom>
              <a:avLst/>
              <a:gdLst/>
              <a:ahLst/>
              <a:cxnLst/>
              <a:rect l="l" t="t" r="r" b="b"/>
              <a:pathLst>
                <a:path w="4262120" h="400685">
                  <a:moveTo>
                    <a:pt x="4261739" y="0"/>
                  </a:moveTo>
                  <a:lnTo>
                    <a:pt x="0" y="0"/>
                  </a:lnTo>
                  <a:lnTo>
                    <a:pt x="0" y="400113"/>
                  </a:lnTo>
                  <a:lnTo>
                    <a:pt x="4261739" y="400113"/>
                  </a:lnTo>
                  <a:lnTo>
                    <a:pt x="4261739" y="0"/>
                  </a:lnTo>
                  <a:close/>
                </a:path>
              </a:pathLst>
            </a:custGeom>
            <a:solidFill>
              <a:srgbClr val="0D445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46175" y="3683507"/>
              <a:ext cx="480834" cy="56769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87907" y="3683507"/>
              <a:ext cx="424421" cy="567690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73252" y="3683507"/>
              <a:ext cx="1622298" cy="56769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156459" y="3683507"/>
              <a:ext cx="424421" cy="567690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241803" y="3683507"/>
              <a:ext cx="1905762" cy="567690"/>
            </a:xfrm>
            <a:prstGeom prst="rect">
              <a:avLst/>
            </a:prstGeom>
          </p:spPr>
        </p:pic>
      </p:grpSp>
      <p:sp>
        <p:nvSpPr>
          <p:cNvPr id="47" name="object 47" descr=""/>
          <p:cNvSpPr txBox="1"/>
          <p:nvPr/>
        </p:nvSpPr>
        <p:spPr>
          <a:xfrm>
            <a:off x="767791" y="3747008"/>
            <a:ext cx="808037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3930015" algn="l"/>
              </a:tabLst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2-years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Post-</a:t>
            </a:r>
            <a:r>
              <a:rPr dirty="0" sz="2000" spc="-60" b="1">
                <a:solidFill>
                  <a:srgbClr val="FFFFFF"/>
                </a:solidFill>
                <a:latin typeface="Arial"/>
                <a:cs typeface="Arial"/>
              </a:rPr>
              <a:t>TAVR:</a:t>
            </a: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N=423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	2-years</a:t>
            </a:r>
            <a:r>
              <a:rPr dirty="0" sz="20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Post-delayed</a:t>
            </a:r>
            <a:r>
              <a:rPr dirty="0" sz="20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AVR:</a:t>
            </a:r>
            <a:r>
              <a:rPr dirty="0" sz="20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N=295</a:t>
            </a:r>
            <a:r>
              <a:rPr dirty="0" baseline="25641" sz="1950" spc="-15" b="1">
                <a:solidFill>
                  <a:srgbClr val="FFFFFF"/>
                </a:solidFill>
                <a:latin typeface="Arial"/>
                <a:cs typeface="Arial"/>
              </a:rPr>
              <a:t>*</a:t>
            </a:r>
            <a:endParaRPr baseline="25641" sz="1950">
              <a:latin typeface="Arial"/>
              <a:cs typeface="Arial"/>
            </a:endParaRPr>
          </a:p>
        </p:txBody>
      </p:sp>
      <p:grpSp>
        <p:nvGrpSpPr>
          <p:cNvPr id="48" name="object 48" descr=""/>
          <p:cNvGrpSpPr/>
          <p:nvPr/>
        </p:nvGrpSpPr>
        <p:grpSpPr>
          <a:xfrm>
            <a:off x="170687" y="1467586"/>
            <a:ext cx="4419600" cy="669290"/>
            <a:chOff x="170687" y="1467586"/>
            <a:chExt cx="4419600" cy="669290"/>
          </a:xfrm>
        </p:grpSpPr>
        <p:pic>
          <p:nvPicPr>
            <p:cNvPr id="49" name="object 49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0687" y="1502625"/>
              <a:ext cx="4419600" cy="502958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31519" y="1467586"/>
              <a:ext cx="3319272" cy="669061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196392" y="1529651"/>
              <a:ext cx="4318635" cy="400685"/>
            </a:xfrm>
            <a:custGeom>
              <a:avLst/>
              <a:gdLst/>
              <a:ahLst/>
              <a:cxnLst/>
              <a:rect l="l" t="t" r="r" b="b"/>
              <a:pathLst>
                <a:path w="4318635" h="400685">
                  <a:moveTo>
                    <a:pt x="4318127" y="0"/>
                  </a:moveTo>
                  <a:lnTo>
                    <a:pt x="0" y="0"/>
                  </a:lnTo>
                  <a:lnTo>
                    <a:pt x="0" y="400113"/>
                  </a:lnTo>
                  <a:lnTo>
                    <a:pt x="4318127" y="400113"/>
                  </a:lnTo>
                  <a:lnTo>
                    <a:pt x="4318127" y="0"/>
                  </a:lnTo>
                  <a:close/>
                </a:path>
              </a:pathLst>
            </a:custGeom>
            <a:solidFill>
              <a:srgbClr val="0D445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57428" y="1491995"/>
              <a:ext cx="3217926" cy="567689"/>
            </a:xfrm>
            <a:prstGeom prst="rect">
              <a:avLst/>
            </a:prstGeom>
          </p:spPr>
        </p:pic>
      </p:grpSp>
      <p:sp>
        <p:nvSpPr>
          <p:cNvPr id="53" name="object 53" descr=""/>
          <p:cNvSpPr txBox="1"/>
          <p:nvPr/>
        </p:nvSpPr>
        <p:spPr>
          <a:xfrm>
            <a:off x="196392" y="1529651"/>
            <a:ext cx="4318635" cy="40068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Early</a:t>
            </a:r>
            <a:r>
              <a:rPr dirty="0" sz="20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75" b="1">
                <a:solidFill>
                  <a:srgbClr val="FFFFFF"/>
                </a:solidFill>
                <a:latin typeface="Arial"/>
                <a:cs typeface="Arial"/>
              </a:rPr>
              <a:t>TAVR</a:t>
            </a:r>
            <a:r>
              <a:rPr dirty="0" sz="2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(ITT):</a:t>
            </a:r>
            <a:r>
              <a:rPr dirty="0" sz="20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N=455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4" name="object 54" descr=""/>
          <p:cNvGrpSpPr/>
          <p:nvPr/>
        </p:nvGrpSpPr>
        <p:grpSpPr>
          <a:xfrm>
            <a:off x="1673351" y="1963166"/>
            <a:ext cx="5716905" cy="1751330"/>
            <a:chOff x="1673351" y="1963166"/>
            <a:chExt cx="5716905" cy="1751330"/>
          </a:xfrm>
        </p:grpSpPr>
        <p:sp>
          <p:nvSpPr>
            <p:cNvPr id="55" name="object 55" descr=""/>
            <p:cNvSpPr/>
            <p:nvPr/>
          </p:nvSpPr>
          <p:spPr>
            <a:xfrm>
              <a:off x="2290826" y="1963165"/>
              <a:ext cx="4557395" cy="1751330"/>
            </a:xfrm>
            <a:custGeom>
              <a:avLst/>
              <a:gdLst/>
              <a:ahLst/>
              <a:cxnLst/>
              <a:rect l="l" t="t" r="r" b="b"/>
              <a:pathLst>
                <a:path w="4557395" h="1751329">
                  <a:moveTo>
                    <a:pt x="85725" y="1665097"/>
                  </a:moveTo>
                  <a:lnTo>
                    <a:pt x="57150" y="1665097"/>
                  </a:lnTo>
                  <a:lnTo>
                    <a:pt x="57150" y="1485646"/>
                  </a:lnTo>
                  <a:lnTo>
                    <a:pt x="28575" y="1485646"/>
                  </a:lnTo>
                  <a:lnTo>
                    <a:pt x="28575" y="1665097"/>
                  </a:lnTo>
                  <a:lnTo>
                    <a:pt x="0" y="1665097"/>
                  </a:lnTo>
                  <a:lnTo>
                    <a:pt x="42799" y="1750822"/>
                  </a:lnTo>
                  <a:lnTo>
                    <a:pt x="78600" y="1679321"/>
                  </a:lnTo>
                  <a:lnTo>
                    <a:pt x="85725" y="1665097"/>
                  </a:lnTo>
                  <a:close/>
                </a:path>
                <a:path w="4557395" h="1751329">
                  <a:moveTo>
                    <a:pt x="85725" y="190246"/>
                  </a:moveTo>
                  <a:lnTo>
                    <a:pt x="57150" y="190246"/>
                  </a:lnTo>
                  <a:lnTo>
                    <a:pt x="57150" y="8382"/>
                  </a:lnTo>
                  <a:lnTo>
                    <a:pt x="28575" y="8382"/>
                  </a:lnTo>
                  <a:lnTo>
                    <a:pt x="28575" y="190246"/>
                  </a:lnTo>
                  <a:lnTo>
                    <a:pt x="0" y="190246"/>
                  </a:lnTo>
                  <a:lnTo>
                    <a:pt x="42799" y="275971"/>
                  </a:lnTo>
                  <a:lnTo>
                    <a:pt x="78536" y="204597"/>
                  </a:lnTo>
                  <a:lnTo>
                    <a:pt x="85725" y="190246"/>
                  </a:lnTo>
                  <a:close/>
                </a:path>
                <a:path w="4557395" h="1751329">
                  <a:moveTo>
                    <a:pt x="4556887" y="179451"/>
                  </a:moveTo>
                  <a:lnTo>
                    <a:pt x="4528312" y="179451"/>
                  </a:lnTo>
                  <a:lnTo>
                    <a:pt x="4528312" y="0"/>
                  </a:lnTo>
                  <a:lnTo>
                    <a:pt x="4499737" y="0"/>
                  </a:lnTo>
                  <a:lnTo>
                    <a:pt x="4499737" y="179451"/>
                  </a:lnTo>
                  <a:lnTo>
                    <a:pt x="4471162" y="179451"/>
                  </a:lnTo>
                  <a:lnTo>
                    <a:pt x="4513961" y="265176"/>
                  </a:lnTo>
                  <a:lnTo>
                    <a:pt x="4549762" y="193675"/>
                  </a:lnTo>
                  <a:lnTo>
                    <a:pt x="4556887" y="1794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673351" y="2231097"/>
              <a:ext cx="5716524" cy="502958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686811" y="2200656"/>
              <a:ext cx="3756660" cy="635507"/>
            </a:xfrm>
            <a:prstGeom prst="rect">
              <a:avLst/>
            </a:prstGeom>
          </p:spPr>
        </p:pic>
      </p:grpSp>
      <p:sp>
        <p:nvSpPr>
          <p:cNvPr id="58" name="object 58" descr=""/>
          <p:cNvSpPr txBox="1"/>
          <p:nvPr/>
        </p:nvSpPr>
        <p:spPr>
          <a:xfrm>
            <a:off x="1725929" y="2246312"/>
            <a:ext cx="5614670" cy="400685"/>
          </a:xfrm>
          <a:prstGeom prst="rect">
            <a:avLst/>
          </a:prstGeom>
          <a:solidFill>
            <a:srgbClr val="DDDBAC"/>
          </a:solidFill>
        </p:spPr>
        <p:txBody>
          <a:bodyPr wrap="square" lIns="0" tIns="3936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9"/>
              </a:spcBef>
            </a:pPr>
            <a:r>
              <a:rPr dirty="0" sz="2000" b="1">
                <a:solidFill>
                  <a:srgbClr val="0D445E"/>
                </a:solidFill>
                <a:latin typeface="Arial"/>
                <a:cs typeface="Arial"/>
              </a:rPr>
              <a:t>Underwent</a:t>
            </a:r>
            <a:r>
              <a:rPr dirty="0" sz="2000" spc="-140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0D445E"/>
                </a:solidFill>
                <a:latin typeface="Arial"/>
                <a:cs typeface="Arial"/>
              </a:rPr>
              <a:t>AVR</a:t>
            </a:r>
            <a:r>
              <a:rPr dirty="0" sz="2000" spc="-55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D445E"/>
                </a:solidFill>
                <a:latin typeface="Arial"/>
                <a:cs typeface="Arial"/>
              </a:rPr>
              <a:t>(N=832;</a:t>
            </a:r>
            <a:r>
              <a:rPr dirty="0" sz="2000" spc="-85" b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0D445E"/>
                </a:solidFill>
                <a:latin typeface="Arial"/>
                <a:cs typeface="Arial"/>
              </a:rPr>
              <a:t>VI)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9" name="object 59" descr=""/>
          <p:cNvGrpSpPr/>
          <p:nvPr/>
        </p:nvGrpSpPr>
        <p:grpSpPr>
          <a:xfrm>
            <a:off x="230124" y="4191000"/>
            <a:ext cx="8740140" cy="669290"/>
            <a:chOff x="230124" y="4191000"/>
            <a:chExt cx="8740140" cy="669290"/>
          </a:xfrm>
        </p:grpSpPr>
        <p:pic>
          <p:nvPicPr>
            <p:cNvPr id="60" name="object 6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30124" y="4226051"/>
              <a:ext cx="8740140" cy="502958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36448" y="4191000"/>
              <a:ext cx="8148828" cy="669061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256806" y="4253115"/>
              <a:ext cx="8637905" cy="400685"/>
            </a:xfrm>
            <a:custGeom>
              <a:avLst/>
              <a:gdLst/>
              <a:ahLst/>
              <a:cxnLst/>
              <a:rect l="l" t="t" r="r" b="b"/>
              <a:pathLst>
                <a:path w="8637905" h="400685">
                  <a:moveTo>
                    <a:pt x="8637905" y="0"/>
                  </a:moveTo>
                  <a:lnTo>
                    <a:pt x="0" y="0"/>
                  </a:lnTo>
                  <a:lnTo>
                    <a:pt x="0" y="400113"/>
                  </a:lnTo>
                  <a:lnTo>
                    <a:pt x="8637905" y="400113"/>
                  </a:lnTo>
                  <a:lnTo>
                    <a:pt x="8637905" y="0"/>
                  </a:lnTo>
                  <a:close/>
                </a:path>
              </a:pathLst>
            </a:custGeom>
            <a:solidFill>
              <a:srgbClr val="527A8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62356" y="4215383"/>
              <a:ext cx="3009138" cy="567690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232403" y="4215383"/>
              <a:ext cx="621030" cy="567690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514344" y="4215383"/>
              <a:ext cx="424421" cy="567690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599688" y="4215383"/>
              <a:ext cx="5010150" cy="567690"/>
            </a:xfrm>
            <a:prstGeom prst="rect">
              <a:avLst/>
            </a:prstGeom>
          </p:spPr>
        </p:pic>
      </p:grpSp>
      <p:sp>
        <p:nvSpPr>
          <p:cNvPr id="67" name="object 67" descr=""/>
          <p:cNvSpPr txBox="1"/>
          <p:nvPr/>
        </p:nvSpPr>
        <p:spPr>
          <a:xfrm>
            <a:off x="256806" y="4253115"/>
            <a:ext cx="8637905" cy="40068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464820">
              <a:lnSpc>
                <a:spcPct val="100000"/>
              </a:lnSpc>
              <a:spcBef>
                <a:spcPts val="315"/>
              </a:spcBef>
            </a:pP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dirty="0" sz="20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ENDPOINT: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All-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cause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death,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stroke,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HF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hospitalization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68" name="object 68" descr=""/>
          <p:cNvSpPr/>
          <p:nvPr/>
        </p:nvSpPr>
        <p:spPr>
          <a:xfrm>
            <a:off x="6761988" y="3448811"/>
            <a:ext cx="85725" cy="265430"/>
          </a:xfrm>
          <a:custGeom>
            <a:avLst/>
            <a:gdLst/>
            <a:ahLst/>
            <a:cxnLst/>
            <a:rect l="l" t="t" r="r" b="b"/>
            <a:pathLst>
              <a:path w="85725" h="265429">
                <a:moveTo>
                  <a:pt x="28575" y="179450"/>
                </a:moveTo>
                <a:lnTo>
                  <a:pt x="0" y="179450"/>
                </a:lnTo>
                <a:lnTo>
                  <a:pt x="42798" y="265175"/>
                </a:lnTo>
                <a:lnTo>
                  <a:pt x="78602" y="193675"/>
                </a:lnTo>
                <a:lnTo>
                  <a:pt x="28575" y="193675"/>
                </a:lnTo>
                <a:lnTo>
                  <a:pt x="28575" y="179450"/>
                </a:lnTo>
                <a:close/>
              </a:path>
              <a:path w="85725" h="265429">
                <a:moveTo>
                  <a:pt x="57150" y="0"/>
                </a:moveTo>
                <a:lnTo>
                  <a:pt x="28575" y="0"/>
                </a:lnTo>
                <a:lnTo>
                  <a:pt x="28575" y="193675"/>
                </a:lnTo>
                <a:lnTo>
                  <a:pt x="57150" y="193675"/>
                </a:lnTo>
                <a:lnTo>
                  <a:pt x="57150" y="0"/>
                </a:lnTo>
                <a:close/>
              </a:path>
              <a:path w="85725" h="265429">
                <a:moveTo>
                  <a:pt x="85725" y="179450"/>
                </a:moveTo>
                <a:lnTo>
                  <a:pt x="57150" y="179450"/>
                </a:lnTo>
                <a:lnTo>
                  <a:pt x="57150" y="193675"/>
                </a:lnTo>
                <a:lnTo>
                  <a:pt x="78602" y="193675"/>
                </a:lnTo>
                <a:lnTo>
                  <a:pt x="85725" y="179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849" rIns="0" bIns="0" rtlCol="0" vert="horz">
            <a:spAutoFit/>
          </a:bodyPr>
          <a:lstStyle/>
          <a:p>
            <a:pPr marL="565785">
              <a:lnSpc>
                <a:spcPct val="100000"/>
              </a:lnSpc>
              <a:spcBef>
                <a:spcPts val="105"/>
              </a:spcBef>
            </a:pPr>
            <a:r>
              <a:rPr dirty="0"/>
              <a:t>Baseline</a:t>
            </a:r>
            <a:r>
              <a:rPr dirty="0" spc="-65"/>
              <a:t> </a:t>
            </a:r>
            <a:r>
              <a:rPr dirty="0" spc="-10"/>
              <a:t>Characteristics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79603" y="4551470"/>
            <a:ext cx="3001010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Values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presented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%,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mean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±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SD,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median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(IQR)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8811" y="4918606"/>
            <a:ext cx="6073140" cy="14033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*Unable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to</a:t>
            </a:r>
            <a:r>
              <a:rPr dirty="0" sz="800" spc="-2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perform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stress</a:t>
            </a:r>
            <a:r>
              <a:rPr dirty="0" sz="800" spc="-3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test</a:t>
            </a:r>
            <a:r>
              <a:rPr dirty="0" sz="800" spc="-3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for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orthopedic</a:t>
            </a:r>
            <a:r>
              <a:rPr dirty="0" sz="800" spc="-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and/or</a:t>
            </a:r>
            <a:r>
              <a:rPr dirty="0" sz="800" spc="-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neurologic</a:t>
            </a:r>
            <a:r>
              <a:rPr dirty="0" sz="800" spc="-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reasons</a:t>
            </a:r>
            <a:r>
              <a:rPr dirty="0" sz="800" spc="409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baseline="27777" sz="750" i="1">
                <a:solidFill>
                  <a:srgbClr val="0D445E"/>
                </a:solidFill>
                <a:latin typeface="Arial"/>
                <a:cs typeface="Arial"/>
              </a:rPr>
              <a:t>†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P&lt;0.05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between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delayed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AVR</a:t>
            </a:r>
            <a:r>
              <a:rPr dirty="0" sz="800" spc="-3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screening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and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 pre-procedure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52552" y="662940"/>
          <a:ext cx="6615430" cy="3834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9490"/>
                <a:gridCol w="2157094"/>
                <a:gridCol w="2099945"/>
              </a:tblGrid>
              <a:tr h="57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D445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D445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D445E"/>
                    </a:solidFill>
                  </a:tcPr>
                </a:tc>
              </a:tr>
              <a:tr h="46926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Characteristic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0D445E"/>
                      </a:solidFill>
                      <a:prstDash val="solid"/>
                    </a:lnL>
                    <a:solidFill>
                      <a:srgbClr val="0D445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EARLY</a:t>
                      </a:r>
                      <a:r>
                        <a:rPr dirty="0" sz="14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TAVR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 marL="5778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14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(N=444)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0D445E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264160" indent="23749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Delayed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AVR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14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(N=388)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0D445E"/>
                    </a:solidFill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D445E"/>
                      </a:solidFill>
                      <a:prstDash val="solid"/>
                    </a:lnL>
                    <a:solidFill>
                      <a:srgbClr val="B8E1F5"/>
                    </a:solidFill>
                  </a:tcPr>
                </a:tc>
                <a:tc>
                  <a:txBody>
                    <a:bodyPr/>
                    <a:lstStyle/>
                    <a:p>
                      <a:pPr marL="7175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76.0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4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5.9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B8E1F5"/>
                    </a:solidFill>
                  </a:tcPr>
                </a:tc>
                <a:tc>
                  <a:txBody>
                    <a:bodyPr/>
                    <a:lstStyle/>
                    <a:p>
                      <a:pPr marL="6604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75.4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400" spc="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6.0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B8E1F5"/>
                    </a:solidFill>
                  </a:tcPr>
                </a:tc>
              </a:tr>
              <a:tr h="25654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Female</a:t>
                      </a:r>
                      <a:r>
                        <a:rPr dirty="0" sz="14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sex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D445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28.8%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31.2%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BMI,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kg/m</a:t>
                      </a:r>
                      <a:r>
                        <a:rPr dirty="0" baseline="24691" sz="1350" spc="-15">
                          <a:latin typeface="Arial"/>
                          <a:cs typeface="Arial"/>
                        </a:rPr>
                        <a:t>2</a:t>
                      </a:r>
                      <a:endParaRPr baseline="24691" sz="135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0D445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175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28.5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4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4.6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040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28.5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4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4.8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</a:tr>
              <a:tr h="25654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STS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score,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0D445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664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1.8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4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1.0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0929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1.7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4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1.0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Low-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risk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Heart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team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D445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84.0%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85.1%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Asymptomatic</a:t>
                      </a:r>
                      <a:r>
                        <a:rPr dirty="0" sz="14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Criteria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D445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Treadmill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stress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test*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0D445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5778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90.3%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91.0%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6-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minute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walk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test,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D445E"/>
                      </a:solidFill>
                      <a:prstDash val="solid"/>
                    </a:lnL>
                    <a:solidFill>
                      <a:srgbClr val="B8E1F5"/>
                    </a:solidFill>
                  </a:tcPr>
                </a:tc>
                <a:tc>
                  <a:txBody>
                    <a:bodyPr/>
                    <a:lstStyle/>
                    <a:p>
                      <a:pPr marL="56832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377.0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4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105.6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B8E1F5"/>
                    </a:solidFill>
                  </a:tcPr>
                </a:tc>
                <a:tc>
                  <a:txBody>
                    <a:bodyPr/>
                    <a:lstStyle/>
                    <a:p>
                      <a:pPr marL="5111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373.0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400" spc="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104.3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B8E1F5"/>
                    </a:solidFill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stroke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D445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4.3%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4.1%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Diabetes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0D445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58419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26.1%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26.0%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Atrial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Fibrillation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D445E"/>
                      </a:solidFill>
                      <a:prstDash val="solid"/>
                    </a:lnL>
                    <a:solidFill>
                      <a:srgbClr val="B8E1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8419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15.8%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B8E1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645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12.6%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B8E1F5"/>
                    </a:solidFill>
                  </a:tcPr>
                </a:tc>
              </a:tr>
              <a:tr h="25781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KCCQ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Score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0D445E"/>
                      </a:solidFill>
                      <a:prstDash val="solid"/>
                    </a:lnL>
                    <a:solidFill>
                      <a:srgbClr val="B8E1F5"/>
                    </a:solidFill>
                  </a:tcPr>
                </a:tc>
                <a:tc>
                  <a:txBody>
                    <a:bodyPr/>
                    <a:lstStyle/>
                    <a:p>
                      <a:pPr marL="7175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92.9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4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8.6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B8E1F5"/>
                    </a:solidFill>
                  </a:tcPr>
                </a:tc>
                <a:tc>
                  <a:txBody>
                    <a:bodyPr/>
                    <a:lstStyle/>
                    <a:p>
                      <a:pPr marL="66040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92.5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400" spc="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9.7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B8E1F5"/>
                    </a:solidFill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35" b="1">
                          <a:latin typeface="Arial"/>
                          <a:cs typeface="Arial"/>
                        </a:rPr>
                        <a:t>NT-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proBNP,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pg/mL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D445E"/>
                      </a:solidFill>
                      <a:prstDash val="solid"/>
                    </a:lnL>
                    <a:lnB w="12700">
                      <a:solidFill>
                        <a:srgbClr val="0D445E"/>
                      </a:solidFill>
                      <a:prstDash val="solid"/>
                    </a:lnB>
                    <a:solidFill>
                      <a:srgbClr val="B8E1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273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(139,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596)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R w="12700">
                      <a:solidFill>
                        <a:srgbClr val="0D445E"/>
                      </a:solidFill>
                      <a:prstDash val="solid"/>
                    </a:lnR>
                    <a:lnB w="12700">
                      <a:solidFill>
                        <a:srgbClr val="0D445E"/>
                      </a:solidFill>
                      <a:prstDash val="solid"/>
                    </a:lnB>
                    <a:solidFill>
                      <a:srgbClr val="B8E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299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(148,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617)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  <a:lnB w="12700">
                      <a:solidFill>
                        <a:srgbClr val="0D445E"/>
                      </a:solidFill>
                      <a:prstDash val="solid"/>
                    </a:lnB>
                    <a:solidFill>
                      <a:srgbClr val="B8E1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849" rIns="0" bIns="0" rtlCol="0" vert="horz">
            <a:spAutoFit/>
          </a:bodyPr>
          <a:lstStyle/>
          <a:p>
            <a:pPr marL="565785">
              <a:lnSpc>
                <a:spcPct val="100000"/>
              </a:lnSpc>
              <a:spcBef>
                <a:spcPts val="105"/>
              </a:spcBef>
            </a:pPr>
            <a:r>
              <a:rPr dirty="0"/>
              <a:t>Baseline</a:t>
            </a:r>
            <a:r>
              <a:rPr dirty="0" spc="-65"/>
              <a:t> </a:t>
            </a:r>
            <a:r>
              <a:rPr dirty="0" spc="-10"/>
              <a:t>Characteristics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79603" y="4551470"/>
            <a:ext cx="3001010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Values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presented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%,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mean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±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SD,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median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(IQR)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8811" y="4918606"/>
            <a:ext cx="6073140" cy="14033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*Unable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to</a:t>
            </a:r>
            <a:r>
              <a:rPr dirty="0" sz="800" spc="-2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perform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stress</a:t>
            </a:r>
            <a:r>
              <a:rPr dirty="0" sz="800" spc="-3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test</a:t>
            </a:r>
            <a:r>
              <a:rPr dirty="0" sz="800" spc="-3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for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orthopedic</a:t>
            </a:r>
            <a:r>
              <a:rPr dirty="0" sz="800" spc="-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and/or</a:t>
            </a:r>
            <a:r>
              <a:rPr dirty="0" sz="800" spc="-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neurologic</a:t>
            </a:r>
            <a:r>
              <a:rPr dirty="0" sz="800" spc="-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reasons</a:t>
            </a:r>
            <a:r>
              <a:rPr dirty="0" sz="800" spc="409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baseline="27777" sz="750" i="1">
                <a:solidFill>
                  <a:srgbClr val="0D445E"/>
                </a:solidFill>
                <a:latin typeface="Arial"/>
                <a:cs typeface="Arial"/>
              </a:rPr>
              <a:t>†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P&lt;0.05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between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delayed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AVR</a:t>
            </a:r>
            <a:r>
              <a:rPr dirty="0" sz="800" spc="-3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screening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and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 pre-procedure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52552" y="662940"/>
          <a:ext cx="8715375" cy="3834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9490"/>
                <a:gridCol w="2157094"/>
                <a:gridCol w="2099945"/>
                <a:gridCol w="2099945"/>
              </a:tblGrid>
              <a:tr h="57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D445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D445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D445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D445E"/>
                    </a:solidFill>
                  </a:tcPr>
                </a:tc>
              </a:tr>
              <a:tr h="46926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Characteristic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0D445E"/>
                      </a:solidFill>
                      <a:prstDash val="solid"/>
                    </a:lnL>
                    <a:solidFill>
                      <a:srgbClr val="0D445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25" b="1">
                          <a:solidFill>
                            <a:srgbClr val="4B6B77"/>
                          </a:solidFill>
                          <a:latin typeface="Arial"/>
                          <a:cs typeface="Arial"/>
                        </a:rPr>
                        <a:t>EARLY</a:t>
                      </a:r>
                      <a:r>
                        <a:rPr dirty="0" sz="1400" spc="-65" b="1">
                          <a:solidFill>
                            <a:srgbClr val="4B6B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4B6B77"/>
                          </a:solidFill>
                          <a:latin typeface="Arial"/>
                          <a:cs typeface="Arial"/>
                        </a:rPr>
                        <a:t>TAVR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 marL="5778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4B6B77"/>
                          </a:solidFill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1400" spc="-65" b="1">
                          <a:solidFill>
                            <a:srgbClr val="4B6B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4B6B77"/>
                          </a:solidFill>
                          <a:latin typeface="Arial"/>
                          <a:cs typeface="Arial"/>
                        </a:rPr>
                        <a:t>(N=444)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0D445E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264160" indent="23749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Delayed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AVR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14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(N=388)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0D445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Delayed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AVR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Pre-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procedure</a:t>
                      </a:r>
                      <a:r>
                        <a:rPr dirty="0" sz="1400" spc="-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(N=388)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0D445E"/>
                    </a:solidFill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D445E"/>
                      </a:solidFill>
                      <a:prstDash val="solid"/>
                    </a:lnL>
                    <a:solidFill>
                      <a:srgbClr val="B8E1F5"/>
                    </a:solidFill>
                  </a:tcPr>
                </a:tc>
                <a:tc>
                  <a:txBody>
                    <a:bodyPr/>
                    <a:lstStyle/>
                    <a:p>
                      <a:pPr marL="7175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400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76.0</a:t>
                      </a:r>
                      <a:r>
                        <a:rPr dirty="0" sz="1400" spc="-35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EBEBD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400" spc="70">
                          <a:solidFill>
                            <a:srgbClr val="EBEBD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5.9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B8E1F5"/>
                    </a:solidFill>
                  </a:tcPr>
                </a:tc>
                <a:tc>
                  <a:txBody>
                    <a:bodyPr/>
                    <a:lstStyle/>
                    <a:p>
                      <a:pPr marL="6604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75.4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400" spc="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6.0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B8E1F5"/>
                    </a:solidFill>
                  </a:tcPr>
                </a:tc>
                <a:tc>
                  <a:txBody>
                    <a:bodyPr/>
                    <a:lstStyle/>
                    <a:p>
                      <a:pPr marL="6273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76.5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400" spc="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6.1</a:t>
                      </a:r>
                      <a:r>
                        <a:rPr dirty="0" baseline="24691" sz="1350" spc="-30" b="1">
                          <a:solidFill>
                            <a:srgbClr val="0D445E"/>
                          </a:solidFill>
                          <a:latin typeface="Arial"/>
                          <a:cs typeface="Arial"/>
                        </a:rPr>
                        <a:t>†</a:t>
                      </a:r>
                      <a:endParaRPr baseline="24691" sz="135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B8E1F5"/>
                    </a:solidFill>
                  </a:tcPr>
                </a:tc>
              </a:tr>
              <a:tr h="25654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Female</a:t>
                      </a:r>
                      <a:r>
                        <a:rPr dirty="0" sz="14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sex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D445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10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28.8%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31.2%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50">
                          <a:latin typeface="Arial"/>
                          <a:cs typeface="Arial"/>
                        </a:rPr>
                        <a:t>-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BMI,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kg/m</a:t>
                      </a:r>
                      <a:r>
                        <a:rPr dirty="0" baseline="24691" sz="1350" spc="-15">
                          <a:latin typeface="Arial"/>
                          <a:cs typeface="Arial"/>
                        </a:rPr>
                        <a:t>2</a:t>
                      </a:r>
                      <a:endParaRPr baseline="24691" sz="135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0D445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175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28.5</a:t>
                      </a:r>
                      <a:r>
                        <a:rPr dirty="0" sz="1400" spc="-35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EBEBD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400" spc="70">
                          <a:solidFill>
                            <a:srgbClr val="EBEBD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4.6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040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28.5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4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4.8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2738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28.2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4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5.0</a:t>
                      </a:r>
                      <a:r>
                        <a:rPr dirty="0" baseline="24691" sz="1350" spc="-30">
                          <a:solidFill>
                            <a:srgbClr val="0D445E"/>
                          </a:solidFill>
                          <a:latin typeface="Arial"/>
                          <a:cs typeface="Arial"/>
                        </a:rPr>
                        <a:t>†</a:t>
                      </a:r>
                      <a:endParaRPr baseline="24691" sz="135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</a:tr>
              <a:tr h="25654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STS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score,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0D445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664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1.8</a:t>
                      </a:r>
                      <a:r>
                        <a:rPr dirty="0" sz="1400" spc="-25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EBEBD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400" spc="55">
                          <a:solidFill>
                            <a:srgbClr val="EBEBD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1.0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0929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1.7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4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1.0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099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2.1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4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1.8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Low-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risk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Heart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team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D445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10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84.0%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85.1%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50">
                          <a:latin typeface="Arial"/>
                          <a:cs typeface="Arial"/>
                        </a:rPr>
                        <a:t>-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Asymptomatic</a:t>
                      </a:r>
                      <a:r>
                        <a:rPr dirty="0" sz="14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Criteria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D445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Treadmill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stress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test*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0D445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5778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400" spc="-10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90.3%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91.0%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400" spc="-50">
                          <a:latin typeface="Arial"/>
                          <a:cs typeface="Arial"/>
                        </a:rPr>
                        <a:t>-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6-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minute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walk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test,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D445E"/>
                      </a:solidFill>
                      <a:prstDash val="solid"/>
                    </a:lnL>
                    <a:solidFill>
                      <a:srgbClr val="B8E1F5"/>
                    </a:solidFill>
                  </a:tcPr>
                </a:tc>
                <a:tc>
                  <a:txBody>
                    <a:bodyPr/>
                    <a:lstStyle/>
                    <a:p>
                      <a:pPr marL="56832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400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377.0</a:t>
                      </a:r>
                      <a:r>
                        <a:rPr dirty="0" sz="1400" spc="-35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EBEBD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400" spc="70">
                          <a:solidFill>
                            <a:srgbClr val="EBEBD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105.6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B8E1F5"/>
                    </a:solidFill>
                  </a:tcPr>
                </a:tc>
                <a:tc>
                  <a:txBody>
                    <a:bodyPr/>
                    <a:lstStyle/>
                    <a:p>
                      <a:pPr marL="5111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373.0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400" spc="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104.3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B8E1F5"/>
                    </a:solidFill>
                  </a:tcPr>
                </a:tc>
                <a:tc>
                  <a:txBody>
                    <a:bodyPr/>
                    <a:lstStyle/>
                    <a:p>
                      <a:pPr marL="47942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327.9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400" spc="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128.5</a:t>
                      </a:r>
                      <a:r>
                        <a:rPr dirty="0" baseline="24691" sz="1350" spc="-15" b="1">
                          <a:solidFill>
                            <a:srgbClr val="0D445E"/>
                          </a:solidFill>
                          <a:latin typeface="Arial"/>
                          <a:cs typeface="Arial"/>
                        </a:rPr>
                        <a:t>†</a:t>
                      </a:r>
                      <a:endParaRPr baseline="24691" sz="135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B8E1F5"/>
                    </a:solidFill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stroke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D445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400" spc="-20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4.3%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4.1%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5.4%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Diabetes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0D445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58419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400" spc="-10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26.1%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26.0%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26.3%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Atrial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Fibrillation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D445E"/>
                      </a:solidFill>
                      <a:prstDash val="solid"/>
                    </a:lnL>
                    <a:solidFill>
                      <a:srgbClr val="B8E1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8419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400" spc="-10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15.8%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B8E1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645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12.6%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B8E1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16.5%</a:t>
                      </a:r>
                      <a:r>
                        <a:rPr dirty="0" baseline="24691" sz="1350" spc="-15" b="1">
                          <a:solidFill>
                            <a:srgbClr val="0D445E"/>
                          </a:solidFill>
                          <a:latin typeface="Arial"/>
                          <a:cs typeface="Arial"/>
                        </a:rPr>
                        <a:t>†</a:t>
                      </a:r>
                      <a:endParaRPr baseline="24691" sz="135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B8E1F5"/>
                    </a:solidFill>
                  </a:tcPr>
                </a:tc>
              </a:tr>
              <a:tr h="25781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KCCQ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Score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0D445E"/>
                      </a:solidFill>
                      <a:prstDash val="solid"/>
                    </a:lnL>
                    <a:solidFill>
                      <a:srgbClr val="B8E1F5"/>
                    </a:solidFill>
                  </a:tcPr>
                </a:tc>
                <a:tc>
                  <a:txBody>
                    <a:bodyPr/>
                    <a:lstStyle/>
                    <a:p>
                      <a:pPr marL="7175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92.9</a:t>
                      </a:r>
                      <a:r>
                        <a:rPr dirty="0" sz="1400" spc="-35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EBEBD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400" spc="70">
                          <a:solidFill>
                            <a:srgbClr val="EBEBD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8.6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B8E1F5"/>
                    </a:solidFill>
                  </a:tcPr>
                </a:tc>
                <a:tc>
                  <a:txBody>
                    <a:bodyPr/>
                    <a:lstStyle/>
                    <a:p>
                      <a:pPr marL="66040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92.5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400" spc="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9.7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B8E1F5"/>
                    </a:solidFill>
                  </a:tcPr>
                </a:tc>
                <a:tc>
                  <a:txBody>
                    <a:bodyPr/>
                    <a:lstStyle/>
                    <a:p>
                      <a:pPr marL="5784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77.7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400" spc="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18.0</a:t>
                      </a:r>
                      <a:r>
                        <a:rPr dirty="0" baseline="24691" sz="1350" spc="-15" b="1">
                          <a:solidFill>
                            <a:srgbClr val="0D445E"/>
                          </a:solidFill>
                          <a:latin typeface="Arial"/>
                          <a:cs typeface="Arial"/>
                        </a:rPr>
                        <a:t>†</a:t>
                      </a:r>
                      <a:endParaRPr baseline="24691" sz="135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B8E1F5"/>
                    </a:solidFill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35" b="1">
                          <a:latin typeface="Arial"/>
                          <a:cs typeface="Arial"/>
                        </a:rPr>
                        <a:t>NT-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proBNP,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pg/mL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D445E"/>
                      </a:solidFill>
                      <a:prstDash val="solid"/>
                    </a:lnL>
                    <a:lnB w="12700">
                      <a:solidFill>
                        <a:srgbClr val="0D445E"/>
                      </a:solidFill>
                      <a:prstDash val="solid"/>
                    </a:lnB>
                    <a:solidFill>
                      <a:srgbClr val="B8E1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273</a:t>
                      </a:r>
                      <a:r>
                        <a:rPr dirty="0" sz="1400" spc="-20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(139,</a:t>
                      </a:r>
                      <a:r>
                        <a:rPr dirty="0" sz="1400" spc="-30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596)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R w="12700">
                      <a:solidFill>
                        <a:srgbClr val="0D445E"/>
                      </a:solidFill>
                      <a:prstDash val="solid"/>
                    </a:lnR>
                    <a:lnB w="12700">
                      <a:solidFill>
                        <a:srgbClr val="0D445E"/>
                      </a:solidFill>
                      <a:prstDash val="solid"/>
                    </a:lnB>
                    <a:solidFill>
                      <a:srgbClr val="B8E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299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(148,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617)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  <a:lnB w="12700">
                      <a:solidFill>
                        <a:srgbClr val="0D445E"/>
                      </a:solidFill>
                      <a:prstDash val="solid"/>
                    </a:lnB>
                    <a:solidFill>
                      <a:srgbClr val="B8E1F5"/>
                    </a:solidFill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462.2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(211,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1041)</a:t>
                      </a:r>
                      <a:r>
                        <a:rPr dirty="0" baseline="24691" sz="1350" spc="-15" b="1">
                          <a:solidFill>
                            <a:srgbClr val="0D445E"/>
                          </a:solidFill>
                          <a:latin typeface="Arial"/>
                          <a:cs typeface="Arial"/>
                        </a:rPr>
                        <a:t>†</a:t>
                      </a:r>
                      <a:endParaRPr baseline="24691" sz="135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  <a:lnB w="12700">
                      <a:solidFill>
                        <a:srgbClr val="0D445E"/>
                      </a:solidFill>
                      <a:prstDash val="solid"/>
                    </a:lnB>
                    <a:solidFill>
                      <a:srgbClr val="B8E1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9418" rIns="0" bIns="0" rtlCol="0" vert="horz">
            <a:spAutoFit/>
          </a:bodyPr>
          <a:lstStyle/>
          <a:p>
            <a:pPr marL="271145">
              <a:lnSpc>
                <a:spcPct val="100000"/>
              </a:lnSpc>
              <a:spcBef>
                <a:spcPts val="105"/>
              </a:spcBef>
            </a:pPr>
            <a:r>
              <a:rPr dirty="0"/>
              <a:t>Baseline</a:t>
            </a:r>
            <a:r>
              <a:rPr dirty="0" spc="-55"/>
              <a:t> </a:t>
            </a:r>
            <a:r>
              <a:rPr dirty="0"/>
              <a:t>Echo</a:t>
            </a:r>
            <a:r>
              <a:rPr dirty="0" spc="-40"/>
              <a:t> </a:t>
            </a:r>
            <a:r>
              <a:rPr dirty="0" spc="-10"/>
              <a:t>Characteristics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78739" y="4921625"/>
            <a:ext cx="6976109" cy="13970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baseline="27777" sz="750" b="1" i="1">
                <a:solidFill>
                  <a:srgbClr val="0D445E"/>
                </a:solidFill>
                <a:latin typeface="Arial"/>
                <a:cs typeface="Arial"/>
              </a:rPr>
              <a:t>*</a:t>
            </a:r>
            <a:r>
              <a:rPr dirty="0" baseline="27777" sz="750" spc="-7" b="1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P&lt;0.05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between</a:t>
            </a:r>
            <a:r>
              <a:rPr dirty="0" sz="800" spc="-2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EARLY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TAVR</a:t>
            </a:r>
            <a:r>
              <a:rPr dirty="0" sz="800" spc="-4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screening</a:t>
            </a:r>
            <a:r>
              <a:rPr dirty="0" sz="800" spc="-2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and delayed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AVR</a:t>
            </a:r>
            <a:r>
              <a:rPr dirty="0" sz="800" spc="-4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screening.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and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pre-procedure</a:t>
            </a:r>
            <a:r>
              <a:rPr dirty="0" sz="800" spc="409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baseline="27777" sz="750" b="1" i="1">
                <a:solidFill>
                  <a:srgbClr val="0D445E"/>
                </a:solidFill>
                <a:latin typeface="Arial"/>
                <a:cs typeface="Arial"/>
              </a:rPr>
              <a:t>†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P&lt;0.05</a:t>
            </a:r>
            <a:r>
              <a:rPr dirty="0" sz="800" spc="-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between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delayed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AVR</a:t>
            </a:r>
            <a:r>
              <a:rPr dirty="0" sz="800" spc="-4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screening</a:t>
            </a:r>
            <a:r>
              <a:rPr dirty="0" sz="800" spc="-2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and 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pre-procedure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57873" y="969391"/>
          <a:ext cx="6615430" cy="3280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3155"/>
                <a:gridCol w="2042795"/>
                <a:gridCol w="2099945"/>
              </a:tblGrid>
              <a:tr h="54038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Characteristic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61290">
                    <a:lnL w="12700">
                      <a:solidFill>
                        <a:srgbClr val="0D445E"/>
                      </a:solidFill>
                      <a:prstDash val="solid"/>
                    </a:lnL>
                    <a:solidFill>
                      <a:srgbClr val="0D445E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889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EARLY</a:t>
                      </a:r>
                      <a:r>
                        <a:rPr dirty="0" sz="14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TAVR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 marR="48260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14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(N=444)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solidFill>
                      <a:srgbClr val="0D445E"/>
                    </a:solidFill>
                  </a:tcPr>
                </a:tc>
                <a:tc>
                  <a:txBody>
                    <a:bodyPr/>
                    <a:lstStyle/>
                    <a:p>
                      <a:pPr marL="273685" marR="264160" indent="23749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Delayed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AVR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14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(N=388)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0D445E"/>
                    </a:solidFill>
                  </a:tcPr>
                </a:tc>
              </a:tr>
              <a:tr h="54800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dirty="0" sz="1600" spc="-55" b="1">
                          <a:latin typeface="Arial"/>
                          <a:cs typeface="Arial"/>
                        </a:rPr>
                        <a:t>AVA,</a:t>
                      </a:r>
                      <a:r>
                        <a:rPr dirty="0" sz="16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cm</a:t>
                      </a:r>
                      <a:r>
                        <a:rPr dirty="0" baseline="26455" sz="1575" spc="-37" b="1">
                          <a:latin typeface="Arial"/>
                          <a:cs typeface="Arial"/>
                        </a:rPr>
                        <a:t>2</a:t>
                      </a:r>
                      <a:endParaRPr baseline="26455" sz="1575">
                        <a:latin typeface="Arial"/>
                        <a:cs typeface="Arial"/>
                      </a:endParaRPr>
                    </a:p>
                  </a:txBody>
                  <a:tcPr marL="0" marR="0" marB="0" marT="147320">
                    <a:lnL w="12700">
                      <a:solidFill>
                        <a:srgbClr val="0D445E"/>
                      </a:solidFill>
                      <a:prstDash val="solid"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0.86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0.23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5095"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0.85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8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0.24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E6E6E6"/>
                    </a:solidFill>
                  </a:tcPr>
                </a:tc>
              </a:tr>
              <a:tr h="54800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Peak</a:t>
                      </a:r>
                      <a:r>
                        <a:rPr dirty="0" sz="16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velocity,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m/s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47955">
                    <a:lnL w="12700">
                      <a:solidFill>
                        <a:srgbClr val="0D445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55435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4.3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0.5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5095"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4.4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9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0.4</a:t>
                      </a:r>
                      <a:r>
                        <a:rPr dirty="0" baseline="25462" sz="1800" spc="-30" b="1">
                          <a:solidFill>
                            <a:srgbClr val="0D445E"/>
                          </a:solidFill>
                          <a:latin typeface="Arial"/>
                          <a:cs typeface="Arial"/>
                        </a:rPr>
                        <a:t>*</a:t>
                      </a:r>
                      <a:endParaRPr baseline="25462" sz="1800">
                        <a:latin typeface="Arial"/>
                        <a:cs typeface="Arial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</a:tr>
              <a:tr h="54800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6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gradient,</a:t>
                      </a:r>
                      <a:r>
                        <a:rPr dirty="0" sz="16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mmHg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47955">
                    <a:lnL w="12700">
                      <a:solidFill>
                        <a:srgbClr val="0D445E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46.5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10.1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5656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47.5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9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10.5</a:t>
                      </a:r>
                      <a:r>
                        <a:rPr dirty="0" baseline="25462" sz="1800" spc="-30" b="1">
                          <a:solidFill>
                            <a:srgbClr val="0D445E"/>
                          </a:solidFill>
                          <a:latin typeface="Arial"/>
                          <a:cs typeface="Arial"/>
                        </a:rPr>
                        <a:t>*</a:t>
                      </a:r>
                      <a:endParaRPr baseline="25462" sz="18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</a:tr>
              <a:tr h="54800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600" spc="-60" b="1">
                          <a:latin typeface="Arial"/>
                          <a:cs typeface="Arial"/>
                        </a:rPr>
                        <a:t>LVEF,</a:t>
                      </a:r>
                      <a:r>
                        <a:rPr dirty="0" sz="16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0" b="1">
                          <a:latin typeface="Arial"/>
                          <a:cs typeface="Arial"/>
                        </a:rPr>
                        <a:t>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47955">
                    <a:lnL w="12700">
                      <a:solidFill>
                        <a:srgbClr val="0D445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49212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67.4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6.6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4927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67.1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8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6.8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</a:tr>
              <a:tr h="54800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600" spc="-20" b="1">
                          <a:latin typeface="Arial"/>
                          <a:cs typeface="Arial"/>
                        </a:rPr>
                        <a:t>LV</a:t>
                      </a:r>
                      <a:r>
                        <a:rPr dirty="0" sz="16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mass</a:t>
                      </a:r>
                      <a:r>
                        <a:rPr dirty="0" sz="16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index,</a:t>
                      </a:r>
                      <a:r>
                        <a:rPr dirty="0" sz="16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g/m</a:t>
                      </a:r>
                      <a:r>
                        <a:rPr dirty="0" baseline="26455" sz="1575" spc="-30" b="1">
                          <a:latin typeface="Arial"/>
                          <a:cs typeface="Arial"/>
                        </a:rPr>
                        <a:t>2</a:t>
                      </a:r>
                      <a:endParaRPr baseline="26455" sz="1575">
                        <a:latin typeface="Arial"/>
                        <a:cs typeface="Arial"/>
                      </a:endParaRPr>
                    </a:p>
                  </a:txBody>
                  <a:tcPr marL="0" marR="0" marB="0" marT="147955">
                    <a:lnL w="12700">
                      <a:solidFill>
                        <a:srgbClr val="0D445E"/>
                      </a:solidFill>
                      <a:prstDash val="solid"/>
                    </a:lnL>
                    <a:lnB w="12700">
                      <a:solidFill>
                        <a:srgbClr val="0D445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102.2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23.0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R w="12700">
                      <a:solidFill>
                        <a:srgbClr val="0D445E"/>
                      </a:solidFill>
                      <a:prstDash val="solid"/>
                    </a:lnR>
                    <a:lnB w="12700">
                      <a:solidFill>
                        <a:srgbClr val="0D445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22909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103.0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24.7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  <a:lnB w="12700">
                      <a:solidFill>
                        <a:srgbClr val="0D445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289966" y="4291685"/>
            <a:ext cx="21361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Values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presented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%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mean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±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SD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9418" rIns="0" bIns="0" rtlCol="0" vert="horz">
            <a:spAutoFit/>
          </a:bodyPr>
          <a:lstStyle/>
          <a:p>
            <a:pPr marL="271145">
              <a:lnSpc>
                <a:spcPct val="100000"/>
              </a:lnSpc>
              <a:spcBef>
                <a:spcPts val="105"/>
              </a:spcBef>
            </a:pPr>
            <a:r>
              <a:rPr dirty="0"/>
              <a:t>Baseline</a:t>
            </a:r>
            <a:r>
              <a:rPr dirty="0" spc="-55"/>
              <a:t> </a:t>
            </a:r>
            <a:r>
              <a:rPr dirty="0"/>
              <a:t>Echo</a:t>
            </a:r>
            <a:r>
              <a:rPr dirty="0" spc="-40"/>
              <a:t> </a:t>
            </a:r>
            <a:r>
              <a:rPr dirty="0" spc="-10"/>
              <a:t>Characteristics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78739" y="4921625"/>
            <a:ext cx="6976109" cy="13970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baseline="27777" sz="750" b="1" i="1">
                <a:solidFill>
                  <a:srgbClr val="0D445E"/>
                </a:solidFill>
                <a:latin typeface="Arial"/>
                <a:cs typeface="Arial"/>
              </a:rPr>
              <a:t>*</a:t>
            </a:r>
            <a:r>
              <a:rPr dirty="0" baseline="27777" sz="750" spc="-7" b="1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P&lt;0.05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between</a:t>
            </a:r>
            <a:r>
              <a:rPr dirty="0" sz="800" spc="-2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EARLY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TAVR</a:t>
            </a:r>
            <a:r>
              <a:rPr dirty="0" sz="800" spc="-4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screening</a:t>
            </a:r>
            <a:r>
              <a:rPr dirty="0" sz="800" spc="-2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and delayed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AVR</a:t>
            </a:r>
            <a:r>
              <a:rPr dirty="0" sz="800" spc="-4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screening.</a:t>
            </a:r>
            <a:r>
              <a:rPr dirty="0" sz="800" spc="-2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and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pre-procedure</a:t>
            </a:r>
            <a:r>
              <a:rPr dirty="0" sz="800" spc="409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baseline="27777" sz="750" b="1" i="1">
                <a:solidFill>
                  <a:srgbClr val="0D445E"/>
                </a:solidFill>
                <a:latin typeface="Arial"/>
                <a:cs typeface="Arial"/>
              </a:rPr>
              <a:t>†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P&lt;0.05</a:t>
            </a:r>
            <a:r>
              <a:rPr dirty="0" sz="800" spc="-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between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delayed</a:t>
            </a:r>
            <a:r>
              <a:rPr dirty="0" sz="800" spc="-1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AVR</a:t>
            </a:r>
            <a:r>
              <a:rPr dirty="0" sz="800" spc="-40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screening</a:t>
            </a:r>
            <a:r>
              <a:rPr dirty="0" sz="800" spc="-25" i="1">
                <a:solidFill>
                  <a:srgbClr val="0D445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D445E"/>
                </a:solidFill>
                <a:latin typeface="Arial"/>
                <a:cs typeface="Arial"/>
              </a:rPr>
              <a:t>and </a:t>
            </a:r>
            <a:r>
              <a:rPr dirty="0" sz="800" spc="-10" i="1">
                <a:solidFill>
                  <a:srgbClr val="0D445E"/>
                </a:solidFill>
                <a:latin typeface="Arial"/>
                <a:cs typeface="Arial"/>
              </a:rPr>
              <a:t>pre-procedure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57873" y="969391"/>
          <a:ext cx="8715375" cy="3280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3155"/>
                <a:gridCol w="2042795"/>
                <a:gridCol w="2099945"/>
                <a:gridCol w="2099945"/>
              </a:tblGrid>
              <a:tr h="54038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Characteristic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61290">
                    <a:lnL w="12700">
                      <a:solidFill>
                        <a:srgbClr val="0D445E"/>
                      </a:solidFill>
                      <a:prstDash val="solid"/>
                    </a:lnL>
                    <a:solidFill>
                      <a:srgbClr val="0D445E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889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400" spc="-25" b="1">
                          <a:solidFill>
                            <a:srgbClr val="4B6B77"/>
                          </a:solidFill>
                          <a:latin typeface="Arial"/>
                          <a:cs typeface="Arial"/>
                        </a:rPr>
                        <a:t>EARLY</a:t>
                      </a:r>
                      <a:r>
                        <a:rPr dirty="0" sz="1400" spc="-65" b="1">
                          <a:solidFill>
                            <a:srgbClr val="4B6B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4B6B77"/>
                          </a:solidFill>
                          <a:latin typeface="Arial"/>
                          <a:cs typeface="Arial"/>
                        </a:rPr>
                        <a:t>TAVR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 marR="48260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4B6B77"/>
                          </a:solidFill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1400" spc="-65" b="1">
                          <a:solidFill>
                            <a:srgbClr val="4B6B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4B6B77"/>
                          </a:solidFill>
                          <a:latin typeface="Arial"/>
                          <a:cs typeface="Arial"/>
                        </a:rPr>
                        <a:t>(N=444)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solidFill>
                      <a:srgbClr val="0D445E"/>
                    </a:solidFill>
                  </a:tcPr>
                </a:tc>
                <a:tc>
                  <a:txBody>
                    <a:bodyPr/>
                    <a:lstStyle/>
                    <a:p>
                      <a:pPr marL="273685" marR="264160" indent="23749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Delayed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AVR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14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(N=388)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0D445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Delayed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AVR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Pre-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procedure</a:t>
                      </a:r>
                      <a:r>
                        <a:rPr dirty="0" sz="1400" spc="-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(N=388)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0D445E"/>
                    </a:solidFill>
                  </a:tcPr>
                </a:tc>
              </a:tr>
              <a:tr h="54800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dirty="0" sz="1600" spc="-55" b="1">
                          <a:latin typeface="Arial"/>
                          <a:cs typeface="Arial"/>
                        </a:rPr>
                        <a:t>AVA,</a:t>
                      </a:r>
                      <a:r>
                        <a:rPr dirty="0" sz="16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cm</a:t>
                      </a:r>
                      <a:r>
                        <a:rPr dirty="0" baseline="26455" sz="1575" spc="-37" b="1">
                          <a:latin typeface="Arial"/>
                          <a:cs typeface="Arial"/>
                        </a:rPr>
                        <a:t>2</a:t>
                      </a:r>
                      <a:endParaRPr baseline="26455" sz="1575">
                        <a:latin typeface="Arial"/>
                        <a:cs typeface="Arial"/>
                      </a:endParaRPr>
                    </a:p>
                  </a:txBody>
                  <a:tcPr marL="0" marR="0" marB="0" marT="147320">
                    <a:lnL w="12700">
                      <a:solidFill>
                        <a:srgbClr val="0D445E"/>
                      </a:solidFill>
                      <a:prstDash val="solid"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1800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0.86</a:t>
                      </a:r>
                      <a:r>
                        <a:rPr dirty="0" sz="1800" spc="-20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EBEBD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85">
                          <a:solidFill>
                            <a:srgbClr val="EBEBD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0.23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5095"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0.85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8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0.24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0.79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8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0.17</a:t>
                      </a:r>
                      <a:r>
                        <a:rPr dirty="0" baseline="25462" sz="1800" spc="-30" b="1">
                          <a:latin typeface="Arial"/>
                          <a:cs typeface="Arial"/>
                        </a:rPr>
                        <a:t>†</a:t>
                      </a:r>
                      <a:endParaRPr baseline="25462" sz="1800">
                        <a:latin typeface="Arial"/>
                        <a:cs typeface="Arial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E6E6E6"/>
                    </a:solidFill>
                  </a:tcPr>
                </a:tc>
              </a:tr>
              <a:tr h="54800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Peak</a:t>
                      </a:r>
                      <a:r>
                        <a:rPr dirty="0" sz="16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velocity,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m/s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47955">
                    <a:lnL w="12700">
                      <a:solidFill>
                        <a:srgbClr val="0D445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55435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1800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4.3</a:t>
                      </a:r>
                      <a:r>
                        <a:rPr dirty="0" sz="1800" spc="-10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EBEBD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95">
                          <a:solidFill>
                            <a:srgbClr val="EBEBD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0.5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5095"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4.4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9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0.4</a:t>
                      </a:r>
                      <a:r>
                        <a:rPr dirty="0" baseline="25462" sz="1800" spc="-30" b="1">
                          <a:solidFill>
                            <a:srgbClr val="0D445E"/>
                          </a:solidFill>
                          <a:latin typeface="Arial"/>
                          <a:cs typeface="Arial"/>
                        </a:rPr>
                        <a:t>*</a:t>
                      </a:r>
                      <a:endParaRPr baseline="25462" sz="1800">
                        <a:latin typeface="Arial"/>
                        <a:cs typeface="Arial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959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4.6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9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0.6</a:t>
                      </a:r>
                      <a:r>
                        <a:rPr dirty="0" baseline="25462" sz="1800" spc="-30" b="1">
                          <a:latin typeface="Arial"/>
                          <a:cs typeface="Arial"/>
                        </a:rPr>
                        <a:t>†</a:t>
                      </a:r>
                      <a:endParaRPr baseline="25462" sz="1800">
                        <a:latin typeface="Arial"/>
                        <a:cs typeface="Arial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</a:tr>
              <a:tr h="54800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6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gradient,</a:t>
                      </a:r>
                      <a:r>
                        <a:rPr dirty="0" sz="16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mmHg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47955">
                    <a:lnL w="12700">
                      <a:solidFill>
                        <a:srgbClr val="0D445E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800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46.5</a:t>
                      </a:r>
                      <a:r>
                        <a:rPr dirty="0" sz="1800" spc="-10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EBEBD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90">
                          <a:solidFill>
                            <a:srgbClr val="EBEBD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10.1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5656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47.5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9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10.5</a:t>
                      </a:r>
                      <a:r>
                        <a:rPr dirty="0" baseline="25462" sz="1800" spc="-30" b="1">
                          <a:solidFill>
                            <a:srgbClr val="0D445E"/>
                          </a:solidFill>
                          <a:latin typeface="Arial"/>
                          <a:cs typeface="Arial"/>
                        </a:rPr>
                        <a:t>*</a:t>
                      </a:r>
                      <a:endParaRPr baseline="25462" sz="18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53.7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9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13.6</a:t>
                      </a:r>
                      <a:r>
                        <a:rPr dirty="0" baseline="25462" sz="1800" spc="-15" b="1">
                          <a:latin typeface="Arial"/>
                          <a:cs typeface="Arial"/>
                        </a:rPr>
                        <a:t>†</a:t>
                      </a:r>
                      <a:endParaRPr baseline="25462" sz="18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</a:tr>
              <a:tr h="54800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600" spc="-60" b="1">
                          <a:latin typeface="Arial"/>
                          <a:cs typeface="Arial"/>
                        </a:rPr>
                        <a:t>LVEF,</a:t>
                      </a:r>
                      <a:r>
                        <a:rPr dirty="0" sz="16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0" b="1">
                          <a:latin typeface="Arial"/>
                          <a:cs typeface="Arial"/>
                        </a:rPr>
                        <a:t>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47955">
                    <a:lnL w="12700">
                      <a:solidFill>
                        <a:srgbClr val="0D445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49212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800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67.4</a:t>
                      </a:r>
                      <a:r>
                        <a:rPr dirty="0" sz="1800" spc="-20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EBEBD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80">
                          <a:solidFill>
                            <a:srgbClr val="EBEBD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6.6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4927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67.1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8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6.8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736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65.3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8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8.3</a:t>
                      </a:r>
                      <a:r>
                        <a:rPr dirty="0" baseline="25462" sz="1800" spc="-30" b="1">
                          <a:latin typeface="Arial"/>
                          <a:cs typeface="Arial"/>
                        </a:rPr>
                        <a:t>†</a:t>
                      </a:r>
                      <a:endParaRPr baseline="25462" sz="18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</a:tcPr>
                </a:tc>
              </a:tr>
              <a:tr h="54800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600" spc="-20" b="1">
                          <a:latin typeface="Arial"/>
                          <a:cs typeface="Arial"/>
                        </a:rPr>
                        <a:t>LV</a:t>
                      </a:r>
                      <a:r>
                        <a:rPr dirty="0" sz="16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mass</a:t>
                      </a:r>
                      <a:r>
                        <a:rPr dirty="0" sz="16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index,</a:t>
                      </a:r>
                      <a:r>
                        <a:rPr dirty="0" sz="16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g/m</a:t>
                      </a:r>
                      <a:r>
                        <a:rPr dirty="0" baseline="26455" sz="1575" spc="-30" b="1">
                          <a:latin typeface="Arial"/>
                          <a:cs typeface="Arial"/>
                        </a:rPr>
                        <a:t>2</a:t>
                      </a:r>
                      <a:endParaRPr baseline="26455" sz="1575">
                        <a:latin typeface="Arial"/>
                        <a:cs typeface="Arial"/>
                      </a:endParaRPr>
                    </a:p>
                  </a:txBody>
                  <a:tcPr marL="0" marR="0" marB="0" marT="147955">
                    <a:lnL w="12700">
                      <a:solidFill>
                        <a:srgbClr val="0D445E"/>
                      </a:solidFill>
                      <a:prstDash val="solid"/>
                    </a:lnL>
                    <a:lnB w="12700">
                      <a:solidFill>
                        <a:srgbClr val="0D445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800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102.2</a:t>
                      </a:r>
                      <a:r>
                        <a:rPr dirty="0" sz="1800" spc="-5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EBEBD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75">
                          <a:solidFill>
                            <a:srgbClr val="EBEBD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solidFill>
                            <a:srgbClr val="EBEBDF"/>
                          </a:solidFill>
                          <a:latin typeface="Arial"/>
                          <a:cs typeface="Arial"/>
                        </a:rPr>
                        <a:t>23.0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R w="12700">
                      <a:solidFill>
                        <a:srgbClr val="0D445E"/>
                      </a:solidFill>
                      <a:prstDash val="solid"/>
                    </a:lnR>
                    <a:lnB w="12700">
                      <a:solidFill>
                        <a:srgbClr val="0D445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22909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103.0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24.7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  <a:lnB w="12700">
                      <a:solidFill>
                        <a:srgbClr val="0D445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8036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108.0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8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26.9</a:t>
                      </a:r>
                      <a:r>
                        <a:rPr dirty="0" baseline="25462" sz="1800" spc="-30" b="1">
                          <a:latin typeface="Arial"/>
                          <a:cs typeface="Arial"/>
                        </a:rPr>
                        <a:t>†</a:t>
                      </a:r>
                      <a:endParaRPr baseline="25462" sz="18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0D445E"/>
                      </a:solidFill>
                      <a:prstDash val="solid"/>
                    </a:lnL>
                    <a:lnR w="12700">
                      <a:solidFill>
                        <a:srgbClr val="0D445E"/>
                      </a:solidFill>
                      <a:prstDash val="solid"/>
                    </a:lnR>
                    <a:lnB w="12700">
                      <a:solidFill>
                        <a:srgbClr val="0D445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289966" y="4291685"/>
            <a:ext cx="21361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Values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presented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%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mean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±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SD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Heather Prince</dc:creator>
  <dc:title>PowerPoint Presentation</dc:title>
  <dcterms:created xsi:type="dcterms:W3CDTF">2025-03-31T15:03:21Z</dcterms:created>
  <dcterms:modified xsi:type="dcterms:W3CDTF">2025-03-31T15:03:21Z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2025-03-30T00:00:00Z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PowerPoint® for Microsoft 365</vt:lpwstr>
  </property>
</Properties>
</file>